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 id="2147483665" r:id="rId4"/>
    <p:sldMasterId id="2147483667" r:id="rId5"/>
  </p:sldMasterIdLst>
  <p:notesMasterIdLst>
    <p:notesMasterId r:id="rId41"/>
  </p:notesMasterIdLst>
  <p:sldIdLst>
    <p:sldId id="874" r:id="rId6"/>
    <p:sldId id="1003" r:id="rId7"/>
    <p:sldId id="875" r:id="rId8"/>
    <p:sldId id="924" r:id="rId9"/>
    <p:sldId id="923" r:id="rId10"/>
    <p:sldId id="926" r:id="rId11"/>
    <p:sldId id="927" r:id="rId12"/>
    <p:sldId id="928" r:id="rId13"/>
    <p:sldId id="929" r:id="rId14"/>
    <p:sldId id="930" r:id="rId15"/>
    <p:sldId id="1067" r:id="rId16"/>
    <p:sldId id="931" r:id="rId17"/>
    <p:sldId id="934" r:id="rId18"/>
    <p:sldId id="933" r:id="rId19"/>
    <p:sldId id="932" r:id="rId20"/>
    <p:sldId id="925" r:id="rId21"/>
    <p:sldId id="953" r:id="rId22"/>
    <p:sldId id="954" r:id="rId23"/>
    <p:sldId id="955" r:id="rId24"/>
    <p:sldId id="956" r:id="rId25"/>
    <p:sldId id="957" r:id="rId26"/>
    <p:sldId id="958" r:id="rId27"/>
    <p:sldId id="959" r:id="rId28"/>
    <p:sldId id="960" r:id="rId29"/>
    <p:sldId id="878" r:id="rId30"/>
    <p:sldId id="879" r:id="rId31"/>
    <p:sldId id="880" r:id="rId32"/>
    <p:sldId id="881" r:id="rId33"/>
    <p:sldId id="892" r:id="rId34"/>
    <p:sldId id="893" r:id="rId35"/>
    <p:sldId id="894" r:id="rId36"/>
    <p:sldId id="895" r:id="rId37"/>
    <p:sldId id="896" r:id="rId38"/>
    <p:sldId id="889" r:id="rId39"/>
    <p:sldId id="903" r:id="rId40"/>
    <p:sldId id="904" r:id="rId42"/>
    <p:sldId id="898" r:id="rId43"/>
    <p:sldId id="899" r:id="rId44"/>
    <p:sldId id="905" r:id="rId45"/>
    <p:sldId id="907" r:id="rId46"/>
    <p:sldId id="940" r:id="rId47"/>
    <p:sldId id="941" r:id="rId48"/>
    <p:sldId id="910" r:id="rId49"/>
    <p:sldId id="909" r:id="rId50"/>
    <p:sldId id="952" r:id="rId51"/>
    <p:sldId id="942" r:id="rId52"/>
    <p:sldId id="943" r:id="rId53"/>
    <p:sldId id="944" r:id="rId54"/>
    <p:sldId id="945" r:id="rId55"/>
    <p:sldId id="936" r:id="rId56"/>
    <p:sldId id="937" r:id="rId57"/>
    <p:sldId id="938" r:id="rId58"/>
    <p:sldId id="939" r:id="rId59"/>
    <p:sldId id="948" r:id="rId60"/>
    <p:sldId id="949" r:id="rId61"/>
    <p:sldId id="950" r:id="rId62"/>
    <p:sldId id="946" r:id="rId63"/>
    <p:sldId id="1127" r:id="rId64"/>
    <p:sldId id="1128" r:id="rId65"/>
    <p:sldId id="1129" r:id="rId66"/>
    <p:sldId id="1130" r:id="rId67"/>
    <p:sldId id="1131" r:id="rId68"/>
    <p:sldId id="1132" r:id="rId69"/>
    <p:sldId id="1133" r:id="rId70"/>
    <p:sldId id="883" r:id="rId71"/>
    <p:sldId id="884" r:id="rId72"/>
    <p:sldId id="885" r:id="rId73"/>
    <p:sldId id="886" r:id="rId74"/>
    <p:sldId id="887" r:id="rId75"/>
    <p:sldId id="888" r:id="rId76"/>
    <p:sldId id="901" r:id="rId77"/>
    <p:sldId id="902" r:id="rId78"/>
    <p:sldId id="1124" r:id="rId79"/>
    <p:sldId id="1125" r:id="rId80"/>
    <p:sldId id="1126" r:id="rId81"/>
    <p:sldId id="1068" r:id="rId82"/>
  </p:sldIdLst>
  <p:sldSz cx="12195175" cy="6858000"/>
  <p:notesSz cx="6858000" cy="9144000"/>
  <p:defaultTextStyle>
    <a:defPPr>
      <a:defRPr lang="zh-CN"/>
    </a:defPPr>
    <a:lvl1pPr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Huanyi" initials="LiHuanyi" lastIdx="30" clrIdx="0"/>
  <p:cmAuthor id="1" name="admin" initials="a" lastIdx="1" clrIdx="1"/>
  <p:cmAuthor id="2" name="胡顺定" initials="hsd" lastIdx="3" clrIdx="2"/>
  <p:cmAuthor id="3" name="hsd" initials="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CCFF"/>
    <a:srgbClr val="00B16A"/>
    <a:srgbClr val="00756A"/>
    <a:srgbClr val="14A2D4"/>
    <a:srgbClr val="CCECFF"/>
    <a:srgbClr val="FFCC99"/>
    <a:srgbClr val="8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007" autoAdjust="0"/>
    <p:restoredTop sz="97727" autoAdjust="0"/>
  </p:normalViewPr>
  <p:slideViewPr>
    <p:cSldViewPr>
      <p:cViewPr varScale="1">
        <p:scale>
          <a:sx n="180" d="100"/>
          <a:sy n="180" d="100"/>
        </p:scale>
        <p:origin x="208" y="880"/>
      </p:cViewPr>
      <p:guideLst>
        <p:guide orient="horz" pos="533"/>
        <p:guide orient="horz" pos="720"/>
        <p:guide pos="513"/>
        <p:guide pos="7198"/>
      </p:guideLst>
    </p:cSldViewPr>
  </p:slideViewPr>
  <p:outlineViewPr>
    <p:cViewPr>
      <p:scale>
        <a:sx n="33" d="100"/>
        <a:sy n="33" d="100"/>
      </p:scale>
      <p:origin x="0" y="26789"/>
    </p:cViewPr>
  </p:outlineViewPr>
  <p:notesTextViewPr>
    <p:cViewPr>
      <p:scale>
        <a:sx n="1" d="1"/>
        <a:sy n="1" d="1"/>
      </p:scale>
      <p:origin x="0" y="0"/>
    </p:cViewPr>
  </p:notesTextViewPr>
  <p:sorterViewPr>
    <p:cViewPr>
      <p:scale>
        <a:sx n="66" d="100"/>
        <a:sy n="66" d="100"/>
      </p:scale>
      <p:origin x="0" y="11892"/>
    </p:cViewPr>
  </p:sorterViewPr>
  <p:gridSpacing cx="69848" cy="6984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6" Type="http://schemas.openxmlformats.org/officeDocument/2006/relationships/commentAuthors" Target="commentAuthors.xml"/><Relationship Id="rId85" Type="http://schemas.openxmlformats.org/officeDocument/2006/relationships/tableStyles" Target="tableStyles.xml"/><Relationship Id="rId84" Type="http://schemas.openxmlformats.org/officeDocument/2006/relationships/viewProps" Target="viewProps.xml"/><Relationship Id="rId83" Type="http://schemas.openxmlformats.org/officeDocument/2006/relationships/presProps" Target="presProps.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notesMaster" Target="notesMasters/notesMaster1.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jpe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C96A037D-EA9A-45C3-AA0B-14F897A78F03}"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14:hiddenLine>
            </a:ext>
          </a:extLst>
        </p:spPr>
        <p:txBody>
          <a:bodyPr anchor="ctr"/>
          <a:lstStyle/>
          <a:p>
            <a:pPr defTabSz="0">
              <a:spcBef>
                <a:spcPct val="30000"/>
              </a:spcBef>
              <a:buFontTx/>
              <a:buNone/>
            </a:pPr>
            <a:r>
              <a:rPr lang="zh-CN" altLang="en-US" sz="1200"/>
              <a:t>单击此处编辑母版文本样式</a:t>
            </a:r>
            <a:endParaRPr lang="zh-CN" altLang="en-US" sz="1200"/>
          </a:p>
          <a:p>
            <a:pPr defTabSz="0">
              <a:spcBef>
                <a:spcPct val="30000"/>
              </a:spcBef>
              <a:buFontTx/>
              <a:buNone/>
            </a:pPr>
            <a:r>
              <a:rPr lang="zh-CN" altLang="en-US" sz="1200"/>
              <a:t>第二级</a:t>
            </a:r>
            <a:endParaRPr lang="zh-CN" altLang="en-US" sz="1200"/>
          </a:p>
          <a:p>
            <a:pPr defTabSz="0">
              <a:spcBef>
                <a:spcPct val="30000"/>
              </a:spcBef>
              <a:buFontTx/>
              <a:buNone/>
            </a:pPr>
            <a:r>
              <a:rPr lang="zh-CN" altLang="en-US" sz="1200"/>
              <a:t>第三级</a:t>
            </a:r>
            <a:endParaRPr lang="zh-CN" altLang="en-US" sz="1200"/>
          </a:p>
          <a:p>
            <a:pPr defTabSz="0">
              <a:spcBef>
                <a:spcPct val="30000"/>
              </a:spcBef>
              <a:buFontTx/>
              <a:buNone/>
            </a:pPr>
            <a:r>
              <a:rPr lang="zh-CN" altLang="en-US" sz="1200"/>
              <a:t>第四级</a:t>
            </a:r>
            <a:endParaRPr lang="zh-CN" altLang="en-US" sz="1200"/>
          </a:p>
          <a:p>
            <a:pPr defTabSz="0">
              <a:spcBef>
                <a:spcPct val="30000"/>
              </a:spcBef>
              <a:buFontTx/>
              <a:buNone/>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3B207870-B117-4286-8523-8E2E0BB960C6}"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solidFill>
                  <a:prstClr val="black"/>
                </a:solidFill>
              </a:rPr>
            </a:fld>
            <a:endParaRPr lang="zh-CN" altLang="en-US">
              <a:solidFill>
                <a:prstClr val="black"/>
              </a:solidFill>
            </a:endParaRPr>
          </a:p>
        </p:txBody>
      </p:sp>
      <p:sp>
        <p:nvSpPr>
          <p:cNvPr id="5" name="灯片编号占位符 4"/>
          <p:cNvSpPr>
            <a:spLocks noGrp="1"/>
          </p:cNvSpPr>
          <p:nvPr>
            <p:ph type="sldNum" sz="quarter" idx="11"/>
          </p:nvPr>
        </p:nvSpPr>
        <p:spPr/>
        <p:txBody>
          <a:bodyPr/>
          <a:lstStyle/>
          <a:p>
            <a:fld id="{3B207870-B117-4286-8523-8E2E0BB960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t" anchorCtr="0"/>
          <a:p>
            <a:pPr lvl="0" algn="just"/>
            <a:endParaRPr lang="zh-CN" altLang="en-US" sz="2000" dirty="0">
              <a:latin typeface="宋体" panose="02010600030101010101" pitchFamily="2" charset="-122"/>
            </a:endParaRPr>
          </a:p>
        </p:txBody>
      </p:sp>
      <p:sp>
        <p:nvSpPr>
          <p:cNvPr id="4403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p:txBody>
          <a:bodyPr wrap="square" lIns="91440" tIns="45720" rIns="91440" bIns="45720" anchor="t" anchorCtr="0"/>
          <a:p>
            <a:pPr lvl="0" algn="just"/>
            <a:endParaRPr lang="zh-CN" altLang="en-US" sz="2000" dirty="0">
              <a:latin typeface="宋体" panose="02010600030101010101" pitchFamily="2" charset="-122"/>
            </a:endParaRPr>
          </a:p>
        </p:txBody>
      </p:sp>
      <p:sp>
        <p:nvSpPr>
          <p:cNvPr id="4506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just" defTabSz="914400" rtl="0" eaLnBrk="0" fontAlgn="base" latinLnBrk="0" hangingPunct="0">
              <a:lnSpc>
                <a:spcPct val="100000"/>
              </a:lnSpc>
              <a:spcBef>
                <a:spcPct val="3000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endParaRPr>
          </a:p>
        </p:txBody>
      </p:sp>
      <p:sp>
        <p:nvSpPr>
          <p:cNvPr id="460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just" defTabSz="914400" rtl="0" eaLnBrk="0" fontAlgn="base" latinLnBrk="0" hangingPunct="0">
              <a:lnSpc>
                <a:spcPct val="100000"/>
              </a:lnSpc>
              <a:spcBef>
                <a:spcPct val="3000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endParaRPr>
          </a:p>
        </p:txBody>
      </p:sp>
      <p:sp>
        <p:nvSpPr>
          <p:cNvPr id="471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just" defTabSz="914400" rtl="0" eaLnBrk="0" fontAlgn="base" latinLnBrk="0" hangingPunct="0">
              <a:lnSpc>
                <a:spcPct val="100000"/>
              </a:lnSpc>
              <a:spcBef>
                <a:spcPct val="3000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endParaRPr>
          </a:p>
        </p:txBody>
      </p:sp>
      <p:sp>
        <p:nvSpPr>
          <p:cNvPr id="481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endParaRPr>
          </a:p>
        </p:txBody>
      </p:sp>
      <p:sp>
        <p:nvSpPr>
          <p:cNvPr id="491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endParaRPr>
          </a:p>
        </p:txBody>
      </p:sp>
      <p:sp>
        <p:nvSpPr>
          <p:cNvPr id="501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503050405090304" pitchFamily="18" charset="0"/>
              </a:rPr>
            </a:fld>
            <a:endParaRPr lang="zh-CN" altLang="en-US" sz="1200" dirty="0">
              <a:latin typeface="Times New Roman" panose="0202050305040509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noChangeArrowheads="1"/>
          </p:cNvSpPr>
          <p:nvPr>
            <p:ph type="sldNum" sz="quarter"/>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1pPr>
            <a:lvl2pPr marL="742950" indent="-28575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2pPr>
            <a:lvl3pPr marL="11430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3pPr>
            <a:lvl4pPr marL="16002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4pPr>
            <a:lvl5pPr marL="20574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C9D470-6550-3E4B-994F-07C79ED9A66F}" type="slidenum">
              <a:rPr kumimoji="1" lang="zh-CN" altLang="en-US"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endParaRPr>
          </a:p>
        </p:txBody>
      </p:sp>
      <p:sp>
        <p:nvSpPr>
          <p:cNvPr id="34818" name="Rectangle 2"/>
          <p:cNvSpPr>
            <a:spLocks noTextEdit="1"/>
          </p:cNvSpPr>
          <p:nvPr>
            <p:ph type="sldImg"/>
          </p:nvPr>
        </p:nvSpPr>
        <p:spPr/>
      </p:sp>
      <p:sp>
        <p:nvSpPr>
          <p:cNvPr id="34819" name="Rectangle 3"/>
          <p:cNvSpPr>
            <a:spLocks noGrp="1"/>
          </p:cNvSpPr>
          <p:nvPr>
            <p:ph type="body" idx="1"/>
          </p:nvPr>
        </p:nvSpPr>
        <p:spPr/>
        <p:txBody>
          <a:bodyPr vert="horz" wrap="square" lIns="91440" tIns="45720" rIns="91440" bIns="45720" anchor="t" anchorCtr="0"/>
          <a:p>
            <a:pPr lvl="0"/>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noChangeArrowheads="1"/>
          </p:cNvSpPr>
          <p:nvPr>
            <p:ph type="sldNum" sz="quarter"/>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1pPr>
            <a:lvl2pPr marL="742950" indent="-28575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2pPr>
            <a:lvl3pPr marL="11430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3pPr>
            <a:lvl4pPr marL="16002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4pPr>
            <a:lvl5pPr marL="20574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DC2B996-BE59-0E47-B756-B6F521DB24CA}" type="slidenum">
              <a:rPr kumimoji="1" lang="zh-CN" altLang="en-US"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endParaRPr>
          </a:p>
        </p:txBody>
      </p:sp>
      <p:sp>
        <p:nvSpPr>
          <p:cNvPr id="36866" name="Rectangle 2"/>
          <p:cNvSpPr>
            <a:spLocks noTextEdit="1"/>
          </p:cNvSpPr>
          <p:nvPr>
            <p:ph type="sldImg"/>
          </p:nvPr>
        </p:nvSpPr>
        <p:spPr/>
      </p:sp>
      <p:sp>
        <p:nvSpPr>
          <p:cNvPr id="36867" name="Rectangle 3"/>
          <p:cNvSpPr>
            <a:spLocks noGrp="1"/>
          </p:cNvSpPr>
          <p:nvPr>
            <p:ph type="body" idx="1"/>
          </p:nvPr>
        </p:nvSpPr>
        <p:spPr/>
        <p:txBody>
          <a:bodyPr vert="horz" wrap="square" lIns="91440" tIns="45720" rIns="91440" bIns="45720" anchor="t" anchorCtr="0"/>
          <a:p>
            <a:pPr lvl="0"/>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noChangeArrowheads="1"/>
          </p:cNvSpPr>
          <p:nvPr>
            <p:ph type="sldNum" sz="quarter"/>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1pPr>
            <a:lvl2pPr marL="742950" indent="-28575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2pPr>
            <a:lvl3pPr marL="11430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3pPr>
            <a:lvl4pPr marL="16002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4pPr>
            <a:lvl5pPr marL="2057400" indent="-228600" algn="l" eaLnBrk="0" hangingPunct="0">
              <a:spcBef>
                <a:spcPct val="30000"/>
              </a:spcBef>
              <a:defRPr sz="1200">
                <a:solidFill>
                  <a:schemeClr val="tx1"/>
                </a:solidFill>
                <a:latin typeface="Times New Roman" panose="0202050305040509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C87AB7A-346A-C747-AF26-DD0E48F86596}" type="slidenum">
              <a:rPr kumimoji="1" lang="zh-CN" altLang="en-US"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503050405090304" pitchFamily="18" charset="0"/>
              <a:ea typeface="宋体" panose="02010600030101010101" pitchFamily="2" charset="-122"/>
              <a:cs typeface="+mn-cs"/>
            </a:endParaRPr>
          </a:p>
        </p:txBody>
      </p:sp>
      <p:sp>
        <p:nvSpPr>
          <p:cNvPr id="2" name="Rectangle 2"/>
          <p:cNvSpPr>
            <a:spLocks noTextEdit="1"/>
          </p:cNvSpPr>
          <p:nvPr>
            <p:ph type="sldImg"/>
          </p:nvPr>
        </p:nvSpPr>
        <p:spPr/>
      </p:sp>
      <p:sp>
        <p:nvSpPr>
          <p:cNvPr id="38915" name="Rectangle 3"/>
          <p:cNvSpPr>
            <a:spLocks noGrp="1"/>
          </p:cNvSpPr>
          <p:nvPr>
            <p:ph type="body" idx="1"/>
          </p:nvPr>
        </p:nvSpPr>
        <p:spPr/>
        <p:txBody>
          <a:bodyPr vert="horz" wrap="square" lIns="91440" tIns="45720" rIns="91440" bIns="45720" anchor="t" anchorCtr="0"/>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solidFill>
                  <a:prstClr val="black"/>
                </a:solidFill>
              </a:rPr>
            </a:fld>
            <a:endParaRPr lang="zh-CN" altLang="en-US">
              <a:solidFill>
                <a:prstClr val="black"/>
              </a:solidFill>
            </a:endParaRPr>
          </a:p>
        </p:txBody>
      </p:sp>
      <p:sp>
        <p:nvSpPr>
          <p:cNvPr id="5" name="灯片编号占位符 4"/>
          <p:cNvSpPr>
            <a:spLocks noGrp="1"/>
          </p:cNvSpPr>
          <p:nvPr>
            <p:ph type="sldNum" sz="quarter" idx="11"/>
          </p:nvPr>
        </p:nvSpPr>
        <p:spPr/>
        <p:txBody>
          <a:bodyPr/>
          <a:lstStyle/>
          <a:p>
            <a:fld id="{3B207870-B117-4286-8523-8E2E0BB960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3B207870-B117-4286-8523-8E2E0BB960C6}"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solidFill>
                  <a:prstClr val="black"/>
                </a:solidFill>
              </a:rPr>
            </a:fld>
            <a:endParaRPr lang="zh-CN" altLang="en-US">
              <a:solidFill>
                <a:prstClr val="black"/>
              </a:solidFill>
            </a:endParaRPr>
          </a:p>
        </p:txBody>
      </p:sp>
      <p:sp>
        <p:nvSpPr>
          <p:cNvPr id="5" name="灯片编号占位符 4"/>
          <p:cNvSpPr>
            <a:spLocks noGrp="1"/>
          </p:cNvSpPr>
          <p:nvPr>
            <p:ph type="sldNum" sz="quarter" idx="11"/>
          </p:nvPr>
        </p:nvSpPr>
        <p:spPr/>
        <p:txBody>
          <a:bodyPr/>
          <a:lstStyle/>
          <a:p>
            <a:fld id="{3B207870-B117-4286-8523-8E2E0BB960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solidFill>
                  <a:prstClr val="black"/>
                </a:solidFill>
              </a:rPr>
            </a:fld>
            <a:endParaRPr lang="zh-CN" altLang="en-US">
              <a:solidFill>
                <a:prstClr val="black"/>
              </a:solidFill>
            </a:endParaRPr>
          </a:p>
        </p:txBody>
      </p:sp>
      <p:sp>
        <p:nvSpPr>
          <p:cNvPr id="5" name="灯片编号占位符 4"/>
          <p:cNvSpPr>
            <a:spLocks noGrp="1"/>
          </p:cNvSpPr>
          <p:nvPr>
            <p:ph type="sldNum" sz="quarter" idx="11"/>
          </p:nvPr>
        </p:nvSpPr>
        <p:spPr/>
        <p:txBody>
          <a:bodyPr/>
          <a:lstStyle/>
          <a:p>
            <a:fld id="{3B207870-B117-4286-8523-8E2E0BB960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C96A037D-EA9A-45C3-AA0B-14F897A78F03}"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3B207870-B117-4286-8523-8E2E0BB960C6}"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一级指针数组，数组名是二级指针，加</a:t>
            </a:r>
            <a:r>
              <a:rPr lang="en-US" altLang="zh-CN" sz="1200" dirty="0"/>
              <a:t>n</a:t>
            </a:r>
            <a:r>
              <a:rPr lang="zh-CN" altLang="en-US" sz="1200" dirty="0"/>
              <a:t>还是二级指针</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二级指针数组，数组名是三级指针</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一级指针数组，数组名是二级指针，加</a:t>
            </a:r>
            <a:r>
              <a:rPr lang="en-US" altLang="zh-CN" sz="1200" dirty="0"/>
              <a:t>n</a:t>
            </a:r>
            <a:r>
              <a:rPr lang="zh-CN" altLang="en-US" sz="1200" dirty="0"/>
              <a:t>还是二级指针</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二级指针数组，数组名是三级指针</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一级指针数组，数组名是二级指针，加</a:t>
            </a:r>
            <a:r>
              <a:rPr lang="en-US" altLang="zh-CN" sz="1200" dirty="0"/>
              <a:t>n</a:t>
            </a:r>
            <a:r>
              <a:rPr lang="zh-CN" altLang="en-US" sz="1200" dirty="0"/>
              <a:t>还是二级指针</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a:t>
            </a:r>
            <a:r>
              <a:rPr lang="zh-CN" altLang="en-US" sz="1200" dirty="0"/>
              <a:t>二级指针数组，数组名是三级指针</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CC2CF221-3527-44EE-88D4-30F14925376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17" y="2130451"/>
            <a:ext cx="10366375"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757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6"/>
            <a:ext cx="10975975"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74664"/>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2" y="274664"/>
            <a:ext cx="8080374"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endParaRPr lang="zh-CN" altLang="en-US"/>
          </a:p>
        </p:txBody>
      </p:sp>
      <p:sp>
        <p:nvSpPr>
          <p:cNvPr id="3" name="页脚占位符 1"/>
          <p:cNvSpPr>
            <a:spLocks noGrp="1"/>
          </p:cNvSpPr>
          <p:nvPr>
            <p:ph type="ftr" sz="quarter" idx="4294967295"/>
          </p:nvPr>
        </p:nvSpPr>
        <p:spPr>
          <a:xfrm>
            <a:off x="90658" y="6362618"/>
            <a:ext cx="4884442" cy="365125"/>
          </a:xfrm>
          <a:prstGeom prst="rect">
            <a:avLst/>
          </a:prstGeom>
        </p:spPr>
        <p:txBody>
          <a:bodyPr/>
          <a:lstStyle/>
          <a:p>
            <a:r>
              <a:rPr lang="en-US" altLang="zh-CN" dirty="0">
                <a:solidFill>
                  <a:srgbClr val="FF0000"/>
                </a:solidFill>
              </a:rPr>
              <a:t>The C Programming Language</a:t>
            </a:r>
            <a:endParaRPr lang="zh-CN" altLang="en-US" dirty="0">
              <a:solidFill>
                <a:srgbClr val="FF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1981200"/>
            <a:ext cx="4038600" cy="3886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a:xfrm>
            <a:off x="6553200" y="6248400"/>
            <a:ext cx="21336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CF75C126-BEC8-4C48-A248-198DBD698AE1}"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7" name="日期占位符 6"/>
          <p:cNvSpPr>
            <a:spLocks noGrp="1"/>
          </p:cNvSpPr>
          <p:nvPr>
            <p:ph type="dt" sz="half" idx="12"/>
          </p:nvPr>
        </p:nvSpPr>
        <p:spPr>
          <a:xfrm>
            <a:off x="457200" y="6245225"/>
            <a:ext cx="2133600" cy="476250"/>
          </a:xfr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457200" y="1981200"/>
            <a:ext cx="4038600" cy="3886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48200" y="1981200"/>
            <a:ext cx="4038600" cy="18669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48200" y="4000500"/>
            <a:ext cx="4038600" cy="18669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7" name="Rectangle 2"/>
          <p:cNvSpPr>
            <a:spLocks noGrp="1" noChangeArrowheads="1"/>
          </p:cNvSpPr>
          <p:nvPr>
            <p:ph type="ftr" sz="quarter" idx="1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
        <p:nvSpPr>
          <p:cNvPr id="18"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3D568C-4D65-427D-A312-FFB820A066F4}" type="slidenum">
              <a:rPr kumimoji="0" lang="zh-CN" altLang="en-US"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Black" panose="020B0A04020102020204" pitchFamily="34" charset="0"/>
              <a:ea typeface="宋体" panose="02010600030101010101" pitchFamily="2" charset="-122"/>
              <a:cs typeface="+mn-cs"/>
            </a:endParaRPr>
          </a:p>
        </p:txBody>
      </p:sp>
      <p:sp>
        <p:nvSpPr>
          <p:cNvPr id="19" name="Rectangle 16"/>
          <p:cNvSpPr>
            <a:spLocks noGrp="1" noChangeArrowheads="1"/>
          </p:cNvSpPr>
          <p:nvPr>
            <p:ph type="dt" sz="half" idx="1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25" y="2130463"/>
            <a:ext cx="10366375"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757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25" y="2130463"/>
            <a:ext cx="10366375"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7575"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76157" y="259205"/>
            <a:ext cx="10366375" cy="1470025"/>
          </a:xfrm>
          <a:prstGeom prst="rect">
            <a:avLst/>
          </a:prstGeom>
        </p:spPr>
        <p:txBody>
          <a:bodyPr lIns="71225" tIns="35612" rIns="71225" bIns="35612"/>
          <a:lstStyle>
            <a:lvl1pPr algn="l">
              <a:defRPr sz="3200" b="1">
                <a:solidFill>
                  <a:srgbClr val="FFFF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571350" y="1287360"/>
            <a:ext cx="8537575" cy="1752600"/>
          </a:xfrm>
          <a:prstGeom prst="rect">
            <a:avLst/>
          </a:prstGeom>
        </p:spPr>
        <p:txBody>
          <a:bodyPr lIns="71225" tIns="35612" rIns="71225" bIns="35612"/>
          <a:lstStyle>
            <a:lvl1pPr marL="0" indent="0" algn="l">
              <a:buNone/>
              <a:defRPr sz="2400">
                <a:solidFill>
                  <a:schemeClr val="tx1"/>
                </a:solidFill>
                <a:latin typeface="华文细黑" panose="02010600040101010101" pitchFamily="2" charset="-122"/>
                <a:ea typeface="华文细黑" panose="02010600040101010101" pitchFamily="2" charset="-122"/>
              </a:defRPr>
            </a:lvl1pPr>
            <a:lvl2pPr marL="356235" indent="0" algn="ctr">
              <a:buNone/>
              <a:defRPr/>
            </a:lvl2pPr>
            <a:lvl3pPr marL="712470" indent="0" algn="ctr">
              <a:buNone/>
              <a:defRPr/>
            </a:lvl3pPr>
            <a:lvl4pPr marL="1068070" indent="0" algn="ctr">
              <a:buNone/>
              <a:defRPr/>
            </a:lvl4pPr>
            <a:lvl5pPr marL="1424305" indent="0" algn="ctr">
              <a:buNone/>
              <a:defRPr/>
            </a:lvl5pPr>
            <a:lvl6pPr marL="1780540" indent="0" algn="ctr">
              <a:buNone/>
              <a:defRPr/>
            </a:lvl6pPr>
            <a:lvl7pPr marL="2136775" indent="0" algn="ctr">
              <a:buNone/>
              <a:defRPr/>
            </a:lvl7pPr>
            <a:lvl8pPr marL="2493010" indent="0" algn="ctr">
              <a:buNone/>
              <a:defRPr/>
            </a:lvl8pPr>
            <a:lvl9pPr marL="2849245"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lIns="71225" tIns="35612" rIns="71225" bIns="35612"/>
          <a:lstStyle>
            <a:lvl1pPr algn="l">
              <a:defRPr sz="3200" b="1">
                <a:solidFill>
                  <a:srgbClr val="FFFF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571350" y="1287361"/>
            <a:ext cx="10975975" cy="4525963"/>
          </a:xfrm>
          <a:prstGeom prst="rect">
            <a:avLst/>
          </a:prstGeom>
        </p:spPr>
        <p:txBody>
          <a:bodyPr lIns="71225" tIns="35612" rIns="71225" bIns="35612"/>
          <a:lstStyle>
            <a:lvl1pPr>
              <a:defRPr sz="2400">
                <a:solidFill>
                  <a:schemeClr val="tx1"/>
                </a:solidFill>
                <a:latin typeface="华文细黑" panose="02010600040101010101" pitchFamily="2" charset="-122"/>
                <a:ea typeface="华文细黑" panose="02010600040101010101" pitchFamily="2" charset="-122"/>
              </a:defRPr>
            </a:lvl1pPr>
            <a:lvl2pPr>
              <a:defRPr sz="2400">
                <a:solidFill>
                  <a:schemeClr val="tx1"/>
                </a:solidFill>
                <a:latin typeface="华文细黑" panose="02010600040101010101" pitchFamily="2" charset="-122"/>
                <a:ea typeface="华文细黑" panose="02010600040101010101" pitchFamily="2" charset="-122"/>
              </a:defRPr>
            </a:lvl2pPr>
            <a:lvl3pPr>
              <a:defRPr sz="2400">
                <a:solidFill>
                  <a:schemeClr val="tx1"/>
                </a:solidFill>
                <a:latin typeface="华文细黑" panose="02010600040101010101" pitchFamily="2" charset="-122"/>
                <a:ea typeface="华文细黑" panose="02010600040101010101" pitchFamily="2" charset="-122"/>
              </a:defRPr>
            </a:lvl3pPr>
            <a:lvl4pPr>
              <a:defRPr sz="2400">
                <a:solidFill>
                  <a:schemeClr val="tx1"/>
                </a:solidFill>
                <a:latin typeface="华文细黑" panose="02010600040101010101" pitchFamily="2" charset="-122"/>
                <a:ea typeface="华文细黑" panose="02010600040101010101" pitchFamily="2" charset="-122"/>
              </a:defRPr>
            </a:lvl4pPr>
            <a:lvl5pPr>
              <a:defRPr sz="2400">
                <a:solidFill>
                  <a:schemeClr val="tx1"/>
                </a:solidFill>
                <a:latin typeface="华文细黑" panose="02010600040101010101" pitchFamily="2" charset="-122"/>
                <a:ea typeface="华文细黑" panose="020106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43" y="4406927"/>
            <a:ext cx="10366375" cy="1362076"/>
          </a:xfrm>
          <a:prstGeom prst="rect">
            <a:avLst/>
          </a:prstGeom>
        </p:spPr>
        <p:txBody>
          <a:bodyPr lIns="71225" tIns="35612" rIns="71225" bIns="35612" anchor="t"/>
          <a:lstStyle>
            <a:lvl1pPr algn="l">
              <a:defRPr sz="31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43" y="2906713"/>
            <a:ext cx="10366375" cy="1500187"/>
          </a:xfrm>
          <a:prstGeom prst="rect">
            <a:avLst/>
          </a:prstGeom>
        </p:spPr>
        <p:txBody>
          <a:bodyPr lIns="71225" tIns="35612" rIns="71225" bIns="35612" anchor="b"/>
          <a:lstStyle>
            <a:lvl1pPr marL="0" indent="0">
              <a:buNone/>
              <a:defRPr sz="1600"/>
            </a:lvl1pPr>
            <a:lvl2pPr marL="356235" indent="0">
              <a:buNone/>
              <a:defRPr sz="1400"/>
            </a:lvl2pPr>
            <a:lvl3pPr marL="712470" indent="0">
              <a:buNone/>
              <a:defRPr sz="1200"/>
            </a:lvl3pPr>
            <a:lvl4pPr marL="1068070" indent="0">
              <a:buNone/>
              <a:defRPr sz="1100"/>
            </a:lvl4pPr>
            <a:lvl5pPr marL="1424305" indent="0">
              <a:buNone/>
              <a:defRPr sz="1100"/>
            </a:lvl5pPr>
            <a:lvl6pPr marL="1780540" indent="0">
              <a:buNone/>
              <a:defRPr sz="1100"/>
            </a:lvl6pPr>
            <a:lvl7pPr marL="2136775" indent="0">
              <a:buNone/>
              <a:defRPr sz="1100"/>
            </a:lvl7pPr>
            <a:lvl8pPr marL="2493010" indent="0">
              <a:buNone/>
              <a:defRPr sz="1100"/>
            </a:lvl8pPr>
            <a:lvl9pPr marL="2849245" indent="0">
              <a:buNone/>
              <a:defRPr sz="1100"/>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6"/>
            <a:ext cx="10975975"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lIns="71225" tIns="35612" rIns="71225" bIns="35612"/>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6"/>
            <a:ext cx="5411788" cy="4525963"/>
          </a:xfrm>
          <a:prstGeom prst="rect">
            <a:avLst/>
          </a:prstGeom>
        </p:spPr>
        <p:txBody>
          <a:bodyPr lIns="71225" tIns="35612" rIns="71225" bIns="3561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6"/>
            <a:ext cx="5411788" cy="4525963"/>
          </a:xfrm>
          <a:prstGeom prst="rect">
            <a:avLst/>
          </a:prstGeom>
        </p:spPr>
        <p:txBody>
          <a:bodyPr lIns="71225" tIns="35612" rIns="71225" bIns="35612"/>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lIns="71225" tIns="35612" rIns="71225" bIns="35612"/>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30" y="1535116"/>
            <a:ext cx="5387975" cy="639762"/>
          </a:xfrm>
          <a:prstGeom prst="rect">
            <a:avLst/>
          </a:prstGeom>
        </p:spPr>
        <p:txBody>
          <a:bodyPr lIns="71225" tIns="35612" rIns="71225" bIns="35612" anchor="b"/>
          <a:lstStyle>
            <a:lvl1pPr marL="0" indent="0">
              <a:buNone/>
              <a:defRPr sz="1900" b="1"/>
            </a:lvl1pPr>
            <a:lvl2pPr marL="356235" indent="0">
              <a:buNone/>
              <a:defRPr sz="1600" b="1"/>
            </a:lvl2pPr>
            <a:lvl3pPr marL="712470" indent="0">
              <a:buNone/>
              <a:defRPr sz="1400" b="1"/>
            </a:lvl3pPr>
            <a:lvl4pPr marL="1068070" indent="0">
              <a:buNone/>
              <a:defRPr sz="1200" b="1"/>
            </a:lvl4pPr>
            <a:lvl5pPr marL="1424305" indent="0">
              <a:buNone/>
              <a:defRPr sz="1200" b="1"/>
            </a:lvl5pPr>
            <a:lvl6pPr marL="1780540" indent="0">
              <a:buNone/>
              <a:defRPr sz="1200" b="1"/>
            </a:lvl6pPr>
            <a:lvl7pPr marL="2136775" indent="0">
              <a:buNone/>
              <a:defRPr sz="1200" b="1"/>
            </a:lvl7pPr>
            <a:lvl8pPr marL="2493010" indent="0">
              <a:buNone/>
              <a:defRPr sz="1200" b="1"/>
            </a:lvl8pPr>
            <a:lvl9pPr marL="284924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30" y="2174875"/>
            <a:ext cx="5387975" cy="3951288"/>
          </a:xfrm>
          <a:prstGeom prst="rect">
            <a:avLst/>
          </a:prstGeom>
        </p:spPr>
        <p:txBody>
          <a:bodyPr lIns="71225" tIns="35612" rIns="71225" bIns="3561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4425" y="1535116"/>
            <a:ext cx="5391150" cy="639762"/>
          </a:xfrm>
          <a:prstGeom prst="rect">
            <a:avLst/>
          </a:prstGeom>
        </p:spPr>
        <p:txBody>
          <a:bodyPr lIns="71225" tIns="35612" rIns="71225" bIns="35612" anchor="b"/>
          <a:lstStyle>
            <a:lvl1pPr marL="0" indent="0">
              <a:buNone/>
              <a:defRPr sz="1900" b="1"/>
            </a:lvl1pPr>
            <a:lvl2pPr marL="356235" indent="0">
              <a:buNone/>
              <a:defRPr sz="1600" b="1"/>
            </a:lvl2pPr>
            <a:lvl3pPr marL="712470" indent="0">
              <a:buNone/>
              <a:defRPr sz="1400" b="1"/>
            </a:lvl3pPr>
            <a:lvl4pPr marL="1068070" indent="0">
              <a:buNone/>
              <a:defRPr sz="1200" b="1"/>
            </a:lvl4pPr>
            <a:lvl5pPr marL="1424305" indent="0">
              <a:buNone/>
              <a:defRPr sz="1200" b="1"/>
            </a:lvl5pPr>
            <a:lvl6pPr marL="1780540" indent="0">
              <a:buNone/>
              <a:defRPr sz="1200" b="1"/>
            </a:lvl6pPr>
            <a:lvl7pPr marL="2136775" indent="0">
              <a:buNone/>
              <a:defRPr sz="1200" b="1"/>
            </a:lvl7pPr>
            <a:lvl8pPr marL="2493010" indent="0">
              <a:buNone/>
              <a:defRPr sz="1200" b="1"/>
            </a:lvl8pPr>
            <a:lvl9pPr marL="284924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4425" y="2174875"/>
            <a:ext cx="5391150" cy="3951288"/>
          </a:xfrm>
          <a:prstGeom prst="rect">
            <a:avLst/>
          </a:prstGeom>
        </p:spPr>
        <p:txBody>
          <a:bodyPr lIns="71225" tIns="35612" rIns="71225" bIns="35612"/>
          <a:lstStyle>
            <a:lvl1pPr>
              <a:defRPr sz="19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lIns="71225" tIns="35612" rIns="71225" bIns="35612"/>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2"/>
            <a:ext cx="4011612" cy="1162050"/>
          </a:xfrm>
          <a:prstGeom prst="rect">
            <a:avLst/>
          </a:prstGeom>
        </p:spPr>
        <p:txBody>
          <a:bodyPr lIns="71225" tIns="35612" rIns="71225" bIns="35612" anchor="b"/>
          <a:lstStyle>
            <a:lvl1pPr algn="l">
              <a:defRPr sz="16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6" y="273077"/>
            <a:ext cx="6818312" cy="5853113"/>
          </a:xfrm>
          <a:prstGeom prst="rect">
            <a:avLst/>
          </a:prstGeom>
        </p:spPr>
        <p:txBody>
          <a:bodyPr lIns="71225" tIns="35612" rIns="71225" bIns="35612"/>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4"/>
            <a:ext cx="4011612" cy="4691063"/>
          </a:xfrm>
          <a:prstGeom prst="rect">
            <a:avLst/>
          </a:prstGeom>
        </p:spPr>
        <p:txBody>
          <a:bodyPr lIns="71225" tIns="35612" rIns="71225" bIns="35612"/>
          <a:lstStyle>
            <a:lvl1pPr marL="0" indent="0">
              <a:buNone/>
              <a:defRPr sz="1100"/>
            </a:lvl1pPr>
            <a:lvl2pPr marL="356235" indent="0">
              <a:buNone/>
              <a:defRPr sz="900"/>
            </a:lvl2pPr>
            <a:lvl3pPr marL="712470" indent="0">
              <a:buNone/>
              <a:defRPr sz="800"/>
            </a:lvl3pPr>
            <a:lvl4pPr marL="1068070" indent="0">
              <a:buNone/>
              <a:defRPr sz="700"/>
            </a:lvl4pPr>
            <a:lvl5pPr marL="1424305" indent="0">
              <a:buNone/>
              <a:defRPr sz="700"/>
            </a:lvl5pPr>
            <a:lvl6pPr marL="1780540" indent="0">
              <a:buNone/>
              <a:defRPr sz="700"/>
            </a:lvl6pPr>
            <a:lvl7pPr marL="2136775" indent="0">
              <a:buNone/>
              <a:defRPr sz="700"/>
            </a:lvl7pPr>
            <a:lvl8pPr marL="2493010" indent="0">
              <a:buNone/>
              <a:defRPr sz="700"/>
            </a:lvl8pPr>
            <a:lvl9pPr marL="2849245" indent="0">
              <a:buNone/>
              <a:defRPr sz="700"/>
            </a:lvl9pPr>
          </a:lstStyle>
          <a:p>
            <a:pPr lvl="0"/>
            <a:r>
              <a:rPr lang="zh-CN" altLang="en-US"/>
              <a:t>单击此处编辑母版文本样式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0600"/>
            <a:ext cx="7316788" cy="566738"/>
          </a:xfrm>
          <a:prstGeom prst="rect">
            <a:avLst/>
          </a:prstGeom>
        </p:spPr>
        <p:txBody>
          <a:bodyPr lIns="71225" tIns="35612" rIns="71225" bIns="35612" anchor="b"/>
          <a:lstStyle>
            <a:lvl1pPr algn="l">
              <a:defRPr sz="16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6" y="612775"/>
            <a:ext cx="7316788" cy="4114800"/>
          </a:xfrm>
          <a:prstGeom prst="rect">
            <a:avLst/>
          </a:prstGeom>
        </p:spPr>
        <p:txBody>
          <a:bodyPr lIns="71225" tIns="35612" rIns="71225" bIns="35612"/>
          <a:lstStyle>
            <a:lvl1pPr marL="0" indent="0">
              <a:buNone/>
              <a:defRPr sz="2500"/>
            </a:lvl1pPr>
            <a:lvl2pPr marL="356235" indent="0">
              <a:buNone/>
              <a:defRPr sz="2200"/>
            </a:lvl2pPr>
            <a:lvl3pPr marL="712470" indent="0">
              <a:buNone/>
              <a:defRPr sz="1900"/>
            </a:lvl3pPr>
            <a:lvl4pPr marL="1068070" indent="0">
              <a:buNone/>
              <a:defRPr sz="1600"/>
            </a:lvl4pPr>
            <a:lvl5pPr marL="1424305" indent="0">
              <a:buNone/>
              <a:defRPr sz="1600"/>
            </a:lvl5pPr>
            <a:lvl6pPr marL="1780540" indent="0">
              <a:buNone/>
              <a:defRPr sz="1600"/>
            </a:lvl6pPr>
            <a:lvl7pPr marL="2136775" indent="0">
              <a:buNone/>
              <a:defRPr sz="1600"/>
            </a:lvl7pPr>
            <a:lvl8pPr marL="2493010" indent="0">
              <a:buNone/>
              <a:defRPr sz="1600"/>
            </a:lvl8pPr>
            <a:lvl9pPr marL="2849245" indent="0">
              <a:buNone/>
              <a:defRPr sz="1600"/>
            </a:lvl9pPr>
          </a:lstStyle>
          <a:p>
            <a:endParaRPr lang="zh-CN" altLang="en-US"/>
          </a:p>
        </p:txBody>
      </p:sp>
      <p:sp>
        <p:nvSpPr>
          <p:cNvPr id="4" name="文本占位符 3"/>
          <p:cNvSpPr>
            <a:spLocks noGrp="1"/>
          </p:cNvSpPr>
          <p:nvPr>
            <p:ph type="body" sz="half" idx="2"/>
          </p:nvPr>
        </p:nvSpPr>
        <p:spPr>
          <a:xfrm>
            <a:off x="2390776" y="5367338"/>
            <a:ext cx="7316788" cy="804862"/>
          </a:xfrm>
          <a:prstGeom prst="rect">
            <a:avLst/>
          </a:prstGeom>
        </p:spPr>
        <p:txBody>
          <a:bodyPr lIns="71225" tIns="35612" rIns="71225" bIns="35612"/>
          <a:lstStyle>
            <a:lvl1pPr marL="0" indent="0">
              <a:buNone/>
              <a:defRPr sz="1100"/>
            </a:lvl1pPr>
            <a:lvl2pPr marL="356235" indent="0">
              <a:buNone/>
              <a:defRPr sz="900"/>
            </a:lvl2pPr>
            <a:lvl3pPr marL="712470" indent="0">
              <a:buNone/>
              <a:defRPr sz="800"/>
            </a:lvl3pPr>
            <a:lvl4pPr marL="1068070" indent="0">
              <a:buNone/>
              <a:defRPr sz="700"/>
            </a:lvl4pPr>
            <a:lvl5pPr marL="1424305" indent="0">
              <a:buNone/>
              <a:defRPr sz="700"/>
            </a:lvl5pPr>
            <a:lvl6pPr marL="1780540" indent="0">
              <a:buNone/>
              <a:defRPr sz="700"/>
            </a:lvl6pPr>
            <a:lvl7pPr marL="2136775" indent="0">
              <a:buNone/>
              <a:defRPr sz="700"/>
            </a:lvl7pPr>
            <a:lvl8pPr marL="2493010" indent="0">
              <a:buNone/>
              <a:defRPr sz="700"/>
            </a:lvl8pPr>
            <a:lvl9pPr marL="2849245" indent="0">
              <a:buNone/>
              <a:defRPr sz="700"/>
            </a:lvl9pPr>
          </a:lstStyle>
          <a:p>
            <a:pPr lvl="0"/>
            <a:r>
              <a:rPr lang="zh-CN" altLang="en-US"/>
              <a:t>单击此处编辑母版文本样式</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lIns="71225" tIns="35612" rIns="71225" bIns="35612"/>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6"/>
            <a:ext cx="10975975" cy="4525963"/>
          </a:xfrm>
          <a:prstGeom prst="rect">
            <a:avLst/>
          </a:prstGeom>
        </p:spPr>
        <p:txBody>
          <a:bodyPr vert="eaVert" lIns="71225" tIns="35612" rIns="71225" bIns="35612"/>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74675"/>
            <a:ext cx="2743200" cy="5851525"/>
          </a:xfrm>
          <a:prstGeom prst="rect">
            <a:avLst/>
          </a:prstGeom>
        </p:spPr>
        <p:txBody>
          <a:bodyPr vert="eaVert" lIns="71225" tIns="35612" rIns="71225" bIns="35612"/>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5" y="274675"/>
            <a:ext cx="8080374" cy="5851525"/>
          </a:xfrm>
          <a:prstGeom prst="rect">
            <a:avLst/>
          </a:prstGeom>
        </p:spPr>
        <p:txBody>
          <a:bodyPr vert="eaVert" lIns="71225" tIns="35612" rIns="71225" bIns="35612"/>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576150" y="216000"/>
            <a:ext cx="10975975" cy="836736"/>
          </a:xfrm>
          <a:prstGeom prst="rect">
            <a:avLst/>
          </a:prstGeom>
        </p:spPr>
        <p:txBody>
          <a:bodyPr lIns="71225" tIns="35612" rIns="71225" bIns="35612" anchor="ctr"/>
          <a:lstStyle>
            <a:lvl1pPr algn="l">
              <a:defRPr sz="3200">
                <a:solidFill>
                  <a:srgbClr val="FFFF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页脚占位符 1"/>
          <p:cNvSpPr>
            <a:spLocks noGrp="1"/>
          </p:cNvSpPr>
          <p:nvPr>
            <p:ph type="ftr" sz="quarter" idx="4294967295"/>
          </p:nvPr>
        </p:nvSpPr>
        <p:spPr>
          <a:xfrm>
            <a:off x="90658" y="6362629"/>
            <a:ext cx="4884442" cy="365125"/>
          </a:xfrm>
          <a:prstGeom prst="rect">
            <a:avLst/>
          </a:prstGeom>
        </p:spPr>
        <p:txBody>
          <a:bodyPr/>
          <a:lstStyle/>
          <a:p>
            <a:r>
              <a:rPr lang="en-US" altLang="zh-CN">
                <a:solidFill>
                  <a:srgbClr val="FF0000"/>
                </a:solidFill>
              </a:rPr>
              <a:t>The C Programming Language</a:t>
            </a:r>
            <a:endParaRPr lang="zh-CN" altLang="en-US" dirty="0">
              <a:solidFill>
                <a:srgbClr val="FF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759" y="457200"/>
            <a:ext cx="10975658" cy="1371600"/>
          </a:xfrm>
          <a:prstGeom prst="rect">
            <a:avLst/>
          </a:prstGeom>
        </p:spPr>
        <p:txBody>
          <a:bodyPr lIns="91401" tIns="45699" rIns="91401" bIns="45699"/>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759" y="1981200"/>
            <a:ext cx="5386202" cy="3886200"/>
          </a:xfrm>
          <a:prstGeom prst="rect">
            <a:avLst/>
          </a:prstGeom>
        </p:spPr>
        <p:txBody>
          <a:bodyPr lIns="91401" tIns="45699" rIns="91401" bIns="4569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9214" y="1981200"/>
            <a:ext cx="5386202" cy="3886200"/>
          </a:xfrm>
          <a:prstGeom prst="rect">
            <a:avLst/>
          </a:prstGeom>
        </p:spPr>
        <p:txBody>
          <a:bodyPr lIns="91401" tIns="45699" rIns="91401" bIns="45699"/>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a:xfrm>
            <a:off x="4166685" y="6248400"/>
            <a:ext cx="3861805" cy="457200"/>
          </a:xfrm>
        </p:spPr>
        <p:txBody>
          <a:bodyPr/>
          <a:lstStyle>
            <a:lvl1pPr>
              <a:defRPr/>
            </a:lvl1pPr>
          </a:lstStyle>
          <a:p>
            <a:endParaRPr lang="en-US" altLang="zh-CN">
              <a:solidFill>
                <a:prstClr val="white"/>
              </a:solidFill>
            </a:endParaRPr>
          </a:p>
        </p:txBody>
      </p:sp>
      <p:sp>
        <p:nvSpPr>
          <p:cNvPr id="6" name="灯片编号占位符 5"/>
          <p:cNvSpPr>
            <a:spLocks noGrp="1"/>
          </p:cNvSpPr>
          <p:nvPr>
            <p:ph type="sldNum" sz="quarter" idx="11"/>
          </p:nvPr>
        </p:nvSpPr>
        <p:spPr>
          <a:xfrm>
            <a:off x="8739875" y="6248400"/>
            <a:ext cx="2845541" cy="457200"/>
          </a:xfrm>
          <a:prstGeom prst="rect">
            <a:avLst/>
          </a:prstGeom>
        </p:spPr>
        <p:txBody>
          <a:bodyPr lIns="91401" tIns="45699" rIns="91401" bIns="45699"/>
          <a:lstStyle>
            <a:lvl1pPr>
              <a:defRPr/>
            </a:lvl1pPr>
          </a:lstStyle>
          <a:p>
            <a:pPr eaLnBrk="1" hangingPunct="1">
              <a:buFontTx/>
              <a:buNone/>
            </a:pPr>
            <a:fld id="{E11D0434-2984-4F3A-839E-FE651222BDE9}" type="slidenum">
              <a:rPr lang="zh-CN" altLang="en-US">
                <a:solidFill>
                  <a:prstClr val="white"/>
                </a:solidFill>
                <a:latin typeface="Arial" panose="020B0604020202090204" pitchFamily="34" charset="0"/>
              </a:rPr>
            </a:fld>
            <a:endParaRPr lang="en-US" altLang="zh-CN">
              <a:solidFill>
                <a:prstClr val="white"/>
              </a:solidFill>
              <a:latin typeface="Arial" panose="020B0604020202090204" pitchFamily="34" charset="0"/>
            </a:endParaRPr>
          </a:p>
        </p:txBody>
      </p:sp>
      <p:sp>
        <p:nvSpPr>
          <p:cNvPr id="7" name="日期占位符 6"/>
          <p:cNvSpPr>
            <a:spLocks noGrp="1"/>
          </p:cNvSpPr>
          <p:nvPr>
            <p:ph type="dt" sz="half" idx="12"/>
          </p:nvPr>
        </p:nvSpPr>
        <p:spPr>
          <a:xfrm>
            <a:off x="609760" y="6245225"/>
            <a:ext cx="2845541" cy="476250"/>
          </a:xfrm>
          <a:prstGeom prst="rect">
            <a:avLst/>
          </a:prstGeom>
        </p:spPr>
        <p:txBody>
          <a:bodyPr lIns="91401" tIns="45699" rIns="91401" bIns="45699"/>
          <a:lstStyle>
            <a:lvl1pPr>
              <a:defRPr/>
            </a:lvl1pPr>
          </a:lstStyle>
          <a:p>
            <a:pPr eaLnBrk="1" hangingPunct="1">
              <a:buFontTx/>
              <a:buNone/>
            </a:pPr>
            <a:endParaRPr lang="en-US" altLang="zh-CN">
              <a:solidFill>
                <a:prstClr val="white"/>
              </a:solidFill>
              <a:latin typeface="Arial" panose="020B060402020209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30" y="4406926"/>
            <a:ext cx="10366375"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30" y="2906713"/>
            <a:ext cx="103663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6"/>
            <a:ext cx="541178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3788" y="1600206"/>
            <a:ext cx="541178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17"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17" y="2174875"/>
            <a:ext cx="53879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4425" y="1535113"/>
            <a:ext cx="539115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4425" y="2174875"/>
            <a:ext cx="539115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612"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76"/>
            <a:ext cx="681831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2" y="1435103"/>
            <a:ext cx="401161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6" y="4800600"/>
            <a:ext cx="7316788"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776" y="612775"/>
            <a:ext cx="731678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6" y="5367338"/>
            <a:ext cx="731678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4" Type="http://schemas.openxmlformats.org/officeDocument/2006/relationships/theme" Target="../theme/theme4.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90658" y="6432466"/>
            <a:ext cx="4884442" cy="365125"/>
          </a:xfrm>
          <a:prstGeom prst="rect">
            <a:avLst/>
          </a:prstGeom>
        </p:spPr>
        <p:txBody>
          <a:bodyPr/>
          <a:lstStyle/>
          <a:p>
            <a:r>
              <a:rPr lang="en-US" altLang="zh-CN" dirty="0">
                <a:solidFill>
                  <a:srgbClr val="FF0000"/>
                </a:solidFill>
              </a:rPr>
              <a:t>The C Programming Language</a:t>
            </a:r>
            <a:endParaRPr lang="zh-CN" altLang="en-US"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defTabSz="0" rtl="0" eaLnBrk="0" fontAlgn="base" hangingPunct="0">
        <a:spcBef>
          <a:spcPct val="20000"/>
        </a:spcBef>
        <a:spcAft>
          <a:spcPct val="0"/>
        </a:spcAft>
        <a:buFont typeface="Arial" panose="020B0604020202090204" pitchFamily="34" charset="0"/>
        <a:buChar char="•"/>
        <a:defRPr sz="3200">
          <a:solidFill>
            <a:schemeClr val="tx1"/>
          </a:solidFill>
          <a:latin typeface="+mn-lt"/>
          <a:ea typeface="+mn-ea"/>
          <a:cs typeface="+mn-cs"/>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90204" pitchFamily="34" charset="0"/>
        <a:buChar char="–"/>
        <a:defRPr sz="2800">
          <a:solidFill>
            <a:schemeClr val="tx1"/>
          </a:solidFill>
          <a:latin typeface="+mn-lt"/>
          <a:ea typeface="+mn-ea"/>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90204" pitchFamily="34" charset="0"/>
        <a:buChar char="•"/>
        <a:defRPr sz="2400">
          <a:solidFill>
            <a:schemeClr val="tx1"/>
          </a:solidFill>
          <a:latin typeface="+mn-lt"/>
          <a:ea typeface="+mn-ea"/>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5pPr>
      <a:lvl6pPr marL="25146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6pPr>
      <a:lvl7pPr marL="29718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7pPr>
      <a:lvl8pPr marL="34290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8pPr>
      <a:lvl9pPr marL="38862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9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9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3">
            <a:lumMod val="75000"/>
          </a:schemeClr>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90658" y="6432478"/>
            <a:ext cx="4884442" cy="365125"/>
          </a:xfrm>
          <a:prstGeom prst="rect">
            <a:avLst/>
          </a:prstGeom>
        </p:spPr>
        <p:txBody>
          <a:bodyPr lIns="71225" tIns="35612" rIns="71225" bIns="35612"/>
          <a:lstStyle/>
          <a:p>
            <a:r>
              <a:rPr lang="en-US" altLang="zh-CN" dirty="0">
                <a:solidFill>
                  <a:srgbClr val="FF0000"/>
                </a:solidFill>
              </a:rPr>
              <a:t>The C Programming Language</a:t>
            </a:r>
            <a:endParaRPr lang="zh-CN" altLang="en-US" dirty="0">
              <a:solidFill>
                <a:srgbClr val="FF0000"/>
              </a:solidFill>
            </a:endParaRPr>
          </a:p>
        </p:txBody>
      </p:sp>
    </p:spTree>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txStyles>
    <p:titleStyle>
      <a:lvl1pPr algn="ctr" rtl="0" eaLnBrk="0" fontAlgn="base" hangingPunct="0">
        <a:spcBef>
          <a:spcPct val="0"/>
        </a:spcBef>
        <a:spcAft>
          <a:spcPct val="0"/>
        </a:spcAft>
        <a:defRPr sz="3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356235"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712470"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068070"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424305" algn="ctr" rtl="0" eaLnBrk="0" fontAlgn="base" hangingPunct="0">
        <a:spcBef>
          <a:spcPct val="0"/>
        </a:spcBef>
        <a:spcAft>
          <a:spcPct val="0"/>
        </a:spcAft>
        <a:defRPr sz="3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267335" indent="-267335" algn="l" defTabSz="0" rtl="0" eaLnBrk="0" fontAlgn="base" hangingPunct="0">
        <a:spcBef>
          <a:spcPct val="20000"/>
        </a:spcBef>
        <a:spcAft>
          <a:spcPct val="0"/>
        </a:spcAft>
        <a:buFont typeface="Arial" panose="020B0604020202090204" pitchFamily="34" charset="0"/>
        <a:buChar char="•"/>
        <a:defRPr sz="2500">
          <a:solidFill>
            <a:schemeClr val="tx1"/>
          </a:solidFill>
          <a:latin typeface="+mn-lt"/>
          <a:ea typeface="+mn-ea"/>
          <a:cs typeface="+mn-cs"/>
          <a:sym typeface="Calibri" panose="020F0502020204030204" pitchFamily="34" charset="0"/>
        </a:defRPr>
      </a:lvl1pPr>
      <a:lvl2pPr marL="578485" indent="-222885" algn="l" defTabSz="0" rtl="0" eaLnBrk="0" fontAlgn="base" hangingPunct="0">
        <a:spcBef>
          <a:spcPct val="20000"/>
        </a:spcBef>
        <a:spcAft>
          <a:spcPct val="0"/>
        </a:spcAft>
        <a:buFont typeface="Arial" panose="020B0604020202090204" pitchFamily="34" charset="0"/>
        <a:buChar char="–"/>
        <a:defRPr sz="2200">
          <a:solidFill>
            <a:schemeClr val="tx1"/>
          </a:solidFill>
          <a:latin typeface="+mn-lt"/>
          <a:ea typeface="+mn-ea"/>
          <a:sym typeface="Calibri" panose="020F0502020204030204" pitchFamily="34" charset="0"/>
        </a:defRPr>
      </a:lvl2pPr>
      <a:lvl3pPr marL="890270" indent="-177800" algn="l" defTabSz="0" rtl="0" eaLnBrk="0" fontAlgn="base" hangingPunct="0">
        <a:spcBef>
          <a:spcPct val="20000"/>
        </a:spcBef>
        <a:spcAft>
          <a:spcPct val="0"/>
        </a:spcAft>
        <a:buFont typeface="Arial" panose="020B0604020202090204" pitchFamily="34" charset="0"/>
        <a:buChar char="•"/>
        <a:defRPr sz="1900">
          <a:solidFill>
            <a:schemeClr val="tx1"/>
          </a:solidFill>
          <a:latin typeface="+mn-lt"/>
          <a:ea typeface="+mn-ea"/>
          <a:sym typeface="Calibri" panose="020F0502020204030204" pitchFamily="34" charset="0"/>
        </a:defRPr>
      </a:lvl3pPr>
      <a:lvl4pPr marL="1246505"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4pPr>
      <a:lvl5pPr marL="1602740"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5pPr>
      <a:lvl6pPr marL="1958975"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6pPr>
      <a:lvl7pPr marL="2314575"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7pPr>
      <a:lvl8pPr marL="2670810"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8pPr>
      <a:lvl9pPr marL="3027045" indent="-177800" algn="l" defTabSz="0" rtl="0" eaLnBrk="0" fontAlgn="base" hangingPunct="0">
        <a:spcBef>
          <a:spcPct val="20000"/>
        </a:spcBef>
        <a:spcAft>
          <a:spcPct val="0"/>
        </a:spcAft>
        <a:buFont typeface="Arial" panose="020B0604020202090204" pitchFamily="34" charset="0"/>
        <a:buChar char="»"/>
        <a:defRPr sz="1600">
          <a:solidFill>
            <a:schemeClr val="tx1"/>
          </a:solidFill>
          <a:latin typeface="+mn-lt"/>
          <a:ea typeface="+mn-ea"/>
          <a:sym typeface="Calibri" panose="020F0502020204030204" pitchFamily="34" charset="0"/>
        </a:defRPr>
      </a:lvl9pPr>
    </p:bodyStyle>
    <p:otherStyle>
      <a:defPPr>
        <a:defRPr lang="zh-CN"/>
      </a:defPPr>
      <a:lvl1pPr marL="0" algn="l" defTabSz="711835" rtl="0" eaLnBrk="1" latinLnBrk="0" hangingPunct="1">
        <a:defRPr sz="1400" kern="1200">
          <a:solidFill>
            <a:schemeClr val="tx1"/>
          </a:solidFill>
          <a:latin typeface="+mn-lt"/>
          <a:ea typeface="+mn-ea"/>
          <a:cs typeface="+mn-cs"/>
        </a:defRPr>
      </a:lvl1pPr>
      <a:lvl2pPr marL="356235" algn="l" defTabSz="711835" rtl="0" eaLnBrk="1" latinLnBrk="0" hangingPunct="1">
        <a:defRPr sz="1400" kern="1200">
          <a:solidFill>
            <a:schemeClr val="tx1"/>
          </a:solidFill>
          <a:latin typeface="+mn-lt"/>
          <a:ea typeface="+mn-ea"/>
          <a:cs typeface="+mn-cs"/>
        </a:defRPr>
      </a:lvl2pPr>
      <a:lvl3pPr marL="712470" algn="l" defTabSz="711835" rtl="0" eaLnBrk="1" latinLnBrk="0" hangingPunct="1">
        <a:defRPr sz="1400" kern="1200">
          <a:solidFill>
            <a:schemeClr val="tx1"/>
          </a:solidFill>
          <a:latin typeface="+mn-lt"/>
          <a:ea typeface="+mn-ea"/>
          <a:cs typeface="+mn-cs"/>
        </a:defRPr>
      </a:lvl3pPr>
      <a:lvl4pPr marL="1068070" algn="l" defTabSz="711835" rtl="0" eaLnBrk="1" latinLnBrk="0" hangingPunct="1">
        <a:defRPr sz="1400" kern="1200">
          <a:solidFill>
            <a:schemeClr val="tx1"/>
          </a:solidFill>
          <a:latin typeface="+mn-lt"/>
          <a:ea typeface="+mn-ea"/>
          <a:cs typeface="+mn-cs"/>
        </a:defRPr>
      </a:lvl4pPr>
      <a:lvl5pPr marL="1424305" algn="l" defTabSz="711835" rtl="0" eaLnBrk="1" latinLnBrk="0" hangingPunct="1">
        <a:defRPr sz="1400" kern="1200">
          <a:solidFill>
            <a:schemeClr val="tx1"/>
          </a:solidFill>
          <a:latin typeface="+mn-lt"/>
          <a:ea typeface="+mn-ea"/>
          <a:cs typeface="+mn-cs"/>
        </a:defRPr>
      </a:lvl5pPr>
      <a:lvl6pPr marL="1780540" algn="l" defTabSz="711835" rtl="0" eaLnBrk="1" latinLnBrk="0" hangingPunct="1">
        <a:defRPr sz="1400" kern="1200">
          <a:solidFill>
            <a:schemeClr val="tx1"/>
          </a:solidFill>
          <a:latin typeface="+mn-lt"/>
          <a:ea typeface="+mn-ea"/>
          <a:cs typeface="+mn-cs"/>
        </a:defRPr>
      </a:lvl6pPr>
      <a:lvl7pPr marL="2136775" algn="l" defTabSz="711835" rtl="0" eaLnBrk="1" latinLnBrk="0" hangingPunct="1">
        <a:defRPr sz="1400" kern="1200">
          <a:solidFill>
            <a:schemeClr val="tx1"/>
          </a:solidFill>
          <a:latin typeface="+mn-lt"/>
          <a:ea typeface="+mn-ea"/>
          <a:cs typeface="+mn-cs"/>
        </a:defRPr>
      </a:lvl7pPr>
      <a:lvl8pPr marL="2493010" algn="l" defTabSz="711835" rtl="0" eaLnBrk="1" latinLnBrk="0" hangingPunct="1">
        <a:defRPr sz="1400" kern="1200">
          <a:solidFill>
            <a:schemeClr val="tx1"/>
          </a:solidFill>
          <a:latin typeface="+mn-lt"/>
          <a:ea typeface="+mn-ea"/>
          <a:cs typeface="+mn-cs"/>
        </a:defRPr>
      </a:lvl8pPr>
      <a:lvl9pPr marL="2849245" algn="l" defTabSz="71183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jpeg"/><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7953" y="526737"/>
            <a:ext cx="10365899" cy="784225"/>
          </a:xfrm>
        </p:spPr>
        <p:txBody>
          <a:bodyPr lIns="117244" tIns="58622" rIns="117244" bIns="58622"/>
          <a:lstStyle/>
          <a:p>
            <a:pPr>
              <a:defRPr/>
            </a:pPr>
            <a:r>
              <a:rPr lang="zh-CN" altLang="en-US" sz="4800" b="1" kern="12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rPr>
              <a:t>程序设计专题 总复习 </a:t>
            </a:r>
            <a:endParaRPr lang="zh-CN" altLang="en-US" sz="4800" b="1" kern="1200" dirty="0">
              <a:solidFill>
                <a:srgbClr val="FF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2708950" y="1503368"/>
            <a:ext cx="6777214" cy="3578860"/>
          </a:xfrm>
          <a:prstGeom prst="rect">
            <a:avLst/>
          </a:prstGeom>
          <a:noFill/>
        </p:spPr>
        <p:txBody>
          <a:bodyPr lIns="117244" tIns="58622" rIns="117244" bIns="58622">
            <a:spAutoFit/>
          </a:bodyPr>
          <a:lstStyle/>
          <a:p>
            <a:pPr>
              <a:lnSpc>
                <a:spcPct val="150000"/>
              </a:lnSpc>
              <a:defRPr/>
            </a:pPr>
            <a:r>
              <a:rPr lang="zh-CN" altLang="en-US" sz="3000" b="1" dirty="0">
                <a:latin typeface="微软雅黑" panose="020B0503020204020204" pitchFamily="34" charset="-122"/>
                <a:ea typeface="微软雅黑" panose="020B0503020204020204" pitchFamily="34" charset="-122"/>
              </a:rPr>
              <a:t>专题一、 </a:t>
            </a:r>
            <a:r>
              <a:rPr lang="zh-CN" altLang="zh-CN" sz="3000" b="1" dirty="0">
                <a:latin typeface="微软雅黑" panose="020B0503020204020204" pitchFamily="34" charset="-122"/>
                <a:ea typeface="微软雅黑" panose="020B0503020204020204" pitchFamily="34" charset="-122"/>
                <a:sym typeface="+mn-ea"/>
              </a:rPr>
              <a:t>模块化程序设计与递归函数</a:t>
            </a:r>
            <a:endParaRPr lang="en-US" altLang="zh-CN" sz="3000" b="1" dirty="0">
              <a:latin typeface="微软雅黑" panose="020B0503020204020204" pitchFamily="34" charset="-122"/>
              <a:ea typeface="微软雅黑" panose="020B0503020204020204" pitchFamily="34" charset="-122"/>
            </a:endParaRPr>
          </a:p>
          <a:p>
            <a:pPr>
              <a:lnSpc>
                <a:spcPct val="150000"/>
              </a:lnSpc>
              <a:defRPr/>
            </a:pPr>
            <a:r>
              <a:rPr lang="zh-CN" altLang="en-US" sz="3000" b="1" dirty="0">
                <a:latin typeface="微软雅黑" panose="020B0503020204020204" pitchFamily="34" charset="-122"/>
                <a:ea typeface="微软雅黑" panose="020B0503020204020204" pitchFamily="34" charset="-122"/>
                <a:sym typeface="+mn-ea"/>
              </a:rPr>
              <a:t>专题二、 </a:t>
            </a:r>
            <a:r>
              <a:rPr lang="zh-CN" altLang="zh-CN" sz="3000" b="1" dirty="0">
                <a:latin typeface="微软雅黑" panose="020B0503020204020204" pitchFamily="34" charset="-122"/>
                <a:ea typeface="微软雅黑" panose="020B0503020204020204" pitchFamily="34" charset="-122"/>
                <a:sym typeface="+mn-ea"/>
              </a:rPr>
              <a:t>结构</a:t>
            </a:r>
            <a:r>
              <a:rPr lang="en-US" altLang="zh-CN" sz="3000" b="1" dirty="0">
                <a:latin typeface="微软雅黑" panose="020B0503020204020204" pitchFamily="34" charset="-122"/>
                <a:ea typeface="微软雅黑" panose="020B0503020204020204" pitchFamily="34" charset="-122"/>
                <a:sym typeface="+mn-ea"/>
              </a:rPr>
              <a:t>/</a:t>
            </a:r>
            <a:r>
              <a:rPr lang="zh-CN" altLang="zh-CN" sz="3000" b="1" dirty="0">
                <a:latin typeface="微软雅黑" panose="020B0503020204020204" pitchFamily="34" charset="-122"/>
                <a:ea typeface="微软雅黑" panose="020B0503020204020204" pitchFamily="34" charset="-122"/>
                <a:sym typeface="+mn-ea"/>
              </a:rPr>
              <a:t>链表与堆栈</a:t>
            </a:r>
            <a:endParaRPr lang="zh-CN" altLang="en-US" sz="3000" b="1" dirty="0">
              <a:latin typeface="微软雅黑" panose="020B0503020204020204" pitchFamily="34" charset="-122"/>
              <a:ea typeface="微软雅黑" panose="020B0503020204020204" pitchFamily="34" charset="-122"/>
              <a:sym typeface="+mn-ea"/>
            </a:endParaRPr>
          </a:p>
          <a:p>
            <a:pPr>
              <a:lnSpc>
                <a:spcPct val="150000"/>
              </a:lnSpc>
              <a:defRPr/>
            </a:pPr>
            <a:r>
              <a:rPr lang="zh-CN" altLang="en-US" sz="3000" b="1" dirty="0">
                <a:latin typeface="微软雅黑" panose="020B0503020204020204" pitchFamily="34" charset="-122"/>
                <a:ea typeface="微软雅黑" panose="020B0503020204020204" pitchFamily="34" charset="-122"/>
                <a:sym typeface="+mn-ea"/>
              </a:rPr>
              <a:t>专题三、 </a:t>
            </a:r>
            <a:r>
              <a:rPr lang="zh-CN" altLang="zh-CN" sz="3000" b="1" dirty="0">
                <a:latin typeface="微软雅黑" panose="020B0503020204020204" pitchFamily="34" charset="-122"/>
                <a:ea typeface="微软雅黑" panose="020B0503020204020204" pitchFamily="34" charset="-122"/>
              </a:rPr>
              <a:t>图形程序设计基础</a:t>
            </a:r>
            <a:endParaRPr lang="en-US" altLang="zh-CN" sz="3000" b="1" dirty="0">
              <a:latin typeface="微软雅黑" panose="020B0503020204020204" pitchFamily="34" charset="-122"/>
              <a:ea typeface="微软雅黑" panose="020B0503020204020204" pitchFamily="34" charset="-122"/>
            </a:endParaRPr>
          </a:p>
          <a:p>
            <a:pPr>
              <a:lnSpc>
                <a:spcPct val="150000"/>
              </a:lnSpc>
              <a:defRPr/>
            </a:pPr>
            <a:r>
              <a:rPr lang="zh-CN" altLang="en-US" sz="3000" b="1" dirty="0">
                <a:latin typeface="微软雅黑" panose="020B0503020204020204" pitchFamily="34" charset="-122"/>
                <a:ea typeface="微软雅黑" panose="020B0503020204020204" pitchFamily="34" charset="-122"/>
                <a:sym typeface="+mn-ea"/>
              </a:rPr>
              <a:t>专题四、 </a:t>
            </a:r>
            <a:r>
              <a:rPr lang="zh-CN" altLang="zh-CN" sz="3000" b="1" dirty="0">
                <a:latin typeface="微软雅黑" panose="020B0503020204020204" pitchFamily="34" charset="-122"/>
                <a:ea typeface="微软雅黑" panose="020B0503020204020204" pitchFamily="34" charset="-122"/>
              </a:rPr>
              <a:t>查找</a:t>
            </a:r>
            <a:r>
              <a:rPr lang="en-US" altLang="zh-CN" sz="3000" b="1" dirty="0">
                <a:latin typeface="微软雅黑" panose="020B0503020204020204" pitchFamily="34" charset="-122"/>
                <a:ea typeface="微软雅黑" panose="020B0503020204020204" pitchFamily="34" charset="-122"/>
              </a:rPr>
              <a:t>/</a:t>
            </a:r>
            <a:r>
              <a:rPr lang="zh-CN" altLang="zh-CN" sz="3000" b="1" dirty="0">
                <a:latin typeface="微软雅黑" panose="020B0503020204020204" pitchFamily="34" charset="-122"/>
                <a:ea typeface="微软雅黑" panose="020B0503020204020204" pitchFamily="34" charset="-122"/>
              </a:rPr>
              <a:t>排序与算法分析</a:t>
            </a:r>
            <a:endParaRPr lang="en-US" altLang="zh-CN" sz="3000" b="1" dirty="0">
              <a:latin typeface="微软雅黑" panose="020B0503020204020204" pitchFamily="34" charset="-122"/>
              <a:ea typeface="微软雅黑" panose="020B0503020204020204" pitchFamily="34" charset="-122"/>
            </a:endParaRPr>
          </a:p>
          <a:p>
            <a:pPr>
              <a:lnSpc>
                <a:spcPct val="150000"/>
              </a:lnSpc>
              <a:defRPr/>
            </a:pPr>
            <a:r>
              <a:rPr lang="zh-CN" altLang="zh-CN" sz="3000" b="1" dirty="0">
                <a:solidFill>
                  <a:srgbClr val="FF0000"/>
                </a:solidFill>
                <a:latin typeface="微软雅黑" panose="020B0503020204020204" pitchFamily="34" charset="-122"/>
                <a:ea typeface="微软雅黑" panose="020B0503020204020204" pitchFamily="34" charset="-122"/>
              </a:rPr>
              <a:t>课程综合总结</a:t>
            </a:r>
            <a:endParaRPr lang="en-US" altLang="zh-CN" sz="30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9860" y="690245"/>
            <a:ext cx="7217410" cy="2784475"/>
          </a:xfrm>
          <a:prstGeom prst="rect">
            <a:avLst/>
          </a:prstGeom>
          <a:solidFill>
            <a:schemeClr val="tx2">
              <a:lumMod val="20000"/>
              <a:lumOff val="80000"/>
            </a:schemeClr>
          </a:solidFill>
        </p:spPr>
        <p:txBody>
          <a:bodyPr wrap="square" rtlCol="0" anchor="t">
            <a:spAutoFit/>
          </a:bodyPr>
          <a:lstStyle/>
          <a:p>
            <a:pPr>
              <a:lnSpc>
                <a:spcPts val="3500"/>
              </a:lnSpc>
              <a:buFont typeface="Arial" panose="020B0604020202090204" pitchFamily="34" charset="0"/>
              <a:buChar char="•"/>
            </a:pPr>
            <a:r>
              <a:rPr lang="zh-CN" altLang="en-US" dirty="0">
                <a:latin typeface="华文细黑" panose="02010600040101010101" pitchFamily="2" charset="-122"/>
                <a:ea typeface="华文细黑" panose="02010600040101010101" pitchFamily="2" charset="-122"/>
                <a:cs typeface="Arial Unicode MS" panose="020B0604020202020204" pitchFamily="34" charset="-122"/>
                <a:sym typeface="+mn-ea"/>
              </a:rPr>
              <a:t>定义一个指向记录类型的指针</a:t>
            </a:r>
            <a:endParaRPr lang="en-US" altLang="zh-CN"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ts val="3500"/>
              </a:lnSpc>
            </a:pPr>
            <a:r>
              <a:rPr lang="en-US" altLang="zh-CN" dirty="0">
                <a:solidFill>
                  <a:srgbClr val="FFFF00"/>
                </a:solidFill>
                <a:ea typeface="华文细黑" panose="02010600040101010101" pitchFamily="2" charset="-122"/>
                <a:cs typeface="Arial" panose="020B0604020202090204" pitchFamily="34" charset="0"/>
                <a:sym typeface="+mn-ea"/>
              </a:rPr>
              <a:t>EMPLOYEE </a:t>
            </a:r>
            <a:r>
              <a:rPr lang="en-US" altLang="zh-CN" dirty="0">
                <a:solidFill>
                  <a:srgbClr val="0000CC"/>
                </a:solidFill>
                <a:ea typeface="华文细黑" panose="02010600040101010101" pitchFamily="2" charset="-122"/>
                <a:cs typeface="Arial" panose="020B0604020202090204" pitchFamily="34" charset="0"/>
                <a:sym typeface="+mn-ea"/>
              </a:rPr>
              <a:t> </a:t>
            </a:r>
            <a:r>
              <a:rPr lang="en-US" altLang="zh-CN" dirty="0">
                <a:ea typeface="华文细黑" panose="02010600040101010101" pitchFamily="2" charset="-122"/>
                <a:cs typeface="Arial" panose="020B0604020202090204" pitchFamily="34" charset="0"/>
                <a:sym typeface="+mn-ea"/>
              </a:rPr>
              <a:t>*</a:t>
            </a:r>
            <a:r>
              <a:rPr lang="en-US" altLang="zh-CN" dirty="0" err="1">
                <a:ea typeface="华文细黑" panose="02010600040101010101" pitchFamily="2" charset="-122"/>
                <a:cs typeface="Arial" panose="020B0604020202090204" pitchFamily="34" charset="0"/>
                <a:sym typeface="+mn-ea"/>
              </a:rPr>
              <a:t>ep</a:t>
            </a:r>
            <a:r>
              <a:rPr lang="en-US" altLang="zh-CN" dirty="0">
                <a:ea typeface="华文细黑" panose="02010600040101010101" pitchFamily="2" charset="-122"/>
                <a:cs typeface="Arial" panose="020B0604020202090204" pitchFamily="34" charset="0"/>
                <a:sym typeface="+mn-ea"/>
              </a:rPr>
              <a:t>;</a:t>
            </a:r>
            <a:endParaRPr lang="en-US" altLang="zh-CN" dirty="0">
              <a:latin typeface="Arial" panose="020B0604020202090204" pitchFamily="34" charset="0"/>
              <a:ea typeface="华文细黑" panose="02010600040101010101" pitchFamily="2" charset="-122"/>
              <a:cs typeface="Arial" panose="020B0604020202090204" pitchFamily="34" charset="0"/>
            </a:endParaRPr>
          </a:p>
          <a:p>
            <a:pPr>
              <a:lnSpc>
                <a:spcPts val="3500"/>
              </a:lnSpc>
              <a:buFont typeface="Arial" panose="020B0604020202090204" pitchFamily="34" charset="0"/>
              <a:buChar char="•"/>
            </a:pPr>
            <a:r>
              <a:rPr lang="zh-CN" altLang="en-US" dirty="0">
                <a:latin typeface="华文细黑" panose="02010600040101010101" pitchFamily="2" charset="-122"/>
                <a:ea typeface="华文细黑" panose="02010600040101010101" pitchFamily="2" charset="-122"/>
                <a:cs typeface="Arial Unicode MS" panose="020B0604020202020204" pitchFamily="34" charset="-122"/>
                <a:sym typeface="+mn-ea"/>
              </a:rPr>
              <a:t>为记录数据分配空间</a:t>
            </a:r>
            <a:endParaRPr lang="en-US" altLang="zh-CN"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ts val="3500"/>
              </a:lnSpc>
            </a:pPr>
            <a:r>
              <a:rPr lang="en-US" altLang="zh-CN" dirty="0" err="1">
                <a:ea typeface="华文细黑" panose="02010600040101010101" pitchFamily="2" charset="-122"/>
                <a:cs typeface="Arial" panose="020B0604020202090204" pitchFamily="34" charset="0"/>
                <a:sym typeface="+mn-ea"/>
              </a:rPr>
              <a:t>ep</a:t>
            </a:r>
            <a:r>
              <a:rPr lang="en-US" altLang="zh-CN" dirty="0">
                <a:ea typeface="华文细黑" panose="02010600040101010101" pitchFamily="2" charset="-122"/>
                <a:cs typeface="Arial" panose="020B0604020202090204" pitchFamily="34" charset="0"/>
                <a:sym typeface="+mn-ea"/>
              </a:rPr>
              <a:t> = (</a:t>
            </a:r>
            <a:r>
              <a:rPr lang="en-US" altLang="zh-CN" dirty="0">
                <a:solidFill>
                  <a:srgbClr val="FFFF00"/>
                </a:solidFill>
                <a:ea typeface="华文细黑" panose="02010600040101010101" pitchFamily="2" charset="-122"/>
                <a:cs typeface="Arial" panose="020B0604020202090204" pitchFamily="34" charset="0"/>
                <a:sym typeface="+mn-ea"/>
              </a:rPr>
              <a:t>EMPLOYEE</a:t>
            </a:r>
            <a:r>
              <a:rPr lang="en-US" altLang="zh-CN" dirty="0">
                <a:ea typeface="华文细黑" panose="02010600040101010101" pitchFamily="2" charset="-122"/>
                <a:cs typeface="Arial" panose="020B0604020202090204" pitchFamily="34" charset="0"/>
                <a:sym typeface="+mn-ea"/>
              </a:rPr>
              <a:t>*)</a:t>
            </a:r>
            <a:r>
              <a:rPr lang="en-US" altLang="zh-CN" dirty="0" err="1">
                <a:ea typeface="华文细黑" panose="02010600040101010101" pitchFamily="2" charset="-122"/>
                <a:cs typeface="Arial" panose="020B0604020202090204" pitchFamily="34" charset="0"/>
                <a:sym typeface="+mn-ea"/>
              </a:rPr>
              <a:t>malloc</a:t>
            </a:r>
            <a:r>
              <a:rPr lang="en-US" altLang="zh-CN" dirty="0">
                <a:ea typeface="华文细黑" panose="02010600040101010101" pitchFamily="2" charset="-122"/>
                <a:cs typeface="Arial" panose="020B0604020202090204" pitchFamily="34" charset="0"/>
                <a:sym typeface="+mn-ea"/>
              </a:rPr>
              <a:t>(1*</a:t>
            </a:r>
            <a:r>
              <a:rPr lang="en-US" altLang="zh-CN" dirty="0" err="1">
                <a:ea typeface="华文细黑" panose="02010600040101010101" pitchFamily="2" charset="-122"/>
                <a:cs typeface="Arial" panose="020B0604020202090204" pitchFamily="34" charset="0"/>
                <a:sym typeface="+mn-ea"/>
              </a:rPr>
              <a:t>sizeof</a:t>
            </a:r>
            <a:r>
              <a:rPr lang="en-US" altLang="zh-CN" dirty="0">
                <a:ea typeface="华文细黑" panose="02010600040101010101" pitchFamily="2" charset="-122"/>
                <a:cs typeface="Arial" panose="020B0604020202090204" pitchFamily="34" charset="0"/>
                <a:sym typeface="+mn-ea"/>
              </a:rPr>
              <a:t>(</a:t>
            </a:r>
            <a:r>
              <a:rPr lang="en-US" altLang="zh-CN" dirty="0">
                <a:solidFill>
                  <a:srgbClr val="FFFF00"/>
                </a:solidFill>
                <a:ea typeface="华文细黑" panose="02010600040101010101" pitchFamily="2" charset="-122"/>
                <a:cs typeface="Arial" panose="020B0604020202090204" pitchFamily="34" charset="0"/>
                <a:sym typeface="+mn-ea"/>
              </a:rPr>
              <a:t>EMPLOYEE</a:t>
            </a:r>
            <a:r>
              <a:rPr lang="en-US" altLang="zh-CN" dirty="0">
                <a:ea typeface="华文细黑" panose="02010600040101010101" pitchFamily="2" charset="-122"/>
                <a:cs typeface="Arial" panose="020B0604020202090204" pitchFamily="34" charset="0"/>
                <a:sym typeface="+mn-ea"/>
              </a:rPr>
              <a:t>));</a:t>
            </a:r>
            <a:endParaRPr lang="en-US" altLang="zh-CN" dirty="0">
              <a:latin typeface="Arial" panose="020B0604020202090204" pitchFamily="34" charset="0"/>
              <a:ea typeface="华文细黑" panose="02010600040101010101" pitchFamily="2" charset="-122"/>
              <a:cs typeface="Arial" panose="020B0604020202090204" pitchFamily="34" charset="0"/>
            </a:endParaRPr>
          </a:p>
          <a:p>
            <a:pPr lvl="1">
              <a:lnSpc>
                <a:spcPts val="3500"/>
              </a:lnSpc>
            </a:pPr>
            <a:r>
              <a:rPr lang="en-US" altLang="zh-CN" dirty="0" err="1">
                <a:ea typeface="华文细黑" panose="02010600040101010101" pitchFamily="2" charset="-122"/>
                <a:cs typeface="Arial" panose="020B0604020202090204" pitchFamily="34" charset="0"/>
                <a:sym typeface="+mn-ea"/>
              </a:rPr>
              <a:t>strcpy</a:t>
            </a:r>
            <a:r>
              <a:rPr lang="en-US" altLang="zh-CN" dirty="0">
                <a:ea typeface="华文细黑" panose="02010600040101010101" pitchFamily="2" charset="-122"/>
                <a:cs typeface="Arial" panose="020B0604020202090204" pitchFamily="34" charset="0"/>
                <a:sym typeface="+mn-ea"/>
              </a:rPr>
              <a:t>(</a:t>
            </a:r>
            <a:r>
              <a:rPr lang="en-US" altLang="zh-CN" dirty="0" err="1">
                <a:ea typeface="华文细黑" panose="02010600040101010101" pitchFamily="2" charset="-122"/>
                <a:cs typeface="Arial" panose="020B0604020202090204" pitchFamily="34" charset="0"/>
                <a:sym typeface="+mn-ea"/>
              </a:rPr>
              <a:t>ep</a:t>
            </a:r>
            <a:r>
              <a:rPr lang="en-US" altLang="zh-CN" dirty="0">
                <a:ea typeface="华文细黑" panose="02010600040101010101" pitchFamily="2" charset="-122"/>
                <a:cs typeface="Arial" panose="020B0604020202090204" pitchFamily="34" charset="0"/>
                <a:sym typeface="+mn-ea"/>
              </a:rPr>
              <a:t>-&gt;name, “</a:t>
            </a:r>
            <a:r>
              <a:rPr lang="zh-CN" altLang="en-US" dirty="0">
                <a:ea typeface="华文细黑" panose="02010600040101010101" pitchFamily="2" charset="-122"/>
                <a:cs typeface="Arial" panose="020B0604020202090204" pitchFamily="34" charset="0"/>
                <a:sym typeface="+mn-ea"/>
              </a:rPr>
              <a:t>张三</a:t>
            </a:r>
            <a:r>
              <a:rPr lang="en-US" altLang="zh-CN" dirty="0">
                <a:ea typeface="华文细黑" panose="02010600040101010101" pitchFamily="2" charset="-122"/>
                <a:cs typeface="Arial" panose="020B0604020202090204" pitchFamily="34" charset="0"/>
                <a:sym typeface="+mn-ea"/>
              </a:rPr>
              <a:t>”);</a:t>
            </a:r>
            <a:endParaRPr lang="en-US" altLang="zh-CN" dirty="0">
              <a:latin typeface="Arial" panose="020B0604020202090204" pitchFamily="34" charset="0"/>
              <a:ea typeface="华文细黑" panose="02010600040101010101" pitchFamily="2" charset="-122"/>
              <a:cs typeface="Arial" panose="020B0604020202090204" pitchFamily="34" charset="0"/>
            </a:endParaRPr>
          </a:p>
          <a:p>
            <a:pPr lvl="1">
              <a:lnSpc>
                <a:spcPts val="3500"/>
              </a:lnSpc>
            </a:pPr>
            <a:r>
              <a:rPr lang="en-US" altLang="zh-CN" dirty="0" err="1">
                <a:ea typeface="华文细黑" panose="02010600040101010101" pitchFamily="2" charset="-122"/>
                <a:cs typeface="Arial" panose="020B0604020202090204" pitchFamily="34" charset="0"/>
                <a:sym typeface="+mn-ea"/>
              </a:rPr>
              <a:t>ep</a:t>
            </a:r>
            <a:r>
              <a:rPr lang="en-US" altLang="zh-CN" dirty="0">
                <a:ea typeface="华文细黑" panose="02010600040101010101" pitchFamily="2" charset="-122"/>
                <a:cs typeface="Arial" panose="020B0604020202090204" pitchFamily="34" charset="0"/>
                <a:sym typeface="+mn-ea"/>
              </a:rPr>
              <a:t>-&gt;salary = 6700; </a:t>
            </a:r>
            <a:endParaRPr lang="zh-CN" altLang="en-US"/>
          </a:p>
        </p:txBody>
      </p:sp>
      <p:sp>
        <p:nvSpPr>
          <p:cNvPr id="7" name="Rectangle 3"/>
          <p:cNvSpPr>
            <a:spLocks noChangeArrowheads="1"/>
          </p:cNvSpPr>
          <p:nvPr/>
        </p:nvSpPr>
        <p:spPr bwMode="auto">
          <a:xfrm>
            <a:off x="7257140" y="707767"/>
            <a:ext cx="4398731" cy="2304256"/>
          </a:xfrm>
          <a:prstGeom prst="rect">
            <a:avLst/>
          </a:prstGeom>
          <a:solidFill>
            <a:schemeClr val="accent3">
              <a:lumMod val="20000"/>
              <a:lumOff val="80000"/>
            </a:schemeClr>
          </a:solidFill>
          <a:ln>
            <a:noFill/>
          </a:ln>
        </p:spPr>
        <p:txBody>
          <a:bodyPr/>
          <a:lstStyle/>
          <a:p>
            <a:pPr marL="838200" indent="-838200" algn="l" defTabSz="762000" eaLnBrk="0" hangingPunct="0">
              <a:spcBef>
                <a:spcPct val="20000"/>
              </a:spcBef>
            </a:pPr>
            <a:r>
              <a:rPr kumimoji="1" lang="zh-CN" altLang="zh-CN" sz="2400" b="1" dirty="0">
                <a:solidFill>
                  <a:srgbClr val="800000"/>
                </a:solidFill>
                <a:latin typeface="华文细黑" panose="02010600040101010101" pitchFamily="2" charset="-122"/>
                <a:ea typeface="华文细黑" panose="02010600040101010101" pitchFamily="2" charset="-122"/>
              </a:rPr>
              <a:t>以下</a:t>
            </a:r>
            <a:r>
              <a:rPr kumimoji="1" lang="en-US" altLang="zh-CN" sz="2400" b="1" dirty="0">
                <a:solidFill>
                  <a:srgbClr val="800000"/>
                </a:solidFill>
                <a:latin typeface="华文细黑" panose="02010600040101010101" pitchFamily="2" charset="-122"/>
                <a:ea typeface="华文细黑" panose="02010600040101010101" pitchFamily="2" charset="-122"/>
              </a:rPr>
              <a:t>3</a:t>
            </a:r>
            <a:r>
              <a:rPr kumimoji="1" lang="zh-CN" altLang="en-US" sz="2400" b="1" dirty="0">
                <a:solidFill>
                  <a:srgbClr val="800000"/>
                </a:solidFill>
                <a:latin typeface="华文细黑" panose="02010600040101010101" pitchFamily="2" charset="-122"/>
                <a:ea typeface="华文细黑" panose="02010600040101010101" pitchFamily="2" charset="-122"/>
              </a:rPr>
              <a:t>种形式等价：</a:t>
            </a:r>
            <a:endParaRPr kumimoji="1" lang="zh-CN" altLang="en-US" sz="2400" b="1" dirty="0">
              <a:solidFill>
                <a:srgbClr val="800000"/>
              </a:solidFill>
              <a:latin typeface="华文细黑" panose="02010600040101010101" pitchFamily="2" charset="-122"/>
              <a:ea typeface="华文细黑" panose="02010600040101010101" pitchFamily="2" charset="-122"/>
            </a:endParaRPr>
          </a:p>
          <a:p>
            <a:pPr marL="838200" indent="-838200" algn="l" defTabSz="762000" eaLnBrk="0" hangingPunct="0">
              <a:spcBef>
                <a:spcPct val="20000"/>
              </a:spcBef>
            </a:pPr>
            <a:r>
              <a:rPr kumimoji="1" lang="zh-CN" altLang="en-US" sz="2400" dirty="0">
                <a:solidFill>
                  <a:srgbClr val="000099"/>
                </a:solidFill>
                <a:latin typeface="华文细黑" panose="02010600040101010101" pitchFamily="2" charset="-122"/>
                <a:ea typeface="华文细黑" panose="02010600040101010101" pitchFamily="2" charset="-122"/>
              </a:rPr>
              <a:t>① 结构体变量．成员名</a:t>
            </a:r>
            <a:endParaRPr kumimoji="1" lang="zh-CN" altLang="en-US" sz="2400" dirty="0">
              <a:solidFill>
                <a:srgbClr val="000099"/>
              </a:solidFill>
              <a:latin typeface="华文细黑" panose="02010600040101010101" pitchFamily="2" charset="-122"/>
              <a:ea typeface="华文细黑" panose="02010600040101010101" pitchFamily="2" charset="-122"/>
            </a:endParaRPr>
          </a:p>
          <a:p>
            <a:pPr marL="838200" indent="-838200" algn="l" defTabSz="762000" eaLnBrk="0" hangingPunct="0">
              <a:spcBef>
                <a:spcPct val="20000"/>
              </a:spcBef>
            </a:pPr>
            <a:r>
              <a:rPr kumimoji="1" lang="zh-CN" altLang="en-US" sz="2400" dirty="0">
                <a:solidFill>
                  <a:srgbClr val="000099"/>
                </a:solidFill>
                <a:latin typeface="华文细黑" panose="02010600040101010101" pitchFamily="2" charset="-122"/>
                <a:ea typeface="华文细黑" panose="02010600040101010101" pitchFamily="2" charset="-122"/>
              </a:rPr>
              <a:t>②（*ｐ）．成员名</a:t>
            </a:r>
            <a:endParaRPr kumimoji="1" lang="zh-CN" altLang="en-US" sz="2400" dirty="0">
              <a:solidFill>
                <a:srgbClr val="000099"/>
              </a:solidFill>
              <a:latin typeface="华文细黑" panose="02010600040101010101" pitchFamily="2" charset="-122"/>
              <a:ea typeface="华文细黑" panose="02010600040101010101" pitchFamily="2" charset="-122"/>
            </a:endParaRPr>
          </a:p>
          <a:p>
            <a:pPr marL="838200" indent="-838200" defTabSz="762000" eaLnBrk="0" hangingPunct="0">
              <a:spcBef>
                <a:spcPct val="20000"/>
              </a:spcBef>
              <a:buFontTx/>
              <a:buAutoNum type="circleNumDbPlain" startAt="3"/>
            </a:pPr>
            <a:r>
              <a:rPr kumimoji="1" lang="zh-CN" altLang="en-US" sz="2400" dirty="0">
                <a:solidFill>
                  <a:srgbClr val="000099"/>
                </a:solidFill>
                <a:latin typeface="华文细黑" panose="02010600040101010101" pitchFamily="2" charset="-122"/>
                <a:ea typeface="华文细黑" panose="02010600040101010101" pitchFamily="2" charset="-122"/>
              </a:rPr>
              <a:t>ｐ</a:t>
            </a:r>
            <a:r>
              <a:rPr kumimoji="1" lang="en-US" altLang="zh-CN" sz="2400" dirty="0">
                <a:solidFill>
                  <a:srgbClr val="000099"/>
                </a:solidFill>
                <a:latin typeface="华文细黑" panose="02010600040101010101" pitchFamily="2" charset="-122"/>
                <a:ea typeface="华文细黑" panose="02010600040101010101" pitchFamily="2" charset="-122"/>
              </a:rPr>
              <a:t>-&gt;</a:t>
            </a:r>
            <a:r>
              <a:rPr kumimoji="1" lang="zh-CN" altLang="en-US" sz="2400" dirty="0">
                <a:solidFill>
                  <a:srgbClr val="000099"/>
                </a:solidFill>
                <a:latin typeface="华文细黑" panose="02010600040101010101" pitchFamily="2" charset="-122"/>
                <a:ea typeface="华文细黑" panose="02010600040101010101" pitchFamily="2" charset="-122"/>
              </a:rPr>
              <a:t>成员名</a:t>
            </a:r>
            <a:endParaRPr kumimoji="1" lang="zh-CN" altLang="en-US" sz="2400" dirty="0">
              <a:solidFill>
                <a:srgbClr val="000099"/>
              </a:solidFill>
              <a:latin typeface="华文细黑" panose="02010600040101010101" pitchFamily="2" charset="-122"/>
              <a:ea typeface="华文细黑" panose="02010600040101010101" pitchFamily="2" charset="-122"/>
            </a:endParaRPr>
          </a:p>
          <a:p>
            <a:pPr marL="838200" indent="-838200" algn="l" defTabSz="762000" eaLnBrk="0" hangingPunct="0">
              <a:spcBef>
                <a:spcPct val="20000"/>
              </a:spcBef>
            </a:pPr>
            <a:r>
              <a:rPr kumimoji="1" lang="zh-CN" altLang="en-US" sz="2400" dirty="0">
                <a:solidFill>
                  <a:schemeClr val="bg1"/>
                </a:solidFill>
                <a:latin typeface="华文细黑" panose="02010600040101010101" pitchFamily="2" charset="-122"/>
                <a:ea typeface="华文细黑" panose="02010600040101010101" pitchFamily="2" charset="-122"/>
              </a:rPr>
              <a:t>其中</a:t>
            </a:r>
            <a:r>
              <a:rPr kumimoji="1" lang="en-US" altLang="zh-CN" sz="2400" dirty="0">
                <a:solidFill>
                  <a:schemeClr val="bg1"/>
                </a:solidFill>
                <a:latin typeface="华文细黑" panose="02010600040101010101" pitchFamily="2" charset="-122"/>
                <a:ea typeface="华文细黑" panose="02010600040101010101" pitchFamily="2" charset="-122"/>
              </a:rPr>
              <a:t>-&gt;</a:t>
            </a:r>
            <a:r>
              <a:rPr kumimoji="1" lang="zh-CN" altLang="en-US" sz="2400" dirty="0">
                <a:solidFill>
                  <a:schemeClr val="bg1"/>
                </a:solidFill>
                <a:latin typeface="华文细黑" panose="02010600040101010101" pitchFamily="2" charset="-122"/>
                <a:ea typeface="华文细黑" panose="02010600040101010101" pitchFamily="2" charset="-122"/>
              </a:rPr>
              <a:t>也 称为指向运算符。</a:t>
            </a:r>
            <a:endParaRPr kumimoji="1" lang="zh-CN" altLang="en-US" sz="2400" dirty="0">
              <a:solidFill>
                <a:schemeClr val="bg1"/>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149860" y="3663950"/>
            <a:ext cx="11995785" cy="3233420"/>
          </a:xfrm>
          <a:prstGeom prst="rect">
            <a:avLst/>
          </a:prstGeom>
          <a:noFill/>
        </p:spPr>
        <p:txBody>
          <a:bodyPr wrap="square" rtlCol="0" anchor="t">
            <a:spAutoFit/>
          </a:bodyPr>
          <a:lstStyle/>
          <a:p>
            <a:pPr>
              <a:lnSpc>
                <a:spcPts val="3500"/>
              </a:lnSpc>
            </a:pPr>
            <a:r>
              <a:rPr lang="en-US" altLang="zh-CN" dirty="0">
                <a:solidFill>
                  <a:schemeClr val="tx1">
                    <a:lumMod val="95000"/>
                    <a:lumOff val="5000"/>
                  </a:schemeClr>
                </a:solidFill>
                <a:latin typeface="Arial Black" panose="020B0A04020102020204" pitchFamily="34" charset="0"/>
                <a:ea typeface="华文细黑" panose="02010600040101010101" pitchFamily="2" charset="-122"/>
                <a:cs typeface="Consolas" panose="020B0609020204030204" pitchFamily="49" charset="0"/>
                <a:sym typeface="+mn-ea"/>
              </a:rPr>
              <a:t>void *</a:t>
            </a:r>
            <a:r>
              <a:rPr lang="en-US" altLang="zh-CN" dirty="0" err="1">
                <a:solidFill>
                  <a:schemeClr val="tx1">
                    <a:lumMod val="95000"/>
                    <a:lumOff val="5000"/>
                  </a:schemeClr>
                </a:solidFill>
                <a:latin typeface="Arial Black" panose="020B0A04020102020204" pitchFamily="34" charset="0"/>
                <a:ea typeface="华文细黑" panose="02010600040101010101" pitchFamily="2" charset="-122"/>
                <a:cs typeface="Consolas" panose="020B0609020204030204" pitchFamily="49" charset="0"/>
                <a:sym typeface="+mn-ea"/>
              </a:rPr>
              <a:t>malloc</a:t>
            </a:r>
            <a:r>
              <a:rPr lang="en-US" altLang="zh-CN" dirty="0">
                <a:solidFill>
                  <a:schemeClr val="tx1">
                    <a:lumMod val="95000"/>
                    <a:lumOff val="5000"/>
                  </a:schemeClr>
                </a:solidFill>
                <a:latin typeface="Arial Black" panose="020B0A04020102020204" pitchFamily="34" charset="0"/>
                <a:ea typeface="华文细黑" panose="02010600040101010101" pitchFamily="2" charset="-122"/>
                <a:cs typeface="Consolas" panose="020B0609020204030204" pitchFamily="49" charset="0"/>
                <a:sym typeface="+mn-ea"/>
              </a:rPr>
              <a:t>(unsigned size) </a:t>
            </a:r>
            <a:endParaRPr lang="en-US" altLang="zh-CN" dirty="0">
              <a:solidFill>
                <a:schemeClr val="tx1">
                  <a:lumMod val="95000"/>
                  <a:lumOff val="5000"/>
                </a:schemeClr>
              </a:solidFill>
              <a:latin typeface="Arial Black" panose="020B0A04020102020204" pitchFamily="34" charset="0"/>
              <a:ea typeface="华文细黑" panose="02010600040101010101" pitchFamily="2" charset="-122"/>
              <a:cs typeface="Consolas" panose="020B0609020204030204" pitchFamily="49" charset="0"/>
            </a:endParaRPr>
          </a:p>
          <a:p>
            <a:pPr>
              <a:lnSpc>
                <a:spcPts val="3500"/>
              </a:lnSpc>
              <a:buFont typeface="Arial" panose="020B0604020202090204" pitchFamily="34" charset="0"/>
              <a:buChar char="•"/>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Consolas" panose="020B0609020204030204" pitchFamily="49" charset="0"/>
                <a:sym typeface="+mn-ea"/>
              </a:rPr>
              <a:t>功能：</a:t>
            </a: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在内存的动态存储区中分配一连续空间，其长度为</a:t>
            </a:r>
            <a:r>
              <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size</a:t>
            </a: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个字节</a:t>
            </a:r>
            <a:endPar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endParaRPr>
          </a:p>
          <a:p>
            <a:pPr marL="800100" lvl="1" indent="-342900">
              <a:lnSpc>
                <a:spcPts val="3500"/>
              </a:lnSpc>
              <a:buFont typeface="Wingdings" panose="05000000000000000000" pitchFamily="2" charset="2"/>
              <a:buChar char="Ø"/>
            </a:pP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若申请成功，则返回一个指向所分配内存空间的起始地址的指针</a:t>
            </a:r>
            <a:endPar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endParaRPr>
          </a:p>
          <a:p>
            <a:pPr marL="800100" lvl="1" indent="-342900">
              <a:lnSpc>
                <a:spcPts val="3500"/>
              </a:lnSpc>
              <a:buFont typeface="Wingdings" panose="05000000000000000000" pitchFamily="2" charset="2"/>
              <a:buChar char="Ø"/>
            </a:pP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若申请不成功，则返回</a:t>
            </a:r>
            <a:r>
              <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NULL</a:t>
            </a: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（值为</a:t>
            </a:r>
            <a:r>
              <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0</a:t>
            </a: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a:t>
            </a:r>
            <a:endPar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endParaRPr>
          </a:p>
          <a:p>
            <a:pPr marL="800100" lvl="1" indent="-342900">
              <a:lnSpc>
                <a:spcPts val="3500"/>
              </a:lnSpc>
              <a:buFont typeface="Wingdings" panose="05000000000000000000" pitchFamily="2" charset="2"/>
              <a:buChar char="Ø"/>
            </a:pP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返回值类型：</a:t>
            </a:r>
            <a:r>
              <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(void *)</a:t>
            </a:r>
            <a:endParaRPr lang="en-US" altLang="zh-CN"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endParaRPr>
          </a:p>
          <a:p>
            <a:pPr marL="800100" lvl="1" indent="-342900">
              <a:lnSpc>
                <a:spcPts val="3500"/>
              </a:lnSpc>
              <a:buFont typeface="Wingdings" panose="05000000000000000000" pitchFamily="2" charset="2"/>
              <a:buChar char="Ø"/>
            </a:pP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通用指针的一个重要用途</a:t>
            </a:r>
            <a:endPar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endParaRPr>
          </a:p>
          <a:p>
            <a:pPr marL="800100" lvl="1" indent="-342900">
              <a:lnSpc>
                <a:spcPts val="3500"/>
              </a:lnSpc>
              <a:buFont typeface="Wingdings" panose="05000000000000000000" pitchFamily="2" charset="2"/>
              <a:buChar char="Ø"/>
            </a:pP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将</a:t>
            </a:r>
            <a:r>
              <a:rPr lang="en-US" altLang="zh-CN" dirty="0" err="1">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malloc</a:t>
            </a:r>
            <a:r>
              <a:rPr lang="zh-CN" altLang="en-US" dirty="0">
                <a:solidFill>
                  <a:schemeClr val="tx1">
                    <a:lumMod val="95000"/>
                    <a:lumOff val="5000"/>
                  </a:schemeClr>
                </a:solidFill>
                <a:latin typeface="华文细黑" panose="02010600040101010101" pitchFamily="2" charset="-122"/>
                <a:ea typeface="华文细黑" panose="02010600040101010101" pitchFamily="2" charset="-122"/>
                <a:cs typeface="Consolas" panose="020B0609020204030204" pitchFamily="49" charset="0"/>
                <a:sym typeface="+mn-ea"/>
              </a:rPr>
              <a:t>的返回值转换到特定指针类型，赋给一个指针 </a:t>
            </a:r>
            <a:endParaRPr lang="zh-CN" altLang="en-US"/>
          </a:p>
        </p:txBody>
      </p:sp>
      <p:sp>
        <p:nvSpPr>
          <p:cNvPr id="2" name="标题 4"/>
          <p:cNvSpPr txBox="1"/>
          <p:nvPr/>
        </p:nvSpPr>
        <p:spPr>
          <a:xfrm>
            <a:off x="-18415" y="43180"/>
            <a:ext cx="6301105" cy="664845"/>
          </a:xfrm>
          <a:prstGeom prst="rect">
            <a:avLst/>
          </a:prstGeom>
        </p:spPr>
        <p:txBody>
          <a:bodyPr>
            <a:normAutofit fontScale="77500" lnSpcReduction="200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3  </a:t>
            </a:r>
            <a:r>
              <a:rPr lang="zh-CN" altLang="en-US" sz="3600" dirty="0">
                <a:solidFill>
                  <a:srgbClr val="FF0000"/>
                </a:solidFill>
              </a:rPr>
              <a:t>结构、</a:t>
            </a:r>
            <a:r>
              <a:rPr lang="zh-CN" altLang="en-US" sz="3600" dirty="0">
                <a:solidFill>
                  <a:srgbClr val="FF0000"/>
                </a:solidFill>
                <a:latin typeface="黑体" panose="02010609060101010101" charset="-122"/>
                <a:ea typeface="黑体" panose="02010609060101010101" charset="-122"/>
                <a:sym typeface="+mn-ea"/>
              </a:rPr>
              <a:t>数组、指针、链表</a:t>
            </a:r>
            <a:endParaRPr lang="zh-CN" altLang="en-US" sz="3600" dirty="0">
              <a:solidFill>
                <a:srgbClr val="FF0000"/>
              </a:solidFill>
              <a:latin typeface="黑体" panose="02010609060101010101" charset="-122"/>
              <a:ea typeface="黑体" panose="02010609060101010101"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 y="64770"/>
            <a:ext cx="4642485" cy="5908040"/>
          </a:xfrm>
          <a:prstGeom prst="rect">
            <a:avLst/>
          </a:prstGeom>
          <a:noFill/>
        </p:spPr>
        <p:txBody>
          <a:bodyPr wrap="square" rtlCol="0" anchor="t">
            <a:spAutoFit/>
          </a:bodyPr>
          <a:lstStyle/>
          <a:p>
            <a:r>
              <a:rPr lang="zh-CN" altLang="en-US">
                <a:solidFill>
                  <a:srgbClr val="FF0000"/>
                </a:solidFill>
              </a:rPr>
              <a:t> </a:t>
            </a:r>
            <a:r>
              <a:rPr lang="zh-CN" altLang="en-US">
                <a:solidFill>
                  <a:srgbClr val="FF0000"/>
                </a:solidFill>
                <a:latin typeface="黑体-简" panose="02000000000000000000" charset="-122"/>
                <a:ea typeface="黑体-简" panose="02000000000000000000" charset="-122"/>
              </a:rPr>
              <a:t>注意指针形参</a:t>
            </a:r>
            <a:endParaRPr lang="zh-CN" altLang="en-US">
              <a:latin typeface="黑体-简" panose="02000000000000000000" charset="-122"/>
              <a:ea typeface="黑体-简" panose="02000000000000000000" charset="-122"/>
            </a:endParaRPr>
          </a:p>
          <a:p>
            <a:r>
              <a:rPr lang="zh-CN" altLang="en-US"/>
              <a:t>int a = 0;</a:t>
            </a:r>
            <a:endParaRPr lang="zh-CN" altLang="en-US"/>
          </a:p>
          <a:p>
            <a:r>
              <a:rPr lang="zh-CN" altLang="en-US"/>
              <a:t>changeme(&amp;a);</a:t>
            </a:r>
            <a:endParaRPr lang="zh-CN" altLang="en-US"/>
          </a:p>
          <a:p>
            <a:r>
              <a:rPr lang="zh-CN" altLang="en-US"/>
              <a:t>void changeme(int *p)</a:t>
            </a:r>
            <a:endParaRPr lang="zh-CN" altLang="en-US"/>
          </a:p>
          <a:p>
            <a:r>
              <a:rPr lang="zh-CN" altLang="en-US"/>
              <a:t>{</a:t>
            </a:r>
            <a:endParaRPr lang="zh-CN" altLang="en-US"/>
          </a:p>
          <a:p>
            <a:r>
              <a:rPr lang="zh-CN" altLang="en-US"/>
              <a:t>  *p = *p + 1;</a:t>
            </a:r>
            <a:endParaRPr lang="zh-CN" altLang="en-US"/>
          </a:p>
          <a:p>
            <a:r>
              <a:rPr lang="zh-CN" altLang="en-US"/>
              <a:t>}</a:t>
            </a:r>
            <a:endParaRPr lang="zh-CN" altLang="en-US"/>
          </a:p>
          <a:p>
            <a:endParaRPr lang="zh-CN" altLang="en-US"/>
          </a:p>
          <a:p>
            <a:r>
              <a:rPr lang="zh-CN" altLang="en-US"/>
              <a:t>int *p = NULL;</a:t>
            </a:r>
            <a:endParaRPr lang="zh-CN" altLang="en-US"/>
          </a:p>
          <a:p>
            <a:r>
              <a:rPr lang="zh-CN" altLang="en-US"/>
              <a:t>getMemory(p, 100);</a:t>
            </a:r>
            <a:endParaRPr lang="zh-CN" altLang="en-US"/>
          </a:p>
          <a:p>
            <a:r>
              <a:rPr lang="zh-CN" altLang="en-US"/>
              <a:t>freeMemory(p);</a:t>
            </a:r>
            <a:endParaRPr lang="zh-CN" altLang="en-US"/>
          </a:p>
          <a:p>
            <a:r>
              <a:rPr lang="zh-CN" altLang="en-US"/>
              <a:t>void getMemory(int *p, int count)</a:t>
            </a:r>
            <a:endParaRPr lang="zh-CN" altLang="en-US"/>
          </a:p>
          <a:p>
            <a:r>
              <a:rPr lang="zh-CN" altLang="en-US"/>
              <a:t>{</a:t>
            </a:r>
            <a:endParaRPr lang="zh-CN" altLang="en-US"/>
          </a:p>
          <a:p>
            <a:r>
              <a:rPr lang="zh-CN" altLang="en-US"/>
              <a:t>    p = (int*)malloc(sizeof(int)*count);</a:t>
            </a:r>
            <a:endParaRPr lang="zh-CN" altLang="en-US"/>
          </a:p>
          <a:p>
            <a:r>
              <a:rPr lang="zh-CN" altLang="en-US"/>
              <a:t>}</a:t>
            </a:r>
            <a:endParaRPr lang="zh-CN" altLang="en-US"/>
          </a:p>
          <a:p>
            <a:endParaRPr lang="zh-CN" altLang="en-US"/>
          </a:p>
          <a:p>
            <a:r>
              <a:rPr lang="zh-CN" altLang="en-US"/>
              <a:t>void freeMemory(int *p)</a:t>
            </a:r>
            <a:endParaRPr lang="zh-CN" altLang="en-US"/>
          </a:p>
          <a:p>
            <a:r>
              <a:rPr lang="zh-CN" altLang="en-US"/>
              <a:t>{</a:t>
            </a:r>
            <a:endParaRPr lang="zh-CN" altLang="en-US"/>
          </a:p>
          <a:p>
            <a:r>
              <a:rPr lang="zh-CN" altLang="en-US"/>
              <a:t>    free(p);</a:t>
            </a:r>
            <a:endParaRPr lang="zh-CN" altLang="en-US"/>
          </a:p>
          <a:p>
            <a:r>
              <a:rPr lang="zh-CN" altLang="en-US"/>
              <a:t>}</a:t>
            </a:r>
            <a:endParaRPr lang="zh-CN" altLang="en-US"/>
          </a:p>
          <a:p>
            <a:endParaRPr lang="zh-CN" altLang="en-US"/>
          </a:p>
        </p:txBody>
      </p:sp>
      <p:sp>
        <p:nvSpPr>
          <p:cNvPr id="3" name="文本框 2"/>
          <p:cNvSpPr txBox="1"/>
          <p:nvPr/>
        </p:nvSpPr>
        <p:spPr>
          <a:xfrm>
            <a:off x="5593080" y="116205"/>
            <a:ext cx="6146165" cy="5908040"/>
          </a:xfrm>
          <a:prstGeom prst="rect">
            <a:avLst/>
          </a:prstGeom>
          <a:noFill/>
        </p:spPr>
        <p:txBody>
          <a:bodyPr wrap="square" rtlCol="0" anchor="t">
            <a:spAutoFit/>
          </a:bodyPr>
          <a:lstStyle/>
          <a:p>
            <a:r>
              <a:rPr lang="zh-CN" altLang="en-US">
                <a:latin typeface="黑体-简" panose="02000000000000000000" charset="-122"/>
                <a:ea typeface="黑体-简" panose="02000000000000000000" charset="-122"/>
              </a:rPr>
              <a:t>改错：</a:t>
            </a:r>
            <a:endParaRPr lang="zh-CN" altLang="en-US">
              <a:latin typeface="黑体-简" panose="02000000000000000000" charset="-122"/>
              <a:ea typeface="黑体-简" panose="02000000000000000000" charset="-122"/>
            </a:endParaRPr>
          </a:p>
          <a:p>
            <a:r>
              <a:rPr lang="zh-CN" altLang="en-US">
                <a:solidFill>
                  <a:srgbClr val="FF0000"/>
                </a:solidFill>
                <a:latin typeface="黑体-简" panose="02000000000000000000" charset="-122"/>
                <a:ea typeface="黑体-简" panose="02000000000000000000" charset="-122"/>
              </a:rPr>
              <a:t>关于数组的（下标越界）</a:t>
            </a:r>
            <a:endParaRPr lang="zh-CN" altLang="en-US">
              <a:solidFill>
                <a:srgbClr val="FF0000"/>
              </a:solidFill>
              <a:latin typeface="黑体-简" panose="02000000000000000000" charset="-122"/>
              <a:ea typeface="黑体-简" panose="02000000000000000000" charset="-122"/>
            </a:endParaRPr>
          </a:p>
          <a:p>
            <a:r>
              <a:rPr lang="zh-CN" altLang="en-US"/>
              <a:t>       int a[10],i;</a:t>
            </a:r>
            <a:endParaRPr lang="zh-CN" altLang="en-US"/>
          </a:p>
          <a:p>
            <a:r>
              <a:rPr lang="zh-CN" altLang="en-US"/>
              <a:t>       for (i=0;i&lt;=10; i++)</a:t>
            </a:r>
            <a:endParaRPr lang="zh-CN" altLang="en-US"/>
          </a:p>
          <a:p>
            <a:r>
              <a:rPr lang="zh-CN" altLang="en-US"/>
              <a:t>           a[i] = 0;</a:t>
            </a:r>
            <a:endParaRPr lang="zh-CN" altLang="en-US"/>
          </a:p>
          <a:p>
            <a:r>
              <a:rPr lang="zh-CN" altLang="en-US">
                <a:solidFill>
                  <a:srgbClr val="FF0000"/>
                </a:solidFill>
                <a:latin typeface="黑体-简" panose="02000000000000000000" charset="-122"/>
                <a:ea typeface="黑体-简" panose="02000000000000000000" charset="-122"/>
                <a:cs typeface="黑体-简" panose="02000000000000000000" charset="-122"/>
              </a:rPr>
              <a:t>关于指针的:</a:t>
            </a:r>
            <a:endParaRPr lang="zh-CN" altLang="en-US">
              <a:solidFill>
                <a:srgbClr val="FF0000"/>
              </a:solidFill>
            </a:endParaRPr>
          </a:p>
          <a:p>
            <a:r>
              <a:rPr lang="zh-CN" altLang="en-US"/>
              <a:t>      1)    char* fun(int x)</a:t>
            </a:r>
            <a:endParaRPr lang="zh-CN" altLang="en-US"/>
          </a:p>
          <a:p>
            <a:r>
              <a:rPr lang="zh-CN" altLang="en-US"/>
              <a:t>           {</a:t>
            </a:r>
            <a:endParaRPr lang="zh-CN" altLang="en-US"/>
          </a:p>
          <a:p>
            <a:r>
              <a:rPr lang="zh-CN" altLang="en-US"/>
              <a:t>              return &amp;x;</a:t>
            </a:r>
            <a:endParaRPr lang="zh-CN" altLang="en-US"/>
          </a:p>
          <a:p>
            <a:r>
              <a:rPr lang="zh-CN" altLang="en-US"/>
              <a:t>           }</a:t>
            </a:r>
            <a:endParaRPr lang="zh-CN" altLang="en-US"/>
          </a:p>
          <a:p>
            <a:r>
              <a:rPr lang="zh-CN" altLang="en-US"/>
              <a:t>      2)  int *p = NULL;</a:t>
            </a:r>
            <a:endParaRPr lang="zh-CN" altLang="en-US"/>
          </a:p>
          <a:p>
            <a:r>
              <a:rPr lang="zh-CN" altLang="en-US"/>
              <a:t>          getmemory(p, 100);</a:t>
            </a:r>
            <a:endParaRPr lang="zh-CN" altLang="en-US"/>
          </a:p>
          <a:p>
            <a:endParaRPr lang="zh-CN" altLang="en-US"/>
          </a:p>
          <a:p>
            <a:r>
              <a:rPr lang="zh-CN" altLang="en-US"/>
              <a:t>          void getmemory(int *p, int numbers)</a:t>
            </a:r>
            <a:endParaRPr lang="zh-CN" altLang="en-US"/>
          </a:p>
          <a:p>
            <a:r>
              <a:rPr lang="zh-CN" altLang="en-US"/>
              <a:t>          {</a:t>
            </a:r>
            <a:endParaRPr lang="zh-CN" altLang="en-US"/>
          </a:p>
          <a:p>
            <a:r>
              <a:rPr lang="zh-CN" altLang="en-US"/>
              <a:t>              p= (char*)malloc(sizeof(int)*numbers);</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b="1">
                <a:solidFill>
                  <a:srgbClr val="FF0000"/>
                </a:solidFill>
              </a:rPr>
              <a:t>关于动态内存的</a:t>
            </a:r>
            <a:endParaRPr lang="zh-CN" altLang="en-US">
              <a:solidFill>
                <a:srgbClr val="FF0000"/>
              </a:solidFill>
            </a:endParaRPr>
          </a:p>
          <a:p>
            <a:r>
              <a:rPr lang="zh-CN" altLang="en-US"/>
              <a:t>        malloc()/free()  内存泄漏等</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p:nvPr/>
        </p:nvSpPr>
        <p:spPr>
          <a:xfrm>
            <a:off x="-18415" y="43180"/>
            <a:ext cx="6301105" cy="664845"/>
          </a:xfrm>
          <a:prstGeom prst="rect">
            <a:avLst/>
          </a:prstGeom>
        </p:spPr>
        <p:txBody>
          <a:bodyPr>
            <a:normAutofit fontScale="77500" lnSpcReduction="200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3  </a:t>
            </a:r>
            <a:r>
              <a:rPr lang="zh-CN" altLang="en-US" sz="3600" dirty="0">
                <a:solidFill>
                  <a:srgbClr val="FF0000"/>
                </a:solidFill>
              </a:rPr>
              <a:t>结构、</a:t>
            </a:r>
            <a:r>
              <a:rPr lang="zh-CN" altLang="en-US" sz="3600" dirty="0">
                <a:solidFill>
                  <a:srgbClr val="FF0000"/>
                </a:solidFill>
                <a:latin typeface="黑体" panose="02010609060101010101" charset="-122"/>
                <a:ea typeface="黑体" panose="02010609060101010101" charset="-122"/>
                <a:sym typeface="+mn-ea"/>
              </a:rPr>
              <a:t>数组、指针、链表</a:t>
            </a:r>
            <a:endParaRPr lang="zh-CN" altLang="en-US" sz="3600" dirty="0">
              <a:solidFill>
                <a:srgbClr val="FF0000"/>
              </a:solidFill>
              <a:latin typeface="黑体" panose="02010609060101010101" charset="-122"/>
              <a:ea typeface="黑体" panose="02010609060101010101" charset="-122"/>
              <a:cs typeface="Times New Roman" panose="02020503050405090304" pitchFamily="18" charset="0"/>
              <a:sym typeface="+mn-ea"/>
            </a:endParaRPr>
          </a:p>
        </p:txBody>
      </p:sp>
      <p:sp>
        <p:nvSpPr>
          <p:cNvPr id="3" name="TextBox 2"/>
          <p:cNvSpPr txBox="1"/>
          <p:nvPr/>
        </p:nvSpPr>
        <p:spPr>
          <a:xfrm>
            <a:off x="-19050" y="493395"/>
            <a:ext cx="11972290" cy="6121400"/>
          </a:xfrm>
          <a:prstGeom prst="rect">
            <a:avLst/>
          </a:prstGeom>
          <a:solidFill>
            <a:schemeClr val="tx2">
              <a:lumMod val="20000"/>
              <a:lumOff val="80000"/>
            </a:schemeClr>
          </a:solidFill>
        </p:spPr>
        <p:txBody>
          <a:bodyPr wrap="square" rtlCol="0">
            <a:spAutoFit/>
          </a:bodyPr>
          <a:lstStyle/>
          <a:p>
            <a:pPr>
              <a:lnSpc>
                <a:spcPts val="4100"/>
              </a:lnSpc>
            </a:pP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rPr>
              <a:t>p-&gt;</a:t>
            </a:r>
            <a:r>
              <a:rPr lang="en-US" altLang="zh-CN" sz="2000" dirty="0" err="1">
                <a:solidFill>
                  <a:srgbClr val="FFFF00"/>
                </a:solidFill>
                <a:latin typeface="Arial Black" panose="020B0A04020102020204" pitchFamily="34" charset="0"/>
                <a:ea typeface="华文细黑" panose="02010600040101010101" pitchFamily="2" charset="-122"/>
                <a:cs typeface="Consolas" panose="020B0609020204030204" pitchFamily="49" charset="0"/>
              </a:rPr>
              <a:t>a.b</a:t>
            </a: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rPr>
              <a:t>  </a:t>
            </a:r>
            <a:endPar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endParaRPr>
          </a:p>
          <a:p>
            <a:pPr lvl="1">
              <a:lnSpc>
                <a:spcPts val="4100"/>
              </a:lnSpc>
            </a:pP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若表达式有意义，则</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rPr>
              <a:t>p</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是一个结构类型指针，</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rPr>
              <a:t>p-&gt;a</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是一个结构变量，</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rPr>
              <a:t>b</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是这个结构变量的成员</a:t>
            </a:r>
            <a:endParaRPr lang="en-US" altLang="zh-CN" sz="20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4100"/>
              </a:lnSpc>
            </a:pPr>
            <a:r>
              <a:rPr lang="en-US" altLang="zh-CN" sz="2000" dirty="0" err="1">
                <a:solidFill>
                  <a:srgbClr val="FFFF00"/>
                </a:solidFill>
                <a:latin typeface="Arial Black" panose="020B0A04020102020204" pitchFamily="34" charset="0"/>
                <a:ea typeface="华文细黑" panose="02010600040101010101" pitchFamily="2" charset="-122"/>
                <a:cs typeface="Consolas" panose="020B0609020204030204" pitchFamily="49" charset="0"/>
              </a:rPr>
              <a:t>p.a</a:t>
            </a: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rPr>
              <a:t>-&gt;b  </a:t>
            </a:r>
            <a:endPar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endParaRPr>
          </a:p>
          <a:p>
            <a:pPr lvl="1">
              <a:lnSpc>
                <a:spcPts val="4100"/>
              </a:lnSpc>
            </a:pP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若表达式有意义，则</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rPr>
              <a:t>p</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是一个结构变量，</a:t>
            </a:r>
            <a:r>
              <a:rPr lang="en-US" altLang="zh-CN" sz="2000" dirty="0" err="1">
                <a:latin typeface="华文细黑" panose="02010600040101010101" pitchFamily="2" charset="-122"/>
                <a:ea typeface="华文细黑" panose="02010600040101010101" pitchFamily="2" charset="-122"/>
                <a:cs typeface="Arial Unicode MS" panose="020B0604020202020204" pitchFamily="34" charset="-122"/>
              </a:rPr>
              <a:t>p.a</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是一个结构类型指针，指向一个结构变量，</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rPr>
              <a:t> b</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rPr>
              <a:t>是这个结构变量的成员</a:t>
            </a:r>
            <a:endParaRPr lang="zh-CN" altLang="en-US" sz="20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ts val="4100"/>
              </a:lnSpc>
            </a:pP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++p-&gt;</a:t>
            </a:r>
            <a:r>
              <a:rPr lang="en-US" altLang="zh-CN" sz="2000" dirty="0" err="1">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str</a:t>
            </a: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  </a:t>
            </a:r>
            <a:endPar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endParaRPr>
          </a:p>
          <a:p>
            <a:pPr>
              <a:lnSpc>
                <a:spcPts val="4100"/>
              </a:lnSpc>
            </a:pPr>
            <a:r>
              <a:rPr lang="en-US" altLang="zh-CN" sz="2000" dirty="0">
                <a:solidFill>
                  <a:srgbClr val="0070C0"/>
                </a:solidFill>
                <a:latin typeface="Consolas" panose="020B0609020204030204" pitchFamily="49" charset="0"/>
                <a:ea typeface="华文细黑" panose="02010600040101010101" pitchFamily="2" charset="-122"/>
                <a:cs typeface="Consolas" panose="020B0609020204030204" pitchFamily="49" charset="0"/>
                <a:sym typeface="+mn-ea"/>
              </a:rPr>
              <a:t>  </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sym typeface="+mn-ea"/>
              </a:rPr>
              <a:t>p</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所指的</a:t>
            </a:r>
            <a:r>
              <a:rPr lang="en-US" altLang="zh-CN" sz="2000" dirty="0" err="1">
                <a:latin typeface="华文细黑" panose="02010600040101010101" pitchFamily="2" charset="-122"/>
                <a:ea typeface="华文细黑" panose="02010600040101010101" pitchFamily="2" charset="-122"/>
                <a:cs typeface="Arial Unicode MS" panose="020B0604020202020204" pitchFamily="34" charset="-122"/>
                <a:sym typeface="+mn-ea"/>
              </a:rPr>
              <a:t>str</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前增</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sym typeface="+mn-ea"/>
              </a:rPr>
              <a:t>1</a:t>
            </a:r>
            <a:endParaRPr lang="en-US" altLang="zh-CN" sz="2000" dirty="0">
              <a:latin typeface="华文细黑" panose="02010600040101010101" pitchFamily="2" charset="-122"/>
              <a:ea typeface="华文细黑" panose="02010600040101010101" pitchFamily="2" charset="-122"/>
              <a:cs typeface="Arial Unicode MS" panose="020B0604020202020204" pitchFamily="34" charset="-122"/>
            </a:endParaRPr>
          </a:p>
          <a:p>
            <a:pPr defTabSz="762000" eaLnBrk="0" hangingPunct="0">
              <a:lnSpc>
                <a:spcPts val="4100"/>
              </a:lnSpc>
              <a:spcBef>
                <a:spcPct val="20000"/>
              </a:spcBef>
            </a:pP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sym typeface="Wingdings" panose="05000000000000000000" pitchFamily="2" charset="2"/>
              </a:rPr>
              <a:t>(++p)</a:t>
            </a: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-&gt;</a:t>
            </a:r>
            <a:r>
              <a:rPr lang="en-US" altLang="zh-CN" sz="2000" dirty="0" err="1">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num</a:t>
            </a:r>
            <a:r>
              <a:rPr lang="zh-CN" altLang="en-US" sz="2000" dirty="0">
                <a:solidFill>
                  <a:srgbClr val="FFFF00"/>
                </a:solidFill>
                <a:latin typeface="华文细黑" panose="02010600040101010101" pitchFamily="2" charset="-122"/>
                <a:ea typeface="华文细黑" panose="02010600040101010101" pitchFamily="2" charset="-122"/>
                <a:cs typeface="Arial Unicode MS" panose="020B0604020202020204" pitchFamily="34" charset="-122"/>
                <a:sym typeface="+mn-ea"/>
              </a:rPr>
              <a:t>　</a:t>
            </a:r>
            <a:endParaRPr lang="en-US" altLang="zh-CN" sz="2000" dirty="0">
              <a:solidFill>
                <a:srgbClr val="FFFF00"/>
              </a:solidFill>
              <a:latin typeface="华文细黑" panose="02010600040101010101" pitchFamily="2" charset="-122"/>
              <a:ea typeface="华文细黑" panose="02010600040101010101" pitchFamily="2" charset="-122"/>
              <a:cs typeface="Arial Unicode MS" panose="020B0604020202020204" pitchFamily="34" charset="-122"/>
            </a:endParaRPr>
          </a:p>
          <a:p>
            <a:pPr defTabSz="762000" eaLnBrk="0" hangingPunct="0">
              <a:lnSpc>
                <a:spcPts val="4100"/>
              </a:lnSpc>
              <a:spcBef>
                <a:spcPct val="20000"/>
              </a:spcBef>
            </a:pP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sym typeface="+mn-ea"/>
              </a:rPr>
              <a:t>    </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先使ｐ自加１，然后得到它指向的元素中的</a:t>
            </a:r>
            <a:r>
              <a:rPr lang="en-US" altLang="zh-CN" sz="2000" dirty="0" err="1">
                <a:latin typeface="华文细黑" panose="02010600040101010101" pitchFamily="2" charset="-122"/>
                <a:ea typeface="华文细黑" panose="02010600040101010101" pitchFamily="2" charset="-122"/>
                <a:cs typeface="Arial Unicode MS" panose="020B0604020202020204" pitchFamily="34" charset="-122"/>
                <a:sym typeface="+mn-ea"/>
              </a:rPr>
              <a:t>num</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成员值。</a:t>
            </a:r>
            <a:endParaRPr lang="zh-CN" altLang="en-US" sz="2000" dirty="0">
              <a:latin typeface="华文细黑" panose="02010600040101010101" pitchFamily="2" charset="-122"/>
              <a:ea typeface="华文细黑" panose="02010600040101010101" pitchFamily="2" charset="-122"/>
              <a:cs typeface="Arial Unicode MS" panose="020B0604020202020204" pitchFamily="34" charset="-122"/>
            </a:endParaRPr>
          </a:p>
          <a:p>
            <a:pPr defTabSz="762000" eaLnBrk="0" hangingPunct="0">
              <a:lnSpc>
                <a:spcPts val="4100"/>
              </a:lnSpc>
              <a:spcBef>
                <a:spcPct val="20000"/>
              </a:spcBef>
            </a:pPr>
            <a:r>
              <a:rPr lang="en-US" altLang="zh-CN" sz="2000" dirty="0">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(p++)-&gt;</a:t>
            </a:r>
            <a:r>
              <a:rPr lang="en-US" altLang="zh-CN" sz="2000" dirty="0" err="1">
                <a:solidFill>
                  <a:srgbClr val="FFFF00"/>
                </a:solidFill>
                <a:latin typeface="Arial Black" panose="020B0A04020102020204" pitchFamily="34" charset="0"/>
                <a:ea typeface="华文细黑" panose="02010600040101010101" pitchFamily="2" charset="-122"/>
                <a:cs typeface="Consolas" panose="020B0609020204030204" pitchFamily="49" charset="0"/>
                <a:sym typeface="+mn-ea"/>
              </a:rPr>
              <a:t>num</a:t>
            </a:r>
            <a:r>
              <a:rPr lang="zh-CN" altLang="en-US" sz="2000" dirty="0">
                <a:solidFill>
                  <a:srgbClr val="FFFF00"/>
                </a:solidFill>
                <a:latin typeface="华文细黑" panose="02010600040101010101" pitchFamily="2" charset="-122"/>
                <a:ea typeface="华文细黑" panose="02010600040101010101" pitchFamily="2" charset="-122"/>
                <a:cs typeface="Arial Unicode MS" panose="020B0604020202020204" pitchFamily="34" charset="-122"/>
                <a:sym typeface="+mn-ea"/>
              </a:rPr>
              <a:t>　</a:t>
            </a:r>
            <a:endParaRPr lang="en-US" altLang="zh-CN" sz="2000" dirty="0">
              <a:solidFill>
                <a:srgbClr val="FFFF00"/>
              </a:solidFill>
              <a:latin typeface="华文细黑" panose="02010600040101010101" pitchFamily="2" charset="-122"/>
              <a:ea typeface="华文细黑" panose="02010600040101010101" pitchFamily="2" charset="-122"/>
              <a:cs typeface="Arial Unicode MS" panose="020B0604020202020204" pitchFamily="34" charset="-122"/>
            </a:endParaRPr>
          </a:p>
          <a:p>
            <a:pPr defTabSz="762000" eaLnBrk="0" hangingPunct="0">
              <a:lnSpc>
                <a:spcPts val="4100"/>
              </a:lnSpc>
              <a:spcBef>
                <a:spcPct val="20000"/>
              </a:spcBef>
            </a:pP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sym typeface="+mn-ea"/>
              </a:rPr>
              <a:t>    </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先得到ｐ</a:t>
            </a:r>
            <a:r>
              <a:rPr lang="en-US" altLang="zh-CN" sz="2000" dirty="0">
                <a:latin typeface="华文细黑" panose="02010600040101010101" pitchFamily="2" charset="-122"/>
                <a:ea typeface="华文细黑" panose="02010600040101010101" pitchFamily="2" charset="-122"/>
                <a:cs typeface="Arial Unicode MS" panose="020B0604020202020204" pitchFamily="34" charset="-122"/>
                <a:sym typeface="+mn-ea"/>
              </a:rPr>
              <a:t>-&gt;</a:t>
            </a:r>
            <a:r>
              <a:rPr lang="en-US" altLang="zh-CN" sz="2000" dirty="0" err="1">
                <a:latin typeface="华文细黑" panose="02010600040101010101" pitchFamily="2" charset="-122"/>
                <a:ea typeface="华文细黑" panose="02010600040101010101" pitchFamily="2" charset="-122"/>
                <a:cs typeface="Arial Unicode MS" panose="020B0604020202020204" pitchFamily="34" charset="-122"/>
                <a:sym typeface="+mn-ea"/>
              </a:rPr>
              <a:t>num</a:t>
            </a:r>
            <a:r>
              <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rPr>
              <a:t>的值，然后使ｐ自加１</a:t>
            </a:r>
            <a:endParaRPr lang="zh-CN" altLang="en-US" sz="2000" dirty="0">
              <a:latin typeface="华文细黑" panose="02010600040101010101" pitchFamily="2" charset="-122"/>
              <a:ea typeface="华文细黑" panose="02010600040101010101" pitchFamily="2" charset="-122"/>
              <a:cs typeface="Arial Unicode MS" panose="020B0604020202020204" pitchFamily="34" charset="-122"/>
              <a:sym typeface="+mn-ea"/>
            </a:endParaRPr>
          </a:p>
        </p:txBody>
      </p:sp>
      <p:sp>
        <p:nvSpPr>
          <p:cNvPr id="4" name="标题 1"/>
          <p:cNvSpPr txBox="1"/>
          <p:nvPr/>
        </p:nvSpPr>
        <p:spPr>
          <a:xfrm>
            <a:off x="4783455" y="3394710"/>
            <a:ext cx="6675120" cy="784860"/>
          </a:xfrm>
          <a:prstGeom prst="rect">
            <a:avLst/>
          </a:prstGeom>
          <a:solidFill>
            <a:srgbClr val="008080"/>
          </a:solidFill>
        </p:spPr>
        <p:txBody>
          <a:bodyPr lIns="71225" tIns="35612" rIns="71225" bIns="35612" anchor="ctr">
            <a:normAutofit/>
          </a:bodyPr>
          <a:lstStyle>
            <a:defPPr>
              <a:defRPr lang="zh-CN"/>
            </a:defPPr>
            <a:lvl1pPr eaLnBrk="0" fontAlgn="base" hangingPunct="0">
              <a:spcBef>
                <a:spcPct val="0"/>
              </a:spcBef>
              <a:spcAft>
                <a:spcPct val="0"/>
              </a:spcAft>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defRPr>
            </a:lvl1pPr>
            <a:lvl2pPr algn="ctr" eaLnBrk="0" fontAlgn="base" hangingPunct="0">
              <a:spcBef>
                <a:spcPct val="0"/>
              </a:spcBef>
              <a:spcAft>
                <a:spcPct val="0"/>
              </a:spcAft>
              <a:defRPr sz="3400">
                <a:latin typeface="Calibri" panose="020F0502020204030204" pitchFamily="34" charset="0"/>
                <a:ea typeface="宋体" panose="02010600030101010101" pitchFamily="2" charset="-122"/>
              </a:defRPr>
            </a:lvl2pPr>
            <a:lvl3pPr algn="ctr" eaLnBrk="0" fontAlgn="base" hangingPunct="0">
              <a:spcBef>
                <a:spcPct val="0"/>
              </a:spcBef>
              <a:spcAft>
                <a:spcPct val="0"/>
              </a:spcAft>
              <a:defRPr sz="3400">
                <a:latin typeface="Calibri" panose="020F0502020204030204" pitchFamily="34" charset="0"/>
                <a:ea typeface="宋体" panose="02010600030101010101" pitchFamily="2" charset="-122"/>
              </a:defRPr>
            </a:lvl3pPr>
            <a:lvl4pPr algn="ctr" eaLnBrk="0" fontAlgn="base" hangingPunct="0">
              <a:spcBef>
                <a:spcPct val="0"/>
              </a:spcBef>
              <a:spcAft>
                <a:spcPct val="0"/>
              </a:spcAft>
              <a:defRPr sz="3400">
                <a:latin typeface="Calibri" panose="020F0502020204030204" pitchFamily="34" charset="0"/>
                <a:ea typeface="宋体" panose="02010600030101010101" pitchFamily="2" charset="-122"/>
              </a:defRPr>
            </a:lvl4pPr>
            <a:lvl5pPr algn="ctr" eaLnBrk="0" fontAlgn="base" hangingPunct="0">
              <a:spcBef>
                <a:spcPct val="0"/>
              </a:spcBef>
              <a:spcAft>
                <a:spcPct val="0"/>
              </a:spcAft>
              <a:defRPr sz="3400">
                <a:latin typeface="Calibri" panose="020F0502020204030204" pitchFamily="34" charset="0"/>
                <a:ea typeface="宋体" panose="02010600030101010101" pitchFamily="2" charset="-122"/>
              </a:defRPr>
            </a:lvl5pPr>
            <a:lvl6pPr marL="356235" algn="ctr" eaLnBrk="0" fontAlgn="base" hangingPunct="0">
              <a:spcBef>
                <a:spcPct val="0"/>
              </a:spcBef>
              <a:spcAft>
                <a:spcPct val="0"/>
              </a:spcAft>
              <a:defRPr sz="3400">
                <a:latin typeface="Calibri" panose="020F0502020204030204" pitchFamily="34" charset="0"/>
                <a:ea typeface="宋体" panose="02010600030101010101" pitchFamily="2" charset="-122"/>
              </a:defRPr>
            </a:lvl6pPr>
            <a:lvl7pPr marL="712470" algn="ctr" eaLnBrk="0" fontAlgn="base" hangingPunct="0">
              <a:spcBef>
                <a:spcPct val="0"/>
              </a:spcBef>
              <a:spcAft>
                <a:spcPct val="0"/>
              </a:spcAft>
              <a:defRPr sz="3400">
                <a:latin typeface="Calibri" panose="020F0502020204030204" pitchFamily="34" charset="0"/>
                <a:ea typeface="宋体" panose="02010600030101010101" pitchFamily="2" charset="-122"/>
              </a:defRPr>
            </a:lvl7pPr>
            <a:lvl8pPr marL="1068070" algn="ctr" eaLnBrk="0" fontAlgn="base" hangingPunct="0">
              <a:spcBef>
                <a:spcPct val="0"/>
              </a:spcBef>
              <a:spcAft>
                <a:spcPct val="0"/>
              </a:spcAft>
              <a:defRPr sz="3400">
                <a:latin typeface="Calibri" panose="020F0502020204030204" pitchFamily="34" charset="0"/>
                <a:ea typeface="宋体" panose="02010600030101010101" pitchFamily="2" charset="-122"/>
              </a:defRPr>
            </a:lvl8pPr>
            <a:lvl9pPr marL="1424305" algn="ctr" eaLnBrk="0" fontAlgn="base" hangingPunct="0">
              <a:spcBef>
                <a:spcPct val="0"/>
              </a:spcBef>
              <a:spcAft>
                <a:spcPct val="0"/>
              </a:spcAft>
              <a:defRPr sz="3400">
                <a:latin typeface="Calibri" panose="020F0502020204030204" pitchFamily="34" charset="0"/>
                <a:ea typeface="宋体" panose="02010600030101010101" pitchFamily="2" charset="-122"/>
              </a:defRPr>
            </a:lvl9pPr>
          </a:lstStyle>
          <a:p>
            <a:pPr>
              <a:lnSpc>
                <a:spcPts val="4100"/>
              </a:lnSpc>
            </a:pPr>
            <a:r>
              <a:rPr lang="zh-CN" altLang="en-US" dirty="0"/>
              <a:t> 运算符优先级  </a:t>
            </a:r>
            <a:r>
              <a:rPr lang="en-US" altLang="zh-CN" dirty="0">
                <a:cs typeface="Consolas" panose="020B0609020204030204" pitchFamily="49" charset="0"/>
              </a:rPr>
              <a:t>-&gt;  .  ++   *  --</a:t>
            </a:r>
            <a:endParaRPr lang="en-US" altLang="zh-CN" dirty="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49" name="Group 2056"/>
          <p:cNvGrpSpPr/>
          <p:nvPr/>
        </p:nvGrpSpPr>
        <p:grpSpPr>
          <a:xfrm>
            <a:off x="1878013" y="5357813"/>
            <a:ext cx="3975100" cy="1068387"/>
            <a:chOff x="2976" y="-1"/>
            <a:chExt cx="2504" cy="673"/>
          </a:xfrm>
        </p:grpSpPr>
        <p:grpSp>
          <p:nvGrpSpPr>
            <p:cNvPr id="27650" name="Group 2057"/>
            <p:cNvGrpSpPr/>
            <p:nvPr/>
          </p:nvGrpSpPr>
          <p:grpSpPr>
            <a:xfrm>
              <a:off x="2976" y="-1"/>
              <a:ext cx="2016" cy="673"/>
              <a:chOff x="1056" y="2543"/>
              <a:chExt cx="2016" cy="673"/>
            </a:xfrm>
          </p:grpSpPr>
          <p:sp>
            <p:nvSpPr>
              <p:cNvPr id="27651" name="Rectangle 2058"/>
              <p:cNvSpPr/>
              <p:nvPr/>
            </p:nvSpPr>
            <p:spPr>
              <a:xfrm>
                <a:off x="2544" y="2591"/>
                <a:ext cx="241" cy="327"/>
              </a:xfrm>
              <a:prstGeom prst="rect">
                <a:avLst/>
              </a:prstGeom>
              <a:noFill/>
              <a:ln w="9525">
                <a:noFill/>
              </a:ln>
            </p:spPr>
            <p:txBody>
              <a:bodyPr wrap="none" anchor="t">
                <a:spAutoFit/>
              </a:bodyPr>
              <a:lstStyle/>
              <a:p>
                <a:pPr indent="0"/>
                <a:r>
                  <a:rPr lang="en-US" altLang="zh-CN" sz="2800" b="1" dirty="0">
                    <a:latin typeface="Arial" panose="020B0604020202090204" pitchFamily="34" charset="0"/>
                  </a:rPr>
                  <a:t>a</a:t>
                </a:r>
                <a:endParaRPr lang="en-US" altLang="zh-CN" sz="2800" b="1" dirty="0">
                  <a:latin typeface="Arial" panose="020B0604020202090204" pitchFamily="34" charset="0"/>
                </a:endParaRPr>
              </a:p>
            </p:txBody>
          </p:sp>
          <p:sp>
            <p:nvSpPr>
              <p:cNvPr id="27652" name="Rectangle 2059"/>
              <p:cNvSpPr/>
              <p:nvPr/>
            </p:nvSpPr>
            <p:spPr>
              <a:xfrm>
                <a:off x="2304" y="2928"/>
                <a:ext cx="768" cy="288"/>
              </a:xfrm>
              <a:prstGeom prst="rect">
                <a:avLst/>
              </a:prstGeom>
              <a:noFill/>
              <a:ln w="12700" cap="flat" cmpd="sng">
                <a:solidFill>
                  <a:schemeClr val="tx1"/>
                </a:solidFill>
                <a:prstDash val="solid"/>
                <a:miter/>
                <a:headEnd type="none" w="med" len="med"/>
                <a:tailEnd type="none" w="med" len="med"/>
              </a:ln>
            </p:spPr>
            <p:txBody>
              <a:bodyPr wrap="none" anchor="ctr"/>
              <a:lstStyle/>
              <a:p>
                <a:pPr indent="0" algn="ctr"/>
                <a:r>
                  <a:rPr lang="en-US" altLang="zh-CN" sz="2800" b="1" dirty="0">
                    <a:latin typeface="Arial" panose="020B0604020202090204" pitchFamily="34" charset="0"/>
                  </a:rPr>
                  <a:t>3</a:t>
                </a:r>
                <a:endParaRPr lang="zh-CN" altLang="en-US" sz="3200" b="1" dirty="0">
                  <a:latin typeface="Arial" panose="020B0604020202090204" pitchFamily="34" charset="0"/>
                </a:endParaRPr>
              </a:p>
            </p:txBody>
          </p:sp>
          <p:sp>
            <p:nvSpPr>
              <p:cNvPr id="27653" name="Rectangle 2060"/>
              <p:cNvSpPr/>
              <p:nvPr/>
            </p:nvSpPr>
            <p:spPr>
              <a:xfrm>
                <a:off x="1056" y="2928"/>
                <a:ext cx="768" cy="288"/>
              </a:xfrm>
              <a:prstGeom prst="rect">
                <a:avLst/>
              </a:prstGeom>
              <a:noFill/>
              <a:ln w="12700" cap="flat" cmpd="sng">
                <a:solidFill>
                  <a:schemeClr val="tx1"/>
                </a:solidFill>
                <a:prstDash val="solid"/>
                <a:miter/>
                <a:headEnd type="none" w="med" len="med"/>
                <a:tailEnd type="none" w="med" len="med"/>
              </a:ln>
            </p:spPr>
            <p:txBody>
              <a:bodyPr wrap="none" anchor="ctr"/>
              <a:lstStyle/>
              <a:p>
                <a:pPr indent="0" algn="ctr"/>
                <a:r>
                  <a:rPr lang="en-US" altLang="zh-CN" sz="2800" b="1" dirty="0">
                    <a:latin typeface="Arial" panose="020B0604020202090204" pitchFamily="34" charset="0"/>
                  </a:rPr>
                  <a:t>&amp;a</a:t>
                </a:r>
                <a:endParaRPr lang="en-US" altLang="zh-CN" sz="3200" b="1" dirty="0">
                  <a:latin typeface="Arial" panose="020B0604020202090204" pitchFamily="34" charset="0"/>
                </a:endParaRPr>
              </a:p>
            </p:txBody>
          </p:sp>
          <p:sp>
            <p:nvSpPr>
              <p:cNvPr id="27654" name="Rectangle 2061"/>
              <p:cNvSpPr/>
              <p:nvPr/>
            </p:nvSpPr>
            <p:spPr>
              <a:xfrm>
                <a:off x="1344" y="2543"/>
                <a:ext cx="253" cy="327"/>
              </a:xfrm>
              <a:prstGeom prst="rect">
                <a:avLst/>
              </a:prstGeom>
              <a:noFill/>
              <a:ln w="9525">
                <a:noFill/>
              </a:ln>
            </p:spPr>
            <p:txBody>
              <a:bodyPr wrap="none" anchor="t">
                <a:spAutoFit/>
              </a:bodyPr>
              <a:lstStyle/>
              <a:p>
                <a:pPr indent="0"/>
                <a:r>
                  <a:rPr lang="en-US" altLang="zh-CN" sz="2800" b="1" dirty="0">
                    <a:latin typeface="Arial" panose="020B0604020202090204" pitchFamily="34" charset="0"/>
                  </a:rPr>
                  <a:t>p</a:t>
                </a:r>
                <a:endParaRPr lang="en-US" altLang="zh-CN" sz="2800" b="1" dirty="0">
                  <a:latin typeface="Arial" panose="020B0604020202090204" pitchFamily="34" charset="0"/>
                </a:endParaRPr>
              </a:p>
            </p:txBody>
          </p:sp>
          <p:sp>
            <p:nvSpPr>
              <p:cNvPr id="27655" name="Line 2062"/>
              <p:cNvSpPr/>
              <p:nvPr/>
            </p:nvSpPr>
            <p:spPr>
              <a:xfrm>
                <a:off x="1824" y="3072"/>
                <a:ext cx="480" cy="0"/>
              </a:xfrm>
              <a:prstGeom prst="line">
                <a:avLst/>
              </a:prstGeom>
              <a:ln w="38100" cap="flat" cmpd="sng">
                <a:solidFill>
                  <a:schemeClr val="tx1"/>
                </a:solidFill>
                <a:prstDash val="solid"/>
                <a:round/>
                <a:headEnd type="none" w="med" len="med"/>
                <a:tailEnd type="triangle" w="med" len="med"/>
              </a:ln>
            </p:spPr>
          </p:sp>
        </p:grpSp>
        <p:sp>
          <p:nvSpPr>
            <p:cNvPr id="27656" name="Rectangle 2063"/>
            <p:cNvSpPr/>
            <p:nvPr/>
          </p:nvSpPr>
          <p:spPr>
            <a:xfrm>
              <a:off x="5142" y="336"/>
              <a:ext cx="338" cy="327"/>
            </a:xfrm>
            <a:prstGeom prst="rect">
              <a:avLst/>
            </a:prstGeom>
            <a:noFill/>
            <a:ln w="9525">
              <a:noFill/>
            </a:ln>
          </p:spPr>
          <p:txBody>
            <a:bodyPr wrap="none" lIns="90000" tIns="46800" rIns="90000" bIns="46800" anchor="ctr">
              <a:spAutoFit/>
            </a:bodyPr>
            <a:lstStyle/>
            <a:p>
              <a:pPr indent="0" algn="ctr"/>
              <a:r>
                <a:rPr lang="en-US" altLang="zh-CN" sz="2800" b="1" dirty="0">
                  <a:latin typeface="Arial" panose="020B0604020202090204" pitchFamily="34" charset="0"/>
                </a:rPr>
                <a:t>*p</a:t>
              </a:r>
              <a:endParaRPr lang="en-US" altLang="zh-CN" sz="2800" b="1" dirty="0">
                <a:latin typeface="Arial" panose="020B0604020202090204" pitchFamily="34" charset="0"/>
              </a:endParaRPr>
            </a:p>
          </p:txBody>
        </p:sp>
      </p:grpSp>
      <p:sp>
        <p:nvSpPr>
          <p:cNvPr id="245777" name="Rectangle 2065"/>
          <p:cNvSpPr/>
          <p:nvPr/>
        </p:nvSpPr>
        <p:spPr>
          <a:xfrm>
            <a:off x="152400" y="528955"/>
            <a:ext cx="11605895" cy="4876800"/>
          </a:xfrm>
          <a:prstGeom prst="rect">
            <a:avLst/>
          </a:prstGeom>
          <a:solidFill>
            <a:schemeClr val="tx2">
              <a:lumMod val="20000"/>
              <a:lumOff val="80000"/>
            </a:schemeClr>
          </a:solidFill>
          <a:ln w="9525">
            <a:noFill/>
          </a:ln>
        </p:spPr>
        <p:txBody>
          <a:bodyPr lIns="92075" tIns="46038" rIns="92075" bIns="46038" anchor="t"/>
          <a:lstStyle/>
          <a:p>
            <a:pPr marL="342900" indent="-342900">
              <a:lnSpc>
                <a:spcPct val="110000"/>
              </a:lnSpc>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(1) 当 p = &amp;a 后，*p 与 a 相同</a:t>
            </a:r>
            <a:endParaRPr lang="en-US" altLang="zh-CN" sz="2800" b="1" dirty="0">
              <a:latin typeface="Arial" panose="020B0604020202090204" pitchFamily="34" charset="0"/>
            </a:endParaRPr>
          </a:p>
          <a:p>
            <a:pPr marL="342900" indent="-342900">
              <a:lnSpc>
                <a:spcPct val="110000"/>
              </a:lnSpc>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(2)  int *</a:t>
            </a:r>
            <a:r>
              <a:rPr lang="en-US" altLang="zh-CN" sz="2800" b="1" dirty="0">
                <a:solidFill>
                  <a:schemeClr val="bg2"/>
                </a:solidFill>
                <a:latin typeface="Arial" panose="020B0604020202090204" pitchFamily="34" charset="0"/>
              </a:rPr>
              <a:t>p</a:t>
            </a:r>
            <a:r>
              <a:rPr lang="en-US" altLang="zh-CN" sz="2800" b="1" dirty="0">
                <a:latin typeface="Arial" panose="020B0604020202090204" pitchFamily="34" charset="0"/>
              </a:rPr>
              <a:t>;    定义指针</a:t>
            </a:r>
            <a:r>
              <a:rPr lang="zh-CN" altLang="en-US" sz="2800" b="1" dirty="0">
                <a:latin typeface="Arial" panose="020B0604020202090204" pitchFamily="34" charset="0"/>
              </a:rPr>
              <a:t>变量 </a:t>
            </a:r>
            <a:r>
              <a:rPr lang="en-US" altLang="zh-CN" sz="2800" b="1" dirty="0">
                <a:latin typeface="Arial" panose="020B0604020202090204" pitchFamily="34" charset="0"/>
              </a:rPr>
              <a:t>p</a:t>
            </a:r>
            <a:endParaRPr lang="en-US" altLang="zh-CN" sz="2800" b="1" dirty="0">
              <a:latin typeface="Arial" panose="020B0604020202090204" pitchFamily="34" charset="0"/>
            </a:endParaRPr>
          </a:p>
          <a:p>
            <a:pPr marL="342900" indent="-342900">
              <a:lnSpc>
                <a:spcPct val="110000"/>
              </a:lnSpc>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      </a:t>
            </a:r>
            <a:r>
              <a:rPr lang="en-US" altLang="zh-CN" sz="2800" b="1" dirty="0">
                <a:solidFill>
                  <a:schemeClr val="bg2"/>
                </a:solidFill>
                <a:latin typeface="Arial" panose="020B0604020202090204" pitchFamily="34" charset="0"/>
              </a:rPr>
              <a:t>*p</a:t>
            </a:r>
            <a:r>
              <a:rPr lang="en-US" altLang="zh-CN" sz="2800" b="1" dirty="0">
                <a:latin typeface="Arial" panose="020B0604020202090204" pitchFamily="34" charset="0"/>
              </a:rPr>
              <a:t> =10;   </a:t>
            </a:r>
            <a:r>
              <a:rPr lang="zh-CN" altLang="en-US" sz="2800" b="1" dirty="0">
                <a:latin typeface="Arial" panose="020B0604020202090204" pitchFamily="34" charset="0"/>
              </a:rPr>
              <a:t>指针</a:t>
            </a:r>
            <a:r>
              <a:rPr lang="en-US" altLang="zh-CN" sz="2800" b="1" dirty="0">
                <a:latin typeface="Arial" panose="020B0604020202090204" pitchFamily="34" charset="0"/>
              </a:rPr>
              <a:t>p所指</a:t>
            </a:r>
            <a:r>
              <a:rPr lang="zh-CN" altLang="en-US" sz="2800" b="1" dirty="0">
                <a:latin typeface="Arial" panose="020B0604020202090204" pitchFamily="34" charset="0"/>
              </a:rPr>
              <a:t>向</a:t>
            </a:r>
            <a:r>
              <a:rPr lang="en-US" altLang="zh-CN" sz="2800" b="1" dirty="0">
                <a:latin typeface="Arial" panose="020B0604020202090204" pitchFamily="34" charset="0"/>
              </a:rPr>
              <a:t>的变量，</a:t>
            </a:r>
            <a:r>
              <a:rPr lang="zh-CN" altLang="en-US" sz="2800" b="1" dirty="0">
                <a:latin typeface="Arial" panose="020B0604020202090204" pitchFamily="34" charset="0"/>
              </a:rPr>
              <a:t>即</a:t>
            </a:r>
            <a:r>
              <a:rPr lang="en-US" altLang="zh-CN" sz="2800" b="1" dirty="0">
                <a:latin typeface="Arial" panose="020B0604020202090204" pitchFamily="34" charset="0"/>
              </a:rPr>
              <a:t>a</a:t>
            </a:r>
            <a:endParaRPr lang="en-US" altLang="zh-CN" sz="2800" b="1" dirty="0">
              <a:latin typeface="Arial" panose="020B0604020202090204" pitchFamily="34" charset="0"/>
            </a:endParaRPr>
          </a:p>
          <a:p>
            <a:pPr marL="342900" indent="-342900">
              <a:lnSpc>
                <a:spcPct val="110000"/>
              </a:lnSpc>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(3)  </a:t>
            </a:r>
            <a:r>
              <a:rPr lang="en-US" altLang="zh-CN" sz="2800" b="1" dirty="0">
                <a:solidFill>
                  <a:schemeClr val="bg2"/>
                </a:solidFill>
                <a:latin typeface="Arial" panose="020B0604020202090204" pitchFamily="34" charset="0"/>
              </a:rPr>
              <a:t>&amp;*</a:t>
            </a:r>
            <a:r>
              <a:rPr lang="en-US" altLang="zh-CN" sz="2800" b="1" dirty="0">
                <a:latin typeface="Arial" panose="020B0604020202090204" pitchFamily="34" charset="0"/>
              </a:rPr>
              <a:t>p 与 &amp;a 相同，</a:t>
            </a:r>
            <a:r>
              <a:rPr lang="zh-CN" altLang="en-US" sz="2800" b="1" dirty="0">
                <a:latin typeface="Arial" panose="020B0604020202090204" pitchFamily="34" charset="0"/>
              </a:rPr>
              <a:t>是</a:t>
            </a:r>
            <a:r>
              <a:rPr lang="en-US" altLang="zh-CN" sz="2800" b="1" dirty="0">
                <a:latin typeface="Arial" panose="020B0604020202090204" pitchFamily="34" charset="0"/>
              </a:rPr>
              <a:t>地址</a:t>
            </a:r>
            <a:endParaRPr lang="en-US" altLang="zh-CN" sz="2800" b="1" dirty="0">
              <a:latin typeface="Arial" panose="020B0604020202090204" pitchFamily="34" charset="0"/>
            </a:endParaRPr>
          </a:p>
          <a:p>
            <a:pPr marL="342900" indent="-342900">
              <a:lnSpc>
                <a:spcPct val="110000"/>
              </a:lnSpc>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      </a:t>
            </a:r>
            <a:r>
              <a:rPr lang="en-US" altLang="zh-CN" sz="2800" b="1" dirty="0">
                <a:solidFill>
                  <a:schemeClr val="bg2"/>
                </a:solidFill>
                <a:latin typeface="Arial" panose="020B0604020202090204" pitchFamily="34" charset="0"/>
              </a:rPr>
              <a:t>*&amp;</a:t>
            </a:r>
            <a:r>
              <a:rPr lang="en-US" altLang="zh-CN" sz="2800" b="1" dirty="0">
                <a:latin typeface="Arial" panose="020B0604020202090204" pitchFamily="34" charset="0"/>
              </a:rPr>
              <a:t>a 与   a   相同，</a:t>
            </a:r>
            <a:r>
              <a:rPr lang="zh-CN" altLang="en-US" sz="2800" b="1" dirty="0">
                <a:latin typeface="Arial" panose="020B0604020202090204" pitchFamily="34" charset="0"/>
              </a:rPr>
              <a:t>是</a:t>
            </a:r>
            <a:r>
              <a:rPr lang="en-US" altLang="zh-CN" sz="2800" b="1" dirty="0">
                <a:latin typeface="Arial" panose="020B0604020202090204" pitchFamily="34" charset="0"/>
              </a:rPr>
              <a:t>变量</a:t>
            </a:r>
            <a:endParaRPr lang="en-US" altLang="zh-CN" sz="28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(4)</a:t>
            </a:r>
            <a:r>
              <a:rPr lang="zh-CN" altLang="en-US" sz="2800" b="1" dirty="0">
                <a:latin typeface="Arial" panose="020B0604020202090204" pitchFamily="34" charset="0"/>
              </a:rPr>
              <a:t>  </a:t>
            </a:r>
            <a:r>
              <a:rPr lang="en-US" altLang="zh-CN" sz="2800" b="1" dirty="0">
                <a:latin typeface="Arial" panose="020B0604020202090204" pitchFamily="34" charset="0"/>
              </a:rPr>
              <a:t>(</a:t>
            </a:r>
            <a:r>
              <a:rPr lang="zh-CN" altLang="en-US" sz="2800" b="1" dirty="0">
                <a:latin typeface="Arial" panose="020B0604020202090204" pitchFamily="34" charset="0"/>
              </a:rPr>
              <a:t>*</a:t>
            </a:r>
            <a:r>
              <a:rPr lang="en-US" altLang="zh-CN" sz="2800" b="1" dirty="0">
                <a:latin typeface="Arial" panose="020B0604020202090204" pitchFamily="34" charset="0"/>
              </a:rPr>
              <a:t>p)++  </a:t>
            </a:r>
            <a:r>
              <a:rPr lang="zh-CN" altLang="en-US" sz="2800" b="1" dirty="0">
                <a:latin typeface="Arial" panose="020B0604020202090204" pitchFamily="34" charset="0"/>
              </a:rPr>
              <a:t>等价于 </a:t>
            </a:r>
            <a:r>
              <a:rPr lang="en-US" altLang="zh-CN" sz="2800" b="1" dirty="0">
                <a:latin typeface="Arial" panose="020B0604020202090204" pitchFamily="34" charset="0"/>
              </a:rPr>
              <a:t>a++</a:t>
            </a:r>
            <a:endParaRPr lang="en-US" altLang="zh-CN" sz="28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            将 p 所指</a:t>
            </a:r>
            <a:r>
              <a:rPr lang="zh-CN" altLang="en-US" sz="2800" b="1" dirty="0">
                <a:latin typeface="Arial" panose="020B0604020202090204" pitchFamily="34" charset="0"/>
              </a:rPr>
              <a:t>向</a:t>
            </a:r>
            <a:r>
              <a:rPr lang="en-US" altLang="zh-CN" sz="2800" b="1" dirty="0">
                <a:latin typeface="Arial" panose="020B0604020202090204" pitchFamily="34" charset="0"/>
              </a:rPr>
              <a:t>的变量值加1</a:t>
            </a:r>
            <a:endParaRPr lang="en-US" altLang="zh-CN" sz="28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       *p++   </a:t>
            </a:r>
            <a:r>
              <a:rPr lang="zh-CN" altLang="en-US" sz="2800" b="1" dirty="0">
                <a:latin typeface="Arial" panose="020B0604020202090204" pitchFamily="34" charset="0"/>
              </a:rPr>
              <a:t>等价于 </a:t>
            </a:r>
            <a:r>
              <a:rPr lang="en-US" altLang="zh-CN" sz="2800" b="1" dirty="0">
                <a:latin typeface="Arial" panose="020B0604020202090204" pitchFamily="34" charset="0"/>
              </a:rPr>
              <a:t>*(p++)</a:t>
            </a:r>
            <a:endParaRPr lang="en-US" altLang="zh-CN" sz="2800" b="1" dirty="0">
              <a:latin typeface="Arial" panose="020B0604020202090204" pitchFamily="34" charset="0"/>
            </a:endParaRPr>
          </a:p>
          <a:p>
            <a:pPr marL="342900" indent="-342900">
              <a:spcBef>
                <a:spcPct val="20000"/>
              </a:spcBef>
              <a:buClr>
                <a:schemeClr val="bg2"/>
              </a:buClr>
              <a:buSzPct val="75000"/>
              <a:buFont typeface="Wingdings" panose="05000000000000000000" pitchFamily="2" charset="2"/>
              <a:buNone/>
            </a:pPr>
            <a:r>
              <a:rPr lang="en-US" altLang="zh-CN" sz="2800" b="1" dirty="0">
                <a:latin typeface="Arial" panose="020B0604020202090204" pitchFamily="34" charset="0"/>
              </a:rPr>
              <a:t>            </a:t>
            </a:r>
            <a:r>
              <a:rPr lang="zh-CN" altLang="en-US" sz="2800" b="1" dirty="0">
                <a:latin typeface="Arial" panose="020B0604020202090204" pitchFamily="34" charset="0"/>
              </a:rPr>
              <a:t>先取</a:t>
            </a:r>
            <a:r>
              <a:rPr lang="zh-CN" altLang="zh-CN" sz="2800" b="1" dirty="0">
                <a:latin typeface="Arial" panose="020B0604020202090204" pitchFamily="34" charset="0"/>
              </a:rPr>
              <a:t> </a:t>
            </a:r>
            <a:r>
              <a:rPr lang="zh-CN" altLang="en-US" sz="2800" b="1" dirty="0">
                <a:latin typeface="Arial" panose="020B0604020202090204" pitchFamily="34" charset="0"/>
              </a:rPr>
              <a:t>*</a:t>
            </a:r>
            <a:r>
              <a:rPr lang="en-US" altLang="zh-CN" sz="2800" b="1" dirty="0">
                <a:latin typeface="Arial" panose="020B0604020202090204" pitchFamily="34" charset="0"/>
              </a:rPr>
              <a:t>p，</a:t>
            </a:r>
            <a:r>
              <a:rPr lang="zh-CN" altLang="en-US" sz="2800" b="1" dirty="0">
                <a:latin typeface="Arial" panose="020B0604020202090204" pitchFamily="34" charset="0"/>
              </a:rPr>
              <a:t>然后 </a:t>
            </a:r>
            <a:r>
              <a:rPr lang="en-US" altLang="zh-CN" sz="2800" b="1" dirty="0">
                <a:latin typeface="Arial" panose="020B0604020202090204" pitchFamily="34" charset="0"/>
              </a:rPr>
              <a:t>p 自加，</a:t>
            </a:r>
            <a:r>
              <a:rPr lang="zh-CN" altLang="en-US" sz="2800" b="1" dirty="0">
                <a:latin typeface="Arial" panose="020B0604020202090204" pitchFamily="34" charset="0"/>
              </a:rPr>
              <a:t>此时</a:t>
            </a:r>
            <a:r>
              <a:rPr lang="en-US" altLang="zh-CN" sz="2800" b="1" dirty="0">
                <a:latin typeface="Arial" panose="020B0604020202090204" pitchFamily="34" charset="0"/>
              </a:rPr>
              <a:t>p不再指向a</a:t>
            </a:r>
            <a:endParaRPr lang="zh-CN" altLang="en-US" sz="2800" b="1" dirty="0">
              <a:latin typeface="Arial" panose="020B0604020202090204" pitchFamily="34" charset="0"/>
            </a:endParaRPr>
          </a:p>
        </p:txBody>
      </p:sp>
      <p:sp>
        <p:nvSpPr>
          <p:cNvPr id="27658" name="Rectangle 2066"/>
          <p:cNvSpPr>
            <a:spLocks noGrp="1"/>
          </p:cNvSpPr>
          <p:nvPr>
            <p:ph type="title"/>
          </p:nvPr>
        </p:nvSpPr>
        <p:spPr>
          <a:xfrm>
            <a:off x="9221470" y="1251585"/>
            <a:ext cx="1600200" cy="1027113"/>
          </a:xfrm>
        </p:spPr>
        <p:txBody>
          <a:bodyPr wrap="square" lIns="91440" tIns="45720" rIns="91440" bIns="45720" anchor="ctr"/>
          <a:lstStyle/>
          <a:p>
            <a:pPr eaLnBrk="1" hangingPunct="1"/>
            <a:r>
              <a:rPr lang="zh-CN" altLang="en-US" sz="4000" dirty="0">
                <a:solidFill>
                  <a:srgbClr val="FF0000"/>
                </a:solidFill>
              </a:rPr>
              <a:t>说明 </a:t>
            </a:r>
            <a:endParaRPr lang="zh-CN" altLang="en-US" sz="4000" dirty="0">
              <a:solidFill>
                <a:srgbClr val="FF0000"/>
              </a:solidFill>
            </a:endParaRPr>
          </a:p>
        </p:txBody>
      </p:sp>
      <p:sp>
        <p:nvSpPr>
          <p:cNvPr id="245779" name="Rectangle 2067"/>
          <p:cNvSpPr/>
          <p:nvPr/>
        </p:nvSpPr>
        <p:spPr>
          <a:xfrm>
            <a:off x="8077200" y="2278698"/>
            <a:ext cx="3311525" cy="2051050"/>
          </a:xfrm>
          <a:prstGeom prst="rect">
            <a:avLst/>
          </a:prstGeom>
          <a:solidFill>
            <a:srgbClr val="FFFF00"/>
          </a:solidFill>
          <a:ln w="12700" cap="rnd" cmpd="sng">
            <a:solidFill>
              <a:schemeClr val="tx1"/>
            </a:solidFill>
            <a:prstDash val="sysDot"/>
            <a:miter/>
            <a:headEnd type="none" w="med" len="med"/>
            <a:tailEnd type="none" w="med" len="med"/>
          </a:ln>
        </p:spPr>
        <p:txBody>
          <a:bodyPr lIns="92075" tIns="46038" rIns="92075" bIns="46038" anchor="t">
            <a:spAutoFit/>
          </a:bodyPr>
          <a:lstStyle/>
          <a:p>
            <a:pPr indent="0" algn="just">
              <a:lnSpc>
                <a:spcPct val="90000"/>
              </a:lnSpc>
              <a:spcBef>
                <a:spcPct val="20000"/>
              </a:spcBef>
              <a:buClr>
                <a:schemeClr val="tx2"/>
              </a:buClr>
              <a:buSzPct val="80000"/>
            </a:pPr>
            <a:r>
              <a:rPr lang="en-US" altLang="zh-CN" sz="2400" b="1" dirty="0">
                <a:latin typeface="Arial" panose="020B0604020202090204" pitchFamily="34" charset="0"/>
              </a:rPr>
              <a:t>int a = 1, x, *p;</a:t>
            </a:r>
            <a:endParaRPr lang="en-US" altLang="zh-CN" sz="2400" b="1" dirty="0">
              <a:latin typeface="Arial" panose="020B0604020202090204" pitchFamily="34" charset="0"/>
            </a:endParaRPr>
          </a:p>
          <a:p>
            <a:pPr indent="0" algn="just">
              <a:lnSpc>
                <a:spcPct val="90000"/>
              </a:lnSpc>
              <a:spcBef>
                <a:spcPct val="20000"/>
              </a:spcBef>
              <a:buClr>
                <a:schemeClr val="tx2"/>
              </a:buClr>
              <a:buSzPct val="80000"/>
            </a:pPr>
            <a:r>
              <a:rPr lang="en-US" altLang="zh-CN" sz="2400" b="1" dirty="0">
                <a:latin typeface="Arial" panose="020B0604020202090204" pitchFamily="34" charset="0"/>
              </a:rPr>
              <a:t>p = &amp;a;</a:t>
            </a:r>
            <a:endParaRPr lang="en-US" altLang="zh-CN" sz="2400" b="1" dirty="0">
              <a:latin typeface="Arial" panose="020B0604020202090204" pitchFamily="34" charset="0"/>
            </a:endParaRPr>
          </a:p>
          <a:p>
            <a:pPr indent="0" algn="just">
              <a:lnSpc>
                <a:spcPct val="90000"/>
              </a:lnSpc>
              <a:spcBef>
                <a:spcPct val="20000"/>
              </a:spcBef>
              <a:buClr>
                <a:schemeClr val="tx2"/>
              </a:buClr>
              <a:buSzPct val="80000"/>
            </a:pPr>
            <a:r>
              <a:rPr lang="en-US" altLang="zh-CN" sz="2400" b="1" dirty="0">
                <a:latin typeface="Arial" panose="020B0604020202090204" pitchFamily="34" charset="0"/>
              </a:rPr>
              <a:t>printf(“%x\n”, p);</a:t>
            </a:r>
            <a:endParaRPr lang="en-US" altLang="zh-CN" sz="2400" b="1" dirty="0">
              <a:latin typeface="Arial" panose="020B0604020202090204" pitchFamily="34" charset="0"/>
            </a:endParaRPr>
          </a:p>
          <a:p>
            <a:pPr indent="0" algn="just">
              <a:lnSpc>
                <a:spcPct val="90000"/>
              </a:lnSpc>
              <a:spcBef>
                <a:spcPct val="20000"/>
              </a:spcBef>
              <a:buClr>
                <a:schemeClr val="tx2"/>
              </a:buClr>
              <a:buSzPct val="80000"/>
            </a:pPr>
            <a:r>
              <a:rPr lang="en-US" altLang="zh-CN" sz="2400" b="1" dirty="0">
                <a:latin typeface="Arial" panose="020B0604020202090204" pitchFamily="34" charset="0"/>
              </a:rPr>
              <a:t>x = *p++;</a:t>
            </a:r>
            <a:endParaRPr lang="en-US" altLang="zh-CN" sz="2400" b="1" dirty="0">
              <a:latin typeface="Arial" panose="020B0604020202090204" pitchFamily="34" charset="0"/>
            </a:endParaRPr>
          </a:p>
          <a:p>
            <a:pPr indent="0" algn="just">
              <a:lnSpc>
                <a:spcPct val="90000"/>
              </a:lnSpc>
              <a:spcBef>
                <a:spcPct val="20000"/>
              </a:spcBef>
              <a:buClr>
                <a:schemeClr val="tx2"/>
              </a:buClr>
              <a:buSzPct val="80000"/>
            </a:pPr>
            <a:r>
              <a:rPr lang="en-US" altLang="zh-CN" sz="2400" b="1" dirty="0">
                <a:latin typeface="Arial" panose="020B0604020202090204" pitchFamily="34" charset="0"/>
              </a:rPr>
              <a:t>printf(“%d,%x”, x, p);</a:t>
            </a:r>
            <a:endParaRPr lang="en-US" altLang="zh-CN" sz="2400" b="1" dirty="0">
              <a:latin typeface="Arial" panose="020B0604020202090204" pitchFamily="34" charset="0"/>
            </a:endParaRPr>
          </a:p>
        </p:txBody>
      </p:sp>
      <p:sp>
        <p:nvSpPr>
          <p:cNvPr id="6" name="标题 4"/>
          <p:cNvSpPr txBox="1"/>
          <p:nvPr/>
        </p:nvSpPr>
        <p:spPr>
          <a:xfrm>
            <a:off x="-18415" y="43180"/>
            <a:ext cx="6301105" cy="664845"/>
          </a:xfrm>
          <a:prstGeom prst="rect">
            <a:avLst/>
          </a:prstGeom>
        </p:spPr>
        <p:txBody>
          <a:bodyPr>
            <a:normAutofit fontScale="77500" lnSpcReduction="200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3  </a:t>
            </a:r>
            <a:r>
              <a:rPr lang="zh-CN" altLang="en-US" sz="3600" dirty="0">
                <a:solidFill>
                  <a:srgbClr val="FF0000"/>
                </a:solidFill>
              </a:rPr>
              <a:t>结构、</a:t>
            </a:r>
            <a:r>
              <a:rPr lang="zh-CN" altLang="en-US" sz="3600" dirty="0">
                <a:solidFill>
                  <a:srgbClr val="FF0000"/>
                </a:solidFill>
                <a:latin typeface="黑体" panose="02010609060101010101" charset="-122"/>
                <a:ea typeface="黑体" panose="02010609060101010101" charset="-122"/>
                <a:sym typeface="+mn-ea"/>
              </a:rPr>
              <a:t>数组、指针、链表</a:t>
            </a:r>
            <a:endParaRPr lang="zh-CN" altLang="en-US" sz="3600" dirty="0">
              <a:solidFill>
                <a:srgbClr val="FF0000"/>
              </a:solidFill>
              <a:latin typeface="黑体" panose="02010609060101010101" charset="-122"/>
              <a:ea typeface="黑体" panose="02010609060101010101"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77">
                                            <p:txEl>
                                              <p:pRg st="0" end="0"/>
                                            </p:txEl>
                                          </p:spTgt>
                                        </p:tgtEl>
                                        <p:attrNameLst>
                                          <p:attrName>style.visibility</p:attrName>
                                        </p:attrNameLst>
                                      </p:cBhvr>
                                      <p:to>
                                        <p:strVal val="visible"/>
                                      </p:to>
                                    </p:set>
                                    <p:anim calcmode="lin" valueType="num">
                                      <p:cBhvr>
                                        <p:cTn id="7" dur="500" fill="hold"/>
                                        <p:tgtEl>
                                          <p:spTgt spid="245777">
                                            <p:txEl>
                                              <p:pRg st="0" end="0"/>
                                            </p:txEl>
                                          </p:spTgt>
                                        </p:tgtEl>
                                        <p:attrNameLst>
                                          <p:attrName>ppt_x</p:attrName>
                                        </p:attrNameLst>
                                      </p:cBhvr>
                                      <p:tavLst>
                                        <p:tav tm="0">
                                          <p:val>
                                            <p:strVal val="0-#ppt_w/2"/>
                                          </p:val>
                                        </p:tav>
                                        <p:tav tm="100000">
                                          <p:val>
                                            <p:strVal val="#ppt_x"/>
                                          </p:val>
                                        </p:tav>
                                      </p:tavLst>
                                    </p:anim>
                                    <p:anim calcmode="lin" valueType="num">
                                      <p:cBhvr>
                                        <p:cTn id="8" dur="500" fill="hold"/>
                                        <p:tgtEl>
                                          <p:spTgt spid="2457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77">
                                            <p:txEl>
                                              <p:pRg st="1" end="1"/>
                                            </p:txEl>
                                          </p:spTgt>
                                        </p:tgtEl>
                                        <p:attrNameLst>
                                          <p:attrName>style.visibility</p:attrName>
                                        </p:attrNameLst>
                                      </p:cBhvr>
                                      <p:to>
                                        <p:strVal val="visible"/>
                                      </p:to>
                                    </p:set>
                                    <p:anim calcmode="lin" valueType="num">
                                      <p:cBhvr>
                                        <p:cTn id="13" dur="500" fill="hold"/>
                                        <p:tgtEl>
                                          <p:spTgt spid="245777">
                                            <p:txEl>
                                              <p:pRg st="1" end="1"/>
                                            </p:txEl>
                                          </p:spTgt>
                                        </p:tgtEl>
                                        <p:attrNameLst>
                                          <p:attrName>ppt_x</p:attrName>
                                        </p:attrNameLst>
                                      </p:cBhvr>
                                      <p:tavLst>
                                        <p:tav tm="0">
                                          <p:val>
                                            <p:strVal val="0-#ppt_w/2"/>
                                          </p:val>
                                        </p:tav>
                                        <p:tav tm="100000">
                                          <p:val>
                                            <p:strVal val="#ppt_x"/>
                                          </p:val>
                                        </p:tav>
                                      </p:tavLst>
                                    </p:anim>
                                    <p:anim calcmode="lin" valueType="num">
                                      <p:cBhvr>
                                        <p:cTn id="14" dur="500" fill="hold"/>
                                        <p:tgtEl>
                                          <p:spTgt spid="2457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77">
                                            <p:txEl>
                                              <p:pRg st="2" end="2"/>
                                            </p:txEl>
                                          </p:spTgt>
                                        </p:tgtEl>
                                        <p:attrNameLst>
                                          <p:attrName>style.visibility</p:attrName>
                                        </p:attrNameLst>
                                      </p:cBhvr>
                                      <p:to>
                                        <p:strVal val="visible"/>
                                      </p:to>
                                    </p:set>
                                    <p:anim calcmode="lin" valueType="num">
                                      <p:cBhvr>
                                        <p:cTn id="19" dur="500" fill="hold"/>
                                        <p:tgtEl>
                                          <p:spTgt spid="245777">
                                            <p:txEl>
                                              <p:pRg st="2" end="2"/>
                                            </p:txEl>
                                          </p:spTgt>
                                        </p:tgtEl>
                                        <p:attrNameLst>
                                          <p:attrName>ppt_x</p:attrName>
                                        </p:attrNameLst>
                                      </p:cBhvr>
                                      <p:tavLst>
                                        <p:tav tm="0">
                                          <p:val>
                                            <p:strVal val="0-#ppt_w/2"/>
                                          </p:val>
                                        </p:tav>
                                        <p:tav tm="100000">
                                          <p:val>
                                            <p:strVal val="#ppt_x"/>
                                          </p:val>
                                        </p:tav>
                                      </p:tavLst>
                                    </p:anim>
                                    <p:anim calcmode="lin" valueType="num">
                                      <p:cBhvr>
                                        <p:cTn id="20" dur="500" fill="hold"/>
                                        <p:tgtEl>
                                          <p:spTgt spid="24577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77">
                                            <p:txEl>
                                              <p:pRg st="3" end="3"/>
                                            </p:txEl>
                                          </p:spTgt>
                                        </p:tgtEl>
                                        <p:attrNameLst>
                                          <p:attrName>style.visibility</p:attrName>
                                        </p:attrNameLst>
                                      </p:cBhvr>
                                      <p:to>
                                        <p:strVal val="visible"/>
                                      </p:to>
                                    </p:set>
                                    <p:anim calcmode="lin" valueType="num">
                                      <p:cBhvr>
                                        <p:cTn id="25" dur="500" fill="hold"/>
                                        <p:tgtEl>
                                          <p:spTgt spid="245777">
                                            <p:txEl>
                                              <p:pRg st="3" end="3"/>
                                            </p:txEl>
                                          </p:spTgt>
                                        </p:tgtEl>
                                        <p:attrNameLst>
                                          <p:attrName>ppt_x</p:attrName>
                                        </p:attrNameLst>
                                      </p:cBhvr>
                                      <p:tavLst>
                                        <p:tav tm="0">
                                          <p:val>
                                            <p:strVal val="0-#ppt_w/2"/>
                                          </p:val>
                                        </p:tav>
                                        <p:tav tm="100000">
                                          <p:val>
                                            <p:strVal val="#ppt_x"/>
                                          </p:val>
                                        </p:tav>
                                      </p:tavLst>
                                    </p:anim>
                                    <p:anim calcmode="lin" valueType="num">
                                      <p:cBhvr>
                                        <p:cTn id="26" dur="500" fill="hold"/>
                                        <p:tgtEl>
                                          <p:spTgt spid="24577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77">
                                            <p:txEl>
                                              <p:pRg st="4" end="4"/>
                                            </p:txEl>
                                          </p:spTgt>
                                        </p:tgtEl>
                                        <p:attrNameLst>
                                          <p:attrName>style.visibility</p:attrName>
                                        </p:attrNameLst>
                                      </p:cBhvr>
                                      <p:to>
                                        <p:strVal val="visible"/>
                                      </p:to>
                                    </p:set>
                                    <p:anim calcmode="lin" valueType="num">
                                      <p:cBhvr>
                                        <p:cTn id="31" dur="500" fill="hold"/>
                                        <p:tgtEl>
                                          <p:spTgt spid="245777">
                                            <p:txEl>
                                              <p:pRg st="4" end="4"/>
                                            </p:txEl>
                                          </p:spTgt>
                                        </p:tgtEl>
                                        <p:attrNameLst>
                                          <p:attrName>ppt_x</p:attrName>
                                        </p:attrNameLst>
                                      </p:cBhvr>
                                      <p:tavLst>
                                        <p:tav tm="0">
                                          <p:val>
                                            <p:strVal val="0-#ppt_w/2"/>
                                          </p:val>
                                        </p:tav>
                                        <p:tav tm="100000">
                                          <p:val>
                                            <p:strVal val="#ppt_x"/>
                                          </p:val>
                                        </p:tav>
                                      </p:tavLst>
                                    </p:anim>
                                    <p:anim calcmode="lin" valueType="num">
                                      <p:cBhvr>
                                        <p:cTn id="32" dur="500" fill="hold"/>
                                        <p:tgtEl>
                                          <p:spTgt spid="24577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77">
                                            <p:txEl>
                                              <p:pRg st="5" end="5"/>
                                            </p:txEl>
                                          </p:spTgt>
                                        </p:tgtEl>
                                        <p:attrNameLst>
                                          <p:attrName>style.visibility</p:attrName>
                                        </p:attrNameLst>
                                      </p:cBhvr>
                                      <p:to>
                                        <p:strVal val="visible"/>
                                      </p:to>
                                    </p:set>
                                    <p:anim calcmode="lin" valueType="num">
                                      <p:cBhvr>
                                        <p:cTn id="37" dur="500" fill="hold"/>
                                        <p:tgtEl>
                                          <p:spTgt spid="245777">
                                            <p:txEl>
                                              <p:pRg st="5" end="5"/>
                                            </p:txEl>
                                          </p:spTgt>
                                        </p:tgtEl>
                                        <p:attrNameLst>
                                          <p:attrName>ppt_x</p:attrName>
                                        </p:attrNameLst>
                                      </p:cBhvr>
                                      <p:tavLst>
                                        <p:tav tm="0">
                                          <p:val>
                                            <p:strVal val="0-#ppt_w/2"/>
                                          </p:val>
                                        </p:tav>
                                        <p:tav tm="100000">
                                          <p:val>
                                            <p:strVal val="#ppt_x"/>
                                          </p:val>
                                        </p:tav>
                                      </p:tavLst>
                                    </p:anim>
                                    <p:anim calcmode="lin" valueType="num">
                                      <p:cBhvr>
                                        <p:cTn id="38" dur="500" fill="hold"/>
                                        <p:tgtEl>
                                          <p:spTgt spid="24577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5777">
                                            <p:txEl>
                                              <p:pRg st="6" end="6"/>
                                            </p:txEl>
                                          </p:spTgt>
                                        </p:tgtEl>
                                        <p:attrNameLst>
                                          <p:attrName>style.visibility</p:attrName>
                                        </p:attrNameLst>
                                      </p:cBhvr>
                                      <p:to>
                                        <p:strVal val="visible"/>
                                      </p:to>
                                    </p:set>
                                    <p:anim calcmode="lin" valueType="num">
                                      <p:cBhvr>
                                        <p:cTn id="43" dur="500" fill="hold"/>
                                        <p:tgtEl>
                                          <p:spTgt spid="245777">
                                            <p:txEl>
                                              <p:pRg st="6" end="6"/>
                                            </p:txEl>
                                          </p:spTgt>
                                        </p:tgtEl>
                                        <p:attrNameLst>
                                          <p:attrName>ppt_x</p:attrName>
                                        </p:attrNameLst>
                                      </p:cBhvr>
                                      <p:tavLst>
                                        <p:tav tm="0">
                                          <p:val>
                                            <p:strVal val="0-#ppt_w/2"/>
                                          </p:val>
                                        </p:tav>
                                        <p:tav tm="100000">
                                          <p:val>
                                            <p:strVal val="#ppt_x"/>
                                          </p:val>
                                        </p:tav>
                                      </p:tavLst>
                                    </p:anim>
                                    <p:anim calcmode="lin" valueType="num">
                                      <p:cBhvr>
                                        <p:cTn id="44" dur="500" fill="hold"/>
                                        <p:tgtEl>
                                          <p:spTgt spid="24577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777">
                                            <p:txEl>
                                              <p:pRg st="7" end="7"/>
                                            </p:txEl>
                                          </p:spTgt>
                                        </p:tgtEl>
                                        <p:attrNameLst>
                                          <p:attrName>style.visibility</p:attrName>
                                        </p:attrNameLst>
                                      </p:cBhvr>
                                      <p:to>
                                        <p:strVal val="visible"/>
                                      </p:to>
                                    </p:set>
                                    <p:anim calcmode="lin" valueType="num">
                                      <p:cBhvr>
                                        <p:cTn id="49" dur="500" fill="hold"/>
                                        <p:tgtEl>
                                          <p:spTgt spid="245777">
                                            <p:txEl>
                                              <p:pRg st="7" end="7"/>
                                            </p:txEl>
                                          </p:spTgt>
                                        </p:tgtEl>
                                        <p:attrNameLst>
                                          <p:attrName>ppt_x</p:attrName>
                                        </p:attrNameLst>
                                      </p:cBhvr>
                                      <p:tavLst>
                                        <p:tav tm="0">
                                          <p:val>
                                            <p:strVal val="0-#ppt_w/2"/>
                                          </p:val>
                                        </p:tav>
                                        <p:tav tm="100000">
                                          <p:val>
                                            <p:strVal val="#ppt_x"/>
                                          </p:val>
                                        </p:tav>
                                      </p:tavLst>
                                    </p:anim>
                                    <p:anim calcmode="lin" valueType="num">
                                      <p:cBhvr>
                                        <p:cTn id="50" dur="500" fill="hold"/>
                                        <p:tgtEl>
                                          <p:spTgt spid="24577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5777">
                                            <p:txEl>
                                              <p:pRg st="8" end="8"/>
                                            </p:txEl>
                                          </p:spTgt>
                                        </p:tgtEl>
                                        <p:attrNameLst>
                                          <p:attrName>style.visibility</p:attrName>
                                        </p:attrNameLst>
                                      </p:cBhvr>
                                      <p:to>
                                        <p:strVal val="visible"/>
                                      </p:to>
                                    </p:set>
                                    <p:anim calcmode="lin" valueType="num">
                                      <p:cBhvr>
                                        <p:cTn id="55" dur="500" fill="hold"/>
                                        <p:tgtEl>
                                          <p:spTgt spid="245777">
                                            <p:txEl>
                                              <p:pRg st="8" end="8"/>
                                            </p:txEl>
                                          </p:spTgt>
                                        </p:tgtEl>
                                        <p:attrNameLst>
                                          <p:attrName>ppt_x</p:attrName>
                                        </p:attrNameLst>
                                      </p:cBhvr>
                                      <p:tavLst>
                                        <p:tav tm="0">
                                          <p:val>
                                            <p:strVal val="0-#ppt_w/2"/>
                                          </p:val>
                                        </p:tav>
                                        <p:tav tm="100000">
                                          <p:val>
                                            <p:strVal val="#ppt_x"/>
                                          </p:val>
                                        </p:tav>
                                      </p:tavLst>
                                    </p:anim>
                                    <p:anim calcmode="lin" valueType="num">
                                      <p:cBhvr>
                                        <p:cTn id="56" dur="500" fill="hold"/>
                                        <p:tgtEl>
                                          <p:spTgt spid="24577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5779"/>
                                        </p:tgtEl>
                                        <p:attrNameLst>
                                          <p:attrName>style.visibility</p:attrName>
                                        </p:attrNameLst>
                                      </p:cBhvr>
                                      <p:to>
                                        <p:strVal val="visible"/>
                                      </p:to>
                                    </p:set>
                                    <p:anim calcmode="lin" valueType="num">
                                      <p:cBhvr>
                                        <p:cTn id="61" dur="500" fill="hold"/>
                                        <p:tgtEl>
                                          <p:spTgt spid="245779"/>
                                        </p:tgtEl>
                                        <p:attrNameLst>
                                          <p:attrName>ppt_x</p:attrName>
                                        </p:attrNameLst>
                                      </p:cBhvr>
                                      <p:tavLst>
                                        <p:tav tm="0">
                                          <p:val>
                                            <p:strVal val="0-#ppt_w/2"/>
                                          </p:val>
                                        </p:tav>
                                        <p:tav tm="100000">
                                          <p:val>
                                            <p:strVal val="#ppt_x"/>
                                          </p:val>
                                        </p:tav>
                                      </p:tavLst>
                                    </p:anim>
                                    <p:anim calcmode="lin" valueType="num">
                                      <p:cBhvr>
                                        <p:cTn id="62" dur="500" fill="hold"/>
                                        <p:tgtEl>
                                          <p:spTgt spid="245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7" grpId="0" build="p"/>
      <p:bldP spid="24577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7"/>
          <p:cNvSpPr txBox="1"/>
          <p:nvPr/>
        </p:nvSpPr>
        <p:spPr>
          <a:xfrm>
            <a:off x="428625" y="717550"/>
            <a:ext cx="8229600" cy="514350"/>
          </a:xfrm>
          <a:prstGeom prst="rect">
            <a:avLst/>
          </a:prstGeom>
        </p:spPr>
        <p:txBody>
          <a:bodyPr>
            <a:normAutofit fontScale="92500" lnSpcReduction="10000"/>
          </a:bodyPr>
          <a:lstStyle>
            <a:lvl1pPr eaLnBrk="0" fontAlgn="base" hangingPunct="0">
              <a:spcBef>
                <a:spcPct val="0"/>
              </a:spcBef>
              <a:spcAft>
                <a:spcPct val="0"/>
              </a:spcAft>
              <a:defRPr sz="3200" b="1">
                <a:solidFill>
                  <a:schemeClr val="tx1">
                    <a:lumMod val="95000"/>
                    <a:lumOff val="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vl2pPr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2pPr>
            <a:lvl3pPr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3pPr>
            <a:lvl4pPr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4pPr>
            <a:lvl5pPr eaLnBrk="0" fontAlgn="base" hangingPunct="0">
              <a:spcBef>
                <a:spcPct val="0"/>
              </a:spcBef>
              <a:spcAft>
                <a:spcPct val="0"/>
              </a:spcAft>
              <a:defRPr sz="3200" b="1">
                <a:solidFill>
                  <a:schemeClr val="bg1"/>
                </a:solidFill>
                <a:effectLst>
                  <a:outerShdw blurRad="38100" dist="38100" dir="2700000" algn="tl">
                    <a:srgbClr val="C0C0C0"/>
                  </a:outerShdw>
                </a:effectLst>
                <a:latin typeface="楷体_GB2312" pitchFamily="49" charset="-122"/>
                <a:ea typeface="楷体_GB2312" pitchFamily="49" charset="-122"/>
                <a:cs typeface="楷体_GB2312"/>
              </a:defRPr>
            </a:lvl5pPr>
            <a:lvl6pPr marL="45720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6pPr>
            <a:lvl7pPr marL="91440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7pPr>
            <a:lvl8pPr marL="137160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8pPr>
            <a:lvl9pPr marL="1828800" fontAlgn="base">
              <a:spcBef>
                <a:spcPct val="0"/>
              </a:spcBef>
              <a:spcAft>
                <a:spcPct val="0"/>
              </a:spcAft>
              <a:defRPr sz="3200" b="1">
                <a:solidFill>
                  <a:schemeClr val="bg1"/>
                </a:solidFill>
                <a:effectLst>
                  <a:outerShdw blurRad="38100" dist="38100" dir="2700000" algn="tl">
                    <a:srgbClr val="C0C0C0"/>
                  </a:outerShdw>
                </a:effectLst>
                <a:latin typeface="KaiTi_GB2312" pitchFamily="49" charset="-122"/>
                <a:ea typeface="KaiTi_GB2312" pitchFamily="49" charset="-122"/>
              </a:defRPr>
            </a:lvl9pPr>
          </a:lstStyle>
          <a:p>
            <a:r>
              <a:rPr lang="zh-CN" altLang="en-US" dirty="0">
                <a:solidFill>
                  <a:prstClr val="black">
                    <a:lumMod val="95000"/>
                    <a:lumOff val="5000"/>
                  </a:prstClr>
                </a:solidFill>
              </a:rPr>
              <a:t>如：单向链表</a:t>
            </a:r>
            <a:r>
              <a:rPr lang="en-US" altLang="zh-CN" dirty="0">
                <a:solidFill>
                  <a:prstClr val="black">
                    <a:lumMod val="95000"/>
                    <a:lumOff val="5000"/>
                  </a:prstClr>
                </a:solidFill>
              </a:rPr>
              <a:t>_</a:t>
            </a:r>
            <a:r>
              <a:rPr lang="zh-CN" altLang="en-US" dirty="0">
                <a:solidFill>
                  <a:prstClr val="black">
                    <a:lumMod val="95000"/>
                    <a:lumOff val="5000"/>
                  </a:prstClr>
                </a:solidFill>
              </a:rPr>
              <a:t>结点删除</a:t>
            </a:r>
            <a:endParaRPr lang="zh-CN" altLang="en-US" dirty="0">
              <a:solidFill>
                <a:prstClr val="black">
                  <a:lumMod val="95000"/>
                  <a:lumOff val="5000"/>
                </a:prstClr>
              </a:solidFill>
            </a:endParaRPr>
          </a:p>
        </p:txBody>
      </p:sp>
      <p:sp>
        <p:nvSpPr>
          <p:cNvPr id="3" name="TextBox 2"/>
          <p:cNvSpPr txBox="1"/>
          <p:nvPr/>
        </p:nvSpPr>
        <p:spPr>
          <a:xfrm>
            <a:off x="428596" y="1071545"/>
            <a:ext cx="8463884" cy="553998"/>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000" b="1" dirty="0">
                <a:solidFill>
                  <a:prstClr val="black">
                    <a:lumMod val="95000"/>
                    <a:lumOff val="5000"/>
                  </a:prstClr>
                </a:solidFill>
                <a:latin typeface="微软雅黑" panose="020B0503020204020204" pitchFamily="34" charset="-122"/>
                <a:ea typeface="微软雅黑" panose="020B0503020204020204" pitchFamily="34" charset="-122"/>
                <a:cs typeface="Arial Unicode MS" panose="020B0604020202020204" pitchFamily="34" charset="-122"/>
              </a:rPr>
              <a:t>删除链表的第 </a:t>
            </a:r>
            <a:r>
              <a:rPr lang="en-US" altLang="zh-CN" sz="2000" b="1" dirty="0" err="1">
                <a:solidFill>
                  <a:prstClr val="black">
                    <a:lumMod val="95000"/>
                    <a:lumOff val="5000"/>
                  </a:prstClr>
                </a:solidFill>
                <a:latin typeface="微软雅黑" panose="020B0503020204020204" pitchFamily="34" charset="-122"/>
                <a:ea typeface="微软雅黑" panose="020B0503020204020204" pitchFamily="34" charset="-122"/>
                <a:cs typeface="Arial Unicode MS" panose="020B0604020202020204" pitchFamily="34" charset="-122"/>
              </a:rPr>
              <a:t>i</a:t>
            </a:r>
            <a:r>
              <a:rPr lang="en-US" altLang="zh-CN" sz="2000" b="1" dirty="0">
                <a:solidFill>
                  <a:prstClr val="black">
                    <a:lumMod val="95000"/>
                    <a:lumOff val="5000"/>
                  </a:prstClr>
                </a:solidFill>
                <a:latin typeface="微软雅黑" panose="020B0503020204020204" pitchFamily="34" charset="-122"/>
                <a:ea typeface="微软雅黑" panose="020B0503020204020204" pitchFamily="34" charset="-122"/>
                <a:cs typeface="Arial Unicode MS" panose="020B0604020202020204" pitchFamily="34" charset="-122"/>
              </a:rPr>
              <a:t> (1≤i≤n)</a:t>
            </a:r>
            <a:r>
              <a:rPr lang="zh-CN" altLang="en-US" sz="2000" b="1" dirty="0">
                <a:solidFill>
                  <a:prstClr val="black">
                    <a:lumMod val="95000"/>
                    <a:lumOff val="5000"/>
                  </a:prstClr>
                </a:solidFill>
                <a:latin typeface="微软雅黑" panose="020B0503020204020204" pitchFamily="34" charset="-122"/>
                <a:ea typeface="微软雅黑" panose="020B0503020204020204" pitchFamily="34" charset="-122"/>
                <a:cs typeface="Arial Unicode MS" panose="020B0604020202020204" pitchFamily="34" charset="-122"/>
              </a:rPr>
              <a:t>个位置上的结点</a:t>
            </a:r>
            <a:endParaRPr lang="zh-CN" altLang="en-US" sz="2000" b="1" dirty="0">
              <a:solidFill>
                <a:prstClr val="black">
                  <a:lumMod val="95000"/>
                  <a:lumOff val="5000"/>
                </a:prst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矩形 1"/>
          <p:cNvSpPr>
            <a:spLocks noChangeArrowheads="1"/>
          </p:cNvSpPr>
          <p:nvPr/>
        </p:nvSpPr>
        <p:spPr bwMode="auto">
          <a:xfrm>
            <a:off x="504826" y="1683833"/>
            <a:ext cx="5853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dirty="0">
                <a:solidFill>
                  <a:prstClr val="black"/>
                </a:solidFill>
                <a:latin typeface="Times New Roman" panose="02020503050405090304" pitchFamily="18" charset="0"/>
              </a:rPr>
              <a:t>（</a:t>
            </a:r>
            <a:r>
              <a:rPr lang="en-US" altLang="zh-CN" sz="2000" b="1" dirty="0">
                <a:solidFill>
                  <a:prstClr val="black"/>
                </a:solidFill>
                <a:latin typeface="Times New Roman" panose="02020503050405090304" pitchFamily="18" charset="0"/>
              </a:rPr>
              <a:t>1</a:t>
            </a:r>
            <a:r>
              <a:rPr lang="zh-CN" altLang="en-US" sz="2000" b="1" dirty="0">
                <a:solidFill>
                  <a:prstClr val="black"/>
                </a:solidFill>
                <a:latin typeface="Times New Roman" panose="02020503050405090304" pitchFamily="18" charset="0"/>
              </a:rPr>
              <a:t>）先找到链表的第 </a:t>
            </a:r>
            <a:r>
              <a:rPr lang="en-US" altLang="zh-CN" sz="2000" b="1" i="1" dirty="0">
                <a:solidFill>
                  <a:prstClr val="black"/>
                </a:solidFill>
                <a:latin typeface="Times New Roman" panose="02020503050405090304" pitchFamily="18" charset="0"/>
              </a:rPr>
              <a:t>i-1</a:t>
            </a:r>
            <a:r>
              <a:rPr lang="zh-CN" altLang="en-US" sz="2000" b="1" dirty="0">
                <a:solidFill>
                  <a:prstClr val="black"/>
                </a:solidFill>
                <a:latin typeface="Times New Roman" panose="02020503050405090304" pitchFamily="18" charset="0"/>
              </a:rPr>
              <a:t>个结点，用</a:t>
            </a:r>
            <a:r>
              <a:rPr lang="en-US" altLang="zh-CN" sz="2000" b="1" dirty="0">
                <a:solidFill>
                  <a:prstClr val="black"/>
                </a:solidFill>
                <a:latin typeface="Times New Roman" panose="02020503050405090304" pitchFamily="18" charset="0"/>
              </a:rPr>
              <a:t>p</a:t>
            </a:r>
            <a:r>
              <a:rPr lang="zh-CN" altLang="en-US" sz="2000" b="1" dirty="0">
                <a:solidFill>
                  <a:prstClr val="black"/>
                </a:solidFill>
                <a:latin typeface="Times New Roman" panose="02020503050405090304" pitchFamily="18" charset="0"/>
              </a:rPr>
              <a:t>指向；</a:t>
            </a:r>
            <a:endParaRPr lang="zh-CN" altLang="en-US" sz="2000" b="1" dirty="0">
              <a:solidFill>
                <a:prstClr val="black"/>
              </a:solidFill>
              <a:latin typeface="Times New Roman" panose="02020503050405090304" pitchFamily="18" charset="0"/>
            </a:endParaRPr>
          </a:p>
        </p:txBody>
      </p:sp>
      <p:sp>
        <p:nvSpPr>
          <p:cNvPr id="5" name="矩形 1"/>
          <p:cNvSpPr>
            <a:spLocks noChangeArrowheads="1"/>
          </p:cNvSpPr>
          <p:nvPr/>
        </p:nvSpPr>
        <p:spPr bwMode="auto">
          <a:xfrm>
            <a:off x="500064" y="2217233"/>
            <a:ext cx="6715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prstClr val="black"/>
                </a:solidFill>
                <a:latin typeface="Times New Roman" panose="02020503050405090304" pitchFamily="18" charset="0"/>
              </a:rPr>
              <a:t>（</a:t>
            </a:r>
            <a:r>
              <a:rPr lang="en-US" altLang="zh-CN" sz="2000" b="1">
                <a:solidFill>
                  <a:prstClr val="black"/>
                </a:solidFill>
                <a:latin typeface="Times New Roman" panose="02020503050405090304" pitchFamily="18" charset="0"/>
              </a:rPr>
              <a:t>2</a:t>
            </a:r>
            <a:r>
              <a:rPr lang="zh-CN" altLang="en-US" sz="2000" b="1">
                <a:solidFill>
                  <a:prstClr val="black"/>
                </a:solidFill>
                <a:latin typeface="Times New Roman" panose="02020503050405090304" pitchFamily="18" charset="0"/>
              </a:rPr>
              <a:t>）再用指针</a:t>
            </a:r>
            <a:r>
              <a:rPr lang="en-US" altLang="zh-CN" sz="2000" b="1">
                <a:solidFill>
                  <a:prstClr val="black"/>
                </a:solidFill>
                <a:latin typeface="Times New Roman" panose="02020503050405090304" pitchFamily="18" charset="0"/>
              </a:rPr>
              <a:t>s</a:t>
            </a:r>
            <a:r>
              <a:rPr lang="zh-CN" altLang="en-US" sz="2000" b="1">
                <a:solidFill>
                  <a:prstClr val="black"/>
                </a:solidFill>
                <a:latin typeface="Times New Roman" panose="02020503050405090304" pitchFamily="18" charset="0"/>
              </a:rPr>
              <a:t>指向要被删除的结点（</a:t>
            </a:r>
            <a:r>
              <a:rPr lang="en-US" altLang="zh-CN" sz="2000" b="1">
                <a:solidFill>
                  <a:prstClr val="black"/>
                </a:solidFill>
                <a:latin typeface="Times New Roman" panose="02020503050405090304" pitchFamily="18" charset="0"/>
              </a:rPr>
              <a:t>p</a:t>
            </a:r>
            <a:r>
              <a:rPr lang="zh-CN" altLang="en-US" sz="2000" b="1">
                <a:solidFill>
                  <a:prstClr val="black"/>
                </a:solidFill>
                <a:latin typeface="Times New Roman" panose="02020503050405090304" pitchFamily="18" charset="0"/>
              </a:rPr>
              <a:t>的下一个结点）</a:t>
            </a:r>
            <a:r>
              <a:rPr lang="en-US" altLang="zh-CN" sz="2000" b="1">
                <a:solidFill>
                  <a:prstClr val="black"/>
                </a:solidFill>
                <a:latin typeface="Times New Roman" panose="02020503050405090304" pitchFamily="18" charset="0"/>
              </a:rPr>
              <a:t>;</a:t>
            </a:r>
            <a:endParaRPr lang="zh-CN" altLang="en-US" sz="2000" b="1">
              <a:solidFill>
                <a:prstClr val="black"/>
              </a:solidFill>
              <a:latin typeface="Times New Roman" panose="02020503050405090304" pitchFamily="18" charset="0"/>
            </a:endParaRPr>
          </a:p>
        </p:txBody>
      </p:sp>
      <p:grpSp>
        <p:nvGrpSpPr>
          <p:cNvPr id="6" name="组合 44"/>
          <p:cNvGrpSpPr/>
          <p:nvPr/>
        </p:nvGrpSpPr>
        <p:grpSpPr bwMode="auto">
          <a:xfrm>
            <a:off x="814388" y="4714900"/>
            <a:ext cx="2547937" cy="577851"/>
            <a:chOff x="814361" y="3071810"/>
            <a:chExt cx="2547258" cy="433387"/>
          </a:xfrm>
        </p:grpSpPr>
        <p:sp>
          <p:nvSpPr>
            <p:cNvPr id="7" name="Text Box 15"/>
            <p:cNvSpPr txBox="1">
              <a:spLocks noChangeArrowheads="1"/>
            </p:cNvSpPr>
            <p:nvPr/>
          </p:nvSpPr>
          <p:spPr bwMode="auto">
            <a:xfrm>
              <a:off x="814361" y="3071810"/>
              <a:ext cx="7429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just" eaLnBrk="1" hangingPunct="1"/>
              <a:r>
                <a:rPr lang="en-US" altLang="zh-CN" sz="2000" b="1">
                  <a:solidFill>
                    <a:prstClr val="black"/>
                  </a:solidFill>
                  <a:latin typeface="Courier"/>
                </a:rPr>
                <a:t>head</a:t>
              </a:r>
              <a:endParaRPr lang="zh-CN" altLang="zh-CN" sz="2000" b="1">
                <a:solidFill>
                  <a:prstClr val="black"/>
                </a:solidFill>
                <a:latin typeface="Times New Roman" panose="02020503050405090304" pitchFamily="18" charset="0"/>
              </a:endParaRPr>
            </a:p>
          </p:txBody>
        </p:sp>
        <p:sp>
          <p:nvSpPr>
            <p:cNvPr id="8" name="Line 16"/>
            <p:cNvSpPr>
              <a:spLocks noChangeShapeType="1"/>
            </p:cNvSpPr>
            <p:nvPr/>
          </p:nvSpPr>
          <p:spPr bwMode="auto">
            <a:xfrm>
              <a:off x="1451176" y="3257547"/>
              <a:ext cx="318407"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nvGrpSpPr>
            <p:cNvPr id="9" name="Group 17"/>
            <p:cNvGrpSpPr/>
            <p:nvPr/>
          </p:nvGrpSpPr>
          <p:grpSpPr bwMode="auto">
            <a:xfrm>
              <a:off x="1769590" y="3133722"/>
              <a:ext cx="955223" cy="247650"/>
              <a:chOff x="3240" y="3936"/>
              <a:chExt cx="1080" cy="312"/>
            </a:xfrm>
          </p:grpSpPr>
          <p:sp>
            <p:nvSpPr>
              <p:cNvPr id="12" name="Rectangle 18"/>
              <p:cNvSpPr>
                <a:spLocks noChangeArrowheads="1"/>
              </p:cNvSpPr>
              <p:nvPr/>
            </p:nvSpPr>
            <p:spPr bwMode="auto">
              <a:xfrm>
                <a:off x="3240" y="3936"/>
                <a:ext cx="54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13" name="Rectangle 19"/>
              <p:cNvSpPr>
                <a:spLocks noChangeArrowheads="1"/>
              </p:cNvSpPr>
              <p:nvPr/>
            </p:nvSpPr>
            <p:spPr bwMode="auto">
              <a:xfrm>
                <a:off x="3780" y="3936"/>
                <a:ext cx="18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14" name="Line 20"/>
              <p:cNvSpPr>
                <a:spLocks noChangeShapeType="1"/>
              </p:cNvSpPr>
              <p:nvPr/>
            </p:nvSpPr>
            <p:spPr bwMode="auto">
              <a:xfrm flipV="1">
                <a:off x="3856" y="4070"/>
                <a:ext cx="46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10" name="Rectangle 21"/>
            <p:cNvSpPr>
              <a:spLocks noChangeArrowheads="1"/>
            </p:cNvSpPr>
            <p:nvPr/>
          </p:nvSpPr>
          <p:spPr bwMode="auto">
            <a:xfrm>
              <a:off x="2724804" y="3133722"/>
              <a:ext cx="477611" cy="247650"/>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11" name="Rectangle 22"/>
            <p:cNvSpPr>
              <a:spLocks noChangeArrowheads="1"/>
            </p:cNvSpPr>
            <p:nvPr/>
          </p:nvSpPr>
          <p:spPr bwMode="auto">
            <a:xfrm>
              <a:off x="3202415" y="3133722"/>
              <a:ext cx="159204" cy="247650"/>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grpSp>
      <p:grpSp>
        <p:nvGrpSpPr>
          <p:cNvPr id="15" name="组合 45"/>
          <p:cNvGrpSpPr/>
          <p:nvPr/>
        </p:nvGrpSpPr>
        <p:grpSpPr bwMode="auto">
          <a:xfrm>
            <a:off x="4635501" y="4714900"/>
            <a:ext cx="1751013" cy="577851"/>
            <a:chOff x="4635254" y="3071810"/>
            <a:chExt cx="1751232" cy="433387"/>
          </a:xfrm>
        </p:grpSpPr>
        <p:grpSp>
          <p:nvGrpSpPr>
            <p:cNvPr id="16" name="Group 28"/>
            <p:cNvGrpSpPr/>
            <p:nvPr/>
          </p:nvGrpSpPr>
          <p:grpSpPr bwMode="auto">
            <a:xfrm>
              <a:off x="4635254" y="3133722"/>
              <a:ext cx="955223" cy="247650"/>
              <a:chOff x="3240" y="3936"/>
              <a:chExt cx="1080" cy="312"/>
            </a:xfrm>
          </p:grpSpPr>
          <p:sp>
            <p:nvSpPr>
              <p:cNvPr id="18" name="Rectangle 29"/>
              <p:cNvSpPr>
                <a:spLocks noChangeArrowheads="1"/>
              </p:cNvSpPr>
              <p:nvPr/>
            </p:nvSpPr>
            <p:spPr bwMode="auto">
              <a:xfrm>
                <a:off x="3240" y="3936"/>
                <a:ext cx="54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19" name="Rectangle 30"/>
              <p:cNvSpPr>
                <a:spLocks noChangeArrowheads="1"/>
              </p:cNvSpPr>
              <p:nvPr/>
            </p:nvSpPr>
            <p:spPr bwMode="auto">
              <a:xfrm>
                <a:off x="3780" y="3936"/>
                <a:ext cx="18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20" name="Line 31"/>
              <p:cNvSpPr>
                <a:spLocks noChangeShapeType="1"/>
              </p:cNvSpPr>
              <p:nvPr/>
            </p:nvSpPr>
            <p:spPr bwMode="auto">
              <a:xfrm flipV="1">
                <a:off x="3847" y="4092"/>
                <a:ext cx="47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17" name="Text Box 40"/>
            <p:cNvSpPr txBox="1">
              <a:spLocks noChangeArrowheads="1"/>
            </p:cNvSpPr>
            <p:nvPr/>
          </p:nvSpPr>
          <p:spPr bwMode="auto">
            <a:xfrm>
              <a:off x="5643536" y="3071810"/>
              <a:ext cx="7429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just" eaLnBrk="1" hangingPunct="1"/>
              <a:r>
                <a:rPr lang="en-US" altLang="zh-CN" sz="2000" b="1">
                  <a:solidFill>
                    <a:prstClr val="black"/>
                  </a:solidFill>
                  <a:latin typeface="Courier"/>
                </a:rPr>
                <a:t>……</a:t>
              </a:r>
              <a:endParaRPr lang="zh-CN" altLang="zh-CN" sz="2000" b="1">
                <a:solidFill>
                  <a:prstClr val="black"/>
                </a:solidFill>
                <a:latin typeface="Times New Roman" panose="02020503050405090304" pitchFamily="18" charset="0"/>
              </a:endParaRPr>
            </a:p>
          </p:txBody>
        </p:sp>
      </p:grpSp>
      <p:grpSp>
        <p:nvGrpSpPr>
          <p:cNvPr id="21" name="组合 47"/>
          <p:cNvGrpSpPr/>
          <p:nvPr/>
        </p:nvGrpSpPr>
        <p:grpSpPr bwMode="auto">
          <a:xfrm>
            <a:off x="2428875" y="5095900"/>
            <a:ext cx="584200" cy="577851"/>
            <a:chOff x="3200390" y="1952615"/>
            <a:chExt cx="583751" cy="433391"/>
          </a:xfrm>
        </p:grpSpPr>
        <p:sp>
          <p:nvSpPr>
            <p:cNvPr id="22" name="Line 36"/>
            <p:cNvSpPr>
              <a:spLocks noChangeShapeType="1"/>
            </p:cNvSpPr>
            <p:nvPr/>
          </p:nvSpPr>
          <p:spPr bwMode="auto">
            <a:xfrm flipV="1">
              <a:off x="3465732" y="1952615"/>
              <a:ext cx="318409" cy="24765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3" name="Text Box 37"/>
            <p:cNvSpPr txBox="1">
              <a:spLocks noChangeArrowheads="1"/>
            </p:cNvSpPr>
            <p:nvPr/>
          </p:nvSpPr>
          <p:spPr bwMode="auto">
            <a:xfrm>
              <a:off x="3200390" y="1952615"/>
              <a:ext cx="583751" cy="43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algn="just" eaLnBrk="1" hangingPunct="1"/>
              <a:r>
                <a:rPr lang="en-US" altLang="zh-CN" sz="2000" b="1">
                  <a:solidFill>
                    <a:prstClr val="black"/>
                  </a:solidFill>
                  <a:latin typeface="Courier"/>
                </a:rPr>
                <a:t>p</a:t>
              </a:r>
              <a:endParaRPr lang="zh-CN" altLang="zh-CN" sz="2000" b="1">
                <a:solidFill>
                  <a:prstClr val="black"/>
                </a:solidFill>
                <a:latin typeface="Times New Roman" panose="02020503050405090304" pitchFamily="18" charset="0"/>
              </a:endParaRPr>
            </a:p>
          </p:txBody>
        </p:sp>
      </p:grpSp>
      <p:grpSp>
        <p:nvGrpSpPr>
          <p:cNvPr id="24" name="组合 41"/>
          <p:cNvGrpSpPr/>
          <p:nvPr/>
        </p:nvGrpSpPr>
        <p:grpSpPr bwMode="auto">
          <a:xfrm>
            <a:off x="3957639" y="3846434"/>
            <a:ext cx="2471737" cy="1075901"/>
            <a:chOff x="3958291" y="3193540"/>
            <a:chExt cx="2471098" cy="806404"/>
          </a:xfrm>
        </p:grpSpPr>
        <p:sp>
          <p:nvSpPr>
            <p:cNvPr id="25" name="Rectangle 13"/>
            <p:cNvSpPr>
              <a:spLocks noChangeArrowheads="1"/>
            </p:cNvSpPr>
            <p:nvPr/>
          </p:nvSpPr>
          <p:spPr bwMode="auto">
            <a:xfrm>
              <a:off x="4214811" y="3193540"/>
              <a:ext cx="2214578" cy="299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en-US" altLang="zh-CN" sz="2000" b="1">
                  <a:solidFill>
                    <a:prstClr val="black"/>
                  </a:solidFill>
                  <a:latin typeface="Courier"/>
                  <a:ea typeface="Courier"/>
                  <a:cs typeface="宋体" panose="02010600030101010101" pitchFamily="2" charset="-122"/>
                </a:rPr>
                <a:t>s = p-&gt;Next;</a:t>
              </a:r>
              <a:endParaRPr lang="en-US" altLang="zh-CN" sz="2000" b="1">
                <a:solidFill>
                  <a:prstClr val="black"/>
                </a:solidFill>
                <a:latin typeface="Courier"/>
                <a:ea typeface="Courier"/>
                <a:cs typeface="宋体" panose="02010600030101010101" pitchFamily="2" charset="-122"/>
              </a:endParaRPr>
            </a:p>
          </p:txBody>
        </p:sp>
        <p:sp>
          <p:nvSpPr>
            <p:cNvPr id="26" name="Line 34"/>
            <p:cNvSpPr>
              <a:spLocks noChangeShapeType="1"/>
            </p:cNvSpPr>
            <p:nvPr/>
          </p:nvSpPr>
          <p:spPr bwMode="auto">
            <a:xfrm rot="1200000" flipH="1">
              <a:off x="3958291" y="3345979"/>
              <a:ext cx="370160" cy="65396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grpSp>
        <p:nvGrpSpPr>
          <p:cNvPr id="27" name="组合 43"/>
          <p:cNvGrpSpPr/>
          <p:nvPr/>
        </p:nvGrpSpPr>
        <p:grpSpPr bwMode="auto">
          <a:xfrm>
            <a:off x="3286126" y="4827084"/>
            <a:ext cx="1312863" cy="330200"/>
            <a:chOff x="3500430" y="3929066"/>
            <a:chExt cx="1312413" cy="247650"/>
          </a:xfrm>
        </p:grpSpPr>
        <p:grpSp>
          <p:nvGrpSpPr>
            <p:cNvPr id="28" name="Group 24"/>
            <p:cNvGrpSpPr/>
            <p:nvPr/>
          </p:nvGrpSpPr>
          <p:grpSpPr bwMode="auto">
            <a:xfrm>
              <a:off x="3857620" y="3929066"/>
              <a:ext cx="955223" cy="247650"/>
              <a:chOff x="3240" y="3936"/>
              <a:chExt cx="1080" cy="312"/>
            </a:xfrm>
          </p:grpSpPr>
          <p:sp>
            <p:nvSpPr>
              <p:cNvPr id="30" name="Rectangle 25"/>
              <p:cNvSpPr>
                <a:spLocks noChangeArrowheads="1"/>
              </p:cNvSpPr>
              <p:nvPr/>
            </p:nvSpPr>
            <p:spPr bwMode="auto">
              <a:xfrm>
                <a:off x="3240" y="3936"/>
                <a:ext cx="54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31" name="Rectangle 26"/>
              <p:cNvSpPr>
                <a:spLocks noChangeArrowheads="1"/>
              </p:cNvSpPr>
              <p:nvPr/>
            </p:nvSpPr>
            <p:spPr bwMode="auto">
              <a:xfrm>
                <a:off x="3780" y="3936"/>
                <a:ext cx="180" cy="312"/>
              </a:xfrm>
              <a:prstGeom prst="rect">
                <a:avLst/>
              </a:prstGeom>
              <a:solidFill>
                <a:srgbClr val="FFFFFF"/>
              </a:solidFill>
              <a:ln w="9525">
                <a:solidFill>
                  <a:srgbClr val="000000"/>
                </a:solidFill>
                <a:miter lim="800000"/>
              </a:ln>
            </p:spPr>
            <p:txBody>
              <a:bodyPr/>
              <a:lstStyle/>
              <a:p>
                <a:endParaRPr lang="zh-CN" altLang="en-US" sz="2000" b="1">
                  <a:solidFill>
                    <a:prstClr val="black"/>
                  </a:solidFill>
                  <a:latin typeface="Times New Roman" panose="02020503050405090304" pitchFamily="18" charset="0"/>
                </a:endParaRPr>
              </a:p>
            </p:txBody>
          </p:sp>
          <p:sp>
            <p:nvSpPr>
              <p:cNvPr id="32" name="Line 27"/>
              <p:cNvSpPr>
                <a:spLocks noChangeShapeType="1"/>
              </p:cNvSpPr>
              <p:nvPr/>
            </p:nvSpPr>
            <p:spPr bwMode="auto">
              <a:xfrm flipV="1">
                <a:off x="3877" y="4092"/>
                <a:ext cx="44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29" name="Line 27"/>
            <p:cNvSpPr>
              <a:spLocks noChangeShapeType="1"/>
            </p:cNvSpPr>
            <p:nvPr/>
          </p:nvSpPr>
          <p:spPr bwMode="auto">
            <a:xfrm flipV="1">
              <a:off x="3500430" y="4071942"/>
              <a:ext cx="39181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sp>
        <p:nvSpPr>
          <p:cNvPr id="33" name="矩形 1"/>
          <p:cNvSpPr>
            <a:spLocks noChangeArrowheads="1"/>
          </p:cNvSpPr>
          <p:nvPr/>
        </p:nvSpPr>
        <p:spPr bwMode="auto">
          <a:xfrm>
            <a:off x="500064" y="2731584"/>
            <a:ext cx="6429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prstClr val="black"/>
                </a:solidFill>
                <a:latin typeface="Times New Roman" panose="02020503050405090304" pitchFamily="18" charset="0"/>
              </a:rPr>
              <a:t>（</a:t>
            </a:r>
            <a:r>
              <a:rPr lang="en-US" altLang="zh-CN" sz="2000" b="1">
                <a:solidFill>
                  <a:prstClr val="black"/>
                </a:solidFill>
                <a:latin typeface="Times New Roman" panose="02020503050405090304" pitchFamily="18" charset="0"/>
              </a:rPr>
              <a:t>3</a:t>
            </a:r>
            <a:r>
              <a:rPr lang="zh-CN" altLang="en-US" sz="2000" b="1">
                <a:solidFill>
                  <a:prstClr val="black"/>
                </a:solidFill>
                <a:latin typeface="Times New Roman" panose="02020503050405090304" pitchFamily="18" charset="0"/>
              </a:rPr>
              <a:t>）然后修改指针，删除</a:t>
            </a:r>
            <a:r>
              <a:rPr lang="en-US" altLang="zh-CN" sz="2000" b="1">
                <a:solidFill>
                  <a:prstClr val="black"/>
                </a:solidFill>
                <a:latin typeface="Times New Roman" panose="02020503050405090304" pitchFamily="18" charset="0"/>
              </a:rPr>
              <a:t>s</a:t>
            </a:r>
            <a:r>
              <a:rPr lang="zh-CN" altLang="en-US" sz="2000" b="1">
                <a:solidFill>
                  <a:prstClr val="black"/>
                </a:solidFill>
                <a:latin typeface="Times New Roman" panose="02020503050405090304" pitchFamily="18" charset="0"/>
              </a:rPr>
              <a:t>所指结点</a:t>
            </a:r>
            <a:r>
              <a:rPr lang="en-US" altLang="zh-CN" sz="2000" b="1">
                <a:solidFill>
                  <a:prstClr val="black"/>
                </a:solidFill>
                <a:latin typeface="Times New Roman" panose="02020503050405090304" pitchFamily="18" charset="0"/>
              </a:rPr>
              <a:t>;</a:t>
            </a:r>
            <a:endParaRPr lang="zh-CN" altLang="en-US" sz="2000" b="1">
              <a:solidFill>
                <a:prstClr val="black"/>
              </a:solidFill>
              <a:latin typeface="Times New Roman" panose="02020503050405090304" pitchFamily="18" charset="0"/>
            </a:endParaRPr>
          </a:p>
        </p:txBody>
      </p:sp>
      <p:sp>
        <p:nvSpPr>
          <p:cNvPr id="34" name="矩形 1"/>
          <p:cNvSpPr>
            <a:spLocks noChangeArrowheads="1"/>
          </p:cNvSpPr>
          <p:nvPr/>
        </p:nvSpPr>
        <p:spPr bwMode="auto">
          <a:xfrm>
            <a:off x="500064" y="3245933"/>
            <a:ext cx="64293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prstClr val="black"/>
                </a:solidFill>
                <a:latin typeface="Times New Roman" panose="02020503050405090304" pitchFamily="18" charset="0"/>
              </a:rPr>
              <a:t>（</a:t>
            </a:r>
            <a:r>
              <a:rPr lang="en-US" altLang="zh-CN" sz="2000" b="1">
                <a:solidFill>
                  <a:prstClr val="black"/>
                </a:solidFill>
                <a:latin typeface="Times New Roman" panose="02020503050405090304" pitchFamily="18" charset="0"/>
              </a:rPr>
              <a:t>4</a:t>
            </a:r>
            <a:r>
              <a:rPr lang="zh-CN" altLang="en-US" sz="2000" b="1">
                <a:solidFill>
                  <a:prstClr val="black"/>
                </a:solidFill>
                <a:latin typeface="Times New Roman" panose="02020503050405090304" pitchFamily="18" charset="0"/>
              </a:rPr>
              <a:t>）最后释放</a:t>
            </a:r>
            <a:r>
              <a:rPr lang="en-US" altLang="zh-CN" sz="2000" b="1">
                <a:solidFill>
                  <a:prstClr val="black"/>
                </a:solidFill>
                <a:latin typeface="Times New Roman" panose="02020503050405090304" pitchFamily="18" charset="0"/>
              </a:rPr>
              <a:t>s</a:t>
            </a:r>
            <a:r>
              <a:rPr lang="zh-CN" altLang="en-US" sz="2000" b="1">
                <a:solidFill>
                  <a:prstClr val="black"/>
                </a:solidFill>
                <a:latin typeface="Times New Roman" panose="02020503050405090304" pitchFamily="18" charset="0"/>
              </a:rPr>
              <a:t>所指结点的空间。</a:t>
            </a:r>
            <a:endParaRPr lang="zh-CN" altLang="en-US" sz="2000" b="1">
              <a:solidFill>
                <a:prstClr val="black"/>
              </a:solidFill>
              <a:latin typeface="Times New Roman" panose="02020503050405090304" pitchFamily="18" charset="0"/>
            </a:endParaRPr>
          </a:p>
        </p:txBody>
      </p:sp>
      <p:grpSp>
        <p:nvGrpSpPr>
          <p:cNvPr id="35" name="组合 48"/>
          <p:cNvGrpSpPr/>
          <p:nvPr/>
        </p:nvGrpSpPr>
        <p:grpSpPr bwMode="auto">
          <a:xfrm>
            <a:off x="3074354" y="5095938"/>
            <a:ext cx="3571875" cy="1338426"/>
            <a:chOff x="3071802" y="3761603"/>
            <a:chExt cx="3571900" cy="1003826"/>
          </a:xfrm>
        </p:grpSpPr>
        <p:sp>
          <p:nvSpPr>
            <p:cNvPr id="36" name="矩形 154"/>
            <p:cNvSpPr>
              <a:spLocks noChangeArrowheads="1"/>
            </p:cNvSpPr>
            <p:nvPr/>
          </p:nvSpPr>
          <p:spPr bwMode="auto">
            <a:xfrm>
              <a:off x="3071802" y="4488428"/>
              <a:ext cx="3571900" cy="27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0" hangingPunct="0"/>
              <a:r>
                <a:rPr lang="en-US" altLang="zh-CN" b="1">
                  <a:solidFill>
                    <a:prstClr val="black"/>
                  </a:solidFill>
                  <a:latin typeface="Courier"/>
                  <a:ea typeface="Courier"/>
                  <a:cs typeface="宋体" panose="02010600030101010101" pitchFamily="2" charset="-122"/>
                </a:rPr>
                <a:t>p-&gt;Next = s-&gt;next;</a:t>
              </a:r>
              <a:r>
                <a:rPr lang="en-US" altLang="zh-CN" b="1">
                  <a:solidFill>
                    <a:prstClr val="black"/>
                  </a:solidFill>
                  <a:latin typeface="Times New Roman" panose="02020503050405090304" pitchFamily="18" charset="0"/>
                  <a:ea typeface="Courier"/>
                  <a:cs typeface="宋体" panose="02010600030101010101" pitchFamily="2" charset="-122"/>
                </a:rPr>
                <a:t> </a:t>
              </a:r>
              <a:endParaRPr lang="en-US" altLang="zh-CN" b="1">
                <a:solidFill>
                  <a:prstClr val="black"/>
                </a:solidFill>
                <a:latin typeface="Times New Roman" panose="02020503050405090304" pitchFamily="18" charset="0"/>
                <a:ea typeface="Courier"/>
                <a:cs typeface="宋体" panose="02010600030101010101" pitchFamily="2" charset="-122"/>
              </a:endParaRPr>
            </a:p>
          </p:txBody>
        </p:sp>
        <p:cxnSp>
          <p:nvCxnSpPr>
            <p:cNvPr id="37" name="曲线连接符 44"/>
            <p:cNvCxnSpPr>
              <a:cxnSpLocks noChangeShapeType="1"/>
              <a:endCxn id="18" idx="2"/>
            </p:cNvCxnSpPr>
            <p:nvPr/>
          </p:nvCxnSpPr>
          <p:spPr bwMode="auto">
            <a:xfrm>
              <a:off x="3283496" y="3761603"/>
              <a:ext cx="1590780" cy="84698"/>
            </a:xfrm>
            <a:prstGeom prst="curvedConnector4">
              <a:avLst>
                <a:gd name="adj1" fmla="val -3995"/>
                <a:gd name="adj2" fmla="val 465162"/>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sp>
        <p:nvSpPr>
          <p:cNvPr id="38" name="Rectangle 13"/>
          <p:cNvSpPr>
            <a:spLocks noChangeArrowheads="1"/>
          </p:cNvSpPr>
          <p:nvPr/>
        </p:nvSpPr>
        <p:spPr bwMode="auto">
          <a:xfrm>
            <a:off x="3214688" y="4226978"/>
            <a:ext cx="2214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0" hangingPunct="0"/>
            <a:r>
              <a:rPr lang="en-US" altLang="zh-CN" sz="2000" b="1">
                <a:solidFill>
                  <a:prstClr val="black"/>
                </a:solidFill>
                <a:latin typeface="Courier"/>
                <a:ea typeface="Courier"/>
                <a:cs typeface="宋体" panose="02010600030101010101" pitchFamily="2" charset="-122"/>
              </a:rPr>
              <a:t>free</a:t>
            </a:r>
            <a:r>
              <a:rPr lang="zh-CN" altLang="en-US" sz="2000" b="1">
                <a:solidFill>
                  <a:prstClr val="black"/>
                </a:solidFill>
                <a:latin typeface="Courier"/>
                <a:ea typeface="Courier"/>
                <a:cs typeface="宋体" panose="02010600030101010101" pitchFamily="2" charset="-122"/>
              </a:rPr>
              <a:t>（</a:t>
            </a:r>
            <a:r>
              <a:rPr lang="en-US" altLang="zh-CN" sz="2000" b="1">
                <a:solidFill>
                  <a:prstClr val="black"/>
                </a:solidFill>
                <a:latin typeface="Courier"/>
                <a:ea typeface="Courier"/>
                <a:cs typeface="宋体" panose="02010600030101010101" pitchFamily="2" charset="-122"/>
              </a:rPr>
              <a:t>s</a:t>
            </a:r>
            <a:r>
              <a:rPr lang="zh-CN" altLang="en-US" sz="2000" b="1">
                <a:solidFill>
                  <a:prstClr val="black"/>
                </a:solidFill>
                <a:latin typeface="Courier"/>
                <a:ea typeface="Courier"/>
                <a:cs typeface="宋体" panose="02010600030101010101" pitchFamily="2" charset="-122"/>
              </a:rPr>
              <a:t>）</a:t>
            </a:r>
            <a:r>
              <a:rPr lang="en-US" altLang="zh-CN" sz="2000" b="1">
                <a:solidFill>
                  <a:prstClr val="black"/>
                </a:solidFill>
                <a:latin typeface="Courier"/>
                <a:ea typeface="Courier"/>
                <a:cs typeface="宋体" panose="02010600030101010101" pitchFamily="2" charset="-122"/>
              </a:rPr>
              <a:t>;</a:t>
            </a:r>
            <a:endParaRPr lang="en-US" altLang="zh-CN" sz="2000" b="1">
              <a:solidFill>
                <a:prstClr val="black"/>
              </a:solidFill>
              <a:latin typeface="Courier"/>
              <a:ea typeface="Courier"/>
              <a:cs typeface="宋体" panose="02010600030101010101" pitchFamily="2" charset="-122"/>
            </a:endParaRPr>
          </a:p>
        </p:txBody>
      </p:sp>
      <p:sp>
        <p:nvSpPr>
          <p:cNvPr id="39" name="Oval 50"/>
          <p:cNvSpPr>
            <a:spLocks noChangeArrowheads="1"/>
          </p:cNvSpPr>
          <p:nvPr/>
        </p:nvSpPr>
        <p:spPr bwMode="auto">
          <a:xfrm>
            <a:off x="5969635" y="5208905"/>
            <a:ext cx="6138545" cy="977900"/>
          </a:xfrm>
          <a:prstGeom prst="ellipse">
            <a:avLst/>
          </a:prstGeom>
          <a:gradFill rotWithShape="0">
            <a:gsLst>
              <a:gs pos="0">
                <a:srgbClr val="A6CFA6"/>
              </a:gs>
              <a:gs pos="50000">
                <a:srgbClr val="CCFFCC"/>
              </a:gs>
              <a:gs pos="100000">
                <a:srgbClr val="A6CFA6"/>
              </a:gs>
            </a:gsLst>
            <a:lin ang="0" scaled="1"/>
          </a:gradFill>
          <a:ln w="25400">
            <a:solidFill>
              <a:srgbClr val="CCFFFF"/>
            </a:solidFill>
            <a:round/>
          </a:ln>
        </p:spPr>
        <p:txBody>
          <a:bodyPr wrap="none" lIns="90000" tIns="46800" rIns="90000" bIns="46800" anchor="ctr"/>
          <a:lstStyle/>
          <a:p>
            <a:pPr algn="ctr"/>
            <a:r>
              <a:rPr lang="zh-CN" altLang="en-US" sz="1200" b="1">
                <a:solidFill>
                  <a:srgbClr val="FF0000"/>
                </a:solidFill>
                <a:effectLst>
                  <a:outerShdw blurRad="38100" dist="38100" dir="2700000" algn="tl">
                    <a:srgbClr val="000000">
                      <a:alpha val="43137"/>
                    </a:srgbClr>
                  </a:outerShdw>
                </a:effectLst>
              </a:rPr>
              <a:t>思考</a:t>
            </a:r>
            <a:r>
              <a:rPr lang="en-US" altLang="zh-CN" sz="1200" b="1">
                <a:solidFill>
                  <a:srgbClr val="FF0000"/>
                </a:solidFill>
                <a:effectLst>
                  <a:outerShdw blurRad="38100" dist="38100" dir="2700000" algn="tl">
                    <a:srgbClr val="000000">
                      <a:alpha val="43137"/>
                    </a:srgbClr>
                  </a:outerShdw>
                </a:effectLst>
              </a:rPr>
              <a:t>:  </a:t>
            </a:r>
            <a:r>
              <a:rPr lang="zh-CN" altLang="en-US" sz="1200" b="1">
                <a:solidFill>
                  <a:srgbClr val="FF0000"/>
                </a:solidFill>
                <a:effectLst>
                  <a:outerShdw blurRad="38100" dist="38100" dir="2700000" algn="tl">
                    <a:srgbClr val="000000">
                      <a:alpha val="43137"/>
                    </a:srgbClr>
                  </a:outerShdw>
                </a:effectLst>
              </a:rPr>
              <a:t>操作指针的几个步骤如果随意改变，将会发生什么</a:t>
            </a:r>
            <a:r>
              <a:rPr lang="en-US" altLang="zh-CN" sz="1200" b="1">
                <a:solidFill>
                  <a:srgbClr val="FF0000"/>
                </a:solidFill>
                <a:effectLst>
                  <a:outerShdw blurRad="38100" dist="38100" dir="2700000" algn="tl">
                    <a:srgbClr val="000000">
                      <a:alpha val="43137"/>
                    </a:srgbClr>
                  </a:outerShdw>
                </a:effectLst>
              </a:rPr>
              <a:t>?</a:t>
            </a:r>
            <a:endParaRPr lang="en-US" altLang="zh-CN" sz="1200" b="1">
              <a:solidFill>
                <a:srgbClr val="FF0000"/>
              </a:solidFill>
              <a:effectLst>
                <a:outerShdw blurRad="38100" dist="38100" dir="2700000" algn="tl">
                  <a:srgbClr val="000000">
                    <a:alpha val="43137"/>
                  </a:srgbClr>
                </a:outerShdw>
              </a:effectLst>
            </a:endParaRPr>
          </a:p>
        </p:txBody>
      </p:sp>
      <p:sp>
        <p:nvSpPr>
          <p:cNvPr id="40" name="Text Box 52"/>
          <p:cNvSpPr txBox="1">
            <a:spLocks noChangeArrowheads="1"/>
          </p:cNvSpPr>
          <p:nvPr/>
        </p:nvSpPr>
        <p:spPr bwMode="auto">
          <a:xfrm>
            <a:off x="8534400" y="8325933"/>
            <a:ext cx="609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spcBef>
                <a:spcPct val="50000"/>
              </a:spcBef>
            </a:pPr>
            <a:r>
              <a:rPr kumimoji="1" lang="en-US" altLang="zh-CN" sz="1400" b="1">
                <a:solidFill>
                  <a:srgbClr val="000000"/>
                </a:solidFill>
                <a:latin typeface="Times New Roman" panose="02020503050405090304" pitchFamily="18" charset="0"/>
              </a:rPr>
              <a:t>17/25</a:t>
            </a:r>
            <a:endParaRPr kumimoji="1" lang="en-US" altLang="zh-CN" sz="1400" b="1">
              <a:solidFill>
                <a:srgbClr val="000000"/>
              </a:solidFill>
              <a:latin typeface="Times New Roman" panose="02020503050405090304" pitchFamily="18" charset="0"/>
            </a:endParaRPr>
          </a:p>
        </p:txBody>
      </p:sp>
      <p:sp>
        <p:nvSpPr>
          <p:cNvPr id="41" name="标题 4"/>
          <p:cNvSpPr txBox="1"/>
          <p:nvPr/>
        </p:nvSpPr>
        <p:spPr>
          <a:xfrm>
            <a:off x="57150" y="52705"/>
            <a:ext cx="6301105" cy="664845"/>
          </a:xfrm>
          <a:prstGeom prst="rect">
            <a:avLst/>
          </a:prstGeom>
        </p:spPr>
        <p:txBody>
          <a:bodyPr>
            <a:normAutofit fontScale="77500" lnSpcReduction="200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3  </a:t>
            </a:r>
            <a:r>
              <a:rPr lang="zh-CN" altLang="en-US" sz="3600" dirty="0">
                <a:solidFill>
                  <a:srgbClr val="FF0000"/>
                </a:solidFill>
              </a:rPr>
              <a:t>结构、</a:t>
            </a:r>
            <a:r>
              <a:rPr lang="zh-CN" altLang="en-US" sz="3600" dirty="0">
                <a:solidFill>
                  <a:srgbClr val="FF0000"/>
                </a:solidFill>
                <a:latin typeface="黑体" panose="02010609060101010101" charset="-122"/>
                <a:ea typeface="黑体" panose="02010609060101010101" charset="-122"/>
                <a:sym typeface="+mn-ea"/>
              </a:rPr>
              <a:t>数组、指针、链表</a:t>
            </a:r>
            <a:endParaRPr lang="zh-CN" altLang="en-US" sz="3600" dirty="0">
              <a:solidFill>
                <a:srgbClr val="FF0000"/>
              </a:solidFill>
              <a:latin typeface="黑体" panose="02010609060101010101" charset="-122"/>
              <a:ea typeface="黑体" panose="02010609060101010101"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par>
                          <p:cTn id="38" fill="hold">
                            <p:stCondLst>
                              <p:cond delay="500"/>
                            </p:stCondLst>
                            <p:childTnLst>
                              <p:par>
                                <p:cTn id="39" presetID="9" presetClass="exit" presetSubtype="0" fill="hold" nodeType="afterEffect">
                                  <p:stCondLst>
                                    <p:cond delay="0"/>
                                  </p:stCondLst>
                                  <p:childTnLst>
                                    <p:animEffect transition="out" filter="dissolve">
                                      <p:cBhvr>
                                        <p:cTn id="40" dur="500"/>
                                        <p:tgtEl>
                                          <p:spTgt spid="27"/>
                                        </p:tgtEl>
                                      </p:cBhvr>
                                    </p:animEffect>
                                    <p:set>
                                      <p:cBhvr>
                                        <p:cTn id="41" dur="1" fill="hold">
                                          <p:stCondLst>
                                            <p:cond delay="499"/>
                                          </p:stCondLst>
                                        </p:cTn>
                                        <p:tgtEl>
                                          <p:spTgt spid="27"/>
                                        </p:tgtEl>
                                        <p:attrNameLst>
                                          <p:attrName>style.visibility</p:attrName>
                                        </p:attrNameLst>
                                      </p:cBhvr>
                                      <p:to>
                                        <p:strVal val="hidden"/>
                                      </p:to>
                                    </p:set>
                                  </p:childTnLst>
                                </p:cTn>
                              </p:par>
                              <p:par>
                                <p:cTn id="42" presetID="9" presetClass="exit" presetSubtype="0" fill="hold" nodeType="withEffect">
                                  <p:stCondLst>
                                    <p:cond delay="0"/>
                                  </p:stCondLst>
                                  <p:childTnLst>
                                    <p:animEffect transition="out" filter="dissolv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childTnLst>
                          </p:cTn>
                        </p:par>
                        <p:par>
                          <p:cTn id="45" fill="hold">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dissolv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37"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arn(outVertic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3" grpId="0"/>
      <p:bldP spid="34" grpId="0"/>
      <p:bldP spid="38" grpId="0"/>
      <p:bldP spid="39"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nvSpPr>
        <p:spPr>
          <a:xfrm>
            <a:off x="457200" y="457200"/>
            <a:ext cx="8362950" cy="1027113"/>
          </a:xfrm>
          <a:prstGeom prst="rect">
            <a:avLst/>
          </a:prstGeom>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chemeClr val="hlink"/>
                </a:solidFill>
                <a:effectLst/>
                <a:uLnTx/>
                <a:uFillTx/>
                <a:latin typeface="+mj-lt"/>
                <a:ea typeface="+mj-ea"/>
                <a:cs typeface="+mj-cs"/>
              </a:rPr>
              <a:t>自定义类型（</a:t>
            </a:r>
            <a:r>
              <a:rPr kumimoji="0" lang="en-US" altLang="zh-CN" sz="2400" b="1" i="0" u="none" strike="noStrike" kern="0" cap="none" spc="0" normalizeH="0" baseline="0" noProof="0">
                <a:ln>
                  <a:noFill/>
                </a:ln>
                <a:solidFill>
                  <a:schemeClr val="hlink"/>
                </a:solidFill>
                <a:effectLst/>
                <a:uLnTx/>
                <a:uFillTx/>
                <a:latin typeface="+mj-lt"/>
                <a:ea typeface="+mj-ea"/>
                <a:cs typeface="+mj-cs"/>
              </a:rPr>
              <a:t>typedef</a:t>
            </a:r>
            <a:r>
              <a:rPr kumimoji="0" lang="zh-CN" altLang="en-US" sz="2400" b="1" i="0" u="none" strike="noStrike" kern="0" cap="none" spc="0" normalizeH="0" baseline="0" noProof="0">
                <a:ln>
                  <a:noFill/>
                </a:ln>
                <a:solidFill>
                  <a:schemeClr val="hlink"/>
                </a:solidFill>
                <a:effectLst/>
                <a:uLnTx/>
                <a:uFillTx/>
                <a:latin typeface="+mj-lt"/>
                <a:ea typeface="+mj-ea"/>
                <a:cs typeface="+mj-cs"/>
              </a:rPr>
              <a:t>）的使用方法</a:t>
            </a:r>
            <a:endParaRPr kumimoji="0" lang="zh-CN" altLang="en-US" sz="2400" b="1" i="0" u="none" strike="noStrike" kern="0" cap="none" spc="0" normalizeH="0" baseline="0" noProof="0">
              <a:ln>
                <a:noFill/>
              </a:ln>
              <a:solidFill>
                <a:schemeClr val="hlink"/>
              </a:solidFill>
              <a:effectLst/>
              <a:uLnTx/>
              <a:uFillTx/>
              <a:latin typeface="+mj-lt"/>
              <a:ea typeface="+mj-ea"/>
              <a:cs typeface="+mj-cs"/>
            </a:endParaRPr>
          </a:p>
        </p:txBody>
      </p:sp>
      <p:sp>
        <p:nvSpPr>
          <p:cNvPr id="455683" name="Rectangle 3"/>
          <p:cNvSpPr>
            <a:spLocks noGrp="1"/>
          </p:cNvSpPr>
          <p:nvPr/>
        </p:nvSpPr>
        <p:spPr>
          <a:xfrm>
            <a:off x="611188" y="1700213"/>
            <a:ext cx="8281987" cy="3816350"/>
          </a:xfrm>
          <a:prstGeom prst="rect">
            <a:avLst/>
          </a:prstGeom>
        </p:spPr>
        <p:txBody>
          <a:bodyPr vert="horz" wrap="square" lIns="91440" tIns="45720" rIns="91440" bIns="45720" anchor="t"/>
          <a:lstStyle>
            <a:lvl1pPr marL="342900" indent="-342900" algn="l" defTabSz="0" rtl="0" eaLnBrk="0" fontAlgn="base" hangingPunct="0">
              <a:spcBef>
                <a:spcPct val="20000"/>
              </a:spcBef>
              <a:spcAft>
                <a:spcPct val="0"/>
              </a:spcAft>
              <a:buFont typeface="Arial" panose="020B0604020202090204" pitchFamily="34" charset="0"/>
              <a:buChar char="•"/>
              <a:defRPr sz="3200">
                <a:solidFill>
                  <a:schemeClr val="tx1"/>
                </a:solidFill>
                <a:latin typeface="+mn-lt"/>
                <a:ea typeface="+mn-ea"/>
                <a:cs typeface="+mn-cs"/>
                <a:sym typeface="Calibri" panose="020F0502020204030204" pitchFamily="34" charset="0"/>
              </a:defRPr>
            </a:lvl1pPr>
            <a:lvl2pPr marL="742950" indent="-285750" algn="l" defTabSz="0" rtl="0" eaLnBrk="0" fontAlgn="base" hangingPunct="0">
              <a:spcBef>
                <a:spcPct val="20000"/>
              </a:spcBef>
              <a:spcAft>
                <a:spcPct val="0"/>
              </a:spcAft>
              <a:buFont typeface="Arial" panose="020B0604020202090204" pitchFamily="34" charset="0"/>
              <a:buChar char="–"/>
              <a:defRPr sz="2800">
                <a:solidFill>
                  <a:schemeClr val="tx1"/>
                </a:solidFill>
                <a:latin typeface="+mn-lt"/>
                <a:ea typeface="+mn-ea"/>
                <a:sym typeface="Calibri" panose="020F0502020204030204" pitchFamily="34" charset="0"/>
              </a:defRPr>
            </a:lvl2pPr>
            <a:lvl3pPr marL="1143000" indent="-228600" algn="l" defTabSz="0" rtl="0" eaLnBrk="0" fontAlgn="base" hangingPunct="0">
              <a:spcBef>
                <a:spcPct val="20000"/>
              </a:spcBef>
              <a:spcAft>
                <a:spcPct val="0"/>
              </a:spcAft>
              <a:buFont typeface="Arial" panose="020B0604020202090204" pitchFamily="34" charset="0"/>
              <a:buChar char="•"/>
              <a:defRPr sz="2400">
                <a:solidFill>
                  <a:schemeClr val="tx1"/>
                </a:solidFill>
                <a:latin typeface="+mn-lt"/>
                <a:ea typeface="+mn-ea"/>
                <a:sym typeface="Calibri" panose="020F0502020204030204" pitchFamily="34" charset="0"/>
              </a:defRPr>
            </a:lvl3pPr>
            <a:lvl4pPr marL="16002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4pPr>
            <a:lvl5pPr marL="20574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5pPr>
            <a:lvl6pPr marL="25146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6pPr>
            <a:lvl7pPr marL="29718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7pPr>
            <a:lvl8pPr marL="34290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8pPr>
            <a:lvl9pPr marL="3886200" indent="-228600" algn="l" defTabSz="0" rtl="0" eaLnBrk="0" fontAlgn="base" hangingPunct="0">
              <a:spcBef>
                <a:spcPct val="20000"/>
              </a:spcBef>
              <a:spcAft>
                <a:spcPct val="0"/>
              </a:spcAft>
              <a:buFont typeface="Arial" panose="020B0604020202090204" pitchFamily="34" charset="0"/>
              <a:buChar char="»"/>
              <a:defRPr sz="2000">
                <a:solidFill>
                  <a:schemeClr val="tx1"/>
                </a:solidFill>
                <a:latin typeface="+mn-lt"/>
                <a:ea typeface="+mn-ea"/>
                <a:sym typeface="Calibri" panose="020F0502020204030204" pitchFamily="34" charset="0"/>
              </a:defRPr>
            </a:lvl9pPr>
          </a:lstStyle>
          <a:p>
            <a:pPr lvl="1" eaLnBrk="1" hangingPunct="1"/>
            <a:r>
              <a:rPr lang="zh-CN" altLang="en-US" sz="2400" dirty="0"/>
              <a:t>定义变量       　　　　　</a:t>
            </a:r>
            <a:r>
              <a:rPr lang="en-US" altLang="zh-CN" sz="2400" dirty="0"/>
              <a:t>int  i</a:t>
            </a:r>
            <a:endParaRPr lang="en-US" altLang="zh-CN" sz="2400" dirty="0"/>
          </a:p>
          <a:p>
            <a:pPr lvl="1" eaLnBrk="1" hangingPunct="1"/>
            <a:r>
              <a:rPr lang="zh-CN" altLang="en-US" sz="2400" dirty="0"/>
              <a:t>变量名</a:t>
            </a:r>
            <a:r>
              <a:rPr lang="zh-CN" altLang="en-US" sz="2400" dirty="0">
                <a:sym typeface="Wingdings" panose="05000000000000000000" pitchFamily="2" charset="2"/>
              </a:rPr>
              <a:t></a:t>
            </a:r>
            <a:r>
              <a:rPr lang="zh-CN" altLang="en-US" sz="2400" dirty="0"/>
              <a:t>新类型名　　    </a:t>
            </a:r>
            <a:r>
              <a:rPr lang="en-US" altLang="zh-CN" sz="2400" dirty="0"/>
              <a:t>int </a:t>
            </a:r>
            <a:r>
              <a:rPr lang="zh-CN" altLang="en-US" sz="2400" dirty="0">
                <a:sym typeface="Wingdings" panose="05000000000000000000" pitchFamily="2" charset="2"/>
              </a:rPr>
              <a:t></a:t>
            </a:r>
            <a:r>
              <a:rPr lang="en-US" altLang="zh-CN" sz="2400" dirty="0"/>
              <a:t> INTEGER</a:t>
            </a:r>
            <a:endParaRPr lang="en-US" altLang="zh-CN" sz="2400" dirty="0"/>
          </a:p>
          <a:p>
            <a:pPr lvl="1" eaLnBrk="1" hangingPunct="1"/>
            <a:r>
              <a:rPr lang="zh-CN" altLang="en-US" sz="2400" dirty="0"/>
              <a:t>加上 </a:t>
            </a:r>
            <a:r>
              <a:rPr lang="en-US" altLang="zh-CN" sz="2400" dirty="0"/>
              <a:t>typedef</a:t>
            </a:r>
            <a:r>
              <a:rPr lang="zh-CN" altLang="en-US" sz="2400" dirty="0"/>
              <a:t>　                </a:t>
            </a:r>
            <a:r>
              <a:rPr lang="en-US" altLang="zh-CN" sz="2400" dirty="0"/>
              <a:t>typedef </a:t>
            </a:r>
            <a:r>
              <a:rPr lang="zh-CN" altLang="en-US" sz="2400" dirty="0"/>
              <a:t>　</a:t>
            </a:r>
            <a:r>
              <a:rPr lang="en-US" altLang="zh-CN" sz="2400" dirty="0"/>
              <a:t>int  INTEGER</a:t>
            </a:r>
            <a:endParaRPr lang="en-US" altLang="zh-CN" sz="2400" dirty="0"/>
          </a:p>
          <a:p>
            <a:pPr lvl="1" eaLnBrk="1" hangingPunct="1"/>
            <a:r>
              <a:rPr lang="zh-CN" altLang="en-US" sz="2400" dirty="0"/>
              <a:t>用新类型名定义变量        </a:t>
            </a:r>
            <a:r>
              <a:rPr lang="en-US" altLang="zh-CN" sz="2400" dirty="0"/>
              <a:t>INTEGER  i;</a:t>
            </a:r>
            <a:endParaRPr lang="en-US" altLang="zh-CN" sz="2400" dirty="0"/>
          </a:p>
          <a:p>
            <a:pPr eaLnBrk="1" hangingPunct="1"/>
            <a:endParaRPr lang="en-US" altLang="zh-CN" sz="2400" dirty="0"/>
          </a:p>
          <a:p>
            <a:pPr lvl="1" eaLnBrk="1" hangingPunct="1">
              <a:buNone/>
            </a:pPr>
            <a:r>
              <a:rPr lang="en-US" altLang="zh-CN" sz="2000" dirty="0"/>
              <a:t>int num[10]</a:t>
            </a:r>
            <a:endParaRPr lang="en-US" altLang="zh-CN" sz="2000" dirty="0"/>
          </a:p>
          <a:p>
            <a:pPr lvl="1" eaLnBrk="1" hangingPunct="1">
              <a:buNone/>
            </a:pPr>
            <a:r>
              <a:rPr lang="en-US" altLang="zh-CN" sz="2000" dirty="0"/>
              <a:t>int NUM[10]</a:t>
            </a:r>
            <a:endParaRPr lang="en-US" altLang="zh-CN" sz="2000" dirty="0"/>
          </a:p>
          <a:p>
            <a:pPr lvl="1" eaLnBrk="1" hangingPunct="1">
              <a:buNone/>
            </a:pPr>
            <a:r>
              <a:rPr lang="en-US" altLang="zh-CN" sz="2000" dirty="0"/>
              <a:t>typedef   int  NUM[10]</a:t>
            </a:r>
            <a:endParaRPr lang="en-US" altLang="zh-CN" sz="2000" dirty="0"/>
          </a:p>
          <a:p>
            <a:pPr lvl="1" eaLnBrk="1" hangingPunct="1">
              <a:buNone/>
            </a:pPr>
            <a:r>
              <a:rPr lang="en-US" altLang="zh-CN" sz="2000" dirty="0"/>
              <a:t>NUM   a  &lt;===&gt;  int a[10]</a:t>
            </a:r>
            <a:endParaRPr lang="zh-CN" altLang="en-US" sz="2000" dirty="0"/>
          </a:p>
        </p:txBody>
      </p:sp>
      <p:sp>
        <p:nvSpPr>
          <p:cNvPr id="2" name="标题 4"/>
          <p:cNvSpPr txBox="1"/>
          <p:nvPr/>
        </p:nvSpPr>
        <p:spPr>
          <a:xfrm>
            <a:off x="-18415" y="43180"/>
            <a:ext cx="6301105" cy="664845"/>
          </a:xfrm>
          <a:prstGeom prst="rect">
            <a:avLst/>
          </a:prstGeom>
        </p:spPr>
        <p:txBody>
          <a:bodyPr>
            <a:normAutofit fontScale="77500" lnSpcReduction="200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3  </a:t>
            </a:r>
            <a:r>
              <a:rPr lang="zh-CN" altLang="en-US" sz="3600" dirty="0">
                <a:solidFill>
                  <a:srgbClr val="FF0000"/>
                </a:solidFill>
              </a:rPr>
              <a:t>结构、</a:t>
            </a:r>
            <a:r>
              <a:rPr lang="zh-CN" altLang="en-US" sz="3600" dirty="0">
                <a:solidFill>
                  <a:srgbClr val="FF0000"/>
                </a:solidFill>
                <a:latin typeface="黑体" panose="02010609060101010101" charset="-122"/>
                <a:ea typeface="黑体" panose="02010609060101010101" charset="-122"/>
                <a:sym typeface="+mn-ea"/>
              </a:rPr>
              <a:t>数组、指针、链表</a:t>
            </a:r>
            <a:endParaRPr lang="zh-CN" altLang="en-US" sz="3600" dirty="0">
              <a:solidFill>
                <a:srgbClr val="FF0000"/>
              </a:solidFill>
              <a:latin typeface="黑体" panose="02010609060101010101" charset="-122"/>
              <a:ea typeface="黑体" panose="02010609060101010101"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5683">
                                            <p:txEl>
                                              <p:pRg st="0" end="0"/>
                                            </p:txEl>
                                          </p:spTgt>
                                        </p:tgtEl>
                                        <p:attrNameLst>
                                          <p:attrName>style.visibility</p:attrName>
                                        </p:attrNameLst>
                                      </p:cBhvr>
                                      <p:to>
                                        <p:strVal val="visible"/>
                                      </p:to>
                                    </p:set>
                                    <p:animEffect transition="in" filter="wipe(down)">
                                      <p:cBhvr>
                                        <p:cTn id="7" dur="500"/>
                                        <p:tgtEl>
                                          <p:spTgt spid="455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55683">
                                            <p:txEl>
                                              <p:pRg st="1" end="1"/>
                                            </p:txEl>
                                          </p:spTgt>
                                        </p:tgtEl>
                                        <p:attrNameLst>
                                          <p:attrName>style.visibility</p:attrName>
                                        </p:attrNameLst>
                                      </p:cBhvr>
                                      <p:to>
                                        <p:strVal val="visible"/>
                                      </p:to>
                                    </p:set>
                                    <p:animEffect transition="in" filter="wipe(down)">
                                      <p:cBhvr>
                                        <p:cTn id="12" dur="500"/>
                                        <p:tgtEl>
                                          <p:spTgt spid="455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55683">
                                            <p:txEl>
                                              <p:pRg st="2" end="2"/>
                                            </p:txEl>
                                          </p:spTgt>
                                        </p:tgtEl>
                                        <p:attrNameLst>
                                          <p:attrName>style.visibility</p:attrName>
                                        </p:attrNameLst>
                                      </p:cBhvr>
                                      <p:to>
                                        <p:strVal val="visible"/>
                                      </p:to>
                                    </p:set>
                                    <p:animEffect transition="in" filter="wipe(down)">
                                      <p:cBhvr>
                                        <p:cTn id="17" dur="500"/>
                                        <p:tgtEl>
                                          <p:spTgt spid="455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55683">
                                            <p:txEl>
                                              <p:pRg st="3" end="3"/>
                                            </p:txEl>
                                          </p:spTgt>
                                        </p:tgtEl>
                                        <p:attrNameLst>
                                          <p:attrName>style.visibility</p:attrName>
                                        </p:attrNameLst>
                                      </p:cBhvr>
                                      <p:to>
                                        <p:strVal val="visible"/>
                                      </p:to>
                                    </p:set>
                                    <p:animEffect transition="in" filter="wipe(down)">
                                      <p:cBhvr>
                                        <p:cTn id="22" dur="500"/>
                                        <p:tgtEl>
                                          <p:spTgt spid="455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55683">
                                            <p:txEl>
                                              <p:pRg st="5" end="5"/>
                                            </p:txEl>
                                          </p:spTgt>
                                        </p:tgtEl>
                                        <p:attrNameLst>
                                          <p:attrName>style.visibility</p:attrName>
                                        </p:attrNameLst>
                                      </p:cBhvr>
                                      <p:to>
                                        <p:strVal val="visible"/>
                                      </p:to>
                                    </p:set>
                                    <p:animEffect transition="in" filter="wipe(down)">
                                      <p:cBhvr>
                                        <p:cTn id="27" dur="500"/>
                                        <p:tgtEl>
                                          <p:spTgt spid="45568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55683">
                                            <p:txEl>
                                              <p:pRg st="6" end="6"/>
                                            </p:txEl>
                                          </p:spTgt>
                                        </p:tgtEl>
                                        <p:attrNameLst>
                                          <p:attrName>style.visibility</p:attrName>
                                        </p:attrNameLst>
                                      </p:cBhvr>
                                      <p:to>
                                        <p:strVal val="visible"/>
                                      </p:to>
                                    </p:set>
                                    <p:animEffect transition="in" filter="wipe(down)">
                                      <p:cBhvr>
                                        <p:cTn id="30" dur="500"/>
                                        <p:tgtEl>
                                          <p:spTgt spid="455683">
                                            <p:txEl>
                                              <p:pRg st="6" end="6"/>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55683">
                                            <p:txEl>
                                              <p:pRg st="7" end="7"/>
                                            </p:txEl>
                                          </p:spTgt>
                                        </p:tgtEl>
                                        <p:attrNameLst>
                                          <p:attrName>style.visibility</p:attrName>
                                        </p:attrNameLst>
                                      </p:cBhvr>
                                      <p:to>
                                        <p:strVal val="visible"/>
                                      </p:to>
                                    </p:set>
                                    <p:animEffect transition="in" filter="wipe(down)">
                                      <p:cBhvr>
                                        <p:cTn id="33" dur="500"/>
                                        <p:tgtEl>
                                          <p:spTgt spid="455683">
                                            <p:txEl>
                                              <p:pRg st="7" end="7"/>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55683">
                                            <p:txEl>
                                              <p:pRg st="8" end="8"/>
                                            </p:txEl>
                                          </p:spTgt>
                                        </p:tgtEl>
                                        <p:attrNameLst>
                                          <p:attrName>style.visibility</p:attrName>
                                        </p:attrNameLst>
                                      </p:cBhvr>
                                      <p:to>
                                        <p:strVal val="visible"/>
                                      </p:to>
                                    </p:set>
                                    <p:animEffect transition="in" filter="wipe(down)">
                                      <p:cBhvr>
                                        <p:cTn id="36" dur="500"/>
                                        <p:tgtEl>
                                          <p:spTgt spid="455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sym typeface="+mn-ea"/>
              </a:rPr>
              <a:t>Review 4 </a:t>
            </a:r>
            <a:r>
              <a:rPr lang="zh-CN" altLang="en-US" sz="3600" dirty="0"/>
              <a:t>指针函数 </a:t>
            </a:r>
            <a:r>
              <a:rPr lang="en-US" altLang="zh-CN" sz="3600" dirty="0"/>
              <a:t>VS </a:t>
            </a:r>
            <a:r>
              <a:rPr lang="zh-CN" altLang="en-US" sz="3600" dirty="0"/>
              <a:t>函数指针</a:t>
            </a:r>
            <a:endParaRPr lang="zh-CN" altLang="en-US" sz="3600" dirty="0"/>
          </a:p>
        </p:txBody>
      </p:sp>
      <p:sp>
        <p:nvSpPr>
          <p:cNvPr id="3" name="TextBox 4"/>
          <p:cNvSpPr txBox="1"/>
          <p:nvPr/>
        </p:nvSpPr>
        <p:spPr>
          <a:xfrm>
            <a:off x="939136" y="1454452"/>
            <a:ext cx="8031836" cy="3949975"/>
          </a:xfrm>
          <a:prstGeom prst="rect">
            <a:avLst/>
          </a:prstGeom>
          <a:solidFill>
            <a:schemeClr val="tx2">
              <a:lumMod val="40000"/>
              <a:lumOff val="60000"/>
            </a:schemeClr>
          </a:solidFill>
        </p:spPr>
        <p:txBody>
          <a:bodyPr wrap="square" lIns="71295" tIns="35647" rIns="71295" bIns="35647" rtlCol="0">
            <a:spAutoFit/>
          </a:bodyPr>
          <a:lstStyle/>
          <a:p>
            <a:pPr eaLnBrk="0" hangingPunct="0">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cs typeface="Arial" panose="020B0604020202090204" pitchFamily="34" charset="0"/>
              </a:rPr>
              <a:t>最多可以使用几层指针？？</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eaLnBrk="0" hangingPunct="0">
              <a:lnSpc>
                <a:spcPct val="150000"/>
              </a:lnSpc>
              <a:buFont typeface="Arial" panose="020B0604020202090204" pitchFamily="34" charset="0"/>
              <a:buChar char="•"/>
            </a:pPr>
            <a:r>
              <a:rPr lang="en-US" altLang="zh-CN" sz="2400" dirty="0">
                <a:latin typeface="微软雅黑" panose="020B0503020204020204" pitchFamily="34" charset="-122"/>
                <a:ea typeface="微软雅黑" panose="020B0503020204020204" pitchFamily="34" charset="-122"/>
                <a:cs typeface="Arial" panose="020B0604020202090204" pitchFamily="34" charset="0"/>
              </a:rPr>
              <a:t>C</a:t>
            </a:r>
            <a:r>
              <a:rPr lang="zh-CN" altLang="en-US" sz="2400" dirty="0">
                <a:latin typeface="微软雅黑" panose="020B0503020204020204" pitchFamily="34" charset="-122"/>
                <a:ea typeface="微软雅黑" panose="020B0503020204020204" pitchFamily="34" charset="-122"/>
                <a:cs typeface="Arial" panose="020B0604020202090204" pitchFamily="34" charset="0"/>
              </a:rPr>
              <a:t>中的</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void”</a:t>
            </a:r>
            <a:r>
              <a:rPr lang="zh-CN" altLang="en-US" sz="2400" dirty="0">
                <a:latin typeface="微软雅黑" panose="020B0503020204020204" pitchFamily="34" charset="-122"/>
                <a:ea typeface="微软雅黑" panose="020B0503020204020204" pitchFamily="34" charset="-122"/>
                <a:cs typeface="Arial" panose="020B0604020202090204" pitchFamily="34" charset="0"/>
              </a:rPr>
              <a:t>指针不安全</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eaLnBrk="0" hangingPunct="0">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cs typeface="Arial" panose="020B0604020202090204" pitchFamily="34" charset="0"/>
              </a:rPr>
              <a:t>如何用指针来遍历二维数组呢？</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lvl="1" eaLnBrk="0" hangingPunct="0">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cs typeface="Arial" panose="020B0604020202090204" pitchFamily="34" charset="0"/>
              </a:rPr>
              <a:t>通常不用二级指针遍历二维数组</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eaLnBrk="0" hangingPunct="0">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cs typeface="Arial" panose="020B0604020202090204" pitchFamily="34" charset="0"/>
              </a:rPr>
              <a:t>指针数组 </a:t>
            </a:r>
            <a:r>
              <a:rPr lang="en-US" altLang="zh-CN" sz="2400" dirty="0">
                <a:latin typeface="微软雅黑" panose="020B0503020204020204" pitchFamily="34" charset="-122"/>
                <a:ea typeface="微软雅黑" panose="020B0503020204020204" pitchFamily="34" charset="-122"/>
                <a:cs typeface="Arial" panose="020B0604020202090204" pitchFamily="34" charset="0"/>
              </a:rPr>
              <a:t>VS </a:t>
            </a:r>
            <a:r>
              <a:rPr lang="zh-CN" altLang="en-US" sz="2400" dirty="0">
                <a:latin typeface="微软雅黑" panose="020B0503020204020204" pitchFamily="34" charset="-122"/>
                <a:ea typeface="微软雅黑" panose="020B0503020204020204" pitchFamily="34" charset="-122"/>
                <a:cs typeface="Arial" panose="020B0604020202090204" pitchFamily="34" charset="0"/>
              </a:rPr>
              <a:t>数组指针</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eaLnBrk="0" hangingPunct="0">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cs typeface="Arial" panose="020B0604020202090204" pitchFamily="34" charset="0"/>
              </a:rPr>
              <a:t>指针函数 </a:t>
            </a:r>
            <a:r>
              <a:rPr lang="en-US" altLang="zh-CN" sz="2400" dirty="0">
                <a:latin typeface="微软雅黑" panose="020B0503020204020204" pitchFamily="34" charset="-122"/>
                <a:ea typeface="微软雅黑" panose="020B0503020204020204" pitchFamily="34" charset="-122"/>
                <a:cs typeface="Arial" panose="020B0604020202090204" pitchFamily="34" charset="0"/>
              </a:rPr>
              <a:t>VS </a:t>
            </a:r>
            <a:r>
              <a:rPr lang="zh-CN" altLang="en-US" sz="2400" dirty="0">
                <a:latin typeface="微软雅黑" panose="020B0503020204020204" pitchFamily="34" charset="-122"/>
                <a:ea typeface="微软雅黑" panose="020B0503020204020204" pitchFamily="34" charset="-122"/>
                <a:cs typeface="Arial" panose="020B0604020202090204" pitchFamily="34" charset="0"/>
              </a:rPr>
              <a:t>函数指针</a:t>
            </a:r>
            <a:endParaRPr lang="en-US" altLang="zh-CN" sz="2400" dirty="0">
              <a:latin typeface="微软雅黑" panose="020B0503020204020204" pitchFamily="34" charset="-122"/>
              <a:ea typeface="微软雅黑" panose="020B0503020204020204" pitchFamily="34" charset="-122"/>
              <a:cs typeface="Arial" panose="020B0604020202090204" pitchFamily="34" charset="0"/>
            </a:endParaRPr>
          </a:p>
          <a:p>
            <a:pPr marL="356235" lvl="1" eaLnBrk="0" hangingPunct="0">
              <a:lnSpc>
                <a:spcPct val="150000"/>
              </a:lnSpc>
            </a:pPr>
            <a:endParaRPr lang="en-US" altLang="zh-CN" sz="2400" dirty="0">
              <a:latin typeface="华文细黑" panose="02010600040101010101" pitchFamily="2" charset="-122"/>
              <a:ea typeface="华文细黑"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ctrTitle"/>
          </p:nvPr>
        </p:nvSpPr>
        <p:spPr>
          <a:xfrm>
            <a:off x="55245" y="161925"/>
            <a:ext cx="8229600" cy="1371600"/>
          </a:xfrm>
        </p:spPr>
        <p:txBody>
          <a:bodyPr vert="horz" wrap="square" lIns="91440" tIns="45720" rIns="91440" bIns="45720" anchor="ctr">
            <a:scene3d>
              <a:camera prst="orthographicFront"/>
              <a:lightRig rig="threePt" dir="t"/>
            </a:scene3d>
          </a:bodyPr>
          <a:lstStyle/>
          <a:p>
            <a:pPr>
              <a:buClrTx/>
            </a:pPr>
            <a:r>
              <a:rPr lang="zh-CN" altLang="zh-CN" dirty="0">
                <a:solidFill>
                  <a:schemeClr val="accent1"/>
                </a:solidFill>
                <a:effectLst>
                  <a:outerShdw blurRad="38100" dist="25400" dir="5400000" algn="ctr" rotWithShape="0">
                    <a:srgbClr val="6E747A">
                      <a:alpha val="43000"/>
                    </a:srgbClr>
                  </a:outerShdw>
                </a:effectLst>
              </a:rPr>
              <a:t>理解数组与指针</a:t>
            </a:r>
            <a:endParaRPr lang="zh-CN" altLang="zh-CN" dirty="0">
              <a:solidFill>
                <a:schemeClr val="accent1"/>
              </a:solidFill>
              <a:effectLst>
                <a:outerShdw blurRad="38100" dist="25400" dir="5400000" algn="ctr" rotWithShape="0">
                  <a:srgbClr val="6E747A">
                    <a:alpha val="43000"/>
                  </a:srgbClr>
                </a:outerShdw>
              </a:effectLst>
            </a:endParaRPr>
          </a:p>
        </p:txBody>
      </p:sp>
      <p:sp>
        <p:nvSpPr>
          <p:cNvPr id="8195" name="内容占位符 2"/>
          <p:cNvSpPr>
            <a:spLocks noGrp="1"/>
          </p:cNvSpPr>
          <p:nvPr>
            <p:ph type="subTitle" idx="1"/>
          </p:nvPr>
        </p:nvSpPr>
        <p:spPr>
          <a:xfrm>
            <a:off x="457200" y="1981200"/>
            <a:ext cx="8229600" cy="3886200"/>
          </a:xfrm>
        </p:spPr>
        <p:txBody>
          <a:bodyPr vert="horz" wrap="square" lIns="91440" tIns="45720" rIns="91440" bIns="45720" anchor="t"/>
          <a:lstStyle/>
          <a:p>
            <a:pPr marL="342900" indent="-342900" algn="l" defTabSz="0">
              <a:buClr>
                <a:schemeClr val="bg2"/>
              </a:buClr>
              <a:buSzPct val="75000"/>
              <a:buFont typeface="Wingdings" panose="05000000000000000000" pitchFamily="2" charset="2"/>
              <a:buChar char="n"/>
            </a:pPr>
            <a:r>
              <a:rPr lang="zh-CN" altLang="en-US" dirty="0">
                <a:latin typeface="+mn-lt"/>
                <a:ea typeface="+mn-ea"/>
                <a:cs typeface="+mn-cs"/>
                <a:sym typeface="Arial" panose="020B0604020202090204" pitchFamily="34" charset="0"/>
              </a:rPr>
              <a:t>以下程序输出什么？</a:t>
            </a:r>
            <a:endParaRPr lang="en-US" altLang="zh-CN" dirty="0">
              <a:latin typeface="+mn-lt"/>
              <a:ea typeface="+mn-ea"/>
              <a:cs typeface="+mn-cs"/>
              <a:sym typeface="Arial" panose="020B0604020202090204" pitchFamily="34"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int main()</a:t>
            </a:r>
            <a:endParaRPr lang="zh-CN" altLang="en-US" sz="2400" dirty="0">
              <a:latin typeface="Consolas" panose="020B0609020204030204" pitchFamily="49" charset="0"/>
              <a:ea typeface="+mn-ea"/>
              <a:sym typeface="Consolas" panose="020B0609020204030204" pitchFamily="49"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a:t>
            </a:r>
            <a:endParaRPr lang="zh-CN" altLang="en-US" sz="2400" dirty="0">
              <a:latin typeface="Consolas" panose="020B0609020204030204" pitchFamily="49" charset="0"/>
              <a:ea typeface="+mn-ea"/>
              <a:sym typeface="Consolas" panose="020B0609020204030204" pitchFamily="49"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    int a[5]={1, 3, 5, 7, 9};</a:t>
            </a:r>
            <a:endParaRPr lang="zh-CN" altLang="en-US" sz="2400" dirty="0">
              <a:latin typeface="Consolas" panose="020B0609020204030204" pitchFamily="49" charset="0"/>
              <a:ea typeface="+mn-ea"/>
              <a:sym typeface="Consolas" panose="020B0609020204030204" pitchFamily="49"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    printf("%d\t%d\n", a[3], </a:t>
            </a:r>
            <a:r>
              <a:rPr lang="en-US" altLang="zh-CN" sz="2400" dirty="0">
                <a:solidFill>
                  <a:srgbClr val="FF0000"/>
                </a:solidFill>
                <a:latin typeface="Consolas" panose="020B0609020204030204" pitchFamily="49" charset="0"/>
                <a:ea typeface="+mn-ea"/>
                <a:sym typeface="Consolas" panose="020B0609020204030204" pitchFamily="49" charset="0"/>
              </a:rPr>
              <a:t>3[a]</a:t>
            </a:r>
            <a:r>
              <a:rPr lang="en-US" altLang="zh-CN" sz="2400" dirty="0">
                <a:latin typeface="Consolas" panose="020B0609020204030204" pitchFamily="49" charset="0"/>
                <a:ea typeface="+mn-ea"/>
                <a:sym typeface="Consolas" panose="020B0609020204030204" pitchFamily="49" charset="0"/>
              </a:rPr>
              <a:t>);</a:t>
            </a:r>
            <a:endParaRPr lang="en-US" altLang="zh-CN" sz="2400" dirty="0">
              <a:latin typeface="Consolas" panose="020B0609020204030204" pitchFamily="49" charset="0"/>
              <a:ea typeface="+mn-ea"/>
              <a:sym typeface="Consolas" panose="020B0609020204030204" pitchFamily="49"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    return 0;</a:t>
            </a:r>
            <a:endParaRPr lang="zh-CN" altLang="en-US" sz="2400" dirty="0">
              <a:latin typeface="Consolas" panose="020B0609020204030204" pitchFamily="49" charset="0"/>
              <a:ea typeface="+mn-ea"/>
              <a:sym typeface="Consolas" panose="020B0609020204030204" pitchFamily="49" charset="0"/>
            </a:endParaRPr>
          </a:p>
          <a:p>
            <a:pPr marL="400050" lvl="1" algn="l" defTabSz="0">
              <a:buSzPct val="80000"/>
            </a:pPr>
            <a:r>
              <a:rPr lang="en-US" altLang="zh-CN" sz="2400" dirty="0">
                <a:latin typeface="Consolas" panose="020B0609020204030204" pitchFamily="49" charset="0"/>
                <a:ea typeface="+mn-ea"/>
                <a:sym typeface="Consolas" panose="020B0609020204030204" pitchFamily="49" charset="0"/>
              </a:rPr>
              <a:t>}</a:t>
            </a:r>
            <a:endParaRPr lang="zh-CN" altLang="en-US" sz="2400" dirty="0">
              <a:latin typeface="Consolas" panose="020B0609020204030204" pitchFamily="49" charset="0"/>
              <a:ea typeface="+mn-ea"/>
              <a:sym typeface="Consolas" panose="020B0609020204030204" pitchFamily="49" charset="0"/>
            </a:endParaRPr>
          </a:p>
          <a:p>
            <a:pPr marL="342900" indent="-342900" algn="l" defTabSz="0">
              <a:buClr>
                <a:srgbClr val="00007D"/>
              </a:buClr>
              <a:buSzPct val="75000"/>
              <a:buFont typeface="Wingdings" panose="05000000000000000000" pitchFamily="2" charset="2"/>
              <a:buChar char="n"/>
            </a:pPr>
            <a:r>
              <a:rPr lang="zh-CN" altLang="en-US" dirty="0">
                <a:solidFill>
                  <a:srgbClr val="000000"/>
                </a:solidFill>
                <a:latin typeface="+mn-lt"/>
                <a:ea typeface="+mn-ea"/>
                <a:cs typeface="+mn-cs"/>
                <a:sym typeface="Arial" panose="020B0604020202090204" pitchFamily="34" charset="0"/>
              </a:rPr>
              <a:t>输出 </a:t>
            </a:r>
            <a:r>
              <a:rPr lang="en-US" altLang="zh-CN" dirty="0">
                <a:solidFill>
                  <a:srgbClr val="000000"/>
                </a:solidFill>
                <a:latin typeface="+mn-lt"/>
                <a:ea typeface="+mn-ea"/>
                <a:cs typeface="+mn-cs"/>
                <a:sym typeface="Arial" panose="020B0604020202090204" pitchFamily="34" charset="0"/>
              </a:rPr>
              <a:t>7	7</a:t>
            </a:r>
            <a:endParaRPr lang="zh-CN" altLang="en-US" dirty="0">
              <a:solidFill>
                <a:srgbClr val="000000"/>
              </a:solidFill>
              <a:latin typeface="+mn-lt"/>
              <a:ea typeface="+mn-ea"/>
              <a:cs typeface="+mn-cs"/>
              <a:sym typeface="Arial" panose="020B0604020202090204" pitchFamily="34" charset="0"/>
            </a:endParaRPr>
          </a:p>
          <a:p>
            <a:pPr marL="342900" indent="-342900" algn="l" defTabSz="0">
              <a:buClr>
                <a:srgbClr val="00007D"/>
              </a:buClr>
              <a:buSzPct val="75000"/>
              <a:buFont typeface="Wingdings" panose="05000000000000000000" pitchFamily="2" charset="2"/>
              <a:buChar char="n"/>
            </a:pPr>
            <a:r>
              <a:rPr lang="zh-CN" altLang="en-US" dirty="0">
                <a:solidFill>
                  <a:srgbClr val="000000"/>
                </a:solidFill>
                <a:latin typeface="+mn-lt"/>
                <a:ea typeface="+mn-ea"/>
                <a:cs typeface="+mn-cs"/>
                <a:sym typeface="Arial" panose="020B0604020202090204" pitchFamily="34" charset="0"/>
              </a:rPr>
              <a:t>在编译器看来，</a:t>
            </a:r>
            <a:r>
              <a:rPr lang="en-US" altLang="zh-CN" dirty="0">
                <a:solidFill>
                  <a:srgbClr val="FF0000"/>
                </a:solidFill>
                <a:latin typeface="Consolas" panose="020B0609020204030204" pitchFamily="49" charset="0"/>
                <a:ea typeface="+mn-ea"/>
                <a:cs typeface="+mn-cs"/>
                <a:sym typeface="Consolas" panose="020B0609020204030204" pitchFamily="49" charset="0"/>
              </a:rPr>
              <a:t> x[y]</a:t>
            </a:r>
            <a:r>
              <a:rPr lang="zh-CN" altLang="en-US" dirty="0">
                <a:solidFill>
                  <a:srgbClr val="000000"/>
                </a:solidFill>
                <a:latin typeface="+mn-lt"/>
                <a:ea typeface="+mn-ea"/>
                <a:cs typeface="+mn-cs"/>
                <a:sym typeface="Arial" panose="020B0604020202090204" pitchFamily="34" charset="0"/>
              </a:rPr>
              <a:t>完全等价于</a:t>
            </a:r>
            <a:r>
              <a:rPr lang="en-US" altLang="zh-CN" dirty="0">
                <a:solidFill>
                  <a:srgbClr val="FF0000"/>
                </a:solidFill>
                <a:latin typeface="Consolas" panose="020B0609020204030204" pitchFamily="49" charset="0"/>
                <a:ea typeface="+mn-ea"/>
                <a:cs typeface="+mn-cs"/>
                <a:sym typeface="Consolas" panose="020B0609020204030204" pitchFamily="49" charset="0"/>
              </a:rPr>
              <a:t>*(x+y)</a:t>
            </a:r>
            <a:r>
              <a:rPr lang="en-US" altLang="zh-CN" dirty="0">
                <a:latin typeface="Consolas" panose="020B0609020204030204" pitchFamily="49" charset="0"/>
                <a:ea typeface="+mn-ea"/>
                <a:cs typeface="+mn-cs"/>
                <a:sym typeface="Consolas" panose="020B0609020204030204" pitchFamily="49" charset="0"/>
              </a:rPr>
              <a:t>!</a:t>
            </a:r>
            <a:endParaRPr lang="en-US" altLang="zh-CN" dirty="0">
              <a:latin typeface="Consolas" panose="020B0609020204030204" pitchFamily="49" charset="0"/>
              <a:ea typeface="+mn-ea"/>
              <a:cs typeface="+mn-cs"/>
              <a:sym typeface="Consolas" panose="020B0609020204030204" pitchFamily="49" charset="0"/>
            </a:endParaRPr>
          </a:p>
          <a:p>
            <a:pPr marL="400050" lvl="1" algn="l" defTabSz="0">
              <a:buSzPct val="80000"/>
            </a:pPr>
            <a:endParaRPr lang="zh-CN" altLang="en-US" sz="2400" dirty="0">
              <a:latin typeface="Consolas" panose="020B0609020204030204" pitchFamily="49" charset="0"/>
              <a:ea typeface="+mn-ea"/>
              <a:sym typeface="Consolas" panose="020B0609020204030204" pitchFamily="49" charset="0"/>
            </a:endParaRPr>
          </a:p>
        </p:txBody>
      </p:sp>
      <p:sp>
        <p:nvSpPr>
          <p:cNvPr id="19459"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8197" name="椭圆形标注 4"/>
          <p:cNvSpPr/>
          <p:nvPr/>
        </p:nvSpPr>
        <p:spPr>
          <a:xfrm>
            <a:off x="5826125" y="2698750"/>
            <a:ext cx="3095625" cy="841375"/>
          </a:xfrm>
          <a:prstGeom prst="wedgeEllipseCallout">
            <a:avLst>
              <a:gd name="adj1" fmla="val -35287"/>
              <a:gd name="adj2" fmla="val 88009"/>
            </a:avLst>
          </a:prstGeom>
          <a:solidFill>
            <a:srgbClr val="A3EFEF"/>
          </a:solidFill>
          <a:ln w="9525">
            <a:noFill/>
          </a:ln>
        </p:spPr>
        <p:txBody>
          <a:bodyPr wrap="none" anchor="ctr"/>
          <a:lstStyle/>
          <a:p>
            <a:pPr algn="ctr">
              <a:buFont typeface="Arial" panose="020B0604020202090204" pitchFamily="34" charset="0"/>
              <a:buNone/>
            </a:pPr>
            <a:r>
              <a:rPr lang="zh-CN" altLang="en-US" sz="2400" b="1" i="1" dirty="0">
                <a:latin typeface="Arial" panose="020B0604020202090204" pitchFamily="34" charset="0"/>
                <a:ea typeface="宋体" panose="02010600030101010101" pitchFamily="2" charset="-122"/>
                <a:sym typeface="Arial" panose="020B0604020202090204" pitchFamily="34" charset="0"/>
              </a:rPr>
              <a:t>这能通过编译！</a:t>
            </a: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a:t>
            </a:r>
            <a:endParaRPr lang="zh-CN" altLang="en-US" sz="2400" b="1" i="1" dirty="0">
              <a:latin typeface="Arial" panose="020B0604020202090204" pitchFamily="34" charset="0"/>
              <a:ea typeface="宋体" panose="02010600030101010101" pitchFamily="2" charset="-122"/>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filter="fade">
                                      <p:cBhvr>
                                        <p:cTn id="7" dur="5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filter="fade">
                                      <p:cBhvr>
                                        <p:cTn id="10" dur="500"/>
                                        <p:tgtEl>
                                          <p:spTgt spid="819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filter="fade">
                                      <p:cBhvr>
                                        <p:cTn id="13" dur="500"/>
                                        <p:tgtEl>
                                          <p:spTgt spid="819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filter="fade">
                                      <p:cBhvr>
                                        <p:cTn id="16" dur="500"/>
                                        <p:tgtEl>
                                          <p:spTgt spid="819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filter="fade">
                                      <p:cBhvr>
                                        <p:cTn id="19" dur="500"/>
                                        <p:tgtEl>
                                          <p:spTgt spid="819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95">
                                            <p:txEl>
                                              <p:pRg st="5" end="5"/>
                                            </p:txEl>
                                          </p:spTgt>
                                        </p:tgtEl>
                                        <p:attrNameLst>
                                          <p:attrName>style.visibility</p:attrName>
                                        </p:attrNameLst>
                                      </p:cBhvr>
                                      <p:to>
                                        <p:strVal val="visible"/>
                                      </p:to>
                                    </p:set>
                                    <p:animEffect filter="fade">
                                      <p:cBhvr>
                                        <p:cTn id="22" dur="500"/>
                                        <p:tgtEl>
                                          <p:spTgt spid="819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195">
                                            <p:txEl>
                                              <p:pRg st="6" end="6"/>
                                            </p:txEl>
                                          </p:spTgt>
                                        </p:tgtEl>
                                        <p:attrNameLst>
                                          <p:attrName>style.visibility</p:attrName>
                                        </p:attrNameLst>
                                      </p:cBhvr>
                                      <p:to>
                                        <p:strVal val="visible"/>
                                      </p:to>
                                    </p:set>
                                    <p:animEffect filter="fade">
                                      <p:cBhvr>
                                        <p:cTn id="25" dur="500"/>
                                        <p:tgtEl>
                                          <p:spTgt spid="819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8197"/>
                                        </p:tgtEl>
                                        <p:attrNameLst>
                                          <p:attrName>style.visibility</p:attrName>
                                        </p:attrNameLst>
                                      </p:cBhvr>
                                      <p:to>
                                        <p:strVal val="visible"/>
                                      </p:to>
                                    </p:set>
                                    <p:animEffect filter="wipe(down)">
                                      <p:cBhvr>
                                        <p:cTn id="30" dur="580">
                                          <p:stCondLst>
                                            <p:cond delay="0"/>
                                          </p:stCondLst>
                                        </p:cTn>
                                        <p:tgtEl>
                                          <p:spTgt spid="8197"/>
                                        </p:tgtEl>
                                      </p:cBhvr>
                                    </p:animEffect>
                                    <p:anim calcmode="lin" valueType="num">
                                      <p:cBhvr>
                                        <p:cTn id="31" dur="1822" tmFilter="0,0; 0.14,0.36; 0.43,0.73; 0.71,0.91; 1.0,1.0">
                                          <p:stCondLst>
                                            <p:cond delay="0"/>
                                          </p:stCondLst>
                                        </p:cTn>
                                        <p:tgtEl>
                                          <p:spTgt spid="8197"/>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197"/>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197"/>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197"/>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197"/>
                                        </p:tgtEl>
                                        <p:attrNameLst>
                                          <p:attrName>ppt_y</p:attrName>
                                        </p:attrNameLst>
                                      </p:cBhvr>
                                      <p:tavLst>
                                        <p:tav tm="0" fmla="#ppt_y-sin(pi*$)/81">
                                          <p:val>
                                            <p:fltVal val="0"/>
                                          </p:val>
                                        </p:tav>
                                        <p:tav tm="100000">
                                          <p:val>
                                            <p:fltVal val="1"/>
                                          </p:val>
                                        </p:tav>
                                      </p:tavLst>
                                    </p:anim>
                                    <p:animScale>
                                      <p:cBhvr>
                                        <p:cTn id="36" dur="26">
                                          <p:stCondLst>
                                            <p:cond delay="650"/>
                                          </p:stCondLst>
                                        </p:cTn>
                                        <p:tgtEl>
                                          <p:spTgt spid="8197"/>
                                        </p:tgtEl>
                                      </p:cBhvr>
                                      <p:to x="100000" y="60000"/>
                                    </p:animScale>
                                    <p:animScale>
                                      <p:cBhvr>
                                        <p:cTn id="37" dur="166" decel="50000">
                                          <p:stCondLst>
                                            <p:cond delay="676"/>
                                          </p:stCondLst>
                                        </p:cTn>
                                        <p:tgtEl>
                                          <p:spTgt spid="8197"/>
                                        </p:tgtEl>
                                      </p:cBhvr>
                                      <p:to x="100000" y="100000"/>
                                    </p:animScale>
                                    <p:animScale>
                                      <p:cBhvr>
                                        <p:cTn id="38" dur="26">
                                          <p:stCondLst>
                                            <p:cond delay="1312"/>
                                          </p:stCondLst>
                                        </p:cTn>
                                        <p:tgtEl>
                                          <p:spTgt spid="8197"/>
                                        </p:tgtEl>
                                      </p:cBhvr>
                                      <p:to x="100000" y="80000"/>
                                    </p:animScale>
                                    <p:animScale>
                                      <p:cBhvr>
                                        <p:cTn id="39" dur="166" decel="50000">
                                          <p:stCondLst>
                                            <p:cond delay="1338"/>
                                          </p:stCondLst>
                                        </p:cTn>
                                        <p:tgtEl>
                                          <p:spTgt spid="8197"/>
                                        </p:tgtEl>
                                      </p:cBhvr>
                                      <p:to x="100000" y="100000"/>
                                    </p:animScale>
                                    <p:animScale>
                                      <p:cBhvr>
                                        <p:cTn id="40" dur="26">
                                          <p:stCondLst>
                                            <p:cond delay="1642"/>
                                          </p:stCondLst>
                                        </p:cTn>
                                        <p:tgtEl>
                                          <p:spTgt spid="8197"/>
                                        </p:tgtEl>
                                      </p:cBhvr>
                                      <p:to x="100000" y="90000"/>
                                    </p:animScale>
                                    <p:animScale>
                                      <p:cBhvr>
                                        <p:cTn id="41" dur="166" decel="50000">
                                          <p:stCondLst>
                                            <p:cond delay="1668"/>
                                          </p:stCondLst>
                                        </p:cTn>
                                        <p:tgtEl>
                                          <p:spTgt spid="8197"/>
                                        </p:tgtEl>
                                      </p:cBhvr>
                                      <p:to x="100000" y="100000"/>
                                    </p:animScale>
                                    <p:animScale>
                                      <p:cBhvr>
                                        <p:cTn id="42" dur="26">
                                          <p:stCondLst>
                                            <p:cond delay="1808"/>
                                          </p:stCondLst>
                                        </p:cTn>
                                        <p:tgtEl>
                                          <p:spTgt spid="8197"/>
                                        </p:tgtEl>
                                      </p:cBhvr>
                                      <p:to x="100000" y="95000"/>
                                    </p:animScale>
                                    <p:animScale>
                                      <p:cBhvr>
                                        <p:cTn id="43" dur="166" decel="50000">
                                          <p:stCondLst>
                                            <p:cond delay="1834"/>
                                          </p:stCondLst>
                                        </p:cTn>
                                        <p:tgtEl>
                                          <p:spTgt spid="8197"/>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195">
                                            <p:txEl>
                                              <p:pRg st="7" end="7"/>
                                            </p:txEl>
                                          </p:spTgt>
                                        </p:tgtEl>
                                        <p:attrNameLst>
                                          <p:attrName>style.visibility</p:attrName>
                                        </p:attrNameLst>
                                      </p:cBhvr>
                                      <p:to>
                                        <p:strVal val="visible"/>
                                      </p:to>
                                    </p:set>
                                    <p:animEffect filter="fade">
                                      <p:cBhvr>
                                        <p:cTn id="48" dur="500"/>
                                        <p:tgtEl>
                                          <p:spTgt spid="819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195">
                                            <p:txEl>
                                              <p:pRg st="8" end="8"/>
                                            </p:txEl>
                                          </p:spTgt>
                                        </p:tgtEl>
                                        <p:attrNameLst>
                                          <p:attrName>style.visibility</p:attrName>
                                        </p:attrNameLst>
                                      </p:cBhvr>
                                      <p:to>
                                        <p:strVal val="visible"/>
                                      </p:to>
                                    </p:set>
                                    <p:animEffect filter="fade">
                                      <p:cBhvr>
                                        <p:cTn id="53"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0" build="p"/>
      <p:bldP spid="819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ctrTitle"/>
          </p:nvPr>
        </p:nvSpPr>
        <p:spPr>
          <a:xfrm>
            <a:off x="457200" y="457200"/>
            <a:ext cx="8229600" cy="1371600"/>
          </a:xfrm>
        </p:spPr>
        <p:txBody>
          <a:bodyPr vert="horz" wrap="square" lIns="91440" tIns="45720" rIns="91440" bIns="45720" anchor="ctr"/>
          <a:lstStyle/>
          <a:p>
            <a:pPr>
              <a:buClrTx/>
            </a:pPr>
            <a:r>
              <a:rPr lang="zh-CN" altLang="zh-CN" dirty="0"/>
              <a:t>理解数组与指针</a:t>
            </a:r>
            <a:endParaRPr lang="zh-CN" altLang="zh-CN" dirty="0"/>
          </a:p>
        </p:txBody>
      </p:sp>
      <p:sp>
        <p:nvSpPr>
          <p:cNvPr id="9219" name="内容占位符 2"/>
          <p:cNvSpPr>
            <a:spLocks noGrp="1"/>
          </p:cNvSpPr>
          <p:nvPr>
            <p:ph type="subTitle" idx="1"/>
          </p:nvPr>
        </p:nvSpPr>
        <p:spPr>
          <a:xfrm>
            <a:off x="457200" y="1657350"/>
            <a:ext cx="8229600" cy="3886200"/>
          </a:xfrm>
        </p:spPr>
        <p:txBody>
          <a:bodyPr vert="horz" wrap="square" lIns="91440" tIns="45720" rIns="91440" bIns="45720" anchor="t"/>
          <a:lstStyle/>
          <a:p>
            <a:pPr marL="342900" indent="-342900" algn="l" defTabSz="0">
              <a:buClr>
                <a:schemeClr val="bg2"/>
              </a:buClr>
              <a:buSzPct val="75000"/>
              <a:buFont typeface="Wingdings" panose="05000000000000000000" pitchFamily="2" charset="2"/>
              <a:buChar char="n"/>
            </a:pPr>
            <a:r>
              <a:rPr lang="en-US" altLang="zh-CN" dirty="0">
                <a:solidFill>
                  <a:srgbClr val="FF0000"/>
                </a:solidFill>
                <a:latin typeface="Consolas" panose="020B0609020204030204" pitchFamily="49" charset="0"/>
                <a:ea typeface="+mn-ea"/>
                <a:cs typeface="+mn-cs"/>
                <a:sym typeface="Consolas" panose="020B0609020204030204" pitchFamily="49" charset="0"/>
              </a:rPr>
              <a:t>x[y]</a:t>
            </a:r>
            <a:r>
              <a:rPr lang="zh-CN" altLang="en-US" dirty="0">
                <a:solidFill>
                  <a:srgbClr val="000000"/>
                </a:solidFill>
                <a:latin typeface="+mn-lt"/>
                <a:ea typeface="+mn-ea"/>
                <a:cs typeface="+mn-cs"/>
                <a:sym typeface="Arial" panose="020B0604020202090204" pitchFamily="34" charset="0"/>
              </a:rPr>
              <a:t>完全等价于</a:t>
            </a:r>
            <a:r>
              <a:rPr lang="en-US" altLang="zh-CN" dirty="0">
                <a:solidFill>
                  <a:srgbClr val="FF0000"/>
                </a:solidFill>
                <a:latin typeface="Consolas" panose="020B0609020204030204" pitchFamily="49" charset="0"/>
                <a:ea typeface="+mn-ea"/>
                <a:cs typeface="+mn-cs"/>
                <a:sym typeface="Consolas" panose="020B0609020204030204" pitchFamily="49" charset="0"/>
              </a:rPr>
              <a:t>*(x+y)</a:t>
            </a:r>
            <a:r>
              <a:rPr lang="zh-CN" altLang="en-US" dirty="0">
                <a:latin typeface="Consolas" panose="020B0609020204030204" pitchFamily="49" charset="0"/>
                <a:ea typeface="+mn-ea"/>
                <a:cs typeface="+mn-cs"/>
                <a:sym typeface="Consolas" panose="020B0609020204030204" pitchFamily="49" charset="0"/>
              </a:rPr>
              <a:t>：</a:t>
            </a:r>
            <a:endParaRPr lang="en-US" altLang="zh-CN" dirty="0">
              <a:latin typeface="Consolas" panose="020B0609020204030204" pitchFamily="49" charset="0"/>
              <a:ea typeface="+mn-ea"/>
              <a:cs typeface="+mn-cs"/>
              <a:sym typeface="Consolas" panose="020B0609020204030204" pitchFamily="49" charset="0"/>
            </a:endParaRPr>
          </a:p>
          <a:p>
            <a:pPr lvl="1" algn="l" defTabSz="0">
              <a:buSzPct val="80000"/>
            </a:pPr>
            <a:r>
              <a:rPr lang="en-US" altLang="zh-CN" dirty="0">
                <a:solidFill>
                  <a:srgbClr val="FF0000"/>
                </a:solidFill>
                <a:latin typeface="Consolas" panose="020B0609020204030204" pitchFamily="49" charset="0"/>
                <a:ea typeface="+mn-ea"/>
                <a:sym typeface="Consolas" panose="020B0609020204030204" pitchFamily="49" charset="0"/>
              </a:rPr>
              <a:t>a[3]*(a+3)  3[a]*(3+a)</a:t>
            </a:r>
            <a:endParaRPr lang="en-US" altLang="zh-CN" dirty="0">
              <a:latin typeface="+mn-lt"/>
              <a:ea typeface="+mn-ea"/>
              <a:sym typeface="Arial" panose="020B0604020202090204" pitchFamily="34" charset="0"/>
            </a:endParaRPr>
          </a:p>
          <a:p>
            <a:pPr marL="342900" indent="-342900" algn="l" defTabSz="0">
              <a:buClr>
                <a:schemeClr val="bg2"/>
              </a:buClr>
              <a:buSzPct val="75000"/>
              <a:buFont typeface="Wingdings" panose="05000000000000000000" pitchFamily="2" charset="2"/>
              <a:buChar char="n"/>
            </a:pPr>
            <a:r>
              <a:rPr lang="zh-CN" altLang="en-US" dirty="0">
                <a:latin typeface="+mn-lt"/>
                <a:ea typeface="+mn-ea"/>
                <a:cs typeface="+mn-cs"/>
                <a:sym typeface="Arial" panose="020B0604020202090204" pitchFamily="34" charset="0"/>
              </a:rPr>
              <a:t>问：</a:t>
            </a:r>
            <a:r>
              <a:rPr lang="en-US" altLang="zh-CN" dirty="0">
                <a:latin typeface="+mn-lt"/>
                <a:ea typeface="+mn-ea"/>
                <a:cs typeface="+mn-cs"/>
                <a:sym typeface="Arial" panose="020B0604020202090204" pitchFamily="34" charset="0"/>
              </a:rPr>
              <a:t>a</a:t>
            </a:r>
            <a:r>
              <a:rPr lang="zh-CN" altLang="en-US" dirty="0">
                <a:latin typeface="+mn-lt"/>
                <a:ea typeface="+mn-ea"/>
                <a:cs typeface="+mn-cs"/>
                <a:sym typeface="Arial" panose="020B0604020202090204" pitchFamily="34" charset="0"/>
              </a:rPr>
              <a:t>是什么？</a:t>
            </a:r>
            <a:endParaRPr lang="en-US" altLang="zh-CN" dirty="0">
              <a:latin typeface="+mn-lt"/>
              <a:ea typeface="+mn-ea"/>
              <a:cs typeface="+mn-cs"/>
              <a:sym typeface="Arial" panose="020B0604020202090204" pitchFamily="34" charset="0"/>
            </a:endParaRPr>
          </a:p>
          <a:p>
            <a:pPr lvl="1" algn="l" defTabSz="0">
              <a:buSzPct val="80000"/>
            </a:pPr>
            <a:r>
              <a:rPr lang="zh-CN" altLang="en-US" dirty="0">
                <a:latin typeface="+mn-lt"/>
                <a:ea typeface="+mn-ea"/>
                <a:sym typeface="Arial" panose="020B0604020202090204" pitchFamily="34" charset="0"/>
              </a:rPr>
              <a:t>回忆：</a:t>
            </a:r>
            <a:endParaRPr lang="en-US" altLang="zh-CN" dirty="0">
              <a:latin typeface="+mn-lt"/>
              <a:ea typeface="+mn-ea"/>
              <a:sym typeface="Arial" panose="020B0604020202090204" pitchFamily="34" charset="0"/>
            </a:endParaRPr>
          </a:p>
          <a:p>
            <a:pPr marL="857250" lvl="2" algn="l" defTabSz="0">
              <a:buSzPct val="65000"/>
            </a:pPr>
            <a:r>
              <a:rPr lang="en-US" altLang="zh-CN" dirty="0">
                <a:latin typeface="Consolas" panose="020B0609020204030204" pitchFamily="49" charset="0"/>
                <a:ea typeface="+mn-ea"/>
                <a:sym typeface="Consolas" panose="020B0609020204030204" pitchFamily="49" charset="0"/>
              </a:rPr>
              <a:t>int a[5];</a:t>
            </a:r>
            <a:endParaRPr lang="zh-CN" altLang="en-US" dirty="0">
              <a:latin typeface="Consolas" panose="020B0609020204030204" pitchFamily="49" charset="0"/>
              <a:ea typeface="+mn-ea"/>
              <a:sym typeface="Consolas" panose="020B0609020204030204" pitchFamily="49" charset="0"/>
            </a:endParaRPr>
          </a:p>
          <a:p>
            <a:pPr marL="857250" lvl="2" algn="l" defTabSz="0">
              <a:buSzPct val="65000"/>
            </a:pPr>
            <a:r>
              <a:rPr lang="en-US" altLang="zh-CN" dirty="0">
                <a:latin typeface="Consolas" panose="020B0609020204030204" pitchFamily="49" charset="0"/>
                <a:ea typeface="+mn-ea"/>
                <a:sym typeface="Consolas" panose="020B0609020204030204" pitchFamily="49" charset="0"/>
              </a:rPr>
              <a:t>int *p=a;</a:t>
            </a:r>
            <a:endParaRPr lang="zh-CN" altLang="en-US" dirty="0">
              <a:latin typeface="Consolas" panose="020B0609020204030204" pitchFamily="49" charset="0"/>
              <a:ea typeface="+mn-ea"/>
              <a:sym typeface="Consolas" panose="020B0609020204030204" pitchFamily="49" charset="0"/>
            </a:endParaRPr>
          </a:p>
          <a:p>
            <a:pPr marL="857250" lvl="2" algn="l" defTabSz="0">
              <a:buSzPct val="65000"/>
            </a:pPr>
            <a:r>
              <a:rPr lang="en-US" altLang="zh-CN" dirty="0">
                <a:latin typeface="Consolas" panose="020B0609020204030204" pitchFamily="49" charset="0"/>
                <a:ea typeface="+mn-ea"/>
                <a:sym typeface="Consolas" panose="020B0609020204030204" pitchFamily="49" charset="0"/>
              </a:rPr>
              <a:t>if (*(p+3)==*(3+p))?</a:t>
            </a:r>
            <a:endParaRPr lang="zh-CN" altLang="en-US" dirty="0">
              <a:latin typeface="Consolas" panose="020B0609020204030204" pitchFamily="49" charset="0"/>
              <a:ea typeface="+mn-ea"/>
              <a:sym typeface="Consolas" panose="020B0609020204030204" pitchFamily="49" charset="0"/>
            </a:endParaRPr>
          </a:p>
          <a:p>
            <a:pPr marL="342900" indent="-342900" algn="l" defTabSz="0">
              <a:buClr>
                <a:schemeClr val="bg2"/>
              </a:buClr>
              <a:buSzPct val="75000"/>
              <a:buFont typeface="Wingdings" panose="05000000000000000000" pitchFamily="2" charset="2"/>
              <a:buChar char="n"/>
            </a:pPr>
            <a:r>
              <a:rPr lang="en-US" altLang="zh-CN" dirty="0">
                <a:latin typeface="Consolas" panose="020B0609020204030204" pitchFamily="49" charset="0"/>
                <a:ea typeface="+mn-ea"/>
                <a:cs typeface="+mn-cs"/>
                <a:sym typeface="Consolas" panose="020B0609020204030204" pitchFamily="49" charset="0"/>
              </a:rPr>
              <a:t>a</a:t>
            </a:r>
            <a:r>
              <a:rPr lang="zh-CN" altLang="en-US" dirty="0">
                <a:latin typeface="Consolas" panose="020B0609020204030204" pitchFamily="49" charset="0"/>
                <a:ea typeface="+mn-ea"/>
                <a:cs typeface="+mn-cs"/>
                <a:sym typeface="Consolas" panose="020B0609020204030204" pitchFamily="49" charset="0"/>
              </a:rPr>
              <a:t>表现得就像一个指针！</a:t>
            </a:r>
            <a:endParaRPr lang="en-US" altLang="zh-CN" dirty="0">
              <a:latin typeface="Consolas" panose="020B0609020204030204" pitchFamily="49" charset="0"/>
              <a:ea typeface="+mn-ea"/>
              <a:cs typeface="+mn-cs"/>
              <a:sym typeface="Consolas" panose="020B0609020204030204" pitchFamily="49" charset="0"/>
            </a:endParaRPr>
          </a:p>
          <a:p>
            <a:pPr lvl="1" algn="l" defTabSz="0">
              <a:buClr>
                <a:schemeClr val="accent2"/>
              </a:buClr>
              <a:buSzPct val="80000"/>
              <a:buFont typeface="Wingdings" panose="05000000000000000000" pitchFamily="2" charset="2"/>
              <a:buChar char="¨"/>
            </a:pPr>
            <a:r>
              <a:rPr lang="zh-CN" altLang="en-US" dirty="0">
                <a:latin typeface="Consolas" panose="020B0609020204030204" pitchFamily="49" charset="0"/>
                <a:ea typeface="+mn-ea"/>
                <a:sym typeface="Consolas" panose="020B0609020204030204" pitchFamily="49" charset="0"/>
              </a:rPr>
              <a:t>基类型？ </a:t>
            </a:r>
            <a:r>
              <a:rPr lang="en-US" altLang="zh-CN" dirty="0">
                <a:latin typeface="Consolas" panose="020B0609020204030204" pitchFamily="49" charset="0"/>
                <a:ea typeface="+mn-ea"/>
                <a:sym typeface="Consolas" panose="020B0609020204030204" pitchFamily="49" charset="0"/>
              </a:rPr>
              <a:t>int</a:t>
            </a:r>
            <a:r>
              <a:rPr lang="zh-CN" altLang="en-US" dirty="0">
                <a:latin typeface="Consolas" panose="020B0609020204030204" pitchFamily="49" charset="0"/>
                <a:ea typeface="+mn-ea"/>
                <a:sym typeface="Consolas" panose="020B0609020204030204" pitchFamily="49" charset="0"/>
              </a:rPr>
              <a:t>！</a:t>
            </a:r>
            <a:endParaRPr lang="zh-CN" altLang="en-US" dirty="0">
              <a:latin typeface="Consolas" panose="020B0609020204030204" pitchFamily="49" charset="0"/>
              <a:ea typeface="+mn-ea"/>
              <a:sym typeface="Consolas" panose="020B0609020204030204" pitchFamily="49" charset="0"/>
            </a:endParaRPr>
          </a:p>
        </p:txBody>
      </p:sp>
      <p:sp>
        <p:nvSpPr>
          <p:cNvPr id="20483"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9221" name="云形标注 4"/>
          <p:cNvSpPr/>
          <p:nvPr/>
        </p:nvSpPr>
        <p:spPr>
          <a:xfrm>
            <a:off x="4191000" y="3001963"/>
            <a:ext cx="4953000" cy="1614487"/>
          </a:xfrm>
          <a:prstGeom prst="cloudCallout">
            <a:avLst>
              <a:gd name="adj1" fmla="val -35616"/>
              <a:gd name="adj2" fmla="val 91301"/>
            </a:avLst>
          </a:prstGeom>
          <a:solidFill>
            <a:srgbClr val="A3EFEF"/>
          </a:solidFill>
          <a:ln w="9525">
            <a:noFill/>
          </a:ln>
        </p:spPr>
        <p:txBody>
          <a:bodyPr wrap="none" anchor="ctr"/>
          <a:lstStyle/>
          <a:p>
            <a:pPr algn="ctr">
              <a:buFont typeface="Arial" panose="020B0604020202090204" pitchFamily="34" charset="0"/>
              <a:buNone/>
            </a:pPr>
            <a:r>
              <a:rPr lang="en-US" altLang="zh-CN" sz="2400" b="1" i="1" dirty="0">
                <a:latin typeface="Arial" panose="020B0604020202090204" pitchFamily="34" charset="0"/>
                <a:ea typeface="宋体" panose="02010600030101010101" pitchFamily="2" charset="-122"/>
                <a:sym typeface="Arial" panose="020B0604020202090204" pitchFamily="34" charset="0"/>
              </a:rPr>
              <a:t>a</a:t>
            </a:r>
            <a:r>
              <a:rPr lang="zh-CN" altLang="en-US" sz="2400" b="1" i="1" dirty="0">
                <a:latin typeface="Arial" panose="020B0604020202090204" pitchFamily="34" charset="0"/>
                <a:ea typeface="宋体" panose="02010600030101010101" pitchFamily="2" charset="-122"/>
                <a:sym typeface="Arial" panose="020B0604020202090204" pitchFamily="34" charset="0"/>
              </a:rPr>
              <a:t>和</a:t>
            </a:r>
            <a:r>
              <a:rPr lang="en-US" altLang="zh-CN" sz="2400" b="1" i="1" dirty="0">
                <a:latin typeface="Arial" panose="020B0604020202090204" pitchFamily="34" charset="0"/>
                <a:ea typeface="宋体" panose="02010600030101010101" pitchFamily="2" charset="-122"/>
                <a:sym typeface="Arial" panose="020B0604020202090204" pitchFamily="34" charset="0"/>
              </a:rPr>
              <a:t>p</a:t>
            </a:r>
            <a:r>
              <a:rPr lang="zh-CN" altLang="en-US" sz="2400" b="1" i="1" dirty="0">
                <a:latin typeface="Arial" panose="020B0604020202090204" pitchFamily="34" charset="0"/>
                <a:ea typeface="宋体" panose="02010600030101010101" pitchFamily="2" charset="-122"/>
                <a:sym typeface="Arial" panose="020B0604020202090204" pitchFamily="34" charset="0"/>
              </a:rPr>
              <a:t>的区别在于：</a:t>
            </a:r>
            <a:r>
              <a:rPr lang="en-US" altLang="zh-CN" sz="2400" b="1" i="1" dirty="0">
                <a:latin typeface="Arial" panose="020B0604020202090204" pitchFamily="34" charset="0"/>
                <a:ea typeface="宋体" panose="02010600030101010101" pitchFamily="2" charset="-122"/>
                <a:sym typeface="Arial" panose="020B0604020202090204" pitchFamily="34" charset="0"/>
              </a:rPr>
              <a:t>a</a:t>
            </a:r>
            <a:r>
              <a:rPr lang="zh-CN" altLang="en-US" sz="2400" b="1" i="1" dirty="0">
                <a:latin typeface="Arial" panose="020B0604020202090204" pitchFamily="34" charset="0"/>
                <a:ea typeface="宋体" panose="02010600030101010101" pitchFamily="2" charset="-122"/>
                <a:sym typeface="Arial" panose="020B0604020202090204" pitchFamily="34" charset="0"/>
              </a:rPr>
              <a:t>不是一个变量，</a:t>
            </a:r>
            <a:endParaRPr lang="en-US" altLang="zh-CN" sz="2400" b="1" i="1" dirty="0">
              <a:latin typeface="Arial" panose="020B0604020202090204" pitchFamily="34" charset="0"/>
              <a:ea typeface="宋体" panose="02010600030101010101" pitchFamily="2" charset="-122"/>
              <a:sym typeface="Arial" panose="020B0604020202090204" pitchFamily="34" charset="0"/>
            </a:endParaRPr>
          </a:p>
          <a:p>
            <a:pPr algn="ctr">
              <a:buFont typeface="Arial" panose="020B0604020202090204" pitchFamily="34" charset="0"/>
              <a:buNone/>
            </a:pP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不能对它赋值，如</a:t>
            </a:r>
            <a:r>
              <a:rPr lang="en-US" altLang="zh-CN" sz="2400" b="1" dirty="0">
                <a:solidFill>
                  <a:srgbClr val="000000"/>
                </a:solidFill>
                <a:latin typeface="Arial" panose="020B0604020202090204" pitchFamily="34" charset="0"/>
                <a:ea typeface="宋体" panose="02010600030101010101" pitchFamily="2" charset="-122"/>
                <a:sym typeface="Arial" panose="020B0604020202090204" pitchFamily="34" charset="0"/>
              </a:rPr>
              <a:t>p=p+1</a:t>
            </a: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是合法的，</a:t>
            </a:r>
            <a:endParaRPr lang="en-US" altLang="zh-CN" sz="2400" b="1" dirty="0">
              <a:solidFill>
                <a:srgbClr val="000000"/>
              </a:solidFill>
              <a:latin typeface="Arial" panose="020B0604020202090204" pitchFamily="34" charset="0"/>
              <a:ea typeface="宋体" panose="02010600030101010101" pitchFamily="2" charset="-122"/>
              <a:sym typeface="Arial" panose="020B0604020202090204" pitchFamily="34" charset="0"/>
            </a:endParaRPr>
          </a:p>
          <a:p>
            <a:pPr algn="ctr">
              <a:buFont typeface="Arial" panose="020B0604020202090204" pitchFamily="34" charset="0"/>
              <a:buNone/>
            </a:pP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但是</a:t>
            </a:r>
            <a:r>
              <a:rPr lang="en-US" altLang="zh-CN" sz="2400" b="1" dirty="0">
                <a:solidFill>
                  <a:srgbClr val="000000"/>
                </a:solidFill>
                <a:latin typeface="Arial" panose="020B0604020202090204" pitchFamily="34" charset="0"/>
                <a:ea typeface="宋体" panose="02010600030101010101" pitchFamily="2" charset="-122"/>
                <a:sym typeface="Arial" panose="020B0604020202090204" pitchFamily="34" charset="0"/>
              </a:rPr>
              <a:t>a=a+1</a:t>
            </a: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是不可以的。</a:t>
            </a:r>
            <a:endParaRPr lang="zh-CN" altLang="en-US" sz="2400" b="1" i="1" dirty="0">
              <a:latin typeface="Arial" panose="020B0604020202090204" pitchFamily="34" charset="0"/>
              <a:ea typeface="宋体" panose="02010600030101010101" pitchFamily="2" charset="-122"/>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filter="fade">
                                      <p:cBhvr>
                                        <p:cTn id="7" dur="5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filter="fade">
                                      <p:cBhvr>
                                        <p:cTn id="10" dur="5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filter="fade">
                                      <p:cBhvr>
                                        <p:cTn id="15" dur="5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filter="fade">
                                      <p:cBhvr>
                                        <p:cTn id="18" dur="5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filter="fade">
                                      <p:cBhvr>
                                        <p:cTn id="21" dur="500"/>
                                        <p:tgtEl>
                                          <p:spTgt spid="92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19">
                                            <p:txEl>
                                              <p:pRg st="5" end="5"/>
                                            </p:txEl>
                                          </p:spTgt>
                                        </p:tgtEl>
                                        <p:attrNameLst>
                                          <p:attrName>style.visibility</p:attrName>
                                        </p:attrNameLst>
                                      </p:cBhvr>
                                      <p:to>
                                        <p:strVal val="visible"/>
                                      </p:to>
                                    </p:set>
                                    <p:animEffect filter="fade">
                                      <p:cBhvr>
                                        <p:cTn id="24" dur="500"/>
                                        <p:tgtEl>
                                          <p:spTgt spid="92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filter="fade">
                                      <p:cBhvr>
                                        <p:cTn id="27" dur="500"/>
                                        <p:tgtEl>
                                          <p:spTgt spid="92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9">
                                            <p:txEl>
                                              <p:pRg st="7" end="7"/>
                                            </p:txEl>
                                          </p:spTgt>
                                        </p:tgtEl>
                                        <p:attrNameLst>
                                          <p:attrName>style.visibility</p:attrName>
                                        </p:attrNameLst>
                                      </p:cBhvr>
                                      <p:to>
                                        <p:strVal val="visible"/>
                                      </p:to>
                                    </p:set>
                                    <p:animEffect filter="fade">
                                      <p:cBhvr>
                                        <p:cTn id="32" dur="500"/>
                                        <p:tgtEl>
                                          <p:spTgt spid="921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219">
                                            <p:txEl>
                                              <p:pRg st="8" end="8"/>
                                            </p:txEl>
                                          </p:spTgt>
                                        </p:tgtEl>
                                        <p:attrNameLst>
                                          <p:attrName>style.visibility</p:attrName>
                                        </p:attrNameLst>
                                      </p:cBhvr>
                                      <p:to>
                                        <p:strVal val="visible"/>
                                      </p:to>
                                    </p:set>
                                    <p:animEffect filter="fade">
                                      <p:cBhvr>
                                        <p:cTn id="35" dur="500"/>
                                        <p:tgtEl>
                                          <p:spTgt spid="92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221"/>
                                        </p:tgtEl>
                                        <p:attrNameLst>
                                          <p:attrName>style.visibility</p:attrName>
                                        </p:attrNameLst>
                                      </p:cBhvr>
                                      <p:to>
                                        <p:strVal val="visible"/>
                                      </p:to>
                                    </p:set>
                                    <p:animEffect filter="fade">
                                      <p:cBhvr>
                                        <p:cTn id="40" dur="1000"/>
                                        <p:tgtEl>
                                          <p:spTgt spid="9221"/>
                                        </p:tgtEl>
                                      </p:cBhvr>
                                    </p:animEffect>
                                    <p:anim calcmode="lin" valueType="num">
                                      <p:cBhvr>
                                        <p:cTn id="41" dur="1000" fill="hold"/>
                                        <p:tgtEl>
                                          <p:spTgt spid="9221"/>
                                        </p:tgtEl>
                                        <p:attrNameLst>
                                          <p:attrName>ppt_x</p:attrName>
                                        </p:attrNameLst>
                                      </p:cBhvr>
                                      <p:tavLst>
                                        <p:tav tm="0">
                                          <p:val>
                                            <p:strVal val="#ppt_x"/>
                                          </p:val>
                                        </p:tav>
                                        <p:tav tm="100000">
                                          <p:val>
                                            <p:strVal val="#ppt_x"/>
                                          </p:val>
                                        </p:tav>
                                      </p:tavLst>
                                    </p:anim>
                                    <p:anim calcmode="lin" valueType="num">
                                      <p:cBhvr>
                                        <p:cTn id="42" dur="1000" fill="hold"/>
                                        <p:tgtEl>
                                          <p:spTgt spid="92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ldLvl="0" build="p"/>
      <p:bldP spid="922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ctrTitle"/>
          </p:nvPr>
        </p:nvSpPr>
        <p:spPr>
          <a:xfrm>
            <a:off x="457200" y="457200"/>
            <a:ext cx="8229600" cy="1371600"/>
          </a:xfrm>
        </p:spPr>
        <p:txBody>
          <a:bodyPr vert="horz" wrap="square" lIns="91440" tIns="45720" rIns="91440" bIns="45720" anchor="ctr"/>
          <a:lstStyle/>
          <a:p>
            <a:pPr>
              <a:buClrTx/>
            </a:pPr>
            <a:r>
              <a:rPr lang="zh-CN" altLang="zh-CN" dirty="0"/>
              <a:t>理解二维数组与指针</a:t>
            </a:r>
            <a:endParaRPr lang="zh-CN" altLang="zh-CN" dirty="0"/>
          </a:p>
        </p:txBody>
      </p:sp>
      <p:sp>
        <p:nvSpPr>
          <p:cNvPr id="10243" name="内容占位符 2"/>
          <p:cNvSpPr>
            <a:spLocks noGrp="1"/>
          </p:cNvSpPr>
          <p:nvPr>
            <p:ph type="subTitle" idx="1"/>
          </p:nvPr>
        </p:nvSpPr>
        <p:spPr>
          <a:xfrm>
            <a:off x="457200" y="2128838"/>
            <a:ext cx="8569325" cy="3886200"/>
          </a:xfrm>
        </p:spPr>
        <p:txBody>
          <a:bodyPr vert="horz" wrap="square" lIns="91440" tIns="45720" rIns="91440" bIns="45720" anchor="t"/>
          <a:lstStyle/>
          <a:p>
            <a:pPr marL="342900" indent="-342900" algn="l" defTabSz="0">
              <a:buClr>
                <a:schemeClr val="bg2"/>
              </a:buClr>
              <a:buSzPct val="75000"/>
              <a:buFont typeface="Wingdings" panose="05000000000000000000" pitchFamily="2" charset="2"/>
              <a:buChar char="n"/>
            </a:pPr>
            <a:r>
              <a:rPr lang="zh-CN" altLang="en-US" sz="2800" dirty="0">
                <a:latin typeface="+mn-lt"/>
                <a:ea typeface="+mn-ea"/>
                <a:cs typeface="+mn-cs"/>
                <a:sym typeface="Arial" panose="020B0604020202090204" pitchFamily="34" charset="0"/>
              </a:rPr>
              <a:t>做一个</a:t>
            </a:r>
            <a:r>
              <a:rPr lang="zh-CN" altLang="en-US" sz="2800" dirty="0">
                <a:solidFill>
                  <a:srgbClr val="FF0000"/>
                </a:solidFill>
                <a:latin typeface="+mn-lt"/>
                <a:ea typeface="+mn-ea"/>
                <a:cs typeface="+mn-cs"/>
                <a:sym typeface="Arial" panose="020B0604020202090204" pitchFamily="34" charset="0"/>
              </a:rPr>
              <a:t>推广</a:t>
            </a:r>
            <a:r>
              <a:rPr lang="zh-CN" altLang="en-US" sz="2800" dirty="0">
                <a:latin typeface="+mn-lt"/>
                <a:ea typeface="+mn-ea"/>
                <a:cs typeface="+mn-cs"/>
                <a:sym typeface="Arial" panose="020B0604020202090204" pitchFamily="34" charset="0"/>
              </a:rPr>
              <a:t>：</a:t>
            </a:r>
            <a:r>
              <a:rPr lang="en-US" altLang="zh-CN" sz="2800" dirty="0">
                <a:latin typeface="Consolas" panose="020B0609020204030204" pitchFamily="49" charset="0"/>
                <a:ea typeface="+mn-ea"/>
                <a:cs typeface="+mn-cs"/>
                <a:sym typeface="Consolas" panose="020B0609020204030204" pitchFamily="49" charset="0"/>
              </a:rPr>
              <a:t>int a[5];int a[5]</a:t>
            </a:r>
            <a:r>
              <a:rPr lang="en-US" altLang="zh-CN" sz="2800" dirty="0">
                <a:solidFill>
                  <a:srgbClr val="FF0000"/>
                </a:solidFill>
                <a:latin typeface="Consolas" panose="020B0609020204030204" pitchFamily="49" charset="0"/>
                <a:ea typeface="+mn-ea"/>
                <a:cs typeface="+mn-cs"/>
                <a:sym typeface="Consolas" panose="020B0609020204030204" pitchFamily="49" charset="0"/>
              </a:rPr>
              <a:t>[10]</a:t>
            </a:r>
            <a:r>
              <a:rPr lang="en-US" altLang="zh-CN" sz="2800" dirty="0">
                <a:latin typeface="Consolas" panose="020B0609020204030204" pitchFamily="49" charset="0"/>
                <a:ea typeface="+mn-ea"/>
                <a:cs typeface="+mn-cs"/>
                <a:sym typeface="Consolas" panose="020B0609020204030204" pitchFamily="49" charset="0"/>
              </a:rPr>
              <a:t>;</a:t>
            </a:r>
            <a:endParaRPr lang="zh-CN" altLang="en-US" sz="2800" dirty="0">
              <a:latin typeface="Consolas" panose="020B0609020204030204" pitchFamily="49" charset="0"/>
              <a:ea typeface="+mn-ea"/>
              <a:cs typeface="+mn-cs"/>
              <a:sym typeface="Consolas" panose="020B0609020204030204" pitchFamily="49" charset="0"/>
            </a:endParaRPr>
          </a:p>
          <a:p>
            <a:pPr marL="342900" indent="-342900" algn="l" defTabSz="0">
              <a:buClr>
                <a:schemeClr val="bg2"/>
              </a:buClr>
              <a:buSzPct val="75000"/>
              <a:buFont typeface="Wingdings" panose="05000000000000000000" pitchFamily="2" charset="2"/>
              <a:buChar char="n"/>
            </a:pPr>
            <a:r>
              <a:rPr lang="zh-CN" altLang="en-US" sz="2800" dirty="0">
                <a:latin typeface="Consolas" panose="020B0609020204030204" pitchFamily="49" charset="0"/>
                <a:ea typeface="+mn-ea"/>
                <a:cs typeface="+mn-cs"/>
                <a:sym typeface="Consolas" panose="020B0609020204030204" pitchFamily="49" charset="0"/>
              </a:rPr>
              <a:t>问：</a:t>
            </a:r>
            <a:r>
              <a:rPr lang="en-US" altLang="zh-CN" sz="2800" dirty="0">
                <a:latin typeface="Consolas" panose="020B0609020204030204" pitchFamily="49" charset="0"/>
                <a:ea typeface="+mn-ea"/>
                <a:cs typeface="+mn-cs"/>
                <a:sym typeface="Consolas" panose="020B0609020204030204" pitchFamily="49" charset="0"/>
              </a:rPr>
              <a:t>a[2][</a:t>
            </a:r>
            <a:r>
              <a:rPr lang="zh-CN" altLang="en-US" sz="2800" dirty="0">
                <a:latin typeface="Consolas" panose="020B0609020204030204" pitchFamily="49" charset="0"/>
                <a:ea typeface="+mn-ea"/>
                <a:cs typeface="+mn-cs"/>
                <a:sym typeface="Consolas" panose="020B0609020204030204" pitchFamily="49" charset="0"/>
              </a:rPr>
              <a:t>5</a:t>
            </a:r>
            <a:r>
              <a:rPr lang="en-US" altLang="zh-CN" sz="2800" dirty="0">
                <a:latin typeface="Consolas" panose="020B0609020204030204" pitchFamily="49" charset="0"/>
                <a:ea typeface="+mn-ea"/>
                <a:cs typeface="+mn-cs"/>
                <a:sym typeface="Consolas" panose="020B0609020204030204" pitchFamily="49" charset="0"/>
              </a:rPr>
              <a:t>]</a:t>
            </a:r>
            <a:r>
              <a:rPr lang="zh-CN" altLang="en-US" sz="2800" dirty="0">
                <a:latin typeface="Consolas" panose="020B0609020204030204" pitchFamily="49" charset="0"/>
                <a:ea typeface="+mn-ea"/>
                <a:cs typeface="+mn-cs"/>
                <a:sym typeface="Consolas" panose="020B0609020204030204" pitchFamily="49" charset="0"/>
              </a:rPr>
              <a:t>等价于什么？</a:t>
            </a:r>
            <a:endParaRPr lang="en-US" altLang="zh-CN" sz="2800" dirty="0">
              <a:latin typeface="Consolas" panose="020B0609020204030204" pitchFamily="49" charset="0"/>
              <a:ea typeface="+mn-ea"/>
              <a:cs typeface="+mn-cs"/>
              <a:sym typeface="Consolas" panose="020B0609020204030204" pitchFamily="49" charset="0"/>
            </a:endParaRPr>
          </a:p>
          <a:p>
            <a:pPr marL="742950" lvl="1" indent="-285750" algn="l" defTabSz="0">
              <a:buClr>
                <a:schemeClr val="accent2"/>
              </a:buClr>
              <a:buSzPct val="80000"/>
              <a:buFont typeface="Wingdings" panose="05000000000000000000" pitchFamily="2" charset="2"/>
              <a:buChar char="¨"/>
            </a:pPr>
            <a:r>
              <a:rPr lang="en-US" altLang="zh-CN" sz="2400" dirty="0">
                <a:latin typeface="Consolas" panose="020B0609020204030204" pitchFamily="49" charset="0"/>
                <a:ea typeface="+mn-ea"/>
                <a:sym typeface="Consolas" panose="020B0609020204030204" pitchFamily="49" charset="0"/>
              </a:rPr>
              <a:t>a[2]*(a+2)</a:t>
            </a:r>
            <a:endParaRPr lang="zh-CN" altLang="en-US" sz="2400" dirty="0">
              <a:latin typeface="Consolas" panose="020B0609020204030204" pitchFamily="49" charset="0"/>
              <a:ea typeface="+mn-ea"/>
              <a:sym typeface="Consolas" panose="020B0609020204030204" pitchFamily="49" charset="0"/>
            </a:endParaRPr>
          </a:p>
          <a:p>
            <a:pPr marL="742950" lvl="1" indent="-285750" algn="l" defTabSz="0">
              <a:buClr>
                <a:schemeClr val="accent2"/>
              </a:buClr>
              <a:buSzPct val="80000"/>
              <a:buFont typeface="Wingdings" panose="05000000000000000000" pitchFamily="2" charset="2"/>
              <a:buChar char="¨"/>
            </a:pPr>
            <a:r>
              <a:rPr lang="en-US" altLang="zh-CN" sz="2400" dirty="0">
                <a:latin typeface="Consolas" panose="020B0609020204030204" pitchFamily="49" charset="0"/>
                <a:ea typeface="+mn-ea"/>
                <a:sym typeface="Consolas" panose="020B0609020204030204" pitchFamily="49" charset="0"/>
              </a:rPr>
              <a:t>x[5]*(x+5)</a:t>
            </a:r>
            <a:endParaRPr lang="zh-CN" altLang="en-US" sz="2400" dirty="0">
              <a:latin typeface="Consolas" panose="020B0609020204030204" pitchFamily="49" charset="0"/>
              <a:ea typeface="+mn-ea"/>
              <a:sym typeface="Consolas" panose="020B0609020204030204" pitchFamily="49" charset="0"/>
            </a:endParaRPr>
          </a:p>
          <a:p>
            <a:pPr marL="742950" lvl="1" indent="-285750" algn="l" defTabSz="0">
              <a:buClr>
                <a:schemeClr val="accent2"/>
              </a:buClr>
              <a:buSzPct val="80000"/>
              <a:buFont typeface="Wingdings" panose="05000000000000000000" pitchFamily="2" charset="2"/>
              <a:buChar char="¨"/>
            </a:pPr>
            <a:r>
              <a:rPr lang="en-US" altLang="zh-CN" sz="2400" dirty="0">
                <a:latin typeface="Consolas" panose="020B0609020204030204" pitchFamily="49" charset="0"/>
                <a:ea typeface="+mn-ea"/>
                <a:sym typeface="Consolas" panose="020B0609020204030204" pitchFamily="49" charset="0"/>
              </a:rPr>
              <a:t>x</a:t>
            </a:r>
            <a:r>
              <a:rPr lang="zh-CN" altLang="en-US" sz="2400" dirty="0">
                <a:latin typeface="Consolas" panose="020B0609020204030204" pitchFamily="49" charset="0"/>
                <a:ea typeface="+mn-ea"/>
                <a:sym typeface="Consolas" panose="020B0609020204030204" pitchFamily="49" charset="0"/>
              </a:rPr>
              <a:t>替换成</a:t>
            </a:r>
            <a:r>
              <a:rPr lang="en-US" altLang="zh-CN" sz="2400" dirty="0">
                <a:latin typeface="Consolas" panose="020B0609020204030204" pitchFamily="49" charset="0"/>
                <a:ea typeface="+mn-ea"/>
                <a:sym typeface="Consolas" panose="020B0609020204030204" pitchFamily="49" charset="0"/>
              </a:rPr>
              <a:t>a[2]: a[2][5]*(*(a+2)+5)</a:t>
            </a:r>
            <a:endParaRPr lang="zh-CN" altLang="en-US" sz="2400" dirty="0">
              <a:latin typeface="Consolas" panose="020B0609020204030204" pitchFamily="49" charset="0"/>
              <a:ea typeface="+mn-ea"/>
              <a:sym typeface="Consolas" panose="020B0609020204030204" pitchFamily="49" charset="0"/>
            </a:endParaRPr>
          </a:p>
          <a:p>
            <a:pPr marL="342900" indent="-342900" algn="l" defTabSz="0">
              <a:buClr>
                <a:schemeClr val="bg2"/>
              </a:buClr>
              <a:buSzPct val="75000"/>
              <a:buFont typeface="Wingdings" panose="05000000000000000000" pitchFamily="2" charset="2"/>
              <a:buChar char="n"/>
            </a:pPr>
            <a:r>
              <a:rPr lang="en-US" altLang="zh-CN" sz="2800" dirty="0">
                <a:latin typeface="Consolas" panose="020B0609020204030204" pitchFamily="49" charset="0"/>
                <a:ea typeface="+mn-ea"/>
                <a:cs typeface="+mn-cs"/>
                <a:sym typeface="Consolas" panose="020B0609020204030204" pitchFamily="49" charset="0"/>
              </a:rPr>
              <a:t>a</a:t>
            </a:r>
            <a:r>
              <a:rPr lang="zh-CN" altLang="en-US" sz="2800" dirty="0">
                <a:latin typeface="Consolas" panose="020B0609020204030204" pitchFamily="49" charset="0"/>
                <a:ea typeface="+mn-ea"/>
                <a:cs typeface="+mn-cs"/>
                <a:sym typeface="Consolas" panose="020B0609020204030204" pitchFamily="49" charset="0"/>
              </a:rPr>
              <a:t>的基类型是什么？仍是</a:t>
            </a:r>
            <a:r>
              <a:rPr lang="en-US" altLang="zh-CN" sz="2800" dirty="0">
                <a:latin typeface="Consolas" panose="020B0609020204030204" pitchFamily="49" charset="0"/>
                <a:ea typeface="+mn-ea"/>
                <a:cs typeface="+mn-cs"/>
                <a:sym typeface="Consolas" panose="020B0609020204030204" pitchFamily="49" charset="0"/>
              </a:rPr>
              <a:t>int</a:t>
            </a:r>
            <a:r>
              <a:rPr lang="zh-CN" altLang="en-US" sz="2800" dirty="0">
                <a:latin typeface="Consolas" panose="020B0609020204030204" pitchFamily="49" charset="0"/>
                <a:ea typeface="+mn-ea"/>
                <a:cs typeface="+mn-cs"/>
                <a:sym typeface="Consolas" panose="020B0609020204030204" pitchFamily="49" charset="0"/>
              </a:rPr>
              <a:t>？或是</a:t>
            </a:r>
            <a:r>
              <a:rPr lang="en-US" altLang="zh-CN" sz="2800" dirty="0">
                <a:latin typeface="Consolas" panose="020B0609020204030204" pitchFamily="49" charset="0"/>
                <a:ea typeface="+mn-ea"/>
                <a:cs typeface="+mn-cs"/>
                <a:sym typeface="Consolas" panose="020B0609020204030204" pitchFamily="49" charset="0"/>
              </a:rPr>
              <a:t>int </a:t>
            </a:r>
            <a:r>
              <a:rPr lang="zh-CN" altLang="en-US" sz="2800" dirty="0">
                <a:latin typeface="Consolas" panose="020B0609020204030204" pitchFamily="49" charset="0"/>
                <a:ea typeface="+mn-ea"/>
                <a:cs typeface="+mn-cs"/>
                <a:sym typeface="Consolas" panose="020B0609020204030204" pitchFamily="49" charset="0"/>
              </a:rPr>
              <a:t>*？</a:t>
            </a:r>
            <a:endParaRPr lang="en-US" altLang="zh-CN" sz="2800" dirty="0">
              <a:latin typeface="Consolas" panose="020B0609020204030204" pitchFamily="49" charset="0"/>
              <a:ea typeface="+mn-ea"/>
              <a:cs typeface="+mn-cs"/>
              <a:sym typeface="Consolas" panose="020B0609020204030204" pitchFamily="49" charset="0"/>
            </a:endParaRPr>
          </a:p>
        </p:txBody>
      </p:sp>
      <p:sp>
        <p:nvSpPr>
          <p:cNvPr id="21507"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2" name="文本框 1"/>
          <p:cNvSpPr txBox="1"/>
          <p:nvPr/>
        </p:nvSpPr>
        <p:spPr>
          <a:xfrm>
            <a:off x="7725410" y="2129155"/>
            <a:ext cx="3819525" cy="4015105"/>
          </a:xfrm>
          <a:prstGeom prst="rect">
            <a:avLst/>
          </a:prstGeom>
          <a:noFill/>
        </p:spPr>
        <p:txBody>
          <a:bodyPr wrap="square" rtlCol="0" anchor="t">
            <a:spAutoFit/>
          </a:bodyPr>
          <a:lstStyle/>
          <a:p>
            <a:pPr>
              <a:lnSpc>
                <a:spcPct val="150000"/>
              </a:lnSpc>
            </a:pPr>
            <a:r>
              <a:rPr lang="zh-CN" altLang="en-US" sz="1000">
                <a:solidFill>
                  <a:srgbClr val="FF0000"/>
                </a:solidFill>
              </a:rPr>
              <a:t>！！如何传递二维数组？如何用指针遍历二维数组？</a:t>
            </a:r>
            <a:endParaRPr lang="zh-CN" altLang="en-US" sz="1000">
              <a:solidFill>
                <a:srgbClr val="FF0000"/>
              </a:solidFill>
            </a:endParaRPr>
          </a:p>
          <a:p>
            <a:pPr>
              <a:lnSpc>
                <a:spcPct val="150000"/>
              </a:lnSpc>
            </a:pPr>
            <a:r>
              <a:rPr lang="zh-CN" altLang="en-US" sz="1000"/>
              <a:t>1)转换为一维数组</a:t>
            </a:r>
            <a:endParaRPr lang="zh-CN" altLang="en-US" sz="1000"/>
          </a:p>
          <a:p>
            <a:pPr>
              <a:lnSpc>
                <a:spcPct val="150000"/>
              </a:lnSpc>
            </a:pPr>
            <a:r>
              <a:rPr lang="zh-CN" altLang="en-US" sz="1000"/>
              <a:t>2)用数组指针</a:t>
            </a:r>
            <a:endParaRPr lang="zh-CN" altLang="en-US" sz="1000"/>
          </a:p>
          <a:p>
            <a:pPr>
              <a:lnSpc>
                <a:spcPct val="150000"/>
              </a:lnSpc>
            </a:pPr>
            <a:r>
              <a:rPr lang="zh-CN" altLang="en-US" sz="1000"/>
              <a:t>  int a[10][20];  a是二级指针常量，a+1: 进步步长是20*sizeof(int) </a:t>
            </a:r>
            <a:endParaRPr lang="zh-CN" altLang="en-US" sz="1000"/>
          </a:p>
          <a:p>
            <a:pPr>
              <a:lnSpc>
                <a:spcPct val="150000"/>
              </a:lnSpc>
            </a:pPr>
            <a:r>
              <a:rPr lang="zh-CN" altLang="en-US" sz="1000"/>
              <a:t>  int (*p)[20];   p是二级指针变量，p+1: 进步步长是20*sizeof(int) </a:t>
            </a:r>
            <a:endParaRPr lang="zh-CN" altLang="en-US" sz="1000"/>
          </a:p>
          <a:p>
            <a:pPr>
              <a:lnSpc>
                <a:spcPct val="150000"/>
              </a:lnSpc>
            </a:pPr>
            <a:r>
              <a:rPr lang="zh-CN" altLang="en-US" sz="1000"/>
              <a:t>  p = a;</a:t>
            </a:r>
            <a:endParaRPr lang="zh-CN" altLang="en-US" sz="1000"/>
          </a:p>
          <a:p>
            <a:pPr>
              <a:lnSpc>
                <a:spcPct val="150000"/>
              </a:lnSpc>
            </a:pPr>
            <a:endParaRPr lang="zh-CN" altLang="en-US" sz="1000"/>
          </a:p>
          <a:p>
            <a:pPr>
              <a:lnSpc>
                <a:spcPct val="150000"/>
              </a:lnSpc>
            </a:pPr>
            <a:r>
              <a:rPr lang="zh-CN" altLang="en-US" sz="1000"/>
              <a:t>  定义一个用于求20列的整型二维数组的平均值</a:t>
            </a:r>
            <a:endParaRPr lang="zh-CN" altLang="en-US" sz="1000"/>
          </a:p>
          <a:p>
            <a:pPr>
              <a:lnSpc>
                <a:spcPct val="150000"/>
              </a:lnSpc>
            </a:pPr>
            <a:r>
              <a:rPr lang="zh-CN" altLang="en-US" sz="1000"/>
              <a:t>  float average(int (*p)[20], int rows)</a:t>
            </a:r>
            <a:endParaRPr lang="zh-CN" altLang="en-US" sz="1000"/>
          </a:p>
          <a:p>
            <a:pPr>
              <a:lnSpc>
                <a:spcPct val="150000"/>
              </a:lnSpc>
            </a:pPr>
            <a:r>
              <a:rPr lang="zh-CN" altLang="en-US" sz="1000"/>
              <a:t>  {</a:t>
            </a:r>
            <a:endParaRPr lang="zh-CN" altLang="en-US" sz="1000"/>
          </a:p>
          <a:p>
            <a:pPr>
              <a:lnSpc>
                <a:spcPct val="150000"/>
              </a:lnSpc>
            </a:pPr>
            <a:r>
              <a:rPr lang="zh-CN" altLang="en-US" sz="1000"/>
              <a:t>    //...</a:t>
            </a:r>
            <a:endParaRPr lang="zh-CN" altLang="en-US" sz="1000"/>
          </a:p>
          <a:p>
            <a:pPr>
              <a:lnSpc>
                <a:spcPct val="150000"/>
              </a:lnSpc>
            </a:pPr>
            <a:r>
              <a:rPr lang="zh-CN" altLang="en-US" sz="1000"/>
              <a:t>  }</a:t>
            </a:r>
            <a:endParaRPr lang="zh-CN" altLang="en-US" sz="1000"/>
          </a:p>
          <a:p>
            <a:pPr>
              <a:lnSpc>
                <a:spcPct val="150000"/>
              </a:lnSpc>
            </a:pPr>
            <a:r>
              <a:rPr lang="zh-CN" altLang="en-US" sz="1000"/>
              <a:t>  等价于</a:t>
            </a:r>
            <a:endParaRPr lang="zh-CN" altLang="en-US" sz="1000"/>
          </a:p>
          <a:p>
            <a:pPr>
              <a:lnSpc>
                <a:spcPct val="150000"/>
              </a:lnSpc>
            </a:pPr>
            <a:r>
              <a:rPr lang="zh-CN" altLang="en-US" sz="1000"/>
              <a:t>  float average(int p[][20], int rows)</a:t>
            </a:r>
            <a:endParaRPr lang="zh-CN" altLang="en-US" sz="1000"/>
          </a:p>
          <a:p>
            <a:pPr>
              <a:lnSpc>
                <a:spcPct val="150000"/>
              </a:lnSpc>
            </a:pPr>
            <a:r>
              <a:rPr lang="zh-CN" altLang="en-US" sz="1000"/>
              <a:t>  {</a:t>
            </a:r>
            <a:endParaRPr lang="zh-CN" altLang="en-US" sz="1000"/>
          </a:p>
          <a:p>
            <a:pPr>
              <a:lnSpc>
                <a:spcPct val="150000"/>
              </a:lnSpc>
            </a:pPr>
            <a:r>
              <a:rPr lang="zh-CN" altLang="en-US" sz="1000"/>
              <a:t>   //...</a:t>
            </a:r>
            <a:endParaRPr lang="zh-CN" altLang="en-US" sz="1000"/>
          </a:p>
          <a:p>
            <a:pPr>
              <a:lnSpc>
                <a:spcPct val="150000"/>
              </a:lnSpc>
            </a:pPr>
            <a:r>
              <a:rPr lang="zh-CN" altLang="en-US" sz="1000"/>
              <a:t>  }</a:t>
            </a:r>
            <a:endParaRPr lang="zh-CN" altLang="en-US"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filter="fade">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filter="fade">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filter="fade">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filter="fade">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filter="fade">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filter="fade">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00355" y="-55880"/>
            <a:ext cx="11761470" cy="6970395"/>
          </a:xfrm>
          <a:prstGeom prst="rect">
            <a:avLst/>
          </a:prstGeom>
          <a:noFill/>
          <a:ln w="9525">
            <a:noFill/>
          </a:ln>
        </p:spPr>
        <p:txBody>
          <a:bodyPr wrap="square">
            <a:spAutoFit/>
          </a:bodyPr>
          <a:lstStyle/>
          <a:p>
            <a:pPr marL="228600" indent="-228600" algn="ctr">
              <a:lnSpc>
                <a:spcPct val="150000"/>
              </a:lnSpc>
            </a:pPr>
            <a:r>
              <a:rPr lang="zh-CN" altLang="en-US" sz="2800" b="0">
                <a:solidFill>
                  <a:srgbClr val="FF0000"/>
                </a:solidFill>
                <a:effectLst>
                  <a:outerShdw blurRad="38100" dist="19050" dir="2700000" algn="tl" rotWithShape="0">
                    <a:schemeClr val="dk1">
                      <a:alpha val="40000"/>
                    </a:schemeClr>
                  </a:outerShdw>
                </a:effectLst>
                <a:latin typeface="黑体-简" panose="02000000000000000000" charset="-122"/>
                <a:ea typeface="黑体-简" panose="02000000000000000000" charset="-122"/>
                <a:cs typeface="黑体-简" panose="02000000000000000000" charset="-122"/>
              </a:rPr>
              <a:t>各专题的重要知识点</a:t>
            </a:r>
            <a:endParaRPr lang="en-US" altLang="zh-CN" sz="2800" b="0">
              <a:solidFill>
                <a:srgbClr val="FF0000"/>
              </a:solidFill>
              <a:effectLst>
                <a:outerShdw blurRad="38100" dist="19050" dir="2700000" algn="tl" rotWithShape="0">
                  <a:schemeClr val="dk1">
                    <a:alpha val="40000"/>
                  </a:schemeClr>
                </a:outerShdw>
              </a:effectLst>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1">
                <a:latin typeface="黑体-简" panose="02000000000000000000" charset="-122"/>
                <a:ea typeface="黑体-简" panose="02000000000000000000" charset="-122"/>
                <a:cs typeface="黑体-简" panose="02000000000000000000" charset="-122"/>
              </a:rPr>
              <a:t>1. </a:t>
            </a:r>
            <a:r>
              <a:rPr lang="zh-CN" altLang="en-US" sz="1800" b="1">
                <a:latin typeface="黑体-简" panose="02000000000000000000" charset="-122"/>
                <a:ea typeface="黑体-简" panose="02000000000000000000" charset="-122"/>
                <a:cs typeface="黑体-简" panose="02000000000000000000" charset="-122"/>
              </a:rPr>
              <a:t>模块化程序设计</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zh-CN" altLang="en-US" sz="1800" b="0">
                <a:latin typeface="黑体-简" panose="02000000000000000000" charset="-122"/>
                <a:ea typeface="黑体-简" panose="02000000000000000000" charset="-122"/>
                <a:cs typeface="黑体-简" panose="02000000000000000000" charset="-122"/>
              </a:rPr>
              <a:t>知识点：递归函数，预处理命令（</a:t>
            </a:r>
            <a:r>
              <a:rPr lang="en-US" altLang="zh-CN" sz="1800" b="0">
                <a:latin typeface="黑体-简" panose="02000000000000000000" charset="-122"/>
                <a:ea typeface="黑体-简" panose="02000000000000000000" charset="-122"/>
                <a:cs typeface="黑体-简" panose="02000000000000000000" charset="-122"/>
              </a:rPr>
              <a:t>include</a:t>
            </a:r>
            <a:r>
              <a:rPr lang="zh-CN" altLang="en-US" sz="1800" b="0">
                <a:latin typeface="黑体-简" panose="02000000000000000000" charset="-122"/>
                <a:ea typeface="黑体-简" panose="02000000000000000000" charset="-122"/>
                <a:cs typeface="黑体-简" panose="02000000000000000000" charset="-122"/>
              </a:rPr>
              <a:t>、条件编译、头文件保护），全局变量</a:t>
            </a:r>
            <a:r>
              <a:rPr lang="en-US" altLang="zh-CN" sz="1800" b="0">
                <a:latin typeface="黑体-简" panose="02000000000000000000" charset="-122"/>
                <a:ea typeface="黑体-简" panose="02000000000000000000" charset="-122"/>
                <a:cs typeface="黑体-简" panose="02000000000000000000" charset="-122"/>
              </a:rPr>
              <a:t>extern</a:t>
            </a:r>
            <a:r>
              <a:rPr lang="zh-CN" altLang="en-US" sz="1800" b="0">
                <a:latin typeface="黑体-简" panose="02000000000000000000" charset="-122"/>
                <a:ea typeface="黑体-简" panose="02000000000000000000" charset="-122"/>
                <a:cs typeface="黑体-简" panose="02000000000000000000" charset="-122"/>
              </a:rPr>
              <a:t>声明，</a:t>
            </a:r>
            <a:r>
              <a:rPr lang="en-US" altLang="zh-CN" sz="1800" b="0">
                <a:latin typeface="黑体-简" panose="02000000000000000000" charset="-122"/>
                <a:ea typeface="黑体-简" panose="02000000000000000000" charset="-122"/>
                <a:cs typeface="黑体-简" panose="02000000000000000000" charset="-122"/>
              </a:rPr>
              <a:t>static</a:t>
            </a:r>
            <a:r>
              <a:rPr lang="zh-CN" altLang="en-US" sz="1800" b="0">
                <a:latin typeface="黑体-简" panose="02000000000000000000" charset="-122"/>
                <a:ea typeface="黑体-简" panose="02000000000000000000" charset="-122"/>
                <a:cs typeface="黑体-简" panose="02000000000000000000" charset="-122"/>
              </a:rPr>
              <a:t>全局变量，</a:t>
            </a:r>
            <a:r>
              <a:rPr lang="en-US" altLang="zh-CN" sz="1800" b="0">
                <a:latin typeface="黑体-简" panose="02000000000000000000" charset="-122"/>
                <a:ea typeface="黑体-简" panose="02000000000000000000" charset="-122"/>
                <a:cs typeface="黑体-简" panose="02000000000000000000" charset="-122"/>
              </a:rPr>
              <a:t>static</a:t>
            </a:r>
            <a:r>
              <a:rPr lang="zh-CN" altLang="en-US" sz="1800" b="0">
                <a:latin typeface="黑体-简" panose="02000000000000000000" charset="-122"/>
                <a:ea typeface="黑体-简" panose="02000000000000000000" charset="-122"/>
                <a:cs typeface="黑体-简" panose="02000000000000000000" charset="-122"/>
              </a:rPr>
              <a:t>函数，多文件的组织</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1">
                <a:latin typeface="黑体-简" panose="02000000000000000000" charset="-122"/>
                <a:ea typeface="黑体-简" panose="02000000000000000000" charset="-122"/>
                <a:cs typeface="黑体-简" panose="02000000000000000000" charset="-122"/>
              </a:rPr>
              <a:t>2. </a:t>
            </a:r>
            <a:r>
              <a:rPr lang="zh-CN" altLang="en-US" sz="1800" b="1">
                <a:latin typeface="黑体-简" panose="02000000000000000000" charset="-122"/>
                <a:ea typeface="黑体-简" panose="02000000000000000000" charset="-122"/>
                <a:cs typeface="黑体-简" panose="02000000000000000000" charset="-122"/>
              </a:rPr>
              <a:t>指针进阶</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zh-CN" altLang="en-US" sz="1800" b="0">
                <a:latin typeface="黑体-简" panose="02000000000000000000" charset="-122"/>
                <a:ea typeface="黑体-简" panose="02000000000000000000" charset="-122"/>
                <a:cs typeface="黑体-简" panose="02000000000000000000" charset="-122"/>
              </a:rPr>
              <a:t>知识点：二级指针的概念与变量定义；指针数组，指针数组和二级指针的关系，命令行参数；数组指针，二维数组和指针（数组指针、元素级指针）的关系，二维数组名作为函数的参数；多个字符串的处理（二维字符数组、字符指针数组）；函数指针</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1">
                <a:latin typeface="黑体-简" panose="02000000000000000000" charset="-122"/>
                <a:ea typeface="黑体-简" panose="02000000000000000000" charset="-122"/>
                <a:cs typeface="黑体-简" panose="02000000000000000000" charset="-122"/>
              </a:rPr>
              <a:t>3. </a:t>
            </a:r>
            <a:r>
              <a:rPr lang="zh-CN" altLang="en-US" sz="1800" b="1">
                <a:latin typeface="黑体-简" panose="02000000000000000000" charset="-122"/>
                <a:ea typeface="黑体-简" panose="02000000000000000000" charset="-122"/>
                <a:cs typeface="黑体-简" panose="02000000000000000000" charset="-122"/>
              </a:rPr>
              <a:t>链表</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zh-CN" altLang="en-US" sz="1800" b="0">
                <a:latin typeface="黑体-简" panose="02000000000000000000" charset="-122"/>
                <a:ea typeface="黑体-简" panose="02000000000000000000" charset="-122"/>
                <a:cs typeface="黑体-简" panose="02000000000000000000" charset="-122"/>
              </a:rPr>
              <a:t>知识点：动态内存分配，链表的定义、创建和基本操作（增、删、插、遍历）和应用</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1">
                <a:latin typeface="黑体-简" panose="02000000000000000000" charset="-122"/>
                <a:ea typeface="黑体-简" panose="02000000000000000000" charset="-122"/>
                <a:cs typeface="黑体-简" panose="02000000000000000000" charset="-122"/>
              </a:rPr>
              <a:t>4. </a:t>
            </a:r>
            <a:r>
              <a:rPr lang="zh-CN" altLang="en-US" sz="1800" b="1">
                <a:latin typeface="黑体-简" panose="02000000000000000000" charset="-122"/>
                <a:ea typeface="黑体-简" panose="02000000000000000000" charset="-122"/>
                <a:cs typeface="黑体-简" panose="02000000000000000000" charset="-122"/>
              </a:rPr>
              <a:t>图形程序设计基础 </a:t>
            </a:r>
            <a:br>
              <a:rPr lang="zh-CN" altLang="en-US" sz="1800" b="0">
                <a:latin typeface="黑体-简" panose="02000000000000000000" charset="-122"/>
                <a:ea typeface="黑体-简" panose="02000000000000000000" charset="-122"/>
                <a:cs typeface="黑体-简" panose="02000000000000000000" charset="-122"/>
              </a:rPr>
            </a:br>
            <a:r>
              <a:rPr lang="zh-CN" altLang="en-US" sz="1800" b="0">
                <a:latin typeface="黑体-简" panose="02000000000000000000" charset="-122"/>
                <a:ea typeface="黑体-简" panose="02000000000000000000" charset="-122"/>
                <a:cs typeface="黑体-简" panose="02000000000000000000" charset="-122"/>
              </a:rPr>
              <a:t>知识点：交互式</a:t>
            </a:r>
            <a:r>
              <a:rPr lang="en-US" altLang="zh-CN" sz="1800" b="0">
                <a:latin typeface="黑体-简" panose="02000000000000000000" charset="-122"/>
                <a:ea typeface="黑体-简" panose="02000000000000000000" charset="-122"/>
                <a:cs typeface="黑体-简" panose="02000000000000000000" charset="-122"/>
              </a:rPr>
              <a:t>GUI</a:t>
            </a:r>
            <a:r>
              <a:rPr lang="zh-CN" altLang="en-US" sz="1800" b="0">
                <a:latin typeface="黑体-简" panose="02000000000000000000" charset="-122"/>
                <a:ea typeface="黑体-简" panose="02000000000000000000" charset="-122"/>
                <a:cs typeface="黑体-简" panose="02000000000000000000" charset="-122"/>
              </a:rPr>
              <a:t>编程基础（第三方图形库基本图形函数、编程模型、回调函数）</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1">
                <a:latin typeface="黑体-简" panose="02000000000000000000" charset="-122"/>
                <a:ea typeface="黑体-简" panose="02000000000000000000" charset="-122"/>
                <a:cs typeface="黑体-简" panose="02000000000000000000" charset="-122"/>
              </a:rPr>
              <a:t>5. </a:t>
            </a:r>
            <a:r>
              <a:rPr lang="zh-CN" altLang="en-US" sz="1800" b="1">
                <a:latin typeface="黑体-简" panose="02000000000000000000" charset="-122"/>
                <a:ea typeface="黑体-简" panose="02000000000000000000" charset="-122"/>
                <a:cs typeface="黑体-简" panose="02000000000000000000" charset="-122"/>
              </a:rPr>
              <a:t>算法分析基础</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zh-CN" altLang="en-US" sz="1800" b="0">
                <a:latin typeface="黑体-简" panose="02000000000000000000" charset="-122"/>
                <a:ea typeface="黑体-简" panose="02000000000000000000" charset="-122"/>
                <a:cs typeface="黑体-简" panose="02000000000000000000" charset="-122"/>
              </a:rPr>
              <a:t>知识点：位运算、常见排序（选择、冒泡、归并、插入）与查找算法（二分、线性）、其他简单问题的算法复杂度分析</a:t>
            </a:r>
            <a:endParaRPr lang="zh-CN" altLang="en-US" sz="1800" b="0">
              <a:latin typeface="黑体-简" panose="02000000000000000000" charset="-122"/>
              <a:ea typeface="黑体-简" panose="02000000000000000000" charset="-122"/>
              <a:cs typeface="黑体-简" panose="02000000000000000000" charset="-122"/>
            </a:endParaRPr>
          </a:p>
          <a:p>
            <a:pPr marL="228600" indent="-228600" algn="l">
              <a:lnSpc>
                <a:spcPct val="150000"/>
              </a:lnSpc>
            </a:pPr>
            <a:r>
              <a:rPr lang="en-US" altLang="zh-CN" sz="1800" b="0">
                <a:latin typeface="黑体-简" panose="02000000000000000000" charset="-122"/>
                <a:ea typeface="黑体-简" panose="02000000000000000000" charset="-122"/>
                <a:cs typeface="黑体-简" panose="02000000000000000000" charset="-122"/>
              </a:rPr>
              <a:t>6</a:t>
            </a:r>
            <a:r>
              <a:rPr lang="zh-CN" altLang="en-US" sz="1800" b="0">
                <a:latin typeface="黑体-简" panose="02000000000000000000" charset="-122"/>
                <a:ea typeface="黑体-简" panose="02000000000000000000" charset="-122"/>
                <a:cs typeface="黑体-简" panose="02000000000000000000" charset="-122"/>
              </a:rPr>
              <a:t>、多文件的处理</a:t>
            </a:r>
            <a:endParaRPr lang="zh-CN" altLang="en-US" sz="1800" b="0">
              <a:latin typeface="黑体-简" panose="02000000000000000000" charset="-122"/>
              <a:ea typeface="黑体-简" panose="02000000000000000000" charset="-122"/>
              <a:cs typeface="黑体-简" panose="020000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ctrTitle"/>
          </p:nvPr>
        </p:nvSpPr>
        <p:spPr>
          <a:xfrm>
            <a:off x="457200" y="457200"/>
            <a:ext cx="6196965" cy="832485"/>
          </a:xfrm>
        </p:spPr>
        <p:txBody>
          <a:bodyPr vert="horz" wrap="square" lIns="91440" tIns="45720" rIns="91440" bIns="45720" anchor="ctr">
            <a:scene3d>
              <a:camera prst="orthographicFront"/>
              <a:lightRig rig="threePt" dir="t"/>
            </a:scene3d>
          </a:bodyPr>
          <a:lstStyle/>
          <a:p>
            <a:pPr>
              <a:buClrTx/>
            </a:pPr>
            <a:r>
              <a:rPr lang="zh-CN" altLang="zh-CN" dirty="0">
                <a:solidFill>
                  <a:srgbClr val="FF0000"/>
                </a:solidFill>
                <a:effectLst>
                  <a:outerShdw blurRad="38100" dist="25400" dir="5400000" algn="ctr" rotWithShape="0">
                    <a:srgbClr val="6E747A">
                      <a:alpha val="43000"/>
                    </a:srgbClr>
                  </a:outerShdw>
                </a:effectLst>
                <a:latin typeface="黑体-简" panose="02000000000000000000" charset="-122"/>
                <a:ea typeface="黑体-简" panose="02000000000000000000" charset="-122"/>
              </a:rPr>
              <a:t>理解二维数组与指针</a:t>
            </a:r>
            <a:endParaRPr lang="zh-CN" altLang="zh-CN" dirty="0">
              <a:solidFill>
                <a:srgbClr val="FF0000"/>
              </a:solidFill>
              <a:effectLst>
                <a:outerShdw blurRad="38100" dist="25400" dir="5400000" algn="ctr" rotWithShape="0">
                  <a:srgbClr val="6E747A">
                    <a:alpha val="43000"/>
                  </a:srgbClr>
                </a:outerShdw>
              </a:effectLst>
              <a:latin typeface="黑体-简" panose="02000000000000000000" charset="-122"/>
              <a:ea typeface="黑体-简" panose="02000000000000000000" charset="-122"/>
            </a:endParaRPr>
          </a:p>
        </p:txBody>
      </p:sp>
      <p:sp>
        <p:nvSpPr>
          <p:cNvPr id="11267" name="内容占位符 2"/>
          <p:cNvSpPr>
            <a:spLocks noGrp="1"/>
          </p:cNvSpPr>
          <p:nvPr>
            <p:ph type="subTitle" idx="1"/>
          </p:nvPr>
        </p:nvSpPr>
        <p:spPr>
          <a:xfrm>
            <a:off x="457200" y="1981200"/>
            <a:ext cx="8229600" cy="3886200"/>
          </a:xfrm>
        </p:spPr>
        <p:txBody>
          <a:bodyPr vert="horz" wrap="square" lIns="91440" tIns="45720" rIns="91440" bIns="45720" anchor="t"/>
          <a:lstStyle/>
          <a:p>
            <a:pPr marL="342900" indent="-342900" algn="l" defTabSz="0">
              <a:buClr>
                <a:srgbClr val="00007D"/>
              </a:buClr>
              <a:buSzPct val="75000"/>
              <a:buFont typeface="Wingdings" panose="05000000000000000000" pitchFamily="2" charset="2"/>
              <a:buChar char="n"/>
            </a:pPr>
            <a:r>
              <a:rPr lang="zh-CN" altLang="en-US" sz="2800" dirty="0">
                <a:solidFill>
                  <a:srgbClr val="000000"/>
                </a:solidFill>
                <a:latin typeface="Consolas" panose="020B0609020204030204" pitchFamily="49" charset="0"/>
                <a:ea typeface="+mn-ea"/>
                <a:cs typeface="+mn-cs"/>
                <a:sym typeface="Consolas" panose="020B0609020204030204" pitchFamily="49" charset="0"/>
              </a:rPr>
              <a:t>如果</a:t>
            </a:r>
            <a:r>
              <a:rPr lang="en-US" altLang="zh-CN" sz="2800" dirty="0">
                <a:solidFill>
                  <a:srgbClr val="000000"/>
                </a:solidFill>
                <a:latin typeface="Consolas" panose="020B0609020204030204" pitchFamily="49" charset="0"/>
                <a:ea typeface="+mn-ea"/>
                <a:cs typeface="+mn-cs"/>
                <a:sym typeface="Consolas" panose="020B0609020204030204" pitchFamily="49" charset="0"/>
              </a:rPr>
              <a:t>a[0][0]</a:t>
            </a:r>
            <a:r>
              <a:rPr lang="zh-CN" altLang="en-US" sz="2800" dirty="0">
                <a:solidFill>
                  <a:srgbClr val="000000"/>
                </a:solidFill>
                <a:latin typeface="Consolas" panose="020B0609020204030204" pitchFamily="49" charset="0"/>
                <a:ea typeface="+mn-ea"/>
                <a:cs typeface="+mn-cs"/>
                <a:sym typeface="Consolas" panose="020B0609020204030204" pitchFamily="49" charset="0"/>
              </a:rPr>
              <a:t>的地址是</a:t>
            </a:r>
            <a:r>
              <a:rPr lang="en-US" altLang="zh-CN" sz="2800" dirty="0">
                <a:solidFill>
                  <a:srgbClr val="000000"/>
                </a:solidFill>
                <a:latin typeface="Consolas" panose="020B0609020204030204" pitchFamily="49" charset="0"/>
                <a:ea typeface="+mn-ea"/>
                <a:cs typeface="+mn-cs"/>
                <a:sym typeface="Consolas" panose="020B0609020204030204" pitchFamily="49" charset="0"/>
              </a:rPr>
              <a:t>10010</a:t>
            </a:r>
            <a:r>
              <a:rPr lang="zh-CN" altLang="en-US" sz="2800" dirty="0">
                <a:solidFill>
                  <a:srgbClr val="000000"/>
                </a:solidFill>
                <a:latin typeface="Consolas" panose="020B0609020204030204" pitchFamily="49" charset="0"/>
                <a:ea typeface="+mn-ea"/>
                <a:cs typeface="+mn-cs"/>
                <a:sym typeface="Consolas" panose="020B0609020204030204" pitchFamily="49" charset="0"/>
              </a:rPr>
              <a:t>，则</a:t>
            </a:r>
            <a:r>
              <a:rPr lang="en-US" altLang="zh-CN" sz="2800" dirty="0">
                <a:solidFill>
                  <a:srgbClr val="000000"/>
                </a:solidFill>
                <a:latin typeface="Consolas" panose="020B0609020204030204" pitchFamily="49" charset="0"/>
                <a:ea typeface="+mn-ea"/>
                <a:cs typeface="+mn-cs"/>
                <a:sym typeface="Consolas" panose="020B0609020204030204" pitchFamily="49" charset="0"/>
              </a:rPr>
              <a:t>a[2][5]</a:t>
            </a:r>
            <a:r>
              <a:rPr lang="zh-CN" altLang="en-US" sz="2800" dirty="0">
                <a:solidFill>
                  <a:srgbClr val="000000"/>
                </a:solidFill>
                <a:latin typeface="Consolas" panose="020B0609020204030204" pitchFamily="49" charset="0"/>
                <a:ea typeface="+mn-ea"/>
                <a:cs typeface="+mn-cs"/>
                <a:sym typeface="Consolas" panose="020B0609020204030204" pitchFamily="49" charset="0"/>
              </a:rPr>
              <a:t>地址？</a:t>
            </a:r>
            <a:endParaRPr lang="en-US" altLang="zh-CN" sz="2800" dirty="0">
              <a:solidFill>
                <a:srgbClr val="000000"/>
              </a:solidFill>
              <a:latin typeface="Consolas" panose="020B0609020204030204" pitchFamily="49" charset="0"/>
              <a:ea typeface="+mn-ea"/>
              <a:cs typeface="+mn-cs"/>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r>
              <a:rPr lang="zh-CN" altLang="en-US" sz="2400" dirty="0">
                <a:solidFill>
                  <a:srgbClr val="000000"/>
                </a:solidFill>
                <a:latin typeface="Consolas" panose="020B0609020204030204" pitchFamily="49" charset="0"/>
                <a:ea typeface="+mn-ea"/>
                <a:sym typeface="Consolas" panose="020B0609020204030204" pitchFamily="49" charset="0"/>
              </a:rPr>
              <a:t>二维数组的内存分配仍是线性的</a:t>
            </a:r>
            <a:endParaRPr lang="en-US" altLang="zh-CN" sz="2400" dirty="0">
              <a:solidFill>
                <a:srgbClr val="000000"/>
              </a:solidFill>
              <a:latin typeface="Consolas" panose="020B0609020204030204" pitchFamily="49" charset="0"/>
              <a:ea typeface="+mn-ea"/>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endParaRPr lang="zh-CN" altLang="en-US" sz="2400" dirty="0">
              <a:solidFill>
                <a:srgbClr val="000000"/>
              </a:solidFill>
              <a:latin typeface="Consolas" panose="020B0609020204030204" pitchFamily="49" charset="0"/>
              <a:ea typeface="+mn-ea"/>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endParaRPr lang="zh-CN" altLang="en-US" sz="2400" dirty="0">
              <a:solidFill>
                <a:srgbClr val="000000"/>
              </a:solidFill>
              <a:latin typeface="Consolas" panose="020B0609020204030204" pitchFamily="49" charset="0"/>
              <a:ea typeface="+mn-ea"/>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endParaRPr lang="zh-CN" altLang="en-US" sz="2400" dirty="0">
              <a:solidFill>
                <a:srgbClr val="000000"/>
              </a:solidFill>
              <a:latin typeface="Consolas" panose="020B0609020204030204" pitchFamily="49" charset="0"/>
              <a:ea typeface="+mn-ea"/>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endParaRPr lang="zh-CN" altLang="en-US" sz="2400" dirty="0">
              <a:solidFill>
                <a:srgbClr val="000000"/>
              </a:solidFill>
              <a:latin typeface="Consolas" panose="020B0609020204030204" pitchFamily="49" charset="0"/>
              <a:ea typeface="+mn-ea"/>
              <a:sym typeface="Consolas" panose="020B0609020204030204" pitchFamily="49" charset="0"/>
            </a:endParaRPr>
          </a:p>
          <a:p>
            <a:pPr marL="742950" lvl="1" indent="-285750" algn="l" defTabSz="0">
              <a:buClr>
                <a:srgbClr val="9999CC"/>
              </a:buClr>
              <a:buSzPct val="80000"/>
              <a:buFont typeface="Wingdings" panose="05000000000000000000" pitchFamily="2" charset="2"/>
              <a:buChar char="¨"/>
            </a:pPr>
            <a:r>
              <a:rPr lang="en-US" altLang="zh-CN" dirty="0">
                <a:solidFill>
                  <a:srgbClr val="000000"/>
                </a:solidFill>
                <a:latin typeface="Consolas" panose="020B0609020204030204" pitchFamily="49" charset="0"/>
                <a:ea typeface="+mn-ea"/>
                <a:sym typeface="Consolas" panose="020B0609020204030204" pitchFamily="49" charset="0"/>
              </a:rPr>
              <a:t>10010+(2*</a:t>
            </a:r>
            <a:r>
              <a:rPr lang="en-US" altLang="zh-CN" dirty="0">
                <a:solidFill>
                  <a:srgbClr val="FF0000"/>
                </a:solidFill>
                <a:latin typeface="Consolas" panose="020B0609020204030204" pitchFamily="49" charset="0"/>
                <a:ea typeface="+mn-ea"/>
                <a:sym typeface="Consolas" panose="020B0609020204030204" pitchFamily="49" charset="0"/>
              </a:rPr>
              <a:t>10</a:t>
            </a:r>
            <a:r>
              <a:rPr lang="en-US" altLang="zh-CN" dirty="0">
                <a:solidFill>
                  <a:srgbClr val="000000"/>
                </a:solidFill>
                <a:latin typeface="Consolas" panose="020B0609020204030204" pitchFamily="49" charset="0"/>
                <a:ea typeface="+mn-ea"/>
                <a:sym typeface="Consolas" panose="020B0609020204030204" pitchFamily="49" charset="0"/>
              </a:rPr>
              <a:t>+5)*4 = 10110    </a:t>
            </a:r>
            <a:r>
              <a:rPr lang="zh-CN" altLang="en-US" dirty="0">
                <a:solidFill>
                  <a:schemeClr val="accent1"/>
                </a:solidFill>
                <a:effectLst>
                  <a:outerShdw blurRad="38100" dist="25400" dir="5400000" algn="ctr" rotWithShape="0">
                    <a:srgbClr val="6E747A">
                      <a:alpha val="43000"/>
                    </a:srgbClr>
                  </a:outerShdw>
                </a:effectLst>
                <a:latin typeface="Consolas" panose="020B0609020204030204" pitchFamily="49" charset="0"/>
                <a:ea typeface="+mn-ea"/>
                <a:sym typeface="Consolas" panose="020B0609020204030204" pitchFamily="49" charset="0"/>
              </a:rPr>
              <a:t>（ </a:t>
            </a:r>
            <a:r>
              <a:rPr lang="en-US" altLang="zh-CN" dirty="0">
                <a:solidFill>
                  <a:schemeClr val="accent1"/>
                </a:solidFill>
                <a:effectLst>
                  <a:outerShdw blurRad="38100" dist="25400" dir="5400000" algn="ctr" rotWithShape="0">
                    <a:srgbClr val="6E747A">
                      <a:alpha val="43000"/>
                    </a:srgbClr>
                  </a:outerShdw>
                </a:effectLst>
                <a:latin typeface="Consolas" panose="020B0609020204030204" pitchFamily="49" charset="0"/>
                <a:ea typeface="+mn-ea"/>
                <a:sym typeface="Consolas" panose="020B0609020204030204" pitchFamily="49" charset="0"/>
              </a:rPr>
              <a:t>int  4B</a:t>
            </a:r>
            <a:r>
              <a:rPr lang="zh-CN" altLang="en-US" dirty="0">
                <a:solidFill>
                  <a:schemeClr val="accent1"/>
                </a:solidFill>
                <a:effectLst>
                  <a:outerShdw blurRad="38100" dist="25400" dir="5400000" algn="ctr" rotWithShape="0">
                    <a:srgbClr val="6E747A">
                      <a:alpha val="43000"/>
                    </a:srgbClr>
                  </a:outerShdw>
                </a:effectLst>
                <a:latin typeface="Consolas" panose="020B0609020204030204" pitchFamily="49" charset="0"/>
                <a:ea typeface="+mn-ea"/>
                <a:sym typeface="Consolas" panose="020B0609020204030204" pitchFamily="49" charset="0"/>
              </a:rPr>
              <a:t>）</a:t>
            </a:r>
            <a:endParaRPr lang="zh-CN" altLang="en-US" sz="2400" dirty="0">
              <a:solidFill>
                <a:schemeClr val="accent1"/>
              </a:solidFill>
              <a:effectLst>
                <a:outerShdw blurRad="38100" dist="25400" dir="5400000" algn="ctr" rotWithShape="0">
                  <a:srgbClr val="6E747A">
                    <a:alpha val="43000"/>
                  </a:srgbClr>
                </a:outerShdw>
              </a:effectLst>
              <a:latin typeface="Consolas" panose="020B0609020204030204" pitchFamily="49" charset="0"/>
              <a:ea typeface="+mn-ea"/>
              <a:sym typeface="Consolas" panose="020B0609020204030204" pitchFamily="49" charset="0"/>
            </a:endParaRPr>
          </a:p>
          <a:p>
            <a:pPr marL="342900" indent="-342900" algn="l" defTabSz="0">
              <a:buClr>
                <a:srgbClr val="00007D"/>
              </a:buClr>
              <a:buSzPct val="75000"/>
              <a:buFont typeface="Wingdings" panose="05000000000000000000" pitchFamily="2" charset="2"/>
              <a:buChar char="n"/>
            </a:pPr>
            <a:endParaRPr lang="zh-CN" altLang="en-US" sz="2800" dirty="0">
              <a:solidFill>
                <a:srgbClr val="000000"/>
              </a:solidFill>
              <a:latin typeface="Consolas" panose="020B0609020204030204" pitchFamily="49" charset="0"/>
              <a:ea typeface="+mn-ea"/>
              <a:cs typeface="+mn-cs"/>
              <a:sym typeface="Consolas" panose="020B0609020204030204" pitchFamily="49" charset="0"/>
            </a:endParaRPr>
          </a:p>
          <a:p>
            <a:pPr marL="342900" indent="-342900" algn="l" defTabSz="0">
              <a:buClr>
                <a:srgbClr val="00007D"/>
              </a:buClr>
              <a:buSzPct val="75000"/>
              <a:buFont typeface="Wingdings" panose="05000000000000000000" pitchFamily="2" charset="2"/>
              <a:buChar char="n"/>
            </a:pPr>
            <a:r>
              <a:rPr lang="en-US" altLang="zh-CN" sz="2800" dirty="0">
                <a:solidFill>
                  <a:srgbClr val="000000"/>
                </a:solidFill>
                <a:latin typeface="Consolas" panose="020B0609020204030204" pitchFamily="49" charset="0"/>
                <a:ea typeface="+mn-ea"/>
                <a:cs typeface="+mn-cs"/>
                <a:sym typeface="Consolas" panose="020B0609020204030204" pitchFamily="49" charset="0"/>
              </a:rPr>
              <a:t>a</a:t>
            </a:r>
            <a:r>
              <a:rPr lang="zh-CN" altLang="en-US" sz="2800" dirty="0">
                <a:solidFill>
                  <a:srgbClr val="000000"/>
                </a:solidFill>
                <a:latin typeface="Consolas" panose="020B0609020204030204" pitchFamily="49" charset="0"/>
                <a:ea typeface="+mn-ea"/>
                <a:cs typeface="+mn-cs"/>
                <a:sym typeface="Consolas" panose="020B0609020204030204" pitchFamily="49" charset="0"/>
              </a:rPr>
              <a:t>的基类型是什么才能成功寻址？</a:t>
            </a:r>
            <a:r>
              <a:rPr lang="en-US" altLang="zh-CN" sz="2800" dirty="0">
                <a:solidFill>
                  <a:srgbClr val="FF0000"/>
                </a:solidFill>
                <a:latin typeface="Consolas" panose="020B0609020204030204" pitchFamily="49" charset="0"/>
                <a:ea typeface="+mn-ea"/>
                <a:cs typeface="+mn-cs"/>
                <a:sym typeface="Consolas" panose="020B0609020204030204" pitchFamily="49" charset="0"/>
              </a:rPr>
              <a:t>int [10]</a:t>
            </a:r>
            <a:r>
              <a:rPr lang="zh-CN" altLang="en-US" sz="2800" dirty="0">
                <a:solidFill>
                  <a:srgbClr val="000000"/>
                </a:solidFill>
                <a:latin typeface="Consolas" panose="020B0609020204030204" pitchFamily="49" charset="0"/>
                <a:ea typeface="+mn-ea"/>
                <a:cs typeface="+mn-cs"/>
                <a:sym typeface="Consolas" panose="020B0609020204030204" pitchFamily="49" charset="0"/>
              </a:rPr>
              <a:t>！</a:t>
            </a:r>
            <a:endParaRPr lang="en-US" altLang="zh-CN" sz="2800" dirty="0">
              <a:solidFill>
                <a:srgbClr val="000000"/>
              </a:solidFill>
              <a:latin typeface="Consolas" panose="020B0609020204030204" pitchFamily="49" charset="0"/>
              <a:ea typeface="+mn-ea"/>
              <a:cs typeface="+mn-cs"/>
              <a:sym typeface="Consolas" panose="020B0609020204030204" pitchFamily="49" charset="0"/>
            </a:endParaRPr>
          </a:p>
          <a:p>
            <a:pPr marL="342900" indent="-342900" algn="l" defTabSz="0">
              <a:buClr>
                <a:schemeClr val="bg2"/>
              </a:buClr>
              <a:buSzPct val="75000"/>
              <a:buFont typeface="Wingdings" panose="05000000000000000000" pitchFamily="2" charset="2"/>
              <a:buChar char="n"/>
            </a:pPr>
            <a:endParaRPr lang="zh-CN" altLang="en-US" dirty="0">
              <a:latin typeface="+mn-lt"/>
              <a:ea typeface="+mn-ea"/>
              <a:cs typeface="+mn-cs"/>
              <a:sym typeface="Arial" panose="020B0604020202090204" pitchFamily="34" charset="0"/>
            </a:endParaRPr>
          </a:p>
        </p:txBody>
      </p:sp>
      <p:sp>
        <p:nvSpPr>
          <p:cNvPr id="22531"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graphicFrame>
        <p:nvGraphicFramePr>
          <p:cNvPr id="11269" name="Group 5"/>
          <p:cNvGraphicFramePr>
            <a:graphicFrameLocks noGrp="1"/>
          </p:cNvGraphicFramePr>
          <p:nvPr/>
        </p:nvGraphicFramePr>
        <p:xfrm>
          <a:off x="693738" y="3122613"/>
          <a:ext cx="7862887" cy="741362"/>
        </p:xfrm>
        <a:graphic>
          <a:graphicData uri="http://schemas.openxmlformats.org/drawingml/2006/table">
            <a:tbl>
              <a:tblPr/>
              <a:tblGrid>
                <a:gridCol w="982662"/>
                <a:gridCol w="982663"/>
                <a:gridCol w="984250"/>
                <a:gridCol w="981075"/>
                <a:gridCol w="982662"/>
                <a:gridCol w="982663"/>
                <a:gridCol w="982662"/>
                <a:gridCol w="984250"/>
              </a:tblGrid>
              <a:tr h="371474">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10010</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10014</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10018</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10050</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10054</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10058</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t>
                      </a:r>
                      <a:endParaRPr kumimoji="0" lang="zh-CN" altLang="en-US" sz="1800" b="1" i="0" u="none" strike="noStrike" cap="none" normalizeH="0" baseline="0">
                        <a:ln>
                          <a:noFill/>
                        </a:ln>
                        <a:solidFill>
                          <a:schemeClr val="tx1"/>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FFC000"/>
                    </a:solidFill>
                  </a:tcPr>
                </a:tc>
              </a:tr>
              <a:tr h="369888">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a[0][0]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a[0][1]</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a[0][2]</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92D05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a[1][0]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a[1][1]</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a[1][2]</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FC000"/>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FFC000"/>
                    </a:solidFill>
                  </a:tcPr>
                </a:tc>
              </a:tr>
            </a:tbl>
          </a:graphicData>
        </a:graphic>
      </p:graphicFrame>
      <p:sp>
        <p:nvSpPr>
          <p:cNvPr id="11298" name="TextBox 6"/>
          <p:cNvSpPr/>
          <p:nvPr/>
        </p:nvSpPr>
        <p:spPr>
          <a:xfrm>
            <a:off x="833438" y="4070350"/>
            <a:ext cx="1836737" cy="400050"/>
          </a:xfrm>
          <a:prstGeom prst="rect">
            <a:avLst/>
          </a:prstGeom>
          <a:noFill/>
          <a:ln w="9525">
            <a:noFill/>
          </a:ln>
        </p:spPr>
        <p:txBody>
          <a:bodyPr anchor="t">
            <a:spAutoFit/>
          </a:bodyPr>
          <a:lstStyle/>
          <a:p>
            <a:pPr>
              <a:buFont typeface="Arial" panose="020B0604020202090204" pitchFamily="34" charset="0"/>
              <a:buNone/>
            </a:pPr>
            <a:r>
              <a:rPr lang="en-US" altLang="zh-CN" sz="2000" b="1" dirty="0">
                <a:solidFill>
                  <a:srgbClr val="000000"/>
                </a:solidFill>
                <a:latin typeface="Consolas" panose="020B0609020204030204" pitchFamily="49" charset="0"/>
                <a:ea typeface="宋体" panose="02010600030101010101" pitchFamily="2" charset="-122"/>
                <a:sym typeface="Consolas" panose="020B0609020204030204" pitchFamily="49" charset="0"/>
              </a:rPr>
              <a:t>a+0</a:t>
            </a:r>
            <a:r>
              <a:rPr lang="zh-CN" altLang="en-US" sz="2000" b="1" dirty="0">
                <a:solidFill>
                  <a:srgbClr val="00B050"/>
                </a:solidFill>
                <a:latin typeface="Consolas" panose="020B0609020204030204" pitchFamily="49" charset="0"/>
                <a:ea typeface="宋体" panose="02010600030101010101" pitchFamily="2" charset="-122"/>
                <a:sym typeface="Consolas" panose="020B0609020204030204" pitchFamily="49" charset="0"/>
              </a:rPr>
              <a:t>（绿色）</a:t>
            </a:r>
            <a:endParaRPr lang="zh-CN" altLang="en-US" sz="2000" b="1" dirty="0">
              <a:solidFill>
                <a:srgbClr val="00B050"/>
              </a:solidFill>
              <a:latin typeface="Consolas" panose="020B0609020204030204" pitchFamily="49" charset="0"/>
              <a:ea typeface="宋体" panose="02010600030101010101" pitchFamily="2" charset="-122"/>
              <a:sym typeface="Consolas" panose="020B0609020204030204" pitchFamily="49" charset="0"/>
            </a:endParaRPr>
          </a:p>
        </p:txBody>
      </p:sp>
      <p:sp>
        <p:nvSpPr>
          <p:cNvPr id="11299" name="TextBox 7"/>
          <p:cNvSpPr/>
          <p:nvPr/>
        </p:nvSpPr>
        <p:spPr>
          <a:xfrm>
            <a:off x="4797425" y="4060825"/>
            <a:ext cx="1789098" cy="400050"/>
          </a:xfrm>
          <a:prstGeom prst="rect">
            <a:avLst/>
          </a:prstGeom>
          <a:noFill/>
          <a:ln w="9525">
            <a:noFill/>
          </a:ln>
        </p:spPr>
        <p:txBody>
          <a:bodyPr wrap="square" anchor="t">
            <a:spAutoFit/>
          </a:bodyPr>
          <a:lstStyle/>
          <a:p>
            <a:pPr>
              <a:buFont typeface="Arial" panose="020B0604020202090204" pitchFamily="34" charset="0"/>
              <a:buNone/>
            </a:pPr>
            <a:r>
              <a:rPr lang="en-US" altLang="zh-CN" sz="2000" b="1" dirty="0">
                <a:solidFill>
                  <a:srgbClr val="000000"/>
                </a:solidFill>
                <a:latin typeface="Consolas" panose="020B0609020204030204" pitchFamily="49" charset="0"/>
                <a:ea typeface="宋体" panose="02010600030101010101" pitchFamily="2" charset="-122"/>
                <a:sym typeface="Consolas" panose="020B0609020204030204" pitchFamily="49" charset="0"/>
              </a:rPr>
              <a:t>a+1</a:t>
            </a:r>
            <a:r>
              <a:rPr lang="zh-CN" altLang="en-US" sz="2000" b="1" dirty="0">
                <a:solidFill>
                  <a:srgbClr val="FFC000"/>
                </a:solidFill>
                <a:latin typeface="Consolas" panose="020B0609020204030204" pitchFamily="49" charset="0"/>
                <a:ea typeface="宋体" panose="02010600030101010101" pitchFamily="2" charset="-122"/>
                <a:sym typeface="Consolas" panose="020B0609020204030204" pitchFamily="49" charset="0"/>
              </a:rPr>
              <a:t>（黄色）</a:t>
            </a:r>
            <a:endParaRPr lang="zh-CN" altLang="en-US" sz="2000" b="1" dirty="0">
              <a:solidFill>
                <a:srgbClr val="FFC000"/>
              </a:solidFill>
              <a:latin typeface="Consolas" panose="020B0609020204030204" pitchFamily="49" charset="0"/>
              <a:ea typeface="宋体" panose="02010600030101010101" pitchFamily="2" charset="-122"/>
              <a:sym typeface="Consolas" panose="020B0609020204030204" pitchFamily="49" charset="0"/>
            </a:endParaRPr>
          </a:p>
        </p:txBody>
      </p:sp>
      <p:sp>
        <p:nvSpPr>
          <p:cNvPr id="11300" name="下箭头 9"/>
          <p:cNvSpPr/>
          <p:nvPr/>
        </p:nvSpPr>
        <p:spPr>
          <a:xfrm rot="10800000">
            <a:off x="1044575" y="3913188"/>
            <a:ext cx="238125" cy="265112"/>
          </a:xfrm>
          <a:prstGeom prst="downArrow">
            <a:avLst>
              <a:gd name="adj1" fmla="val 50000"/>
              <a:gd name="adj2" fmla="val 66232"/>
            </a:avLst>
          </a:prstGeom>
          <a:solidFill>
            <a:srgbClr val="A3EFEF"/>
          </a:solidFill>
          <a:ln w="9525">
            <a:noFill/>
          </a:ln>
        </p:spPr>
        <p:txBody>
          <a:bodyPr wrap="none" anchor="ctr"/>
          <a:lstStyle/>
          <a:p>
            <a:pPr algn="ctr">
              <a:buFont typeface="Arial" panose="020B0604020202090204" pitchFamily="34" charset="0"/>
              <a:buNone/>
            </a:pPr>
            <a:endParaRPr lang="zh-CN" altLang="zh-CN" sz="2400" b="1" i="1" dirty="0">
              <a:latin typeface="Arial" panose="020B0604020202090204" pitchFamily="34" charset="0"/>
              <a:ea typeface="宋体" panose="02010600030101010101" pitchFamily="2" charset="-122"/>
              <a:sym typeface="Arial" panose="020B0604020202090204" pitchFamily="34" charset="0"/>
            </a:endParaRPr>
          </a:p>
        </p:txBody>
      </p:sp>
      <p:sp>
        <p:nvSpPr>
          <p:cNvPr id="11301" name="下箭头 10"/>
          <p:cNvSpPr/>
          <p:nvPr/>
        </p:nvSpPr>
        <p:spPr>
          <a:xfrm rot="10800000">
            <a:off x="5010150" y="3884613"/>
            <a:ext cx="239713" cy="265112"/>
          </a:xfrm>
          <a:prstGeom prst="downArrow">
            <a:avLst>
              <a:gd name="adj1" fmla="val 50000"/>
              <a:gd name="adj2" fmla="val 65794"/>
            </a:avLst>
          </a:prstGeom>
          <a:solidFill>
            <a:srgbClr val="A3EFEF"/>
          </a:solidFill>
          <a:ln w="9525">
            <a:noFill/>
          </a:ln>
        </p:spPr>
        <p:txBody>
          <a:bodyPr wrap="none" anchor="ctr"/>
          <a:lstStyle/>
          <a:p>
            <a:pPr algn="ctr">
              <a:buFont typeface="Arial" panose="020B0604020202090204" pitchFamily="34" charset="0"/>
              <a:buNone/>
            </a:pPr>
            <a:endParaRPr lang="zh-CN" altLang="zh-CN" sz="2400" b="1" i="1" dirty="0">
              <a:latin typeface="Arial" panose="020B0604020202090204" pitchFamily="34" charset="0"/>
              <a:ea typeface="宋体" panose="02010600030101010101" pitchFamily="2" charset="-122"/>
              <a:sym typeface="Arial" panose="020B0604020202090204" pitchFamily="34" charset="0"/>
            </a:endParaRPr>
          </a:p>
        </p:txBody>
      </p:sp>
      <p:sp>
        <p:nvSpPr>
          <p:cNvPr id="11302" name="TextBox 11"/>
          <p:cNvSpPr/>
          <p:nvPr/>
        </p:nvSpPr>
        <p:spPr>
          <a:xfrm>
            <a:off x="2681288" y="4198938"/>
            <a:ext cx="1836737" cy="400050"/>
          </a:xfrm>
          <a:prstGeom prst="rect">
            <a:avLst/>
          </a:prstGeom>
          <a:noFill/>
          <a:ln w="9525">
            <a:noFill/>
          </a:ln>
        </p:spPr>
        <p:txBody>
          <a:bodyPr anchor="t">
            <a:spAutoFit/>
          </a:bodyPr>
          <a:lstStyle/>
          <a:p>
            <a:pPr>
              <a:buFont typeface="Arial" panose="020B0604020202090204" pitchFamily="34" charset="0"/>
              <a:buNone/>
            </a:pPr>
            <a:r>
              <a:rPr lang="en-US" altLang="zh-CN" sz="2000" b="1" dirty="0">
                <a:solidFill>
                  <a:srgbClr val="000000"/>
                </a:solidFill>
                <a:latin typeface="Consolas" panose="020B0609020204030204" pitchFamily="49" charset="0"/>
                <a:ea typeface="宋体" panose="02010600030101010101" pitchFamily="2" charset="-122"/>
                <a:sym typeface="Consolas" panose="020B0609020204030204" pitchFamily="49" charset="0"/>
              </a:rPr>
              <a:t>a[0]+2</a:t>
            </a:r>
            <a:endParaRPr lang="zh-CN" altLang="en-US" sz="2000" b="1" dirty="0">
              <a:solidFill>
                <a:srgbClr val="00B050"/>
              </a:solidFill>
              <a:latin typeface="Consolas" panose="020B0609020204030204" pitchFamily="49" charset="0"/>
              <a:ea typeface="宋体" panose="02010600030101010101" pitchFamily="2" charset="-122"/>
              <a:sym typeface="Consolas" panose="020B0609020204030204" pitchFamily="49" charset="0"/>
            </a:endParaRPr>
          </a:p>
        </p:txBody>
      </p:sp>
      <p:sp>
        <p:nvSpPr>
          <p:cNvPr id="11303" name="下箭头 12"/>
          <p:cNvSpPr/>
          <p:nvPr/>
        </p:nvSpPr>
        <p:spPr>
          <a:xfrm rot="10800000">
            <a:off x="3025775" y="3884613"/>
            <a:ext cx="238125" cy="376237"/>
          </a:xfrm>
          <a:prstGeom prst="downArrow">
            <a:avLst>
              <a:gd name="adj1" fmla="val 50000"/>
              <a:gd name="adj2" fmla="val 66089"/>
            </a:avLst>
          </a:prstGeom>
          <a:solidFill>
            <a:srgbClr val="A3EFEF"/>
          </a:solidFill>
          <a:ln w="9525">
            <a:noFill/>
          </a:ln>
        </p:spPr>
        <p:txBody>
          <a:bodyPr wrap="none" anchor="ctr"/>
          <a:lstStyle/>
          <a:p>
            <a:pPr algn="ctr">
              <a:buFont typeface="Arial" panose="020B0604020202090204" pitchFamily="34" charset="0"/>
              <a:buNone/>
            </a:pPr>
            <a:endParaRPr lang="zh-CN" altLang="zh-CN" sz="2400" b="1" i="1" dirty="0">
              <a:latin typeface="Arial" panose="020B0604020202090204" pitchFamily="34" charset="0"/>
              <a:ea typeface="宋体" panose="02010600030101010101" pitchFamily="2" charset="-122"/>
              <a:sym typeface="Arial" panose="020B0604020202090204" pitchFamily="34" charset="0"/>
            </a:endParaRPr>
          </a:p>
        </p:txBody>
      </p:sp>
      <p:sp>
        <p:nvSpPr>
          <p:cNvPr id="11304" name="TextBox 13"/>
          <p:cNvSpPr/>
          <p:nvPr/>
        </p:nvSpPr>
        <p:spPr>
          <a:xfrm>
            <a:off x="6713538" y="4179888"/>
            <a:ext cx="1836737" cy="400050"/>
          </a:xfrm>
          <a:prstGeom prst="rect">
            <a:avLst/>
          </a:prstGeom>
          <a:noFill/>
          <a:ln w="9525">
            <a:noFill/>
          </a:ln>
        </p:spPr>
        <p:txBody>
          <a:bodyPr anchor="t">
            <a:spAutoFit/>
          </a:bodyPr>
          <a:lstStyle/>
          <a:p>
            <a:pPr>
              <a:buFont typeface="Arial" panose="020B0604020202090204" pitchFamily="34" charset="0"/>
              <a:buNone/>
            </a:pPr>
            <a:r>
              <a:rPr lang="en-US" altLang="zh-CN" sz="2000" b="1" dirty="0">
                <a:solidFill>
                  <a:srgbClr val="000000"/>
                </a:solidFill>
                <a:latin typeface="Consolas" panose="020B0609020204030204" pitchFamily="49" charset="0"/>
                <a:ea typeface="宋体" panose="02010600030101010101" pitchFamily="2" charset="-122"/>
                <a:sym typeface="Consolas" panose="020B0609020204030204" pitchFamily="49" charset="0"/>
              </a:rPr>
              <a:t>a[1]+2</a:t>
            </a:r>
            <a:endParaRPr lang="zh-CN" altLang="en-US" sz="2000" b="1" dirty="0">
              <a:solidFill>
                <a:srgbClr val="00B050"/>
              </a:solidFill>
              <a:latin typeface="Consolas" panose="020B0609020204030204" pitchFamily="49" charset="0"/>
              <a:ea typeface="宋体" panose="02010600030101010101" pitchFamily="2" charset="-122"/>
              <a:sym typeface="Consolas" panose="020B0609020204030204" pitchFamily="49" charset="0"/>
            </a:endParaRPr>
          </a:p>
        </p:txBody>
      </p:sp>
      <p:sp>
        <p:nvSpPr>
          <p:cNvPr id="11305" name="下箭头 14"/>
          <p:cNvSpPr/>
          <p:nvPr/>
        </p:nvSpPr>
        <p:spPr>
          <a:xfrm rot="10800000">
            <a:off x="7056438" y="3865563"/>
            <a:ext cx="239712" cy="376237"/>
          </a:xfrm>
          <a:prstGeom prst="downArrow">
            <a:avLst>
              <a:gd name="adj1" fmla="val 50000"/>
              <a:gd name="adj2" fmla="val 65651"/>
            </a:avLst>
          </a:prstGeom>
          <a:solidFill>
            <a:srgbClr val="A3EFEF"/>
          </a:solidFill>
          <a:ln w="9525">
            <a:noFill/>
          </a:ln>
        </p:spPr>
        <p:txBody>
          <a:bodyPr wrap="none" anchor="ctr"/>
          <a:lstStyle/>
          <a:p>
            <a:pPr algn="ctr">
              <a:buFont typeface="Arial" panose="020B0604020202090204" pitchFamily="34" charset="0"/>
              <a:buNone/>
            </a:pPr>
            <a:endParaRPr lang="zh-CN" altLang="zh-CN" sz="2400" b="1" i="1" dirty="0">
              <a:latin typeface="Arial" panose="020B0604020202090204" pitchFamily="34" charset="0"/>
              <a:ea typeface="宋体" panose="02010600030101010101" pitchFamily="2" charset="-122"/>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filter="fade">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300"/>
                                        </p:tgtEl>
                                        <p:attrNameLst>
                                          <p:attrName>style.visibility</p:attrName>
                                        </p:attrNameLst>
                                      </p:cBhvr>
                                      <p:to>
                                        <p:strVal val="visible"/>
                                      </p:to>
                                    </p:set>
                                    <p:animEffect filter="fade">
                                      <p:cBhvr>
                                        <p:cTn id="22" dur="500"/>
                                        <p:tgtEl>
                                          <p:spTgt spid="113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98"/>
                                        </p:tgtEl>
                                        <p:attrNameLst>
                                          <p:attrName>style.visibility</p:attrName>
                                        </p:attrNameLst>
                                      </p:cBhvr>
                                      <p:to>
                                        <p:strVal val="visible"/>
                                      </p:to>
                                    </p:set>
                                    <p:animEffect filter="fade">
                                      <p:cBhvr>
                                        <p:cTn id="25" dur="500"/>
                                        <p:tgtEl>
                                          <p:spTgt spid="1129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299"/>
                                        </p:tgtEl>
                                        <p:attrNameLst>
                                          <p:attrName>style.visibility</p:attrName>
                                        </p:attrNameLst>
                                      </p:cBhvr>
                                      <p:to>
                                        <p:strVal val="visible"/>
                                      </p:to>
                                    </p:set>
                                    <p:animEffect filter="fade">
                                      <p:cBhvr>
                                        <p:cTn id="30" dur="500"/>
                                        <p:tgtEl>
                                          <p:spTgt spid="1129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301"/>
                                        </p:tgtEl>
                                        <p:attrNameLst>
                                          <p:attrName>style.visibility</p:attrName>
                                        </p:attrNameLst>
                                      </p:cBhvr>
                                      <p:to>
                                        <p:strVal val="visible"/>
                                      </p:to>
                                    </p:set>
                                    <p:animEffect filter="fade">
                                      <p:cBhvr>
                                        <p:cTn id="33" dur="500"/>
                                        <p:tgtEl>
                                          <p:spTgt spid="1130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303"/>
                                        </p:tgtEl>
                                        <p:attrNameLst>
                                          <p:attrName>style.visibility</p:attrName>
                                        </p:attrNameLst>
                                      </p:cBhvr>
                                      <p:to>
                                        <p:strVal val="visible"/>
                                      </p:to>
                                    </p:set>
                                    <p:animEffect filter="fade">
                                      <p:cBhvr>
                                        <p:cTn id="38" dur="500"/>
                                        <p:tgtEl>
                                          <p:spTgt spid="1130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302"/>
                                        </p:tgtEl>
                                        <p:attrNameLst>
                                          <p:attrName>style.visibility</p:attrName>
                                        </p:attrNameLst>
                                      </p:cBhvr>
                                      <p:to>
                                        <p:strVal val="visible"/>
                                      </p:to>
                                    </p:set>
                                    <p:animEffect filter="fade">
                                      <p:cBhvr>
                                        <p:cTn id="41" dur="500"/>
                                        <p:tgtEl>
                                          <p:spTgt spid="1130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305"/>
                                        </p:tgtEl>
                                        <p:attrNameLst>
                                          <p:attrName>style.visibility</p:attrName>
                                        </p:attrNameLst>
                                      </p:cBhvr>
                                      <p:to>
                                        <p:strVal val="visible"/>
                                      </p:to>
                                    </p:set>
                                    <p:animEffect filter="fade">
                                      <p:cBhvr>
                                        <p:cTn id="46" dur="500"/>
                                        <p:tgtEl>
                                          <p:spTgt spid="1130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304"/>
                                        </p:tgtEl>
                                        <p:attrNameLst>
                                          <p:attrName>style.visibility</p:attrName>
                                        </p:attrNameLst>
                                      </p:cBhvr>
                                      <p:to>
                                        <p:strVal val="visible"/>
                                      </p:to>
                                    </p:set>
                                    <p:animEffect filter="fade">
                                      <p:cBhvr>
                                        <p:cTn id="49" dur="500"/>
                                        <p:tgtEl>
                                          <p:spTgt spid="1130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267">
                                            <p:txEl>
                                              <p:pRg st="6" end="6"/>
                                            </p:txEl>
                                          </p:spTgt>
                                        </p:tgtEl>
                                        <p:attrNameLst>
                                          <p:attrName>style.visibility</p:attrName>
                                        </p:attrNameLst>
                                      </p:cBhvr>
                                      <p:to>
                                        <p:strVal val="visible"/>
                                      </p:to>
                                    </p:set>
                                    <p:animEffect filter="fade">
                                      <p:cBhvr>
                                        <p:cTn id="54" dur="500"/>
                                        <p:tgtEl>
                                          <p:spTgt spid="1126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267">
                                            <p:txEl>
                                              <p:pRg st="8" end="8"/>
                                            </p:txEl>
                                          </p:spTgt>
                                        </p:tgtEl>
                                        <p:attrNameLst>
                                          <p:attrName>style.visibility</p:attrName>
                                        </p:attrNameLst>
                                      </p:cBhvr>
                                      <p:to>
                                        <p:strVal val="visible"/>
                                      </p:to>
                                    </p:set>
                                    <p:animEffect filter="fade">
                                      <p:cBhvr>
                                        <p:cTn id="59"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build="p"/>
      <p:bldP spid="11298" grpId="0" bldLvl="0"/>
      <p:bldP spid="11299" grpId="0" bldLvl="0"/>
      <p:bldP spid="11300" grpId="0" bldLvl="0" animBg="1"/>
      <p:bldP spid="11301" grpId="0" bldLvl="0" animBg="1"/>
      <p:bldP spid="11302" grpId="0" bldLvl="0"/>
      <p:bldP spid="11303" grpId="0" bldLvl="0" animBg="1"/>
      <p:bldP spid="11304" grpId="0" bldLvl="0"/>
      <p:bldP spid="1130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ctrTitle"/>
          </p:nvPr>
        </p:nvSpPr>
        <p:spPr>
          <a:xfrm>
            <a:off x="457200" y="457200"/>
            <a:ext cx="8229600" cy="481330"/>
          </a:xfrm>
        </p:spPr>
        <p:txBody>
          <a:bodyPr vert="horz" wrap="square" lIns="91440" tIns="45720" rIns="91440" bIns="45720" anchor="ctr">
            <a:scene3d>
              <a:camera prst="orthographicFront"/>
              <a:lightRig rig="threePt" dir="t"/>
            </a:scene3d>
          </a:bodyPr>
          <a:lstStyle/>
          <a:p>
            <a:pPr algn="l">
              <a:buClrTx/>
            </a:pPr>
            <a:r>
              <a:rPr lang="zh-CN" altLang="zh-CN" b="1" dirty="0">
                <a:solidFill>
                  <a:schemeClr val="accent1"/>
                </a:solidFill>
                <a:effectLst>
                  <a:outerShdw blurRad="38100" dist="25400" dir="5400000" algn="ctr" rotWithShape="0">
                    <a:srgbClr val="6E747A">
                      <a:alpha val="43000"/>
                    </a:srgbClr>
                  </a:outerShdw>
                </a:effectLst>
              </a:rPr>
              <a:t>理解二维数组与指针</a:t>
            </a:r>
            <a:endParaRPr lang="zh-CN" altLang="zh-CN" b="1" dirty="0">
              <a:solidFill>
                <a:schemeClr val="accent1"/>
              </a:solidFill>
              <a:effectLst>
                <a:outerShdw blurRad="38100" dist="25400" dir="5400000" algn="ctr" rotWithShape="0">
                  <a:srgbClr val="6E747A">
                    <a:alpha val="43000"/>
                  </a:srgbClr>
                </a:outerShdw>
              </a:effectLst>
            </a:endParaRPr>
          </a:p>
        </p:txBody>
      </p:sp>
      <p:sp>
        <p:nvSpPr>
          <p:cNvPr id="12291" name="内容占位符 2"/>
          <p:cNvSpPr>
            <a:spLocks noGrp="1"/>
          </p:cNvSpPr>
          <p:nvPr>
            <p:ph type="subTitle" idx="1"/>
          </p:nvPr>
        </p:nvSpPr>
        <p:spPr>
          <a:xfrm>
            <a:off x="181610" y="1066165"/>
            <a:ext cx="6981190" cy="3886200"/>
          </a:xfrm>
        </p:spPr>
        <p:txBody>
          <a:bodyPr vert="horz" wrap="square" lIns="91440" tIns="45720" rIns="91440" bIns="45720" anchor="t"/>
          <a:lstStyle/>
          <a:p>
            <a:pPr algn="l" defTabSz="0">
              <a:lnSpc>
                <a:spcPct val="150000"/>
              </a:lnSpc>
              <a:buClr>
                <a:srgbClr val="00007D"/>
              </a:buClr>
              <a:buSzPct val="75000"/>
              <a:buFont typeface="Wingdings" panose="05000000000000000000" pitchFamily="2" charset="2"/>
              <a:buChar char="n"/>
            </a:pPr>
            <a:r>
              <a:rPr lang="zh-CN" altLang="en-US" sz="2000" dirty="0">
                <a:solidFill>
                  <a:srgbClr val="FF0000"/>
                </a:solidFill>
                <a:latin typeface="Consolas" panose="020B0609020204030204" pitchFamily="49" charset="0"/>
                <a:ea typeface="+mn-ea"/>
                <a:cs typeface="+mn-cs"/>
                <a:sym typeface="Consolas" panose="020B0609020204030204" pitchFamily="49" charset="0"/>
              </a:rPr>
              <a:t>在</a:t>
            </a:r>
            <a:r>
              <a:rPr lang="en-US" altLang="zh-CN" sz="2000" dirty="0">
                <a:solidFill>
                  <a:srgbClr val="FF0000"/>
                </a:solidFill>
                <a:latin typeface="Consolas" panose="020B0609020204030204" pitchFamily="49" charset="0"/>
                <a:ea typeface="+mn-ea"/>
                <a:cs typeface="+mn-cs"/>
                <a:sym typeface="Consolas" panose="020B0609020204030204" pitchFamily="49" charset="0"/>
              </a:rPr>
              <a:t>C</a:t>
            </a:r>
            <a:r>
              <a:rPr lang="zh-CN" altLang="en-US" sz="2000" dirty="0">
                <a:solidFill>
                  <a:srgbClr val="FF0000"/>
                </a:solidFill>
                <a:latin typeface="Consolas" panose="020B0609020204030204" pitchFamily="49" charset="0"/>
                <a:ea typeface="+mn-ea"/>
                <a:cs typeface="+mn-cs"/>
                <a:sym typeface="Consolas" panose="020B0609020204030204" pitchFamily="49" charset="0"/>
              </a:rPr>
              <a:t>语言中，二维数组是一种特殊的一维数组，这个一维数组的每个元素都是一个一维数组！</a:t>
            </a:r>
            <a:endParaRPr lang="en-US" altLang="zh-CN" sz="2000" dirty="0">
              <a:solidFill>
                <a:srgbClr val="FF0000"/>
              </a:solidFill>
              <a:latin typeface="Consolas" panose="020B0609020204030204" pitchFamily="49" charset="0"/>
              <a:ea typeface="+mn-ea"/>
              <a:cs typeface="+mn-cs"/>
              <a:sym typeface="Consolas" panose="020B0609020204030204" pitchFamily="49" charset="0"/>
            </a:endParaRPr>
          </a:p>
          <a:p>
            <a:pPr algn="l" defTabSz="0">
              <a:lnSpc>
                <a:spcPct val="150000"/>
              </a:lnSpc>
              <a:buClr>
                <a:schemeClr val="bg2"/>
              </a:buClr>
              <a:buSzPct val="75000"/>
              <a:buFont typeface="Wingdings" panose="05000000000000000000" pitchFamily="2" charset="2"/>
              <a:buChar char="n"/>
            </a:pPr>
            <a:r>
              <a:rPr lang="en-US" altLang="zh-CN" sz="2000" dirty="0">
                <a:latin typeface="Consolas" panose="020B0609020204030204" pitchFamily="49" charset="0"/>
                <a:ea typeface="+mn-ea"/>
                <a:cs typeface="+mn-cs"/>
                <a:sym typeface="Consolas" panose="020B0609020204030204" pitchFamily="49" charset="0"/>
              </a:rPr>
              <a:t>int a[5][10]</a:t>
            </a:r>
            <a:r>
              <a:rPr lang="zh-CN" altLang="en-US" sz="2000" dirty="0">
                <a:latin typeface="Consolas" panose="020B0609020204030204" pitchFamily="49" charset="0"/>
                <a:ea typeface="+mn-ea"/>
                <a:cs typeface="+mn-cs"/>
                <a:sym typeface="Consolas" panose="020B0609020204030204" pitchFamily="49" charset="0"/>
              </a:rPr>
              <a:t>即：</a:t>
            </a:r>
            <a:r>
              <a:rPr lang="en-US" altLang="zh-CN" sz="2000" dirty="0">
                <a:latin typeface="Consolas" panose="020B0609020204030204" pitchFamily="49" charset="0"/>
                <a:ea typeface="+mn-ea"/>
                <a:cs typeface="+mn-cs"/>
                <a:sym typeface="Consolas" panose="020B0609020204030204" pitchFamily="49" charset="0"/>
              </a:rPr>
              <a:t>a</a:t>
            </a:r>
            <a:r>
              <a:rPr lang="zh-CN" altLang="en-US" sz="2000" dirty="0">
                <a:latin typeface="Consolas" panose="020B0609020204030204" pitchFamily="49" charset="0"/>
                <a:ea typeface="+mn-ea"/>
                <a:cs typeface="+mn-cs"/>
                <a:sym typeface="Consolas" panose="020B0609020204030204" pitchFamily="49" charset="0"/>
              </a:rPr>
              <a:t>含有</a:t>
            </a:r>
            <a:r>
              <a:rPr lang="en-US" altLang="zh-CN" sz="2000" dirty="0">
                <a:latin typeface="Consolas" panose="020B0609020204030204" pitchFamily="49" charset="0"/>
                <a:ea typeface="+mn-ea"/>
                <a:cs typeface="+mn-cs"/>
                <a:sym typeface="Consolas" panose="020B0609020204030204" pitchFamily="49" charset="0"/>
              </a:rPr>
              <a:t>5</a:t>
            </a:r>
            <a:r>
              <a:rPr lang="zh-CN" altLang="en-US" sz="2000" dirty="0">
                <a:latin typeface="Consolas" panose="020B0609020204030204" pitchFamily="49" charset="0"/>
                <a:ea typeface="+mn-ea"/>
                <a:cs typeface="+mn-cs"/>
                <a:sym typeface="Consolas" panose="020B0609020204030204" pitchFamily="49" charset="0"/>
              </a:rPr>
              <a:t>个元素，每个元素是一个长度为</a:t>
            </a:r>
            <a:r>
              <a:rPr lang="en-US" altLang="zh-CN" sz="2000" dirty="0">
                <a:latin typeface="Consolas" panose="020B0609020204030204" pitchFamily="49" charset="0"/>
                <a:ea typeface="+mn-ea"/>
                <a:cs typeface="+mn-cs"/>
                <a:sym typeface="Consolas" panose="020B0609020204030204" pitchFamily="49" charset="0"/>
              </a:rPr>
              <a:t>10</a:t>
            </a:r>
            <a:r>
              <a:rPr lang="zh-CN" altLang="en-US" sz="2000" dirty="0">
                <a:latin typeface="Consolas" panose="020B0609020204030204" pitchFamily="49" charset="0"/>
                <a:ea typeface="+mn-ea"/>
                <a:cs typeface="+mn-cs"/>
                <a:sym typeface="Consolas" panose="020B0609020204030204" pitchFamily="49" charset="0"/>
              </a:rPr>
              <a:t>的</a:t>
            </a:r>
            <a:r>
              <a:rPr lang="en-US" altLang="zh-CN" sz="2000" dirty="0">
                <a:latin typeface="Consolas" panose="020B0609020204030204" pitchFamily="49" charset="0"/>
                <a:ea typeface="+mn-ea"/>
                <a:cs typeface="+mn-cs"/>
                <a:sym typeface="Consolas" panose="020B0609020204030204" pitchFamily="49" charset="0"/>
              </a:rPr>
              <a:t>int</a:t>
            </a:r>
            <a:r>
              <a:rPr lang="zh-CN" altLang="en-US" sz="2000" dirty="0">
                <a:latin typeface="Consolas" panose="020B0609020204030204" pitchFamily="49" charset="0"/>
                <a:ea typeface="+mn-ea"/>
                <a:cs typeface="+mn-cs"/>
                <a:sym typeface="Consolas" panose="020B0609020204030204" pitchFamily="49" charset="0"/>
              </a:rPr>
              <a:t>型一维数组</a:t>
            </a:r>
            <a:endParaRPr lang="en-US" altLang="zh-CN" sz="2000" dirty="0">
              <a:latin typeface="Consolas" panose="020B0609020204030204" pitchFamily="49" charset="0"/>
              <a:ea typeface="+mn-ea"/>
              <a:cs typeface="+mn-cs"/>
              <a:sym typeface="Consolas" panose="020B0609020204030204" pitchFamily="49" charset="0"/>
            </a:endParaRPr>
          </a:p>
          <a:p>
            <a:pPr marL="1600200" lvl="3" indent="-228600" algn="l" defTabSz="0">
              <a:lnSpc>
                <a:spcPct val="150000"/>
              </a:lnSpc>
              <a:buClr>
                <a:schemeClr val="accent2"/>
              </a:buClr>
              <a:buSzPct val="70000"/>
              <a:buFont typeface="Wingdings" panose="05000000000000000000" pitchFamily="2" charset="2"/>
              <a:buChar char="¨"/>
            </a:pPr>
            <a:endParaRPr lang="zh-CN" altLang="en-US" sz="900" dirty="0">
              <a:latin typeface="Consolas" panose="020B0609020204030204" pitchFamily="49" charset="0"/>
              <a:ea typeface="+mn-ea"/>
              <a:sym typeface="Consolas" panose="020B0609020204030204" pitchFamily="49" charset="0"/>
            </a:endParaRPr>
          </a:p>
          <a:p>
            <a:pPr algn="l" defTabSz="0">
              <a:lnSpc>
                <a:spcPct val="150000"/>
              </a:lnSpc>
              <a:buClr>
                <a:schemeClr val="bg2"/>
              </a:buClr>
              <a:buSzPct val="75000"/>
              <a:buFont typeface="Wingdings" panose="05000000000000000000" pitchFamily="2" charset="2"/>
              <a:buChar char="n"/>
            </a:pPr>
            <a:r>
              <a:rPr lang="zh-CN" altLang="en-US" sz="2000" dirty="0">
                <a:latin typeface="Consolas" panose="020B0609020204030204" pitchFamily="49" charset="0"/>
                <a:ea typeface="+mn-ea"/>
                <a:cs typeface="+mn-cs"/>
                <a:sym typeface="Consolas" panose="020B0609020204030204" pitchFamily="49" charset="0"/>
              </a:rPr>
              <a:t>引入指针操作：以下</a:t>
            </a:r>
            <a:r>
              <a:rPr lang="en-US" altLang="zh-CN" sz="2000" dirty="0">
                <a:latin typeface="Consolas" panose="020B0609020204030204" pitchFamily="49" charset="0"/>
                <a:ea typeface="+mn-ea"/>
                <a:cs typeface="+mn-cs"/>
                <a:sym typeface="Consolas" panose="020B0609020204030204" pitchFamily="49" charset="0"/>
              </a:rPr>
              <a:t>p1</a:t>
            </a:r>
            <a:r>
              <a:rPr lang="zh-CN" altLang="en-US" sz="2000" dirty="0">
                <a:latin typeface="Consolas" panose="020B0609020204030204" pitchFamily="49" charset="0"/>
                <a:ea typeface="+mn-ea"/>
                <a:cs typeface="+mn-cs"/>
                <a:sym typeface="Consolas" panose="020B0609020204030204" pitchFamily="49" charset="0"/>
              </a:rPr>
              <a:t>和</a:t>
            </a:r>
            <a:r>
              <a:rPr lang="en-US" altLang="zh-CN" sz="2000" dirty="0">
                <a:latin typeface="Consolas" panose="020B0609020204030204" pitchFamily="49" charset="0"/>
                <a:ea typeface="+mn-ea"/>
                <a:cs typeface="+mn-cs"/>
                <a:sym typeface="Consolas" panose="020B0609020204030204" pitchFamily="49" charset="0"/>
              </a:rPr>
              <a:t>p2</a:t>
            </a:r>
            <a:r>
              <a:rPr lang="zh-CN" altLang="en-US" sz="2000" dirty="0">
                <a:latin typeface="Consolas" panose="020B0609020204030204" pitchFamily="49" charset="0"/>
                <a:ea typeface="+mn-ea"/>
                <a:cs typeface="+mn-cs"/>
                <a:sym typeface="Consolas" panose="020B0609020204030204" pitchFamily="49" charset="0"/>
              </a:rPr>
              <a:t>的区别是什么？</a:t>
            </a:r>
            <a:endParaRPr lang="en-US" altLang="zh-CN" sz="2000" dirty="0">
              <a:latin typeface="Consolas" panose="020B0609020204030204" pitchFamily="49" charset="0"/>
              <a:ea typeface="+mn-ea"/>
              <a:cs typeface="+mn-cs"/>
              <a:sym typeface="Consolas" panose="020B0609020204030204" pitchFamily="49" charset="0"/>
            </a:endParaRPr>
          </a:p>
          <a:p>
            <a:pPr algn="l" defTabSz="0">
              <a:lnSpc>
                <a:spcPct val="150000"/>
              </a:lnSpc>
              <a:buSzPct val="75000"/>
            </a:pPr>
            <a:r>
              <a:rPr lang="zh-CN" altLang="en-US" sz="2000" dirty="0">
                <a:solidFill>
                  <a:srgbClr val="FF0000"/>
                </a:solidFill>
                <a:latin typeface="Consolas" panose="020B0609020204030204" pitchFamily="49" charset="0"/>
                <a:ea typeface="+mn-ea"/>
                <a:cs typeface="+mn-cs"/>
                <a:sym typeface="Consolas" panose="020B0609020204030204" pitchFamily="49" charset="0"/>
              </a:rPr>
              <a:t>  哪一个</a:t>
            </a:r>
            <a:r>
              <a:rPr lang="en-US" altLang="zh-CN" sz="2000" dirty="0">
                <a:solidFill>
                  <a:srgbClr val="FF0000"/>
                </a:solidFill>
                <a:latin typeface="Consolas" panose="020B0609020204030204" pitchFamily="49" charset="0"/>
                <a:ea typeface="+mn-ea"/>
                <a:cs typeface="+mn-cs"/>
                <a:sym typeface="Consolas" panose="020B0609020204030204" pitchFamily="49" charset="0"/>
              </a:rPr>
              <a:t>p</a:t>
            </a:r>
            <a:r>
              <a:rPr lang="zh-CN" altLang="en-US" sz="2000" dirty="0">
                <a:solidFill>
                  <a:srgbClr val="FF0000"/>
                </a:solidFill>
                <a:latin typeface="Consolas" panose="020B0609020204030204" pitchFamily="49" charset="0"/>
                <a:ea typeface="+mn-ea"/>
                <a:cs typeface="+mn-cs"/>
                <a:sym typeface="Consolas" panose="020B0609020204030204" pitchFamily="49" charset="0"/>
              </a:rPr>
              <a:t>可以用来代替数组名</a:t>
            </a:r>
            <a:r>
              <a:rPr lang="en-US" altLang="zh-CN" sz="2000" dirty="0">
                <a:solidFill>
                  <a:srgbClr val="FF0000"/>
                </a:solidFill>
                <a:latin typeface="Consolas" panose="020B0609020204030204" pitchFamily="49" charset="0"/>
                <a:ea typeface="+mn-ea"/>
                <a:cs typeface="+mn-cs"/>
                <a:sym typeface="Consolas" panose="020B0609020204030204" pitchFamily="49" charset="0"/>
              </a:rPr>
              <a:t>a</a:t>
            </a:r>
            <a:r>
              <a:rPr lang="zh-CN" altLang="en-US" sz="2000" dirty="0">
                <a:solidFill>
                  <a:srgbClr val="FF0000"/>
                </a:solidFill>
                <a:latin typeface="Consolas" panose="020B0609020204030204" pitchFamily="49" charset="0"/>
                <a:ea typeface="+mn-ea"/>
                <a:cs typeface="+mn-cs"/>
                <a:sym typeface="Consolas" panose="020B0609020204030204" pitchFamily="49" charset="0"/>
              </a:rPr>
              <a:t>？</a:t>
            </a:r>
            <a:endParaRPr lang="zh-CN" altLang="en-US" sz="2000" dirty="0">
              <a:solidFill>
                <a:srgbClr val="FF0000"/>
              </a:solidFill>
              <a:latin typeface="Consolas" panose="020B0609020204030204" pitchFamily="49" charset="0"/>
              <a:ea typeface="+mn-ea"/>
              <a:cs typeface="+mn-cs"/>
              <a:sym typeface="Consolas" panose="020B0609020204030204" pitchFamily="49" charset="0"/>
            </a:endParaRPr>
          </a:p>
          <a:p>
            <a:pPr lvl="1" algn="l" defTabSz="0">
              <a:lnSpc>
                <a:spcPct val="150000"/>
              </a:lnSpc>
              <a:buSzPct val="80000"/>
            </a:pPr>
            <a:r>
              <a:rPr lang="en-US" altLang="zh-CN" sz="1800" dirty="0">
                <a:latin typeface="Consolas" panose="020B0609020204030204" pitchFamily="49" charset="0"/>
                <a:ea typeface="+mn-ea"/>
                <a:sym typeface="Consolas" panose="020B0609020204030204" pitchFamily="49" charset="0"/>
              </a:rPr>
              <a:t>int a[5][10]={1};</a:t>
            </a:r>
            <a:endParaRPr lang="zh-CN" altLang="en-US" sz="1800" dirty="0">
              <a:latin typeface="Consolas" panose="020B0609020204030204" pitchFamily="49" charset="0"/>
              <a:ea typeface="+mn-ea"/>
              <a:sym typeface="Consolas" panose="020B0609020204030204" pitchFamily="49" charset="0"/>
            </a:endParaRPr>
          </a:p>
          <a:p>
            <a:pPr lvl="1" algn="l" defTabSz="0">
              <a:lnSpc>
                <a:spcPct val="150000"/>
              </a:lnSpc>
              <a:buSzPct val="80000"/>
            </a:pPr>
            <a:r>
              <a:rPr lang="en-US" altLang="zh-CN" sz="1800" dirty="0">
                <a:latin typeface="Consolas" panose="020B0609020204030204" pitchFamily="49" charset="0"/>
                <a:ea typeface="+mn-ea"/>
                <a:sym typeface="Consolas" panose="020B0609020204030204" pitchFamily="49" charset="0"/>
              </a:rPr>
              <a:t>int *p1=a;</a:t>
            </a:r>
            <a:endParaRPr lang="zh-CN" altLang="en-US" sz="1800" dirty="0">
              <a:latin typeface="Consolas" panose="020B0609020204030204" pitchFamily="49" charset="0"/>
              <a:ea typeface="+mn-ea"/>
              <a:sym typeface="Consolas" panose="020B0609020204030204" pitchFamily="49" charset="0"/>
            </a:endParaRPr>
          </a:p>
          <a:p>
            <a:pPr lvl="1" algn="l" defTabSz="0">
              <a:lnSpc>
                <a:spcPct val="150000"/>
              </a:lnSpc>
              <a:buSzPct val="80000"/>
            </a:pPr>
            <a:r>
              <a:rPr lang="en-US" altLang="zh-CN" sz="1800" dirty="0">
                <a:latin typeface="Consolas" panose="020B0609020204030204" pitchFamily="49" charset="0"/>
                <a:ea typeface="+mn-ea"/>
                <a:sym typeface="Consolas" panose="020B0609020204030204" pitchFamily="49" charset="0"/>
              </a:rPr>
              <a:t>int (*p2)[10]=a;</a:t>
            </a:r>
            <a:endParaRPr lang="zh-CN" altLang="en-US" sz="1800" dirty="0">
              <a:latin typeface="Consolas" panose="020B0609020204030204" pitchFamily="49" charset="0"/>
              <a:ea typeface="+mn-ea"/>
              <a:sym typeface="Consolas" panose="020B0609020204030204" pitchFamily="49" charset="0"/>
            </a:endParaRPr>
          </a:p>
          <a:p>
            <a:pPr algn="l" defTabSz="0" eaLnBrk="1" fontAlgn="t" hangingPunct="1">
              <a:lnSpc>
                <a:spcPct val="150000"/>
              </a:lnSpc>
              <a:buSzPct val="75000"/>
            </a:pPr>
            <a:r>
              <a:rPr lang="en-US" altLang="zh-CN" sz="1800" dirty="0">
                <a:latin typeface="Consolas" panose="020B0609020204030204" pitchFamily="49" charset="0"/>
                <a:ea typeface="+mn-ea"/>
                <a:cs typeface="+mn-cs"/>
                <a:sym typeface="Consolas" panose="020B0609020204030204" pitchFamily="49" charset="0"/>
              </a:rPr>
              <a:t>  </a:t>
            </a:r>
            <a:r>
              <a:rPr lang="zh-CN" altLang="en-US" sz="1800" dirty="0">
                <a:latin typeface="Consolas" panose="020B0609020204030204" pitchFamily="49" charset="0"/>
                <a:ea typeface="+mn-ea"/>
                <a:cs typeface="+mn-cs"/>
                <a:sym typeface="Consolas" panose="020B0609020204030204" pitchFamily="49" charset="0"/>
              </a:rPr>
              <a:t>考虑：基类型、</a:t>
            </a:r>
            <a:r>
              <a:rPr lang="en-US" altLang="zh-CN" sz="1800" dirty="0">
                <a:latin typeface="Consolas" panose="020B0609020204030204" pitchFamily="49" charset="0"/>
                <a:ea typeface="+mn-ea"/>
                <a:cs typeface="+mn-cs"/>
                <a:sym typeface="Consolas" panose="020B0609020204030204" pitchFamily="49" charset="0"/>
              </a:rPr>
              <a:t>p+1</a:t>
            </a:r>
            <a:r>
              <a:rPr lang="zh-CN" altLang="en-US" sz="1800" dirty="0">
                <a:latin typeface="Consolas" panose="020B0609020204030204" pitchFamily="49" charset="0"/>
                <a:ea typeface="+mn-ea"/>
                <a:cs typeface="+mn-cs"/>
                <a:sym typeface="Consolas" panose="020B0609020204030204" pitchFamily="49" charset="0"/>
              </a:rPr>
              <a:t>指向的地址、</a:t>
            </a:r>
            <a:r>
              <a:rPr lang="en-US" altLang="zh-CN" sz="1800" dirty="0">
                <a:latin typeface="Consolas" panose="020B0609020204030204" pitchFamily="49" charset="0"/>
                <a:ea typeface="+mn-ea"/>
                <a:cs typeface="+mn-cs"/>
                <a:sym typeface="Consolas" panose="020B0609020204030204" pitchFamily="49" charset="0"/>
              </a:rPr>
              <a:t>*p</a:t>
            </a:r>
            <a:r>
              <a:rPr lang="zh-CN" altLang="en-US" sz="1800" dirty="0">
                <a:latin typeface="Consolas" panose="020B0609020204030204" pitchFamily="49" charset="0"/>
                <a:ea typeface="+mn-ea"/>
                <a:cs typeface="+mn-cs"/>
                <a:sym typeface="Consolas" panose="020B0609020204030204" pitchFamily="49" charset="0"/>
              </a:rPr>
              <a:t>（即</a:t>
            </a:r>
            <a:r>
              <a:rPr lang="en-US" altLang="zh-CN" sz="1800" dirty="0">
                <a:solidFill>
                  <a:srgbClr val="FF0000"/>
                </a:solidFill>
                <a:latin typeface="Consolas" panose="020B0609020204030204" pitchFamily="49" charset="0"/>
                <a:ea typeface="+mn-ea"/>
                <a:cs typeface="+mn-cs"/>
                <a:sym typeface="Consolas" panose="020B0609020204030204" pitchFamily="49" charset="0"/>
              </a:rPr>
              <a:t>p[0]</a:t>
            </a:r>
            <a:r>
              <a:rPr lang="zh-CN" altLang="en-US" sz="1800" dirty="0">
                <a:latin typeface="Consolas" panose="020B0609020204030204" pitchFamily="49" charset="0"/>
                <a:ea typeface="+mn-ea"/>
                <a:cs typeface="+mn-cs"/>
                <a:sym typeface="Consolas" panose="020B0609020204030204" pitchFamily="49" charset="0"/>
              </a:rPr>
              <a:t>）？</a:t>
            </a:r>
            <a:r>
              <a:rPr lang="en-US" altLang="zh-CN" sz="1800" dirty="0">
                <a:latin typeface="Consolas" panose="020B0609020204030204" pitchFamily="49" charset="0"/>
                <a:ea typeface="+mn-ea"/>
                <a:cs typeface="+mn-cs"/>
                <a:sym typeface="Consolas" panose="020B0609020204030204" pitchFamily="49" charset="0"/>
              </a:rPr>
              <a:t>……</a:t>
            </a:r>
            <a:endParaRPr lang="en-US" altLang="zh-CN" sz="1800" dirty="0">
              <a:latin typeface="Consolas" panose="020B0609020204030204" pitchFamily="49" charset="0"/>
              <a:ea typeface="+mn-ea"/>
              <a:cs typeface="+mn-cs"/>
              <a:sym typeface="Consolas" panose="020B0609020204030204" pitchFamily="49" charset="0"/>
            </a:endParaRPr>
          </a:p>
        </p:txBody>
      </p:sp>
      <p:sp>
        <p:nvSpPr>
          <p:cNvPr id="2" name="文本框 1"/>
          <p:cNvSpPr txBox="1"/>
          <p:nvPr/>
        </p:nvSpPr>
        <p:spPr>
          <a:xfrm>
            <a:off x="7606030" y="151765"/>
            <a:ext cx="4372610" cy="6554470"/>
          </a:xfrm>
          <a:prstGeom prst="rect">
            <a:avLst/>
          </a:prstGeom>
          <a:solidFill>
            <a:schemeClr val="tx2">
              <a:lumMod val="20000"/>
              <a:lumOff val="80000"/>
            </a:schemeClr>
          </a:solidFill>
          <a:ln>
            <a:solidFill>
              <a:srgbClr val="FF0000"/>
            </a:solidFill>
          </a:ln>
        </p:spPr>
        <p:txBody>
          <a:bodyPr wrap="square" rtlCol="0" anchor="t">
            <a:spAutoFit/>
          </a:bodyPr>
          <a:lstStyle/>
          <a:p>
            <a:pPr>
              <a:lnSpc>
                <a:spcPct val="150000"/>
              </a:lnSpc>
            </a:pPr>
            <a:r>
              <a:rPr lang="zh-CN" altLang="en-US" sz="1400"/>
              <a:t>数组指针.c</a:t>
            </a:r>
            <a:endParaRPr lang="zh-CN" altLang="en-US" sz="1400"/>
          </a:p>
          <a:p>
            <a:pPr>
              <a:lnSpc>
                <a:spcPct val="150000"/>
              </a:lnSpc>
            </a:pPr>
            <a:r>
              <a:rPr lang="zh-CN" altLang="en-US" sz="1400"/>
              <a:t>如何传递二维数组？如何用指针遍历二维数组？</a:t>
            </a:r>
            <a:endParaRPr lang="zh-CN" altLang="en-US" sz="1400"/>
          </a:p>
          <a:p>
            <a:pPr>
              <a:lnSpc>
                <a:spcPct val="150000"/>
              </a:lnSpc>
            </a:pPr>
            <a:r>
              <a:rPr lang="zh-CN" altLang="en-US" sz="1400">
                <a:solidFill>
                  <a:srgbClr val="FF0000"/>
                </a:solidFill>
              </a:rPr>
              <a:t>1)转换为一维数组</a:t>
            </a:r>
            <a:endParaRPr lang="zh-CN" altLang="en-US" sz="1400"/>
          </a:p>
          <a:p>
            <a:pPr>
              <a:lnSpc>
                <a:spcPct val="150000"/>
              </a:lnSpc>
            </a:pPr>
            <a:r>
              <a:rPr lang="zh-CN" altLang="en-US" sz="1400">
                <a:solidFill>
                  <a:srgbClr val="FF0000"/>
                </a:solidFill>
              </a:rPr>
              <a:t>2)用数组指针</a:t>
            </a:r>
            <a:endParaRPr lang="zh-CN" altLang="en-US" sz="1400"/>
          </a:p>
          <a:p>
            <a:pPr>
              <a:lnSpc>
                <a:spcPct val="150000"/>
              </a:lnSpc>
            </a:pPr>
            <a:r>
              <a:rPr lang="zh-CN" altLang="en-US" sz="1400"/>
              <a:t>  int a[10][20];  a是二级指针常量，a+1: 进步步长是20*sizeof(int) </a:t>
            </a:r>
            <a:endParaRPr lang="zh-CN" altLang="en-US" sz="1400"/>
          </a:p>
          <a:p>
            <a:pPr>
              <a:lnSpc>
                <a:spcPct val="150000"/>
              </a:lnSpc>
            </a:pPr>
            <a:r>
              <a:rPr lang="zh-CN" altLang="en-US" sz="1400"/>
              <a:t>  int (*p)[20];   p是二级指针变量，p+1: 进步步长是20*sizeof(int) </a:t>
            </a:r>
            <a:endParaRPr lang="zh-CN" altLang="en-US" sz="1400"/>
          </a:p>
          <a:p>
            <a:pPr>
              <a:lnSpc>
                <a:spcPct val="150000"/>
              </a:lnSpc>
            </a:pPr>
            <a:r>
              <a:rPr lang="zh-CN" altLang="en-US" sz="1400"/>
              <a:t>  p = a;</a:t>
            </a:r>
            <a:endParaRPr lang="zh-CN" altLang="en-US" sz="1400"/>
          </a:p>
          <a:p>
            <a:pPr>
              <a:lnSpc>
                <a:spcPct val="150000"/>
              </a:lnSpc>
            </a:pPr>
            <a:endParaRPr lang="zh-CN" altLang="en-US" sz="1400"/>
          </a:p>
          <a:p>
            <a:pPr>
              <a:lnSpc>
                <a:spcPct val="150000"/>
              </a:lnSpc>
            </a:pPr>
            <a:r>
              <a:rPr lang="zh-CN" altLang="en-US" sz="1400"/>
              <a:t>  定义一个用于求20列的整型二维数组的平均值</a:t>
            </a:r>
            <a:endParaRPr lang="zh-CN" altLang="en-US" sz="1400"/>
          </a:p>
          <a:p>
            <a:pPr>
              <a:lnSpc>
                <a:spcPct val="150000"/>
              </a:lnSpc>
            </a:pPr>
            <a:r>
              <a:rPr lang="zh-CN" altLang="en-US" sz="1400"/>
              <a:t>  float average(int (*p)[20], int rows)</a:t>
            </a:r>
            <a:endParaRPr lang="zh-CN" altLang="en-US" sz="1400"/>
          </a:p>
          <a:p>
            <a:pPr>
              <a:lnSpc>
                <a:spcPct val="150000"/>
              </a:lnSpc>
            </a:pPr>
            <a:r>
              <a:rPr lang="zh-CN" altLang="en-US" sz="1400"/>
              <a:t>  {</a:t>
            </a:r>
            <a:endParaRPr lang="zh-CN" altLang="en-US" sz="1400"/>
          </a:p>
          <a:p>
            <a:pPr>
              <a:lnSpc>
                <a:spcPct val="150000"/>
              </a:lnSpc>
            </a:pPr>
            <a:r>
              <a:rPr lang="zh-CN" altLang="en-US" sz="1400"/>
              <a:t>    //...</a:t>
            </a:r>
            <a:endParaRPr lang="zh-CN" altLang="en-US" sz="1400"/>
          </a:p>
          <a:p>
            <a:pPr>
              <a:lnSpc>
                <a:spcPct val="150000"/>
              </a:lnSpc>
            </a:pPr>
            <a:r>
              <a:rPr lang="zh-CN" altLang="en-US" sz="1400"/>
              <a:t>  }</a:t>
            </a:r>
            <a:endParaRPr lang="zh-CN" altLang="en-US" sz="1400"/>
          </a:p>
          <a:p>
            <a:pPr>
              <a:lnSpc>
                <a:spcPct val="150000"/>
              </a:lnSpc>
            </a:pPr>
            <a:r>
              <a:rPr lang="zh-CN" altLang="en-US" sz="1400"/>
              <a:t>  等价于</a:t>
            </a:r>
            <a:endParaRPr lang="zh-CN" altLang="en-US" sz="1400"/>
          </a:p>
          <a:p>
            <a:pPr>
              <a:lnSpc>
                <a:spcPct val="150000"/>
              </a:lnSpc>
            </a:pPr>
            <a:r>
              <a:rPr lang="zh-CN" altLang="en-US" sz="1400"/>
              <a:t>  float average(int p[][20], int rows)</a:t>
            </a:r>
            <a:endParaRPr lang="zh-CN" altLang="en-US" sz="1400"/>
          </a:p>
          <a:p>
            <a:pPr>
              <a:lnSpc>
                <a:spcPct val="150000"/>
              </a:lnSpc>
            </a:pPr>
            <a:r>
              <a:rPr lang="zh-CN" altLang="en-US" sz="1400"/>
              <a:t>  {</a:t>
            </a:r>
            <a:endParaRPr lang="zh-CN" altLang="en-US" sz="1400"/>
          </a:p>
          <a:p>
            <a:pPr>
              <a:lnSpc>
                <a:spcPct val="150000"/>
              </a:lnSpc>
            </a:pPr>
            <a:r>
              <a:rPr lang="zh-CN" altLang="en-US" sz="1400"/>
              <a:t>   //...</a:t>
            </a:r>
            <a:endParaRPr lang="zh-CN" altLang="en-US" sz="1400"/>
          </a:p>
          <a:p>
            <a:pPr>
              <a:lnSpc>
                <a:spcPct val="150000"/>
              </a:lnSpc>
            </a:pPr>
            <a:r>
              <a:rPr lang="zh-CN" altLang="en-US" sz="1400"/>
              <a:t>  }</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filter="fade">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filter="fade">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Effect filter="fade">
                                      <p:cBhvr>
                                        <p:cTn id="17" dur="500"/>
                                        <p:tgtEl>
                                          <p:spTgt spid="12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pRg st="4" end="4"/>
                                            </p:txEl>
                                          </p:spTgt>
                                        </p:tgtEl>
                                        <p:attrNameLst>
                                          <p:attrName>style.visibility</p:attrName>
                                        </p:attrNameLst>
                                      </p:cBhvr>
                                      <p:to>
                                        <p:strVal val="visible"/>
                                      </p:to>
                                    </p:set>
                                    <p:animEffect filter="fade">
                                      <p:cBhvr>
                                        <p:cTn id="22" dur="500"/>
                                        <p:tgtEl>
                                          <p:spTgt spid="12291">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Effect filter="fade">
                                      <p:cBhvr>
                                        <p:cTn id="25" dur="500"/>
                                        <p:tgtEl>
                                          <p:spTgt spid="12291">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91">
                                            <p:txEl>
                                              <p:pRg st="6" end="6"/>
                                            </p:txEl>
                                          </p:spTgt>
                                        </p:tgtEl>
                                        <p:attrNameLst>
                                          <p:attrName>style.visibility</p:attrName>
                                        </p:attrNameLst>
                                      </p:cBhvr>
                                      <p:to>
                                        <p:strVal val="visible"/>
                                      </p:to>
                                    </p:set>
                                    <p:animEffect filter="fade">
                                      <p:cBhvr>
                                        <p:cTn id="28" dur="500"/>
                                        <p:tgtEl>
                                          <p:spTgt spid="12291">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291">
                                            <p:txEl>
                                              <p:pRg st="7" end="7"/>
                                            </p:txEl>
                                          </p:spTgt>
                                        </p:tgtEl>
                                        <p:attrNameLst>
                                          <p:attrName>style.visibility</p:attrName>
                                        </p:attrNameLst>
                                      </p:cBhvr>
                                      <p:to>
                                        <p:strVal val="visible"/>
                                      </p:to>
                                    </p:set>
                                    <p:animEffect filter="fade">
                                      <p:cBhvr>
                                        <p:cTn id="31" dur="500"/>
                                        <p:tgtEl>
                                          <p:spTgt spid="12291">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291">
                                            <p:txEl>
                                              <p:pRg st="8" end="8"/>
                                            </p:txEl>
                                          </p:spTgt>
                                        </p:tgtEl>
                                        <p:attrNameLst>
                                          <p:attrName>style.visibility</p:attrName>
                                        </p:attrNameLst>
                                      </p:cBhvr>
                                      <p:to>
                                        <p:strVal val="visible"/>
                                      </p:to>
                                    </p:set>
                                    <p:animEffect filter="fade">
                                      <p:cBhvr>
                                        <p:cTn id="36" dur="500"/>
                                        <p:tgtEl>
                                          <p:spTgt spid="122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ldLvl="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ctrTitle"/>
          </p:nvPr>
        </p:nvSpPr>
        <p:spPr>
          <a:xfrm>
            <a:off x="457200" y="457200"/>
            <a:ext cx="8229600" cy="1371600"/>
          </a:xfrm>
        </p:spPr>
        <p:txBody>
          <a:bodyPr vert="horz" wrap="square" lIns="91440" tIns="45720" rIns="91440" bIns="45720" anchor="ctr"/>
          <a:lstStyle/>
          <a:p>
            <a:pPr>
              <a:buClrTx/>
            </a:pPr>
            <a:r>
              <a:rPr lang="zh-CN" altLang="zh-CN" dirty="0"/>
              <a:t>理解二维数组与指针</a:t>
            </a:r>
            <a:endParaRPr lang="zh-CN" altLang="zh-CN" dirty="0"/>
          </a:p>
        </p:txBody>
      </p:sp>
      <p:sp>
        <p:nvSpPr>
          <p:cNvPr id="13315" name="内容占位符 2"/>
          <p:cNvSpPr>
            <a:spLocks noGrp="1"/>
          </p:cNvSpPr>
          <p:nvPr>
            <p:ph type="subTitle" idx="1"/>
          </p:nvPr>
        </p:nvSpPr>
        <p:spPr>
          <a:xfrm>
            <a:off x="457200" y="1981200"/>
            <a:ext cx="8686800" cy="3886200"/>
          </a:xfrm>
        </p:spPr>
        <p:txBody>
          <a:bodyPr vert="horz" wrap="square" lIns="91440" tIns="45720" rIns="91440" bIns="45720" anchor="t"/>
          <a:lstStyle/>
          <a:p>
            <a:pPr algn="l" defTabSz="0">
              <a:buClr>
                <a:schemeClr val="bg2"/>
              </a:buClr>
              <a:buSzPct val="75000"/>
              <a:buFont typeface="Wingdings" panose="05000000000000000000" pitchFamily="2" charset="2"/>
              <a:buChar char="n"/>
            </a:pPr>
            <a:r>
              <a:rPr lang="zh-CN" altLang="en-US" dirty="0">
                <a:latin typeface="+mn-lt"/>
                <a:ea typeface="+mn-ea"/>
                <a:cs typeface="+mn-cs"/>
                <a:sym typeface="Arial" panose="020B0604020202090204" pitchFamily="34" charset="0"/>
              </a:rPr>
              <a:t>指针</a:t>
            </a:r>
            <a:r>
              <a:rPr lang="en-US" altLang="zh-CN" dirty="0">
                <a:latin typeface="+mn-lt"/>
                <a:ea typeface="+mn-ea"/>
                <a:cs typeface="+mn-cs"/>
                <a:sym typeface="Arial" panose="020B0604020202090204" pitchFamily="34" charset="0"/>
              </a:rPr>
              <a:t>p1</a:t>
            </a:r>
            <a:r>
              <a:rPr lang="zh-CN" altLang="en-US" dirty="0">
                <a:latin typeface="+mn-lt"/>
                <a:ea typeface="+mn-ea"/>
                <a:cs typeface="+mn-cs"/>
                <a:sym typeface="Arial" panose="020B0604020202090204" pitchFamily="34" charset="0"/>
              </a:rPr>
              <a:t>和</a:t>
            </a:r>
            <a:r>
              <a:rPr lang="en-US" altLang="zh-CN" dirty="0">
                <a:latin typeface="+mn-lt"/>
                <a:ea typeface="+mn-ea"/>
                <a:cs typeface="+mn-cs"/>
                <a:sym typeface="Arial" panose="020B0604020202090204" pitchFamily="34" charset="0"/>
              </a:rPr>
              <a:t>p2</a:t>
            </a:r>
            <a:r>
              <a:rPr lang="zh-CN" altLang="en-US" dirty="0">
                <a:latin typeface="+mn-lt"/>
                <a:ea typeface="+mn-ea"/>
                <a:cs typeface="+mn-cs"/>
                <a:sym typeface="Arial" panose="020B0604020202090204" pitchFamily="34" charset="0"/>
              </a:rPr>
              <a:t>的区别是什么？哪个可以代替</a:t>
            </a:r>
            <a:r>
              <a:rPr lang="en-US" altLang="zh-CN" dirty="0">
                <a:latin typeface="+mn-lt"/>
                <a:ea typeface="+mn-ea"/>
                <a:cs typeface="+mn-cs"/>
                <a:sym typeface="Arial" panose="020B0604020202090204" pitchFamily="34" charset="0"/>
              </a:rPr>
              <a:t>a</a:t>
            </a:r>
            <a:r>
              <a:rPr lang="zh-CN" altLang="en-US" dirty="0">
                <a:latin typeface="+mn-lt"/>
                <a:ea typeface="+mn-ea"/>
                <a:cs typeface="+mn-cs"/>
                <a:sym typeface="Arial" panose="020B0604020202090204" pitchFamily="34" charset="0"/>
              </a:rPr>
              <a:t>？</a:t>
            </a:r>
            <a:endParaRPr lang="en-US" altLang="zh-CN" dirty="0">
              <a:latin typeface="+mn-lt"/>
              <a:ea typeface="+mn-ea"/>
              <a:cs typeface="+mn-cs"/>
              <a:sym typeface="Arial" panose="020B0604020202090204" pitchFamily="34" charset="0"/>
            </a:endParaRPr>
          </a:p>
          <a:p>
            <a:pPr marL="400050" lvl="1" algn="l" defTabSz="0">
              <a:buSzPct val="80000"/>
            </a:pPr>
            <a:r>
              <a:rPr lang="en-US" altLang="zh-CN" dirty="0">
                <a:latin typeface="Consolas" panose="020B0609020204030204" pitchFamily="49" charset="0"/>
                <a:ea typeface="+mn-ea"/>
                <a:sym typeface="Consolas" panose="020B0609020204030204" pitchFamily="49" charset="0"/>
              </a:rPr>
              <a:t>int a[5][10]={1};</a:t>
            </a:r>
            <a:endParaRPr lang="zh-CN" altLang="en-US" dirty="0">
              <a:latin typeface="Consolas" panose="020B0609020204030204" pitchFamily="49" charset="0"/>
              <a:ea typeface="+mn-ea"/>
              <a:sym typeface="Consolas" panose="020B0609020204030204" pitchFamily="49" charset="0"/>
            </a:endParaRPr>
          </a:p>
          <a:p>
            <a:pPr marL="400050" lvl="1" algn="l" defTabSz="0">
              <a:buSzPct val="80000"/>
            </a:pPr>
            <a:r>
              <a:rPr lang="en-US" altLang="zh-CN" dirty="0">
                <a:latin typeface="Consolas" panose="020B0609020204030204" pitchFamily="49" charset="0"/>
                <a:ea typeface="+mn-ea"/>
                <a:sym typeface="Consolas" panose="020B0609020204030204" pitchFamily="49" charset="0"/>
              </a:rPr>
              <a:t>int </a:t>
            </a:r>
            <a:r>
              <a:rPr lang="zh-CN" altLang="en-US" dirty="0">
                <a:latin typeface="Consolas" panose="020B0609020204030204" pitchFamily="49" charset="0"/>
                <a:ea typeface="+mn-ea"/>
                <a:sym typeface="Consolas" panose="020B0609020204030204" pitchFamily="49" charset="0"/>
              </a:rPr>
              <a:t>*</a:t>
            </a:r>
            <a:r>
              <a:rPr lang="en-US" altLang="zh-CN" dirty="0">
                <a:latin typeface="Consolas" panose="020B0609020204030204" pitchFamily="49" charset="0"/>
                <a:ea typeface="+mn-ea"/>
                <a:sym typeface="Consolas" panose="020B0609020204030204" pitchFamily="49" charset="0"/>
              </a:rPr>
              <a:t>p1=a;</a:t>
            </a:r>
            <a:endParaRPr lang="zh-CN" altLang="en-US" dirty="0">
              <a:latin typeface="Consolas" panose="020B0609020204030204" pitchFamily="49" charset="0"/>
              <a:ea typeface="+mn-ea"/>
              <a:sym typeface="Consolas" panose="020B0609020204030204" pitchFamily="49" charset="0"/>
            </a:endParaRPr>
          </a:p>
          <a:p>
            <a:pPr marL="400050" lvl="1" algn="l" defTabSz="0">
              <a:buSzPct val="80000"/>
            </a:pPr>
            <a:r>
              <a:rPr lang="en-US" altLang="zh-CN" dirty="0">
                <a:latin typeface="Consolas" panose="020B0609020204030204" pitchFamily="49" charset="0"/>
                <a:ea typeface="+mn-ea"/>
                <a:sym typeface="Consolas" panose="020B0609020204030204" pitchFamily="49" charset="0"/>
              </a:rPr>
              <a:t>int (*p2)[10]=a;</a:t>
            </a:r>
            <a:endParaRPr lang="zh-CN" altLang="en-US" dirty="0">
              <a:latin typeface="Consolas" panose="020B0609020204030204" pitchFamily="49" charset="0"/>
              <a:ea typeface="+mn-ea"/>
              <a:sym typeface="Consolas" panose="020B0609020204030204" pitchFamily="49" charset="0"/>
            </a:endParaRPr>
          </a:p>
          <a:p>
            <a:pPr algn="l" defTabSz="0">
              <a:buSzPct val="75000"/>
            </a:pPr>
            <a:endParaRPr lang="zh-CN" altLang="en-US" dirty="0">
              <a:latin typeface="+mn-lt"/>
              <a:ea typeface="+mn-ea"/>
              <a:cs typeface="+mn-cs"/>
              <a:sym typeface="Arial" panose="020B0604020202090204" pitchFamily="34" charset="0"/>
            </a:endParaRPr>
          </a:p>
        </p:txBody>
      </p:sp>
      <p:sp>
        <p:nvSpPr>
          <p:cNvPr id="24579"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13317" name="云形标注 4"/>
          <p:cNvSpPr/>
          <p:nvPr/>
        </p:nvSpPr>
        <p:spPr>
          <a:xfrm>
            <a:off x="4543425" y="323850"/>
            <a:ext cx="4645025" cy="1431925"/>
          </a:xfrm>
          <a:prstGeom prst="cloudCallout">
            <a:avLst>
              <a:gd name="adj1" fmla="val -20435"/>
              <a:gd name="adj2" fmla="val 69713"/>
            </a:avLst>
          </a:prstGeom>
          <a:solidFill>
            <a:srgbClr val="A3EFEF"/>
          </a:solidFill>
          <a:ln w="9525">
            <a:noFill/>
          </a:ln>
        </p:spPr>
        <p:txBody>
          <a:bodyPr wrap="none" anchor="ctr"/>
          <a:lstStyle/>
          <a:p>
            <a:pPr algn="ctr">
              <a:buFont typeface="Arial" panose="020B0604020202090204" pitchFamily="34" charset="0"/>
              <a:buNone/>
            </a:pPr>
            <a:r>
              <a:rPr lang="zh-CN" altLang="en-US" sz="2400" b="1" i="1" dirty="0">
                <a:latin typeface="Arial" panose="020B0604020202090204" pitchFamily="34" charset="0"/>
                <a:ea typeface="宋体" panose="02010600030101010101" pitchFamily="2" charset="-122"/>
                <a:sym typeface="Arial" panose="020B0604020202090204" pitchFamily="34" charset="0"/>
              </a:rPr>
              <a:t>遇见指针，问它两个问题：</a:t>
            </a:r>
            <a:endParaRPr lang="en-US" altLang="zh-CN" sz="2400" b="1" i="1" dirty="0">
              <a:latin typeface="Arial" panose="020B0604020202090204" pitchFamily="34" charset="0"/>
              <a:ea typeface="宋体" panose="02010600030101010101" pitchFamily="2" charset="-122"/>
              <a:sym typeface="Arial" panose="020B0604020202090204" pitchFamily="34" charset="0"/>
            </a:endParaRPr>
          </a:p>
          <a:p>
            <a:pPr algn="ctr">
              <a:buFont typeface="Arial" panose="020B0604020202090204" pitchFamily="34" charset="0"/>
              <a:buAutoNum type="arabicPeriod"/>
            </a:pPr>
            <a:r>
              <a:rPr lang="zh-CN" altLang="en-US" sz="2400" b="1" dirty="0">
                <a:solidFill>
                  <a:srgbClr val="000000"/>
                </a:solidFill>
                <a:latin typeface="Arial" panose="020B0604020202090204" pitchFamily="34" charset="0"/>
                <a:ea typeface="宋体" panose="02010600030101010101" pitchFamily="2" charset="-122"/>
                <a:sym typeface="Arial" panose="020B0604020202090204" pitchFamily="34" charset="0"/>
              </a:rPr>
              <a:t>你指向的类型是啥</a:t>
            </a:r>
            <a:endParaRPr lang="en-US" altLang="zh-CN" sz="2400" b="1" dirty="0">
              <a:solidFill>
                <a:srgbClr val="000000"/>
              </a:solidFill>
              <a:latin typeface="Arial" panose="020B0604020202090204" pitchFamily="34" charset="0"/>
              <a:ea typeface="宋体" panose="02010600030101010101" pitchFamily="2" charset="-122"/>
              <a:sym typeface="Arial" panose="020B0604020202090204" pitchFamily="34" charset="0"/>
            </a:endParaRPr>
          </a:p>
          <a:p>
            <a:pPr algn="ctr">
              <a:buFont typeface="Arial" panose="020B0604020202090204" pitchFamily="34" charset="0"/>
              <a:buAutoNum type="arabicPeriod"/>
            </a:pPr>
            <a:r>
              <a:rPr lang="zh-CN" altLang="en-US" sz="2400" b="1" i="1" dirty="0">
                <a:latin typeface="Arial" panose="020B0604020202090204" pitchFamily="34" charset="0"/>
                <a:ea typeface="宋体" panose="02010600030101010101" pitchFamily="2" charset="-122"/>
                <a:sym typeface="Arial" panose="020B0604020202090204" pitchFamily="34" charset="0"/>
              </a:rPr>
              <a:t>你指向的对象是谁</a:t>
            </a:r>
            <a:endParaRPr lang="zh-CN" altLang="en-US" dirty="0">
              <a:latin typeface="Arial" panose="020B0604020202090204" pitchFamily="34" charset="0"/>
              <a:ea typeface="宋体" panose="02010600030101010101" pitchFamily="2" charset="-122"/>
              <a:sym typeface="Arial" panose="020B0604020202090204" pitchFamily="34" charset="0"/>
            </a:endParaRPr>
          </a:p>
        </p:txBody>
      </p:sp>
      <p:graphicFrame>
        <p:nvGraphicFramePr>
          <p:cNvPr id="13318" name="Group 6"/>
          <p:cNvGraphicFramePr>
            <a:graphicFrameLocks noGrp="1"/>
          </p:cNvGraphicFramePr>
          <p:nvPr/>
        </p:nvGraphicFramePr>
        <p:xfrm>
          <a:off x="668338" y="4306888"/>
          <a:ext cx="8047037" cy="1381145"/>
        </p:xfrm>
        <a:graphic>
          <a:graphicData uri="http://schemas.openxmlformats.org/drawingml/2006/table">
            <a:tbl>
              <a:tblPr/>
              <a:tblGrid>
                <a:gridCol w="1824037"/>
                <a:gridCol w="1252538"/>
                <a:gridCol w="1608137"/>
                <a:gridCol w="1371600"/>
                <a:gridCol w="1990725"/>
              </a:tblGrid>
              <a:tr h="640027">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zh-CN"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定义</a:t>
                      </a:r>
                      <a:endParaRPr kumimoji="0" lang="zh-CN"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999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zh-CN"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基类型</a:t>
                      </a:r>
                      <a:endParaRPr kumimoji="0" lang="zh-CN"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999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p</a:t>
                      </a:r>
                      <a:r>
                        <a:rPr kumimoji="0" lang="zh-CN" altLang="en-US"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所指向对象的地址（假设）</a:t>
                      </a:r>
                      <a:endParaRPr kumimoji="0" lang="zh-CN" altLang="en-US"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999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p+1</a:t>
                      </a:r>
                      <a:r>
                        <a:rPr kumimoji="0" lang="zh-CN" altLang="en-US"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rPr>
                        <a:t>指向</a:t>
                      </a:r>
                      <a:endParaRPr kumimoji="0" lang="en-US" altLang="zh-CN"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endParaRPr>
                    </a:p>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endParaRPr kumimoji="0" lang="zh-CN" altLang="en-US" sz="1800" b="1" i="0" u="none" strike="noStrike" cap="none" normalizeH="0" baseline="0">
                        <a:ln>
                          <a:noFill/>
                        </a:ln>
                        <a:solidFill>
                          <a:srgbClr val="FFFFFF"/>
                        </a:solidFill>
                        <a:effectLst/>
                        <a:latin typeface="Arial" panose="020B0604020202090204" pitchFamily="34" charset="0"/>
                        <a:ea typeface="宋体" panose="02010600030101010101" pitchFamily="2" charset="-122"/>
                        <a:sym typeface="Arial" panose="020B0604020202090204" pitchFamily="34"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999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2800" b="1" i="0" u="none" strike="noStrike" cap="none" normalizeH="0" baseline="0">
                          <a:ln>
                            <a:noFill/>
                          </a:ln>
                          <a:solidFill>
                            <a:srgbClr val="FFFFFF"/>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*p </a:t>
                      </a:r>
                      <a:r>
                        <a:rPr kumimoji="0" lang="zh-CN" altLang="en-US" sz="2400" b="1" i="0" u="none" strike="noStrike" cap="none" normalizeH="0" baseline="0">
                          <a:ln>
                            <a:noFill/>
                          </a:ln>
                          <a:solidFill>
                            <a:srgbClr val="FFFFFF"/>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即</a:t>
                      </a:r>
                      <a:r>
                        <a:rPr kumimoji="0" lang="en-US" altLang="zh-CN" sz="2800" b="1" i="0" u="none" strike="noStrike" cap="none" normalizeH="0" baseline="0">
                          <a:ln>
                            <a:noFill/>
                          </a:ln>
                          <a:solidFill>
                            <a:srgbClr val="FFFFFF"/>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p[0]</a:t>
                      </a:r>
                      <a:endParaRPr kumimoji="0" lang="zh-CN" altLang="en-US" sz="2800" b="1" i="0" u="none" strike="noStrike" cap="none" normalizeH="0" baseline="0">
                        <a:ln>
                          <a:noFill/>
                        </a:ln>
                        <a:solidFill>
                          <a:srgbClr val="FFFFFF"/>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38100" cap="flat" cmpd="sng" algn="ctr">
                      <a:solidFill>
                        <a:srgbClr val="FFFFFF"/>
                      </a:solidFill>
                      <a:prstDash val="solid"/>
                      <a:miter lim="800000"/>
                      <a:headEnd type="none" w="med" len="med"/>
                      <a:tailEnd type="none" w="med" len="med"/>
                    </a:lnB>
                    <a:lnTlToBr>
                      <a:noFill/>
                    </a:lnTlToBr>
                    <a:lnBlToTr>
                      <a:noFill/>
                    </a:lnBlToTr>
                    <a:solidFill>
                      <a:srgbClr val="9999FF"/>
                    </a:solidFill>
                  </a:tcPr>
                </a:tc>
              </a:tr>
              <a:tr h="371342">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int *p1;</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DDDD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int</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DDDD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1000020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DDDD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1000024</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DDDD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a[0][0]     (1)</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381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DDDDFF"/>
                    </a:solidFill>
                  </a:tcPr>
                </a:tc>
              </a:tr>
              <a:tr h="369757">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int (*p2)[10];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FEF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int [10]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FEF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1000020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FEF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1000060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FEFFF"/>
                    </a:solidFill>
                  </a:tcPr>
                </a:tc>
                <a:tc>
                  <a:txBody>
                    <a:bodyPr/>
                    <a:lstStyle>
                      <a:lvl1pPr defTabSz="0" eaLnBrk="0" hangingPunct="0">
                        <a:spcBef>
                          <a:spcPct val="20000"/>
                        </a:spcBef>
                        <a:buClr>
                          <a:schemeClr val="bg2"/>
                        </a:buClr>
                        <a:buSzPct val="75000"/>
                        <a:buFont typeface="Wingdings" panose="05000000000000000000" pitchFamily="2" charset="2"/>
                        <a:defRPr sz="2800" b="1">
                          <a:solidFill>
                            <a:schemeClr val="tx1"/>
                          </a:solidFill>
                          <a:latin typeface="Arial" panose="020B0604020202090204" pitchFamily="34" charset="0"/>
                          <a:ea typeface="宋体" panose="02010600030101010101" pitchFamily="2" charset="-122"/>
                          <a:sym typeface="Arial" panose="020B0604020202090204" pitchFamily="34" charset="0"/>
                        </a:defRPr>
                      </a:lvl1pPr>
                      <a:lvl2pPr defTabSz="0" eaLnBrk="0" hangingPunct="0">
                        <a:spcBef>
                          <a:spcPct val="20000"/>
                        </a:spcBef>
                        <a:buClr>
                          <a:schemeClr val="accent2"/>
                        </a:buClr>
                        <a:buSzPct val="80000"/>
                        <a:buFont typeface="Wingdings" panose="05000000000000000000" pitchFamily="2" charset="2"/>
                        <a:defRPr sz="2400" b="1">
                          <a:solidFill>
                            <a:schemeClr val="tx1"/>
                          </a:solidFill>
                          <a:latin typeface="Arial" panose="020B0604020202090204" pitchFamily="34" charset="0"/>
                          <a:ea typeface="宋体" panose="02010600030101010101" pitchFamily="2" charset="-122"/>
                          <a:sym typeface="Arial" panose="020B0604020202090204" pitchFamily="34" charset="0"/>
                        </a:defRPr>
                      </a:lvl2pPr>
                      <a:lvl3pPr defTabSz="0" eaLnBrk="0" hangingPunct="0">
                        <a:spcBef>
                          <a:spcPct val="20000"/>
                        </a:spcBef>
                        <a:buClr>
                          <a:schemeClr val="bg2"/>
                        </a:buClr>
                        <a:buSzPct val="65000"/>
                        <a:buFont typeface="Wingdings" panose="05000000000000000000" pitchFamily="2" charset="2"/>
                        <a:defRPr sz="2000" b="1">
                          <a:solidFill>
                            <a:schemeClr val="tx1"/>
                          </a:solidFill>
                          <a:latin typeface="Arial" panose="020B0604020202090204" pitchFamily="34" charset="0"/>
                          <a:ea typeface="宋体" panose="02010600030101010101" pitchFamily="2" charset="-122"/>
                          <a:sym typeface="Arial" panose="020B0604020202090204" pitchFamily="34" charset="0"/>
                        </a:defRPr>
                      </a:lvl3pPr>
                      <a:lvl4pPr defTabSz="0" eaLnBrk="0" hangingPunct="0">
                        <a:spcBef>
                          <a:spcPct val="20000"/>
                        </a:spcBef>
                        <a:buClr>
                          <a:schemeClr val="accent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4pPr>
                      <a:lvl5pPr defTabSz="0" eaLnBrk="0" hangingPunct="0">
                        <a:spcBef>
                          <a:spcPct val="20000"/>
                        </a:spcBef>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5pPr>
                      <a:lvl6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6pPr>
                      <a:lvl7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7pPr>
                      <a:lvl8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8pPr>
                      <a:lvl9pPr defTabSz="0" eaLnBrk="0" fontAlgn="base" hangingPunct="0">
                        <a:spcBef>
                          <a:spcPct val="20000"/>
                        </a:spcBef>
                        <a:spcAft>
                          <a:spcPct val="0"/>
                        </a:spcAft>
                        <a:buClr>
                          <a:schemeClr val="bg2"/>
                        </a:buClr>
                        <a:buSzPct val="70000"/>
                        <a:buFont typeface="Wingdings" panose="05000000000000000000" pitchFamily="2" charset="2"/>
                        <a:defRPr b="1">
                          <a:solidFill>
                            <a:schemeClr val="tx1"/>
                          </a:solidFill>
                          <a:latin typeface="Arial" panose="020B0604020202090204" pitchFamily="34" charset="0"/>
                          <a:ea typeface="宋体" panose="02010600030101010101" pitchFamily="2" charset="-122"/>
                          <a:sym typeface="Arial" panose="020B0604020202090204" pitchFamily="34" charset="0"/>
                        </a:defRPr>
                      </a:lvl9pPr>
                    </a:lstStyle>
                    <a:p>
                      <a:pPr marL="0" marR="0" lvl="0" indent="0" algn="l" defTabSz="0" rtl="0" eaLnBrk="1" fontAlgn="base" latinLnBrk="0" hangingPunct="1">
                        <a:lnSpc>
                          <a:spcPct val="100000"/>
                        </a:lnSpc>
                        <a:spcBef>
                          <a:spcPct val="0"/>
                        </a:spcBef>
                        <a:spcAft>
                          <a:spcPct val="0"/>
                        </a:spcAft>
                        <a:buClrTx/>
                        <a:buSzPct val="75000"/>
                        <a:buFont typeface="Arial" panose="020B0604020202090204" pitchFamily="34" charset="0"/>
                        <a:buNone/>
                      </a:pPr>
                      <a:r>
                        <a:rPr kumimoji="0" lang="en-US" altLang="zh-CN" sz="18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rPr>
                        <a:t>a[0]  (1000020)</a:t>
                      </a:r>
                      <a:endParaRPr kumimoji="0" lang="zh-CN" altLang="en-US" sz="1800" b="1" i="0" u="none" strike="noStrike" cap="none" normalizeH="0" baseline="0">
                        <a:ln>
                          <a:noFill/>
                        </a:ln>
                        <a:solidFill>
                          <a:srgbClr val="000000"/>
                        </a:solidFill>
                        <a:effectLst/>
                        <a:latin typeface="Consolas" panose="020B0609020204030204" pitchFamily="49" charset="0"/>
                        <a:ea typeface="宋体" panose="02010600030101010101" pitchFamily="2" charset="-122"/>
                        <a:cs typeface="Arial" panose="020B0604020202090204" pitchFamily="34" charset="0"/>
                        <a:sym typeface="Consolas" panose="020B0609020204030204" pitchFamily="49" charset="0"/>
                      </a:endParaRPr>
                    </a:p>
                  </a:txBody>
                  <a:tcPr marT="45703" marB="45703" horzOverflow="overflow">
                    <a:lnL w="12700" cap="flat" cmpd="sng" algn="ctr">
                      <a:solidFill>
                        <a:srgbClr val="FFFFFF"/>
                      </a:solidFill>
                      <a:prstDash val="solid"/>
                      <a:miter lim="800000"/>
                      <a:headEnd type="none" w="med" len="med"/>
                      <a:tailEnd type="none" w="med" len="med"/>
                    </a:lnL>
                    <a:lnR w="12700" cap="flat" cmpd="sng" algn="ctr">
                      <a:solidFill>
                        <a:srgbClr val="FFFFFF"/>
                      </a:solidFill>
                      <a:prstDash val="solid"/>
                      <a:miter lim="800000"/>
                      <a:headEnd type="none" w="med" len="med"/>
                      <a:tailEnd type="none" w="med" len="med"/>
                    </a:lnR>
                    <a:lnT w="12700" cap="flat" cmpd="sng" algn="ctr">
                      <a:solidFill>
                        <a:srgbClr val="FFFFFF"/>
                      </a:solidFill>
                      <a:prstDash val="solid"/>
                      <a:miter lim="800000"/>
                      <a:headEnd type="none" w="med" len="med"/>
                      <a:tailEnd type="none" w="med" len="med"/>
                    </a:lnT>
                    <a:lnB w="12700" cap="flat" cmpd="sng" algn="ctr">
                      <a:solidFill>
                        <a:srgbClr val="FFFFFF"/>
                      </a:solidFill>
                      <a:prstDash val="solid"/>
                      <a:miter lim="800000"/>
                      <a:headEnd type="none" w="med" len="med"/>
                      <a:tailEnd type="none" w="med" len="med"/>
                    </a:lnB>
                    <a:lnTlToBr>
                      <a:noFill/>
                    </a:lnTlToBr>
                    <a:lnBlToTr>
                      <a:noFill/>
                    </a:lnBlToTr>
                    <a:solidFill>
                      <a:srgbClr val="EFEFFF"/>
                    </a:solidFill>
                  </a:tcPr>
                </a:tc>
              </a:tr>
            </a:tbl>
          </a:graphicData>
        </a:graphic>
      </p:graphicFrame>
      <p:sp>
        <p:nvSpPr>
          <p:cNvPr id="13344" name="线形标注 1(无边框) 9"/>
          <p:cNvSpPr/>
          <p:nvPr/>
        </p:nvSpPr>
        <p:spPr>
          <a:xfrm>
            <a:off x="4543425" y="3392488"/>
            <a:ext cx="3671888" cy="295275"/>
          </a:xfrm>
          <a:prstGeom prst="callout1">
            <a:avLst>
              <a:gd name="adj1" fmla="val 58750"/>
              <a:gd name="adj2" fmla="val -1102"/>
              <a:gd name="adj3" fmla="val -17495"/>
              <a:gd name="adj4" fmla="val -45963"/>
            </a:avLst>
          </a:prstGeom>
          <a:noFill/>
          <a:ln w="9525" cap="flat" cmpd="sng">
            <a:solidFill>
              <a:schemeClr val="tx1"/>
            </a:solidFill>
            <a:prstDash val="solid"/>
            <a:miter/>
            <a:headEnd type="none" w="med" len="med"/>
            <a:tailEnd type="none" w="med" len="med"/>
          </a:ln>
        </p:spPr>
        <p:txBody>
          <a:bodyPr wrap="none" anchor="ctr"/>
          <a:lstStyle/>
          <a:p>
            <a:pPr algn="ctr">
              <a:buFont typeface="Arial" panose="020B0604020202090204" pitchFamily="34" charset="0"/>
              <a:buNone/>
            </a:pPr>
            <a:r>
              <a:rPr lang="zh-CN" altLang="en-US" sz="2400" b="1" i="1" dirty="0">
                <a:latin typeface="华文仿宋" panose="02010600040101010101" pitchFamily="2" charset="-122"/>
                <a:ea typeface="华文仿宋" panose="02010600040101010101" pitchFamily="2" charset="-122"/>
                <a:sym typeface="华文仿宋" panose="02010600040101010101" pitchFamily="2" charset="-122"/>
              </a:rPr>
              <a:t>发生了强制类型转换！</a:t>
            </a:r>
            <a:endParaRPr lang="en-US" altLang="zh-CN" sz="2400" b="1" i="1" dirty="0">
              <a:latin typeface="华文仿宋" panose="02010600040101010101" pitchFamily="2" charset="-122"/>
              <a:ea typeface="华文仿宋" panose="02010600040101010101" pitchFamily="2" charset="-122"/>
              <a:sym typeface="华文仿宋" panose="02010600040101010101" pitchFamily="2" charset="-122"/>
            </a:endParaRPr>
          </a:p>
          <a:p>
            <a:pPr algn="ctr">
              <a:buFont typeface="Arial" panose="020B0604020202090204" pitchFamily="34" charset="0"/>
              <a:buNone/>
            </a:pPr>
            <a:r>
              <a:rPr lang="en-US" altLang="zh-CN" sz="2400" b="1" dirty="0">
                <a:solidFill>
                  <a:srgbClr val="000000"/>
                </a:solidFill>
                <a:latin typeface="Consolas" panose="020B0609020204030204" pitchFamily="49" charset="0"/>
                <a:ea typeface="华文仿宋" panose="02010600040101010101" pitchFamily="2" charset="-122"/>
                <a:sym typeface="Consolas" panose="020B0609020204030204" pitchFamily="49" charset="0"/>
              </a:rPr>
              <a:t>int *[10]  int *</a:t>
            </a:r>
            <a:endParaRPr lang="zh-CN" altLang="en-US" sz="2400" b="1" i="1" dirty="0">
              <a:latin typeface="Consolas" panose="020B0609020204030204" pitchFamily="49" charset="0"/>
              <a:ea typeface="华文仿宋" panose="02010600040101010101" pitchFamily="2" charset="-122"/>
              <a:sym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filter="fade">
                                      <p:cBhvr>
                                        <p:cTn id="7" dur="500"/>
                                        <p:tgtEl>
                                          <p:spTgt spid="133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filter="fade">
                                      <p:cBhvr>
                                        <p:cTn id="10" dur="500"/>
                                        <p:tgtEl>
                                          <p:spTgt spid="133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filter="fade">
                                      <p:cBhvr>
                                        <p:cTn id="13" dur="500"/>
                                        <p:tgtEl>
                                          <p:spTgt spid="133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filter="fade">
                                      <p:cBhvr>
                                        <p:cTn id="16" dur="500"/>
                                        <p:tgtEl>
                                          <p:spTgt spid="133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7"/>
                                        </p:tgtEl>
                                        <p:attrNameLst>
                                          <p:attrName>style.visibility</p:attrName>
                                        </p:attrNameLst>
                                      </p:cBhvr>
                                      <p:to>
                                        <p:strVal val="visible"/>
                                      </p:to>
                                    </p:set>
                                    <p:animEffect filter="fade">
                                      <p:cBhvr>
                                        <p:cTn id="21" dur="1000"/>
                                        <p:tgtEl>
                                          <p:spTgt spid="13317"/>
                                        </p:tgtEl>
                                      </p:cBhvr>
                                    </p:animEffect>
                                    <p:anim calcmode="lin" valueType="num">
                                      <p:cBhvr>
                                        <p:cTn id="22" dur="1000" fill="hold"/>
                                        <p:tgtEl>
                                          <p:spTgt spid="13317"/>
                                        </p:tgtEl>
                                        <p:attrNameLst>
                                          <p:attrName>ppt_x</p:attrName>
                                        </p:attrNameLst>
                                      </p:cBhvr>
                                      <p:tavLst>
                                        <p:tav tm="0">
                                          <p:val>
                                            <p:strVal val="#ppt_x"/>
                                          </p:val>
                                        </p:tav>
                                        <p:tav tm="100000">
                                          <p:val>
                                            <p:strVal val="#ppt_x"/>
                                          </p:val>
                                        </p:tav>
                                      </p:tavLst>
                                    </p:anim>
                                    <p:anim calcmode="lin" valueType="num">
                                      <p:cBhvr>
                                        <p:cTn id="23"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318"/>
                                        </p:tgtEl>
                                        <p:attrNameLst>
                                          <p:attrName>style.visibility</p:attrName>
                                        </p:attrNameLst>
                                      </p:cBhvr>
                                      <p:to>
                                        <p:strVal val="visible"/>
                                      </p:to>
                                    </p:set>
                                    <p:animEffect filter="fade">
                                      <p:cBhvr>
                                        <p:cTn id="28" dur="500"/>
                                        <p:tgtEl>
                                          <p:spTgt spid="13318"/>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13344"/>
                                        </p:tgtEl>
                                        <p:attrNameLst>
                                          <p:attrName>style.visibility</p:attrName>
                                        </p:attrNameLst>
                                      </p:cBhvr>
                                      <p:to>
                                        <p:strVal val="visible"/>
                                      </p:to>
                                    </p:set>
                                    <p:animEffect filter="wipe(down)">
                                      <p:cBhvr>
                                        <p:cTn id="33" dur="580">
                                          <p:stCondLst>
                                            <p:cond delay="0"/>
                                          </p:stCondLst>
                                        </p:cTn>
                                        <p:tgtEl>
                                          <p:spTgt spid="13344"/>
                                        </p:tgtEl>
                                      </p:cBhvr>
                                    </p:animEffect>
                                    <p:anim calcmode="lin" valueType="num">
                                      <p:cBhvr>
                                        <p:cTn id="34" dur="1822" tmFilter="0,0; 0.14,0.36; 0.43,0.73; 0.71,0.91; 1.0,1.0">
                                          <p:stCondLst>
                                            <p:cond delay="0"/>
                                          </p:stCondLst>
                                        </p:cTn>
                                        <p:tgtEl>
                                          <p:spTgt spid="1334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34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34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34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344"/>
                                        </p:tgtEl>
                                        <p:attrNameLst>
                                          <p:attrName>ppt_y</p:attrName>
                                        </p:attrNameLst>
                                      </p:cBhvr>
                                      <p:tavLst>
                                        <p:tav tm="0" fmla="#ppt_y-sin(pi*$)/81">
                                          <p:val>
                                            <p:fltVal val="0"/>
                                          </p:val>
                                        </p:tav>
                                        <p:tav tm="100000">
                                          <p:val>
                                            <p:fltVal val="1"/>
                                          </p:val>
                                        </p:tav>
                                      </p:tavLst>
                                    </p:anim>
                                    <p:animScale>
                                      <p:cBhvr>
                                        <p:cTn id="39" dur="26">
                                          <p:stCondLst>
                                            <p:cond delay="650"/>
                                          </p:stCondLst>
                                        </p:cTn>
                                        <p:tgtEl>
                                          <p:spTgt spid="13344"/>
                                        </p:tgtEl>
                                      </p:cBhvr>
                                      <p:to x="100000" y="60000"/>
                                    </p:animScale>
                                    <p:animScale>
                                      <p:cBhvr>
                                        <p:cTn id="40" dur="166" decel="50000">
                                          <p:stCondLst>
                                            <p:cond delay="676"/>
                                          </p:stCondLst>
                                        </p:cTn>
                                        <p:tgtEl>
                                          <p:spTgt spid="13344"/>
                                        </p:tgtEl>
                                      </p:cBhvr>
                                      <p:to x="100000" y="100000"/>
                                    </p:animScale>
                                    <p:animScale>
                                      <p:cBhvr>
                                        <p:cTn id="41" dur="26">
                                          <p:stCondLst>
                                            <p:cond delay="1312"/>
                                          </p:stCondLst>
                                        </p:cTn>
                                        <p:tgtEl>
                                          <p:spTgt spid="13344"/>
                                        </p:tgtEl>
                                      </p:cBhvr>
                                      <p:to x="100000" y="80000"/>
                                    </p:animScale>
                                    <p:animScale>
                                      <p:cBhvr>
                                        <p:cTn id="42" dur="166" decel="50000">
                                          <p:stCondLst>
                                            <p:cond delay="1338"/>
                                          </p:stCondLst>
                                        </p:cTn>
                                        <p:tgtEl>
                                          <p:spTgt spid="13344"/>
                                        </p:tgtEl>
                                      </p:cBhvr>
                                      <p:to x="100000" y="100000"/>
                                    </p:animScale>
                                    <p:animScale>
                                      <p:cBhvr>
                                        <p:cTn id="43" dur="26">
                                          <p:stCondLst>
                                            <p:cond delay="1642"/>
                                          </p:stCondLst>
                                        </p:cTn>
                                        <p:tgtEl>
                                          <p:spTgt spid="13344"/>
                                        </p:tgtEl>
                                      </p:cBhvr>
                                      <p:to x="100000" y="90000"/>
                                    </p:animScale>
                                    <p:animScale>
                                      <p:cBhvr>
                                        <p:cTn id="44" dur="166" decel="50000">
                                          <p:stCondLst>
                                            <p:cond delay="1668"/>
                                          </p:stCondLst>
                                        </p:cTn>
                                        <p:tgtEl>
                                          <p:spTgt spid="13344"/>
                                        </p:tgtEl>
                                      </p:cBhvr>
                                      <p:to x="100000" y="100000"/>
                                    </p:animScale>
                                    <p:animScale>
                                      <p:cBhvr>
                                        <p:cTn id="45" dur="26">
                                          <p:stCondLst>
                                            <p:cond delay="1808"/>
                                          </p:stCondLst>
                                        </p:cTn>
                                        <p:tgtEl>
                                          <p:spTgt spid="13344"/>
                                        </p:tgtEl>
                                      </p:cBhvr>
                                      <p:to x="100000" y="95000"/>
                                    </p:animScale>
                                    <p:animScale>
                                      <p:cBhvr>
                                        <p:cTn id="46" dur="166" decel="50000">
                                          <p:stCondLst>
                                            <p:cond delay="1834"/>
                                          </p:stCondLst>
                                        </p:cTn>
                                        <p:tgtEl>
                                          <p:spTgt spid="1334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0" build="p"/>
      <p:bldP spid="13317" grpId="0" bldLvl="0" animBg="1"/>
      <p:bldP spid="1334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ctrTitle"/>
          </p:nvPr>
        </p:nvSpPr>
        <p:spPr>
          <a:xfrm>
            <a:off x="457200" y="457200"/>
            <a:ext cx="8229600" cy="368300"/>
          </a:xfrm>
        </p:spPr>
        <p:txBody>
          <a:bodyPr vert="horz" wrap="square" lIns="91440" tIns="45720" rIns="91440" bIns="45720" anchor="ctr"/>
          <a:lstStyle/>
          <a:p>
            <a:pPr>
              <a:buClrTx/>
            </a:pPr>
            <a:r>
              <a:rPr lang="zh-CN" altLang="zh-CN" dirty="0">
                <a:latin typeface="黑体-简" panose="02000000000000000000" charset="-122"/>
                <a:ea typeface="黑体-简" panose="02000000000000000000" charset="-122"/>
              </a:rPr>
              <a:t>理解二维数组与指针</a:t>
            </a:r>
            <a:endParaRPr lang="zh-CN" altLang="zh-CN" dirty="0">
              <a:latin typeface="黑体-简" panose="02000000000000000000" charset="-122"/>
              <a:ea typeface="黑体-简" panose="02000000000000000000" charset="-122"/>
            </a:endParaRPr>
          </a:p>
        </p:txBody>
      </p:sp>
      <p:sp>
        <p:nvSpPr>
          <p:cNvPr id="14339" name="内容占位符 2"/>
          <p:cNvSpPr>
            <a:spLocks noGrp="1"/>
          </p:cNvSpPr>
          <p:nvPr>
            <p:ph type="subTitle" idx="1"/>
          </p:nvPr>
        </p:nvSpPr>
        <p:spPr>
          <a:xfrm>
            <a:off x="457200" y="1981200"/>
            <a:ext cx="11730355" cy="3886200"/>
          </a:xfrm>
        </p:spPr>
        <p:txBody>
          <a:bodyPr vert="horz" wrap="square" lIns="91440" tIns="45720" rIns="91440" bIns="45720" anchor="t"/>
          <a:lstStyle/>
          <a:p>
            <a:pPr algn="l" defTabSz="0">
              <a:lnSpc>
                <a:spcPct val="150000"/>
              </a:lnSpc>
              <a:buClr>
                <a:schemeClr val="bg2"/>
              </a:buClr>
              <a:buSzPct val="75000"/>
              <a:buFont typeface="Wingdings" panose="05000000000000000000" pitchFamily="2" charset="2"/>
              <a:buChar char="n"/>
            </a:pP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所以，哪个</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p</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可以替代</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a</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p2</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a:t>
            </a:r>
            <a:endPar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a:p>
            <a:pPr algn="l" defTabSz="0">
              <a:lnSpc>
                <a:spcPct val="150000"/>
              </a:lnSpc>
              <a:buClr>
                <a:schemeClr val="bg2"/>
              </a:buClr>
              <a:buSzPct val="75000"/>
              <a:buFont typeface="Wingdings" panose="05000000000000000000" pitchFamily="2" charset="2"/>
              <a:buChar char="n"/>
            </a:pP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回忆：在</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C</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语言中，二维数组是一种特殊的一维数组，这个一维数组的</a:t>
            </a:r>
            <a:r>
              <a:rPr lang="zh-CN" altLang="en-US" sz="2400" dirty="0">
                <a:solidFill>
                  <a:srgbClr val="FF0000"/>
                </a:solidFill>
                <a:latin typeface="黑体-简" panose="02000000000000000000" charset="-122"/>
                <a:ea typeface="黑体-简" panose="02000000000000000000" charset="-122"/>
                <a:cs typeface="黑体-简" panose="02000000000000000000" charset="-122"/>
                <a:sym typeface="Arial" panose="020B0604020202090204" pitchFamily="34" charset="0"/>
              </a:rPr>
              <a:t>每个元素</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都是一个一维数组！</a:t>
            </a:r>
            <a:endPar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a:p>
            <a:pPr algn="l" defTabSz="0">
              <a:lnSpc>
                <a:spcPct val="150000"/>
              </a:lnSpc>
              <a:buClr>
                <a:schemeClr val="bg2"/>
              </a:buClr>
              <a:buSzPct val="75000"/>
              <a:buFont typeface="Wingdings" panose="05000000000000000000" pitchFamily="2" charset="2"/>
              <a:buChar char="n"/>
            </a:pP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关键要告诉</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p</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a:t>
            </a:r>
            <a:r>
              <a:rPr lang="en-US" altLang="zh-CN" sz="2400" dirty="0">
                <a:solidFill>
                  <a:srgbClr val="FF0000"/>
                </a:solidFill>
                <a:latin typeface="黑体-简" panose="02000000000000000000" charset="-122"/>
                <a:ea typeface="黑体-简" panose="02000000000000000000" charset="-122"/>
                <a:cs typeface="黑体-简" panose="02000000000000000000" charset="-122"/>
                <a:sym typeface="Arial" panose="020B0604020202090204" pitchFamily="34" charset="0"/>
              </a:rPr>
              <a:t>“</a:t>
            </a:r>
            <a:r>
              <a:rPr lang="zh-CN" altLang="en-US" sz="2400" dirty="0">
                <a:solidFill>
                  <a:srgbClr val="FF0000"/>
                </a:solidFill>
                <a:latin typeface="黑体-简" panose="02000000000000000000" charset="-122"/>
                <a:ea typeface="黑体-简" panose="02000000000000000000" charset="-122"/>
                <a:cs typeface="黑体-简" panose="02000000000000000000" charset="-122"/>
                <a:sym typeface="Arial" panose="020B0604020202090204" pitchFamily="34" charset="0"/>
              </a:rPr>
              <a:t>每个元素”</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具体是什么！</a:t>
            </a:r>
            <a:endPar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a:p>
            <a:pPr algn="l" defTabSz="0">
              <a:lnSpc>
                <a:spcPct val="150000"/>
              </a:lnSpc>
              <a:buSzPct val="75000"/>
            </a:pP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 （即</a:t>
            </a:r>
            <a:r>
              <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rPr>
              <a:t>p</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的基类型要正确）</a:t>
            </a:r>
            <a:endParaRPr lang="en-US" altLang="zh-CN"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a:p>
            <a:pPr algn="l" defTabSz="0">
              <a:lnSpc>
                <a:spcPct val="150000"/>
              </a:lnSpc>
              <a:buSzPct val="75000"/>
            </a:pPr>
            <a:endPar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a:p>
            <a:pPr algn="l" defTabSz="0">
              <a:lnSpc>
                <a:spcPct val="150000"/>
              </a:lnSpc>
              <a:buSzPct val="75000"/>
            </a:pP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思考：</a:t>
            </a:r>
            <a:r>
              <a:rPr lang="en-US" altLang="zh-CN" sz="2400" dirty="0">
                <a:latin typeface="黑体-简" panose="02000000000000000000" charset="-122"/>
                <a:ea typeface="黑体-简" panose="02000000000000000000" charset="-122"/>
                <a:cs typeface="黑体-简" panose="02000000000000000000" charset="-122"/>
                <a:sym typeface="Consolas" panose="020B0609020204030204" pitchFamily="49" charset="0"/>
              </a:rPr>
              <a:t>int **p3=a</a:t>
            </a:r>
            <a:r>
              <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rPr>
              <a:t>可行吗？</a:t>
            </a:r>
            <a:endParaRPr lang="zh-CN" altLang="en-US" sz="2400" dirty="0">
              <a:latin typeface="黑体-简" panose="02000000000000000000" charset="-122"/>
              <a:ea typeface="黑体-简" panose="02000000000000000000" charset="-122"/>
              <a:cs typeface="黑体-简" panose="02000000000000000000" charset="-122"/>
              <a:sym typeface="Arial" panose="020B0604020202090204" pitchFamily="34" charset="0"/>
            </a:endParaRPr>
          </a:p>
        </p:txBody>
      </p:sp>
      <p:sp>
        <p:nvSpPr>
          <p:cNvPr id="25603"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14341" name="矩形 4"/>
          <p:cNvSpPr/>
          <p:nvPr/>
        </p:nvSpPr>
        <p:spPr>
          <a:xfrm>
            <a:off x="5868988" y="5551488"/>
            <a:ext cx="1919287" cy="922337"/>
          </a:xfrm>
          <a:prstGeom prst="rect">
            <a:avLst/>
          </a:prstGeom>
          <a:noFill/>
          <a:ln w="9525">
            <a:noFill/>
          </a:ln>
        </p:spPr>
        <p:txBody>
          <a:bodyPr wrap="none" anchor="t">
            <a:spAutoFit/>
          </a:bodyPr>
          <a:lstStyle/>
          <a:p>
            <a:pPr algn="ctr">
              <a:buFont typeface="Arial" panose="020B0604020202090204" pitchFamily="34" charset="0"/>
              <a:buNone/>
            </a:pPr>
            <a:r>
              <a:rPr lang="en-US" altLang="zh-CN" sz="5400" b="1" dirty="0">
                <a:solidFill>
                  <a:srgbClr val="000000"/>
                </a:solidFill>
                <a:latin typeface="Arial" panose="020B0604020202090204" pitchFamily="34" charset="0"/>
                <a:ea typeface="宋体" panose="02010600030101010101" pitchFamily="2" charset="-122"/>
                <a:sym typeface="Arial" panose="020B0604020202090204" pitchFamily="34" charset="0"/>
              </a:rPr>
              <a:t>NO</a:t>
            </a:r>
            <a:r>
              <a:rPr lang="zh-CN" altLang="en-US" sz="5400" b="1" dirty="0">
                <a:solidFill>
                  <a:srgbClr val="000000"/>
                </a:solidFill>
                <a:latin typeface="Arial" panose="020B0604020202090204" pitchFamily="34" charset="0"/>
                <a:ea typeface="宋体" panose="02010600030101010101" pitchFamily="2" charset="-122"/>
                <a:sym typeface="Arial" panose="020B0604020202090204" pitchFamily="34" charset="0"/>
              </a:rPr>
              <a:t>！</a:t>
            </a:r>
            <a:endParaRPr lang="zh-CN" altLang="en-US" sz="5400" b="1"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filter="fade">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filter="fade">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filter="fade">
                                      <p:cBhvr>
                                        <p:cTn id="17" dur="500"/>
                                        <p:tgtEl>
                                          <p:spTgt spid="1433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filter="fade">
                                      <p:cBhvr>
                                        <p:cTn id="20" dur="500"/>
                                        <p:tgtEl>
                                          <p:spTgt spid="143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Effect filter="fade">
                                      <p:cBhvr>
                                        <p:cTn id="25" dur="500"/>
                                        <p:tgtEl>
                                          <p:spTgt spid="1433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341"/>
                                        </p:tgtEl>
                                        <p:attrNameLst>
                                          <p:attrName>style.visibility</p:attrName>
                                        </p:attrNameLst>
                                      </p:cBhvr>
                                      <p:to>
                                        <p:strVal val="visible"/>
                                      </p:to>
                                    </p:set>
                                    <p:anim calcmode="lin" valueType="num">
                                      <p:cBhvr>
                                        <p:cTn id="30" dur="500" fill="hold"/>
                                        <p:tgtEl>
                                          <p:spTgt spid="14341"/>
                                        </p:tgtEl>
                                        <p:attrNameLst>
                                          <p:attrName>ppt_w</p:attrName>
                                        </p:attrNameLst>
                                      </p:cBhvr>
                                      <p:tavLst>
                                        <p:tav tm="0">
                                          <p:val>
                                            <p:fltVal val="0"/>
                                          </p:val>
                                        </p:tav>
                                        <p:tav tm="100000">
                                          <p:val>
                                            <p:strVal val="#ppt_w"/>
                                          </p:val>
                                        </p:tav>
                                      </p:tavLst>
                                    </p:anim>
                                    <p:anim calcmode="lin" valueType="num">
                                      <p:cBhvr>
                                        <p:cTn id="31" dur="500" fill="hold"/>
                                        <p:tgtEl>
                                          <p:spTgt spid="14341"/>
                                        </p:tgtEl>
                                        <p:attrNameLst>
                                          <p:attrName>ppt_h</p:attrName>
                                        </p:attrNameLst>
                                      </p:cBhvr>
                                      <p:tavLst>
                                        <p:tav tm="0">
                                          <p:val>
                                            <p:fltVal val="0"/>
                                          </p:val>
                                        </p:tav>
                                        <p:tav tm="100000">
                                          <p:val>
                                            <p:strVal val="#ppt_h"/>
                                          </p:val>
                                        </p:tav>
                                      </p:tavLst>
                                    </p:anim>
                                    <p:animEffect filter="fade">
                                      <p:cBhvr>
                                        <p:cTn id="32" dur="500"/>
                                        <p:tgtEl>
                                          <p:spTgt spid="1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ldLvl="0" build="p"/>
      <p:bldP spid="14341"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ctrTitle"/>
          </p:nvPr>
        </p:nvSpPr>
        <p:spPr>
          <a:xfrm>
            <a:off x="457200" y="457200"/>
            <a:ext cx="8229600" cy="1371600"/>
          </a:xfrm>
        </p:spPr>
        <p:txBody>
          <a:bodyPr vert="horz" wrap="square" lIns="91440" tIns="45720" rIns="91440" bIns="45720" anchor="ctr"/>
          <a:lstStyle/>
          <a:p>
            <a:pPr>
              <a:buClrTx/>
            </a:pPr>
            <a:r>
              <a:rPr lang="zh-CN" altLang="zh-CN" dirty="0"/>
              <a:t>回到问题</a:t>
            </a:r>
            <a:endParaRPr lang="zh-CN" altLang="zh-CN" dirty="0"/>
          </a:p>
        </p:txBody>
      </p:sp>
      <p:sp>
        <p:nvSpPr>
          <p:cNvPr id="15363" name="内容占位符 2"/>
          <p:cNvSpPr>
            <a:spLocks noGrp="1"/>
          </p:cNvSpPr>
          <p:nvPr>
            <p:ph type="subTitle" idx="1"/>
          </p:nvPr>
        </p:nvSpPr>
        <p:spPr>
          <a:xfrm>
            <a:off x="457200" y="1981200"/>
            <a:ext cx="11604625" cy="4361180"/>
          </a:xfrm>
        </p:spPr>
        <p:txBody>
          <a:bodyPr vert="horz" wrap="square" lIns="91440" tIns="45720" rIns="91440" bIns="45720" anchor="t"/>
          <a:lstStyle/>
          <a:p>
            <a:pPr marL="342900" indent="-342900" algn="l" defTabSz="0">
              <a:lnSpc>
                <a:spcPct val="150000"/>
              </a:lnSpc>
              <a:buClr>
                <a:schemeClr val="bg2"/>
              </a:buClr>
              <a:buSzPct val="75000"/>
              <a:buFont typeface="Wingdings" panose="05000000000000000000" pitchFamily="2" charset="2"/>
              <a:buChar char="n"/>
            </a:pPr>
            <a:r>
              <a:rPr lang="zh-CN" altLang="en-US" sz="2000" b="0" dirty="0">
                <a:latin typeface="+mn-lt"/>
                <a:ea typeface="+mn-ea"/>
                <a:cs typeface="+mn-cs"/>
                <a:sym typeface="Arial" panose="020B0604020202090204" pitchFamily="34" charset="0"/>
              </a:rPr>
              <a:t>高斯消元法：编写函数，给定一个齐次线性方程组，对其进行高斯消元。其中方程个数、未知数个数均小于</a:t>
            </a:r>
            <a:r>
              <a:rPr lang="en-US" altLang="zh-CN" sz="2000" b="0" dirty="0">
                <a:latin typeface="+mn-lt"/>
                <a:ea typeface="+mn-ea"/>
                <a:cs typeface="+mn-cs"/>
                <a:sym typeface="Arial" panose="020B0604020202090204" pitchFamily="34" charset="0"/>
              </a:rPr>
              <a:t>100</a:t>
            </a:r>
            <a:endParaRPr lang="zh-CN" altLang="en-US" sz="2000" b="0" dirty="0">
              <a:latin typeface="+mn-lt"/>
              <a:ea typeface="+mn-ea"/>
              <a:cs typeface="+mn-cs"/>
              <a:sym typeface="Arial" panose="020B0604020202090204" pitchFamily="34" charset="0"/>
            </a:endParaRPr>
          </a:p>
          <a:p>
            <a:pPr marL="342900" indent="-342900" algn="l" defTabSz="0">
              <a:lnSpc>
                <a:spcPct val="150000"/>
              </a:lnSpc>
              <a:buClr>
                <a:schemeClr val="bg2"/>
              </a:buClr>
              <a:buSzPct val="75000"/>
              <a:buFont typeface="Wingdings" panose="05000000000000000000" pitchFamily="2" charset="2"/>
              <a:buChar char="n"/>
            </a:pPr>
            <a:r>
              <a:rPr lang="zh-CN" altLang="en-US" sz="2000" b="0" dirty="0">
                <a:latin typeface="+mn-lt"/>
                <a:ea typeface="+mn-ea"/>
                <a:cs typeface="+mn-cs"/>
                <a:sym typeface="Arial" panose="020B0604020202090204" pitchFamily="34" charset="0"/>
              </a:rPr>
              <a:t>齐次线性方程组可以用一个二维数组表示，如</a:t>
            </a:r>
            <a:r>
              <a:rPr lang="en-US" altLang="zh-CN" sz="2000" b="0" dirty="0">
                <a:latin typeface="+mn-lt"/>
                <a:ea typeface="+mn-ea"/>
                <a:cs typeface="+mn-cs"/>
                <a:sym typeface="Arial" panose="020B0604020202090204" pitchFamily="34" charset="0"/>
              </a:rPr>
              <a:t>a[x][y]</a:t>
            </a:r>
            <a:r>
              <a:rPr lang="zh-CN" altLang="en-US" sz="2000" b="0" dirty="0">
                <a:latin typeface="+mn-lt"/>
                <a:ea typeface="+mn-ea"/>
                <a:cs typeface="+mn-cs"/>
                <a:sym typeface="Arial" panose="020B0604020202090204" pitchFamily="34" charset="0"/>
              </a:rPr>
              <a:t>表示第</a:t>
            </a:r>
            <a:r>
              <a:rPr lang="en-US" altLang="zh-CN" sz="2000" b="0" dirty="0">
                <a:latin typeface="+mn-lt"/>
                <a:ea typeface="+mn-ea"/>
                <a:cs typeface="+mn-cs"/>
                <a:sym typeface="Arial" panose="020B0604020202090204" pitchFamily="34" charset="0"/>
              </a:rPr>
              <a:t>x</a:t>
            </a:r>
            <a:r>
              <a:rPr lang="zh-CN" altLang="en-US" sz="2000" b="0" dirty="0">
                <a:latin typeface="+mn-lt"/>
                <a:ea typeface="+mn-ea"/>
                <a:cs typeface="+mn-cs"/>
                <a:sym typeface="Arial" panose="020B0604020202090204" pitchFamily="34" charset="0"/>
              </a:rPr>
              <a:t>个方程中第</a:t>
            </a:r>
            <a:r>
              <a:rPr lang="en-US" altLang="zh-CN" sz="2000" b="0" dirty="0">
                <a:latin typeface="+mn-lt"/>
                <a:ea typeface="+mn-ea"/>
                <a:cs typeface="+mn-cs"/>
                <a:sym typeface="Arial" panose="020B0604020202090204" pitchFamily="34" charset="0"/>
              </a:rPr>
              <a:t>y</a:t>
            </a:r>
            <a:r>
              <a:rPr lang="zh-CN" altLang="en-US" sz="2000" b="0" dirty="0">
                <a:latin typeface="+mn-lt"/>
                <a:ea typeface="+mn-ea"/>
                <a:cs typeface="+mn-cs"/>
                <a:sym typeface="Arial" panose="020B0604020202090204" pitchFamily="34" charset="0"/>
              </a:rPr>
              <a:t>个未知数前的系数</a:t>
            </a:r>
            <a:endParaRPr lang="en-US" altLang="zh-CN" sz="2000" b="0" dirty="0">
              <a:latin typeface="+mn-lt"/>
              <a:ea typeface="+mn-ea"/>
              <a:cs typeface="+mn-cs"/>
              <a:sym typeface="Arial" panose="020B0604020202090204" pitchFamily="34" charset="0"/>
            </a:endParaRPr>
          </a:p>
          <a:p>
            <a:pPr marL="342900" indent="-342900" algn="l" defTabSz="0">
              <a:lnSpc>
                <a:spcPct val="150000"/>
              </a:lnSpc>
              <a:buClr>
                <a:schemeClr val="bg2"/>
              </a:buClr>
              <a:buSzPct val="75000"/>
              <a:buFont typeface="Wingdings" panose="05000000000000000000" pitchFamily="2" charset="2"/>
              <a:buChar char="n"/>
            </a:pPr>
            <a:r>
              <a:rPr lang="zh-CN" altLang="en-US" sz="2000" b="0" dirty="0">
                <a:latin typeface="+mn-lt"/>
                <a:ea typeface="+mn-ea"/>
                <a:cs typeface="+mn-cs"/>
                <a:sym typeface="Arial" panose="020B0604020202090204" pitchFamily="34" charset="0"/>
              </a:rPr>
              <a:t>函数原型（三种形式等价，</a:t>
            </a:r>
            <a:r>
              <a:rPr lang="zh-CN" altLang="en-US" sz="2000" dirty="0">
                <a:solidFill>
                  <a:srgbClr val="FF0000"/>
                </a:solidFill>
                <a:latin typeface="+mn-lt"/>
                <a:ea typeface="+mn-ea"/>
                <a:cs typeface="+mn-cs"/>
                <a:sym typeface="Arial" panose="020B0604020202090204" pitchFamily="34" charset="0"/>
              </a:rPr>
              <a:t>为什么？</a:t>
            </a:r>
            <a:r>
              <a:rPr lang="zh-CN" altLang="en-US" sz="2000" b="0" dirty="0">
                <a:latin typeface="+mn-lt"/>
                <a:ea typeface="+mn-ea"/>
                <a:cs typeface="+mn-cs"/>
                <a:sym typeface="Arial" panose="020B0604020202090204" pitchFamily="34" charset="0"/>
              </a:rPr>
              <a:t>）</a:t>
            </a:r>
            <a:endParaRPr lang="en-US" altLang="zh-CN" sz="2000" b="0" dirty="0">
              <a:latin typeface="+mn-lt"/>
              <a:ea typeface="+mn-ea"/>
              <a:cs typeface="+mn-cs"/>
              <a:sym typeface="Arial" panose="020B0604020202090204" pitchFamily="34" charset="0"/>
            </a:endParaRPr>
          </a:p>
          <a:p>
            <a:pPr marL="742950" lvl="1" indent="-285750" algn="l" defTabSz="0">
              <a:lnSpc>
                <a:spcPct val="150000"/>
              </a:lnSpc>
              <a:buClr>
                <a:schemeClr val="accent2"/>
              </a:buClr>
              <a:buSzPct val="80000"/>
              <a:buFont typeface="Wingdings" panose="05000000000000000000" pitchFamily="2" charset="2"/>
              <a:buChar char="¨"/>
            </a:pPr>
            <a:r>
              <a:rPr lang="en-US" altLang="zh-CN" sz="1800" b="0" dirty="0">
                <a:latin typeface="Consolas" panose="020B0609020204030204" pitchFamily="49" charset="0"/>
                <a:ea typeface="+mn-ea"/>
                <a:sym typeface="Consolas" panose="020B0609020204030204" pitchFamily="49" charset="0"/>
              </a:rPr>
              <a:t>void gaussian(int n, int m, </a:t>
            </a:r>
            <a:r>
              <a:rPr lang="en-US" altLang="zh-CN" sz="1800" b="0" dirty="0">
                <a:solidFill>
                  <a:srgbClr val="FF0000"/>
                </a:solidFill>
                <a:latin typeface="Consolas" panose="020B0609020204030204" pitchFamily="49" charset="0"/>
                <a:ea typeface="+mn-ea"/>
                <a:sym typeface="Consolas" panose="020B0609020204030204" pitchFamily="49" charset="0"/>
              </a:rPr>
              <a:t>int </a:t>
            </a:r>
            <a:r>
              <a:rPr lang="en-US" altLang="zh-CN" sz="1800" b="0" dirty="0">
                <a:latin typeface="Consolas" panose="020B0609020204030204" pitchFamily="49" charset="0"/>
                <a:ea typeface="+mn-ea"/>
                <a:sym typeface="Consolas" panose="020B0609020204030204" pitchFamily="49" charset="0"/>
              </a:rPr>
              <a:t>a</a:t>
            </a:r>
            <a:r>
              <a:rPr lang="en-US" altLang="zh-CN" sz="1800" b="0" dirty="0">
                <a:solidFill>
                  <a:srgbClr val="FF0000"/>
                </a:solidFill>
                <a:latin typeface="Consolas" panose="020B0609020204030204" pitchFamily="49" charset="0"/>
                <a:ea typeface="+mn-ea"/>
                <a:sym typeface="Consolas" panose="020B0609020204030204" pitchFamily="49" charset="0"/>
              </a:rPr>
              <a:t>[</a:t>
            </a:r>
            <a:r>
              <a:rPr lang="en-US" altLang="zh-CN" sz="1800" b="0" dirty="0">
                <a:latin typeface="Consolas" panose="020B0609020204030204" pitchFamily="49" charset="0"/>
                <a:ea typeface="+mn-ea"/>
                <a:sym typeface="Consolas" panose="020B0609020204030204" pitchFamily="49" charset="0"/>
              </a:rPr>
              <a:t>100</a:t>
            </a:r>
            <a:r>
              <a:rPr lang="en-US" altLang="zh-CN" sz="1800" b="0" dirty="0">
                <a:solidFill>
                  <a:srgbClr val="FF0000"/>
                </a:solidFill>
                <a:latin typeface="Consolas" panose="020B0609020204030204" pitchFamily="49" charset="0"/>
                <a:ea typeface="+mn-ea"/>
                <a:sym typeface="Consolas" panose="020B0609020204030204" pitchFamily="49" charset="0"/>
              </a:rPr>
              <a:t>][100]</a:t>
            </a:r>
            <a:r>
              <a:rPr lang="en-US" altLang="zh-CN" sz="1800" b="0" dirty="0">
                <a:latin typeface="Consolas" panose="020B0609020204030204" pitchFamily="49" charset="0"/>
                <a:ea typeface="+mn-ea"/>
                <a:sym typeface="Consolas" panose="020B0609020204030204" pitchFamily="49" charset="0"/>
              </a:rPr>
              <a:t>)</a:t>
            </a:r>
            <a:endParaRPr lang="zh-CN" altLang="en-US" sz="1800" b="0" dirty="0">
              <a:latin typeface="Consolas" panose="020B0609020204030204" pitchFamily="49" charset="0"/>
              <a:ea typeface="+mn-ea"/>
              <a:sym typeface="Consolas" panose="020B0609020204030204" pitchFamily="49" charset="0"/>
            </a:endParaRPr>
          </a:p>
          <a:p>
            <a:pPr marL="742950" lvl="1" indent="-285750" algn="l" defTabSz="0">
              <a:lnSpc>
                <a:spcPct val="150000"/>
              </a:lnSpc>
              <a:buClr>
                <a:schemeClr val="accent2"/>
              </a:buClr>
              <a:buSzPct val="80000"/>
              <a:buFont typeface="Wingdings" panose="05000000000000000000" pitchFamily="2" charset="2"/>
              <a:buChar char="¨"/>
            </a:pPr>
            <a:r>
              <a:rPr lang="en-US" altLang="zh-CN" sz="1800" b="0" dirty="0">
                <a:latin typeface="Consolas" panose="020B0609020204030204" pitchFamily="49" charset="0"/>
                <a:ea typeface="+mn-ea"/>
                <a:sym typeface="Consolas" panose="020B0609020204030204" pitchFamily="49" charset="0"/>
              </a:rPr>
              <a:t>void gaussian(int n, int m, </a:t>
            </a:r>
            <a:r>
              <a:rPr lang="en-US" altLang="zh-CN" sz="1800" b="0" dirty="0">
                <a:solidFill>
                  <a:srgbClr val="FF0000"/>
                </a:solidFill>
                <a:latin typeface="Consolas" panose="020B0609020204030204" pitchFamily="49" charset="0"/>
                <a:ea typeface="+mn-ea"/>
                <a:sym typeface="Consolas" panose="020B0609020204030204" pitchFamily="49" charset="0"/>
              </a:rPr>
              <a:t>int </a:t>
            </a:r>
            <a:r>
              <a:rPr lang="en-US" altLang="zh-CN" sz="1800" b="0" dirty="0">
                <a:latin typeface="Consolas" panose="020B0609020204030204" pitchFamily="49" charset="0"/>
                <a:ea typeface="+mn-ea"/>
                <a:sym typeface="Consolas" panose="020B0609020204030204" pitchFamily="49" charset="0"/>
              </a:rPr>
              <a:t>a</a:t>
            </a:r>
            <a:r>
              <a:rPr lang="en-US" altLang="zh-CN" sz="1800" b="0" dirty="0">
                <a:solidFill>
                  <a:srgbClr val="FF0000"/>
                </a:solidFill>
                <a:latin typeface="Consolas" panose="020B0609020204030204" pitchFamily="49" charset="0"/>
                <a:ea typeface="+mn-ea"/>
                <a:sym typeface="Consolas" panose="020B0609020204030204" pitchFamily="49" charset="0"/>
              </a:rPr>
              <a:t>[][100]</a:t>
            </a:r>
            <a:r>
              <a:rPr lang="en-US" altLang="zh-CN" sz="1800" b="0" dirty="0">
                <a:latin typeface="Consolas" panose="020B0609020204030204" pitchFamily="49" charset="0"/>
                <a:ea typeface="+mn-ea"/>
                <a:sym typeface="Consolas" panose="020B0609020204030204" pitchFamily="49" charset="0"/>
              </a:rPr>
              <a:t>)</a:t>
            </a:r>
            <a:endParaRPr lang="zh-CN" altLang="en-US" sz="1800" b="0" dirty="0">
              <a:latin typeface="Consolas" panose="020B0609020204030204" pitchFamily="49" charset="0"/>
              <a:ea typeface="+mn-ea"/>
              <a:sym typeface="Consolas" panose="020B0609020204030204" pitchFamily="49" charset="0"/>
            </a:endParaRPr>
          </a:p>
          <a:p>
            <a:pPr marL="742950" lvl="1" indent="-285750" algn="l" defTabSz="0">
              <a:lnSpc>
                <a:spcPct val="150000"/>
              </a:lnSpc>
              <a:buClr>
                <a:schemeClr val="accent2"/>
              </a:buClr>
              <a:buSzPct val="80000"/>
              <a:buFont typeface="Wingdings" panose="05000000000000000000" pitchFamily="2" charset="2"/>
              <a:buChar char="¨"/>
            </a:pPr>
            <a:r>
              <a:rPr lang="en-US" altLang="zh-CN" sz="1800" b="0" dirty="0">
                <a:latin typeface="Consolas" panose="020B0609020204030204" pitchFamily="49" charset="0"/>
                <a:ea typeface="+mn-ea"/>
                <a:sym typeface="Consolas" panose="020B0609020204030204" pitchFamily="49" charset="0"/>
              </a:rPr>
              <a:t>void gaussian(int n, int m, </a:t>
            </a:r>
            <a:r>
              <a:rPr lang="en-US" altLang="zh-CN" sz="1800" b="0" dirty="0">
                <a:solidFill>
                  <a:srgbClr val="FF0000"/>
                </a:solidFill>
                <a:latin typeface="Consolas" panose="020B0609020204030204" pitchFamily="49" charset="0"/>
                <a:ea typeface="+mn-ea"/>
                <a:sym typeface="Consolas" panose="020B0609020204030204" pitchFamily="49" charset="0"/>
              </a:rPr>
              <a:t>int (*</a:t>
            </a:r>
            <a:r>
              <a:rPr lang="en-US" altLang="zh-CN" sz="1800" b="0" dirty="0">
                <a:latin typeface="Consolas" panose="020B0609020204030204" pitchFamily="49" charset="0"/>
                <a:ea typeface="+mn-ea"/>
                <a:sym typeface="Consolas" panose="020B0609020204030204" pitchFamily="49" charset="0"/>
              </a:rPr>
              <a:t>a</a:t>
            </a:r>
            <a:r>
              <a:rPr lang="en-US" altLang="zh-CN" sz="1800" b="0" dirty="0">
                <a:solidFill>
                  <a:srgbClr val="FF0000"/>
                </a:solidFill>
                <a:latin typeface="Consolas" panose="020B0609020204030204" pitchFamily="49" charset="0"/>
                <a:ea typeface="+mn-ea"/>
                <a:sym typeface="Consolas" panose="020B0609020204030204" pitchFamily="49" charset="0"/>
              </a:rPr>
              <a:t>)[100]</a:t>
            </a:r>
            <a:r>
              <a:rPr lang="en-US" altLang="zh-CN" sz="1800" b="0" dirty="0">
                <a:latin typeface="Consolas" panose="020B0609020204030204" pitchFamily="49" charset="0"/>
                <a:ea typeface="+mn-ea"/>
                <a:sym typeface="Consolas" panose="020B0609020204030204" pitchFamily="49" charset="0"/>
              </a:rPr>
              <a:t>)</a:t>
            </a:r>
            <a:endParaRPr lang="en-US" altLang="zh-CN" sz="1800" b="0" dirty="0">
              <a:latin typeface="Consolas" panose="020B0609020204030204" pitchFamily="49" charset="0"/>
              <a:ea typeface="+mn-ea"/>
              <a:sym typeface="Consolas" panose="020B0609020204030204" pitchFamily="49" charset="0"/>
            </a:endParaRPr>
          </a:p>
        </p:txBody>
      </p:sp>
      <p:sp>
        <p:nvSpPr>
          <p:cNvPr id="26627" name="灯片编号占位符 3"/>
          <p:cNvSpPr>
            <a:spLocks noGrp="1"/>
          </p:cNvSpPr>
          <p:nvPr/>
        </p:nvSpPr>
        <p:spPr>
          <a:xfrm>
            <a:off x="6553200" y="6248400"/>
            <a:ext cx="2133600" cy="457200"/>
          </a:xfrm>
          <a:prstGeom prst="rect">
            <a:avLst/>
          </a:prstGeom>
          <a:noFill/>
          <a:ln w="9525">
            <a:noFill/>
          </a:ln>
        </p:spPr>
        <p:txBody>
          <a:bodyPr anchor="t"/>
          <a:lstStyle/>
          <a:p>
            <a:pPr>
              <a:buFont typeface="Arial" panose="020B0604020202090204" pitchFamily="34" charset="0"/>
              <a:buNone/>
            </a:pPr>
            <a:fld id="{9A0DB2DC-4C9A-4742-B13C-FB6460FD3503}" type="slidenum">
              <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rPr>
            </a:fld>
            <a:endParaRPr lang="zh-CN" altLang="en-US"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15365" name="矩形 4"/>
          <p:cNvSpPr/>
          <p:nvPr/>
        </p:nvSpPr>
        <p:spPr>
          <a:xfrm>
            <a:off x="22225" y="6149975"/>
            <a:ext cx="7388225" cy="708025"/>
          </a:xfrm>
          <a:prstGeom prst="rect">
            <a:avLst/>
          </a:prstGeom>
          <a:noFill/>
          <a:ln w="9525">
            <a:noFill/>
          </a:ln>
        </p:spPr>
        <p:txBody>
          <a:bodyPr wrap="none" anchor="t">
            <a:spAutoFit/>
          </a:bodyPr>
          <a:lstStyle/>
          <a:p>
            <a:pPr algn="ctr">
              <a:buFont typeface="Arial" panose="020B0604020202090204" pitchFamily="34" charset="0"/>
              <a:buNone/>
            </a:pPr>
            <a:r>
              <a:rPr lang="zh-CN" altLang="en-US" sz="4000" b="1" dirty="0">
                <a:solidFill>
                  <a:srgbClr val="000000"/>
                </a:solidFill>
                <a:latin typeface="Arial" panose="020B0604020202090204" pitchFamily="34" charset="0"/>
                <a:ea typeface="宋体" panose="02010600030101010101" pitchFamily="2" charset="-122"/>
                <a:sym typeface="Arial" panose="020B0604020202090204" pitchFamily="34" charset="0"/>
              </a:rPr>
              <a:t>告诉指针</a:t>
            </a:r>
            <a:r>
              <a:rPr lang="zh-CN" altLang="en-US" sz="4000" b="1" dirty="0">
                <a:solidFill>
                  <a:srgbClr val="FF0000"/>
                </a:solidFill>
                <a:latin typeface="Arial" panose="020B0604020202090204" pitchFamily="34" charset="0"/>
                <a:ea typeface="宋体" panose="02010600030101010101" pitchFamily="2" charset="-122"/>
                <a:sym typeface="Arial" panose="020B0604020202090204" pitchFamily="34" charset="0"/>
              </a:rPr>
              <a:t>“每个元素”</a:t>
            </a:r>
            <a:r>
              <a:rPr lang="zh-CN" altLang="en-US" sz="4000" b="1" dirty="0">
                <a:solidFill>
                  <a:srgbClr val="000000"/>
                </a:solidFill>
                <a:latin typeface="Arial" panose="020B0604020202090204" pitchFamily="34" charset="0"/>
                <a:ea typeface="宋体" panose="02010600030101010101" pitchFamily="2" charset="-122"/>
                <a:sym typeface="Arial" panose="020B0604020202090204" pitchFamily="34" charset="0"/>
              </a:rPr>
              <a:t>是什么！</a:t>
            </a:r>
            <a:endParaRPr lang="zh-CN" altLang="en-US" sz="4000" b="1" dirty="0">
              <a:solidFill>
                <a:srgbClr val="000000"/>
              </a:solidFill>
              <a:latin typeface="Arial" panose="020B0604020202090204" pitchFamily="34" charset="0"/>
              <a:ea typeface="宋体" panose="02010600030101010101" pitchFamily="2" charset="-122"/>
              <a:sym typeface="Arial" panose="020B0604020202090204" pitchFamily="34" charset="0"/>
            </a:endParaRPr>
          </a:p>
        </p:txBody>
      </p:sp>
      <p:sp>
        <p:nvSpPr>
          <p:cNvPr id="15366" name="直角上箭头 5"/>
          <p:cNvSpPr/>
          <p:nvPr/>
        </p:nvSpPr>
        <p:spPr>
          <a:xfrm>
            <a:off x="7115175" y="6149975"/>
            <a:ext cx="523875" cy="485775"/>
          </a:xfrm>
          <a:custGeom>
            <a:avLst/>
            <a:gdLst/>
            <a:ahLst/>
            <a:cxnLst>
              <a:cxn ang="17694720">
                <a:pos x="2147483647" y="0"/>
              </a:cxn>
              <a:cxn ang="11796480">
                <a:pos x="2147483647" y="2147483647"/>
              </a:cxn>
              <a:cxn ang="11796480">
                <a:pos x="0" y="2147483647"/>
              </a:cxn>
              <a:cxn ang="5898240">
                <a:pos x="2147483647" y="2147483647"/>
              </a:cxn>
              <a:cxn ang="0">
                <a:pos x="2147483647" y="2147483647"/>
              </a:cxn>
              <a:cxn ang="0">
                <a:pos x="2147483647" y="2147483647"/>
              </a:cxn>
            </a:cxnLst>
            <a:rect l="0" t="0" r="0" b="0"/>
            <a:pathLst>
              <a:path w="21600" h="21600">
                <a:moveTo>
                  <a:pt x="16587" y="0"/>
                </a:moveTo>
                <a:lnTo>
                  <a:pt x="11573" y="8018"/>
                </a:lnTo>
                <a:lnTo>
                  <a:pt x="14081" y="8018"/>
                </a:lnTo>
                <a:lnTo>
                  <a:pt x="14081" y="15931"/>
                </a:lnTo>
                <a:lnTo>
                  <a:pt x="0" y="15931"/>
                </a:lnTo>
                <a:lnTo>
                  <a:pt x="0" y="21600"/>
                </a:lnTo>
                <a:lnTo>
                  <a:pt x="19092" y="21600"/>
                </a:lnTo>
                <a:lnTo>
                  <a:pt x="19092" y="8018"/>
                </a:lnTo>
                <a:lnTo>
                  <a:pt x="21600" y="8018"/>
                </a:lnTo>
                <a:lnTo>
                  <a:pt x="16587" y="0"/>
                </a:lnTo>
                <a:close/>
              </a:path>
            </a:pathLst>
          </a:custGeom>
          <a:solidFill>
            <a:srgbClr val="FF0000"/>
          </a:solidFill>
          <a:ln w="9525">
            <a:noFill/>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filter="fade">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filter="fade">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filter="fade">
                                      <p:cBhvr>
                                        <p:cTn id="17" dur="500"/>
                                        <p:tgtEl>
                                          <p:spTgt spid="1536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363">
                                            <p:txEl>
                                              <p:pRg st="3" end="3"/>
                                            </p:txEl>
                                          </p:spTgt>
                                        </p:tgtEl>
                                        <p:attrNameLst>
                                          <p:attrName>style.visibility</p:attrName>
                                        </p:attrNameLst>
                                      </p:cBhvr>
                                      <p:to>
                                        <p:strVal val="visible"/>
                                      </p:to>
                                    </p:set>
                                    <p:animEffect filter="fade">
                                      <p:cBhvr>
                                        <p:cTn id="20" dur="500"/>
                                        <p:tgtEl>
                                          <p:spTgt spid="1536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Effect filter="fade">
                                      <p:cBhvr>
                                        <p:cTn id="23" dur="500"/>
                                        <p:tgtEl>
                                          <p:spTgt spid="1536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363">
                                            <p:txEl>
                                              <p:pRg st="5" end="5"/>
                                            </p:txEl>
                                          </p:spTgt>
                                        </p:tgtEl>
                                        <p:attrNameLst>
                                          <p:attrName>style.visibility</p:attrName>
                                        </p:attrNameLst>
                                      </p:cBhvr>
                                      <p:to>
                                        <p:strVal val="visible"/>
                                      </p:to>
                                    </p:set>
                                    <p:animEffect filter="fade">
                                      <p:cBhvr>
                                        <p:cTn id="26" dur="500"/>
                                        <p:tgtEl>
                                          <p:spTgt spid="153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5"/>
                                        </p:tgtEl>
                                        <p:attrNameLst>
                                          <p:attrName>style.visibility</p:attrName>
                                        </p:attrNameLst>
                                      </p:cBhvr>
                                      <p:to>
                                        <p:strVal val="visible"/>
                                      </p:to>
                                    </p:set>
                                    <p:anim calcmode="lin" valueType="num">
                                      <p:cBhvr>
                                        <p:cTn id="31" dur="500" fill="hold"/>
                                        <p:tgtEl>
                                          <p:spTgt spid="15365"/>
                                        </p:tgtEl>
                                        <p:attrNameLst>
                                          <p:attrName>ppt_x</p:attrName>
                                        </p:attrNameLst>
                                      </p:cBhvr>
                                      <p:tavLst>
                                        <p:tav tm="0">
                                          <p:val>
                                            <p:strVal val="#ppt_x"/>
                                          </p:val>
                                        </p:tav>
                                        <p:tav tm="100000">
                                          <p:val>
                                            <p:strVal val="#ppt_x"/>
                                          </p:val>
                                        </p:tav>
                                      </p:tavLst>
                                    </p:anim>
                                    <p:anim calcmode="lin" valueType="num">
                                      <p:cBhvr>
                                        <p:cTn id="32" dur="500" fill="hold"/>
                                        <p:tgtEl>
                                          <p:spTgt spid="1536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366"/>
                                        </p:tgtEl>
                                        <p:attrNameLst>
                                          <p:attrName>style.visibility</p:attrName>
                                        </p:attrNameLst>
                                      </p:cBhvr>
                                      <p:to>
                                        <p:strVal val="visible"/>
                                      </p:to>
                                    </p:set>
                                    <p:anim calcmode="lin" valueType="num">
                                      <p:cBhvr>
                                        <p:cTn id="35" dur="500" fill="hold"/>
                                        <p:tgtEl>
                                          <p:spTgt spid="15366"/>
                                        </p:tgtEl>
                                        <p:attrNameLst>
                                          <p:attrName>ppt_x</p:attrName>
                                        </p:attrNameLst>
                                      </p:cBhvr>
                                      <p:tavLst>
                                        <p:tav tm="0">
                                          <p:val>
                                            <p:strVal val="#ppt_x"/>
                                          </p:val>
                                        </p:tav>
                                        <p:tav tm="100000">
                                          <p:val>
                                            <p:strVal val="#ppt_x"/>
                                          </p:val>
                                        </p:tav>
                                      </p:tavLst>
                                    </p:anim>
                                    <p:anim calcmode="lin" valueType="num">
                                      <p:cBhvr>
                                        <p:cTn id="36"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ldLvl="0" build="p"/>
      <p:bldP spid="15365"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函数返回指针应注意的问题</a:t>
            </a:r>
            <a:endParaRPr lang="zh-CN" altLang="en-US" dirty="0"/>
          </a:p>
        </p:txBody>
      </p:sp>
      <p:sp>
        <p:nvSpPr>
          <p:cNvPr id="3" name="TextBox 2"/>
          <p:cNvSpPr txBox="1"/>
          <p:nvPr/>
        </p:nvSpPr>
        <p:spPr>
          <a:xfrm>
            <a:off x="537007" y="1067604"/>
            <a:ext cx="5920620" cy="4147185"/>
          </a:xfrm>
          <a:prstGeom prst="rect">
            <a:avLst/>
          </a:prstGeom>
          <a:solidFill>
            <a:schemeClr val="accent4">
              <a:lumMod val="20000"/>
              <a:lumOff val="80000"/>
            </a:schemeClr>
          </a:solidFill>
          <a:ln>
            <a:noFill/>
          </a:ln>
        </p:spPr>
        <p:txBody>
          <a:bodyPr wrap="square" lIns="108842" tIns="54420" rIns="108842" bIns="54420" rtlCol="0">
            <a:spAutoFit/>
          </a:bodyPr>
          <a:lstStyle/>
          <a:p>
            <a:pPr>
              <a:lnSpc>
                <a:spcPts val="3500"/>
              </a:lnSpc>
            </a:pP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fn1(void)</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x = 99;</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return (&amp;x);   </a:t>
            </a:r>
            <a:r>
              <a:rPr lang="en-US" altLang="zh-CN" sz="2400" b="1" dirty="0">
                <a:solidFill>
                  <a:srgbClr val="FF0000"/>
                </a:solidFill>
                <a:cs typeface="Arial" panose="020B0604020202090204" pitchFamily="34" charset="0"/>
              </a:rPr>
              <a:t>//Non-compliant</a:t>
            </a:r>
            <a:endParaRPr lang="en-US" altLang="zh-CN" sz="2400" b="1" dirty="0">
              <a:solidFill>
                <a:srgbClr val="FF0000"/>
              </a:solidFill>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fn2(</a:t>
            </a: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y)</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return (&amp;y);   </a:t>
            </a:r>
            <a:r>
              <a:rPr lang="en-US" altLang="zh-CN" sz="2400" b="1" dirty="0">
                <a:solidFill>
                  <a:srgbClr val="FF0000"/>
                </a:solidFill>
                <a:cs typeface="Arial" panose="020B0604020202090204" pitchFamily="34" charset="0"/>
              </a:rPr>
              <a:t>//Non-compliant</a:t>
            </a:r>
            <a:r>
              <a:rPr lang="zh-CN" altLang="en-US" sz="2400" b="1" dirty="0">
                <a:solidFill>
                  <a:srgbClr val="FF0000"/>
                </a:solidFill>
                <a:cs typeface="Arial" panose="020B0604020202090204" pitchFamily="34" charset="0"/>
              </a:rPr>
              <a:t>：不允许</a:t>
            </a:r>
            <a:endParaRPr lang="en-US" altLang="zh-CN" sz="2400" b="1" dirty="0">
              <a:solidFill>
                <a:srgbClr val="FF0000"/>
              </a:solidFill>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p:txBody>
      </p:sp>
      <p:sp>
        <p:nvSpPr>
          <p:cNvPr id="4" name="TextBox 3"/>
          <p:cNvSpPr txBox="1"/>
          <p:nvPr/>
        </p:nvSpPr>
        <p:spPr>
          <a:xfrm>
            <a:off x="6769838" y="476783"/>
            <a:ext cx="5304414" cy="2354107"/>
          </a:xfrm>
          <a:prstGeom prst="rect">
            <a:avLst/>
          </a:prstGeom>
          <a:solidFill>
            <a:schemeClr val="accent6">
              <a:lumMod val="20000"/>
              <a:lumOff val="80000"/>
            </a:schemeClr>
          </a:solidFill>
          <a:ln>
            <a:noFill/>
          </a:ln>
        </p:spPr>
        <p:txBody>
          <a:bodyPr wrap="square" lIns="108842" tIns="54420" rIns="108842" bIns="54420" rtlCol="0">
            <a:spAutoFit/>
          </a:bodyPr>
          <a:lstStyle/>
          <a:p>
            <a:pPr>
              <a:lnSpc>
                <a:spcPts val="3500"/>
              </a:lnSpc>
            </a:pP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fn5(void)</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static </a:t>
            </a: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x = 0;</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return (&amp;x);   </a:t>
            </a:r>
            <a:r>
              <a:rPr lang="en-US" altLang="zh-CN" sz="2400" b="1" dirty="0">
                <a:solidFill>
                  <a:srgbClr val="00B16A"/>
                </a:solidFill>
                <a:ea typeface="微软雅黑" panose="020B0503020204020204" pitchFamily="34" charset="-122"/>
                <a:cs typeface="Arial" panose="020B0604020202090204" pitchFamily="34" charset="0"/>
              </a:rPr>
              <a:t>//Compliant ?</a:t>
            </a:r>
            <a:endParaRPr lang="en-US" altLang="zh-CN" sz="2400" b="1" dirty="0">
              <a:solidFill>
                <a:srgbClr val="00B16A"/>
              </a:solidFill>
              <a:ea typeface="微软雅黑" panose="020B0503020204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p:txBody>
      </p:sp>
      <p:sp>
        <p:nvSpPr>
          <p:cNvPr id="5" name="TextBox 4"/>
          <p:cNvSpPr txBox="1"/>
          <p:nvPr/>
        </p:nvSpPr>
        <p:spPr>
          <a:xfrm>
            <a:off x="6769838" y="2997747"/>
            <a:ext cx="5425338" cy="3700629"/>
          </a:xfrm>
          <a:prstGeom prst="rect">
            <a:avLst/>
          </a:prstGeom>
          <a:solidFill>
            <a:schemeClr val="tx2">
              <a:lumMod val="10000"/>
              <a:lumOff val="90000"/>
            </a:schemeClr>
          </a:solidFill>
          <a:ln>
            <a:noFill/>
          </a:ln>
        </p:spPr>
        <p:txBody>
          <a:bodyPr wrap="square" lIns="108842" tIns="54420" rIns="108842" bIns="54420" rtlCol="0">
            <a:spAutoFit/>
          </a:bodyPr>
          <a:lstStyle/>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void fn7(void)</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static </a:t>
            </a: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r>
              <a:rPr lang="zh-CN" altLang="en-US" sz="2400" dirty="0">
                <a:solidFill>
                  <a:schemeClr val="tx1">
                    <a:lumMod val="75000"/>
                    <a:lumOff val="25000"/>
                  </a:schemeClr>
                </a:solidFill>
                <a:ea typeface="Arial Unicode MS" panose="020B0604020202020204" pitchFamily="34" charset="-122"/>
                <a:cs typeface="Arial" panose="020B0604020202090204" pitchFamily="34" charset="0"/>
              </a:rPr>
              <a: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p;</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r>
              <a:rPr lang="en-US" altLang="zh-CN" sz="2400" dirty="0" err="1">
                <a:solidFill>
                  <a:schemeClr val="tx1">
                    <a:lumMod val="75000"/>
                    <a:lumOff val="25000"/>
                  </a:schemeClr>
                </a:solidFill>
                <a:ea typeface="Arial Unicode MS" panose="020B0604020202020204" pitchFamily="34" charset="-122"/>
                <a:cs typeface="Arial" panose="020B0604020202090204" pitchFamily="34" charset="0"/>
              </a:rPr>
              <a:t>int</a:t>
            </a: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y = 99;</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p = &amp;y; </a:t>
            </a:r>
            <a:r>
              <a:rPr lang="en-US" altLang="zh-CN" sz="2400" b="1" dirty="0">
                <a:solidFill>
                  <a:srgbClr val="FF0000"/>
                </a:solidFill>
                <a:cs typeface="Arial" panose="020B0604020202090204" pitchFamily="34" charset="0"/>
              </a:rPr>
              <a:t>//Non-compliant</a:t>
            </a:r>
            <a:endParaRPr lang="en-US" altLang="zh-CN" sz="2400" b="1" dirty="0">
              <a:solidFill>
                <a:srgbClr val="FF0000"/>
              </a:solidFill>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    }</a:t>
            </a:r>
            <a:endParaRPr lang="en-US" altLang="zh-CN" sz="2400" dirty="0">
              <a:solidFill>
                <a:schemeClr val="tx1">
                  <a:lumMod val="75000"/>
                  <a:lumOff val="25000"/>
                </a:schemeClr>
              </a:solidFill>
              <a:ea typeface="Arial Unicode MS" panose="020B0604020202020204" pitchFamily="34" charset="-122"/>
              <a:cs typeface="Arial" panose="020B0604020202090204" pitchFamily="34" charset="0"/>
            </a:endParaRPr>
          </a:p>
          <a:p>
            <a:pPr>
              <a:lnSpc>
                <a:spcPts val="3500"/>
              </a:lnSpc>
            </a:pPr>
            <a:r>
              <a:rPr lang="en-US" altLang="zh-CN" sz="2400" dirty="0">
                <a:solidFill>
                  <a:schemeClr val="tx1">
                    <a:lumMod val="75000"/>
                    <a:lumOff val="25000"/>
                  </a:schemeClr>
                </a:solidFill>
                <a:ea typeface="Arial Unicode MS" panose="020B0604020202020204" pitchFamily="34" charset="-122"/>
                <a:cs typeface="Arial" panose="020B0604020202090204" pitchFamily="34" charset="0"/>
              </a:rPr>
              <a:t>}</a:t>
            </a:r>
            <a:endParaRPr lang="zh-CN" altLang="en-US" sz="2400" dirty="0">
              <a:solidFill>
                <a:schemeClr val="tx1">
                  <a:lumMod val="75000"/>
                  <a:lumOff val="25000"/>
                </a:schemeClr>
              </a:solidFill>
              <a:ea typeface="Arial Unicode MS" panose="020B0604020202020204" pitchFamily="34" charset="-122"/>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285784" y="6286523"/>
            <a:ext cx="4884442" cy="365125"/>
          </a:xfrm>
          <a:prstGeom prst="rect">
            <a:avLst/>
          </a:prstGeom>
        </p:spPr>
        <p:txBody>
          <a:bodyPr/>
          <a:lstStyle/>
          <a:p>
            <a:r>
              <a:rPr lang="en-US" altLang="zh-CN"/>
              <a:t>The C Programming Language</a:t>
            </a:r>
            <a:endParaRPr lang="zh-CN" altLang="en-US"/>
          </a:p>
        </p:txBody>
      </p:sp>
      <p:sp>
        <p:nvSpPr>
          <p:cNvPr id="6" name="TextBox 5"/>
          <p:cNvSpPr txBox="1"/>
          <p:nvPr/>
        </p:nvSpPr>
        <p:spPr>
          <a:xfrm>
            <a:off x="8306408" y="5760000"/>
            <a:ext cx="3888767" cy="923330"/>
          </a:xfrm>
          <a:prstGeom prst="rect">
            <a:avLst/>
          </a:prstGeom>
          <a:noFill/>
        </p:spPr>
        <p:txBody>
          <a:bodyPr wrap="square" rtlCol="0">
            <a:spAutoFit/>
          </a:bodyPr>
          <a:lstStyle/>
          <a:p>
            <a:pPr algn="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code/</a:t>
            </a: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函数指针</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-1.c</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函数指针</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-2.c</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函数指针</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-3.c</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TextBox 8"/>
          <p:cNvSpPr txBox="1"/>
          <p:nvPr/>
        </p:nvSpPr>
        <p:spPr>
          <a:xfrm>
            <a:off x="575945" y="1071245"/>
            <a:ext cx="11535410" cy="2999740"/>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1800" dirty="0">
                <a:latin typeface="华文细黑" panose="02010600040101010101" pitchFamily="2" charset="-122"/>
                <a:ea typeface="华文细黑" panose="02010600040101010101" pitchFamily="2" charset="-122"/>
              </a:rPr>
              <a:t>函数在编译时被分配给一个入口地址。函数名就是这个函数的入口地址，是常量。</a:t>
            </a:r>
            <a:endParaRPr lang="en-US" altLang="zh-CN" sz="1800" dirty="0">
              <a:latin typeface="华文细黑" panose="02010600040101010101" pitchFamily="2" charset="-122"/>
              <a:ea typeface="华文细黑" panose="02010600040101010101" pitchFamily="2" charset="-122"/>
            </a:endParaRPr>
          </a:p>
          <a:p>
            <a:pPr marL="182880" indent="-182880">
              <a:lnSpc>
                <a:spcPct val="150000"/>
              </a:lnSpc>
              <a:buClr>
                <a:srgbClr val="663300"/>
              </a:buClr>
              <a:buFont typeface="Arial" panose="020B0604020202090204" pitchFamily="34" charset="0"/>
              <a:buChar char="•"/>
            </a:pPr>
            <a:r>
              <a:rPr lang="en-US" altLang="zh-CN" sz="1800" dirty="0">
                <a:latin typeface="华文细黑" panose="02010600040101010101" pitchFamily="2" charset="-122"/>
                <a:ea typeface="华文细黑" panose="02010600040101010101" pitchFamily="2" charset="-122"/>
              </a:rPr>
              <a:t>C</a:t>
            </a:r>
            <a:r>
              <a:rPr lang="zh-CN" altLang="en-US" sz="1800" dirty="0">
                <a:latin typeface="华文细黑" panose="02010600040101010101" pitchFamily="2" charset="-122"/>
                <a:ea typeface="华文细黑" panose="02010600040101010101" pitchFamily="2" charset="-122"/>
              </a:rPr>
              <a:t>语言中，函数本身不是变量，但可以定义指向函数的指针变量，这种指针变量可以被赋值、存放于数组之中，传递给函数及作为函数的返回值等。</a:t>
            </a:r>
            <a:endParaRPr lang="en-US" altLang="zh-CN" sz="1800" dirty="0">
              <a:latin typeface="华文细黑" panose="02010600040101010101" pitchFamily="2" charset="-122"/>
              <a:ea typeface="华文细黑" panose="02010600040101010101" pitchFamily="2" charset="-122"/>
            </a:endParaRPr>
          </a:p>
          <a:p>
            <a:pPr lvl="1">
              <a:lnSpc>
                <a:spcPct val="150000"/>
              </a:lnSpc>
            </a:pPr>
            <a:r>
              <a:rPr lang="fr-FR" altLang="zh-CN" sz="1800" dirty="0"/>
              <a:t>double func1(double a , double b);     </a:t>
            </a:r>
            <a:r>
              <a:rPr lang="fr-FR"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*函数声明</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endParaRPr lang="fr-FR"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endParaRPr>
          </a:p>
          <a:p>
            <a:pPr lvl="1">
              <a:lnSpc>
                <a:spcPct val="150000"/>
              </a:lnSpc>
            </a:pPr>
            <a:r>
              <a:rPr lang="en-US" altLang="zh-CN" sz="18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double (*p)(double, double);      </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函数指针变量</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p</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声明</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endPar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endParaRPr>
          </a:p>
          <a:p>
            <a:pPr lvl="1">
              <a:lnSpc>
                <a:spcPct val="150000"/>
              </a:lnSpc>
            </a:pPr>
            <a:r>
              <a:rPr lang="en-US" altLang="zh-CN" sz="1800" dirty="0"/>
              <a:t>p = func1;    </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/*p</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指向函数</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func1*/</a:t>
            </a:r>
            <a:endPar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endParaRPr>
          </a:p>
          <a:p>
            <a:pPr lvl="1">
              <a:lnSpc>
                <a:spcPct val="150000"/>
              </a:lnSpc>
            </a:pPr>
            <a:r>
              <a:rPr lang="en-US" altLang="zh-CN" sz="1800" dirty="0"/>
              <a:t>result = (*p)(0.0, 1.0);    </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通过函数指针</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p</a:t>
            </a:r>
            <a:r>
              <a:rPr lang="zh-CN" altLang="en-US"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调用指向的函数</a:t>
            </a:r>
            <a:r>
              <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endParaRPr lang="en-US" altLang="zh-CN" sz="18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7"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指向函数的指针</a:t>
            </a:r>
            <a:endParaRPr lang="zh-CN" altLang="en-US" dirty="0"/>
          </a:p>
        </p:txBody>
      </p:sp>
      <p:sp>
        <p:nvSpPr>
          <p:cNvPr id="2" name="文本框 1"/>
          <p:cNvSpPr txBox="1"/>
          <p:nvPr/>
        </p:nvSpPr>
        <p:spPr>
          <a:xfrm>
            <a:off x="4018280" y="4206240"/>
            <a:ext cx="4892040" cy="1814830"/>
          </a:xfrm>
          <a:prstGeom prst="rect">
            <a:avLst/>
          </a:prstGeom>
          <a:noFill/>
          <a:ln>
            <a:solidFill>
              <a:srgbClr val="FF0000"/>
            </a:solidFill>
          </a:ln>
        </p:spPr>
        <p:txBody>
          <a:bodyPr wrap="square" rtlCol="0" anchor="t">
            <a:spAutoFit/>
          </a:bodyPr>
          <a:lstStyle/>
          <a:p>
            <a:r>
              <a:rPr lang="zh-CN" altLang="en-US" sz="1600">
                <a:solidFill>
                  <a:srgbClr val="FF0000"/>
                </a:solidFill>
              </a:rPr>
              <a:t>！！ 函数指针与指针函数</a:t>
            </a:r>
            <a:r>
              <a:rPr lang="zh-CN" altLang="en-US" sz="1600"/>
              <a:t>function pointer VS pointer function</a:t>
            </a:r>
            <a:endParaRPr lang="zh-CN" altLang="en-US" sz="1600"/>
          </a:p>
          <a:p>
            <a:endParaRPr lang="zh-CN" altLang="en-US" sz="1600"/>
          </a:p>
          <a:p>
            <a:r>
              <a:rPr lang="zh-CN" altLang="en-US" sz="1600">
                <a:solidFill>
                  <a:srgbClr val="FF0000"/>
                </a:solidFill>
                <a:effectLst>
                  <a:outerShdw blurRad="38100" dist="19050" dir="2700000" algn="tl" rotWithShape="0">
                    <a:schemeClr val="dk1">
                      <a:alpha val="40000"/>
                    </a:schemeClr>
                  </a:outerShdw>
                </a:effectLst>
              </a:rPr>
              <a:t>指针函数：</a:t>
            </a:r>
            <a:r>
              <a:rPr lang="zh-CN" altLang="en-US" sz="1600"/>
              <a:t>当一个函数声明其返回值为一个指针</a:t>
            </a:r>
            <a:endParaRPr lang="zh-CN" altLang="en-US" sz="1600"/>
          </a:p>
          <a:p>
            <a:r>
              <a:rPr lang="zh-CN" altLang="en-US" sz="1600"/>
              <a:t>          类型说明符 * 函数名(参数);</a:t>
            </a:r>
            <a:endParaRPr lang="zh-CN" altLang="en-US" sz="1600"/>
          </a:p>
          <a:p>
            <a:r>
              <a:rPr lang="zh-CN" altLang="en-US" sz="1600">
                <a:solidFill>
                  <a:srgbClr val="FF0000"/>
                </a:solidFill>
              </a:rPr>
              <a:t>函数指针</a:t>
            </a:r>
            <a:r>
              <a:rPr lang="zh-CN" altLang="en-US" sz="1600"/>
              <a:t>：指向函数的指针变量，即本质是一个指针变量</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1000"/>
                                        <p:tgtEl>
                                          <p:spTgt spid="9">
                                            <p:txEl>
                                              <p:pRg st="2" end="2"/>
                                            </p:txEl>
                                          </p:spTgt>
                                        </p:tgtEl>
                                      </p:cBhvr>
                                    </p:animEffect>
                                    <p:anim calcmode="lin" valueType="num">
                                      <p:cBhvr>
                                        <p:cTn id="1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fade">
                                      <p:cBhvr>
                                        <p:cTn id="17" dur="1000"/>
                                        <p:tgtEl>
                                          <p:spTgt spid="9">
                                            <p:txEl>
                                              <p:pRg st="3" end="3"/>
                                            </p:txEl>
                                          </p:spTgt>
                                        </p:tgtEl>
                                      </p:cBhvr>
                                    </p:animEffect>
                                    <p:anim calcmode="lin" valueType="num">
                                      <p:cBhvr>
                                        <p:cTn id="1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1000"/>
                                        <p:tgtEl>
                                          <p:spTgt spid="9">
                                            <p:txEl>
                                              <p:pRg st="4" end="4"/>
                                            </p:txEl>
                                          </p:spTgt>
                                        </p:tgtEl>
                                      </p:cBhvr>
                                    </p:animEffect>
                                    <p:anim calcmode="lin" valueType="num">
                                      <p:cBhvr>
                                        <p:cTn id="23"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1000"/>
                                        <p:tgtEl>
                                          <p:spTgt spid="9">
                                            <p:txEl>
                                              <p:pRg st="5" end="5"/>
                                            </p:txEl>
                                          </p:spTgt>
                                        </p:tgtEl>
                                      </p:cBhvr>
                                    </p:animEffect>
                                    <p:anim calcmode="lin" valueType="num">
                                      <p:cBhvr>
                                        <p:cTn id="28"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285784" y="6286523"/>
            <a:ext cx="4884442" cy="365125"/>
          </a:xfrm>
          <a:prstGeom prst="rect">
            <a:avLst/>
          </a:prstGeom>
        </p:spPr>
        <p:txBody>
          <a:bodyPr/>
          <a:lstStyle/>
          <a:p>
            <a:r>
              <a:rPr lang="en-US" altLang="zh-CN"/>
              <a:t>The C Programming Language</a:t>
            </a:r>
            <a:endParaRPr lang="zh-CN" altLang="en-US"/>
          </a:p>
        </p:txBody>
      </p:sp>
      <p:sp>
        <p:nvSpPr>
          <p:cNvPr id="9" name="TextBox 8"/>
          <p:cNvSpPr txBox="1"/>
          <p:nvPr/>
        </p:nvSpPr>
        <p:spPr>
          <a:xfrm>
            <a:off x="576150" y="1071547"/>
            <a:ext cx="11623565" cy="1200329"/>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函数指针</a:t>
            </a:r>
            <a:r>
              <a:rPr lang="zh-CN" altLang="en-US" sz="2400" dirty="0"/>
              <a:t>常用的用途之一是把函数指针作为参数传递到其他函数，以实现函数地址的传递，这样就能够在被调用的函数中使用实参函数。</a:t>
            </a:r>
            <a:endParaRPr lang="en-US" altLang="zh-CN" sz="2400" dirty="0"/>
          </a:p>
        </p:txBody>
      </p:sp>
      <p:sp>
        <p:nvSpPr>
          <p:cNvPr id="2" name="TextBox 1"/>
          <p:cNvSpPr txBox="1"/>
          <p:nvPr/>
        </p:nvSpPr>
        <p:spPr>
          <a:xfrm>
            <a:off x="847084" y="2381282"/>
            <a:ext cx="11105831" cy="1200329"/>
          </a:xfrm>
          <a:prstGeom prst="rect">
            <a:avLst/>
          </a:prstGeom>
          <a:solidFill>
            <a:schemeClr val="bg1">
              <a:lumMod val="85000"/>
            </a:schemeClr>
          </a:solidFill>
        </p:spPr>
        <p:txBody>
          <a:bodyPr wrap="square" rtlCol="0">
            <a:spAutoFit/>
          </a:bodyPr>
          <a:lstStyle/>
          <a:p>
            <a:r>
              <a:rPr lang="zh-CN" altLang="en-US" sz="2400" dirty="0"/>
              <a:t>把左下角函数的入口地址传入函数</a:t>
            </a:r>
            <a:r>
              <a:rPr lang="en-US" altLang="zh-CN" sz="2400" dirty="0"/>
              <a:t>fun</a:t>
            </a:r>
            <a:r>
              <a:rPr lang="zh-CN" altLang="en-US" sz="2400" dirty="0"/>
              <a:t>，该函数第一个参数为整型指针，第二个参数为：</a:t>
            </a:r>
            <a:endParaRPr lang="en-US" altLang="zh-CN" sz="2400" dirty="0"/>
          </a:p>
          <a:p>
            <a:r>
              <a:rPr lang="en-US" altLang="zh-CN" sz="2400" dirty="0"/>
              <a:t>void fun(</a:t>
            </a:r>
            <a:r>
              <a:rPr lang="en-US" altLang="zh-CN" sz="2400" dirty="0" err="1"/>
              <a:t>int</a:t>
            </a:r>
            <a:r>
              <a:rPr lang="en-US" altLang="zh-CN" sz="2400" dirty="0"/>
              <a:t> *p, ___________________);</a:t>
            </a:r>
            <a:endParaRPr lang="zh-CN" altLang="en-US" sz="2400" dirty="0"/>
          </a:p>
        </p:txBody>
      </p:sp>
      <p:sp>
        <p:nvSpPr>
          <p:cNvPr id="3" name="TextBox 2"/>
          <p:cNvSpPr txBox="1"/>
          <p:nvPr/>
        </p:nvSpPr>
        <p:spPr>
          <a:xfrm>
            <a:off x="916931" y="3917936"/>
            <a:ext cx="3911488" cy="1569660"/>
          </a:xfrm>
          <a:prstGeom prst="rect">
            <a:avLst/>
          </a:prstGeom>
          <a:solidFill>
            <a:schemeClr val="accent3">
              <a:lumMod val="95000"/>
            </a:schemeClr>
          </a:solidFill>
        </p:spPr>
        <p:txBody>
          <a:bodyPr wrap="square" rtlCol="0">
            <a:spAutoFit/>
          </a:bodyPr>
          <a:lstStyle/>
          <a:p>
            <a:r>
              <a:rPr lang="en-US" altLang="zh-CN" sz="2400" dirty="0"/>
              <a:t>void sort(</a:t>
            </a:r>
            <a:r>
              <a:rPr lang="en-US" altLang="zh-CN" sz="2400" dirty="0" err="1"/>
              <a:t>int</a:t>
            </a:r>
            <a:r>
              <a:rPr lang="en-US" altLang="zh-CN" sz="2400" dirty="0"/>
              <a:t> a[], </a:t>
            </a:r>
            <a:r>
              <a:rPr lang="en-US" altLang="zh-CN" sz="2400" dirty="0" err="1"/>
              <a:t>int</a:t>
            </a:r>
            <a:r>
              <a:rPr lang="en-US" altLang="zh-CN" sz="2400" dirty="0"/>
              <a:t> size)</a:t>
            </a:r>
            <a:endParaRPr lang="en-US" altLang="zh-CN" sz="2400" dirty="0"/>
          </a:p>
          <a:p>
            <a:r>
              <a:rPr lang="en-US" altLang="zh-CN" sz="2400" dirty="0"/>
              <a:t>{</a:t>
            </a:r>
            <a:endParaRPr lang="en-US" altLang="zh-CN" sz="2400" dirty="0"/>
          </a:p>
          <a:p>
            <a:r>
              <a:rPr lang="en-US" altLang="zh-CN" sz="2400" dirty="0"/>
              <a:t>    /*….*/</a:t>
            </a:r>
            <a:endParaRPr lang="en-US" altLang="zh-CN" sz="2400" dirty="0"/>
          </a:p>
          <a:p>
            <a:r>
              <a:rPr lang="en-US" altLang="zh-CN" sz="2400" dirty="0"/>
              <a:t>}</a:t>
            </a:r>
            <a:endParaRPr lang="zh-CN" altLang="en-US" sz="2400" dirty="0"/>
          </a:p>
        </p:txBody>
      </p:sp>
      <p:sp>
        <p:nvSpPr>
          <p:cNvPr id="7" name="TextBox 6"/>
          <p:cNvSpPr txBox="1"/>
          <p:nvPr/>
        </p:nvSpPr>
        <p:spPr>
          <a:xfrm>
            <a:off x="5189563" y="3917936"/>
            <a:ext cx="3911488" cy="1569660"/>
          </a:xfrm>
          <a:prstGeom prst="rect">
            <a:avLst/>
          </a:prstGeom>
          <a:solidFill>
            <a:schemeClr val="accent6">
              <a:lumMod val="20000"/>
              <a:lumOff val="80000"/>
            </a:schemeClr>
          </a:solidFill>
        </p:spPr>
        <p:txBody>
          <a:bodyPr wrap="square" rtlCol="0">
            <a:spAutoFit/>
          </a:bodyPr>
          <a:lstStyle/>
          <a:p>
            <a:r>
              <a:rPr lang="en-US" altLang="zh-CN" sz="2400" dirty="0" err="1"/>
              <a:t>int</a:t>
            </a:r>
            <a:r>
              <a:rPr lang="en-US" altLang="zh-CN" sz="2400" dirty="0"/>
              <a:t> sum(</a:t>
            </a:r>
            <a:r>
              <a:rPr lang="en-US" altLang="zh-CN" sz="2400" dirty="0" err="1"/>
              <a:t>int</a:t>
            </a:r>
            <a:r>
              <a:rPr lang="en-US" altLang="zh-CN" sz="2400" dirty="0"/>
              <a:t> a[], </a:t>
            </a:r>
            <a:r>
              <a:rPr lang="en-US" altLang="zh-CN" sz="2400" dirty="0" err="1"/>
              <a:t>int</a:t>
            </a:r>
            <a:r>
              <a:rPr lang="en-US" altLang="zh-CN" sz="2400" dirty="0"/>
              <a:t> size)</a:t>
            </a:r>
            <a:endParaRPr lang="en-US" altLang="zh-CN" sz="2400" dirty="0"/>
          </a:p>
          <a:p>
            <a:r>
              <a:rPr lang="en-US" altLang="zh-CN" sz="2400" dirty="0"/>
              <a:t>{</a:t>
            </a:r>
            <a:endParaRPr lang="en-US" altLang="zh-CN" sz="2400" dirty="0"/>
          </a:p>
          <a:p>
            <a:r>
              <a:rPr lang="en-US" altLang="zh-CN" sz="2400" dirty="0"/>
              <a:t>    /*….*/</a:t>
            </a:r>
            <a:endParaRPr lang="en-US" altLang="zh-CN" sz="2400" dirty="0"/>
          </a:p>
          <a:p>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sz="3600" dirty="0"/>
              <a:t>指针数组 </a:t>
            </a:r>
            <a:r>
              <a:rPr lang="en-US" altLang="zh-CN" sz="3600" dirty="0"/>
              <a:t>VS </a:t>
            </a:r>
            <a:r>
              <a:rPr lang="zh-CN" altLang="en-US" sz="3600" dirty="0"/>
              <a:t>数组指针</a:t>
            </a:r>
            <a:endParaRPr lang="zh-CN" altLang="en-US" sz="3600" dirty="0"/>
          </a:p>
        </p:txBody>
      </p:sp>
      <p:sp>
        <p:nvSpPr>
          <p:cNvPr id="3" name="TextBox 2"/>
          <p:cNvSpPr txBox="1"/>
          <p:nvPr/>
        </p:nvSpPr>
        <p:spPr>
          <a:xfrm>
            <a:off x="572401" y="1072800"/>
            <a:ext cx="11623565" cy="738664"/>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2800" b="1" dirty="0">
                <a:latin typeface="微软雅黑" panose="020B0503020204020204" pitchFamily="34" charset="-122"/>
                <a:ea typeface="微软雅黑" panose="020B0503020204020204" pitchFamily="34" charset="-122"/>
              </a:rPr>
              <a:t>指针数组：</a:t>
            </a:r>
            <a:r>
              <a:rPr lang="zh-CN" altLang="en-US" sz="2800" dirty="0">
                <a:latin typeface="华文细黑" panose="02010600040101010101" pitchFamily="2" charset="-122"/>
                <a:ea typeface="华文细黑" panose="02010600040101010101" pitchFamily="2" charset="-122"/>
              </a:rPr>
              <a:t>是数组，数组的每一元素是指针</a:t>
            </a:r>
            <a:endParaRPr lang="zh-CN" altLang="en-US" sz="2800" dirty="0">
              <a:latin typeface="华文细黑" panose="02010600040101010101" pitchFamily="2" charset="-122"/>
              <a:ea typeface="华文细黑" panose="02010600040101010101" pitchFamily="2" charset="-122"/>
            </a:endParaRPr>
          </a:p>
        </p:txBody>
      </p:sp>
      <p:sp>
        <p:nvSpPr>
          <p:cNvPr id="6" name="TextBox 5"/>
          <p:cNvSpPr txBox="1"/>
          <p:nvPr/>
        </p:nvSpPr>
        <p:spPr>
          <a:xfrm>
            <a:off x="598907" y="1617468"/>
            <a:ext cx="11623565" cy="646331"/>
          </a:xfrm>
          <a:prstGeom prst="rect">
            <a:avLst/>
          </a:prstGeom>
          <a:noFill/>
        </p:spPr>
        <p:txBody>
          <a:bodyPr wrap="square" rtlCol="0">
            <a:spAutoFit/>
          </a:bodyPr>
          <a:lstStyle/>
          <a:p>
            <a:pPr lvl="1" indent="-342900">
              <a:lnSpc>
                <a:spcPct val="150000"/>
              </a:lnSpc>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p[10];      </a:t>
            </a:r>
            <a:r>
              <a:rPr lang="en-US" altLang="zh-CN" sz="24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/*p[0]…p[9]</a:t>
            </a:r>
            <a:r>
              <a:rPr lang="zh-CN" altLang="en-US" sz="24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没有初始化，它们的值随机</a:t>
            </a:r>
            <a:r>
              <a:rPr lang="en-US" altLang="zh-CN" sz="24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rPr>
              <a:t>*/</a:t>
            </a:r>
            <a:endParaRPr lang="en-US" altLang="zh-CN" sz="2400" b="1" dirty="0">
              <a:solidFill>
                <a:srgbClr val="00B16A"/>
              </a:solidFill>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7" name="Rectangle 5"/>
          <p:cNvSpPr>
            <a:spLocks noChangeArrowheads="1"/>
          </p:cNvSpPr>
          <p:nvPr/>
        </p:nvSpPr>
        <p:spPr bwMode="auto">
          <a:xfrm>
            <a:off x="603446" y="2375758"/>
            <a:ext cx="8874141" cy="3416320"/>
          </a:xfrm>
          <a:prstGeom prst="rect">
            <a:avLst/>
          </a:prstGeom>
          <a:solidFill>
            <a:schemeClr val="accent5">
              <a:lumMod val="20000"/>
              <a:lumOff val="80000"/>
            </a:schemeClr>
          </a:solidFill>
          <a:ln w="9525">
            <a:noFill/>
            <a:miter lim="800000"/>
          </a:ln>
          <a:effectLst/>
        </p:spPr>
        <p:txBody>
          <a:bodyPr wrap="square">
            <a:spAutoFit/>
          </a:bodyPr>
          <a:lstStyle/>
          <a:p>
            <a:pPr marL="290830" indent="-290830">
              <a:lnSpc>
                <a:spcPct val="150000"/>
              </a:lnSpc>
            </a:pPr>
            <a:r>
              <a:rPr lang="en-US" altLang="zh-CN" sz="2400" dirty="0">
                <a:ea typeface="Arial Unicode MS" panose="020B0604020202020204" pitchFamily="34" charset="-122"/>
                <a:cs typeface="Arial" panose="020B0604020202090204" pitchFamily="34" charset="0"/>
              </a:rPr>
              <a:t>#define MAXLENGTH 81</a:t>
            </a:r>
            <a:endParaRPr lang="en-US" altLang="zh-CN" sz="2400" dirty="0">
              <a:ea typeface="Arial Unicode MS" panose="020B0604020202020204" pitchFamily="34" charset="-122"/>
              <a:cs typeface="Arial" panose="020B0604020202090204" pitchFamily="34" charset="0"/>
            </a:endParaRPr>
          </a:p>
          <a:p>
            <a:pPr marL="290830" indent="-290830">
              <a:lnSpc>
                <a:spcPct val="150000"/>
              </a:lnSpc>
            </a:pPr>
            <a:r>
              <a:rPr lang="en-US" altLang="zh-CN" sz="2400" dirty="0" err="1">
                <a:ea typeface="Arial Unicode MS" panose="020B0604020202020204" pitchFamily="34" charset="-122"/>
                <a:cs typeface="Arial" panose="020B0604020202090204" pitchFamily="34" charset="0"/>
              </a:rPr>
              <a:t>int</a:t>
            </a:r>
            <a:r>
              <a:rPr lang="en-US" altLang="zh-CN" sz="2400" dirty="0">
                <a:ea typeface="Arial Unicode MS" panose="020B0604020202020204" pitchFamily="34" charset="-122"/>
                <a:cs typeface="Arial" panose="020B0604020202090204" pitchFamily="34" charset="0"/>
              </a:rPr>
              <a:t>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a:t>
            </a:r>
            <a:endParaRPr lang="en-US" altLang="zh-CN" sz="2400" dirty="0">
              <a:ea typeface="Arial Unicode MS" panose="020B0604020202020204" pitchFamily="34" charset="-122"/>
              <a:cs typeface="Arial" panose="020B0604020202090204" pitchFamily="34" charset="0"/>
            </a:endParaRPr>
          </a:p>
          <a:p>
            <a:pPr marL="290830" indent="-290830">
              <a:lnSpc>
                <a:spcPct val="150000"/>
              </a:lnSpc>
            </a:pPr>
            <a:r>
              <a:rPr lang="en-US" altLang="zh-CN" sz="2400" dirty="0">
                <a:ea typeface="Arial Unicode MS" panose="020B0604020202020204" pitchFamily="34" charset="-122"/>
                <a:cs typeface="Arial" panose="020B0604020202090204" pitchFamily="34" charset="0"/>
              </a:rPr>
              <a:t>char *lines[10];</a:t>
            </a:r>
            <a:endParaRPr lang="en-US" altLang="zh-CN" sz="2400" dirty="0">
              <a:ea typeface="Arial Unicode MS" panose="020B0604020202020204" pitchFamily="34" charset="-122"/>
              <a:cs typeface="Arial" panose="020B0604020202090204" pitchFamily="34" charset="0"/>
            </a:endParaRPr>
          </a:p>
          <a:p>
            <a:pPr marL="290830" indent="-290830">
              <a:lnSpc>
                <a:spcPct val="150000"/>
              </a:lnSpc>
            </a:pPr>
            <a:r>
              <a:rPr lang="en-US" altLang="zh-CN" sz="2400" dirty="0">
                <a:ea typeface="Arial Unicode MS" panose="020B0604020202020204" pitchFamily="34" charset="-122"/>
                <a:cs typeface="Arial" panose="020B0604020202090204" pitchFamily="34" charset="0"/>
              </a:rPr>
              <a:t>for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 0;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&lt;10;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a:t>
            </a:r>
            <a:endParaRPr lang="en-US" altLang="zh-CN" sz="2400" dirty="0">
              <a:ea typeface="Arial Unicode MS" panose="020B0604020202020204" pitchFamily="34" charset="-122"/>
              <a:cs typeface="Arial" panose="020B0604020202090204" pitchFamily="34" charset="0"/>
            </a:endParaRPr>
          </a:p>
          <a:p>
            <a:pPr marL="290830" indent="-290830">
              <a:lnSpc>
                <a:spcPct val="150000"/>
              </a:lnSpc>
            </a:pPr>
            <a:r>
              <a:rPr lang="en-US" altLang="zh-CN" sz="2400" dirty="0">
                <a:ea typeface="Arial Unicode MS" panose="020B0604020202020204" pitchFamily="34" charset="-122"/>
                <a:cs typeface="Arial" panose="020B0604020202090204" pitchFamily="34" charset="0"/>
              </a:rPr>
              <a:t>    </a:t>
            </a:r>
            <a:r>
              <a:rPr lang="en-US" altLang="zh-CN" sz="2400" b="1" dirty="0" err="1">
                <a:solidFill>
                  <a:srgbClr val="F37021"/>
                </a:solidFill>
                <a:ea typeface="微软雅黑" panose="020B0503020204020204" pitchFamily="34" charset="-122"/>
                <a:cs typeface="Arial" panose="020B0604020202090204" pitchFamily="34" charset="0"/>
              </a:rPr>
              <a:t>getline</a:t>
            </a:r>
            <a:r>
              <a:rPr lang="en-US" altLang="zh-CN" sz="2400" b="1" dirty="0">
                <a:solidFill>
                  <a:srgbClr val="F37021"/>
                </a:solidFill>
                <a:ea typeface="微软雅黑" panose="020B0503020204020204" pitchFamily="34" charset="-122"/>
                <a:cs typeface="Arial" panose="020B0604020202090204" pitchFamily="34" charset="0"/>
              </a:rPr>
              <a:t>(lines[</a:t>
            </a:r>
            <a:r>
              <a:rPr lang="en-US" altLang="zh-CN" sz="2400" b="1" dirty="0" err="1">
                <a:solidFill>
                  <a:srgbClr val="F37021"/>
                </a:solidFill>
                <a:ea typeface="微软雅黑" panose="020B0503020204020204" pitchFamily="34" charset="-122"/>
                <a:cs typeface="Arial" panose="020B0604020202090204" pitchFamily="34" charset="0"/>
              </a:rPr>
              <a:t>i</a:t>
            </a:r>
            <a:r>
              <a:rPr lang="en-US" altLang="zh-CN" sz="2400" b="1" dirty="0">
                <a:solidFill>
                  <a:srgbClr val="F37021"/>
                </a:solidFill>
                <a:ea typeface="微软雅黑" panose="020B0503020204020204" pitchFamily="34" charset="-122"/>
                <a:cs typeface="Arial" panose="020B0604020202090204" pitchFamily="34" charset="0"/>
              </a:rPr>
              <a:t>], MAXLENGTH);   </a:t>
            </a:r>
            <a:r>
              <a:rPr lang="en-US" altLang="zh-CN" sz="2400" b="1" dirty="0">
                <a:solidFill>
                  <a:srgbClr val="FF0000"/>
                </a:solidFill>
                <a:ea typeface="微软雅黑" panose="020B0503020204020204" pitchFamily="34" charset="-122"/>
                <a:cs typeface="Arial" panose="020B0604020202090204" pitchFamily="34" charset="0"/>
              </a:rPr>
              <a:t>/*lines[</a:t>
            </a:r>
            <a:r>
              <a:rPr lang="en-US" altLang="zh-CN" sz="2400" b="1" dirty="0" err="1">
                <a:solidFill>
                  <a:srgbClr val="FF0000"/>
                </a:solidFill>
                <a:ea typeface="微软雅黑" panose="020B0503020204020204" pitchFamily="34" charset="-122"/>
                <a:cs typeface="Arial" panose="020B0604020202090204" pitchFamily="34" charset="0"/>
              </a:rPr>
              <a:t>i</a:t>
            </a:r>
            <a:r>
              <a:rPr lang="en-US" altLang="zh-CN" sz="2400" b="1" dirty="0">
                <a:solidFill>
                  <a:srgbClr val="FF0000"/>
                </a:solidFill>
                <a:ea typeface="微软雅黑" panose="020B0503020204020204" pitchFamily="34" charset="-122"/>
                <a:cs typeface="Arial" panose="020B0604020202090204" pitchFamily="34" charset="0"/>
              </a:rPr>
              <a:t>]</a:t>
            </a:r>
            <a:r>
              <a:rPr lang="zh-CN" altLang="en-US" sz="2400" b="1" dirty="0">
                <a:solidFill>
                  <a:srgbClr val="FF0000"/>
                </a:solidFill>
                <a:ea typeface="微软雅黑" panose="020B0503020204020204" pitchFamily="34" charset="-122"/>
                <a:cs typeface="Arial" panose="020B0604020202090204" pitchFamily="34" charset="0"/>
              </a:rPr>
              <a:t>是随机值</a:t>
            </a:r>
            <a:r>
              <a:rPr lang="en-US" altLang="zh-CN" sz="2400" b="1" dirty="0">
                <a:solidFill>
                  <a:srgbClr val="FF0000"/>
                </a:solidFill>
                <a:ea typeface="微软雅黑" panose="020B0503020204020204" pitchFamily="34" charset="-122"/>
                <a:cs typeface="Arial" panose="020B0604020202090204" pitchFamily="34" charset="0"/>
              </a:rPr>
              <a:t>*/  </a:t>
            </a:r>
            <a:endParaRPr lang="en-US" altLang="zh-CN" sz="2400" b="1" dirty="0">
              <a:solidFill>
                <a:srgbClr val="FF0000"/>
              </a:solidFill>
              <a:ea typeface="微软雅黑" panose="020B0503020204020204" pitchFamily="34" charset="-122"/>
              <a:cs typeface="Arial" panose="020B0604020202090204" pitchFamily="34" charset="0"/>
            </a:endParaRPr>
          </a:p>
          <a:p>
            <a:pPr marL="290830" indent="-290830">
              <a:lnSpc>
                <a:spcPct val="150000"/>
              </a:lnSpc>
            </a:pPr>
            <a:r>
              <a:rPr lang="en-US" altLang="zh-CN" sz="2400" dirty="0">
                <a:ea typeface="Arial Unicode MS" panose="020B0604020202020204" pitchFamily="34" charset="-122"/>
                <a:cs typeface="Arial" panose="020B0604020202090204" pitchFamily="34" charset="0"/>
              </a:rPr>
              <a:t>} </a:t>
            </a:r>
            <a:endParaRPr lang="en-US" altLang="zh-CN" sz="2400" dirty="0">
              <a:ea typeface="Arial Unicode MS" panose="020B0604020202020204" pitchFamily="34" charset="-122"/>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指针数组的应用（处理多行文本）</a:t>
            </a:r>
            <a:endParaRPr lang="zh-CN" altLang="en-US" dirty="0"/>
          </a:p>
        </p:txBody>
      </p:sp>
      <p:sp>
        <p:nvSpPr>
          <p:cNvPr id="5" name="TextBox 4"/>
          <p:cNvSpPr txBox="1"/>
          <p:nvPr/>
        </p:nvSpPr>
        <p:spPr>
          <a:xfrm>
            <a:off x="572402" y="1071546"/>
            <a:ext cx="10065307" cy="3970318"/>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2400" dirty="0">
                <a:latin typeface="+mn-ea"/>
                <a:cs typeface="Arial Unicode MS" panose="020B0604020202020204" pitchFamily="34" charset="-122"/>
              </a:rPr>
              <a:t>用一维字符数组储存</a:t>
            </a:r>
            <a:r>
              <a:rPr lang="en-US" altLang="zh-CN" sz="2400" dirty="0">
                <a:latin typeface="+mn-ea"/>
                <a:cs typeface="Arial Unicode MS" panose="020B0604020202020204" pitchFamily="34" charset="-122"/>
              </a:rPr>
              <a:t>\</a:t>
            </a:r>
            <a:r>
              <a:rPr lang="zh-CN" altLang="en-US" sz="2400" dirty="0">
                <a:latin typeface="+mn-ea"/>
                <a:cs typeface="Arial Unicode MS" panose="020B0604020202020204" pitchFamily="34" charset="-122"/>
              </a:rPr>
              <a:t>处理一行文本</a:t>
            </a:r>
            <a:endParaRPr lang="en-US" altLang="zh-CN" sz="2400" dirty="0">
              <a:latin typeface="+mn-ea"/>
              <a:cs typeface="Arial Unicode MS" panose="020B0604020202020204" pitchFamily="34" charset="-122"/>
            </a:endParaRPr>
          </a:p>
          <a:p>
            <a:pPr lvl="1">
              <a:lnSpc>
                <a:spcPct val="150000"/>
              </a:lnSpc>
              <a:buClr>
                <a:srgbClr val="663300"/>
              </a:buClr>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#define MAXLENGTH 80 </a:t>
            </a:r>
            <a:endPar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150000"/>
              </a:lnSpc>
              <a:buClr>
                <a:srgbClr val="663300"/>
              </a:buClr>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char line[MAXLENGTH];</a:t>
            </a:r>
            <a:endPar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150000"/>
              </a:lnSpc>
              <a:buClr>
                <a:srgbClr val="663300"/>
              </a:buClr>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400" dirty="0" err="1">
                <a:latin typeface="Arial Unicode MS" panose="020B0604020202020204" pitchFamily="34" charset="-122"/>
                <a:ea typeface="Arial Unicode MS" panose="020B0604020202020204" pitchFamily="34" charset="-122"/>
                <a:cs typeface="Arial Unicode MS" panose="020B0604020202020204" pitchFamily="34" charset="-122"/>
              </a:rPr>
              <a:t>getline</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(line, MAXLENGTH);</a:t>
            </a:r>
            <a:endParaRPr lang="en-US" altLang="zh-CN" sz="2400" dirty="0">
              <a:latin typeface="+mn-ea"/>
              <a:cs typeface="Arial Unicode MS" panose="020B0604020202020204" pitchFamily="34" charset="-122"/>
            </a:endParaRPr>
          </a:p>
          <a:p>
            <a:pPr marL="182880" lvl="0" indent="-182880">
              <a:lnSpc>
                <a:spcPct val="150000"/>
              </a:lnSpc>
              <a:buClr>
                <a:srgbClr val="663300"/>
              </a:buClr>
              <a:buFont typeface="Arial" panose="020B0604020202090204" pitchFamily="34" charset="0"/>
              <a:buChar char="•"/>
            </a:pPr>
            <a:r>
              <a:rPr lang="zh-CN" altLang="en-US" sz="2400" dirty="0">
                <a:latin typeface="+mn-ea"/>
                <a:cs typeface="Arial Unicode MS" panose="020B0604020202020204" pitchFamily="34" charset="-122"/>
              </a:rPr>
              <a:t>用</a:t>
            </a:r>
            <a:r>
              <a:rPr kumimoji="1" lang="zh-CN" altLang="en-US" sz="2400" dirty="0">
                <a:latin typeface="+mn-ea"/>
                <a:cs typeface="Arial Unicode MS" panose="020B0604020202020204" pitchFamily="34" charset="-122"/>
              </a:rPr>
              <a:t>二维字符数组处理多行文本</a:t>
            </a:r>
            <a:endParaRPr kumimoji="1" lang="en-US" altLang="zh-CN" sz="2400" dirty="0">
              <a:latin typeface="+mn-ea"/>
              <a:cs typeface="Arial Unicode MS" panose="020B0604020202020204" pitchFamily="34" charset="-122"/>
            </a:endParaRPr>
          </a:p>
          <a:p>
            <a:pPr lvl="1">
              <a:lnSpc>
                <a:spcPct val="150000"/>
              </a:lnSpc>
              <a:buClr>
                <a:srgbClr val="663300"/>
              </a:buClr>
            </a:pPr>
            <a:r>
              <a:rPr kumimoji="1"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char lines[10][MAXLENGTH];  </a:t>
            </a:r>
            <a:r>
              <a:rPr kumimoji="1" lang="en-US" altLang="zh-CN" sz="2400" dirty="0">
                <a:latin typeface="+mn-ea"/>
                <a:cs typeface="Arial Unicode MS" panose="020B0604020202020204" pitchFamily="34" charset="-122"/>
              </a:rPr>
              <a:t>//</a:t>
            </a:r>
            <a:r>
              <a:rPr kumimoji="1" lang="zh-CN" altLang="en-US" sz="2400" dirty="0">
                <a:latin typeface="+mn-ea"/>
                <a:cs typeface="Arial Unicode MS" panose="020B0604020202020204" pitchFamily="34" charset="-122"/>
              </a:rPr>
              <a:t>存储</a:t>
            </a:r>
            <a:r>
              <a:rPr kumimoji="1" lang="en-US" altLang="zh-CN" sz="2400" dirty="0">
                <a:latin typeface="+mn-ea"/>
                <a:cs typeface="Arial Unicode MS" panose="020B0604020202020204" pitchFamily="34" charset="-122"/>
              </a:rPr>
              <a:t>10</a:t>
            </a:r>
            <a:r>
              <a:rPr kumimoji="1" lang="zh-CN" altLang="en-US" sz="2400" dirty="0">
                <a:latin typeface="+mn-ea"/>
                <a:cs typeface="Arial Unicode MS" panose="020B0604020202020204" pitchFamily="34" charset="-122"/>
              </a:rPr>
              <a:t>行文本</a:t>
            </a:r>
            <a:endParaRPr kumimoji="1" lang="en-US" altLang="zh-CN" sz="2400" dirty="0">
              <a:latin typeface="+mn-ea"/>
              <a:cs typeface="Arial Unicode MS" panose="020B0604020202020204" pitchFamily="34" charset="-122"/>
            </a:endParaRPr>
          </a:p>
          <a:p>
            <a:pPr marL="182880" lvl="0" indent="-182880">
              <a:lnSpc>
                <a:spcPct val="150000"/>
              </a:lnSpc>
              <a:buClr>
                <a:srgbClr val="663300"/>
              </a:buClr>
              <a:buFont typeface="Arial" panose="020B0604020202090204" pitchFamily="34" charset="0"/>
              <a:buChar char="•"/>
            </a:pPr>
            <a:r>
              <a:rPr kumimoji="1" lang="zh-CN" altLang="en-US" sz="2400" dirty="0">
                <a:latin typeface="+mn-ea"/>
                <a:cs typeface="Arial Unicode MS" panose="020B0604020202020204" pitchFamily="34" charset="-122"/>
              </a:rPr>
              <a:t>可能会造成内存空间浪费</a:t>
            </a:r>
            <a:r>
              <a:rPr kumimoji="1" lang="en-US" altLang="zh-CN" sz="2400" dirty="0">
                <a:latin typeface="+mn-ea"/>
                <a:cs typeface="Arial Unicode MS" panose="020B0604020202020204" pitchFamily="34" charset="-122"/>
              </a:rPr>
              <a:t> </a:t>
            </a:r>
            <a:endParaRPr kumimoji="1" lang="en-US" altLang="zh-CN" sz="2400" dirty="0">
              <a:latin typeface="+mn-ea"/>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1000"/>
                                        <p:tgtEl>
                                          <p:spTgt spid="5">
                                            <p:txEl>
                                              <p:pRg st="6" end="6"/>
                                            </p:txEl>
                                          </p:spTgt>
                                        </p:tgtEl>
                                      </p:cBhvr>
                                    </p:animEffect>
                                    <p:anim calcmode="lin" valueType="num">
                                      <p:cBhvr>
                                        <p:cTn id="2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17531" y="137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1 </a:t>
            </a:r>
            <a:r>
              <a:rPr lang="zh-CN" altLang="en-US" sz="3600" dirty="0">
                <a:solidFill>
                  <a:srgbClr val="FF0000"/>
                </a:solidFill>
              </a:rPr>
              <a:t>图形编程</a:t>
            </a:r>
            <a:endParaRPr lang="zh-CN" altLang="en-US" sz="3600" dirty="0">
              <a:solidFill>
                <a:srgbClr val="FF0000"/>
              </a:solidFill>
            </a:endParaRPr>
          </a:p>
        </p:txBody>
      </p:sp>
      <p:sp>
        <p:nvSpPr>
          <p:cNvPr id="5" name="TextBox 4"/>
          <p:cNvSpPr txBox="1"/>
          <p:nvPr/>
        </p:nvSpPr>
        <p:spPr>
          <a:xfrm>
            <a:off x="117475" y="441325"/>
            <a:ext cx="11960225" cy="5551805"/>
          </a:xfrm>
          <a:prstGeom prst="rect">
            <a:avLst/>
          </a:prstGeom>
          <a:noFill/>
        </p:spPr>
        <p:txBody>
          <a:bodyPr wrap="square" rtlCol="0">
            <a:spAutoFit/>
          </a:bodyPr>
          <a:lstStyle/>
          <a:p>
            <a:pPr marL="342900" indent="-342900" algn="just">
              <a:lnSpc>
                <a:spcPct val="150000"/>
              </a:lnSpc>
              <a:spcAft>
                <a:spcPct val="50000"/>
              </a:spcAft>
              <a:buFontTx/>
              <a:buChar char="•"/>
            </a:pPr>
            <a:r>
              <a:rPr lang="zh-CN" altLang="en-US" sz="2000" dirty="0">
                <a:latin typeface="Times New Roman" panose="02020503050405090304" pitchFamily="18" charset="0"/>
                <a:ea typeface="MS PGothic" panose="020B0600070205080204" charset="-128"/>
                <a:cs typeface="MS PGothic" panose="020B0600070205080204" charset="-128"/>
                <a:sym typeface="+mn-ea"/>
              </a:rPr>
              <a:t>新的编程模型：</a:t>
            </a:r>
            <a:endParaRPr lang="zh-CN" altLang="en-US" sz="2000" dirty="0">
              <a:latin typeface="Times New Roman" panose="02020503050405090304" pitchFamily="18" charset="0"/>
              <a:ea typeface="MS PGothic" panose="020B0600070205080204" charset="-128"/>
              <a:cs typeface="MS PGothic" panose="020B0600070205080204" charset="-128"/>
              <a:sym typeface="+mn-ea"/>
            </a:endParaRPr>
          </a:p>
          <a:p>
            <a:pPr marL="514350" indent="-514350" algn="just">
              <a:lnSpc>
                <a:spcPct val="150000"/>
              </a:lnSpc>
              <a:spcAft>
                <a:spcPct val="50000"/>
              </a:spcAft>
              <a:buFont typeface="+mj-ea"/>
              <a:buAutoNum type="circleNumDbPlain"/>
            </a:pPr>
            <a:r>
              <a:rPr lang="zh-CN" altLang="en-US" sz="2000" dirty="0">
                <a:sym typeface="+mn-ea"/>
              </a:rPr>
              <a:t>基于过程驱动</a:t>
            </a:r>
            <a:r>
              <a:rPr lang="en-US" altLang="zh-CN" sz="2000" dirty="0">
                <a:sym typeface="+mn-ea"/>
              </a:rPr>
              <a:t>: </a:t>
            </a:r>
            <a:r>
              <a:rPr lang="zh-CN" altLang="en-US" sz="2000" dirty="0">
                <a:sym typeface="+mn-ea"/>
              </a:rPr>
              <a:t>当程序有需要时</a:t>
            </a:r>
            <a:r>
              <a:rPr lang="zh-CN" altLang="en-US" sz="2000" dirty="0">
                <a:solidFill>
                  <a:srgbClr val="FF0000"/>
                </a:solidFill>
                <a:sym typeface="+mn-ea"/>
              </a:rPr>
              <a:t>等待</a:t>
            </a:r>
            <a:r>
              <a:rPr lang="zh-CN" altLang="en-US" sz="2000" dirty="0">
                <a:sym typeface="+mn-ea"/>
              </a:rPr>
              <a:t>用户的输入；</a:t>
            </a:r>
            <a:endParaRPr lang="en-US" altLang="zh-CN" sz="2000" b="0" dirty="0"/>
          </a:p>
          <a:p>
            <a:pPr marL="514350" indent="-514350" algn="just">
              <a:lnSpc>
                <a:spcPct val="150000"/>
              </a:lnSpc>
              <a:spcAft>
                <a:spcPct val="50000"/>
              </a:spcAft>
              <a:buFont typeface="+mj-ea"/>
              <a:buAutoNum type="circleNumDbPlain"/>
            </a:pPr>
            <a:r>
              <a:rPr lang="zh-CN" altLang="en-US" sz="2000" dirty="0">
                <a:sym typeface="+mn-ea"/>
              </a:rPr>
              <a:t>事件驱动程序</a:t>
            </a:r>
            <a:r>
              <a:rPr lang="en-US" altLang="zh-CN" sz="2000" dirty="0">
                <a:sym typeface="+mn-ea"/>
              </a:rPr>
              <a:t>: </a:t>
            </a:r>
            <a:r>
              <a:rPr lang="zh-CN" altLang="en-US" sz="2000" dirty="0">
                <a:sym typeface="+mn-ea"/>
              </a:rPr>
              <a:t>当有用户输入时就</a:t>
            </a:r>
            <a:r>
              <a:rPr lang="zh-CN" altLang="en-US" sz="2000" dirty="0">
                <a:solidFill>
                  <a:srgbClr val="FF0000"/>
                </a:solidFill>
                <a:sym typeface="+mn-ea"/>
              </a:rPr>
              <a:t>响应，</a:t>
            </a:r>
            <a:r>
              <a:rPr lang="zh-CN" altLang="en-US" sz="2000" dirty="0">
                <a:sym typeface="+mn-ea"/>
              </a:rPr>
              <a:t>系统会捕获事件并把消息发给相关应用程序</a:t>
            </a:r>
            <a:r>
              <a:rPr lang="en-US" altLang="zh-CN" sz="2000" b="0" dirty="0"/>
              <a:t> </a:t>
            </a:r>
            <a:endParaRPr lang="en-US" altLang="zh-CN" sz="2000" b="0" dirty="0"/>
          </a:p>
          <a:p>
            <a:pPr marL="342900" indent="-342900" algn="just">
              <a:lnSpc>
                <a:spcPct val="150000"/>
              </a:lnSpc>
              <a:spcAft>
                <a:spcPct val="50000"/>
              </a:spcAft>
              <a:buFontTx/>
              <a:buChar char="•"/>
            </a:pPr>
            <a:r>
              <a:rPr lang="zh-CN" altLang="en-US" sz="2000" dirty="0">
                <a:latin typeface="Times New Roman" panose="02020503050405090304" pitchFamily="18" charset="0"/>
                <a:ea typeface="MS PGothic" panose="020B0600070205080204" charset="-128"/>
                <a:cs typeface="MS PGothic" panose="020B0600070205080204" charset="-128"/>
                <a:sym typeface="+mn-ea"/>
              </a:rPr>
              <a:t>回调函数</a:t>
            </a:r>
            <a:r>
              <a:rPr lang="en-US" altLang="zh-CN" sz="2000" dirty="0">
                <a:latin typeface="Times New Roman" panose="02020503050405090304" pitchFamily="18" charset="0"/>
                <a:ea typeface="MS PGothic" panose="020B0600070205080204" charset="-128"/>
                <a:cs typeface="MS PGothic" panose="020B0600070205080204" charset="-128"/>
                <a:sym typeface="+mn-ea"/>
              </a:rPr>
              <a:t>(callback)</a:t>
            </a:r>
            <a:r>
              <a:rPr lang="zh-CN" altLang="en-US" sz="2000" dirty="0">
                <a:latin typeface="Times New Roman" panose="02020503050405090304" pitchFamily="18" charset="0"/>
                <a:ea typeface="MS PGothic" panose="020B0600070205080204" charset="-128"/>
                <a:cs typeface="MS PGothic" panose="020B0600070205080204" charset="-128"/>
                <a:sym typeface="+mn-ea"/>
              </a:rPr>
              <a:t>：</a:t>
            </a:r>
            <a:r>
              <a:rPr lang="zh-CN" altLang="en-US" sz="2000" dirty="0">
                <a:sym typeface="+mn-ea"/>
              </a:rPr>
              <a:t>当事件发生时，回过来调用我的函数</a:t>
            </a:r>
            <a:endParaRPr lang="en-US" altLang="zh-CN" sz="2000" b="0" dirty="0"/>
          </a:p>
          <a:p>
            <a:pPr marL="971550" lvl="1" indent="-514350" algn="just">
              <a:lnSpc>
                <a:spcPct val="150000"/>
              </a:lnSpc>
              <a:spcAft>
                <a:spcPct val="50000"/>
              </a:spcAft>
              <a:buFont typeface="+mj-ea"/>
              <a:buAutoNum type="circleNumDbPlain"/>
            </a:pPr>
            <a:r>
              <a:rPr lang="zh-CN" altLang="en-US" sz="2000" dirty="0">
                <a:sym typeface="+mn-ea"/>
              </a:rPr>
              <a:t>给将来会发生事件的地方注册一个回调函数</a:t>
            </a:r>
            <a:r>
              <a:rPr lang="en-US" altLang="zh-CN" sz="2000" dirty="0">
                <a:sym typeface="+mn-ea"/>
              </a:rPr>
              <a:t>.</a:t>
            </a:r>
            <a:endParaRPr lang="en-US" altLang="zh-CN" sz="2000" b="0" dirty="0"/>
          </a:p>
          <a:p>
            <a:pPr marL="971550" lvl="1" indent="-514350" algn="just">
              <a:lnSpc>
                <a:spcPct val="150000"/>
              </a:lnSpc>
              <a:spcAft>
                <a:spcPct val="50000"/>
              </a:spcAft>
              <a:buFont typeface="+mj-ea"/>
              <a:buAutoNum type="circleNumDbPlain"/>
            </a:pPr>
            <a:r>
              <a:rPr lang="zh-CN" altLang="en-US" sz="2000" dirty="0">
                <a:sym typeface="+mn-ea"/>
              </a:rPr>
              <a:t>当事件发生时，该回调函数被调用（执行）</a:t>
            </a:r>
            <a:r>
              <a:rPr lang="en-US" altLang="zh-CN" sz="2000" dirty="0">
                <a:sym typeface="+mn-ea"/>
              </a:rPr>
              <a:t>.</a:t>
            </a:r>
            <a:endParaRPr lang="en-US" altLang="zh-CN" sz="2000" b="0" dirty="0"/>
          </a:p>
          <a:p>
            <a:pPr marL="514350" indent="-514350" algn="just">
              <a:lnSpc>
                <a:spcPct val="150000"/>
              </a:lnSpc>
              <a:spcAft>
                <a:spcPct val="50000"/>
              </a:spcAft>
              <a:buFontTx/>
              <a:buChar char="•"/>
            </a:pPr>
            <a:r>
              <a:rPr lang="zh-CN" altLang="en-US" sz="2000" dirty="0">
                <a:sym typeface="+mn-ea"/>
              </a:rPr>
              <a:t>回调函数经常用于事务处理（</a:t>
            </a:r>
            <a:r>
              <a:rPr lang="en-US" altLang="zh-CN" sz="2000" dirty="0">
                <a:solidFill>
                  <a:srgbClr val="FF0000"/>
                </a:solidFill>
                <a:sym typeface="+mn-ea"/>
              </a:rPr>
              <a:t> event handling </a:t>
            </a:r>
            <a:r>
              <a:rPr lang="zh-CN" altLang="en-US" sz="2000" dirty="0">
                <a:sym typeface="+mn-ea"/>
              </a:rPr>
              <a:t>），譬如：当按下键盘、移动鼠标等事件发生时，就调用相应的</a:t>
            </a:r>
            <a:r>
              <a:rPr lang="zh-CN" altLang="en-US" sz="2000" dirty="0">
                <a:solidFill>
                  <a:srgbClr val="FF0000"/>
                </a:solidFill>
                <a:sym typeface="+mn-ea"/>
              </a:rPr>
              <a:t>回调函数</a:t>
            </a:r>
            <a:r>
              <a:rPr lang="zh-CN" altLang="en-US" sz="2000" dirty="0">
                <a:sym typeface="+mn-ea"/>
              </a:rPr>
              <a:t>去处理这些操作</a:t>
            </a:r>
            <a:r>
              <a:rPr lang="en-US" altLang="zh-CN" sz="2000" dirty="0">
                <a:sym typeface="+mn-ea"/>
              </a:rPr>
              <a:t>.</a:t>
            </a:r>
            <a:endParaRPr lang="en-US" altLang="zh-CN" sz="2000" b="0" dirty="0"/>
          </a:p>
          <a:p>
            <a:pPr marL="457200" indent="-457200">
              <a:lnSpc>
                <a:spcPct val="150000"/>
              </a:lnSpc>
              <a:spcAft>
                <a:spcPct val="50000"/>
              </a:spcAft>
              <a:buFont typeface="Wingdings" panose="05000000000000000000" pitchFamily="2" charset="2"/>
              <a:buChar char="n"/>
            </a:pPr>
            <a:r>
              <a:rPr lang="zh-CN" altLang="en-US" sz="2000" dirty="0">
                <a:sym typeface="+mn-ea"/>
              </a:rPr>
              <a:t>可在回调函数中实现对图形的</a:t>
            </a:r>
            <a:r>
              <a:rPr lang="zh-CN" altLang="en-US" sz="2000" dirty="0">
                <a:solidFill>
                  <a:srgbClr val="FF0000"/>
                </a:solidFill>
                <a:sym typeface="+mn-ea"/>
              </a:rPr>
              <a:t>交互</a:t>
            </a:r>
            <a:r>
              <a:rPr lang="en-US" altLang="zh-CN" sz="2000" dirty="0">
                <a:solidFill>
                  <a:srgbClr val="FF0000"/>
                </a:solidFill>
                <a:sym typeface="+mn-ea"/>
              </a:rPr>
              <a:t>.</a:t>
            </a:r>
            <a:endParaRPr lang="en-US" altLang="zh-CN" sz="2000" b="0" dirty="0">
              <a:solidFill>
                <a:srgbClr val="FF0000"/>
              </a:solidFill>
              <a:latin typeface="黑体" panose="02010609060101010101" charset="-122"/>
              <a:ea typeface="黑体" panose="02010609060101010101" charset="-122"/>
              <a:cs typeface="MS PGothic" panose="020B0600070205080204" charset="-128"/>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6150" y="1071549"/>
            <a:ext cx="11623565" cy="646331"/>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kumimoji="1"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char lines[10][MAXLENGTH];  </a:t>
            </a:r>
            <a:r>
              <a:rPr kumimoji="1" lang="en-US" altLang="zh-CN" sz="2400" dirty="0">
                <a:latin typeface="+mn-ea"/>
                <a:cs typeface="Arial Unicode MS" panose="020B0604020202020204" pitchFamily="34" charset="-122"/>
              </a:rPr>
              <a:t>//</a:t>
            </a:r>
            <a:r>
              <a:rPr kumimoji="1" lang="zh-CN" altLang="en-US" sz="2400" dirty="0">
                <a:latin typeface="+mn-ea"/>
                <a:cs typeface="Arial Unicode MS" panose="020B0604020202020204" pitchFamily="34" charset="-122"/>
              </a:rPr>
              <a:t>存储</a:t>
            </a:r>
            <a:r>
              <a:rPr kumimoji="1" lang="en-US" altLang="zh-CN" sz="2400" dirty="0">
                <a:latin typeface="+mn-ea"/>
                <a:cs typeface="Arial Unicode MS" panose="020B0604020202020204" pitchFamily="34" charset="-122"/>
              </a:rPr>
              <a:t>10</a:t>
            </a:r>
            <a:r>
              <a:rPr kumimoji="1" lang="zh-CN" altLang="en-US" sz="2400" dirty="0">
                <a:latin typeface="+mn-ea"/>
                <a:cs typeface="Arial Unicode MS" panose="020B0604020202020204" pitchFamily="34" charset="-122"/>
              </a:rPr>
              <a:t>行文本</a:t>
            </a:r>
            <a:r>
              <a:rPr kumimoji="1" lang="en-US" altLang="zh-CN" sz="2400" dirty="0">
                <a:latin typeface="+mn-ea"/>
                <a:cs typeface="Arial Unicode MS" panose="020B0604020202020204" pitchFamily="34" charset="-122"/>
              </a:rPr>
              <a:t> </a:t>
            </a:r>
            <a:endParaRPr kumimoji="1" lang="en-US" altLang="zh-CN" sz="2400" dirty="0">
              <a:latin typeface="+mn-ea"/>
              <a:cs typeface="Arial Unicode MS" panose="020B0604020202020204" pitchFamily="34" charset="-122"/>
            </a:endParaRPr>
          </a:p>
        </p:txBody>
      </p:sp>
      <p:graphicFrame>
        <p:nvGraphicFramePr>
          <p:cNvPr id="4" name="表格 3"/>
          <p:cNvGraphicFramePr>
            <a:graphicFrameLocks noGrp="1"/>
          </p:cNvGraphicFramePr>
          <p:nvPr/>
        </p:nvGraphicFramePr>
        <p:xfrm>
          <a:off x="3984803" y="2241079"/>
          <a:ext cx="8576500" cy="2966720"/>
        </p:xfrm>
        <a:graphic>
          <a:graphicData uri="http://schemas.openxmlformats.org/drawingml/2006/table">
            <a:tbl>
              <a:tblPr firstRow="1" bandRow="1">
                <a:tableStyleId>{5C22544A-7EE6-4342-B048-85BDC9FD1C3A}</a:tableStyleId>
              </a:tblPr>
              <a:tblGrid>
                <a:gridCol w="857650"/>
                <a:gridCol w="857650"/>
                <a:gridCol w="857650"/>
                <a:gridCol w="857650"/>
                <a:gridCol w="857650"/>
                <a:gridCol w="857650"/>
                <a:gridCol w="857650"/>
                <a:gridCol w="857650"/>
                <a:gridCol w="857650"/>
                <a:gridCol w="857650"/>
              </a:tblGrid>
              <a:tr h="370840">
                <a:tc>
                  <a:txBody>
                    <a:bodyPr/>
                    <a:lstStyle/>
                    <a:p>
                      <a:endParaRPr lang="zh-CN" altLang="en-US" dirty="0"/>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dirty="0"/>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r>
              <a:tr h="370840">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a:p>
                  </a:txBody>
                  <a:tcPr marL="121952" marR="121952"/>
                </a:tc>
                <a:tc>
                  <a:txBody>
                    <a:bodyPr/>
                    <a:lstStyle/>
                    <a:p>
                      <a:endParaRPr lang="zh-CN" altLang="en-US" dirty="0"/>
                    </a:p>
                  </a:txBody>
                  <a:tcPr marL="121952" marR="121952"/>
                </a:tc>
              </a:tr>
            </a:tbl>
          </a:graphicData>
        </a:graphic>
      </p:graphicFrame>
      <p:sp>
        <p:nvSpPr>
          <p:cNvPr id="5" name="TextBox 4"/>
          <p:cNvSpPr txBox="1"/>
          <p:nvPr/>
        </p:nvSpPr>
        <p:spPr>
          <a:xfrm>
            <a:off x="692368" y="2010135"/>
            <a:ext cx="3457284" cy="3170099"/>
          </a:xfrm>
          <a:prstGeom prst="rect">
            <a:avLst/>
          </a:prstGeom>
          <a:noFill/>
        </p:spPr>
        <p:txBody>
          <a:bodyPr wrap="square" rtlCol="0">
            <a:spAutoFit/>
          </a:bodyPr>
          <a:lstStyle/>
          <a:p>
            <a:pPr>
              <a:lnSpc>
                <a:spcPct val="200000"/>
              </a:lnSpc>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lines[0]</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是第</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0</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行的地址</a:t>
            </a:r>
            <a:endPar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200000"/>
              </a:lnSpc>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lines[1]</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是第</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1</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行的地址</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200000"/>
              </a:lnSpc>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lines[2]</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是第</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2</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行的地址</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200000"/>
              </a:lnSpc>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lines[3]</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是第</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3</a:t>
            </a:r>
            <a:r>
              <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rPr>
              <a:t>行的地址</a:t>
            </a: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200000"/>
              </a:lnSpc>
            </a:pPr>
            <a:endParaRPr lang="zh-CN" altLang="en-US" sz="2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cxnSp>
        <p:nvCxnSpPr>
          <p:cNvPr id="7" name="直接箭头连接符 6"/>
          <p:cNvCxnSpPr/>
          <p:nvPr/>
        </p:nvCxnSpPr>
        <p:spPr>
          <a:xfrm>
            <a:off x="3408591" y="2492896"/>
            <a:ext cx="768284" cy="0"/>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408591" y="2852936"/>
            <a:ext cx="768284" cy="108012"/>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50649" y="3149608"/>
            <a:ext cx="768285" cy="305592"/>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408591" y="3595183"/>
            <a:ext cx="718900" cy="553897"/>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285784" y="6286523"/>
            <a:ext cx="4884442" cy="365125"/>
          </a:xfrm>
          <a:prstGeom prst="rect">
            <a:avLst/>
          </a:prstGeom>
        </p:spPr>
        <p:txBody>
          <a:bodyPr/>
          <a:lstStyle/>
          <a:p>
            <a:r>
              <a:rPr lang="en-US" altLang="zh-CN">
                <a:solidFill>
                  <a:srgbClr val="FF0000"/>
                </a:solidFill>
              </a:rPr>
              <a:t>The C Programming Language</a:t>
            </a:r>
            <a:endParaRPr lang="zh-CN" altLang="en-US">
              <a:solidFill>
                <a:srgbClr val="FF0000"/>
              </a:solidFill>
            </a:endParaRPr>
          </a:p>
        </p:txBody>
      </p:sp>
      <p:sp>
        <p:nvSpPr>
          <p:cNvPr id="3" name="TextBox 2"/>
          <p:cNvSpPr txBox="1"/>
          <p:nvPr/>
        </p:nvSpPr>
        <p:spPr>
          <a:xfrm>
            <a:off x="572402" y="1071548"/>
            <a:ext cx="8874141" cy="4524315"/>
          </a:xfrm>
          <a:prstGeom prst="rect">
            <a:avLst/>
          </a:prstGeom>
          <a:solidFill>
            <a:schemeClr val="accent5">
              <a:lumMod val="20000"/>
              <a:lumOff val="80000"/>
            </a:schemeClr>
          </a:solidFill>
          <a:ln>
            <a:noFill/>
          </a:ln>
        </p:spPr>
        <p:txBody>
          <a:bodyPr wrap="square" rtlCol="0">
            <a:spAutoFit/>
          </a:bodyPr>
          <a:lstStyle/>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#define MAXLINES  1000</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#define MAXLENGTH  81</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char lines[MAXLINES][MAXLENGTH];</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err="1">
                <a:ea typeface="Arial Unicode MS" panose="020B0604020202020204" pitchFamily="34" charset="-122"/>
                <a:cs typeface="Arial" panose="020B0604020202090204" pitchFamily="34" charset="0"/>
              </a:rPr>
              <a:t>int</a:t>
            </a:r>
            <a:r>
              <a:rPr lang="en-US" altLang="zh-CN" sz="2400" dirty="0">
                <a:ea typeface="Arial Unicode MS" panose="020B0604020202020204" pitchFamily="34" charset="-122"/>
                <a:cs typeface="Arial" panose="020B0604020202090204" pitchFamily="34" charset="0"/>
              </a:rPr>
              <a:t> index;</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for (index = 0;  index &lt; MAXLINES;  index++) {</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     </a:t>
            </a:r>
            <a:r>
              <a:rPr lang="en-US" altLang="zh-CN" sz="2400" dirty="0" err="1">
                <a:ea typeface="Arial Unicode MS" panose="020B0604020202020204" pitchFamily="34" charset="-122"/>
                <a:cs typeface="Arial" panose="020B0604020202090204" pitchFamily="34" charset="0"/>
              </a:rPr>
              <a:t>getline</a:t>
            </a:r>
            <a:r>
              <a:rPr lang="en-US" altLang="zh-CN" sz="2400" dirty="0">
                <a:ea typeface="Arial Unicode MS" panose="020B0604020202020204" pitchFamily="34" charset="-122"/>
                <a:cs typeface="Arial" panose="020B0604020202090204" pitchFamily="34" charset="0"/>
              </a:rPr>
              <a:t>(lines[index], MAXLENGTH);</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     //...</a:t>
            </a:r>
            <a:endParaRPr lang="en-US" altLang="zh-CN" sz="2400" dirty="0">
              <a:ea typeface="Arial Unicode MS" panose="020B0604020202020204" pitchFamily="34" charset="-122"/>
              <a:cs typeface="Arial" panose="020B0604020202090204" pitchFamily="34" charset="0"/>
            </a:endParaRPr>
          </a:p>
          <a:p>
            <a:pPr marL="182880" indent="-182880">
              <a:lnSpc>
                <a:spcPct val="150000"/>
              </a:lnSpc>
              <a:buClr>
                <a:srgbClr val="663300"/>
              </a:buClr>
            </a:pPr>
            <a:r>
              <a:rPr lang="en-US" altLang="zh-CN" sz="2400" dirty="0">
                <a:ea typeface="Arial Unicode MS" panose="020B0604020202020204" pitchFamily="34" charset="-122"/>
                <a:cs typeface="Arial" panose="020B0604020202090204" pitchFamily="34" charset="0"/>
              </a:rPr>
              <a:t>}</a:t>
            </a:r>
            <a:endParaRPr lang="en-US" altLang="zh-CN" sz="2400" dirty="0">
              <a:ea typeface="Arial Unicode MS" panose="020B0604020202020204" pitchFamily="34" charset="-122"/>
              <a:cs typeface="Arial" panose="020B060402020209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610" y="1071550"/>
            <a:ext cx="11337781" cy="646331"/>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通常用字符指针数组，来表示多行文本</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5" name="TextBox 4"/>
          <p:cNvSpPr txBox="1"/>
          <p:nvPr/>
        </p:nvSpPr>
        <p:spPr>
          <a:xfrm>
            <a:off x="4296259" y="1717881"/>
            <a:ext cx="7613133" cy="5078313"/>
          </a:xfrm>
          <a:prstGeom prst="rect">
            <a:avLst/>
          </a:prstGeom>
          <a:solidFill>
            <a:schemeClr val="accent5">
              <a:lumMod val="20000"/>
              <a:lumOff val="80000"/>
            </a:schemeClr>
          </a:solidFill>
        </p:spPr>
        <p:txBody>
          <a:bodyPr wrap="square" rtlCol="0">
            <a:spAutoFit/>
          </a:bodyPr>
          <a:lstStyle/>
          <a:p>
            <a:pPr>
              <a:lnSpc>
                <a:spcPct val="150000"/>
              </a:lnSpc>
            </a:pPr>
            <a:r>
              <a:rPr lang="en-US" altLang="zh-CN" sz="2400" dirty="0">
                <a:ea typeface="Arial Unicode MS" panose="020B0604020202020204" pitchFamily="34" charset="-122"/>
                <a:cs typeface="Arial" panose="020B0604020202090204" pitchFamily="34" charset="0"/>
              </a:rPr>
              <a:t>#define MAXLINES  1000</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#define MAXLENGTH  81</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char *line[MAXLINES];</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char  </a:t>
            </a:r>
            <a:r>
              <a:rPr lang="en-US" altLang="zh-CN" sz="2400" dirty="0" err="1">
                <a:ea typeface="Arial Unicode MS" panose="020B0604020202020204" pitchFamily="34" charset="-122"/>
                <a:cs typeface="Arial" panose="020B0604020202090204" pitchFamily="34" charset="0"/>
              </a:rPr>
              <a:t>CurrentLine</a:t>
            </a:r>
            <a:r>
              <a:rPr lang="en-US" altLang="zh-CN" sz="2400" dirty="0">
                <a:ea typeface="Arial Unicode MS" panose="020B0604020202020204" pitchFamily="34" charset="-122"/>
                <a:cs typeface="Arial" panose="020B0604020202090204" pitchFamily="34" charset="0"/>
              </a:rPr>
              <a:t>[MAXLENGTH];</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for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 0;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&lt; MAXLINES; </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        </a:t>
            </a:r>
            <a:r>
              <a:rPr lang="en-US" altLang="zh-CN" sz="2400" dirty="0" err="1">
                <a:ea typeface="Arial Unicode MS" panose="020B0604020202020204" pitchFamily="34" charset="-122"/>
                <a:cs typeface="Arial" panose="020B0604020202090204" pitchFamily="34" charset="0"/>
              </a:rPr>
              <a:t>getline</a:t>
            </a:r>
            <a:r>
              <a:rPr lang="en-US" altLang="zh-CN" sz="2400" dirty="0">
                <a:ea typeface="Arial Unicode MS" panose="020B0604020202020204" pitchFamily="34" charset="-122"/>
                <a:cs typeface="Arial" panose="020B0604020202090204" pitchFamily="34" charset="0"/>
              </a:rPr>
              <a:t>(</a:t>
            </a:r>
            <a:r>
              <a:rPr lang="en-US" altLang="zh-CN" sz="2400" dirty="0" err="1">
                <a:ea typeface="Arial Unicode MS" panose="020B0604020202020204" pitchFamily="34" charset="-122"/>
                <a:cs typeface="Arial" panose="020B0604020202090204" pitchFamily="34" charset="0"/>
              </a:rPr>
              <a:t>CurrentLine</a:t>
            </a:r>
            <a:r>
              <a:rPr lang="en-US" altLang="zh-CN" sz="2400" dirty="0">
                <a:ea typeface="Arial Unicode MS" panose="020B0604020202020204" pitchFamily="34" charset="-122"/>
                <a:cs typeface="Arial" panose="020B0604020202090204" pitchFamily="34" charset="0"/>
              </a:rPr>
              <a:t>, MAXLENGTH);</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        l</a:t>
            </a:r>
            <a:r>
              <a:rPr lang="en-US" altLang="zh-CN" sz="2400" dirty="0">
                <a:solidFill>
                  <a:srgbClr val="FF0000"/>
                </a:solidFill>
                <a:ea typeface="Arial Unicode MS" panose="020B0604020202020204" pitchFamily="34" charset="-122"/>
                <a:cs typeface="Arial" panose="020B0604020202090204" pitchFamily="34" charset="0"/>
              </a:rPr>
              <a:t>ine[</a:t>
            </a:r>
            <a:r>
              <a:rPr lang="en-US" altLang="zh-CN" sz="2400" dirty="0" err="1">
                <a:solidFill>
                  <a:srgbClr val="FF0000"/>
                </a:solidFill>
                <a:ea typeface="Arial Unicode MS" panose="020B0604020202020204" pitchFamily="34" charset="-122"/>
                <a:cs typeface="Arial" panose="020B0604020202090204" pitchFamily="34" charset="0"/>
              </a:rPr>
              <a:t>i</a:t>
            </a:r>
            <a:r>
              <a:rPr lang="en-US" altLang="zh-CN" sz="2400" dirty="0">
                <a:solidFill>
                  <a:srgbClr val="FF0000"/>
                </a:solidFill>
                <a:ea typeface="Arial Unicode MS" panose="020B0604020202020204" pitchFamily="34" charset="-122"/>
                <a:cs typeface="Arial" panose="020B0604020202090204" pitchFamily="34" charset="0"/>
              </a:rPr>
              <a:t>] = (char*)</a:t>
            </a:r>
            <a:r>
              <a:rPr lang="en-US" altLang="zh-CN" sz="2400" dirty="0" err="1">
                <a:solidFill>
                  <a:srgbClr val="FF0000"/>
                </a:solidFill>
                <a:ea typeface="Arial Unicode MS" panose="020B0604020202020204" pitchFamily="34" charset="-122"/>
                <a:cs typeface="Arial" panose="020B0604020202090204" pitchFamily="34" charset="0"/>
              </a:rPr>
              <a:t>malloc</a:t>
            </a:r>
            <a:r>
              <a:rPr lang="en-US" altLang="zh-CN" sz="2400" dirty="0">
                <a:solidFill>
                  <a:srgbClr val="FF0000"/>
                </a:solidFill>
                <a:ea typeface="Arial Unicode MS" panose="020B0604020202020204" pitchFamily="34" charset="-122"/>
                <a:cs typeface="Arial" panose="020B0604020202090204" pitchFamily="34" charset="0"/>
              </a:rPr>
              <a:t>(</a:t>
            </a:r>
            <a:r>
              <a:rPr lang="en-US" altLang="zh-CN" sz="2400" dirty="0" err="1">
                <a:solidFill>
                  <a:srgbClr val="FF0000"/>
                </a:solidFill>
                <a:ea typeface="Arial Unicode MS" panose="020B0604020202020204" pitchFamily="34" charset="-122"/>
                <a:cs typeface="Arial" panose="020B0604020202090204" pitchFamily="34" charset="0"/>
              </a:rPr>
              <a:t>strlen</a:t>
            </a:r>
            <a:r>
              <a:rPr lang="en-US" altLang="zh-CN" sz="2400" dirty="0">
                <a:solidFill>
                  <a:srgbClr val="FF0000"/>
                </a:solidFill>
                <a:ea typeface="Arial Unicode MS" panose="020B0604020202020204" pitchFamily="34" charset="-122"/>
                <a:cs typeface="Arial" panose="020B0604020202090204" pitchFamily="34" charset="0"/>
              </a:rPr>
              <a:t>(</a:t>
            </a:r>
            <a:r>
              <a:rPr lang="en-US" altLang="zh-CN" sz="2400" dirty="0" err="1">
                <a:solidFill>
                  <a:srgbClr val="FF0000"/>
                </a:solidFill>
                <a:ea typeface="Arial Unicode MS" panose="020B0604020202020204" pitchFamily="34" charset="-122"/>
                <a:cs typeface="Arial" panose="020B0604020202090204" pitchFamily="34" charset="0"/>
              </a:rPr>
              <a:t>CurrentLine</a:t>
            </a:r>
            <a:r>
              <a:rPr lang="en-US" altLang="zh-CN" sz="2400" dirty="0">
                <a:solidFill>
                  <a:srgbClr val="FF0000"/>
                </a:solidFill>
                <a:ea typeface="Arial Unicode MS" panose="020B0604020202020204" pitchFamily="34" charset="-122"/>
                <a:cs typeface="Arial" panose="020B0604020202090204" pitchFamily="34" charset="0"/>
              </a:rPr>
              <a:t>) + 1);</a:t>
            </a:r>
            <a:endParaRPr lang="en-US" altLang="zh-CN" sz="2400" dirty="0">
              <a:solidFill>
                <a:srgbClr val="FF0000"/>
              </a:solidFill>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        </a:t>
            </a:r>
            <a:r>
              <a:rPr lang="en-US" altLang="zh-CN" sz="2400" dirty="0" err="1">
                <a:ea typeface="Arial Unicode MS" panose="020B0604020202020204" pitchFamily="34" charset="-122"/>
                <a:cs typeface="Arial" panose="020B0604020202090204" pitchFamily="34" charset="0"/>
              </a:rPr>
              <a:t>strcpy</a:t>
            </a:r>
            <a:r>
              <a:rPr lang="en-US" altLang="zh-CN" sz="2400" dirty="0">
                <a:ea typeface="Arial Unicode MS" panose="020B0604020202020204" pitchFamily="34" charset="-122"/>
                <a:cs typeface="Arial" panose="020B0604020202090204" pitchFamily="34" charset="0"/>
              </a:rPr>
              <a:t>(line[</a:t>
            </a:r>
            <a:r>
              <a:rPr lang="en-US" altLang="zh-CN" sz="2400" dirty="0" err="1">
                <a:ea typeface="Arial Unicode MS" panose="020B0604020202020204" pitchFamily="34" charset="-122"/>
                <a:cs typeface="Arial" panose="020B0604020202090204" pitchFamily="34" charset="0"/>
              </a:rPr>
              <a:t>i</a:t>
            </a:r>
            <a:r>
              <a:rPr lang="en-US" altLang="zh-CN" sz="2400" dirty="0">
                <a:ea typeface="Arial Unicode MS" panose="020B0604020202020204" pitchFamily="34" charset="-122"/>
                <a:cs typeface="Arial" panose="020B0604020202090204" pitchFamily="34" charset="0"/>
              </a:rPr>
              <a:t>], </a:t>
            </a:r>
            <a:r>
              <a:rPr lang="en-US" altLang="zh-CN" sz="2400" dirty="0" err="1">
                <a:ea typeface="Arial Unicode MS" panose="020B0604020202020204" pitchFamily="34" charset="-122"/>
                <a:cs typeface="Arial" panose="020B0604020202090204" pitchFamily="34" charset="0"/>
              </a:rPr>
              <a:t>CurrentLine</a:t>
            </a:r>
            <a:r>
              <a:rPr lang="en-US" altLang="zh-CN" sz="2400" dirty="0">
                <a:ea typeface="Arial Unicode MS" panose="020B0604020202020204" pitchFamily="34" charset="-122"/>
                <a:cs typeface="Arial" panose="020B0604020202090204" pitchFamily="34" charset="0"/>
              </a:rPr>
              <a:t>);</a:t>
            </a:r>
            <a:endParaRPr lang="en-US" altLang="zh-CN" sz="2400" dirty="0">
              <a:ea typeface="Arial Unicode MS" panose="020B0604020202020204" pitchFamily="34" charset="-122"/>
              <a:cs typeface="Arial" panose="020B0604020202090204" pitchFamily="34" charset="0"/>
            </a:endParaRPr>
          </a:p>
          <a:p>
            <a:pPr>
              <a:lnSpc>
                <a:spcPct val="150000"/>
              </a:lnSpc>
            </a:pPr>
            <a:r>
              <a:rPr lang="en-US" altLang="zh-CN" sz="2400" dirty="0">
                <a:ea typeface="Arial Unicode MS" panose="020B0604020202020204" pitchFamily="34" charset="-122"/>
                <a:cs typeface="Arial" panose="020B0604020202090204" pitchFamily="34" charset="0"/>
              </a:rPr>
              <a:t>}</a:t>
            </a:r>
            <a:endParaRPr lang="zh-CN" altLang="en-US" sz="2400" dirty="0">
              <a:cs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285784" y="6286523"/>
            <a:ext cx="4884442" cy="365125"/>
          </a:xfrm>
          <a:prstGeom prst="rect">
            <a:avLst/>
          </a:prstGeom>
        </p:spPr>
        <p:txBody>
          <a:bodyPr/>
          <a:lstStyle/>
          <a:p>
            <a:r>
              <a:rPr lang="en-US" altLang="zh-CN">
                <a:solidFill>
                  <a:srgbClr val="FF0000"/>
                </a:solidFill>
              </a:rPr>
              <a:t>The C Programming Language</a:t>
            </a:r>
            <a:endParaRPr lang="zh-CN" altLang="en-US">
              <a:solidFill>
                <a:srgbClr val="FF0000"/>
              </a:solidFill>
            </a:endParaRPr>
          </a:p>
        </p:txBody>
      </p:sp>
      <p:grpSp>
        <p:nvGrpSpPr>
          <p:cNvPr id="3" name="Group 20"/>
          <p:cNvGrpSpPr/>
          <p:nvPr/>
        </p:nvGrpSpPr>
        <p:grpSpPr bwMode="auto">
          <a:xfrm>
            <a:off x="6872493" y="1775127"/>
            <a:ext cx="3789820" cy="1370013"/>
            <a:chOff x="524" y="1616"/>
            <a:chExt cx="1790" cy="863"/>
          </a:xfrm>
        </p:grpSpPr>
        <p:sp>
          <p:nvSpPr>
            <p:cNvPr id="7" name="Text Box 4"/>
            <p:cNvSpPr txBox="1">
              <a:spLocks noChangeArrowheads="1"/>
            </p:cNvSpPr>
            <p:nvPr/>
          </p:nvSpPr>
          <p:spPr bwMode="auto">
            <a:xfrm>
              <a:off x="524" y="1616"/>
              <a:ext cx="145" cy="863"/>
            </a:xfrm>
            <a:prstGeom prst="rect">
              <a:avLst/>
            </a:prstGeom>
            <a:noFill/>
            <a:ln w="25400">
              <a:solidFill>
                <a:schemeClr val="tx1"/>
              </a:solidFill>
              <a:miter lim="800000"/>
            </a:ln>
          </p:spPr>
          <p:txBody>
            <a:bodyPr vert="eaVert" lIns="0" rIns="0">
              <a:spAutoFit/>
            </a:bodyPr>
            <a:lstStyle/>
            <a:p>
              <a:pPr>
                <a:spcBef>
                  <a:spcPct val="50000"/>
                </a:spcBef>
              </a:pPr>
              <a:r>
                <a:rPr lang="en-US" altLang="zh-CN" sz="2000">
                  <a:sym typeface="Wingdings" panose="05000000000000000000" pitchFamily="2" charset="2"/>
                </a:rPr>
                <a:t>              </a:t>
              </a:r>
              <a:endParaRPr lang="en-US" altLang="zh-CN" sz="2000">
                <a:sym typeface="Wingdings" panose="05000000000000000000" pitchFamily="2" charset="2"/>
              </a:endParaRPr>
            </a:p>
          </p:txBody>
        </p:sp>
        <p:sp>
          <p:nvSpPr>
            <p:cNvPr id="8" name="Text Box 5"/>
            <p:cNvSpPr txBox="1">
              <a:spLocks noChangeArrowheads="1"/>
            </p:cNvSpPr>
            <p:nvPr/>
          </p:nvSpPr>
          <p:spPr bwMode="auto">
            <a:xfrm>
              <a:off x="1168" y="1657"/>
              <a:ext cx="651" cy="194"/>
            </a:xfrm>
            <a:prstGeom prst="rect">
              <a:avLst/>
            </a:prstGeom>
            <a:noFill/>
            <a:ln w="25400">
              <a:solidFill>
                <a:schemeClr val="tx1"/>
              </a:solidFill>
              <a:miter lim="800000"/>
            </a:ln>
          </p:spPr>
          <p:txBody>
            <a:bodyPr wrap="none" tIns="0" bIns="0">
              <a:spAutoFit/>
            </a:bodyPr>
            <a:lstStyle/>
            <a:p>
              <a:r>
                <a:rPr lang="en-US" altLang="zh-CN" sz="2000" b="1" i="1" dirty="0">
                  <a:latin typeface="Arial" panose="020B0604020202090204" pitchFamily="34" charset="0"/>
                </a:rPr>
                <a:t>d e f g h </a:t>
              </a:r>
              <a:r>
                <a:rPr lang="en-US" altLang="zh-CN" sz="2000" b="1" i="1" dirty="0" err="1">
                  <a:latin typeface="Arial" panose="020B0604020202090204" pitchFamily="34" charset="0"/>
                </a:rPr>
                <a:t>i</a:t>
              </a:r>
              <a:r>
                <a:rPr lang="en-US" altLang="zh-CN" sz="2000" b="1" i="1" dirty="0">
                  <a:latin typeface="Arial" panose="020B0604020202090204" pitchFamily="34" charset="0"/>
                </a:rPr>
                <a:t> </a:t>
              </a:r>
              <a:endParaRPr lang="en-US" altLang="zh-CN" sz="2000" b="1" i="1" dirty="0">
                <a:latin typeface="Arial" panose="020B0604020202090204" pitchFamily="34" charset="0"/>
              </a:endParaRPr>
            </a:p>
          </p:txBody>
        </p:sp>
        <p:sp>
          <p:nvSpPr>
            <p:cNvPr id="9" name="Text Box 6"/>
            <p:cNvSpPr txBox="1">
              <a:spLocks noChangeArrowheads="1"/>
            </p:cNvSpPr>
            <p:nvPr/>
          </p:nvSpPr>
          <p:spPr bwMode="auto">
            <a:xfrm>
              <a:off x="1168" y="1934"/>
              <a:ext cx="1146" cy="194"/>
            </a:xfrm>
            <a:prstGeom prst="rect">
              <a:avLst/>
            </a:prstGeom>
            <a:noFill/>
            <a:ln w="25400">
              <a:solidFill>
                <a:schemeClr val="tx1"/>
              </a:solidFill>
              <a:miter lim="800000"/>
            </a:ln>
          </p:spPr>
          <p:txBody>
            <a:bodyPr wrap="none" tIns="0" bIns="0">
              <a:spAutoFit/>
            </a:bodyPr>
            <a:lstStyle/>
            <a:p>
              <a:r>
                <a:rPr lang="en-US" altLang="zh-CN" sz="2000" b="1" i="1" dirty="0">
                  <a:latin typeface="Arial" panose="020B0604020202090204" pitchFamily="34" charset="0"/>
                </a:rPr>
                <a:t>j k l m n o p q r s t </a:t>
              </a:r>
              <a:endParaRPr lang="en-US" altLang="zh-CN" sz="2000" b="1" i="1" dirty="0">
                <a:latin typeface="Arial" panose="020B0604020202090204" pitchFamily="34" charset="0"/>
              </a:endParaRPr>
            </a:p>
          </p:txBody>
        </p:sp>
        <p:sp>
          <p:nvSpPr>
            <p:cNvPr id="10" name="Text Box 7"/>
            <p:cNvSpPr txBox="1">
              <a:spLocks noChangeArrowheads="1"/>
            </p:cNvSpPr>
            <p:nvPr/>
          </p:nvSpPr>
          <p:spPr bwMode="auto">
            <a:xfrm>
              <a:off x="1168" y="2206"/>
              <a:ext cx="363" cy="194"/>
            </a:xfrm>
            <a:prstGeom prst="rect">
              <a:avLst/>
            </a:prstGeom>
            <a:noFill/>
            <a:ln w="25400" algn="ctr">
              <a:solidFill>
                <a:schemeClr val="tx1"/>
              </a:solidFill>
              <a:miter lim="800000"/>
            </a:ln>
          </p:spPr>
          <p:txBody>
            <a:bodyPr wrap="none" tIns="0" bIns="0">
              <a:spAutoFit/>
            </a:bodyPr>
            <a:lstStyle/>
            <a:p>
              <a:r>
                <a:rPr lang="en-US" altLang="zh-CN" sz="2000" b="1" i="1">
                  <a:latin typeface="Arial" panose="020B0604020202090204" pitchFamily="34" charset="0"/>
                </a:rPr>
                <a:t>a b c</a:t>
              </a:r>
              <a:endParaRPr lang="en-US" altLang="zh-CN" sz="2000" b="1" i="1">
                <a:latin typeface="Arial" panose="020B0604020202090204" pitchFamily="34" charset="0"/>
              </a:endParaRPr>
            </a:p>
          </p:txBody>
        </p:sp>
        <p:sp>
          <p:nvSpPr>
            <p:cNvPr id="11" name="Line 8"/>
            <p:cNvSpPr>
              <a:spLocks noChangeShapeType="1"/>
            </p:cNvSpPr>
            <p:nvPr/>
          </p:nvSpPr>
          <p:spPr bwMode="auto">
            <a:xfrm>
              <a:off x="579" y="1761"/>
              <a:ext cx="589" cy="0"/>
            </a:xfrm>
            <a:prstGeom prst="line">
              <a:avLst/>
            </a:prstGeom>
            <a:noFill/>
            <a:ln w="25400">
              <a:solidFill>
                <a:schemeClr val="tx1"/>
              </a:solidFill>
              <a:round/>
              <a:tailEnd type="triangle" w="med" len="med"/>
            </a:ln>
          </p:spPr>
          <p:txBody>
            <a:bodyPr/>
            <a:lstStyle/>
            <a:p>
              <a:endParaRPr lang="zh-CN" altLang="en-US"/>
            </a:p>
          </p:txBody>
        </p:sp>
        <p:sp>
          <p:nvSpPr>
            <p:cNvPr id="12" name="Line 9"/>
            <p:cNvSpPr>
              <a:spLocks noChangeShapeType="1"/>
            </p:cNvSpPr>
            <p:nvPr/>
          </p:nvSpPr>
          <p:spPr bwMode="auto">
            <a:xfrm>
              <a:off x="579" y="2049"/>
              <a:ext cx="589" cy="0"/>
            </a:xfrm>
            <a:prstGeom prst="line">
              <a:avLst/>
            </a:prstGeom>
            <a:noFill/>
            <a:ln w="25400">
              <a:solidFill>
                <a:schemeClr val="tx1"/>
              </a:solidFill>
              <a:round/>
              <a:tailEnd type="triangle" w="med" len="med"/>
            </a:ln>
          </p:spPr>
          <p:txBody>
            <a:bodyPr/>
            <a:lstStyle/>
            <a:p>
              <a:endParaRPr lang="zh-CN" altLang="en-US"/>
            </a:p>
          </p:txBody>
        </p:sp>
        <p:sp>
          <p:nvSpPr>
            <p:cNvPr id="13" name="Line 10"/>
            <p:cNvSpPr>
              <a:spLocks noChangeShapeType="1"/>
            </p:cNvSpPr>
            <p:nvPr/>
          </p:nvSpPr>
          <p:spPr bwMode="auto">
            <a:xfrm>
              <a:off x="579" y="2321"/>
              <a:ext cx="589" cy="0"/>
            </a:xfrm>
            <a:prstGeom prst="line">
              <a:avLst/>
            </a:prstGeom>
            <a:noFill/>
            <a:ln w="25400">
              <a:solidFill>
                <a:schemeClr val="tx1"/>
              </a:solidFill>
              <a:round/>
              <a:tailEnd type="triangle" w="med" len="med"/>
            </a:ln>
          </p:spPr>
          <p:txBody>
            <a:bodyPr/>
            <a:lstStyle/>
            <a:p>
              <a:endParaRPr lang="zh-CN" altLang="en-US"/>
            </a:p>
          </p:txBody>
        </p:sp>
      </p:grpSp>
      <p:sp>
        <p:nvSpPr>
          <p:cNvPr id="14" name="TextBox 13"/>
          <p:cNvSpPr txBox="1"/>
          <p:nvPr/>
        </p:nvSpPr>
        <p:spPr>
          <a:xfrm>
            <a:off x="911661" y="1772818"/>
            <a:ext cx="5281962" cy="1200329"/>
          </a:xfrm>
          <a:prstGeom prst="rect">
            <a:avLst/>
          </a:prstGeom>
          <a:solidFill>
            <a:schemeClr val="accent2">
              <a:lumMod val="20000"/>
              <a:lumOff val="80000"/>
            </a:schemeClr>
          </a:solidFill>
        </p:spPr>
        <p:txBody>
          <a:bodyPr wrap="square" rtlCol="0">
            <a:spAutoFit/>
          </a:bodyPr>
          <a:lstStyle/>
          <a:p>
            <a:pPr>
              <a:lnSpc>
                <a:spcPct val="150000"/>
              </a:lnSpc>
            </a:pPr>
            <a:r>
              <a:rPr lang="zh-CN" altLang="en-US" sz="2400" dirty="0">
                <a:latin typeface="华文细黑" panose="02010600040101010101" pitchFamily="2" charset="-122"/>
                <a:ea typeface="华文细黑" panose="02010600040101010101" pitchFamily="2" charset="-122"/>
              </a:rPr>
              <a:t>需要的存储空间：</a:t>
            </a:r>
            <a:r>
              <a:rPr lang="en-US" altLang="zh-CN" sz="2400" dirty="0">
                <a:latin typeface="华文细黑" panose="02010600040101010101" pitchFamily="2" charset="-122"/>
                <a:ea typeface="华文细黑" panose="02010600040101010101" pitchFamily="2" charset="-122"/>
              </a:rPr>
              <a:t>3*</a:t>
            </a:r>
            <a:r>
              <a:rPr lang="en-US" altLang="zh-CN" sz="2400" dirty="0" err="1">
                <a:latin typeface="华文细黑" panose="02010600040101010101" pitchFamily="2" charset="-122"/>
                <a:ea typeface="华文细黑" panose="02010600040101010101" pitchFamily="2" charset="-122"/>
              </a:rPr>
              <a:t>sizeof</a:t>
            </a:r>
            <a:r>
              <a:rPr lang="en-US" altLang="zh-CN" sz="2400" dirty="0">
                <a:latin typeface="华文细黑" panose="02010600040101010101" pitchFamily="2" charset="-122"/>
                <a:ea typeface="华文细黑" panose="02010600040101010101" pitchFamily="2" charset="-122"/>
              </a:rPr>
              <a:t>(char*) +</a:t>
            </a:r>
            <a:endParaRPr lang="en-US" altLang="zh-CN" sz="2400" dirty="0">
              <a:latin typeface="华文细黑" panose="02010600040101010101" pitchFamily="2" charset="-122"/>
              <a:ea typeface="华文细黑" panose="02010600040101010101" pitchFamily="2" charset="-122"/>
            </a:endParaRPr>
          </a:p>
          <a:p>
            <a:pPr>
              <a:lnSpc>
                <a:spcPct val="150000"/>
              </a:lnSpc>
            </a:pPr>
            <a:r>
              <a:rPr lang="en-US" altLang="zh-CN" sz="2400" dirty="0">
                <a:latin typeface="华文细黑" panose="02010600040101010101" pitchFamily="2" charset="-122"/>
                <a:ea typeface="华文细黑" panose="02010600040101010101" pitchFamily="2" charset="-122"/>
              </a:rPr>
              <a:t> 7 + 12 + 4 == 35</a:t>
            </a:r>
            <a:endParaRPr lang="zh-CN" altLang="en-US" sz="2400" dirty="0">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76150" y="214289"/>
            <a:ext cx="11619025" cy="784800"/>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数组指针</a:t>
            </a:r>
            <a:r>
              <a:rPr lang="en-US" altLang="zh-CN" dirty="0"/>
              <a:t> </a:t>
            </a:r>
            <a:endParaRPr lang="zh-CN" altLang="en-US" dirty="0"/>
          </a:p>
        </p:txBody>
      </p:sp>
      <p:sp>
        <p:nvSpPr>
          <p:cNvPr id="8" name="TextBox 7"/>
          <p:cNvSpPr txBox="1"/>
          <p:nvPr/>
        </p:nvSpPr>
        <p:spPr>
          <a:xfrm>
            <a:off x="571610" y="1071548"/>
            <a:ext cx="11384153" cy="4616648"/>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数组指针</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也称行指针</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800" dirty="0" err="1">
                <a:solidFill>
                  <a:srgbClr val="0000FF"/>
                </a:solidFill>
                <a:ea typeface="华文细黑" panose="02010600040101010101" pitchFamily="2" charset="-122"/>
                <a:cs typeface="Arial" panose="020B0604020202090204" pitchFamily="34" charset="0"/>
              </a:rPr>
              <a:t>int</a:t>
            </a:r>
            <a:r>
              <a:rPr lang="en-US" altLang="zh-CN" sz="2800" dirty="0">
                <a:solidFill>
                  <a:srgbClr val="0000FF"/>
                </a:solidFill>
                <a:ea typeface="华文细黑" panose="02010600040101010101" pitchFamily="2" charset="-122"/>
                <a:cs typeface="Arial" panose="020B0604020202090204" pitchFamily="34" charset="0"/>
              </a:rPr>
              <a:t> (</a:t>
            </a:r>
            <a:r>
              <a:rPr lang="en-US" altLang="zh-CN" sz="2800" dirty="0">
                <a:solidFill>
                  <a:srgbClr val="C00000"/>
                </a:solidFill>
                <a:ea typeface="华文细黑" panose="02010600040101010101" pitchFamily="2" charset="-122"/>
                <a:cs typeface="Arial" panose="020B0604020202090204" pitchFamily="34" charset="0"/>
              </a:rPr>
              <a:t>*p</a:t>
            </a:r>
            <a:r>
              <a:rPr lang="en-US" altLang="zh-CN" sz="2800" dirty="0">
                <a:solidFill>
                  <a:srgbClr val="0000FF"/>
                </a:solidFill>
                <a:ea typeface="华文细黑" panose="02010600040101010101" pitchFamily="2" charset="-122"/>
                <a:cs typeface="Arial" panose="020B0604020202090204" pitchFamily="34" charset="0"/>
              </a:rPr>
              <a:t>)[n];</a:t>
            </a:r>
            <a:endParaRPr lang="en-US" altLang="zh-CN" sz="2800" dirty="0">
              <a:solidFill>
                <a:srgbClr val="0000FF"/>
              </a:solidFill>
              <a:ea typeface="华文细黑" panose="02010600040101010101" pitchFamily="2" charset="-122"/>
              <a:cs typeface="Arial" panose="020B0604020202090204" pitchFamily="34" charset="0"/>
            </a:endParaRPr>
          </a:p>
          <a:p>
            <a:pPr marL="457200" lvl="2">
              <a:lnSpc>
                <a:spcPct val="150000"/>
              </a:lnSpc>
            </a:pP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是一个指针</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二级</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，指向一维整型数组，这个一维数组的长度为</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n</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。这个</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n</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是</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的步长，</a:t>
            </a:r>
            <a:r>
              <a:rPr lang="en-US" altLang="zh-CN"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p+1</a:t>
            </a:r>
            <a:r>
              <a:rPr lang="zh-CN" altLang="en-US"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意味着要跨越整个数组的长度</a:t>
            </a:r>
            <a:r>
              <a:rPr lang="en-US" altLang="zh-CN"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n*</a:t>
            </a:r>
            <a:r>
              <a:rPr lang="en-US" altLang="zh-CN" sz="2400" dirty="0" err="1">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sizeof</a:t>
            </a:r>
            <a:r>
              <a:rPr lang="en-US" altLang="zh-CN"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400" dirty="0" err="1">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solidFill>
                  <a:srgbClr val="FF0000"/>
                </a:solidFill>
                <a:latin typeface="华文细黑" panose="02010600040101010101" pitchFamily="2" charset="-122"/>
                <a:ea typeface="华文细黑" panose="02010600040101010101" pitchFamily="2" charset="-122"/>
                <a:cs typeface="Arial Unicode MS" panose="020B0604020202020204" pitchFamily="34" charset="-122"/>
              </a:rPr>
              <a:t>。</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利用数组指针来处理多维数组</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a[3][4];                 </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(*p)[4];</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 = a;</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1000"/>
                                        <p:tgtEl>
                                          <p:spTgt spid="8">
                                            <p:txEl>
                                              <p:pRg st="2" end="2"/>
                                            </p:txEl>
                                          </p:spTgt>
                                        </p:tgtEl>
                                      </p:cBhvr>
                                    </p:animEffect>
                                    <p:anim calcmode="lin" valueType="num">
                                      <p:cBhvr>
                                        <p:cTn id="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1000"/>
                                        <p:tgtEl>
                                          <p:spTgt spid="8">
                                            <p:txEl>
                                              <p:pRg st="3" end="3"/>
                                            </p:txEl>
                                          </p:spTgt>
                                        </p:tgtEl>
                                      </p:cBhvr>
                                    </p:animEffect>
                                    <p:anim calcmode="lin" valueType="num">
                                      <p:cBhvr>
                                        <p:cTn id="1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1000"/>
                                        <p:tgtEl>
                                          <p:spTgt spid="8">
                                            <p:txEl>
                                              <p:pRg st="4" end="4"/>
                                            </p:txEl>
                                          </p:spTgt>
                                        </p:tgtEl>
                                      </p:cBhvr>
                                    </p:animEffect>
                                    <p:anim calcmode="lin" valueType="num">
                                      <p:cBhvr>
                                        <p:cTn id="1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xEl>
                                              <p:pRg st="5" end="5"/>
                                            </p:txEl>
                                          </p:spTgt>
                                        </p:tgtEl>
                                        <p:attrNameLst>
                                          <p:attrName>style.visibility</p:attrName>
                                        </p:attrNameLst>
                                      </p:cBhvr>
                                      <p:to>
                                        <p:strVal val="visible"/>
                                      </p:to>
                                    </p:set>
                                    <p:animEffect transition="in" filter="fade">
                                      <p:cBhvr>
                                        <p:cTn id="22" dur="1000"/>
                                        <p:tgtEl>
                                          <p:spTgt spid="8">
                                            <p:txEl>
                                              <p:pRg st="5" end="5"/>
                                            </p:txEl>
                                          </p:spTgt>
                                        </p:tgtEl>
                                      </p:cBhvr>
                                    </p:animEffect>
                                    <p:anim calcmode="lin" valueType="num">
                                      <p:cBhvr>
                                        <p:cTn id="2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8">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anim calcmode="lin" valueType="num">
                                      <p:cBhvr>
                                        <p:cTn id="28"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p:nvPr/>
        </p:nvSpPr>
        <p:spPr>
          <a:xfrm>
            <a:off x="576001" y="216000"/>
            <a:ext cx="10995620"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pPr>
              <a:buFontTx/>
              <a:buNone/>
            </a:pPr>
            <a:r>
              <a:rPr lang="zh-CN" altLang="en-US" dirty="0"/>
              <a:t>一维数组</a:t>
            </a:r>
            <a:r>
              <a:rPr lang="en-US" altLang="zh-CN" dirty="0"/>
              <a:t>(</a:t>
            </a:r>
            <a:r>
              <a:rPr lang="zh-CN" altLang="en-US" dirty="0">
                <a:solidFill>
                  <a:srgbClr val="CCECFF"/>
                </a:solidFill>
              </a:rPr>
              <a:t>除一维指针数组外</a:t>
            </a:r>
            <a:r>
              <a:rPr lang="en-US" altLang="zh-CN" dirty="0"/>
              <a:t>)</a:t>
            </a:r>
            <a:r>
              <a:rPr lang="zh-CN" altLang="en-US" dirty="0"/>
              <a:t>与一级指针</a:t>
            </a:r>
            <a:endParaRPr lang="zh-CN" altLang="en-US" dirty="0"/>
          </a:p>
        </p:txBody>
      </p:sp>
      <p:sp>
        <p:nvSpPr>
          <p:cNvPr id="3" name="TextBox 2"/>
          <p:cNvSpPr txBox="1"/>
          <p:nvPr/>
        </p:nvSpPr>
        <p:spPr>
          <a:xfrm>
            <a:off x="583514" y="1484784"/>
            <a:ext cx="10852031" cy="3785652"/>
          </a:xfrm>
          <a:prstGeom prst="rect">
            <a:avLst/>
          </a:prstGeom>
          <a:solidFill>
            <a:schemeClr val="tx1"/>
          </a:solidFill>
        </p:spPr>
        <p:txBody>
          <a:bodyPr wrap="square" rtlCol="0">
            <a:spAutoFit/>
          </a:bodyPr>
          <a:lstStyle/>
          <a:p>
            <a:pPr eaLnBrk="1" hangingPunct="1">
              <a:lnSpc>
                <a:spcPct val="150000"/>
              </a:lnSpc>
              <a:buFontTx/>
              <a:buNone/>
            </a:pPr>
            <a:r>
              <a:rPr lang="en-US" altLang="zh-CN" sz="2400" dirty="0" err="1">
                <a:solidFill>
                  <a:srgbClr val="0000CC"/>
                </a:solidFill>
                <a:latin typeface="Tahoma" panose="020B0604030504040204" pitchFamily="34" charset="0"/>
                <a:ea typeface="华文细黑" panose="02010600040101010101" pitchFamily="2" charset="-122"/>
                <a:cs typeface="Tahoma" panose="020B0604030504040204" pitchFamily="34" charset="0"/>
              </a:rPr>
              <a:t>int</a:t>
            </a: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 a[10];   </a:t>
            </a:r>
            <a:r>
              <a:rPr lang="en-US" altLang="zh-CN" sz="2400" dirty="0" err="1">
                <a:solidFill>
                  <a:srgbClr val="0000CC"/>
                </a:solidFill>
                <a:latin typeface="Tahoma" panose="020B0604030504040204" pitchFamily="34" charset="0"/>
                <a:ea typeface="华文细黑" panose="02010600040101010101" pitchFamily="2" charset="-122"/>
                <a:cs typeface="Tahoma" panose="020B0604030504040204" pitchFamily="34" charset="0"/>
              </a:rPr>
              <a:t>int</a:t>
            </a: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 *p; </a:t>
            </a:r>
            <a:endPar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endParaRPr>
          </a:p>
          <a:p>
            <a:pPr eaLnBrk="1" hangingPunct="1">
              <a:lnSpc>
                <a:spcPct val="150000"/>
              </a:lnSpc>
              <a:buFontTx/>
              <a:buNone/>
            </a:pP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一维数组名</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a:t>
            </a: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是一级常量指针； </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 + </a:t>
            </a:r>
            <a:r>
              <a:rPr lang="en-US" altLang="zh-CN" sz="2400" b="1" dirty="0" err="1">
                <a:solidFill>
                  <a:prstClr val="black"/>
                </a:solidFill>
                <a:latin typeface="Tahoma" panose="020B0604030504040204" pitchFamily="34" charset="0"/>
                <a:ea typeface="微软雅黑" panose="020B0503020204020204" pitchFamily="34" charset="-122"/>
                <a:cs typeface="Tahoma" panose="020B0604030504040204" pitchFamily="34" charset="0"/>
              </a:rPr>
              <a:t>i</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 </a:t>
            </a: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还是一级指针，从</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a:t>
            </a: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开始往后移</a:t>
            </a:r>
            <a:r>
              <a:rPr lang="en-US" altLang="zh-CN" sz="2400" b="1" dirty="0" err="1">
                <a:solidFill>
                  <a:prstClr val="black"/>
                </a:solidFill>
                <a:latin typeface="Tahoma" panose="020B0604030504040204" pitchFamily="34" charset="0"/>
                <a:ea typeface="微软雅黑" panose="020B0503020204020204" pitchFamily="34" charset="-122"/>
                <a:cs typeface="Tahoma" panose="020B0604030504040204" pitchFamily="34" charset="0"/>
              </a:rPr>
              <a:t>i</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err="1">
                <a:solidFill>
                  <a:prstClr val="black"/>
                </a:solidFill>
                <a:latin typeface="Tahoma" panose="020B0604030504040204" pitchFamily="34" charset="0"/>
                <a:ea typeface="微软雅黑" panose="020B0503020204020204" pitchFamily="34" charset="-122"/>
                <a:cs typeface="Tahoma" panose="020B0604030504040204" pitchFamily="34" charset="0"/>
              </a:rPr>
              <a:t>sizeof</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t>
            </a:r>
            <a:r>
              <a:rPr lang="en-US" altLang="zh-CN" sz="2400" b="1" dirty="0" err="1">
                <a:solidFill>
                  <a:prstClr val="black"/>
                </a:solidFill>
                <a:latin typeface="Tahoma" panose="020B0604030504040204" pitchFamily="34" charset="0"/>
                <a:ea typeface="微软雅黑" panose="020B0503020204020204" pitchFamily="34" charset="-122"/>
                <a:cs typeface="Tahoma" panose="020B0604030504040204" pitchFamily="34" charset="0"/>
              </a:rPr>
              <a:t>int</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a:t>
            </a: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个字节 </a:t>
            </a:r>
            <a:endPar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endParaRPr>
          </a:p>
          <a:p>
            <a:pPr eaLnBrk="1" hangingPunct="1">
              <a:lnSpc>
                <a:spcPct val="150000"/>
              </a:lnSpc>
              <a:buFontTx/>
              <a:buNone/>
            </a:pP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*a   ==   *(a+0)   ==   a[0]</a:t>
            </a:r>
            <a:endPar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endParaRPr>
          </a:p>
          <a:p>
            <a:pPr eaLnBrk="1" hangingPunct="1">
              <a:lnSpc>
                <a:spcPct val="150000"/>
              </a:lnSpc>
              <a:buFontTx/>
              <a:buNone/>
            </a:pP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a:t>
            </a:r>
            <a:r>
              <a:rPr lang="en-US" altLang="zh-CN" sz="2400" dirty="0" err="1">
                <a:solidFill>
                  <a:srgbClr val="0000CC"/>
                </a:solidFill>
                <a:latin typeface="Tahoma" panose="020B0604030504040204" pitchFamily="34" charset="0"/>
                <a:ea typeface="华文细黑" panose="02010600040101010101" pitchFamily="2" charset="-122"/>
                <a:cs typeface="Tahoma" panose="020B0604030504040204" pitchFamily="34" charset="0"/>
              </a:rPr>
              <a:t>a+i</a:t>
            </a: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   ==  a[</a:t>
            </a:r>
            <a:r>
              <a:rPr lang="en-US" altLang="zh-CN" sz="2400" dirty="0" err="1">
                <a:solidFill>
                  <a:srgbClr val="0000CC"/>
                </a:solidFill>
                <a:latin typeface="Tahoma" panose="020B0604030504040204" pitchFamily="34" charset="0"/>
                <a:ea typeface="华文细黑" panose="02010600040101010101" pitchFamily="2" charset="-122"/>
                <a:cs typeface="Tahoma" panose="020B0604030504040204" pitchFamily="34" charset="0"/>
              </a:rPr>
              <a:t>i</a:t>
            </a: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 </a:t>
            </a:r>
            <a:endPar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endParaRPr>
          </a:p>
          <a:p>
            <a:pPr eaLnBrk="1" hangingPunct="1">
              <a:lnSpc>
                <a:spcPct val="150000"/>
              </a:lnSpc>
              <a:buFontTx/>
              <a:buNone/>
            </a:pPr>
            <a:r>
              <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rPr>
              <a:t>p = a;</a:t>
            </a:r>
            <a:endParaRPr lang="en-US" altLang="zh-CN" sz="2400" dirty="0">
              <a:solidFill>
                <a:srgbClr val="0000CC"/>
              </a:solidFill>
              <a:latin typeface="Tahoma" panose="020B0604030504040204" pitchFamily="34" charset="0"/>
              <a:ea typeface="华文细黑" panose="02010600040101010101" pitchFamily="2" charset="-122"/>
              <a:cs typeface="Tahoma" panose="020B0604030504040204" pitchFamily="34" charset="0"/>
            </a:endParaRPr>
          </a:p>
          <a:p>
            <a:pPr eaLnBrk="1" hangingPunct="1">
              <a:buFontTx/>
              <a:buNone/>
            </a:pP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p</a:t>
            </a:r>
            <a:r>
              <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是一级指针， </a:t>
            </a:r>
            <a:r>
              <a:rPr lang="en-US" altLang="zh-CN" sz="2400" b="1" dirty="0">
                <a:solidFill>
                  <a:prstClr val="black"/>
                </a:solidFill>
                <a:latin typeface="Tahoma" panose="020B0604030504040204" pitchFamily="34" charset="0"/>
                <a:ea typeface="微软雅黑" panose="020B0503020204020204" pitchFamily="34" charset="-122"/>
                <a:cs typeface="Tahoma" panose="020B0604030504040204" pitchFamily="34" charset="0"/>
              </a:rPr>
              <a:t>p++</a:t>
            </a:r>
            <a:endParaRPr lang="zh-CN" altLang="en-US" sz="2400" b="1" dirty="0">
              <a:solidFill>
                <a:prstClr val="black"/>
              </a:solidFill>
              <a:latin typeface="Tahoma" panose="020B0604030504040204" pitchFamily="34" charset="0"/>
              <a:ea typeface="微软雅黑" panose="020B0503020204020204" pitchFamily="34" charset="-122"/>
              <a:cs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p:nvPr/>
        </p:nvSpPr>
        <p:spPr>
          <a:xfrm>
            <a:off x="576001" y="216000"/>
            <a:ext cx="11475800"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pPr>
              <a:buFontTx/>
              <a:buNone/>
            </a:pPr>
            <a:r>
              <a:rPr lang="zh-CN" altLang="en-US" dirty="0"/>
              <a:t>一维数组</a:t>
            </a:r>
            <a:r>
              <a:rPr lang="en-US" altLang="zh-CN" dirty="0"/>
              <a:t>(</a:t>
            </a:r>
            <a:r>
              <a:rPr lang="zh-CN" altLang="en-US" dirty="0">
                <a:solidFill>
                  <a:srgbClr val="CCECFF"/>
                </a:solidFill>
              </a:rPr>
              <a:t>除一维指针数组外</a:t>
            </a:r>
            <a:r>
              <a:rPr lang="en-US" altLang="zh-CN" dirty="0"/>
              <a:t>)</a:t>
            </a:r>
            <a:r>
              <a:rPr lang="zh-CN" altLang="en-US" dirty="0"/>
              <a:t>中的指针等价关系</a:t>
            </a:r>
            <a:endParaRPr lang="zh-CN" altLang="en-US" dirty="0"/>
          </a:p>
        </p:txBody>
      </p:sp>
      <p:graphicFrame>
        <p:nvGraphicFramePr>
          <p:cNvPr id="2" name="表格 1"/>
          <p:cNvGraphicFramePr>
            <a:graphicFrameLocks noGrp="1"/>
          </p:cNvGraphicFramePr>
          <p:nvPr/>
        </p:nvGraphicFramePr>
        <p:xfrm>
          <a:off x="1007697" y="1988843"/>
          <a:ext cx="9795638" cy="2736305"/>
        </p:xfrm>
        <a:graphic>
          <a:graphicData uri="http://schemas.openxmlformats.org/drawingml/2006/table">
            <a:tbl>
              <a:tblPr>
                <a:tableStyleId>{5C22544A-7EE6-4342-B048-85BDC9FD1C3A}</a:tableStyleId>
              </a:tblPr>
              <a:tblGrid>
                <a:gridCol w="1959127"/>
                <a:gridCol w="2421698"/>
                <a:gridCol w="2802642"/>
                <a:gridCol w="2612171"/>
              </a:tblGrid>
              <a:tr h="547261">
                <a:tc gridSpan="4">
                  <a:txBody>
                    <a:bodyPr/>
                    <a:lstStyle/>
                    <a:p>
                      <a:pPr algn="ctr" fontAlgn="ctr"/>
                      <a:r>
                        <a:rPr lang="en-US" sz="2400" u="none" strike="noStrike" dirty="0" err="1">
                          <a:effectLst/>
                          <a:latin typeface="华文细黑" panose="02010600040101010101" pitchFamily="2" charset="-122"/>
                          <a:ea typeface="华文细黑" panose="02010600040101010101" pitchFamily="2" charset="-122"/>
                        </a:rPr>
                        <a:t>int</a:t>
                      </a:r>
                      <a:r>
                        <a:rPr lang="en-US" sz="2400" u="none" strike="noStrike" dirty="0">
                          <a:effectLst/>
                          <a:latin typeface="华文细黑" panose="02010600040101010101" pitchFamily="2" charset="-122"/>
                          <a:ea typeface="华文细黑" panose="02010600040101010101" pitchFamily="2" charset="-122"/>
                        </a:rPr>
                        <a:t> a[10];        </a:t>
                      </a:r>
                      <a:r>
                        <a:rPr lang="en-US" sz="2400" u="none" strike="noStrike" dirty="0" err="1">
                          <a:effectLst/>
                          <a:latin typeface="华文细黑" panose="02010600040101010101" pitchFamily="2" charset="-122"/>
                          <a:ea typeface="华文细黑" panose="02010600040101010101" pitchFamily="2" charset="-122"/>
                        </a:rPr>
                        <a:t>int</a:t>
                      </a:r>
                      <a:r>
                        <a:rPr lang="en-US" sz="2400" u="none" strike="noStrike" dirty="0">
                          <a:effectLst/>
                          <a:latin typeface="华文细黑" panose="02010600040101010101" pitchFamily="2" charset="-122"/>
                          <a:ea typeface="华文细黑" panose="02010600040101010101" pitchFamily="2" charset="-122"/>
                        </a:rPr>
                        <a:t> *p = a;</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hMerge="1">
                  <a:tcPr/>
                </a:tc>
                <a:tc hMerge="1">
                  <a:tcPr/>
                </a:tc>
                <a:tc hMerge="1">
                  <a:tcPr/>
                </a:tc>
              </a:tr>
              <a:tr h="547261">
                <a:tc gridSpan="2">
                  <a:txBody>
                    <a:bodyPr/>
                    <a:lstStyle/>
                    <a:p>
                      <a:pPr algn="ctr" fontAlgn="ctr"/>
                      <a:r>
                        <a:rPr lang="zh-CN" altLang="en-US" sz="2400" u="none" strike="noStrike" dirty="0">
                          <a:effectLst/>
                          <a:latin typeface="华文细黑" panose="02010600040101010101" pitchFamily="2" charset="-122"/>
                          <a:ea typeface="华文细黑" panose="02010600040101010101" pitchFamily="2" charset="-122"/>
                        </a:rPr>
                        <a:t>一级指针</a:t>
                      </a:r>
                      <a:endParaRPr lang="zh-CN" alt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hMerge="1">
                  <a:tcPr/>
                </a:tc>
                <a:tc gridSpan="2">
                  <a:txBody>
                    <a:bodyPr/>
                    <a:lstStyle/>
                    <a:p>
                      <a:pPr algn="ctr" fontAlgn="ctr"/>
                      <a:r>
                        <a:rPr lang="zh-CN" altLang="en-US" sz="2400" u="none" strike="noStrike" dirty="0">
                          <a:effectLst/>
                          <a:latin typeface="华文细黑" panose="02010600040101010101" pitchFamily="2" charset="-122"/>
                          <a:ea typeface="华文细黑" panose="02010600040101010101" pitchFamily="2" charset="-122"/>
                        </a:rPr>
                        <a:t>数组元素</a:t>
                      </a:r>
                      <a:endParaRPr lang="zh-CN" alt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hMerge="1">
                  <a:tcPr/>
                </a:tc>
              </a:tr>
              <a:tr h="547261">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a:effectLst/>
                          <a:latin typeface="华文细黑" panose="02010600040101010101" pitchFamily="2" charset="-122"/>
                          <a:ea typeface="华文细黑" panose="02010600040101010101" pitchFamily="2" charset="-122"/>
                        </a:rPr>
                        <a:t>&amp;a[0]</a:t>
                      </a:r>
                      <a:endParaRPr lang="en-US" sz="2400" b="0" i="0" u="none" strike="noStrike">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a:effectLst/>
                          <a:latin typeface="华文细黑" panose="02010600040101010101" pitchFamily="2" charset="-122"/>
                          <a:ea typeface="华文细黑" panose="02010600040101010101" pitchFamily="2" charset="-122"/>
                        </a:rPr>
                        <a:t>*a</a:t>
                      </a:r>
                      <a:endParaRPr lang="en-US" sz="2400" b="0" i="0" u="none" strike="noStrike">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a[0]</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r>
              <a:tr h="547261">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a+1</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a:effectLst/>
                          <a:latin typeface="华文细黑" panose="02010600040101010101" pitchFamily="2" charset="-122"/>
                          <a:ea typeface="华文细黑" panose="02010600040101010101" pitchFamily="2" charset="-122"/>
                        </a:rPr>
                        <a:t>&amp;a[1]</a:t>
                      </a:r>
                      <a:endParaRPr lang="en-US" sz="2400" b="0" i="0" u="none" strike="noStrike">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a:effectLst/>
                          <a:latin typeface="华文细黑" panose="02010600040101010101" pitchFamily="2" charset="-122"/>
                          <a:ea typeface="华文细黑" panose="02010600040101010101" pitchFamily="2" charset="-122"/>
                        </a:rPr>
                        <a:t>*(a+1）</a:t>
                      </a:r>
                      <a:endParaRPr lang="en-US" sz="2400" b="0" i="0" u="none" strike="noStrike">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a[1]</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r>
              <a:tr h="547261">
                <a:tc>
                  <a:txBody>
                    <a:bodyPr/>
                    <a:lstStyle/>
                    <a:p>
                      <a:pPr algn="ctr" fontAlgn="ctr"/>
                      <a:r>
                        <a:rPr lang="en-US" sz="2400" u="none" strike="noStrike" dirty="0" err="1">
                          <a:effectLst/>
                          <a:latin typeface="华文细黑" panose="02010600040101010101" pitchFamily="2" charset="-122"/>
                          <a:ea typeface="华文细黑" panose="02010600040101010101" pitchFamily="2" charset="-122"/>
                        </a:rPr>
                        <a:t>a+i</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&amp;a[</a:t>
                      </a:r>
                      <a:r>
                        <a:rPr lang="en-US" sz="2400" u="none" strike="noStrike" dirty="0" err="1">
                          <a:effectLst/>
                          <a:latin typeface="华文细黑" panose="02010600040101010101" pitchFamily="2" charset="-122"/>
                          <a:ea typeface="华文细黑" panose="02010600040101010101" pitchFamily="2" charset="-122"/>
                        </a:rPr>
                        <a:t>i</a:t>
                      </a:r>
                      <a:r>
                        <a:rPr lang="en-US" sz="2400" u="none" strike="noStrike" dirty="0">
                          <a:effectLst/>
                          <a:latin typeface="华文细黑" panose="02010600040101010101" pitchFamily="2" charset="-122"/>
                          <a:ea typeface="华文细黑" panose="02010600040101010101" pitchFamily="2" charset="-122"/>
                        </a:rPr>
                        <a:t>]</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t>
                      </a:r>
                      <a:r>
                        <a:rPr lang="en-US" sz="2400" u="none" strike="noStrike" dirty="0" err="1">
                          <a:effectLst/>
                          <a:latin typeface="华文细黑" panose="02010600040101010101" pitchFamily="2" charset="-122"/>
                          <a:ea typeface="华文细黑" panose="02010600040101010101" pitchFamily="2" charset="-122"/>
                        </a:rPr>
                        <a:t>a+i</a:t>
                      </a:r>
                      <a:r>
                        <a:rPr lang="en-US" sz="2400" u="none" strike="noStrike" dirty="0">
                          <a:effectLst/>
                          <a:latin typeface="华文细黑" panose="02010600040101010101" pitchFamily="2" charset="-122"/>
                          <a:ea typeface="华文细黑" panose="02010600040101010101" pitchFamily="2" charset="-122"/>
                        </a:rPr>
                        <a:t>）</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c>
                  <a:txBody>
                    <a:bodyPr/>
                    <a:lstStyle/>
                    <a:p>
                      <a:pPr algn="ctr" fontAlgn="ctr"/>
                      <a:r>
                        <a:rPr lang="en-US" sz="2400" u="none" strike="noStrike" dirty="0">
                          <a:effectLst/>
                          <a:latin typeface="华文细黑" panose="02010600040101010101" pitchFamily="2" charset="-122"/>
                          <a:ea typeface="华文细黑" panose="02010600040101010101" pitchFamily="2" charset="-122"/>
                        </a:rPr>
                        <a:t>a[</a:t>
                      </a:r>
                      <a:r>
                        <a:rPr lang="en-US" sz="2400" u="none" strike="noStrike" dirty="0" err="1">
                          <a:effectLst/>
                          <a:latin typeface="华文细黑" panose="02010600040101010101" pitchFamily="2" charset="-122"/>
                          <a:ea typeface="华文细黑" panose="02010600040101010101" pitchFamily="2" charset="-122"/>
                        </a:rPr>
                        <a:t>i</a:t>
                      </a:r>
                      <a:r>
                        <a:rPr lang="en-US" sz="2400" u="none" strike="noStrike" dirty="0">
                          <a:effectLst/>
                          <a:latin typeface="华文细黑" panose="02010600040101010101" pitchFamily="2" charset="-122"/>
                          <a:ea typeface="华文细黑" panose="02010600040101010101" pitchFamily="2" charset="-122"/>
                        </a:rPr>
                        <a:t>]</a:t>
                      </a:r>
                      <a:endParaRPr lang="en-US" sz="2400" b="0" i="0" u="none" strike="noStrike" dirty="0">
                        <a:solidFill>
                          <a:srgbClr val="000000"/>
                        </a:solidFill>
                        <a:effectLst/>
                        <a:latin typeface="华文细黑" panose="02010600040101010101" pitchFamily="2" charset="-122"/>
                        <a:ea typeface="华文细黑" panose="02010600040101010101" pitchFamily="2" charset="-122"/>
                      </a:endParaRPr>
                    </a:p>
                  </a:txBody>
                  <a:tcPr marL="12703" marR="12703" marT="9525" marB="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285784" y="6286523"/>
            <a:ext cx="4884442" cy="365125"/>
          </a:xfrm>
          <a:prstGeom prst="rect">
            <a:avLst/>
          </a:prstGeom>
        </p:spPr>
        <p:txBody>
          <a:bodyPr/>
          <a:lstStyle/>
          <a:p>
            <a:r>
              <a:rPr lang="en-US" altLang="zh-CN" dirty="0"/>
              <a:t>The C Programming Language</a:t>
            </a:r>
            <a:endParaRPr lang="zh-CN" altLang="en-US" dirty="0"/>
          </a:p>
        </p:txBody>
      </p:sp>
      <p:sp>
        <p:nvSpPr>
          <p:cNvPr id="5" name="TextBox 4"/>
          <p:cNvSpPr txBox="1"/>
          <p:nvPr/>
        </p:nvSpPr>
        <p:spPr>
          <a:xfrm>
            <a:off x="571610" y="1071546"/>
            <a:ext cx="11288118" cy="2862322"/>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400" b="1" dirty="0">
                <a:latin typeface="微软雅黑" panose="020B0503020204020204" pitchFamily="34" charset="-122"/>
                <a:ea typeface="微软雅黑" panose="020B0503020204020204" pitchFamily="34" charset="-122"/>
              </a:rPr>
              <a:t>二维数组与指针</a:t>
            </a:r>
            <a:endParaRPr lang="en-US" altLang="zh-CN" sz="2400" b="1" dirty="0">
              <a:latin typeface="微软雅黑" panose="020B0503020204020204" pitchFamily="34" charset="-122"/>
              <a:ea typeface="微软雅黑" panose="020B0503020204020204" pitchFamily="34" charset="-122"/>
            </a:endParaRPr>
          </a:p>
          <a:p>
            <a:pPr lvl="1">
              <a:lnSpc>
                <a:spcPct val="150000"/>
              </a:lnSpc>
              <a:buFont typeface="Arial" panose="020B0604020202090204" pitchFamily="34" charset="0"/>
              <a:buChar char="•"/>
            </a:pPr>
            <a:r>
              <a:rPr lang="en-US" altLang="zh-CN" sz="2400" dirty="0">
                <a:ea typeface="华文细黑" panose="02010600040101010101" pitchFamily="2" charset="-122"/>
                <a:cs typeface="Arial" panose="020B0604020202090204" pitchFamily="34" charset="0"/>
              </a:rPr>
              <a:t>char s[5][10];   </a:t>
            </a:r>
            <a:endParaRPr lang="en-US" altLang="zh-CN" sz="2400" dirty="0">
              <a:ea typeface="华文细黑" panose="02010600040101010101" pitchFamily="2" charset="-122"/>
              <a:cs typeface="Arial" panose="020B0604020202090204" pitchFamily="34" charset="0"/>
            </a:endParaRPr>
          </a:p>
          <a:p>
            <a:pPr lvl="1">
              <a:lnSpc>
                <a:spcPct val="150000"/>
              </a:lnSpc>
              <a:buFont typeface="Arial" panose="020B0604020202090204" pitchFamily="34" charset="0"/>
              <a:buChar char="•"/>
            </a:pPr>
            <a:r>
              <a:rPr lang="en-US" altLang="zh-CN" sz="2400" dirty="0">
                <a:ea typeface="华文细黑" panose="02010600040101010101" pitchFamily="2" charset="-122"/>
                <a:cs typeface="Arial" panose="020B0604020202090204" pitchFamily="34" charset="0"/>
              </a:rPr>
              <a:t>s[</a:t>
            </a:r>
            <a:r>
              <a:rPr lang="en-US" altLang="zh-CN" sz="2400" dirty="0" err="1">
                <a:ea typeface="华文细黑" panose="02010600040101010101" pitchFamily="2" charset="-122"/>
                <a:cs typeface="Arial" panose="020B0604020202090204" pitchFamily="34" charset="0"/>
              </a:rPr>
              <a:t>i</a:t>
            </a:r>
            <a:r>
              <a:rPr lang="en-US" altLang="zh-CN" sz="2400" dirty="0">
                <a:ea typeface="华文细黑" panose="02010600040101010101" pitchFamily="2" charset="-122"/>
                <a:cs typeface="Arial" panose="020B0604020202090204" pitchFamily="34" charset="0"/>
              </a:rPr>
              <a:t>] == *(s + </a:t>
            </a:r>
            <a:r>
              <a:rPr lang="en-US" altLang="zh-CN" sz="2400" dirty="0" err="1">
                <a:ea typeface="华文细黑" panose="02010600040101010101" pitchFamily="2" charset="-122"/>
                <a:cs typeface="Arial" panose="020B0604020202090204" pitchFamily="34" charset="0"/>
              </a:rPr>
              <a:t>i</a:t>
            </a:r>
            <a:r>
              <a:rPr lang="en-US" altLang="zh-CN" sz="2400" dirty="0">
                <a:ea typeface="华文细黑" panose="02010600040101010101" pitchFamily="2" charset="-122"/>
                <a:cs typeface="Arial" panose="020B0604020202090204" pitchFamily="34" charset="0"/>
              </a:rPr>
              <a:t>)</a:t>
            </a:r>
            <a:r>
              <a:rPr lang="zh-CN" altLang="en-US" sz="2400" dirty="0">
                <a:ea typeface="华文细黑" panose="02010600040101010101" pitchFamily="2" charset="-122"/>
                <a:cs typeface="Arial" panose="020B0604020202090204" pitchFamily="34" charset="0"/>
              </a:rPr>
              <a:t>，</a:t>
            </a:r>
            <a:r>
              <a:rPr lang="zh-CN" altLang="en-US" sz="2400" dirty="0">
                <a:latin typeface="华文细黑" panose="02010600040101010101" pitchFamily="2" charset="-122"/>
                <a:ea typeface="华文细黑" panose="02010600040101010101" pitchFamily="2" charset="-122"/>
              </a:rPr>
              <a:t>是一级指针，数组</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第</a:t>
            </a:r>
            <a:r>
              <a:rPr lang="en-US" altLang="zh-CN" sz="2400" dirty="0" err="1">
                <a:latin typeface="华文细黑" panose="02010600040101010101" pitchFamily="2" charset="-122"/>
                <a:ea typeface="华文细黑" panose="02010600040101010101" pitchFamily="2" charset="-122"/>
              </a:rPr>
              <a:t>i</a:t>
            </a:r>
            <a:r>
              <a:rPr lang="zh-CN" altLang="en-US" sz="2400" dirty="0">
                <a:latin typeface="华文细黑" panose="02010600040101010101" pitchFamily="2" charset="-122"/>
                <a:ea typeface="华文细黑" panose="02010600040101010101" pitchFamily="2" charset="-122"/>
              </a:rPr>
              <a:t>行的起始地址</a:t>
            </a:r>
            <a:endParaRPr lang="en-US" altLang="zh-CN" sz="2400" dirty="0">
              <a:latin typeface="华文细黑" panose="02010600040101010101" pitchFamily="2" charset="-122"/>
              <a:ea typeface="华文细黑" panose="02010600040101010101" pitchFamily="2" charset="-122"/>
            </a:endParaRPr>
          </a:p>
          <a:p>
            <a:pPr>
              <a:lnSpc>
                <a:spcPct val="1500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二维数组名</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级别上是二级常量指针； </a:t>
            </a:r>
            <a:r>
              <a:rPr lang="en-US" altLang="zh-CN" sz="2400" dirty="0">
                <a:latin typeface="华文细黑" panose="02010600040101010101" pitchFamily="2" charset="-122"/>
                <a:ea typeface="华文细黑" panose="02010600040101010101" pitchFamily="2" charset="-122"/>
              </a:rPr>
              <a:t>s + </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还是二级指针，若数组按行存储，从</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开始往后移</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a:t>
            </a:r>
            <a:r>
              <a:rPr lang="en-US" altLang="zh-CN" sz="2400" dirty="0" err="1">
                <a:latin typeface="华文细黑" panose="02010600040101010101" pitchFamily="2" charset="-122"/>
                <a:ea typeface="华文细黑" panose="02010600040101010101" pitchFamily="2" charset="-122"/>
              </a:rPr>
              <a:t>sizeof</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行</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个字节</a:t>
            </a:r>
            <a:endParaRPr lang="en-US" altLang="zh-CN" sz="2400" dirty="0">
              <a:latin typeface="华文细黑" panose="02010600040101010101" pitchFamily="2" charset="-122"/>
              <a:ea typeface="华文细黑" panose="02010600040101010101" pitchFamily="2" charset="-122"/>
            </a:endParaRPr>
          </a:p>
        </p:txBody>
      </p:sp>
      <p:sp>
        <p:nvSpPr>
          <p:cNvPr id="6" name="TextBox 5"/>
          <p:cNvSpPr txBox="1"/>
          <p:nvPr/>
        </p:nvSpPr>
        <p:spPr>
          <a:xfrm>
            <a:off x="719291" y="3933868"/>
            <a:ext cx="11245528" cy="1938992"/>
          </a:xfrm>
          <a:prstGeom prst="rect">
            <a:avLst/>
          </a:prstGeom>
          <a:noFill/>
          <a:ln>
            <a:solidFill>
              <a:srgbClr val="0000CC"/>
            </a:solidFill>
          </a:ln>
        </p:spPr>
        <p:txBody>
          <a:bodyPr wrap="square" rtlCol="0">
            <a:spAutoFit/>
          </a:bodyPr>
          <a:lstStyle/>
          <a:p>
            <a:r>
              <a:rPr lang="en-US" altLang="zh-CN" sz="2400" dirty="0"/>
              <a:t>float score[3][4]={{65,67,70,60},{80,87,90,81},{90,99,100,98}};</a:t>
            </a:r>
            <a:endParaRPr lang="en-US" altLang="zh-CN" sz="2400" dirty="0"/>
          </a:p>
          <a:p>
            <a:r>
              <a:rPr lang="en-US" altLang="zh-CN" sz="2400" dirty="0">
                <a:solidFill>
                  <a:srgbClr val="0000FF"/>
                </a:solidFill>
              </a:rPr>
              <a:t>float **p;</a:t>
            </a:r>
            <a:endParaRPr lang="en-US" altLang="zh-CN" sz="2400" dirty="0">
              <a:solidFill>
                <a:srgbClr val="0000FF"/>
              </a:solidFill>
            </a:endParaRPr>
          </a:p>
          <a:p>
            <a:r>
              <a:rPr lang="en-US" altLang="zh-CN" sz="2400" dirty="0"/>
              <a:t>float (*q)[4];</a:t>
            </a:r>
            <a:endParaRPr lang="en-US" altLang="zh-CN" sz="2400" dirty="0"/>
          </a:p>
          <a:p>
            <a:r>
              <a:rPr lang="en-US" altLang="zh-CN" sz="2400" dirty="0">
                <a:solidFill>
                  <a:srgbClr val="0000FF"/>
                </a:solidFill>
              </a:rPr>
              <a:t>p = score;    </a:t>
            </a:r>
            <a:r>
              <a:rPr lang="en-US" altLang="zh-CN" sz="2400" dirty="0">
                <a:solidFill>
                  <a:srgbClr val="FF0000"/>
                </a:solidFill>
              </a:rPr>
              <a:t>/*warning C4047: “=”:“float **”</a:t>
            </a:r>
            <a:r>
              <a:rPr lang="zh-CN" altLang="en-US" sz="2400" dirty="0">
                <a:solidFill>
                  <a:srgbClr val="FF0000"/>
                </a:solidFill>
              </a:rPr>
              <a:t>与“</a:t>
            </a:r>
            <a:r>
              <a:rPr lang="en-US" altLang="zh-CN" sz="2400" dirty="0">
                <a:solidFill>
                  <a:srgbClr val="FF0000"/>
                </a:solidFill>
              </a:rPr>
              <a:t>float (*)[4]”</a:t>
            </a:r>
            <a:r>
              <a:rPr lang="zh-CN" altLang="en-US" sz="2400" dirty="0">
                <a:solidFill>
                  <a:srgbClr val="FF0000"/>
                </a:solidFill>
              </a:rPr>
              <a:t>的间接级别不同*</a:t>
            </a:r>
            <a:r>
              <a:rPr lang="en-US" altLang="zh-CN" sz="2400" dirty="0">
                <a:solidFill>
                  <a:srgbClr val="FF0000"/>
                </a:solidFill>
              </a:rPr>
              <a:t>/</a:t>
            </a:r>
            <a:endParaRPr lang="en-US" altLang="zh-CN" sz="2400" dirty="0">
              <a:solidFill>
                <a:srgbClr val="FF0000"/>
              </a:solidFill>
            </a:endParaRPr>
          </a:p>
          <a:p>
            <a:r>
              <a:rPr lang="en-US" altLang="zh-CN" sz="2400" dirty="0"/>
              <a:t>q = score;</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901" y="704928"/>
            <a:ext cx="11105831" cy="2172518"/>
          </a:xfrm>
          <a:prstGeom prst="rect">
            <a:avLst/>
          </a:prstGeom>
          <a:solidFill>
            <a:schemeClr val="bg1">
              <a:lumMod val="85000"/>
            </a:schemeClr>
          </a:solidFill>
        </p:spPr>
        <p:txBody>
          <a:bodyPr wrap="square" rtlCol="0">
            <a:spAutoFit/>
          </a:bodyPr>
          <a:lstStyle/>
          <a:p>
            <a:pPr>
              <a:lnSpc>
                <a:spcPts val="3300"/>
              </a:lnSpc>
            </a:pPr>
            <a:r>
              <a:rPr lang="en-US" altLang="zh-CN" sz="2400" dirty="0" err="1"/>
              <a:t>int</a:t>
            </a:r>
            <a:r>
              <a:rPr lang="en-US" altLang="zh-CN" sz="2400" dirty="0"/>
              <a:t> a[10];</a:t>
            </a:r>
            <a:r>
              <a:rPr lang="zh-CN" altLang="en-US" sz="2400" dirty="0"/>
              <a:t>把数组</a:t>
            </a:r>
            <a:r>
              <a:rPr lang="en-US" altLang="zh-CN" sz="2400" dirty="0"/>
              <a:t>a</a:t>
            </a:r>
            <a:r>
              <a:rPr lang="zh-CN" altLang="en-US" sz="2400" dirty="0"/>
              <a:t>传入函数</a:t>
            </a:r>
            <a:r>
              <a:rPr lang="en-US" altLang="zh-CN" sz="2400" dirty="0"/>
              <a:t>fun</a:t>
            </a:r>
            <a:r>
              <a:rPr lang="zh-CN" altLang="en-US" sz="2400" dirty="0"/>
              <a:t>，该函数参数个数为</a:t>
            </a:r>
            <a:r>
              <a:rPr lang="en-US" altLang="zh-CN" sz="2400" dirty="0"/>
              <a:t>______</a:t>
            </a:r>
            <a:r>
              <a:rPr lang="zh-CN" altLang="en-US" sz="2400" dirty="0"/>
              <a:t>，该函数形参为：</a:t>
            </a:r>
            <a:endParaRPr lang="en-US" altLang="zh-CN" sz="2400" dirty="0"/>
          </a:p>
          <a:p>
            <a:pPr>
              <a:lnSpc>
                <a:spcPts val="3300"/>
              </a:lnSpc>
            </a:pPr>
            <a:r>
              <a:rPr lang="en-US" altLang="zh-CN" sz="2400" dirty="0"/>
              <a:t>void fun(___________________);</a:t>
            </a:r>
            <a:endParaRPr lang="en-US" altLang="zh-CN" sz="2400" dirty="0"/>
          </a:p>
          <a:p>
            <a:pPr>
              <a:lnSpc>
                <a:spcPts val="3300"/>
              </a:lnSpc>
            </a:pPr>
            <a:r>
              <a:rPr lang="en-US" altLang="zh-CN" sz="2400" dirty="0" err="1"/>
              <a:t>int</a:t>
            </a:r>
            <a:r>
              <a:rPr lang="en-US" altLang="zh-CN" sz="2400" dirty="0"/>
              <a:t> b[10][20]</a:t>
            </a:r>
            <a:r>
              <a:rPr lang="zh-CN" altLang="en-US" sz="2400" dirty="0"/>
              <a:t>；把数组</a:t>
            </a:r>
            <a:r>
              <a:rPr lang="en-US" altLang="zh-CN" sz="2400" dirty="0"/>
              <a:t>b</a:t>
            </a:r>
            <a:r>
              <a:rPr lang="zh-CN" altLang="en-US" sz="2400" dirty="0"/>
              <a:t>传入函数</a:t>
            </a:r>
            <a:r>
              <a:rPr lang="en-US" altLang="zh-CN" sz="2400" dirty="0"/>
              <a:t>sum</a:t>
            </a:r>
            <a:r>
              <a:rPr lang="zh-CN" altLang="en-US" sz="2400" dirty="0"/>
              <a:t>，函数对每行最大值求和，该参数个数为</a:t>
            </a:r>
            <a:r>
              <a:rPr lang="en-US" altLang="zh-CN" sz="2400" dirty="0"/>
              <a:t>______</a:t>
            </a:r>
            <a:r>
              <a:rPr lang="zh-CN" altLang="en-US" sz="2400" dirty="0"/>
              <a:t>，该函数参数为：</a:t>
            </a:r>
            <a:endParaRPr lang="en-US" altLang="zh-CN" sz="2400" dirty="0"/>
          </a:p>
          <a:p>
            <a:pPr>
              <a:lnSpc>
                <a:spcPts val="3300"/>
              </a:lnSpc>
            </a:pPr>
            <a:r>
              <a:rPr lang="en-US" altLang="zh-CN" sz="2400" dirty="0" err="1"/>
              <a:t>int</a:t>
            </a:r>
            <a:r>
              <a:rPr lang="en-US" altLang="zh-CN" sz="2400" dirty="0"/>
              <a:t> sum(___________________);</a:t>
            </a:r>
            <a:endParaRPr lang="zh-CN" altLang="en-US" sz="2400" dirty="0"/>
          </a:p>
        </p:txBody>
      </p:sp>
      <p:sp>
        <p:nvSpPr>
          <p:cNvPr id="3" name="TextBox 2"/>
          <p:cNvSpPr txBox="1"/>
          <p:nvPr/>
        </p:nvSpPr>
        <p:spPr>
          <a:xfrm>
            <a:off x="916931" y="3247776"/>
            <a:ext cx="3911488" cy="1569660"/>
          </a:xfrm>
          <a:prstGeom prst="rect">
            <a:avLst/>
          </a:prstGeom>
          <a:solidFill>
            <a:schemeClr val="accent3">
              <a:lumMod val="95000"/>
            </a:schemeClr>
          </a:solidFill>
        </p:spPr>
        <p:txBody>
          <a:bodyPr wrap="square" rtlCol="0">
            <a:spAutoFit/>
          </a:bodyPr>
          <a:lstStyle/>
          <a:p>
            <a:r>
              <a:rPr lang="en-US" altLang="zh-CN" sz="2400" dirty="0"/>
              <a:t>void fun(</a:t>
            </a:r>
            <a:r>
              <a:rPr lang="en-US" altLang="zh-CN" sz="2400" dirty="0" err="1"/>
              <a:t>int</a:t>
            </a:r>
            <a:r>
              <a:rPr lang="en-US" altLang="zh-CN" sz="2400" dirty="0"/>
              <a:t> a[], </a:t>
            </a:r>
            <a:r>
              <a:rPr lang="en-US" altLang="zh-CN" sz="2400" dirty="0" err="1"/>
              <a:t>int</a:t>
            </a:r>
            <a:r>
              <a:rPr lang="en-US" altLang="zh-CN" sz="2400" dirty="0"/>
              <a:t> size)</a:t>
            </a:r>
            <a:endParaRPr lang="en-US" altLang="zh-CN" sz="2400" dirty="0"/>
          </a:p>
          <a:p>
            <a:r>
              <a:rPr lang="en-US" altLang="zh-CN" sz="2400" dirty="0"/>
              <a:t>{</a:t>
            </a:r>
            <a:endParaRPr lang="en-US" altLang="zh-CN" sz="2400" dirty="0"/>
          </a:p>
          <a:p>
            <a:r>
              <a:rPr lang="en-US" altLang="zh-CN" sz="2400" dirty="0"/>
              <a:t>    /*….*/</a:t>
            </a:r>
            <a:endParaRPr lang="en-US" altLang="zh-CN" sz="2400" dirty="0"/>
          </a:p>
          <a:p>
            <a:r>
              <a:rPr lang="en-US" altLang="zh-CN" sz="2400" dirty="0"/>
              <a:t>}</a:t>
            </a:r>
            <a:endParaRPr lang="zh-CN" altLang="en-US" sz="2400" dirty="0"/>
          </a:p>
        </p:txBody>
      </p:sp>
      <p:sp>
        <p:nvSpPr>
          <p:cNvPr id="4" name="TextBox 3"/>
          <p:cNvSpPr txBox="1"/>
          <p:nvPr/>
        </p:nvSpPr>
        <p:spPr>
          <a:xfrm>
            <a:off x="5189563" y="3247776"/>
            <a:ext cx="5448144" cy="3046988"/>
          </a:xfrm>
          <a:prstGeom prst="rect">
            <a:avLst/>
          </a:prstGeom>
          <a:solidFill>
            <a:schemeClr val="accent6">
              <a:lumMod val="20000"/>
              <a:lumOff val="80000"/>
            </a:schemeClr>
          </a:solidFill>
        </p:spPr>
        <p:txBody>
          <a:bodyPr wrap="square" rtlCol="0">
            <a:spAutoFit/>
          </a:bodyPr>
          <a:lstStyle/>
          <a:p>
            <a:r>
              <a:rPr lang="en-US" altLang="zh-CN" sz="2400" dirty="0" err="1"/>
              <a:t>int</a:t>
            </a:r>
            <a:r>
              <a:rPr lang="en-US" altLang="zh-CN" sz="2400" dirty="0"/>
              <a:t> sum(</a:t>
            </a:r>
            <a:r>
              <a:rPr lang="en-US" altLang="zh-CN" sz="2400" dirty="0" err="1"/>
              <a:t>int</a:t>
            </a:r>
            <a:r>
              <a:rPr lang="en-US" altLang="zh-CN" sz="2400" dirty="0"/>
              <a:t> (*b)[20], </a:t>
            </a:r>
            <a:r>
              <a:rPr lang="en-US" altLang="zh-CN" sz="2400" dirty="0" err="1"/>
              <a:t>int</a:t>
            </a:r>
            <a:r>
              <a:rPr lang="en-US" altLang="zh-CN" sz="2400" dirty="0"/>
              <a:t> rows)</a:t>
            </a:r>
            <a:endParaRPr lang="en-US" altLang="zh-CN" sz="2400" dirty="0"/>
          </a:p>
          <a:p>
            <a:r>
              <a:rPr lang="en-US" altLang="zh-CN" sz="2400" dirty="0"/>
              <a:t>{</a:t>
            </a:r>
            <a:endParaRPr lang="en-US" altLang="zh-CN" sz="2400" dirty="0"/>
          </a:p>
          <a:p>
            <a:r>
              <a:rPr lang="en-US" altLang="zh-CN" sz="2400" dirty="0"/>
              <a:t>    /*….*/</a:t>
            </a:r>
            <a:endParaRPr lang="en-US" altLang="zh-CN" sz="2400" dirty="0"/>
          </a:p>
          <a:p>
            <a:r>
              <a:rPr lang="en-US" altLang="zh-CN" sz="2400" dirty="0"/>
              <a:t>}</a:t>
            </a:r>
            <a:endParaRPr lang="en-US" altLang="zh-CN" sz="2400" dirty="0"/>
          </a:p>
          <a:p>
            <a:r>
              <a:rPr lang="en-US" altLang="zh-CN" sz="2400" dirty="0" err="1"/>
              <a:t>int</a:t>
            </a:r>
            <a:r>
              <a:rPr lang="en-US" altLang="zh-CN" sz="2400" dirty="0"/>
              <a:t> sum(</a:t>
            </a:r>
            <a:r>
              <a:rPr lang="en-US" altLang="zh-CN" sz="2400" dirty="0" err="1"/>
              <a:t>int</a:t>
            </a:r>
            <a:r>
              <a:rPr lang="en-US" altLang="zh-CN" sz="2400" dirty="0"/>
              <a:t> b[][20], </a:t>
            </a:r>
            <a:r>
              <a:rPr lang="en-US" altLang="zh-CN" sz="2400" dirty="0" err="1"/>
              <a:t>int</a:t>
            </a:r>
            <a:r>
              <a:rPr lang="en-US" altLang="zh-CN" sz="2400" dirty="0"/>
              <a:t> rows)</a:t>
            </a:r>
            <a:endParaRPr lang="en-US" altLang="zh-CN" sz="2400" dirty="0"/>
          </a:p>
          <a:p>
            <a:r>
              <a:rPr lang="en-US" altLang="zh-CN" sz="2400" dirty="0"/>
              <a:t>{</a:t>
            </a:r>
            <a:endParaRPr lang="en-US" altLang="zh-CN" sz="2400" dirty="0"/>
          </a:p>
          <a:p>
            <a:r>
              <a:rPr lang="en-US" altLang="zh-CN" sz="2400" dirty="0"/>
              <a:t>    /*….*/</a:t>
            </a:r>
            <a:endParaRPr lang="en-US" altLang="zh-CN" sz="2400" dirty="0"/>
          </a:p>
          <a:p>
            <a:r>
              <a:rPr lang="en-US" altLang="zh-CN" sz="2400" dirty="0"/>
              <a:t>}</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p:nvPr/>
        </p:nvSpPr>
        <p:spPr>
          <a:xfrm>
            <a:off x="576001" y="216000"/>
            <a:ext cx="5665642"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pPr>
              <a:buFontTx/>
              <a:buNone/>
            </a:pPr>
            <a:r>
              <a:rPr lang="zh-CN" altLang="en-US" dirty="0"/>
              <a:t>二维数组与二级指针</a:t>
            </a:r>
            <a:endParaRPr lang="zh-CN" altLang="en-US" dirty="0"/>
          </a:p>
        </p:txBody>
      </p:sp>
      <p:sp>
        <p:nvSpPr>
          <p:cNvPr id="7" name="TextBox 6"/>
          <p:cNvSpPr txBox="1"/>
          <p:nvPr/>
        </p:nvSpPr>
        <p:spPr>
          <a:xfrm>
            <a:off x="605125" y="1700808"/>
            <a:ext cx="10852031" cy="3772828"/>
          </a:xfrm>
          <a:prstGeom prst="rect">
            <a:avLst/>
          </a:prstGeom>
          <a:solidFill>
            <a:schemeClr val="tx1"/>
          </a:solidFill>
        </p:spPr>
        <p:txBody>
          <a:bodyPr wrap="square" rtlCol="0">
            <a:spAutoFit/>
          </a:bodyPr>
          <a:lstStyle/>
          <a:p>
            <a:pPr eaLnBrk="1" hangingPunct="1">
              <a:lnSpc>
                <a:spcPts val="4100"/>
              </a:lnSpc>
              <a:buFontTx/>
              <a:buNone/>
            </a:pPr>
            <a:r>
              <a:rPr lang="en-US" altLang="zh-CN" sz="2400" dirty="0">
                <a:solidFill>
                  <a:prstClr val="black"/>
                </a:solidFill>
                <a:latin typeface="Tahoma" panose="020B0604030504040204" pitchFamily="34" charset="0"/>
                <a:ea typeface="华文细黑" panose="02010600040101010101" pitchFamily="2" charset="-122"/>
                <a:cs typeface="Tahoma" panose="020B0604030504040204" pitchFamily="34" charset="0"/>
              </a:rPr>
              <a:t>char s[5][10];  </a:t>
            </a:r>
            <a:r>
              <a:rPr lang="en-US" altLang="zh-CN" sz="2400" b="1" dirty="0">
                <a:solidFill>
                  <a:srgbClr val="00B050"/>
                </a:solidFill>
                <a:latin typeface="华文细黑" panose="02010600040101010101" pitchFamily="2" charset="-122"/>
                <a:ea typeface="华文细黑" panose="02010600040101010101" pitchFamily="2" charset="-122"/>
              </a:rPr>
              <a:t>/*5</a:t>
            </a:r>
            <a:r>
              <a:rPr lang="zh-CN" altLang="en-US" sz="2400" b="1" dirty="0">
                <a:solidFill>
                  <a:srgbClr val="00B050"/>
                </a:solidFill>
                <a:latin typeface="华文细黑" panose="02010600040101010101" pitchFamily="2" charset="-122"/>
                <a:ea typeface="华文细黑" panose="02010600040101010101" pitchFamily="2" charset="-122"/>
              </a:rPr>
              <a:t>个一维字符数组</a:t>
            </a:r>
            <a:r>
              <a:rPr lang="en-US" altLang="zh-CN" sz="2400" b="1" dirty="0">
                <a:solidFill>
                  <a:srgbClr val="00B050"/>
                </a:solidFill>
                <a:latin typeface="华文细黑" panose="02010600040101010101" pitchFamily="2" charset="-122"/>
                <a:ea typeface="华文细黑" panose="02010600040101010101" pitchFamily="2" charset="-122"/>
              </a:rPr>
              <a:t>*/ </a:t>
            </a:r>
            <a:endParaRPr lang="en-US" altLang="zh-CN" sz="2400" b="1" dirty="0">
              <a:solidFill>
                <a:srgbClr val="00B050"/>
              </a:solidFill>
              <a:latin typeface="华文细黑" panose="02010600040101010101" pitchFamily="2" charset="-122"/>
              <a:ea typeface="华文细黑" panose="02010600040101010101" pitchFamily="2" charset="-122"/>
            </a:endParaRPr>
          </a:p>
          <a:p>
            <a:pPr eaLnBrk="1" hangingPunct="1">
              <a:lnSpc>
                <a:spcPts val="4100"/>
              </a:lnSpc>
              <a:buFontTx/>
              <a:buNone/>
            </a:pP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二维数组名</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s</a:t>
            </a: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是二级常量指针；</a:t>
            </a:r>
            <a:endPar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endParaRPr>
          </a:p>
          <a:p>
            <a:pPr eaLnBrk="1" hangingPunct="1">
              <a:lnSpc>
                <a:spcPts val="4100"/>
              </a:lnSpc>
              <a:buFontTx/>
              <a:buNone/>
            </a:pP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 </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s + </a:t>
            </a:r>
            <a:r>
              <a:rPr lang="en-US" altLang="zh-CN" sz="2400" b="1" dirty="0" err="1">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i</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 </a:t>
            </a: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还是二级指针，从</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s</a:t>
            </a: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开始往后移</a:t>
            </a:r>
            <a:r>
              <a:rPr lang="en-US" altLang="zh-CN" sz="2400" b="1" dirty="0" err="1">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i</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a:t>
            </a:r>
            <a:r>
              <a:rPr lang="en-US" altLang="zh-CN" sz="2400" b="1" dirty="0" err="1">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sizeof</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(1</a:t>
            </a: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行</a:t>
            </a:r>
            <a:r>
              <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a:t>
            </a:r>
            <a:r>
              <a:rPr lang="zh-CN" altLang="en-US"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rPr>
              <a:t>个字节</a:t>
            </a:r>
            <a:endParaRPr lang="en-US" altLang="zh-CN" sz="2400" b="1" dirty="0">
              <a:solidFill>
                <a:prstClr val="black"/>
              </a:solidFill>
              <a:latin typeface="华文细黑" panose="02010600040101010101" pitchFamily="2" charset="-122"/>
              <a:ea typeface="华文细黑" panose="02010600040101010101" pitchFamily="2" charset="-122"/>
              <a:cs typeface="Times New Roman" panose="02020503050405090304" pitchFamily="18" charset="0"/>
            </a:endParaRPr>
          </a:p>
          <a:p>
            <a:pPr eaLnBrk="1" hangingPunct="1">
              <a:lnSpc>
                <a:spcPts val="4100"/>
              </a:lnSpc>
              <a:buFontTx/>
              <a:buNone/>
            </a:pPr>
            <a:r>
              <a:rPr lang="en-US" altLang="zh-CN" sz="2400" b="1" dirty="0">
                <a:solidFill>
                  <a:prstClr val="black"/>
                </a:solidFill>
                <a:latin typeface="华文细黑" panose="02010600040101010101" pitchFamily="2" charset="-122"/>
                <a:ea typeface="华文细黑" panose="02010600040101010101" pitchFamily="2" charset="-122"/>
              </a:rPr>
              <a:t>*(s + </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 == s[</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a:t>
            </a:r>
            <a:r>
              <a:rPr lang="zh-CN" altLang="en-US" sz="2400" b="1" dirty="0">
                <a:solidFill>
                  <a:prstClr val="black"/>
                </a:solidFill>
                <a:latin typeface="华文细黑" panose="02010600040101010101" pitchFamily="2" charset="-122"/>
                <a:ea typeface="华文细黑" panose="02010600040101010101" pitchFamily="2" charset="-122"/>
              </a:rPr>
              <a:t>，是一级指针，数组</a:t>
            </a:r>
            <a:r>
              <a:rPr lang="en-US" altLang="zh-CN" sz="2400" b="1" dirty="0">
                <a:solidFill>
                  <a:prstClr val="black"/>
                </a:solidFill>
                <a:latin typeface="华文细黑" panose="02010600040101010101" pitchFamily="2" charset="-122"/>
                <a:ea typeface="华文细黑" panose="02010600040101010101" pitchFamily="2" charset="-122"/>
              </a:rPr>
              <a:t>s</a:t>
            </a:r>
            <a:r>
              <a:rPr lang="zh-CN" altLang="en-US" sz="2400" b="1" dirty="0">
                <a:solidFill>
                  <a:prstClr val="black"/>
                </a:solidFill>
                <a:latin typeface="华文细黑" panose="02010600040101010101" pitchFamily="2" charset="-122"/>
                <a:ea typeface="华文细黑" panose="02010600040101010101" pitchFamily="2" charset="-122"/>
              </a:rPr>
              <a:t>第</a:t>
            </a:r>
            <a:r>
              <a:rPr lang="en-US" altLang="zh-CN" sz="2400" b="1" dirty="0" err="1">
                <a:solidFill>
                  <a:prstClr val="black"/>
                </a:solidFill>
                <a:latin typeface="华文细黑" panose="02010600040101010101" pitchFamily="2" charset="-122"/>
                <a:ea typeface="华文细黑" panose="02010600040101010101" pitchFamily="2" charset="-122"/>
              </a:rPr>
              <a:t>i</a:t>
            </a:r>
            <a:r>
              <a:rPr lang="zh-CN" altLang="en-US" sz="2400" b="1" dirty="0">
                <a:solidFill>
                  <a:prstClr val="black"/>
                </a:solidFill>
                <a:latin typeface="华文细黑" panose="02010600040101010101" pitchFamily="2" charset="-122"/>
                <a:ea typeface="华文细黑" panose="02010600040101010101" pitchFamily="2" charset="-122"/>
              </a:rPr>
              <a:t>行的起始地址</a:t>
            </a:r>
            <a:endParaRPr lang="zh-CN" altLang="en-US" sz="2400" b="1" dirty="0">
              <a:solidFill>
                <a:prstClr val="black"/>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srgbClr val="0000FF"/>
                </a:solidFill>
                <a:latin typeface="华文细黑" panose="02010600040101010101" pitchFamily="2" charset="-122"/>
                <a:ea typeface="华文细黑" panose="02010600040101010101" pitchFamily="2" charset="-122"/>
              </a:rPr>
              <a:t>/*</a:t>
            </a:r>
            <a:r>
              <a:rPr lang="zh-CN" altLang="en-US" sz="2400" b="1" dirty="0">
                <a:solidFill>
                  <a:srgbClr val="0000FF"/>
                </a:solidFill>
                <a:latin typeface="华文细黑" panose="02010600040101010101" pitchFamily="2" charset="-122"/>
                <a:ea typeface="华文细黑" panose="02010600040101010101" pitchFamily="2" charset="-122"/>
              </a:rPr>
              <a:t>通常不这样写代码</a:t>
            </a:r>
            <a:r>
              <a:rPr lang="en-US" altLang="zh-CN" sz="2400" b="1" dirty="0">
                <a:solidFill>
                  <a:srgbClr val="0000FF"/>
                </a:solidFill>
                <a:latin typeface="华文细黑" panose="02010600040101010101" pitchFamily="2" charset="-122"/>
                <a:ea typeface="华文细黑" panose="02010600040101010101" pitchFamily="2" charset="-122"/>
              </a:rPr>
              <a:t>*/</a:t>
            </a:r>
            <a:endParaRPr lang="en-US" altLang="zh-CN" sz="2400" b="1" dirty="0">
              <a:solidFill>
                <a:srgbClr val="0000FF"/>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srgbClr val="0000FF"/>
                </a:solidFill>
                <a:latin typeface="华文细黑" panose="02010600040101010101" pitchFamily="2" charset="-122"/>
                <a:ea typeface="华文细黑" panose="02010600040101010101" pitchFamily="2" charset="-122"/>
              </a:rPr>
              <a:t>char  **p;</a:t>
            </a:r>
            <a:endParaRPr lang="en-US" altLang="zh-CN" sz="2400" b="1" dirty="0">
              <a:solidFill>
                <a:srgbClr val="0000FF"/>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srgbClr val="0000FF"/>
                </a:solidFill>
                <a:latin typeface="华文细黑" panose="02010600040101010101" pitchFamily="2" charset="-122"/>
                <a:ea typeface="华文细黑" panose="02010600040101010101" pitchFamily="2" charset="-122"/>
              </a:rPr>
              <a:t>p = s; </a:t>
            </a:r>
            <a:r>
              <a:rPr lang="en-US" altLang="zh-CN" sz="2400" b="1" dirty="0">
                <a:solidFill>
                  <a:srgbClr val="FF0000"/>
                </a:solidFill>
                <a:latin typeface="华文细黑" panose="02010600040101010101" pitchFamily="2" charset="-122"/>
                <a:ea typeface="华文细黑" panose="02010600040101010101" pitchFamily="2" charset="-122"/>
              </a:rPr>
              <a:t>/*warning:</a:t>
            </a:r>
            <a:r>
              <a:rPr lang="zh-CN" altLang="en-US" sz="2400" dirty="0">
                <a:solidFill>
                  <a:srgbClr val="FF0000"/>
                </a:solidFill>
                <a:latin typeface="华文细黑" panose="02010600040101010101" pitchFamily="2" charset="-122"/>
                <a:ea typeface="华文细黑" panose="02010600040101010101" pitchFamily="2" charset="-122"/>
              </a:rPr>
              <a:t>间接级别不同</a:t>
            </a:r>
            <a:r>
              <a:rPr lang="en-US" altLang="zh-CN" sz="2400" dirty="0">
                <a:solidFill>
                  <a:srgbClr val="FF0000"/>
                </a:solidFill>
                <a:latin typeface="华文细黑" panose="02010600040101010101" pitchFamily="2" charset="-122"/>
                <a:ea typeface="华文细黑" panose="02010600040101010101" pitchFamily="2" charset="-122"/>
              </a:rPr>
              <a:t>:s+1</a:t>
            </a:r>
            <a:r>
              <a:rPr lang="zh-CN" altLang="en-US" sz="2400" dirty="0">
                <a:solidFill>
                  <a:srgbClr val="FF0000"/>
                </a:solidFill>
                <a:latin typeface="华文细黑" panose="02010600040101010101" pitchFamily="2" charset="-122"/>
                <a:ea typeface="华文细黑" panose="02010600040101010101" pitchFamily="2" charset="-122"/>
              </a:rPr>
              <a:t>与</a:t>
            </a:r>
            <a:r>
              <a:rPr lang="en-US" altLang="zh-CN" sz="2400" dirty="0">
                <a:solidFill>
                  <a:srgbClr val="FF0000"/>
                </a:solidFill>
                <a:latin typeface="华文细黑" panose="02010600040101010101" pitchFamily="2" charset="-122"/>
                <a:ea typeface="华文细黑" panose="02010600040101010101" pitchFamily="2" charset="-122"/>
              </a:rPr>
              <a:t>p+1</a:t>
            </a:r>
            <a:r>
              <a:rPr lang="zh-CN" altLang="en-US" sz="2400" dirty="0">
                <a:solidFill>
                  <a:srgbClr val="FF0000"/>
                </a:solidFill>
                <a:latin typeface="华文细黑" panose="02010600040101010101" pitchFamily="2" charset="-122"/>
                <a:ea typeface="华文细黑" panose="02010600040101010101" pitchFamily="2" charset="-122"/>
              </a:rPr>
              <a:t>含义不一样</a:t>
            </a:r>
            <a:r>
              <a:rPr lang="en-US" altLang="zh-CN" sz="2400" b="1" dirty="0">
                <a:solidFill>
                  <a:srgbClr val="FF0000"/>
                </a:solidFill>
                <a:latin typeface="华文细黑" panose="02010600040101010101" pitchFamily="2" charset="-122"/>
                <a:ea typeface="华文细黑" panose="02010600040101010101" pitchFamily="2" charset="-122"/>
              </a:rPr>
              <a:t>*/ </a:t>
            </a:r>
            <a:endParaRPr lang="en-US" altLang="zh-CN" sz="2400" b="1" dirty="0">
              <a:solidFill>
                <a:srgbClr val="FF0000"/>
              </a:solidFill>
              <a:latin typeface="华文细黑" panose="02010600040101010101" pitchFamily="2" charset="-122"/>
              <a:ea typeface="华文细黑" panose="02010600040101010101" pitchFamily="2" charset="-122"/>
            </a:endParaRPr>
          </a:p>
        </p:txBody>
      </p:sp>
      <p:sp>
        <p:nvSpPr>
          <p:cNvPr id="6" name="TextBox 5"/>
          <p:cNvSpPr txBox="1"/>
          <p:nvPr/>
        </p:nvSpPr>
        <p:spPr>
          <a:xfrm>
            <a:off x="6749940" y="6300000"/>
            <a:ext cx="5137231"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9598" tIns="64799" rIns="129598" bIns="64799">
            <a:spAutoFit/>
          </a:bodyPr>
          <a:lstStyle>
            <a:defPPr>
              <a:defRPr lang="zh-CN"/>
            </a:defPPr>
            <a:lvl1pPr marL="0" defTabSz="1172210" eaLnBrk="1" latinLnBrk="0" hangingPunct="1">
              <a:spcBef>
                <a:spcPct val="50000"/>
              </a:spcBef>
              <a:defRPr kumimoji="0" sz="2000" b="1">
                <a:solidFill>
                  <a:schemeClr val="tx1">
                    <a:lumMod val="50000"/>
                    <a:lumOff val="50000"/>
                  </a:schemeClr>
                </a:solidFill>
                <a:latin typeface="Diavlo Light" pitchFamily="50" charset="0"/>
                <a:ea typeface="宋体" panose="02010600030101010101" pitchFamily="2" charset="-122"/>
              </a:defRPr>
            </a:lvl1pPr>
            <a:lvl2pPr marL="742950" indent="-285750" defTabSz="1172210" latinLnBrk="0">
              <a:defRPr kumimoji="1" sz="6600" b="1">
                <a:solidFill>
                  <a:srgbClr val="FF3300"/>
                </a:solidFill>
                <a:latin typeface="Verdana" panose="020B0804030504040204" pitchFamily="34" charset="0"/>
                <a:ea typeface="隶书" panose="02010509060101010101" pitchFamily="49" charset="-122"/>
              </a:defRPr>
            </a:lvl2pPr>
            <a:lvl3pPr marL="1143000" indent="-228600" defTabSz="1172210" latinLnBrk="0">
              <a:defRPr kumimoji="1" sz="6600" b="1">
                <a:solidFill>
                  <a:srgbClr val="FF3300"/>
                </a:solidFill>
                <a:latin typeface="Verdana" panose="020B0804030504040204" pitchFamily="34" charset="0"/>
                <a:ea typeface="隶书" panose="02010509060101010101" pitchFamily="49" charset="-122"/>
              </a:defRPr>
            </a:lvl3pPr>
            <a:lvl4pPr marL="1600200" indent="-228600" defTabSz="1172210" latinLnBrk="0">
              <a:defRPr kumimoji="1" sz="6600" b="1">
                <a:solidFill>
                  <a:srgbClr val="FF3300"/>
                </a:solidFill>
                <a:latin typeface="Verdana" panose="020B0804030504040204" pitchFamily="34" charset="0"/>
                <a:ea typeface="隶书" panose="02010509060101010101" pitchFamily="49" charset="-122"/>
              </a:defRPr>
            </a:lvl4pPr>
            <a:lvl5pPr marL="2057400" indent="-228600" defTabSz="1172210" latinLnBrk="0">
              <a:defRPr kumimoji="1" sz="6600" b="1">
                <a:solidFill>
                  <a:srgbClr val="FF3300"/>
                </a:solidFill>
                <a:latin typeface="Verdana" panose="020B0804030504040204" pitchFamily="34" charset="0"/>
                <a:ea typeface="隶书" panose="02010509060101010101" pitchFamily="49" charset="-122"/>
              </a:defRPr>
            </a:lvl5pPr>
            <a:lvl6pPr marL="25146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6pPr>
            <a:lvl7pPr marL="29718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7pPr>
            <a:lvl8pPr marL="34290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8pPr>
            <a:lvl9pPr marL="38862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9pPr>
          </a:lstStyle>
          <a:p>
            <a:pPr algn="r">
              <a:buFontTx/>
              <a:buNone/>
            </a:pPr>
            <a:r>
              <a:rPr lang="zh-CN" altLang="en-US" dirty="0">
                <a:solidFill>
                  <a:prstClr val="white">
                    <a:lumMod val="50000"/>
                    <a:lumOff val="50000"/>
                  </a:prstClr>
                </a:solidFill>
              </a:rPr>
              <a:t>数组与指针</a:t>
            </a:r>
            <a:r>
              <a:rPr lang="en-US" altLang="zh-CN" dirty="0">
                <a:solidFill>
                  <a:prstClr val="white">
                    <a:lumMod val="50000"/>
                    <a:lumOff val="50000"/>
                  </a:prstClr>
                </a:solidFill>
              </a:rPr>
              <a:t>.c</a:t>
            </a:r>
            <a:endParaRPr lang="en-US" altLang="zh-CN" dirty="0">
              <a:solidFill>
                <a:prstClr val="white">
                  <a:lumMod val="50000"/>
                  <a:lumOff val="50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117531" y="137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1 </a:t>
            </a:r>
            <a:r>
              <a:rPr lang="zh-CN" altLang="en-US" sz="3600" dirty="0">
                <a:solidFill>
                  <a:srgbClr val="FF0000"/>
                </a:solidFill>
              </a:rPr>
              <a:t>图形编程</a:t>
            </a:r>
            <a:endParaRPr lang="zh-CN" altLang="en-US" sz="3600" dirty="0">
              <a:solidFill>
                <a:srgbClr val="FF0000"/>
              </a:solidFill>
            </a:endParaRPr>
          </a:p>
        </p:txBody>
      </p:sp>
      <p:sp>
        <p:nvSpPr>
          <p:cNvPr id="5" name="TextBox 4"/>
          <p:cNvSpPr txBox="1"/>
          <p:nvPr/>
        </p:nvSpPr>
        <p:spPr>
          <a:xfrm>
            <a:off x="117475" y="579755"/>
            <a:ext cx="11960225" cy="3540125"/>
          </a:xfrm>
          <a:prstGeom prst="rect">
            <a:avLst/>
          </a:prstGeom>
          <a:noFill/>
        </p:spPr>
        <p:txBody>
          <a:bodyPr wrap="square" rtlCol="0">
            <a:spAutoFit/>
          </a:bodyPr>
          <a:lstStyle/>
          <a:p>
            <a:pPr marL="0" indent="0">
              <a:lnSpc>
                <a:spcPct val="85000"/>
              </a:lnSpc>
              <a:spcAft>
                <a:spcPct val="50000"/>
              </a:spcAft>
              <a:buNone/>
            </a:pPr>
            <a:r>
              <a:rPr lang="en-US" sz="2400" dirty="0">
                <a:latin typeface="Times New Roman" panose="02020503050405090304" pitchFamily="18" charset="0"/>
                <a:ea typeface="MS PGothic" panose="020B0600070205080204" charset="-128"/>
                <a:cs typeface="MS PGothic" panose="020B0600070205080204" charset="-128"/>
                <a:sym typeface="+mn-ea"/>
              </a:rPr>
              <a:t> </a:t>
            </a:r>
            <a:r>
              <a:rPr lang="zh-CN" altLang="en-US" sz="2400" dirty="0">
                <a:latin typeface="Times New Roman" panose="02020503050405090304" pitchFamily="18" charset="0"/>
                <a:ea typeface="MS PGothic" panose="020B0600070205080204" charset="-128"/>
                <a:cs typeface="MS PGothic" panose="020B0600070205080204" charset="-128"/>
                <a:sym typeface="+mn-ea"/>
              </a:rPr>
              <a:t>【如】</a:t>
            </a:r>
            <a:r>
              <a:rPr lang="en-US" altLang="zh-CN" sz="2400" dirty="0">
                <a:solidFill>
                  <a:srgbClr val="FF0000"/>
                </a:solidFill>
                <a:sym typeface="+mn-ea"/>
              </a:rPr>
              <a:t>    </a:t>
            </a:r>
            <a:r>
              <a:rPr lang="zh-CN" altLang="en-US" sz="2400" dirty="0">
                <a:solidFill>
                  <a:schemeClr val="accent1"/>
                </a:solidFill>
                <a:latin typeface="黑体" panose="02010609060101010101" charset="-122"/>
                <a:ea typeface="黑体" panose="02010609060101010101" charset="-122"/>
                <a:sym typeface="+mn-ea"/>
              </a:rPr>
              <a:t>鼠标消息回调函数</a:t>
            </a:r>
            <a:endParaRPr lang="en-US" altLang="zh-CN" sz="2400" b="0" dirty="0">
              <a:solidFill>
                <a:schemeClr val="accent1"/>
              </a:solidFill>
              <a:latin typeface="黑体" panose="02010609060101010101" charset="-122"/>
              <a:ea typeface="黑体" panose="02010609060101010101" charset="-122"/>
            </a:endParaRPr>
          </a:p>
          <a:p>
            <a:pPr>
              <a:lnSpc>
                <a:spcPct val="85000"/>
              </a:lnSpc>
              <a:spcAft>
                <a:spcPct val="50000"/>
              </a:spcAft>
            </a:pPr>
            <a:r>
              <a:rPr lang="en-US" altLang="zh-CN" sz="2400" dirty="0">
                <a:solidFill>
                  <a:schemeClr val="accent1"/>
                </a:solidFill>
                <a:latin typeface="黑体" panose="02010609060101010101" charset="-122"/>
                <a:ea typeface="黑体" panose="02010609060101010101" charset="-122"/>
                <a:sym typeface="+mn-ea"/>
              </a:rPr>
              <a:t>   void </a:t>
            </a:r>
            <a:r>
              <a:rPr lang="en-US" altLang="zh-CN" sz="2400" dirty="0" err="1">
                <a:solidFill>
                  <a:schemeClr val="accent1"/>
                </a:solidFill>
                <a:latin typeface="黑体" panose="02010609060101010101" charset="-122"/>
                <a:ea typeface="黑体" panose="02010609060101010101" charset="-122"/>
                <a:sym typeface="+mn-ea"/>
              </a:rPr>
              <a:t>MouseEventProcess</a:t>
            </a:r>
            <a:r>
              <a:rPr lang="en-US" altLang="zh-CN" sz="2400" dirty="0">
                <a:solidFill>
                  <a:schemeClr val="accent1"/>
                </a:solidFill>
                <a:latin typeface="黑体" panose="02010609060101010101" charset="-122"/>
                <a:ea typeface="黑体" panose="02010609060101010101" charset="-122"/>
                <a:sym typeface="+mn-ea"/>
              </a:rPr>
              <a:t>(</a:t>
            </a:r>
            <a:r>
              <a:rPr lang="en-US" altLang="zh-CN" sz="2400" dirty="0" err="1">
                <a:solidFill>
                  <a:schemeClr val="accent1"/>
                </a:solidFill>
                <a:latin typeface="黑体" panose="02010609060101010101" charset="-122"/>
                <a:ea typeface="黑体" panose="02010609060101010101" charset="-122"/>
                <a:sym typeface="+mn-ea"/>
              </a:rPr>
              <a:t>int</a:t>
            </a:r>
            <a:r>
              <a:rPr lang="en-US" altLang="zh-CN" sz="2400" dirty="0">
                <a:solidFill>
                  <a:schemeClr val="accent1"/>
                </a:solidFill>
                <a:latin typeface="黑体" panose="02010609060101010101" charset="-122"/>
                <a:ea typeface="黑体" panose="02010609060101010101" charset="-122"/>
                <a:sym typeface="+mn-ea"/>
              </a:rPr>
              <a:t> x, </a:t>
            </a:r>
            <a:r>
              <a:rPr lang="en-US" altLang="zh-CN" sz="2400" dirty="0" err="1">
                <a:solidFill>
                  <a:schemeClr val="accent1"/>
                </a:solidFill>
                <a:latin typeface="黑体" panose="02010609060101010101" charset="-122"/>
                <a:ea typeface="黑体" panose="02010609060101010101" charset="-122"/>
                <a:sym typeface="+mn-ea"/>
              </a:rPr>
              <a:t>int</a:t>
            </a:r>
            <a:r>
              <a:rPr lang="en-US" altLang="zh-CN" sz="2400" dirty="0">
                <a:solidFill>
                  <a:schemeClr val="accent1"/>
                </a:solidFill>
                <a:latin typeface="黑体" panose="02010609060101010101" charset="-122"/>
                <a:ea typeface="黑体" panose="02010609060101010101" charset="-122"/>
                <a:sym typeface="+mn-ea"/>
              </a:rPr>
              <a:t> y, </a:t>
            </a:r>
            <a:r>
              <a:rPr lang="en-US" altLang="zh-CN" sz="2400" dirty="0" err="1">
                <a:solidFill>
                  <a:schemeClr val="accent1"/>
                </a:solidFill>
                <a:latin typeface="黑体" panose="02010609060101010101" charset="-122"/>
                <a:ea typeface="黑体" panose="02010609060101010101" charset="-122"/>
                <a:sym typeface="+mn-ea"/>
              </a:rPr>
              <a:t>int</a:t>
            </a:r>
            <a:r>
              <a:rPr lang="en-US" altLang="zh-CN" sz="2400" dirty="0">
                <a:solidFill>
                  <a:schemeClr val="accent1"/>
                </a:solidFill>
                <a:latin typeface="黑体" panose="02010609060101010101" charset="-122"/>
                <a:ea typeface="黑体" panose="02010609060101010101" charset="-122"/>
                <a:sym typeface="+mn-ea"/>
              </a:rPr>
              <a:t> button, </a:t>
            </a:r>
            <a:r>
              <a:rPr lang="en-US" altLang="zh-CN" sz="2400" dirty="0" err="1">
                <a:solidFill>
                  <a:schemeClr val="accent1"/>
                </a:solidFill>
                <a:latin typeface="黑体" panose="02010609060101010101" charset="-122"/>
                <a:ea typeface="黑体" panose="02010609060101010101" charset="-122"/>
                <a:sym typeface="+mn-ea"/>
              </a:rPr>
              <a:t>int</a:t>
            </a:r>
            <a:r>
              <a:rPr lang="en-US" altLang="zh-CN" sz="2400" dirty="0">
                <a:solidFill>
                  <a:schemeClr val="accent1"/>
                </a:solidFill>
                <a:latin typeface="黑体" panose="02010609060101010101" charset="-122"/>
                <a:ea typeface="黑体" panose="02010609060101010101" charset="-122"/>
                <a:sym typeface="+mn-ea"/>
              </a:rPr>
              <a:t> event);</a:t>
            </a:r>
            <a:endParaRPr lang="en-US" altLang="zh-CN" sz="2400" b="0" dirty="0">
              <a:solidFill>
                <a:schemeClr val="accent1"/>
              </a:solidFill>
              <a:latin typeface="黑体" panose="02010609060101010101" charset="-122"/>
              <a:ea typeface="黑体" panose="02010609060101010101" charset="-122"/>
            </a:endParaRPr>
          </a:p>
          <a:p>
            <a:pPr>
              <a:lnSpc>
                <a:spcPct val="85000"/>
              </a:lnSpc>
              <a:spcAft>
                <a:spcPct val="50000"/>
              </a:spcAft>
            </a:pPr>
            <a:r>
              <a:rPr lang="en-US" altLang="zh-CN" sz="2400" dirty="0">
                <a:solidFill>
                  <a:schemeClr val="accent1"/>
                </a:solidFill>
                <a:latin typeface="黑体" panose="02010609060101010101" charset="-122"/>
                <a:ea typeface="黑体" panose="02010609060101010101" charset="-122"/>
                <a:sym typeface="+mn-ea"/>
              </a:rPr>
              <a:t>    /*</a:t>
            </a:r>
            <a:r>
              <a:rPr lang="en-US" altLang="zh-CN" sz="2400" dirty="0" err="1">
                <a:solidFill>
                  <a:schemeClr val="accent1"/>
                </a:solidFill>
                <a:latin typeface="黑体" panose="02010609060101010101" charset="-122"/>
                <a:ea typeface="黑体" panose="02010609060101010101" charset="-122"/>
                <a:sym typeface="+mn-ea"/>
              </a:rPr>
              <a:t>x,y</a:t>
            </a:r>
            <a:r>
              <a:rPr lang="zh-CN" altLang="en-US" sz="2400" dirty="0">
                <a:solidFill>
                  <a:schemeClr val="accent1"/>
                </a:solidFill>
                <a:latin typeface="黑体" panose="02010609060101010101" charset="-122"/>
                <a:ea typeface="黑体" panose="02010609060101010101" charset="-122"/>
                <a:sym typeface="+mn-ea"/>
              </a:rPr>
              <a:t>位置坐标，</a:t>
            </a:r>
            <a:r>
              <a:rPr lang="en-US" altLang="zh-CN" sz="2400" dirty="0">
                <a:solidFill>
                  <a:schemeClr val="accent1"/>
                </a:solidFill>
                <a:latin typeface="黑体" panose="02010609060101010101" charset="-122"/>
                <a:ea typeface="黑体" panose="02010609060101010101" charset="-122"/>
                <a:sym typeface="+mn-ea"/>
              </a:rPr>
              <a:t>button</a:t>
            </a:r>
            <a:r>
              <a:rPr lang="zh-CN" altLang="en-US" sz="2400" dirty="0">
                <a:solidFill>
                  <a:schemeClr val="accent1"/>
                </a:solidFill>
                <a:latin typeface="黑体" panose="02010609060101010101" charset="-122"/>
                <a:ea typeface="黑体" panose="02010609060101010101" charset="-122"/>
                <a:sym typeface="+mn-ea"/>
              </a:rPr>
              <a:t>哪个键，</a:t>
            </a:r>
            <a:r>
              <a:rPr lang="en-US" altLang="zh-CN" sz="2400" dirty="0">
                <a:solidFill>
                  <a:schemeClr val="accent1"/>
                </a:solidFill>
                <a:latin typeface="黑体" panose="02010609060101010101" charset="-122"/>
                <a:ea typeface="黑体" panose="02010609060101010101" charset="-122"/>
                <a:sym typeface="+mn-ea"/>
              </a:rPr>
              <a:t>event</a:t>
            </a:r>
            <a:r>
              <a:rPr lang="zh-CN" altLang="en-US" sz="2400" dirty="0">
                <a:solidFill>
                  <a:schemeClr val="accent1"/>
                </a:solidFill>
                <a:latin typeface="黑体" panose="02010609060101010101" charset="-122"/>
                <a:ea typeface="黑体" panose="02010609060101010101" charset="-122"/>
                <a:sym typeface="+mn-ea"/>
              </a:rPr>
              <a:t>按下</a:t>
            </a:r>
            <a:r>
              <a:rPr lang="en-US" altLang="zh-CN" sz="2400" dirty="0">
                <a:solidFill>
                  <a:schemeClr val="accent1"/>
                </a:solidFill>
                <a:latin typeface="黑体" panose="02010609060101010101" charset="-122"/>
                <a:ea typeface="黑体" panose="02010609060101010101" charset="-122"/>
                <a:sym typeface="+mn-ea"/>
              </a:rPr>
              <a:t>/</a:t>
            </a:r>
            <a:r>
              <a:rPr lang="zh-CN" altLang="en-US" sz="2400" dirty="0">
                <a:solidFill>
                  <a:schemeClr val="accent1"/>
                </a:solidFill>
                <a:latin typeface="黑体" panose="02010609060101010101" charset="-122"/>
                <a:ea typeface="黑体" panose="02010609060101010101" charset="-122"/>
                <a:sym typeface="+mn-ea"/>
              </a:rPr>
              <a:t>松开</a:t>
            </a:r>
            <a:r>
              <a:rPr lang="en-US" altLang="zh-CN" sz="2400" dirty="0">
                <a:solidFill>
                  <a:schemeClr val="accent1"/>
                </a:solidFill>
                <a:latin typeface="黑体" panose="02010609060101010101" charset="-122"/>
                <a:ea typeface="黑体" panose="02010609060101010101" charset="-122"/>
                <a:sym typeface="+mn-ea"/>
              </a:rPr>
              <a:t>/</a:t>
            </a:r>
            <a:r>
              <a:rPr lang="zh-CN" altLang="en-US" sz="2400" dirty="0">
                <a:solidFill>
                  <a:schemeClr val="accent1"/>
                </a:solidFill>
                <a:latin typeface="黑体" panose="02010609060101010101" charset="-122"/>
                <a:ea typeface="黑体" panose="02010609060101010101" charset="-122"/>
                <a:sym typeface="+mn-ea"/>
              </a:rPr>
              <a:t>移动等事件</a:t>
            </a:r>
            <a:r>
              <a:rPr lang="en-US" altLang="zh-CN" sz="2400" dirty="0">
                <a:solidFill>
                  <a:schemeClr val="accent1"/>
                </a:solidFill>
                <a:latin typeface="黑体" panose="02010609060101010101" charset="-122"/>
                <a:ea typeface="黑体" panose="02010609060101010101" charset="-122"/>
                <a:sym typeface="+mn-ea"/>
              </a:rPr>
              <a:t>*/</a:t>
            </a:r>
            <a:endParaRPr lang="en-US" altLang="zh-CN" sz="2400" dirty="0">
              <a:solidFill>
                <a:schemeClr val="accent1"/>
              </a:solidFill>
              <a:latin typeface="黑体" panose="02010609060101010101" charset="-122"/>
              <a:ea typeface="黑体" panose="02010609060101010101" charset="-122"/>
              <a:sym typeface="+mn-ea"/>
            </a:endParaRPr>
          </a:p>
          <a:p>
            <a:pPr marL="457200" indent="-457200">
              <a:lnSpc>
                <a:spcPct val="85000"/>
              </a:lnSpc>
              <a:spcAft>
                <a:spcPct val="50000"/>
              </a:spcAft>
              <a:buFont typeface="Wingdings" panose="05000000000000000000" pitchFamily="2" charset="2"/>
              <a:buChar char="n"/>
            </a:pPr>
            <a:r>
              <a:rPr lang="zh-CN" altLang="en-US" sz="2400" dirty="0">
                <a:sym typeface="+mn-ea"/>
              </a:rPr>
              <a:t>定义鼠标消息回调函数</a:t>
            </a:r>
            <a:r>
              <a:rPr lang="zh-CN" altLang="en-US" sz="2400" dirty="0">
                <a:solidFill>
                  <a:schemeClr val="accent1"/>
                </a:solidFill>
                <a:sym typeface="+mn-ea"/>
              </a:rPr>
              <a:t>指针类型</a:t>
            </a:r>
            <a:endParaRPr lang="en-US" altLang="zh-CN" sz="2400" b="0" dirty="0">
              <a:solidFill>
                <a:schemeClr val="accent1"/>
              </a:solidFill>
            </a:endParaRPr>
          </a:p>
          <a:p>
            <a:pPr>
              <a:lnSpc>
                <a:spcPct val="85000"/>
              </a:lnSpc>
              <a:spcAft>
                <a:spcPct val="50000"/>
              </a:spcAft>
            </a:pPr>
            <a:r>
              <a:rPr lang="en-US" altLang="zh-CN" sz="2400" dirty="0">
                <a:sym typeface="+mn-ea"/>
              </a:rPr>
              <a:t>    </a:t>
            </a:r>
            <a:r>
              <a:rPr lang="en-US" altLang="zh-CN" sz="2400" dirty="0" err="1">
                <a:sym typeface="+mn-ea"/>
              </a:rPr>
              <a:t>typedef</a:t>
            </a:r>
            <a:r>
              <a:rPr lang="en-US" altLang="zh-CN" sz="2400" dirty="0">
                <a:sym typeface="+mn-ea"/>
              </a:rPr>
              <a:t> void (*</a:t>
            </a:r>
            <a:r>
              <a:rPr lang="en-US" altLang="zh-CN" sz="2400" dirty="0" err="1">
                <a:solidFill>
                  <a:srgbClr val="FF0000"/>
                </a:solidFill>
                <a:sym typeface="+mn-ea"/>
              </a:rPr>
              <a:t>MouseEventCallback</a:t>
            </a:r>
            <a:r>
              <a:rPr lang="en-US" altLang="zh-CN" sz="2400" dirty="0">
                <a:sym typeface="+mn-ea"/>
              </a:rPr>
              <a:t>) (</a:t>
            </a:r>
            <a:r>
              <a:rPr lang="en-US" altLang="zh-CN" sz="2400" dirty="0" err="1">
                <a:sym typeface="+mn-ea"/>
              </a:rPr>
              <a:t>int</a:t>
            </a:r>
            <a:r>
              <a:rPr lang="en-US" altLang="zh-CN" sz="2400" dirty="0">
                <a:sym typeface="+mn-ea"/>
              </a:rPr>
              <a:t> x, </a:t>
            </a:r>
            <a:r>
              <a:rPr lang="en-US" altLang="zh-CN" sz="2400" dirty="0" err="1">
                <a:sym typeface="+mn-ea"/>
              </a:rPr>
              <a:t>int</a:t>
            </a:r>
            <a:r>
              <a:rPr lang="en-US" altLang="zh-CN" sz="2400" dirty="0">
                <a:sym typeface="+mn-ea"/>
              </a:rPr>
              <a:t> y, </a:t>
            </a:r>
            <a:r>
              <a:rPr lang="en-US" altLang="zh-CN" sz="2400" dirty="0" err="1">
                <a:sym typeface="+mn-ea"/>
              </a:rPr>
              <a:t>int</a:t>
            </a:r>
            <a:r>
              <a:rPr lang="en-US" altLang="zh-CN" sz="2400" dirty="0">
                <a:sym typeface="+mn-ea"/>
              </a:rPr>
              <a:t> button, </a:t>
            </a:r>
            <a:r>
              <a:rPr lang="en-US" altLang="zh-CN" sz="2400" dirty="0" err="1">
                <a:sym typeface="+mn-ea"/>
              </a:rPr>
              <a:t>int</a:t>
            </a:r>
            <a:r>
              <a:rPr lang="en-US" altLang="zh-CN" sz="2400" dirty="0">
                <a:sym typeface="+mn-ea"/>
              </a:rPr>
              <a:t> event);</a:t>
            </a:r>
            <a:endParaRPr lang="en-US" altLang="zh-CN" sz="2400" dirty="0">
              <a:sym typeface="+mn-ea"/>
            </a:endParaRPr>
          </a:p>
          <a:p>
            <a:pPr marL="342900" indent="-342900">
              <a:lnSpc>
                <a:spcPct val="85000"/>
              </a:lnSpc>
              <a:spcAft>
                <a:spcPct val="50000"/>
              </a:spcAft>
              <a:buFontTx/>
              <a:buChar char="•"/>
            </a:pPr>
            <a:r>
              <a:rPr lang="en-US" altLang="zh-CN" sz="2400" dirty="0">
                <a:sym typeface="+mn-ea"/>
              </a:rPr>
              <a:t>void </a:t>
            </a:r>
            <a:r>
              <a:rPr lang="en-US" altLang="zh-CN" sz="2400" dirty="0" err="1">
                <a:solidFill>
                  <a:schemeClr val="accent1"/>
                </a:solidFill>
                <a:sym typeface="+mn-ea"/>
              </a:rPr>
              <a:t>RegisterMouseEvent</a:t>
            </a:r>
            <a:r>
              <a:rPr lang="en-US" altLang="zh-CN" sz="2400" dirty="0">
                <a:sym typeface="+mn-ea"/>
              </a:rPr>
              <a:t>(</a:t>
            </a:r>
            <a:r>
              <a:rPr lang="en-US" altLang="zh-CN" sz="2400" dirty="0" err="1">
                <a:sym typeface="+mn-ea"/>
              </a:rPr>
              <a:t>MouseEventCallback</a:t>
            </a:r>
            <a:r>
              <a:rPr lang="en-US" altLang="zh-CN" sz="2400" dirty="0">
                <a:sym typeface="+mn-ea"/>
              </a:rPr>
              <a:t> callback);</a:t>
            </a:r>
            <a:endParaRPr lang="en-US" altLang="zh-CN" sz="2400" b="0" dirty="0"/>
          </a:p>
          <a:p>
            <a:pPr>
              <a:lnSpc>
                <a:spcPct val="85000"/>
              </a:lnSpc>
              <a:spcAft>
                <a:spcPct val="50000"/>
              </a:spcAft>
            </a:pPr>
            <a:r>
              <a:rPr lang="en-US" altLang="zh-CN" sz="2400" dirty="0">
                <a:sym typeface="+mn-ea"/>
              </a:rPr>
              <a:t>     /*</a:t>
            </a:r>
            <a:r>
              <a:rPr lang="zh-CN" altLang="en-US" sz="2400" dirty="0">
                <a:sym typeface="+mn-ea"/>
              </a:rPr>
              <a:t>注册鼠标消息回调函数</a:t>
            </a:r>
            <a:r>
              <a:rPr lang="en-US" altLang="zh-CN" sz="2400" dirty="0">
                <a:sym typeface="+mn-ea"/>
              </a:rPr>
              <a:t>——</a:t>
            </a:r>
            <a:r>
              <a:rPr lang="zh-CN" altLang="en-US" sz="2400" dirty="0">
                <a:sym typeface="+mn-ea"/>
              </a:rPr>
              <a:t>告诉系统用哪个函数来处理鼠标</a:t>
            </a:r>
            <a:r>
              <a:rPr lang="en-US" altLang="zh-CN" sz="2400" dirty="0">
                <a:sym typeface="+mn-ea"/>
              </a:rPr>
              <a:t> </a:t>
            </a:r>
            <a:r>
              <a:rPr lang="zh-CN" altLang="en-US" sz="2400" dirty="0">
                <a:sym typeface="+mn-ea"/>
              </a:rPr>
              <a:t>消息</a:t>
            </a:r>
            <a:r>
              <a:rPr lang="en-US" altLang="zh-CN" sz="2400" dirty="0">
                <a:sym typeface="+mn-ea"/>
              </a:rPr>
              <a:t>*/</a:t>
            </a:r>
            <a:r>
              <a:rPr lang="en-US" altLang="zh-CN" sz="2400" b="0" dirty="0"/>
              <a:t> </a:t>
            </a:r>
            <a:endParaRPr lang="en-US" altLang="zh-CN" sz="2400" b="0" dirty="0">
              <a:solidFill>
                <a:schemeClr val="accent1"/>
              </a:solidFill>
              <a:latin typeface="黑体" panose="02010609060101010101" charset="-122"/>
              <a:ea typeface="黑体" panose="02010609060101010101" charset="-122"/>
              <a:cs typeface="MS PGothic" panose="020B0600070205080204" charset="-128"/>
              <a:sym typeface="+mn-ea"/>
            </a:endParaRPr>
          </a:p>
        </p:txBody>
      </p:sp>
      <p:sp>
        <p:nvSpPr>
          <p:cNvPr id="2" name="矩形 1"/>
          <p:cNvSpPr/>
          <p:nvPr/>
        </p:nvSpPr>
        <p:spPr>
          <a:xfrm>
            <a:off x="2736017" y="4363338"/>
            <a:ext cx="3744416" cy="2030095"/>
          </a:xfrm>
          <a:prstGeom prst="rect">
            <a:avLst/>
          </a:prstGeom>
        </p:spPr>
        <p:txBody>
          <a:bodyPr wrap="square">
            <a:spAutoFit/>
          </a:bodyPr>
          <a:lstStyle/>
          <a:p>
            <a:r>
              <a:rPr lang="en-US" altLang="zh-CN" sz="1800" dirty="0" err="1"/>
              <a:t>typedef</a:t>
            </a:r>
            <a:r>
              <a:rPr lang="en-US" altLang="zh-CN" sz="1800" dirty="0"/>
              <a:t> </a:t>
            </a:r>
            <a:r>
              <a:rPr lang="en-US" altLang="zh-CN" sz="1800" dirty="0" err="1"/>
              <a:t>enum</a:t>
            </a:r>
            <a:endParaRPr lang="en-US" altLang="zh-CN" sz="1800" dirty="0"/>
          </a:p>
          <a:p>
            <a:r>
              <a:rPr lang="en-US" altLang="zh-CN" sz="1800" dirty="0"/>
              <a:t>{</a:t>
            </a:r>
            <a:endParaRPr lang="en-US" altLang="zh-CN" sz="1800" dirty="0"/>
          </a:p>
          <a:p>
            <a:r>
              <a:rPr lang="en-US" altLang="zh-CN" sz="1800" dirty="0"/>
              <a:t>    NO_BUTTON = 0,</a:t>
            </a:r>
            <a:endParaRPr lang="en-US" altLang="zh-CN" sz="1800" dirty="0"/>
          </a:p>
          <a:p>
            <a:r>
              <a:rPr lang="en-US" altLang="zh-CN" sz="1800" dirty="0"/>
              <a:t>    LEFT_BUTTON,</a:t>
            </a:r>
            <a:endParaRPr lang="en-US" altLang="zh-CN" sz="1800" dirty="0"/>
          </a:p>
          <a:p>
            <a:r>
              <a:rPr lang="en-US" altLang="zh-CN" sz="1800" dirty="0"/>
              <a:t>    MIDDLE_BUTTON,</a:t>
            </a:r>
            <a:endParaRPr lang="en-US" altLang="zh-CN" sz="1800" dirty="0"/>
          </a:p>
          <a:p>
            <a:r>
              <a:rPr lang="en-US" altLang="zh-CN" sz="1800" dirty="0"/>
              <a:t>    RIGHT_BUTTON</a:t>
            </a:r>
            <a:endParaRPr lang="en-US" altLang="zh-CN" sz="1800" dirty="0"/>
          </a:p>
          <a:p>
            <a:r>
              <a:rPr lang="en-US" altLang="zh-CN" sz="1800" dirty="0"/>
              <a:t>} </a:t>
            </a:r>
            <a:r>
              <a:rPr lang="en-US" altLang="zh-CN" sz="1800" dirty="0" err="1"/>
              <a:t>ACL_Mouse_Button</a:t>
            </a:r>
            <a:r>
              <a:rPr lang="en-US" altLang="zh-CN" sz="1800" dirty="0"/>
              <a:t>;</a:t>
            </a:r>
            <a:endParaRPr lang="en-US" altLang="zh-CN" sz="1800" dirty="0"/>
          </a:p>
        </p:txBody>
      </p:sp>
      <p:sp>
        <p:nvSpPr>
          <p:cNvPr id="3" name="矩形 2"/>
          <p:cNvSpPr/>
          <p:nvPr/>
        </p:nvSpPr>
        <p:spPr>
          <a:xfrm>
            <a:off x="7505834" y="4363085"/>
            <a:ext cx="4572000" cy="2306955"/>
          </a:xfrm>
          <a:prstGeom prst="rect">
            <a:avLst/>
          </a:prstGeom>
        </p:spPr>
        <p:txBody>
          <a:bodyPr>
            <a:spAutoFit/>
          </a:bodyPr>
          <a:lstStyle/>
          <a:p>
            <a:r>
              <a:rPr lang="en-US" altLang="zh-CN" sz="1600" dirty="0" err="1"/>
              <a:t>typedef</a:t>
            </a:r>
            <a:r>
              <a:rPr lang="en-US" altLang="zh-CN" sz="1600" dirty="0"/>
              <a:t> </a:t>
            </a:r>
            <a:r>
              <a:rPr lang="en-US" altLang="zh-CN" sz="1600" dirty="0" err="1"/>
              <a:t>enum</a:t>
            </a:r>
            <a:r>
              <a:rPr lang="en-US" altLang="zh-CN" sz="1600" dirty="0"/>
              <a:t> </a:t>
            </a:r>
            <a:endParaRPr lang="en-US" altLang="zh-CN" sz="1600" dirty="0"/>
          </a:p>
          <a:p>
            <a:r>
              <a:rPr lang="en-US" altLang="zh-CN" sz="1600" dirty="0"/>
              <a:t>{</a:t>
            </a:r>
            <a:endParaRPr lang="en-US" altLang="zh-CN" sz="1600" dirty="0"/>
          </a:p>
          <a:p>
            <a:r>
              <a:rPr lang="en-US" altLang="zh-CN" sz="1600" dirty="0"/>
              <a:t>    BUTTON_DOWN,</a:t>
            </a:r>
            <a:endParaRPr lang="en-US" altLang="zh-CN" sz="1600" dirty="0"/>
          </a:p>
          <a:p>
            <a:r>
              <a:rPr lang="en-US" altLang="zh-CN" sz="1600" dirty="0"/>
              <a:t>    BUTTON_DOUBLECLICK,</a:t>
            </a:r>
            <a:endParaRPr lang="en-US" altLang="zh-CN" sz="1600" dirty="0"/>
          </a:p>
          <a:p>
            <a:r>
              <a:rPr lang="en-US" altLang="zh-CN" sz="1600" dirty="0"/>
              <a:t>    BUTTON_UP,</a:t>
            </a:r>
            <a:endParaRPr lang="en-US" altLang="zh-CN" sz="1600" dirty="0"/>
          </a:p>
          <a:p>
            <a:r>
              <a:rPr lang="en-US" altLang="zh-CN" sz="1600" dirty="0"/>
              <a:t>    ROLL_UP,</a:t>
            </a:r>
            <a:endParaRPr lang="en-US" altLang="zh-CN" sz="1600" dirty="0"/>
          </a:p>
          <a:p>
            <a:r>
              <a:rPr lang="en-US" altLang="zh-CN" sz="1600" dirty="0"/>
              <a:t>    ROLL_DOWN,</a:t>
            </a:r>
            <a:endParaRPr lang="en-US" altLang="zh-CN" sz="1600" dirty="0"/>
          </a:p>
          <a:p>
            <a:r>
              <a:rPr lang="en-US" altLang="zh-CN" sz="1600" dirty="0"/>
              <a:t>    MOUSEMOVE	</a:t>
            </a:r>
            <a:endParaRPr lang="en-US" altLang="zh-CN" sz="1600" dirty="0"/>
          </a:p>
          <a:p>
            <a:r>
              <a:rPr lang="en-US" altLang="zh-CN" sz="1600" dirty="0"/>
              <a:t>} </a:t>
            </a:r>
            <a:r>
              <a:rPr lang="en-US" altLang="zh-CN" sz="1600" dirty="0" err="1"/>
              <a:t>ACL_Mouse_Event</a:t>
            </a:r>
            <a:r>
              <a:rPr lang="en-US" altLang="zh-CN" sz="1600" dirty="0"/>
              <a:t>;</a:t>
            </a:r>
            <a:endParaRPr lang="en-US" altLang="zh-CN" sz="1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txBox="1"/>
          <p:nvPr/>
        </p:nvSpPr>
        <p:spPr>
          <a:xfrm>
            <a:off x="576000" y="216000"/>
            <a:ext cx="7109500"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pPr>
              <a:buFontTx/>
              <a:buNone/>
            </a:pPr>
            <a:r>
              <a:rPr lang="zh-CN" altLang="en-US" dirty="0"/>
              <a:t>二维数组中的指针等价关系</a:t>
            </a:r>
            <a:endParaRPr lang="zh-CN" altLang="en-US" dirty="0"/>
          </a:p>
        </p:txBody>
      </p:sp>
      <p:graphicFrame>
        <p:nvGraphicFramePr>
          <p:cNvPr id="3" name="表格 2"/>
          <p:cNvGraphicFramePr>
            <a:graphicFrameLocks noGrp="1"/>
          </p:cNvGraphicFramePr>
          <p:nvPr/>
        </p:nvGraphicFramePr>
        <p:xfrm>
          <a:off x="239412" y="1484784"/>
          <a:ext cx="11812387" cy="3672406"/>
        </p:xfrm>
        <a:graphic>
          <a:graphicData uri="http://schemas.openxmlformats.org/drawingml/2006/table">
            <a:tbl>
              <a:tblPr>
                <a:tableStyleId>{5C22544A-7EE6-4342-B048-85BDC9FD1C3A}</a:tableStyleId>
              </a:tblPr>
              <a:tblGrid>
                <a:gridCol w="672250"/>
                <a:gridCol w="1152428"/>
                <a:gridCol w="1536571"/>
                <a:gridCol w="1440535"/>
                <a:gridCol w="1248464"/>
                <a:gridCol w="1440535"/>
                <a:gridCol w="1810683"/>
                <a:gridCol w="1137021"/>
                <a:gridCol w="1373900"/>
              </a:tblGrid>
              <a:tr h="504056">
                <a:tc gridSpan="9">
                  <a:txBody>
                    <a:bodyPr/>
                    <a:lstStyle/>
                    <a:p>
                      <a:pPr algn="ctr" fontAlgn="ctr"/>
                      <a:r>
                        <a:rPr lang="en-US" altLang="zh-CN" sz="2800" b="0" i="0" u="none" strike="noStrike" dirty="0" err="1">
                          <a:solidFill>
                            <a:srgbClr val="000000"/>
                          </a:solidFill>
                          <a:effectLst/>
                          <a:latin typeface="Tahoma" panose="020B0604030504040204" pitchFamily="34" charset="0"/>
                          <a:cs typeface="Tahoma" panose="020B0604030504040204" pitchFamily="34" charset="0"/>
                        </a:rPr>
                        <a:t>int</a:t>
                      </a:r>
                      <a:r>
                        <a:rPr lang="en-US" altLang="zh-CN" sz="2800" b="0" i="0" u="none" strike="noStrike" dirty="0">
                          <a:solidFill>
                            <a:srgbClr val="000000"/>
                          </a:solidFill>
                          <a:effectLst/>
                          <a:latin typeface="Tahoma" panose="020B0604030504040204" pitchFamily="34" charset="0"/>
                          <a:cs typeface="Tahoma" panose="020B0604030504040204" pitchFamily="34" charset="0"/>
                        </a:rPr>
                        <a:t> a[10][20];</a:t>
                      </a:r>
                      <a:endParaRPr lang="zh-CN" altLang="en-US" sz="2800" b="0" i="0" u="none" strike="noStrike" dirty="0">
                        <a:solidFill>
                          <a:srgbClr val="000000"/>
                        </a:solidFill>
                        <a:effectLst/>
                        <a:latin typeface="Tahoma" panose="020B0604030504040204" pitchFamily="34" charset="0"/>
                        <a:cs typeface="Tahoma" panose="020B0604030504040204" pitchFamily="34" charset="0"/>
                      </a:endParaRPr>
                    </a:p>
                  </a:txBody>
                  <a:tcPr marL="12703" marR="12703" marT="9525" marB="0" anchor="ctr">
                    <a:solidFill>
                      <a:schemeClr val="accent6">
                        <a:lumMod val="60000"/>
                        <a:lumOff val="40000"/>
                      </a:schemeClr>
                    </a:solidFill>
                  </a:tcPr>
                </a:tc>
                <a:tc hMerge="1">
                  <a:tcPr/>
                </a:tc>
                <a:tc hMerge="1">
                  <a:tcPr/>
                </a:tc>
                <a:tc hMerge="1">
                  <a:tcPr marL="9525" marR="9525" marT="9525" marB="0" anchor="ctr">
                    <a:solidFill>
                      <a:schemeClr val="accent6">
                        <a:lumMod val="60000"/>
                        <a:lumOff val="40000"/>
                      </a:schemeClr>
                    </a:solidFill>
                  </a:tcPr>
                </a:tc>
                <a:tc hMerge="1">
                  <a:tcPr/>
                </a:tc>
                <a:tc hMerge="1">
                  <a:tcPr/>
                </a:tc>
                <a:tc hMerge="1">
                  <a:tcPr marL="9525" marR="9525" marT="9525" marB="0" anchor="ctr">
                    <a:solidFill>
                      <a:schemeClr val="accent6">
                        <a:lumMod val="60000"/>
                        <a:lumOff val="40000"/>
                      </a:schemeClr>
                    </a:solidFill>
                  </a:tcPr>
                </a:tc>
                <a:tc hMerge="1">
                  <a:tcPr/>
                </a:tc>
                <a:tc hMerge="1">
                  <a:tcPr/>
                </a:tc>
              </a:tr>
              <a:tr h="316835">
                <a:tc gridSpan="3">
                  <a:txBody>
                    <a:bodyPr/>
                    <a:lstStyle/>
                    <a:p>
                      <a:pPr algn="ctr" fontAlgn="ctr"/>
                      <a:r>
                        <a:rPr lang="zh-CN" altLang="en-US" sz="2000" b="1" u="none" strike="noStrike" dirty="0">
                          <a:effectLst/>
                        </a:rPr>
                        <a:t>二级指针</a:t>
                      </a:r>
                      <a:endParaRPr lang="zh-CN" altLang="en-US" sz="2000" b="1"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hMerge="1">
                  <a:tcPr/>
                </a:tc>
                <a:tc hMerge="1">
                  <a:tcPr/>
                </a:tc>
                <a:tc gridSpan="3">
                  <a:txBody>
                    <a:bodyPr/>
                    <a:lstStyle/>
                    <a:p>
                      <a:pPr algn="ctr" fontAlgn="ctr"/>
                      <a:r>
                        <a:rPr lang="zh-CN" altLang="en-US" sz="2000" b="1" u="none" strike="noStrike" dirty="0">
                          <a:effectLst/>
                        </a:rPr>
                        <a:t>一级指针</a:t>
                      </a:r>
                      <a:endParaRPr lang="zh-CN" altLang="en-US" sz="2000" b="1"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hMerge="1">
                  <a:tcPr/>
                </a:tc>
                <a:tc hMerge="1">
                  <a:tcPr/>
                </a:tc>
                <a:tc gridSpan="3">
                  <a:txBody>
                    <a:bodyPr/>
                    <a:lstStyle/>
                    <a:p>
                      <a:pPr algn="ctr" fontAlgn="ctr"/>
                      <a:r>
                        <a:rPr lang="zh-CN" altLang="en-US" sz="2000" b="1" u="none" strike="noStrike" dirty="0">
                          <a:effectLst/>
                        </a:rPr>
                        <a:t>数组元素</a:t>
                      </a:r>
                      <a:endParaRPr lang="zh-CN" altLang="en-US" sz="2000" b="1"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hMerge="1">
                  <a:tcPr/>
                </a:tc>
                <a:tc hMerge="1">
                  <a:tcPr/>
                </a:tc>
              </a:tr>
              <a:tr h="316835">
                <a:tc rowSpan="3">
                  <a:txBody>
                    <a:bodyPr/>
                    <a:lstStyle/>
                    <a:p>
                      <a:pPr algn="ctr" fontAlgn="ctr"/>
                      <a:r>
                        <a:rPr lang="en-US" sz="2000" u="none" strike="noStrike">
                          <a:effectLst/>
                        </a:rPr>
                        <a:t>a</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dirty="0">
                          <a:effectLst/>
                        </a:rPr>
                        <a:t>&amp;a[0]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dirty="0">
                          <a:effectLst/>
                        </a:rPr>
                        <a:t>&amp;&amp;a[0][0]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&amp;a[0][0]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a[0][0]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*(a[0]+0)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a[0]+1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&amp;a[0][1]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a[0][1]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*(a[0]+1)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a[0]+j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&amp;a[0][j]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t>
                      </a:r>
                      <a:r>
                        <a:rPr lang="en-US" sz="2000" u="none" strike="noStrike" dirty="0" err="1">
                          <a:effectLst/>
                        </a:rPr>
                        <a:t>a+j</a:t>
                      </a:r>
                      <a:r>
                        <a:rPr lang="en-US" sz="2000" u="none" strike="noStrike" dirty="0">
                          <a:effectLst/>
                        </a:rPr>
                        <a:t>)</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a[0][j]</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*(a[0]+j)</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rowSpan="3">
                  <a:txBody>
                    <a:bodyPr/>
                    <a:lstStyle/>
                    <a:p>
                      <a:pPr algn="ctr" fontAlgn="ctr"/>
                      <a:r>
                        <a:rPr lang="en-US" sz="2000" u="none" strike="noStrike">
                          <a:effectLst/>
                        </a:rPr>
                        <a:t>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a:effectLst/>
                        </a:rPr>
                        <a:t>&amp;a[1]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a:effectLst/>
                        </a:rPr>
                        <a:t>&amp;&amp;a[1][0]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&amp;a[1][0]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a[1][0]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*(a[1]+0)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*(a+1)+1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&amp;a[1][1]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*(a[1]+1)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*(a+1)+j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&amp;a[1][j]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a[1][j]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*(a[1]+j)</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rowSpan="3">
                  <a:txBody>
                    <a:bodyPr/>
                    <a:lstStyle/>
                    <a:p>
                      <a:pPr algn="ctr" fontAlgn="ctr"/>
                      <a:r>
                        <a:rPr lang="en-US" sz="2000" u="none" strike="noStrike">
                          <a:effectLst/>
                        </a:rPr>
                        <a:t>a+i</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a:effectLst/>
                        </a:rPr>
                        <a:t>&amp;a[i]</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rowSpan="3">
                  <a:txBody>
                    <a:bodyPr/>
                    <a:lstStyle/>
                    <a:p>
                      <a:pPr algn="ctr" fontAlgn="ctr"/>
                      <a:r>
                        <a:rPr lang="en-US" sz="2000" u="none" strike="noStrike">
                          <a:effectLst/>
                        </a:rPr>
                        <a:t>&amp;&amp;a[i][0]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&amp;a[i][0]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a[i][0]</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a:t>
                      </a:r>
                      <a:r>
                        <a:rPr lang="en-US" sz="2000" u="none" strike="noStrike" dirty="0" err="1">
                          <a:effectLst/>
                        </a:rPr>
                        <a:t>i</a:t>
                      </a:r>
                      <a:r>
                        <a:rPr lang="en-US" sz="2000" u="none" strike="noStrike" dirty="0">
                          <a:effectLst/>
                        </a:rPr>
                        <a:t>]+0)</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*(a+i)+1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&amp;a[i][1]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a[i][1]</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a:t>
                      </a:r>
                      <a:r>
                        <a:rPr lang="en-US" sz="2000" u="none" strike="noStrike" dirty="0" err="1">
                          <a:effectLst/>
                        </a:rPr>
                        <a:t>i</a:t>
                      </a:r>
                      <a:r>
                        <a:rPr lang="en-US" sz="2000" u="none" strike="noStrike" dirty="0">
                          <a:effectLst/>
                        </a:rPr>
                        <a:t>]+1)</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r h="316835">
                <a:tc vMerge="1">
                  <a:tcPr/>
                </a:tc>
                <a:tc vMerge="1">
                  <a:tcPr/>
                </a:tc>
                <a:tc vMerge="1">
                  <a:tcPr/>
                </a:tc>
                <a:tc>
                  <a:txBody>
                    <a:bodyPr/>
                    <a:lstStyle/>
                    <a:p>
                      <a:pPr algn="ctr" fontAlgn="ctr"/>
                      <a:r>
                        <a:rPr lang="en-US" sz="2000" u="none" strike="noStrike">
                          <a:effectLst/>
                        </a:rPr>
                        <a:t>*(a+i)+j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&amp;a[i][j]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a:effectLst/>
                        </a:rPr>
                        <a:t>a[i][j]</a:t>
                      </a:r>
                      <a:endParaRPr lang="en-US" sz="2000" b="0" i="0" u="none" strike="noStrike">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c>
                  <a:txBody>
                    <a:bodyPr/>
                    <a:lstStyle/>
                    <a:p>
                      <a:pPr algn="ctr" fontAlgn="ctr"/>
                      <a:r>
                        <a:rPr lang="en-US" sz="2000" u="none" strike="noStrike" dirty="0">
                          <a:effectLst/>
                        </a:rPr>
                        <a:t>*(a[</a:t>
                      </a:r>
                      <a:r>
                        <a:rPr lang="en-US" sz="2000" u="none" strike="noStrike" dirty="0" err="1">
                          <a:effectLst/>
                        </a:rPr>
                        <a:t>i</a:t>
                      </a:r>
                      <a:r>
                        <a:rPr lang="en-US" sz="2000" u="none" strike="noStrike" dirty="0">
                          <a:effectLst/>
                        </a:rPr>
                        <a:t>]+j)</a:t>
                      </a:r>
                      <a:endParaRPr lang="en-US" sz="2000" b="0" i="0" u="none" strike="noStrike" dirty="0">
                        <a:solidFill>
                          <a:srgbClr val="000000"/>
                        </a:solidFill>
                        <a:effectLst/>
                        <a:latin typeface="宋体" panose="02010600030101010101" pitchFamily="2" charset="-122"/>
                      </a:endParaRPr>
                    </a:p>
                  </a:txBody>
                  <a:tcPr marL="12703" marR="12703" marT="9525" marB="0" anchor="ctr">
                    <a:solidFill>
                      <a:schemeClr val="accent6">
                        <a:lumMod val="60000"/>
                        <a:lumOff val="40000"/>
                      </a:schemeClr>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p:cNvSpPr txBox="1"/>
          <p:nvPr/>
        </p:nvSpPr>
        <p:spPr>
          <a:xfrm>
            <a:off x="431887" y="216000"/>
            <a:ext cx="4248125"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r>
              <a:rPr lang="zh-CN" altLang="en-US" dirty="0"/>
              <a:t>二维数组与二级指针</a:t>
            </a:r>
            <a:endParaRPr lang="zh-CN" altLang="en-US" dirty="0"/>
          </a:p>
        </p:txBody>
      </p:sp>
      <p:sp>
        <p:nvSpPr>
          <p:cNvPr id="3" name="TextBox 2"/>
          <p:cNvSpPr txBox="1"/>
          <p:nvPr/>
        </p:nvSpPr>
        <p:spPr>
          <a:xfrm>
            <a:off x="453726" y="1700808"/>
            <a:ext cx="8136904" cy="4298613"/>
          </a:xfrm>
          <a:prstGeom prst="rect">
            <a:avLst/>
          </a:prstGeom>
          <a:solidFill>
            <a:schemeClr val="tx1"/>
          </a:solidFill>
        </p:spPr>
        <p:txBody>
          <a:bodyPr wrap="square" rtlCol="0">
            <a:spAutoFit/>
          </a:bodyPr>
          <a:lstStyle/>
          <a:p>
            <a:pPr>
              <a:lnSpc>
                <a:spcPts val="4100"/>
              </a:lnSpc>
            </a:pPr>
            <a:r>
              <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rPr>
              <a:t>char name[20];</a:t>
            </a:r>
            <a:endPar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endParaRPr>
          </a:p>
          <a:p>
            <a:pPr>
              <a:lnSpc>
                <a:spcPts val="4100"/>
              </a:lnSpc>
            </a:pPr>
            <a:r>
              <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rPr>
              <a:t>char *</a:t>
            </a:r>
            <a:r>
              <a:rPr lang="en-US" altLang="zh-CN" sz="2400" dirty="0" err="1">
                <a:solidFill>
                  <a:schemeClr val="bg1"/>
                </a:solidFill>
                <a:latin typeface="Arial" panose="020B0604020202090204" pitchFamily="34" charset="0"/>
                <a:ea typeface="华文细黑" panose="02010600040101010101" pitchFamily="2" charset="-122"/>
                <a:cs typeface="Arial" panose="020B0604020202090204" pitchFamily="34" charset="0"/>
              </a:rPr>
              <a:t>pname</a:t>
            </a:r>
            <a:r>
              <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rPr>
              <a:t>;</a:t>
            </a:r>
            <a:endPar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endParaRPr>
          </a:p>
          <a:p>
            <a:pPr>
              <a:lnSpc>
                <a:spcPts val="4100"/>
              </a:lnSpc>
            </a:pPr>
            <a:r>
              <a:rPr lang="en-US" altLang="zh-CN" sz="2400" b="1" dirty="0" err="1">
                <a:solidFill>
                  <a:srgbClr val="0000FF"/>
                </a:solidFill>
                <a:latin typeface="华文细黑" panose="02010600040101010101" pitchFamily="2" charset="-122"/>
                <a:ea typeface="华文细黑" panose="02010600040101010101" pitchFamily="2" charset="-122"/>
              </a:rPr>
              <a:t>pname</a:t>
            </a:r>
            <a:r>
              <a:rPr lang="en-US" altLang="zh-CN" sz="2400" b="1" dirty="0">
                <a:solidFill>
                  <a:srgbClr val="0000FF"/>
                </a:solidFill>
                <a:latin typeface="华文细黑" panose="02010600040101010101" pitchFamily="2" charset="-122"/>
                <a:ea typeface="华文细黑" panose="02010600040101010101" pitchFamily="2" charset="-122"/>
              </a:rPr>
              <a:t> = name; </a:t>
            </a:r>
            <a:r>
              <a:rPr lang="en-US" altLang="zh-CN" sz="2400" b="1" dirty="0">
                <a:solidFill>
                  <a:srgbClr val="00B050"/>
                </a:solidFill>
                <a:latin typeface="华文细黑" panose="02010600040101010101" pitchFamily="2" charset="-122"/>
                <a:ea typeface="华文细黑" panose="02010600040101010101" pitchFamily="2" charset="-122"/>
              </a:rPr>
              <a:t>/*</a:t>
            </a:r>
            <a:r>
              <a:rPr lang="zh-CN" altLang="en-US" sz="2400" b="1" dirty="0">
                <a:solidFill>
                  <a:srgbClr val="00B050"/>
                </a:solidFill>
                <a:latin typeface="华文细黑" panose="02010600040101010101" pitchFamily="2" charset="-122"/>
                <a:ea typeface="华文细黑" panose="02010600040101010101" pitchFamily="2" charset="-122"/>
              </a:rPr>
              <a:t>通过</a:t>
            </a:r>
            <a:r>
              <a:rPr lang="en-US" altLang="zh-CN" sz="2400" b="1" dirty="0" err="1">
                <a:solidFill>
                  <a:srgbClr val="00B050"/>
                </a:solidFill>
                <a:latin typeface="华文细黑" panose="02010600040101010101" pitchFamily="2" charset="-122"/>
                <a:ea typeface="华文细黑" panose="02010600040101010101" pitchFamily="2" charset="-122"/>
              </a:rPr>
              <a:t>pname</a:t>
            </a:r>
            <a:r>
              <a:rPr lang="zh-CN" altLang="en-US" sz="2400" b="1" dirty="0">
                <a:solidFill>
                  <a:srgbClr val="00B050"/>
                </a:solidFill>
                <a:latin typeface="华文细黑" panose="02010600040101010101" pitchFamily="2" charset="-122"/>
                <a:ea typeface="华文细黑" panose="02010600040101010101" pitchFamily="2" charset="-122"/>
              </a:rPr>
              <a:t>遍历字符串</a:t>
            </a:r>
            <a:r>
              <a:rPr lang="en-US" altLang="zh-CN" sz="2400" b="1" dirty="0">
                <a:solidFill>
                  <a:srgbClr val="00B050"/>
                </a:solidFill>
                <a:latin typeface="华文细黑" panose="02010600040101010101" pitchFamily="2" charset="-122"/>
                <a:ea typeface="华文细黑" panose="02010600040101010101" pitchFamily="2" charset="-122"/>
              </a:rPr>
              <a:t>*/</a:t>
            </a:r>
            <a:endPar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endParaRPr>
          </a:p>
          <a:p>
            <a:pPr>
              <a:lnSpc>
                <a:spcPts val="4100"/>
              </a:lnSpc>
            </a:pPr>
            <a:r>
              <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rPr>
              <a:t>char s[5][10];  </a:t>
            </a:r>
            <a:r>
              <a:rPr lang="en-US" altLang="zh-CN" sz="2400" b="1" dirty="0">
                <a:solidFill>
                  <a:srgbClr val="00B050"/>
                </a:solidFill>
                <a:latin typeface="华文细黑" panose="02010600040101010101" pitchFamily="2" charset="-122"/>
                <a:ea typeface="华文细黑" panose="02010600040101010101" pitchFamily="2" charset="-122"/>
              </a:rPr>
              <a:t>/*5</a:t>
            </a:r>
            <a:r>
              <a:rPr lang="zh-CN" altLang="en-US" sz="2400" b="1" dirty="0">
                <a:solidFill>
                  <a:srgbClr val="00B050"/>
                </a:solidFill>
                <a:latin typeface="华文细黑" panose="02010600040101010101" pitchFamily="2" charset="-122"/>
                <a:ea typeface="华文细黑" panose="02010600040101010101" pitchFamily="2" charset="-122"/>
              </a:rPr>
              <a:t>个一维字符数组</a:t>
            </a:r>
            <a:r>
              <a:rPr lang="en-US" altLang="zh-CN" sz="2400" b="1" dirty="0">
                <a:solidFill>
                  <a:srgbClr val="00B050"/>
                </a:solidFill>
                <a:latin typeface="华文细黑" panose="02010600040101010101" pitchFamily="2" charset="-122"/>
                <a:ea typeface="华文细黑" panose="02010600040101010101" pitchFamily="2" charset="-122"/>
              </a:rPr>
              <a:t>*/ </a:t>
            </a:r>
            <a:endParaRPr lang="en-US" altLang="zh-CN" sz="2400" b="1" dirty="0">
              <a:solidFill>
                <a:srgbClr val="00B050"/>
              </a:solidFill>
              <a:latin typeface="华文细黑" panose="02010600040101010101" pitchFamily="2" charset="-122"/>
              <a:ea typeface="华文细黑" panose="02010600040101010101" pitchFamily="2" charset="-122"/>
            </a:endParaRPr>
          </a:p>
          <a:p>
            <a:pPr>
              <a:lnSpc>
                <a:spcPts val="4100"/>
              </a:lnSpc>
            </a:pPr>
            <a:r>
              <a:rPr lang="en-US" altLang="zh-CN" sz="2400" dirty="0">
                <a:solidFill>
                  <a:schemeClr val="bg1"/>
                </a:solidFill>
                <a:latin typeface="Arial" panose="020B0604020202090204" pitchFamily="34" charset="0"/>
                <a:ea typeface="华文细黑" panose="02010600040101010101" pitchFamily="2" charset="-122"/>
                <a:cs typeface="Arial" panose="020B0604020202090204" pitchFamily="34" charset="0"/>
              </a:rPr>
              <a:t>char **p;</a:t>
            </a:r>
            <a:endParaRPr lang="en-US" altLang="zh-CN" sz="2400" b="1" dirty="0">
              <a:solidFill>
                <a:srgbClr val="00B050"/>
              </a:solidFill>
              <a:latin typeface="华文细黑" panose="02010600040101010101" pitchFamily="2" charset="-122"/>
              <a:ea typeface="华文细黑" panose="02010600040101010101" pitchFamily="2" charset="-122"/>
            </a:endParaRPr>
          </a:p>
          <a:p>
            <a:pPr>
              <a:lnSpc>
                <a:spcPts val="4100"/>
              </a:lnSpc>
            </a:pPr>
            <a:r>
              <a:rPr lang="en-US" altLang="zh-CN" sz="2400" b="1" dirty="0">
                <a:solidFill>
                  <a:srgbClr val="0000FF"/>
                </a:solidFill>
                <a:latin typeface="华文细黑" panose="02010600040101010101" pitchFamily="2" charset="-122"/>
                <a:ea typeface="华文细黑" panose="02010600040101010101" pitchFamily="2" charset="-122"/>
              </a:rPr>
              <a:t>/*</a:t>
            </a:r>
            <a:r>
              <a:rPr lang="zh-CN" altLang="en-US" sz="2400" b="1" dirty="0">
                <a:solidFill>
                  <a:srgbClr val="0000FF"/>
                </a:solidFill>
                <a:latin typeface="华文细黑" panose="02010600040101010101" pitchFamily="2" charset="-122"/>
                <a:ea typeface="华文细黑" panose="02010600040101010101" pitchFamily="2" charset="-122"/>
              </a:rPr>
              <a:t>通常不这样写代码</a:t>
            </a:r>
            <a:r>
              <a:rPr lang="en-US" altLang="zh-CN" sz="2400" b="1" dirty="0">
                <a:solidFill>
                  <a:srgbClr val="0000FF"/>
                </a:solidFill>
                <a:latin typeface="华文细黑" panose="02010600040101010101" pitchFamily="2" charset="-122"/>
                <a:ea typeface="华文细黑" panose="02010600040101010101" pitchFamily="2" charset="-122"/>
              </a:rPr>
              <a:t>*/</a:t>
            </a:r>
            <a:endParaRPr lang="en-US" altLang="zh-CN" sz="2400" b="1" dirty="0">
              <a:solidFill>
                <a:srgbClr val="0000FF"/>
              </a:solidFill>
              <a:latin typeface="华文细黑" panose="02010600040101010101" pitchFamily="2" charset="-122"/>
              <a:ea typeface="华文细黑" panose="02010600040101010101" pitchFamily="2" charset="-122"/>
            </a:endParaRPr>
          </a:p>
          <a:p>
            <a:pPr>
              <a:lnSpc>
                <a:spcPts val="4100"/>
              </a:lnSpc>
            </a:pPr>
            <a:r>
              <a:rPr lang="en-US" altLang="zh-CN" sz="2400" b="1" dirty="0">
                <a:solidFill>
                  <a:srgbClr val="0000FF"/>
                </a:solidFill>
                <a:latin typeface="华文细黑" panose="02010600040101010101" pitchFamily="2" charset="-122"/>
                <a:ea typeface="华文细黑" panose="02010600040101010101" pitchFamily="2" charset="-122"/>
              </a:rPr>
              <a:t>char  **p;</a:t>
            </a:r>
            <a:endParaRPr lang="en-US" altLang="zh-CN" sz="2400" b="1" dirty="0">
              <a:solidFill>
                <a:srgbClr val="0000FF"/>
              </a:solidFill>
              <a:latin typeface="华文细黑" panose="02010600040101010101" pitchFamily="2" charset="-122"/>
              <a:ea typeface="华文细黑" panose="02010600040101010101" pitchFamily="2" charset="-122"/>
            </a:endParaRPr>
          </a:p>
          <a:p>
            <a:pPr>
              <a:lnSpc>
                <a:spcPts val="4100"/>
              </a:lnSpc>
            </a:pPr>
            <a:r>
              <a:rPr lang="en-US" altLang="zh-CN" sz="2400" b="1" dirty="0">
                <a:solidFill>
                  <a:srgbClr val="0000FF"/>
                </a:solidFill>
                <a:latin typeface="华文细黑" panose="02010600040101010101" pitchFamily="2" charset="-122"/>
                <a:ea typeface="华文细黑" panose="02010600040101010101" pitchFamily="2" charset="-122"/>
              </a:rPr>
              <a:t>p = s; </a:t>
            </a:r>
            <a:r>
              <a:rPr lang="en-US" altLang="zh-CN" sz="2400" b="1" dirty="0">
                <a:solidFill>
                  <a:srgbClr val="FF0000"/>
                </a:solidFill>
                <a:latin typeface="华文细黑" panose="02010600040101010101" pitchFamily="2" charset="-122"/>
                <a:ea typeface="华文细黑" panose="02010600040101010101" pitchFamily="2" charset="-122"/>
              </a:rPr>
              <a:t>/*warning:</a:t>
            </a:r>
            <a:r>
              <a:rPr lang="zh-CN" altLang="en-US" sz="2400" dirty="0">
                <a:solidFill>
                  <a:srgbClr val="FF0000"/>
                </a:solidFill>
                <a:latin typeface="华文细黑" panose="02010600040101010101" pitchFamily="2" charset="-122"/>
                <a:ea typeface="华文细黑" panose="02010600040101010101" pitchFamily="2" charset="-122"/>
              </a:rPr>
              <a:t>间接级别不同</a:t>
            </a:r>
            <a:r>
              <a:rPr lang="en-US" altLang="zh-CN" sz="2400" dirty="0">
                <a:solidFill>
                  <a:srgbClr val="FF0000"/>
                </a:solidFill>
                <a:latin typeface="华文细黑" panose="02010600040101010101" pitchFamily="2" charset="-122"/>
                <a:ea typeface="华文细黑" panose="02010600040101010101" pitchFamily="2" charset="-122"/>
              </a:rPr>
              <a:t>:s+1</a:t>
            </a:r>
            <a:r>
              <a:rPr lang="zh-CN" altLang="en-US" sz="2400" dirty="0">
                <a:solidFill>
                  <a:srgbClr val="FF0000"/>
                </a:solidFill>
                <a:latin typeface="华文细黑" panose="02010600040101010101" pitchFamily="2" charset="-122"/>
                <a:ea typeface="华文细黑" panose="02010600040101010101" pitchFamily="2" charset="-122"/>
              </a:rPr>
              <a:t>与</a:t>
            </a:r>
            <a:r>
              <a:rPr lang="en-US" altLang="zh-CN" sz="2400" dirty="0">
                <a:solidFill>
                  <a:srgbClr val="FF0000"/>
                </a:solidFill>
                <a:latin typeface="华文细黑" panose="02010600040101010101" pitchFamily="2" charset="-122"/>
                <a:ea typeface="华文细黑" panose="02010600040101010101" pitchFamily="2" charset="-122"/>
              </a:rPr>
              <a:t>p+1</a:t>
            </a:r>
            <a:r>
              <a:rPr lang="zh-CN" altLang="en-US" sz="2400" dirty="0">
                <a:solidFill>
                  <a:srgbClr val="FF0000"/>
                </a:solidFill>
                <a:latin typeface="华文细黑" panose="02010600040101010101" pitchFamily="2" charset="-122"/>
                <a:ea typeface="华文细黑" panose="02010600040101010101" pitchFamily="2" charset="-122"/>
              </a:rPr>
              <a:t>含义不一样</a:t>
            </a:r>
            <a:r>
              <a:rPr lang="en-US" altLang="zh-CN" sz="2400" b="1" dirty="0">
                <a:solidFill>
                  <a:srgbClr val="FF0000"/>
                </a:solidFill>
                <a:latin typeface="华文细黑" panose="02010600040101010101" pitchFamily="2" charset="-122"/>
                <a:ea typeface="华文细黑" panose="02010600040101010101" pitchFamily="2" charset="-122"/>
              </a:rPr>
              <a:t>*/ </a:t>
            </a:r>
            <a:endParaRPr lang="en-US" altLang="zh-CN" sz="2400" b="1" dirty="0">
              <a:solidFill>
                <a:srgbClr val="FF0000"/>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1071546"/>
            <a:ext cx="8715404" cy="2862322"/>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rPr>
              <a:t>指针数组</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a:t>
            </a:r>
            <a:r>
              <a:rPr lang="en-US" altLang="zh-CN" sz="2400" dirty="0">
                <a:latin typeface="Tahoma" panose="020B0604030504040204" pitchFamily="34" charset="0"/>
                <a:ea typeface="华文细黑" panose="02010600040101010101" pitchFamily="2" charset="-122"/>
                <a:cs typeface="Tahoma" panose="020B0604030504040204" pitchFamily="34" charset="0"/>
              </a:rPr>
              <a:t>char *p[10] = {“</a:t>
            </a:r>
            <a:r>
              <a:rPr lang="en-US" altLang="zh-CN" sz="2400" dirty="0" err="1">
                <a:latin typeface="Tahoma" panose="020B0604030504040204" pitchFamily="34" charset="0"/>
                <a:ea typeface="华文细黑" panose="02010600040101010101" pitchFamily="2" charset="-122"/>
                <a:cs typeface="Tahoma" panose="020B0604030504040204" pitchFamily="34" charset="0"/>
              </a:rPr>
              <a:t>hello”,”world”,”me</a:t>
            </a:r>
            <a:r>
              <a:rPr lang="en-US" altLang="zh-CN" sz="2400" dirty="0">
                <a:latin typeface="Tahoma" panose="020B0604030504040204" pitchFamily="34" charset="0"/>
                <a:ea typeface="华文细黑" panose="02010600040101010101" pitchFamily="2" charset="-122"/>
                <a:cs typeface="Tahoma" panose="020B0604030504040204" pitchFamily="34" charset="0"/>
              </a:rPr>
              <a:t> too”};</a:t>
            </a:r>
            <a:endParaRPr lang="en-US" altLang="zh-CN" sz="2400" dirty="0">
              <a:latin typeface="Tahoma" panose="020B0604030504040204" pitchFamily="34" charset="0"/>
              <a:ea typeface="华文细黑" panose="02010600040101010101" pitchFamily="2" charset="-122"/>
              <a:cs typeface="Tahoma" panose="020B0604030504040204" pitchFamily="34" charset="0"/>
            </a:endParaRPr>
          </a:p>
          <a:p>
            <a:pPr>
              <a:lnSpc>
                <a:spcPct val="150000"/>
              </a:lnSpc>
              <a:buFont typeface="Arial" panose="020B0604020202090204" pitchFamily="34" charset="0"/>
              <a:buChar char="•"/>
            </a:pPr>
            <a:r>
              <a:rPr lang="zh-CN" altLang="en-US" sz="2400" b="1" dirty="0">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rPr>
              <a:t>一维指针数组数组名</a:t>
            </a:r>
            <a:r>
              <a:rPr lang="en-US" altLang="zh-CN" sz="2400" b="1" dirty="0">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rPr>
              <a:t>p</a:t>
            </a:r>
            <a:r>
              <a:rPr lang="zh-CN" altLang="en-US" sz="2400" b="1" dirty="0">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rPr>
              <a:t>是二级指针，是常量</a:t>
            </a:r>
            <a:endParaRPr lang="en-US" altLang="zh-CN" sz="2400" b="1" dirty="0">
              <a:solidFill>
                <a:srgbClr val="FFFF00"/>
              </a:solidFill>
              <a:latin typeface="微软雅黑" panose="020B0503020204020204" pitchFamily="34" charset="-122"/>
              <a:ea typeface="微软雅黑" panose="020B0503020204020204" pitchFamily="34" charset="-122"/>
              <a:cs typeface="Times New Roman" panose="02020503050405090304" pitchFamily="18" charset="0"/>
            </a:endParaRPr>
          </a:p>
          <a:p>
            <a:pPr lvl="1">
              <a:lnSpc>
                <a:spcPct val="150000"/>
              </a:lnSpc>
            </a:pPr>
            <a:r>
              <a:rPr lang="en-US" altLang="zh-CN" sz="2400" b="1" dirty="0" err="1">
                <a:latin typeface="华文细黑" panose="02010600040101010101" pitchFamily="2" charset="-122"/>
                <a:ea typeface="华文细黑" panose="02010600040101010101" pitchFamily="2" charset="-122"/>
                <a:cs typeface="Times New Roman" panose="02020503050405090304" pitchFamily="18" charset="0"/>
              </a:rPr>
              <a:t>p+n</a:t>
            </a:r>
            <a:r>
              <a:rPr lang="zh-CN" altLang="en-US" sz="2400" b="1" dirty="0">
                <a:latin typeface="华文细黑" panose="02010600040101010101" pitchFamily="2" charset="-122"/>
                <a:ea typeface="华文细黑" panose="02010600040101010101" pitchFamily="2" charset="-122"/>
                <a:cs typeface="Times New Roman" panose="02020503050405090304" pitchFamily="18" charset="0"/>
              </a:rPr>
              <a:t>还是二级指针</a:t>
            </a:r>
            <a:endParaRPr lang="en-US" altLang="zh-CN" sz="2400" b="1" dirty="0">
              <a:latin typeface="华文细黑" panose="02010600040101010101" pitchFamily="2" charset="-122"/>
              <a:ea typeface="华文细黑" panose="02010600040101010101" pitchFamily="2" charset="-122"/>
              <a:cs typeface="Times New Roman" panose="02020503050405090304" pitchFamily="18" charset="0"/>
            </a:endParaRPr>
          </a:p>
          <a:p>
            <a:pPr lvl="1">
              <a:lnSpc>
                <a:spcPct val="150000"/>
              </a:lnSpc>
            </a:pPr>
            <a:r>
              <a:rPr lang="en-US" altLang="zh-CN" sz="2400" b="1" dirty="0">
                <a:latin typeface="华文细黑" panose="02010600040101010101" pitchFamily="2" charset="-122"/>
                <a:ea typeface="华文细黑" panose="02010600040101010101" pitchFamily="2" charset="-122"/>
                <a:cs typeface="Times New Roman" panose="02020503050405090304" pitchFamily="18" charset="0"/>
              </a:rPr>
              <a:t>p</a:t>
            </a:r>
            <a:r>
              <a:rPr lang="zh-CN" altLang="en-US" sz="2400" b="1" dirty="0">
                <a:latin typeface="华文细黑" panose="02010600040101010101" pitchFamily="2" charset="-122"/>
                <a:ea typeface="华文细黑" panose="02010600040101010101" pitchFamily="2" charset="-122"/>
                <a:cs typeface="Times New Roman" panose="02020503050405090304" pitchFamily="18" charset="0"/>
              </a:rPr>
              <a:t>往后移</a:t>
            </a:r>
            <a:r>
              <a:rPr lang="en-US" altLang="zh-CN" sz="2400" b="1" dirty="0">
                <a:latin typeface="华文细黑" panose="02010600040101010101" pitchFamily="2" charset="-122"/>
                <a:ea typeface="华文细黑" panose="02010600040101010101" pitchFamily="2" charset="-122"/>
                <a:cs typeface="Times New Roman" panose="02020503050405090304" pitchFamily="18" charset="0"/>
              </a:rPr>
              <a:t>n*</a:t>
            </a:r>
            <a:r>
              <a:rPr lang="en-US" altLang="zh-CN" sz="2400" b="1" dirty="0" err="1">
                <a:latin typeface="华文细黑" panose="02010600040101010101" pitchFamily="2" charset="-122"/>
                <a:ea typeface="华文细黑" panose="02010600040101010101" pitchFamily="2" charset="-122"/>
                <a:cs typeface="Times New Roman" panose="02020503050405090304" pitchFamily="18" charset="0"/>
              </a:rPr>
              <a:t>sizeof</a:t>
            </a:r>
            <a:r>
              <a:rPr lang="en-US" altLang="zh-CN" sz="2400" b="1" dirty="0">
                <a:latin typeface="华文细黑" panose="02010600040101010101" pitchFamily="2" charset="-122"/>
                <a:ea typeface="华文细黑" panose="02010600040101010101" pitchFamily="2" charset="-122"/>
                <a:cs typeface="Times New Roman" panose="02020503050405090304" pitchFamily="18" charset="0"/>
              </a:rPr>
              <a:t>(char*)</a:t>
            </a:r>
            <a:r>
              <a:rPr lang="zh-CN" altLang="en-US" sz="2400" b="1" dirty="0">
                <a:latin typeface="华文细黑" panose="02010600040101010101" pitchFamily="2" charset="-122"/>
                <a:ea typeface="华文细黑" panose="02010600040101010101" pitchFamily="2" charset="-122"/>
                <a:cs typeface="Times New Roman" panose="02020503050405090304" pitchFamily="18" charset="0"/>
              </a:rPr>
              <a:t>字节</a:t>
            </a:r>
            <a:endParaRPr lang="en-US" altLang="zh-CN" sz="2400" b="1" dirty="0">
              <a:latin typeface="华文细黑" panose="02010600040101010101" pitchFamily="2" charset="-122"/>
              <a:ea typeface="华文细黑" panose="02010600040101010101" pitchFamily="2" charset="-122"/>
              <a:cs typeface="Times New Roman" panose="02020503050405090304" pitchFamily="18" charset="0"/>
            </a:endParaRPr>
          </a:p>
          <a:p>
            <a:pPr>
              <a:lnSpc>
                <a:spcPct val="150000"/>
              </a:lnSpc>
              <a:buFont typeface="Arial" panose="020B0604020202090204" pitchFamily="34" charset="0"/>
              <a:buChar char="•"/>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q[20]; q</a:t>
            </a: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是二级指针</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8" name="标题 4"/>
          <p:cNvSpPr txBox="1"/>
          <p:nvPr/>
        </p:nvSpPr>
        <p:spPr>
          <a:xfrm>
            <a:off x="431888" y="216000"/>
            <a:ext cx="4716176"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r>
              <a:rPr lang="zh-CN" altLang="en-US" dirty="0"/>
              <a:t>一维指针数组与二级指针</a:t>
            </a:r>
            <a:endParaRPr lang="zh-CN" altLang="en-US" dirty="0"/>
          </a:p>
        </p:txBody>
      </p:sp>
      <p:sp>
        <p:nvSpPr>
          <p:cNvPr id="4" name="TextBox 3"/>
          <p:cNvSpPr txBox="1"/>
          <p:nvPr/>
        </p:nvSpPr>
        <p:spPr>
          <a:xfrm>
            <a:off x="6038809" y="6300001"/>
            <a:ext cx="2951361"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9598" tIns="64799" rIns="129598" bIns="64799">
            <a:spAutoFit/>
          </a:bodyPr>
          <a:lstStyle>
            <a:defPPr>
              <a:defRPr lang="zh-CN"/>
            </a:defPPr>
            <a:lvl1pPr marL="0" defTabSz="1172845" eaLnBrk="1" latinLnBrk="0" hangingPunct="1">
              <a:spcBef>
                <a:spcPct val="50000"/>
              </a:spcBef>
              <a:defRPr kumimoji="0" sz="2000" b="1">
                <a:solidFill>
                  <a:schemeClr val="tx1">
                    <a:lumMod val="50000"/>
                    <a:lumOff val="50000"/>
                  </a:schemeClr>
                </a:solidFill>
                <a:latin typeface="Diavlo Light" pitchFamily="50" charset="0"/>
                <a:ea typeface="宋体" panose="02010600030101010101" pitchFamily="2" charset="-122"/>
              </a:defRPr>
            </a:lvl1pPr>
            <a:lvl2pPr marL="742950" indent="-285750" defTabSz="1172845" latinLnBrk="0">
              <a:defRPr kumimoji="1" sz="6600" b="1">
                <a:solidFill>
                  <a:srgbClr val="FF3300"/>
                </a:solidFill>
                <a:latin typeface="Verdana" panose="020B0804030504040204" pitchFamily="34" charset="0"/>
                <a:ea typeface="隶书" panose="02010509060101010101" pitchFamily="49" charset="-122"/>
              </a:defRPr>
            </a:lvl2pPr>
            <a:lvl3pPr marL="1143000" indent="-228600" defTabSz="1172845" latinLnBrk="0">
              <a:defRPr kumimoji="1" sz="6600" b="1">
                <a:solidFill>
                  <a:srgbClr val="FF3300"/>
                </a:solidFill>
                <a:latin typeface="Verdana" panose="020B0804030504040204" pitchFamily="34" charset="0"/>
                <a:ea typeface="隶书" panose="02010509060101010101" pitchFamily="49" charset="-122"/>
              </a:defRPr>
            </a:lvl3pPr>
            <a:lvl4pPr marL="1600200" indent="-228600" defTabSz="1172845" latinLnBrk="0">
              <a:defRPr kumimoji="1" sz="6600" b="1">
                <a:solidFill>
                  <a:srgbClr val="FF3300"/>
                </a:solidFill>
                <a:latin typeface="Verdana" panose="020B0804030504040204" pitchFamily="34" charset="0"/>
                <a:ea typeface="隶书" panose="02010509060101010101" pitchFamily="49" charset="-122"/>
              </a:defRPr>
            </a:lvl4pPr>
            <a:lvl5pPr marL="2057400" indent="-228600" defTabSz="1172845" latinLnBrk="0">
              <a:defRPr kumimoji="1" sz="6600" b="1">
                <a:solidFill>
                  <a:srgbClr val="FF3300"/>
                </a:solidFill>
                <a:latin typeface="Verdana" panose="020B0804030504040204" pitchFamily="34" charset="0"/>
                <a:ea typeface="隶书" panose="02010509060101010101" pitchFamily="49" charset="-122"/>
              </a:defRPr>
            </a:lvl5pPr>
            <a:lvl6pPr marL="2514600" indent="-228600" defTabSz="1172845"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6pPr>
            <a:lvl7pPr marL="2971800" indent="-228600" defTabSz="1172845"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7pPr>
            <a:lvl8pPr marL="3429000" indent="-228600" defTabSz="1172845"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8pPr>
            <a:lvl9pPr marL="3886200" indent="-228600" defTabSz="1172845"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9pPr>
          </a:lstStyle>
          <a:p>
            <a:pPr algn="r"/>
            <a:r>
              <a:rPr lang="en-US" altLang="zh-CN" b="0" dirty="0">
                <a:latin typeface="Arial" panose="020B0604020202090204" pitchFamily="34" charset="0"/>
                <a:cs typeface="Arial" panose="020B0604020202090204" pitchFamily="34" charset="0"/>
              </a:rPr>
              <a:t>code/chap11/11_3.c</a:t>
            </a:r>
            <a:endParaRPr lang="en-US" altLang="zh-CN" b="0" dirty="0">
              <a:latin typeface="Arial" panose="020B0604020202090204" pitchFamily="34" charset="0"/>
              <a:cs typeface="Arial" panose="020B0604020202090204" pitchFamily="34" charset="0"/>
            </a:endParaRPr>
          </a:p>
        </p:txBody>
      </p:sp>
      <p:graphicFrame>
        <p:nvGraphicFramePr>
          <p:cNvPr id="3" name="表格 2"/>
          <p:cNvGraphicFramePr>
            <a:graphicFrameLocks noGrp="1"/>
          </p:cNvGraphicFramePr>
          <p:nvPr/>
        </p:nvGraphicFramePr>
        <p:xfrm>
          <a:off x="1806036" y="4118534"/>
          <a:ext cx="1757852" cy="2966720"/>
        </p:xfrm>
        <a:graphic>
          <a:graphicData uri="http://schemas.openxmlformats.org/drawingml/2006/table">
            <a:tbl>
              <a:tblPr firstRow="1" bandRow="1">
                <a:tableStyleId>{0505E3EF-67EA-436B-97B2-0124C06EBD24}</a:tableStyleId>
              </a:tblPr>
              <a:tblGrid>
                <a:gridCol w="1757852"/>
              </a:tblGrid>
              <a:tr h="370840">
                <a:tc>
                  <a:txBody>
                    <a:bodyPr/>
                    <a:lstStyle/>
                    <a:p>
                      <a:pPr algn="ctr"/>
                      <a:r>
                        <a:rPr lang="en-US" altLang="zh-CN" sz="1800" dirty="0"/>
                        <a:t>0x004157a8</a:t>
                      </a:r>
                      <a:endParaRPr lang="zh-CN" altLang="en-US" sz="1800" dirty="0"/>
                    </a:p>
                  </a:txBody>
                  <a:tcPr/>
                </a:tc>
              </a:tr>
              <a:tr h="370840">
                <a:tc>
                  <a:txBody>
                    <a:bodyPr/>
                    <a:lstStyle/>
                    <a:p>
                      <a:pPr algn="ctr"/>
                      <a:r>
                        <a:rPr lang="en-US" altLang="zh-CN" sz="1800" b="1" kern="1200" dirty="0">
                          <a:solidFill>
                            <a:schemeClr val="dk1"/>
                          </a:solidFill>
                          <a:latin typeface="+mn-lt"/>
                          <a:ea typeface="+mn-ea"/>
                          <a:cs typeface="+mn-cs"/>
                        </a:rPr>
                        <a:t>0x004157a0</a:t>
                      </a:r>
                      <a:endParaRPr lang="zh-CN" altLang="en-US" sz="1800" b="1" kern="1200" dirty="0">
                        <a:solidFill>
                          <a:schemeClr val="dk1"/>
                        </a:solidFill>
                        <a:latin typeface="+mn-lt"/>
                        <a:ea typeface="+mn-ea"/>
                        <a:cs typeface="+mn-cs"/>
                      </a:endParaRPr>
                    </a:p>
                  </a:txBody>
                  <a:tcPr/>
                </a:tc>
              </a:tr>
              <a:tr h="370840">
                <a:tc>
                  <a:txBody>
                    <a:bodyPr/>
                    <a:lstStyle/>
                    <a:p>
                      <a:pPr algn="ctr"/>
                      <a:r>
                        <a:rPr lang="en-US" altLang="zh-CN" sz="1800" b="1" kern="1200" dirty="0">
                          <a:solidFill>
                            <a:schemeClr val="dk1"/>
                          </a:solidFill>
                          <a:latin typeface="+mn-lt"/>
                          <a:ea typeface="+mn-ea"/>
                          <a:cs typeface="+mn-cs"/>
                        </a:rPr>
                        <a:t>0x00415798</a:t>
                      </a:r>
                      <a:endParaRPr lang="zh-CN" altLang="en-US" sz="1800" b="1" kern="1200" dirty="0">
                        <a:solidFill>
                          <a:schemeClr val="dk1"/>
                        </a:solidFill>
                        <a:latin typeface="+mn-lt"/>
                        <a:ea typeface="+mn-ea"/>
                        <a:cs typeface="+mn-cs"/>
                      </a:endParaRPr>
                    </a:p>
                  </a:txBody>
                  <a:tcPr/>
                </a:tc>
              </a:tr>
              <a:tr h="370840">
                <a:tc>
                  <a:txBody>
                    <a:bodyPr/>
                    <a:lstStyle/>
                    <a:p>
                      <a:pPr marL="0" algn="ctr" defTabSz="712470" rtl="0" eaLnBrk="1" latinLnBrk="0" hangingPunct="1"/>
                      <a:r>
                        <a:rPr lang="en-US" altLang="zh-CN" sz="1800" b="1" kern="1200" dirty="0">
                          <a:solidFill>
                            <a:srgbClr val="C00000"/>
                          </a:solidFill>
                          <a:latin typeface="+mn-lt"/>
                          <a:ea typeface="+mn-ea"/>
                          <a:cs typeface="+mn-cs"/>
                        </a:rPr>
                        <a:t>0x00000000</a:t>
                      </a:r>
                      <a:endParaRPr lang="zh-CN" altLang="en-US" sz="1800" b="1" kern="1200" dirty="0">
                        <a:solidFill>
                          <a:srgbClr val="C00000"/>
                        </a:solidFill>
                        <a:latin typeface="+mn-lt"/>
                        <a:ea typeface="+mn-ea"/>
                        <a:cs typeface="+mn-cs"/>
                      </a:endParaRPr>
                    </a:p>
                  </a:txBody>
                  <a:tcPr/>
                </a:tc>
              </a:tr>
              <a:tr h="370840">
                <a:tc>
                  <a:txBody>
                    <a:bodyPr/>
                    <a:lstStyle/>
                    <a:p>
                      <a:pPr marL="0" marR="0" indent="0" algn="ctr" defTabSz="712470" rtl="0" eaLnBrk="1" fontAlgn="auto" latinLnBrk="0" hangingPunct="1">
                        <a:lnSpc>
                          <a:spcPct val="100000"/>
                        </a:lnSpc>
                        <a:spcBef>
                          <a:spcPts val="0"/>
                        </a:spcBef>
                        <a:spcAft>
                          <a:spcPts val="0"/>
                        </a:spcAft>
                        <a:buClrTx/>
                        <a:buSzTx/>
                        <a:buFontTx/>
                        <a:buNone/>
                        <a:defRPr/>
                      </a:pPr>
                      <a:r>
                        <a:rPr lang="en-US" altLang="zh-CN" sz="1800" b="1" kern="1200" dirty="0">
                          <a:solidFill>
                            <a:srgbClr val="C00000"/>
                          </a:solidFill>
                          <a:latin typeface="+mn-lt"/>
                          <a:ea typeface="+mn-ea"/>
                          <a:cs typeface="+mn-cs"/>
                        </a:rPr>
                        <a:t>0x00000000</a:t>
                      </a:r>
                      <a:endParaRPr lang="zh-CN" altLang="en-US" sz="1800" b="1" kern="1200" dirty="0">
                        <a:solidFill>
                          <a:srgbClr val="C00000"/>
                        </a:solidFill>
                        <a:latin typeface="+mn-lt"/>
                        <a:ea typeface="+mn-ea"/>
                        <a:cs typeface="+mn-cs"/>
                      </a:endParaRPr>
                    </a:p>
                  </a:txBody>
                  <a:tcPr/>
                </a:tc>
              </a:tr>
              <a:tr h="370840">
                <a:tc>
                  <a:txBody>
                    <a:bodyPr/>
                    <a:lstStyle/>
                    <a:p>
                      <a:pPr marL="0" marR="0" indent="0" algn="ctr" defTabSz="712470" rtl="0" eaLnBrk="1" fontAlgn="auto" latinLnBrk="0" hangingPunct="1">
                        <a:lnSpc>
                          <a:spcPct val="100000"/>
                        </a:lnSpc>
                        <a:spcBef>
                          <a:spcPts val="0"/>
                        </a:spcBef>
                        <a:spcAft>
                          <a:spcPts val="0"/>
                        </a:spcAft>
                        <a:buClrTx/>
                        <a:buSzTx/>
                        <a:buFontTx/>
                        <a:buNone/>
                        <a:defRPr/>
                      </a:pPr>
                      <a:r>
                        <a:rPr lang="en-US" altLang="zh-CN" sz="1800" b="1" kern="1200" dirty="0">
                          <a:solidFill>
                            <a:srgbClr val="C00000"/>
                          </a:solidFill>
                          <a:latin typeface="+mn-lt"/>
                          <a:ea typeface="+mn-ea"/>
                          <a:cs typeface="+mn-cs"/>
                        </a:rPr>
                        <a:t>0x00000000</a:t>
                      </a:r>
                      <a:endParaRPr lang="zh-CN" altLang="en-US" sz="1800" b="1" kern="1200" dirty="0">
                        <a:solidFill>
                          <a:srgbClr val="C00000"/>
                        </a:solidFill>
                        <a:latin typeface="+mn-lt"/>
                        <a:ea typeface="+mn-ea"/>
                        <a:cs typeface="+mn-cs"/>
                      </a:endParaRPr>
                    </a:p>
                  </a:txBody>
                  <a:tcPr/>
                </a:tc>
              </a:tr>
              <a:tr h="370840">
                <a:tc>
                  <a:txBody>
                    <a:bodyPr/>
                    <a:lstStyle/>
                    <a:p>
                      <a:pPr marL="0" marR="0" indent="0" algn="ctr" defTabSz="712470" rtl="0" eaLnBrk="1" fontAlgn="auto" latinLnBrk="0" hangingPunct="1">
                        <a:lnSpc>
                          <a:spcPct val="100000"/>
                        </a:lnSpc>
                        <a:spcBef>
                          <a:spcPts val="0"/>
                        </a:spcBef>
                        <a:spcAft>
                          <a:spcPts val="0"/>
                        </a:spcAft>
                        <a:buClrTx/>
                        <a:buSzTx/>
                        <a:buFontTx/>
                        <a:buNone/>
                        <a:defRPr/>
                      </a:pPr>
                      <a:r>
                        <a:rPr lang="en-US" altLang="zh-CN" sz="1800" b="1" kern="1200" dirty="0">
                          <a:solidFill>
                            <a:srgbClr val="C00000"/>
                          </a:solidFill>
                          <a:latin typeface="+mn-lt"/>
                          <a:ea typeface="+mn-ea"/>
                          <a:cs typeface="+mn-cs"/>
                        </a:rPr>
                        <a:t>0x00000000</a:t>
                      </a:r>
                      <a:endParaRPr lang="zh-CN" altLang="en-US" sz="1800" b="1" kern="1200" dirty="0">
                        <a:solidFill>
                          <a:srgbClr val="C00000"/>
                        </a:solidFill>
                        <a:latin typeface="+mn-lt"/>
                        <a:ea typeface="+mn-ea"/>
                        <a:cs typeface="+mn-cs"/>
                      </a:endParaRPr>
                    </a:p>
                  </a:txBody>
                  <a:tcPr/>
                </a:tc>
              </a:tr>
              <a:tr h="370840">
                <a:tc>
                  <a:txBody>
                    <a:bodyPr/>
                    <a:lstStyle/>
                    <a:p>
                      <a:pPr algn="l"/>
                      <a:endParaRPr lang="zh-CN" altLang="en-US" dirty="0"/>
                    </a:p>
                  </a:txBody>
                  <a:tcPr/>
                </a:tc>
              </a:tr>
            </a:tbl>
          </a:graphicData>
        </a:graphic>
      </p:graphicFrame>
      <p:sp>
        <p:nvSpPr>
          <p:cNvPr id="5" name="TextBox 4"/>
          <p:cNvSpPr txBox="1"/>
          <p:nvPr/>
        </p:nvSpPr>
        <p:spPr>
          <a:xfrm>
            <a:off x="0" y="4090002"/>
            <a:ext cx="1547664" cy="369332"/>
          </a:xfrm>
          <a:prstGeom prst="rect">
            <a:avLst/>
          </a:prstGeom>
          <a:solidFill>
            <a:schemeClr val="tx1"/>
          </a:solidFill>
        </p:spPr>
        <p:txBody>
          <a:bodyPr wrap="square" rtlCol="0">
            <a:spAutoFit/>
          </a:bodyPr>
          <a:lstStyle/>
          <a:p>
            <a:r>
              <a:rPr lang="en-US" altLang="zh-CN" dirty="0">
                <a:solidFill>
                  <a:srgbClr val="C00000"/>
                </a:solidFill>
              </a:rPr>
              <a:t>p(0x0012ff2c)</a:t>
            </a:r>
            <a:endParaRPr lang="zh-CN" altLang="en-US" dirty="0">
              <a:solidFill>
                <a:srgbClr val="C00000"/>
              </a:solidFill>
            </a:endParaRPr>
          </a:p>
        </p:txBody>
      </p:sp>
      <p:sp>
        <p:nvSpPr>
          <p:cNvPr id="7" name="TextBox 6"/>
          <p:cNvSpPr txBox="1"/>
          <p:nvPr/>
        </p:nvSpPr>
        <p:spPr>
          <a:xfrm>
            <a:off x="4644008" y="4090002"/>
            <a:ext cx="1944216" cy="400110"/>
          </a:xfrm>
          <a:prstGeom prst="rect">
            <a:avLst/>
          </a:prstGeom>
          <a:noFill/>
        </p:spPr>
        <p:txBody>
          <a:bodyPr wrap="square" rtlCol="0">
            <a:spAutoFit/>
          </a:bodyPr>
          <a:lstStyle/>
          <a:p>
            <a:r>
              <a:rPr lang="en-US" altLang="zh-CN" sz="2000" dirty="0"/>
              <a:t>hello</a:t>
            </a:r>
            <a:endParaRPr lang="zh-CN" altLang="en-US" sz="2000" dirty="0"/>
          </a:p>
        </p:txBody>
      </p:sp>
      <p:sp>
        <p:nvSpPr>
          <p:cNvPr id="9" name="TextBox 8"/>
          <p:cNvSpPr txBox="1"/>
          <p:nvPr/>
        </p:nvSpPr>
        <p:spPr>
          <a:xfrm>
            <a:off x="4644008" y="4490112"/>
            <a:ext cx="1944216" cy="400110"/>
          </a:xfrm>
          <a:prstGeom prst="rect">
            <a:avLst/>
          </a:prstGeom>
          <a:noFill/>
        </p:spPr>
        <p:txBody>
          <a:bodyPr wrap="square" rtlCol="0">
            <a:spAutoFit/>
          </a:bodyPr>
          <a:lstStyle/>
          <a:p>
            <a:r>
              <a:rPr lang="en-US" altLang="zh-CN" sz="2000" dirty="0"/>
              <a:t>world</a:t>
            </a:r>
            <a:endParaRPr lang="zh-CN" altLang="en-US" sz="2000" dirty="0"/>
          </a:p>
        </p:txBody>
      </p:sp>
      <p:sp>
        <p:nvSpPr>
          <p:cNvPr id="10" name="TextBox 9"/>
          <p:cNvSpPr txBox="1"/>
          <p:nvPr/>
        </p:nvSpPr>
        <p:spPr>
          <a:xfrm>
            <a:off x="4671776" y="4890222"/>
            <a:ext cx="1944216" cy="400110"/>
          </a:xfrm>
          <a:prstGeom prst="rect">
            <a:avLst/>
          </a:prstGeom>
          <a:noFill/>
        </p:spPr>
        <p:txBody>
          <a:bodyPr wrap="square" rtlCol="0">
            <a:spAutoFit/>
          </a:bodyPr>
          <a:lstStyle/>
          <a:p>
            <a:r>
              <a:rPr lang="en-US" altLang="zh-CN" sz="2000" dirty="0"/>
              <a:t>me too</a:t>
            </a:r>
            <a:endParaRPr lang="zh-CN" altLang="en-US" sz="2000" dirty="0"/>
          </a:p>
        </p:txBody>
      </p:sp>
      <p:cxnSp>
        <p:nvCxnSpPr>
          <p:cNvPr id="12" name="直接箭头连接符 11"/>
          <p:cNvCxnSpPr/>
          <p:nvPr/>
        </p:nvCxnSpPr>
        <p:spPr bwMode="auto">
          <a:xfrm>
            <a:off x="3347864" y="4290057"/>
            <a:ext cx="1296144"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p:cNvCxnSpPr/>
          <p:nvPr/>
        </p:nvCxnSpPr>
        <p:spPr bwMode="auto">
          <a:xfrm>
            <a:off x="3369638" y="4718223"/>
            <a:ext cx="1296144"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3369638" y="5110101"/>
            <a:ext cx="1296144"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fade">
                                      <p:cBhvr>
                                        <p:cTn id="49" dur="1000"/>
                                        <p:tgtEl>
                                          <p:spTgt spid="6">
                                            <p:txEl>
                                              <p:pRg st="1" end="1"/>
                                            </p:txEl>
                                          </p:spTgt>
                                        </p:tgtEl>
                                      </p:cBhvr>
                                    </p:animEffect>
                                    <p:anim calcmode="lin" valueType="num">
                                      <p:cBhvr>
                                        <p:cTn id="5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1" end="1"/>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fade">
                                      <p:cBhvr>
                                        <p:cTn id="54" dur="1000"/>
                                        <p:tgtEl>
                                          <p:spTgt spid="6">
                                            <p:txEl>
                                              <p:pRg st="2" end="2"/>
                                            </p:txEl>
                                          </p:spTgt>
                                        </p:tgtEl>
                                      </p:cBhvr>
                                    </p:animEffect>
                                    <p:anim calcmode="lin" valueType="num">
                                      <p:cBhvr>
                                        <p:cTn id="5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2" end="2"/>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animEffect transition="in" filter="fade">
                                      <p:cBhvr>
                                        <p:cTn id="59" dur="1000"/>
                                        <p:tgtEl>
                                          <p:spTgt spid="6">
                                            <p:txEl>
                                              <p:pRg st="3" end="3"/>
                                            </p:txEl>
                                          </p:spTgt>
                                        </p:tgtEl>
                                      </p:cBhvr>
                                    </p:animEffect>
                                    <p:anim calcmode="lin" valueType="num">
                                      <p:cBhvr>
                                        <p:cTn id="6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animEffect transition="in" filter="fade">
                                      <p:cBhvr>
                                        <p:cTn id="66" dur="1000"/>
                                        <p:tgtEl>
                                          <p:spTgt spid="6">
                                            <p:txEl>
                                              <p:pRg st="4" end="4"/>
                                            </p:txEl>
                                          </p:spTgt>
                                        </p:tgtEl>
                                      </p:cBhvr>
                                    </p:animEffect>
                                    <p:anim calcmode="lin" valueType="num">
                                      <p:cBhvr>
                                        <p:cTn id="6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P spid="9"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576150" y="214289"/>
            <a:ext cx="6080221" cy="784800"/>
          </a:xfrm>
          <a:prstGeom prst="rect">
            <a:avLst/>
          </a:prstGeom>
          <a:solidFill>
            <a:srgbClr val="008080"/>
          </a:solidFill>
        </p:spPr>
        <p:txBody>
          <a:bodyPr lIns="71225" tIns="35612" rIns="71225" bIns="35612" anchor="ctr">
            <a:normAutofit/>
          </a:bodyPr>
          <a:lstStyle>
            <a:defPPr>
              <a:defRPr lang="zh-CN"/>
            </a:defPPr>
            <a:lvl1pPr>
              <a:buFontTx/>
              <a:buNone/>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defRPr>
            </a:lvl1pPr>
            <a:lvl2pPr algn="ctr">
              <a:defRPr sz="3400">
                <a:latin typeface="Calibri" panose="020F0502020204030204" pitchFamily="34" charset="0"/>
              </a:defRPr>
            </a:lvl2pPr>
            <a:lvl3pPr algn="ctr">
              <a:defRPr sz="3400">
                <a:latin typeface="Calibri" panose="020F0502020204030204" pitchFamily="34" charset="0"/>
              </a:defRPr>
            </a:lvl3pPr>
            <a:lvl4pPr algn="ctr">
              <a:defRPr sz="3400">
                <a:latin typeface="Calibri" panose="020F0502020204030204" pitchFamily="34" charset="0"/>
              </a:defRPr>
            </a:lvl4pPr>
            <a:lvl5pPr algn="ctr">
              <a:defRPr sz="3400">
                <a:latin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defRPr>
            </a:lvl9pPr>
          </a:lstStyle>
          <a:p>
            <a:r>
              <a:rPr lang="zh-CN" altLang="en-US" dirty="0"/>
              <a:t>用数组指针遍历二位数组</a:t>
            </a:r>
            <a:r>
              <a:rPr lang="en-US" altLang="zh-CN" dirty="0"/>
              <a:t> </a:t>
            </a:r>
            <a:endParaRPr lang="zh-CN" altLang="en-US" dirty="0"/>
          </a:p>
        </p:txBody>
      </p:sp>
      <p:sp>
        <p:nvSpPr>
          <p:cNvPr id="7" name="TextBox 6"/>
          <p:cNvSpPr txBox="1"/>
          <p:nvPr/>
        </p:nvSpPr>
        <p:spPr>
          <a:xfrm>
            <a:off x="8053332" y="6294734"/>
            <a:ext cx="3798107"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9598" tIns="64799" rIns="129598" bIns="64799">
            <a:spAutoFit/>
          </a:bodyPr>
          <a:lstStyle>
            <a:defPPr>
              <a:defRPr lang="zh-CN"/>
            </a:defPPr>
            <a:lvl1pPr marL="0" defTabSz="1172210" eaLnBrk="1" latinLnBrk="0" hangingPunct="1">
              <a:spcBef>
                <a:spcPct val="50000"/>
              </a:spcBef>
              <a:defRPr kumimoji="0" sz="2000" b="1">
                <a:solidFill>
                  <a:schemeClr val="tx1">
                    <a:lumMod val="50000"/>
                    <a:lumOff val="50000"/>
                  </a:schemeClr>
                </a:solidFill>
                <a:latin typeface="Diavlo Light" pitchFamily="50" charset="0"/>
                <a:ea typeface="宋体" panose="02010600030101010101" pitchFamily="2" charset="-122"/>
              </a:defRPr>
            </a:lvl1pPr>
            <a:lvl2pPr marL="742950" indent="-285750" defTabSz="1172210" latinLnBrk="0">
              <a:defRPr kumimoji="1" sz="6600" b="1">
                <a:solidFill>
                  <a:srgbClr val="FF3300"/>
                </a:solidFill>
                <a:latin typeface="Verdana" panose="020B0804030504040204" pitchFamily="34" charset="0"/>
                <a:ea typeface="隶书" panose="02010509060101010101" pitchFamily="49" charset="-122"/>
              </a:defRPr>
            </a:lvl2pPr>
            <a:lvl3pPr marL="1143000" indent="-228600" defTabSz="1172210" latinLnBrk="0">
              <a:defRPr kumimoji="1" sz="6600" b="1">
                <a:solidFill>
                  <a:srgbClr val="FF3300"/>
                </a:solidFill>
                <a:latin typeface="Verdana" panose="020B0804030504040204" pitchFamily="34" charset="0"/>
                <a:ea typeface="隶书" panose="02010509060101010101" pitchFamily="49" charset="-122"/>
              </a:defRPr>
            </a:lvl3pPr>
            <a:lvl4pPr marL="1600200" indent="-228600" defTabSz="1172210" latinLnBrk="0">
              <a:defRPr kumimoji="1" sz="6600" b="1">
                <a:solidFill>
                  <a:srgbClr val="FF3300"/>
                </a:solidFill>
                <a:latin typeface="Verdana" panose="020B0804030504040204" pitchFamily="34" charset="0"/>
                <a:ea typeface="隶书" panose="02010509060101010101" pitchFamily="49" charset="-122"/>
              </a:defRPr>
            </a:lvl4pPr>
            <a:lvl5pPr marL="2057400" indent="-228600" defTabSz="1172210" latinLnBrk="0">
              <a:defRPr kumimoji="1" sz="6600" b="1">
                <a:solidFill>
                  <a:srgbClr val="FF3300"/>
                </a:solidFill>
                <a:latin typeface="Verdana" panose="020B0804030504040204" pitchFamily="34" charset="0"/>
                <a:ea typeface="隶书" panose="02010509060101010101" pitchFamily="49" charset="-122"/>
              </a:defRPr>
            </a:lvl5pPr>
            <a:lvl6pPr marL="25146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6pPr>
            <a:lvl7pPr marL="29718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7pPr>
            <a:lvl8pPr marL="34290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8pPr>
            <a:lvl9pPr marL="38862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9pPr>
          </a:lstStyle>
          <a:p>
            <a:r>
              <a:rPr lang="en-US" altLang="zh-CN" dirty="0"/>
              <a:t>code/</a:t>
            </a:r>
            <a:r>
              <a:rPr lang="zh-CN" altLang="en-US" dirty="0"/>
              <a:t>数组指针</a:t>
            </a:r>
            <a:r>
              <a:rPr lang="en-US" altLang="zh-CN" dirty="0"/>
              <a:t>.c</a:t>
            </a:r>
            <a:endParaRPr lang="en-US" altLang="zh-CN" dirty="0"/>
          </a:p>
        </p:txBody>
      </p:sp>
      <p:sp>
        <p:nvSpPr>
          <p:cNvPr id="8" name="TextBox 7"/>
          <p:cNvSpPr txBox="1"/>
          <p:nvPr/>
        </p:nvSpPr>
        <p:spPr>
          <a:xfrm>
            <a:off x="571610" y="1071548"/>
            <a:ext cx="11384153" cy="3416320"/>
          </a:xfrm>
          <a:prstGeom prst="rect">
            <a:avLst/>
          </a:prstGeom>
          <a:noFill/>
        </p:spPr>
        <p:txBody>
          <a:bodyPr wrap="square" rtlCol="0">
            <a:spAutoFit/>
          </a:bodyPr>
          <a:lstStyle/>
          <a:p>
            <a:pPr>
              <a:lnSpc>
                <a:spcPct val="1500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利用数组指针来处理多维数组</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a[3][4];                 </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int</a:t>
            </a: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 (*p)[4];</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 = a;</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lvl="1">
              <a:lnSpc>
                <a:spcPct val="150000"/>
              </a:lnSpc>
            </a:pPr>
            <a:r>
              <a:rPr lang="en-US" altLang="zh-CN" sz="2400" dirty="0">
                <a:latin typeface="华文细黑" panose="02010600040101010101" pitchFamily="2" charset="-122"/>
                <a:ea typeface="华文细黑" panose="02010600040101010101" pitchFamily="2" charset="-122"/>
                <a:cs typeface="Arial Unicode MS" panose="020B0604020202020204" pitchFamily="34" charset="-122"/>
              </a:rPr>
              <a:t>p++;</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a:p>
            <a:pPr>
              <a:lnSpc>
                <a:spcPct val="1500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cs typeface="Arial Unicode MS" panose="020B0604020202020204" pitchFamily="34" charset="-122"/>
              </a:rPr>
              <a:t>传递二维数组</a:t>
            </a:r>
            <a:endParaRPr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3" name="TextBox 2"/>
          <p:cNvSpPr txBox="1"/>
          <p:nvPr/>
        </p:nvSpPr>
        <p:spPr>
          <a:xfrm>
            <a:off x="4428028" y="1948711"/>
            <a:ext cx="7250607" cy="5078313"/>
          </a:xfrm>
          <a:prstGeom prst="rect">
            <a:avLst/>
          </a:prstGeom>
          <a:solidFill>
            <a:schemeClr val="accent3">
              <a:lumMod val="20000"/>
              <a:lumOff val="80000"/>
            </a:schemeClr>
          </a:solidFill>
        </p:spPr>
        <p:txBody>
          <a:bodyPr wrap="square" rtlCol="0">
            <a:spAutoFit/>
          </a:bodyPr>
          <a:lstStyle/>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a:t>
            </a:r>
            <a:r>
              <a:rPr lang="en-US" altLang="zh-CN" sz="2400" dirty="0" err="1">
                <a:solidFill>
                  <a:srgbClr val="0000FF"/>
                </a:solidFill>
                <a:ea typeface="华文细黑" panose="02010600040101010101" pitchFamily="2" charset="-122"/>
                <a:cs typeface="Arial" panose="020B0604020202090204" pitchFamily="34" charset="0"/>
              </a:rPr>
              <a:t>int</a:t>
            </a:r>
            <a:r>
              <a:rPr lang="en-US" altLang="zh-CN" sz="2400" dirty="0">
                <a:solidFill>
                  <a:srgbClr val="0000FF"/>
                </a:solidFill>
                <a:ea typeface="华文细黑" panose="02010600040101010101" pitchFamily="2" charset="-122"/>
                <a:cs typeface="Arial" panose="020B0604020202090204" pitchFamily="34" charset="0"/>
              </a:rPr>
              <a:t> average(</a:t>
            </a:r>
            <a:r>
              <a:rPr lang="en-US" altLang="zh-CN" sz="2400" dirty="0" err="1">
                <a:solidFill>
                  <a:srgbClr val="0000FF"/>
                </a:solidFill>
                <a:ea typeface="华文细黑" panose="02010600040101010101" pitchFamily="2" charset="-122"/>
                <a:cs typeface="Arial" panose="020B0604020202090204" pitchFamily="34" charset="0"/>
              </a:rPr>
              <a:t>int</a:t>
            </a:r>
            <a:r>
              <a:rPr lang="en-US" altLang="zh-CN" sz="2400" dirty="0">
                <a:solidFill>
                  <a:srgbClr val="0000FF"/>
                </a:solidFill>
                <a:ea typeface="华文细黑" panose="02010600040101010101" pitchFamily="2" charset="-122"/>
                <a:cs typeface="Arial" panose="020B0604020202090204" pitchFamily="34" charset="0"/>
              </a:rPr>
              <a:t> (*p)[4], </a:t>
            </a:r>
            <a:r>
              <a:rPr lang="en-US" altLang="zh-CN" sz="2400" dirty="0" err="1">
                <a:solidFill>
                  <a:srgbClr val="0000FF"/>
                </a:solidFill>
                <a:ea typeface="华文细黑" panose="02010600040101010101" pitchFamily="2" charset="-122"/>
                <a:cs typeface="Arial" panose="020B0604020202090204" pitchFamily="34" charset="0"/>
              </a:rPr>
              <a:t>int</a:t>
            </a:r>
            <a:r>
              <a:rPr lang="en-US" altLang="zh-CN" sz="2400" dirty="0">
                <a:solidFill>
                  <a:srgbClr val="0000FF"/>
                </a:solidFill>
                <a:ea typeface="华文细黑" panose="02010600040101010101" pitchFamily="2" charset="-122"/>
                <a:cs typeface="Arial" panose="020B0604020202090204" pitchFamily="34" charset="0"/>
              </a:rPr>
              <a:t> rows)</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a:t>
            </a:r>
            <a:r>
              <a:rPr lang="en-US" altLang="zh-CN" sz="2400" dirty="0" err="1">
                <a:solidFill>
                  <a:srgbClr val="0000FF"/>
                </a:solidFill>
                <a:ea typeface="华文细黑" panose="02010600040101010101" pitchFamily="2" charset="-122"/>
                <a:cs typeface="Arial" panose="020B0604020202090204" pitchFamily="34" charset="0"/>
              </a:rPr>
              <a:t>int</a:t>
            </a:r>
            <a:r>
              <a:rPr lang="en-US" altLang="zh-CN" sz="2400" dirty="0">
                <a:solidFill>
                  <a:srgbClr val="0000FF"/>
                </a:solidFill>
                <a:ea typeface="华文细黑" panose="02010600040101010101" pitchFamily="2" charset="-122"/>
                <a:cs typeface="Arial" panose="020B0604020202090204" pitchFamily="34" charset="0"/>
              </a:rPr>
              <a:t> i;</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for (i=0; i&lt;rows; i++){</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p[i]</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  *(</a:t>
            </a:r>
            <a:r>
              <a:rPr lang="en-US" altLang="zh-CN" sz="2400" dirty="0" err="1">
                <a:solidFill>
                  <a:srgbClr val="0000FF"/>
                </a:solidFill>
                <a:ea typeface="华文细黑" panose="02010600040101010101" pitchFamily="2" charset="-122"/>
                <a:cs typeface="Arial" panose="020B0604020202090204" pitchFamily="34" charset="0"/>
                <a:sym typeface="Wingdings" panose="05000000000000000000" pitchFamily="2" charset="2"/>
              </a:rPr>
              <a:t>p+i</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 </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一级指针 二维数组的第</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i</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行地址</a:t>
            </a:r>
            <a:endPar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             for (j=0; j&lt;4</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j++)</a:t>
            </a:r>
            <a:endPar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             p[i][j]  *(p[i]+j) </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二维数组的第</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i</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行第</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j</a:t>
            </a:r>
            <a:r>
              <a:rPr lang="zh-CN" altLang="en-US" sz="2400" dirty="0">
                <a:solidFill>
                  <a:srgbClr val="0000FF"/>
                </a:solidFill>
                <a:ea typeface="华文细黑" panose="02010600040101010101" pitchFamily="2" charset="-122"/>
                <a:cs typeface="Arial" panose="020B0604020202090204" pitchFamily="34" charset="0"/>
                <a:sym typeface="Wingdings" panose="05000000000000000000" pitchFamily="2" charset="2"/>
              </a:rPr>
              <a:t>列元素</a:t>
            </a:r>
            <a:r>
              <a:rPr lang="en-US" altLang="zh-CN" sz="2400" dirty="0">
                <a:solidFill>
                  <a:srgbClr val="0000FF"/>
                </a:solidFill>
                <a:ea typeface="华文细黑" panose="02010600040101010101" pitchFamily="2" charset="-122"/>
                <a:cs typeface="Arial" panose="020B0604020202090204" pitchFamily="34" charset="0"/>
                <a:sym typeface="Wingdings" panose="05000000000000000000" pitchFamily="2" charset="2"/>
              </a:rPr>
              <a:t> </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a:t>
            </a:r>
            <a:endParaRPr lang="en-US" altLang="zh-CN" sz="2400" dirty="0">
              <a:solidFill>
                <a:srgbClr val="0000FF"/>
              </a:solidFill>
              <a:ea typeface="华文细黑" panose="02010600040101010101" pitchFamily="2" charset="-122"/>
              <a:cs typeface="Arial" panose="020B0604020202090204" pitchFamily="34" charset="0"/>
            </a:endParaRPr>
          </a:p>
          <a:p>
            <a:pPr>
              <a:lnSpc>
                <a:spcPct val="150000"/>
              </a:lnSpc>
            </a:pPr>
            <a:r>
              <a:rPr lang="en-US" altLang="zh-CN" sz="2400" dirty="0">
                <a:solidFill>
                  <a:srgbClr val="0000FF"/>
                </a:solidFill>
                <a:ea typeface="华文细黑" panose="02010600040101010101" pitchFamily="2" charset="-122"/>
                <a:cs typeface="Arial" panose="020B0604020202090204" pitchFamily="34" charset="0"/>
              </a:rPr>
              <a:t> }</a:t>
            </a:r>
            <a:endParaRPr lang="zh-CN" altLang="en-US" sz="2400" dirty="0">
              <a:solidFill>
                <a:srgbClr val="0000FF"/>
              </a:solidFill>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125" y="1700808"/>
            <a:ext cx="10852031" cy="3090590"/>
          </a:xfrm>
          <a:prstGeom prst="rect">
            <a:avLst/>
          </a:prstGeom>
          <a:solidFill>
            <a:schemeClr val="tx1"/>
          </a:solidFill>
        </p:spPr>
        <p:txBody>
          <a:bodyPr wrap="square" rtlCol="0">
            <a:spAutoFit/>
          </a:bodyPr>
          <a:lstStyle/>
          <a:p>
            <a:pPr eaLnBrk="1" hangingPunct="1">
              <a:buFontTx/>
              <a:buNone/>
            </a:pPr>
            <a:r>
              <a:rPr lang="en-US" altLang="zh-CN" sz="2400" dirty="0">
                <a:solidFill>
                  <a:prstClr val="black"/>
                </a:solidFill>
                <a:latin typeface="Tahoma" panose="020B0604030504040204" pitchFamily="34" charset="0"/>
                <a:cs typeface="Tahoma" panose="020B0604030504040204" pitchFamily="34" charset="0"/>
              </a:rPr>
              <a:t>char *m[] = {“</a:t>
            </a:r>
            <a:r>
              <a:rPr lang="en-US" altLang="zh-CN" sz="2400" dirty="0" err="1">
                <a:solidFill>
                  <a:prstClr val="black"/>
                </a:solidFill>
                <a:latin typeface="Tahoma" panose="020B0604030504040204" pitchFamily="34" charset="0"/>
                <a:cs typeface="Tahoma" panose="020B0604030504040204" pitchFamily="34" charset="0"/>
              </a:rPr>
              <a:t>hello”,“world</a:t>
            </a:r>
            <a:r>
              <a:rPr lang="en-US" altLang="zh-CN" sz="2400" dirty="0">
                <a:solidFill>
                  <a:prstClr val="black"/>
                </a:solidFill>
                <a:latin typeface="Tahoma" panose="020B0604030504040204" pitchFamily="34" charset="0"/>
                <a:cs typeface="Tahoma" panose="020B0604030504040204" pitchFamily="34" charset="0"/>
              </a:rPr>
              <a:t>”, “me too”};  //m</a:t>
            </a:r>
            <a:r>
              <a:rPr lang="zh-CN" altLang="en-US" sz="2400" dirty="0">
                <a:solidFill>
                  <a:prstClr val="black"/>
                </a:solidFill>
                <a:latin typeface="Tahoma" panose="020B0604030504040204" pitchFamily="34" charset="0"/>
                <a:cs typeface="Tahoma" panose="020B0604030504040204" pitchFamily="34" charset="0"/>
              </a:rPr>
              <a:t>是常量</a:t>
            </a:r>
            <a:endParaRPr lang="en-US" altLang="zh-CN" sz="2400" dirty="0">
              <a:solidFill>
                <a:prstClr val="black"/>
              </a:solidFill>
              <a:latin typeface="Tahoma" panose="020B0604030504040204" pitchFamily="34" charset="0"/>
              <a:cs typeface="Tahoma" panose="020B0604030504040204" pitchFamily="34" charset="0"/>
            </a:endParaRPr>
          </a:p>
          <a:p>
            <a:pPr eaLnBrk="1" hangingPunct="1">
              <a:lnSpc>
                <a:spcPts val="4100"/>
              </a:lnSpc>
              <a:buFontTx/>
              <a:buNone/>
            </a:pPr>
            <a:r>
              <a:rPr lang="en-US" altLang="zh-CN" sz="2400" dirty="0">
                <a:solidFill>
                  <a:prstClr val="black"/>
                </a:solidFill>
                <a:latin typeface="Tahoma" panose="020B0604030504040204" pitchFamily="34" charset="0"/>
                <a:cs typeface="Tahoma" panose="020B0604030504040204" pitchFamily="34" charset="0"/>
              </a:rPr>
              <a:t>char  **p;  //p</a:t>
            </a:r>
            <a:r>
              <a:rPr lang="zh-CN" altLang="en-US" sz="2400" dirty="0">
                <a:solidFill>
                  <a:prstClr val="black"/>
                </a:solidFill>
                <a:latin typeface="Tahoma" panose="020B0604030504040204" pitchFamily="34" charset="0"/>
                <a:cs typeface="Tahoma" panose="020B0604030504040204" pitchFamily="34" charset="0"/>
              </a:rPr>
              <a:t>是变量</a:t>
            </a:r>
            <a:endParaRPr lang="en-US" altLang="zh-CN" sz="2400" dirty="0">
              <a:solidFill>
                <a:prstClr val="black"/>
              </a:solidFill>
              <a:latin typeface="Tahoma" panose="020B0604030504040204" pitchFamily="34" charset="0"/>
              <a:cs typeface="Tahoma" panose="020B0604030504040204" pitchFamily="34" charset="0"/>
            </a:endParaRPr>
          </a:p>
          <a:p>
            <a:pPr eaLnBrk="1" hangingPunct="1">
              <a:lnSpc>
                <a:spcPts val="4100"/>
              </a:lnSpc>
              <a:buFontTx/>
              <a:buNone/>
            </a:pPr>
            <a:r>
              <a:rPr lang="en-US" altLang="zh-CN" sz="2400" dirty="0">
                <a:solidFill>
                  <a:prstClr val="black"/>
                </a:solidFill>
                <a:latin typeface="Tahoma" panose="020B0604030504040204" pitchFamily="34" charset="0"/>
                <a:cs typeface="Tahoma" panose="020B0604030504040204" pitchFamily="34" charset="0"/>
              </a:rPr>
              <a:t>p = m;</a:t>
            </a:r>
            <a:r>
              <a:rPr lang="en-US" altLang="zh-CN" sz="2400" b="1" dirty="0">
                <a:solidFill>
                  <a:srgbClr val="0000FF"/>
                </a:solidFill>
                <a:latin typeface="华文细黑" panose="02010600040101010101" pitchFamily="2" charset="-122"/>
                <a:ea typeface="华文细黑" panose="02010600040101010101" pitchFamily="2" charset="-122"/>
              </a:rPr>
              <a:t>  </a:t>
            </a:r>
            <a:r>
              <a:rPr lang="en-US" altLang="zh-CN" sz="2400" b="1" dirty="0">
                <a:solidFill>
                  <a:srgbClr val="00B050"/>
                </a:solidFill>
                <a:latin typeface="华文细黑" panose="02010600040101010101" pitchFamily="2" charset="-122"/>
                <a:ea typeface="华文细黑" panose="02010600040101010101" pitchFamily="2" charset="-122"/>
              </a:rPr>
              <a:t>/*ok: m+1 </a:t>
            </a:r>
            <a:r>
              <a:rPr lang="en-US" altLang="zh-CN" sz="2400" b="1" dirty="0" err="1">
                <a:solidFill>
                  <a:srgbClr val="00B050"/>
                </a:solidFill>
                <a:latin typeface="华文细黑" panose="02010600040101010101" pitchFamily="2" charset="-122"/>
                <a:ea typeface="华文细黑" panose="02010600040101010101" pitchFamily="2" charset="-122"/>
              </a:rPr>
              <a:t>m+sizeof</a:t>
            </a:r>
            <a:r>
              <a:rPr lang="en-US" altLang="zh-CN" sz="2400" b="1" dirty="0">
                <a:solidFill>
                  <a:srgbClr val="00B050"/>
                </a:solidFill>
                <a:latin typeface="华文细黑" panose="02010600040101010101" pitchFamily="2" charset="-122"/>
                <a:ea typeface="华文细黑" panose="02010600040101010101" pitchFamily="2" charset="-122"/>
              </a:rPr>
              <a:t>(char*)</a:t>
            </a:r>
            <a:endParaRPr lang="en-US" altLang="zh-CN" sz="2400" b="1" dirty="0">
              <a:solidFill>
                <a:srgbClr val="00B050"/>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srgbClr val="00B050"/>
                </a:solidFill>
                <a:latin typeface="华文细黑" panose="02010600040101010101" pitchFamily="2" charset="-122"/>
                <a:ea typeface="华文细黑" panose="02010600040101010101" pitchFamily="2" charset="-122"/>
              </a:rPr>
              <a:t>                        p+1  </a:t>
            </a:r>
            <a:r>
              <a:rPr lang="en-US" altLang="zh-CN" sz="2400" b="1" dirty="0" err="1">
                <a:solidFill>
                  <a:srgbClr val="00B050"/>
                </a:solidFill>
                <a:latin typeface="华文细黑" panose="02010600040101010101" pitchFamily="2" charset="-122"/>
                <a:ea typeface="华文细黑" panose="02010600040101010101" pitchFamily="2" charset="-122"/>
              </a:rPr>
              <a:t>p+sizeof</a:t>
            </a:r>
            <a:r>
              <a:rPr lang="en-US" altLang="zh-CN" sz="2400" b="1" dirty="0">
                <a:solidFill>
                  <a:srgbClr val="00B050"/>
                </a:solidFill>
                <a:latin typeface="华文细黑" panose="02010600040101010101" pitchFamily="2" charset="-122"/>
                <a:ea typeface="华文细黑" panose="02010600040101010101" pitchFamily="2" charset="-122"/>
              </a:rPr>
              <a:t>(char*)*/ </a:t>
            </a:r>
            <a:endParaRPr lang="en-US" altLang="zh-CN" sz="2400" b="1" dirty="0">
              <a:solidFill>
                <a:srgbClr val="00B050"/>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prstClr val="black"/>
                </a:solidFill>
                <a:latin typeface="华文细黑" panose="02010600040101010101" pitchFamily="2" charset="-122"/>
                <a:ea typeface="华文细黑" panose="02010600040101010101" pitchFamily="2" charset="-122"/>
              </a:rPr>
              <a:t>for (</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=0; </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&lt;3; </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a:t>
            </a:r>
            <a:endParaRPr lang="en-US" altLang="zh-CN" sz="2400" b="1" dirty="0">
              <a:solidFill>
                <a:prstClr val="black"/>
              </a:solidFill>
              <a:latin typeface="华文细黑" panose="02010600040101010101" pitchFamily="2" charset="-122"/>
              <a:ea typeface="华文细黑" panose="02010600040101010101" pitchFamily="2" charset="-122"/>
            </a:endParaRPr>
          </a:p>
          <a:p>
            <a:pPr eaLnBrk="1" hangingPunct="1">
              <a:lnSpc>
                <a:spcPts val="4100"/>
              </a:lnSpc>
              <a:buFontTx/>
              <a:buNone/>
            </a:pPr>
            <a:r>
              <a:rPr lang="en-US" altLang="zh-CN" sz="2400" b="1" dirty="0">
                <a:solidFill>
                  <a:prstClr val="black"/>
                </a:solidFill>
                <a:latin typeface="华文细黑" panose="02010600040101010101" pitchFamily="2" charset="-122"/>
                <a:ea typeface="华文细黑" panose="02010600040101010101" pitchFamily="2" charset="-122"/>
              </a:rPr>
              <a:t>    </a:t>
            </a:r>
            <a:r>
              <a:rPr lang="en-US" altLang="zh-CN" sz="2400" b="1" dirty="0" err="1">
                <a:solidFill>
                  <a:prstClr val="black"/>
                </a:solidFill>
                <a:latin typeface="华文细黑" panose="02010600040101010101" pitchFamily="2" charset="-122"/>
                <a:ea typeface="华文细黑" panose="02010600040101010101" pitchFamily="2" charset="-122"/>
              </a:rPr>
              <a:t>printf</a:t>
            </a:r>
            <a:r>
              <a:rPr lang="en-US" altLang="zh-CN" sz="2400" b="1" dirty="0">
                <a:solidFill>
                  <a:prstClr val="black"/>
                </a:solidFill>
                <a:latin typeface="华文细黑" panose="02010600040101010101" pitchFamily="2" charset="-122"/>
                <a:ea typeface="华文细黑" panose="02010600040101010101" pitchFamily="2" charset="-122"/>
              </a:rPr>
              <a:t>(“%s”, p[</a:t>
            </a:r>
            <a:r>
              <a:rPr lang="en-US" altLang="zh-CN" sz="2400" b="1" dirty="0" err="1">
                <a:solidFill>
                  <a:prstClr val="black"/>
                </a:solidFill>
                <a:latin typeface="华文细黑" panose="02010600040101010101" pitchFamily="2" charset="-122"/>
                <a:ea typeface="华文细黑" panose="02010600040101010101" pitchFamily="2" charset="-122"/>
              </a:rPr>
              <a:t>i</a:t>
            </a:r>
            <a:r>
              <a:rPr lang="en-US" altLang="zh-CN" sz="2400" b="1" dirty="0">
                <a:solidFill>
                  <a:prstClr val="black"/>
                </a:solidFill>
                <a:latin typeface="华文细黑" panose="02010600040101010101" pitchFamily="2" charset="-122"/>
                <a:ea typeface="华文细黑" panose="02010600040101010101" pitchFamily="2" charset="-122"/>
              </a:rPr>
              <a:t>]);      </a:t>
            </a:r>
            <a:endParaRPr lang="en-US" altLang="zh-CN" sz="2400" b="1" dirty="0">
              <a:solidFill>
                <a:prstClr val="black"/>
              </a:solidFill>
              <a:latin typeface="华文细黑" panose="02010600040101010101" pitchFamily="2" charset="-122"/>
              <a:ea typeface="华文细黑" panose="02010600040101010101" pitchFamily="2" charset="-122"/>
            </a:endParaRPr>
          </a:p>
        </p:txBody>
      </p:sp>
      <p:sp>
        <p:nvSpPr>
          <p:cNvPr id="3" name="标题 4"/>
          <p:cNvSpPr txBox="1"/>
          <p:nvPr/>
        </p:nvSpPr>
        <p:spPr>
          <a:xfrm>
            <a:off x="576000" y="216000"/>
            <a:ext cx="5731131" cy="785818"/>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pPr>
              <a:buFontTx/>
              <a:buNone/>
            </a:pPr>
            <a:r>
              <a:rPr lang="zh-CN" altLang="en-US" dirty="0"/>
              <a:t>用二级指针遍历一维指针数组</a:t>
            </a:r>
            <a:endParaRPr lang="zh-CN" altLang="en-US" dirty="0"/>
          </a:p>
        </p:txBody>
      </p:sp>
      <p:graphicFrame>
        <p:nvGraphicFramePr>
          <p:cNvPr id="4" name="表格 3"/>
          <p:cNvGraphicFramePr>
            <a:graphicFrameLocks noGrp="1"/>
          </p:cNvGraphicFramePr>
          <p:nvPr/>
        </p:nvGraphicFramePr>
        <p:xfrm>
          <a:off x="5577852" y="4938578"/>
          <a:ext cx="2344413" cy="1112520"/>
        </p:xfrm>
        <a:graphic>
          <a:graphicData uri="http://schemas.openxmlformats.org/drawingml/2006/table">
            <a:tbl>
              <a:tblPr firstRow="1" bandRow="1">
                <a:tableStyleId>{0505E3EF-67EA-436B-97B2-0124C06EBD24}</a:tableStyleId>
              </a:tblPr>
              <a:tblGrid>
                <a:gridCol w="2344413"/>
              </a:tblGrid>
              <a:tr h="370840">
                <a:tc>
                  <a:txBody>
                    <a:bodyPr/>
                    <a:lstStyle/>
                    <a:p>
                      <a:pPr algn="ctr"/>
                      <a:r>
                        <a:rPr lang="en-US" altLang="zh-CN" sz="1800" dirty="0"/>
                        <a:t>0x004157a8</a:t>
                      </a:r>
                      <a:endParaRPr lang="zh-CN" altLang="en-US" sz="1800" dirty="0"/>
                    </a:p>
                  </a:txBody>
                  <a:tcPr marL="121952" marR="121952"/>
                </a:tc>
              </a:tr>
              <a:tr h="370840">
                <a:tc>
                  <a:txBody>
                    <a:bodyPr/>
                    <a:lstStyle/>
                    <a:p>
                      <a:pPr algn="ctr"/>
                      <a:r>
                        <a:rPr lang="en-US" altLang="zh-CN" sz="1800" b="1" kern="1200" dirty="0">
                          <a:solidFill>
                            <a:schemeClr val="dk1"/>
                          </a:solidFill>
                          <a:latin typeface="+mn-lt"/>
                          <a:ea typeface="+mn-ea"/>
                          <a:cs typeface="+mn-cs"/>
                        </a:rPr>
                        <a:t>0x004157a0</a:t>
                      </a:r>
                      <a:endParaRPr lang="zh-CN" altLang="en-US" sz="1800" b="1" kern="1200" dirty="0">
                        <a:solidFill>
                          <a:schemeClr val="dk1"/>
                        </a:solidFill>
                        <a:latin typeface="+mn-lt"/>
                        <a:ea typeface="+mn-ea"/>
                        <a:cs typeface="+mn-cs"/>
                      </a:endParaRPr>
                    </a:p>
                  </a:txBody>
                  <a:tcPr marL="121952" marR="121952"/>
                </a:tc>
              </a:tr>
              <a:tr h="370840">
                <a:tc>
                  <a:txBody>
                    <a:bodyPr/>
                    <a:lstStyle/>
                    <a:p>
                      <a:pPr algn="ctr"/>
                      <a:r>
                        <a:rPr lang="en-US" altLang="zh-CN" sz="1800" b="1" kern="1200" dirty="0">
                          <a:solidFill>
                            <a:schemeClr val="dk1"/>
                          </a:solidFill>
                          <a:latin typeface="+mn-lt"/>
                          <a:ea typeface="+mn-ea"/>
                          <a:cs typeface="+mn-cs"/>
                        </a:rPr>
                        <a:t>0x00415798</a:t>
                      </a:r>
                      <a:endParaRPr lang="zh-CN" altLang="en-US" sz="1800" b="1" kern="1200" dirty="0">
                        <a:solidFill>
                          <a:schemeClr val="dk1"/>
                        </a:solidFill>
                        <a:latin typeface="+mn-lt"/>
                        <a:ea typeface="+mn-ea"/>
                        <a:cs typeface="+mn-cs"/>
                      </a:endParaRPr>
                    </a:p>
                  </a:txBody>
                  <a:tcPr marL="121952" marR="121952"/>
                </a:tc>
              </a:tr>
            </a:tbl>
          </a:graphicData>
        </a:graphic>
      </p:graphicFrame>
      <p:sp>
        <p:nvSpPr>
          <p:cNvPr id="5" name="TextBox 4"/>
          <p:cNvSpPr txBox="1"/>
          <p:nvPr/>
        </p:nvSpPr>
        <p:spPr>
          <a:xfrm>
            <a:off x="2352198" y="4910046"/>
            <a:ext cx="2496927" cy="400110"/>
          </a:xfrm>
          <a:prstGeom prst="rect">
            <a:avLst/>
          </a:prstGeom>
          <a:solidFill>
            <a:schemeClr val="tx1"/>
          </a:solidFill>
        </p:spPr>
        <p:txBody>
          <a:bodyPr wrap="square" rtlCol="0">
            <a:spAutoFit/>
          </a:bodyPr>
          <a:lstStyle/>
          <a:p>
            <a:pPr eaLnBrk="1" hangingPunct="1">
              <a:buFontTx/>
              <a:buNone/>
            </a:pPr>
            <a:r>
              <a:rPr lang="en-US" altLang="zh-CN" sz="2000" dirty="0">
                <a:solidFill>
                  <a:srgbClr val="C00000"/>
                </a:solidFill>
                <a:latin typeface="Arial" panose="020B0604020202090204" pitchFamily="34" charset="0"/>
              </a:rPr>
              <a:t>p(0x0012ff2c)</a:t>
            </a:r>
            <a:endParaRPr lang="zh-CN" altLang="en-US" sz="2000" dirty="0">
              <a:solidFill>
                <a:srgbClr val="C00000"/>
              </a:solidFill>
              <a:latin typeface="Arial" panose="020B0604020202090204" pitchFamily="34" charset="0"/>
            </a:endParaRPr>
          </a:p>
        </p:txBody>
      </p:sp>
      <p:sp>
        <p:nvSpPr>
          <p:cNvPr id="6" name="TextBox 5"/>
          <p:cNvSpPr txBox="1"/>
          <p:nvPr/>
        </p:nvSpPr>
        <p:spPr>
          <a:xfrm>
            <a:off x="9362800" y="4910046"/>
            <a:ext cx="2592963" cy="400110"/>
          </a:xfrm>
          <a:prstGeom prst="rect">
            <a:avLst/>
          </a:prstGeom>
          <a:noFill/>
        </p:spPr>
        <p:txBody>
          <a:bodyPr wrap="square" rtlCol="0">
            <a:spAutoFit/>
          </a:bodyPr>
          <a:lstStyle/>
          <a:p>
            <a:pPr eaLnBrk="1" hangingPunct="1">
              <a:buFontTx/>
              <a:buNone/>
            </a:pPr>
            <a:r>
              <a:rPr lang="en-US" altLang="zh-CN" sz="2000" dirty="0">
                <a:solidFill>
                  <a:prstClr val="white"/>
                </a:solidFill>
                <a:latin typeface="Arial" panose="020B0604020202090204" pitchFamily="34" charset="0"/>
              </a:rPr>
              <a:t>hello</a:t>
            </a:r>
            <a:endParaRPr lang="zh-CN" altLang="en-US" sz="2000" dirty="0">
              <a:solidFill>
                <a:prstClr val="white"/>
              </a:solidFill>
              <a:latin typeface="Arial" panose="020B0604020202090204" pitchFamily="34" charset="0"/>
            </a:endParaRPr>
          </a:p>
        </p:txBody>
      </p:sp>
      <p:sp>
        <p:nvSpPr>
          <p:cNvPr id="7" name="TextBox 6"/>
          <p:cNvSpPr txBox="1"/>
          <p:nvPr/>
        </p:nvSpPr>
        <p:spPr>
          <a:xfrm>
            <a:off x="9362800" y="5310156"/>
            <a:ext cx="2592963" cy="400110"/>
          </a:xfrm>
          <a:prstGeom prst="rect">
            <a:avLst/>
          </a:prstGeom>
          <a:noFill/>
        </p:spPr>
        <p:txBody>
          <a:bodyPr wrap="square" rtlCol="0">
            <a:spAutoFit/>
          </a:bodyPr>
          <a:lstStyle/>
          <a:p>
            <a:pPr eaLnBrk="1" hangingPunct="1">
              <a:buFontTx/>
              <a:buNone/>
            </a:pPr>
            <a:r>
              <a:rPr lang="en-US" altLang="zh-CN" sz="2000" dirty="0">
                <a:solidFill>
                  <a:prstClr val="white"/>
                </a:solidFill>
                <a:latin typeface="Arial" panose="020B0604020202090204" pitchFamily="34" charset="0"/>
              </a:rPr>
              <a:t>world</a:t>
            </a:r>
            <a:endParaRPr lang="zh-CN" altLang="en-US" sz="2000" dirty="0">
              <a:solidFill>
                <a:prstClr val="white"/>
              </a:solidFill>
              <a:latin typeface="Arial" panose="020B0604020202090204" pitchFamily="34" charset="0"/>
            </a:endParaRPr>
          </a:p>
        </p:txBody>
      </p:sp>
      <p:sp>
        <p:nvSpPr>
          <p:cNvPr id="8" name="TextBox 7"/>
          <p:cNvSpPr txBox="1"/>
          <p:nvPr/>
        </p:nvSpPr>
        <p:spPr>
          <a:xfrm>
            <a:off x="9399834" y="5710266"/>
            <a:ext cx="2592963" cy="400110"/>
          </a:xfrm>
          <a:prstGeom prst="rect">
            <a:avLst/>
          </a:prstGeom>
          <a:noFill/>
        </p:spPr>
        <p:txBody>
          <a:bodyPr wrap="square" rtlCol="0">
            <a:spAutoFit/>
          </a:bodyPr>
          <a:lstStyle/>
          <a:p>
            <a:pPr eaLnBrk="1" hangingPunct="1">
              <a:buFontTx/>
              <a:buNone/>
            </a:pPr>
            <a:r>
              <a:rPr lang="en-US" altLang="zh-CN" sz="2000" dirty="0">
                <a:solidFill>
                  <a:prstClr val="white"/>
                </a:solidFill>
                <a:latin typeface="Arial" panose="020B0604020202090204" pitchFamily="34" charset="0"/>
              </a:rPr>
              <a:t>me too</a:t>
            </a:r>
            <a:endParaRPr lang="zh-CN" altLang="en-US" sz="2000" dirty="0">
              <a:solidFill>
                <a:prstClr val="white"/>
              </a:solidFill>
              <a:latin typeface="Arial" panose="020B0604020202090204" pitchFamily="34" charset="0"/>
            </a:endParaRPr>
          </a:p>
        </p:txBody>
      </p:sp>
      <p:cxnSp>
        <p:nvCxnSpPr>
          <p:cNvPr id="9" name="直接箭头连接符 8"/>
          <p:cNvCxnSpPr/>
          <p:nvPr/>
        </p:nvCxnSpPr>
        <p:spPr bwMode="auto">
          <a:xfrm>
            <a:off x="7634158" y="5110101"/>
            <a:ext cx="1728642"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7663198" y="5538267"/>
            <a:ext cx="1728642"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a:off x="7663198" y="5930145"/>
            <a:ext cx="1728642"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4657052" y="5103916"/>
            <a:ext cx="864321" cy="0"/>
          </a:xfrm>
          <a:prstGeom prst="straightConnector1">
            <a:avLst/>
          </a:prstGeom>
          <a:solidFill>
            <a:schemeClr val="accent1"/>
          </a:solidFill>
          <a:ln w="28575" cap="flat" cmpd="sng" algn="ctr">
            <a:solidFill>
              <a:srgbClr val="FFC000"/>
            </a:solidFill>
            <a:prstDash val="sys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vert="horz" wrap="square" lIns="91440" tIns="45720" rIns="91440" bIns="45720" anchor="ctr"/>
          <a:lstStyle/>
          <a:p>
            <a:r>
              <a:rPr lang="zh-CN" altLang="en-US" dirty="0"/>
              <a:t>指向指针的指针</a:t>
            </a:r>
            <a:endParaRPr lang="zh-CN" altLang="zh-CN" dirty="0"/>
          </a:p>
        </p:txBody>
      </p:sp>
      <p:sp>
        <p:nvSpPr>
          <p:cNvPr id="8" name="内容占位符 7"/>
          <p:cNvSpPr>
            <a:spLocks noGrp="1"/>
          </p:cNvSpPr>
          <p:nvPr>
            <p:ph idx="1"/>
          </p:nvPr>
        </p:nvSpPr>
        <p:spPr>
          <a:xfrm>
            <a:off x="457200" y="1828800"/>
            <a:ext cx="8229600" cy="3886200"/>
          </a:xfrm>
        </p:spPr>
        <p:txBody>
          <a:bodyPr vert="horz" wrap="square" lIns="91440" tIns="45720" rIns="91440" bIns="45720" numCol="1" anchor="t" anchorCtr="0" compatLnSpc="1"/>
          <a:lstStyle/>
          <a:p>
            <a:pPr marL="342900" marR="0" lvl="0" indent="-34290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程序</a:t>
            </a:r>
            <a:endPar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char *c[] = {"ENTER", "NEW", "POINT", "FIRST"};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char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{c+3, c+2, c+1, c};</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char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main()</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printf</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("%s",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printf</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("%s",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printf</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("%s",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[-2]+3);</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printf</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("%s\n",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sym typeface="Arial" panose="020B0604020202090204" pitchFamily="34" charset="0"/>
              </a:rPr>
              <a:t>cpp</a:t>
            </a: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[-1][-1]+1);</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rPr>
              <a:t> </a:t>
            </a:r>
            <a:endParaRPr kumimoji="0" lang="zh-CN" altLang="zh-CN" sz="24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a:p>
            <a:pPr marL="0" marR="0" lvl="0" indent="0" algn="l" defTabSz="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sym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6718" y="260648"/>
            <a:ext cx="8805762" cy="1284967"/>
          </a:xfrm>
          <a:prstGeom prst="rect">
            <a:avLst/>
          </a:prstGeom>
          <a:solidFill>
            <a:schemeClr val="tx1"/>
          </a:solidFill>
          <a:ln>
            <a:noFill/>
          </a:ln>
        </p:spPr>
        <p:txBody>
          <a:bodyPr wrap="square" rtlCol="0">
            <a:spAutoFit/>
          </a:bodyPr>
          <a:lstStyle/>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*c[] = {“ENTER”, “NEW”, “POINT”, “FIRST”};</a:t>
            </a:r>
            <a:r>
              <a:rPr lang="zh-CN" altLang="en-US" sz="2000" dirty="0">
                <a:solidFill>
                  <a:srgbClr val="0000FF"/>
                </a:solidFill>
                <a:latin typeface="Tahoma" panose="020B0604030504040204" pitchFamily="34" charset="0"/>
                <a:cs typeface="Tahoma" panose="020B0604030504040204" pitchFamily="34" charset="0"/>
              </a:rPr>
              <a:t>一级指针数组</a:t>
            </a:r>
            <a:r>
              <a:rPr lang="en-US" altLang="zh-CN" sz="2000" dirty="0">
                <a:solidFill>
                  <a:srgbClr val="0000FF"/>
                </a:solidFill>
                <a:latin typeface="Tahoma" panose="020B0604030504040204" pitchFamily="34" charset="0"/>
                <a:cs typeface="Tahoma" panose="020B0604030504040204" pitchFamily="34" charset="0"/>
              </a:rPr>
              <a:t>,C</a:t>
            </a:r>
            <a:r>
              <a:rPr lang="zh-CN" altLang="en-US" sz="2000" dirty="0">
                <a:solidFill>
                  <a:srgbClr val="0000FF"/>
                </a:solidFill>
                <a:latin typeface="Tahoma" panose="020B0604030504040204" pitchFamily="34" charset="0"/>
                <a:cs typeface="Tahoma" panose="020B0604030504040204" pitchFamily="34" charset="0"/>
              </a:rPr>
              <a:t>是二级指针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a:t>
            </a:r>
            <a:r>
              <a:rPr lang="en-US" altLang="zh-CN" sz="2000" dirty="0" err="1">
                <a:solidFill>
                  <a:srgbClr val="0000FF"/>
                </a:solidFill>
                <a:latin typeface="Tahoma" panose="020B0604030504040204" pitchFamily="34" charset="0"/>
                <a:cs typeface="Tahoma" panose="020B0604030504040204" pitchFamily="34" charset="0"/>
              </a:rPr>
              <a:t>cp</a:t>
            </a:r>
            <a:r>
              <a:rPr lang="en-US" altLang="zh-CN" sz="2000" dirty="0">
                <a:solidFill>
                  <a:srgbClr val="0000FF"/>
                </a:solidFill>
                <a:latin typeface="Tahoma" panose="020B0604030504040204" pitchFamily="34" charset="0"/>
                <a:cs typeface="Tahoma" panose="020B0604030504040204" pitchFamily="34" charset="0"/>
              </a:rPr>
              <a:t>[] = {c+3, c+2, c+1, c};  //</a:t>
            </a:r>
            <a:r>
              <a:rPr lang="zh-CN" altLang="en-US" sz="2000" dirty="0">
                <a:solidFill>
                  <a:srgbClr val="0000FF"/>
                </a:solidFill>
                <a:latin typeface="Tahoma" panose="020B0604030504040204" pitchFamily="34" charset="0"/>
                <a:cs typeface="Tahoma" panose="020B0604030504040204" pitchFamily="34" charset="0"/>
              </a:rPr>
              <a:t>二级指针数组，</a:t>
            </a:r>
            <a:r>
              <a:rPr lang="en-US" altLang="zh-CN" sz="2000" dirty="0" err="1">
                <a:solidFill>
                  <a:srgbClr val="0000FF"/>
                </a:solidFill>
                <a:latin typeface="Tahoma" panose="020B0604030504040204" pitchFamily="34" charset="0"/>
                <a:cs typeface="Tahoma" panose="020B0604030504040204" pitchFamily="34" charset="0"/>
              </a:rPr>
              <a:t>cp</a:t>
            </a:r>
            <a:r>
              <a:rPr lang="zh-CN" altLang="en-US" sz="2000" dirty="0">
                <a:solidFill>
                  <a:srgbClr val="0000FF"/>
                </a:solidFill>
                <a:latin typeface="Tahoma" panose="020B0604030504040204" pitchFamily="34" charset="0"/>
                <a:cs typeface="Tahoma" panose="020B0604030504040204" pitchFamily="34" charset="0"/>
              </a:rPr>
              <a:t>是三级指针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a:t>
            </a:r>
            <a:r>
              <a:rPr lang="en-US" altLang="zh-CN" sz="2000" dirty="0" err="1">
                <a:solidFill>
                  <a:srgbClr val="0000FF"/>
                </a:solidFill>
                <a:latin typeface="Tahoma" panose="020B0604030504040204" pitchFamily="34" charset="0"/>
                <a:cs typeface="Tahoma" panose="020B0604030504040204" pitchFamily="34" charset="0"/>
              </a:rPr>
              <a:t>cpp</a:t>
            </a:r>
            <a:r>
              <a:rPr lang="en-US" altLang="zh-CN" sz="2000" dirty="0">
                <a:solidFill>
                  <a:srgbClr val="0000FF"/>
                </a:solidFill>
                <a:latin typeface="Tahoma" panose="020B0604030504040204" pitchFamily="34" charset="0"/>
                <a:cs typeface="Tahoma" panose="020B0604030504040204" pitchFamily="34" charset="0"/>
              </a:rPr>
              <a:t> = </a:t>
            </a:r>
            <a:r>
              <a:rPr lang="en-US" altLang="zh-CN" sz="2000" dirty="0" err="1">
                <a:solidFill>
                  <a:srgbClr val="0000FF"/>
                </a:solidFill>
                <a:latin typeface="Tahoma" panose="020B0604030504040204" pitchFamily="34" charset="0"/>
                <a:cs typeface="Tahoma" panose="020B0604030504040204" pitchFamily="34" charset="0"/>
              </a:rPr>
              <a:t>cp</a:t>
            </a:r>
            <a:r>
              <a:rPr lang="en-US" altLang="zh-CN" sz="2000" dirty="0">
                <a:solidFill>
                  <a:srgbClr val="0000FF"/>
                </a:solidFill>
                <a:latin typeface="Tahoma" panose="020B0604030504040204" pitchFamily="34" charset="0"/>
                <a:cs typeface="Tahoma" panose="020B0604030504040204" pitchFamily="34" charset="0"/>
              </a:rPr>
              <a:t>;  //</a:t>
            </a:r>
            <a:r>
              <a:rPr lang="zh-CN" altLang="en-US" sz="2000" dirty="0">
                <a:solidFill>
                  <a:srgbClr val="0000FF"/>
                </a:solidFill>
                <a:latin typeface="Tahoma" panose="020B0604030504040204" pitchFamily="34" charset="0"/>
                <a:cs typeface="Tahoma" panose="020B0604030504040204" pitchFamily="34" charset="0"/>
              </a:rPr>
              <a:t>三级指针</a:t>
            </a:r>
            <a:endParaRPr lang="en-US" altLang="zh-CN" sz="2000" dirty="0">
              <a:solidFill>
                <a:srgbClr val="0000FF"/>
              </a:solidFill>
              <a:latin typeface="Tahoma" panose="020B0604030504040204" pitchFamily="34" charset="0"/>
              <a:cs typeface="Tahoma" panose="020B0604030504040204" pitchFamily="34" charset="0"/>
            </a:endParaRPr>
          </a:p>
        </p:txBody>
      </p:sp>
      <p:sp>
        <p:nvSpPr>
          <p:cNvPr id="37" name="TextBox 36"/>
          <p:cNvSpPr txBox="1"/>
          <p:nvPr/>
        </p:nvSpPr>
        <p:spPr>
          <a:xfrm>
            <a:off x="1058650" y="5104648"/>
            <a:ext cx="6419506" cy="523220"/>
          </a:xfrm>
          <a:prstGeom prst="rect">
            <a:avLst/>
          </a:prstGeom>
          <a:solidFill>
            <a:schemeClr val="accent1">
              <a:lumMod val="20000"/>
              <a:lumOff val="80000"/>
            </a:schemeClr>
          </a:solidFill>
        </p:spPr>
        <p:txBody>
          <a:bodyPr wrap="square" rtlCol="0">
            <a:spAutoFit/>
          </a:bodyPr>
          <a:lstStyle/>
          <a:p>
            <a:r>
              <a:rPr lang="en-US" altLang="zh-CN" sz="2800" dirty="0" err="1">
                <a:solidFill>
                  <a:srgbClr val="0000CC"/>
                </a:solidFill>
              </a:rPr>
              <a:t>printf</a:t>
            </a:r>
            <a:r>
              <a:rPr lang="en-US" altLang="zh-CN" sz="2800" dirty="0">
                <a:solidFill>
                  <a:srgbClr val="0000CC"/>
                </a:solidFill>
              </a:rPr>
              <a:t>("%s#", **++</a:t>
            </a:r>
            <a:r>
              <a:rPr lang="en-US" altLang="zh-CN" sz="2800" dirty="0" err="1">
                <a:solidFill>
                  <a:srgbClr val="0000CC"/>
                </a:solidFill>
              </a:rPr>
              <a:t>cpp</a:t>
            </a:r>
            <a:r>
              <a:rPr lang="en-US" altLang="zh-CN" sz="2800" dirty="0">
                <a:solidFill>
                  <a:srgbClr val="0000CC"/>
                </a:solidFill>
              </a:rPr>
              <a:t>);</a:t>
            </a:r>
            <a:endParaRPr lang="en-US" altLang="zh-CN" sz="2800" dirty="0">
              <a:solidFill>
                <a:srgbClr val="0000CC"/>
              </a:solidFill>
            </a:endParaRPr>
          </a:p>
        </p:txBody>
      </p:sp>
      <p:sp>
        <p:nvSpPr>
          <p:cNvPr id="77" name="Text Box 9"/>
          <p:cNvSpPr txBox="1">
            <a:spLocks noChangeArrowheads="1"/>
          </p:cNvSpPr>
          <p:nvPr/>
        </p:nvSpPr>
        <p:spPr bwMode="auto">
          <a:xfrm>
            <a:off x="7353924" y="3948097"/>
            <a:ext cx="1414170" cy="369332"/>
          </a:xfrm>
          <a:prstGeom prst="rect">
            <a:avLst/>
          </a:prstGeom>
          <a:solidFill>
            <a:schemeClr val="tx1"/>
          </a:solidFill>
          <a:ln w="25400" algn="ctr">
            <a:solidFill>
              <a:srgbClr val="000000"/>
            </a:solidFill>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FIRST\0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84" name="Text Box 15"/>
          <p:cNvSpPr txBox="1">
            <a:spLocks noChangeArrowheads="1"/>
          </p:cNvSpPr>
          <p:nvPr/>
        </p:nvSpPr>
        <p:spPr bwMode="auto">
          <a:xfrm>
            <a:off x="2502861" y="2103256"/>
            <a:ext cx="1883849" cy="461665"/>
          </a:xfrm>
          <a:prstGeom prst="rect">
            <a:avLst/>
          </a:prstGeom>
          <a:solidFill>
            <a:schemeClr val="tx2">
              <a:lumMod val="90000"/>
            </a:schemeClr>
          </a:solidFill>
          <a:ln w="9525">
            <a:noFill/>
            <a:miter lim="800000"/>
          </a:ln>
        </p:spPr>
        <p:txBody>
          <a:bodyPr wrap="none">
            <a:spAutoFit/>
          </a:bodyPr>
          <a:lstStyle/>
          <a:p>
            <a:r>
              <a:rPr lang="en-US" altLang="zh-CN" sz="2400" b="1" dirty="0" err="1">
                <a:solidFill>
                  <a:schemeClr val="bg1"/>
                </a:solidFill>
                <a:latin typeface="Consolas" panose="020B0609020204030204" pitchFamily="49" charset="0"/>
                <a:cs typeface="Consolas" panose="020B0609020204030204" pitchFamily="49" charset="0"/>
              </a:rPr>
              <a:t>cp</a:t>
            </a:r>
            <a:r>
              <a:rPr lang="en-US" altLang="zh-CN" sz="2400" dirty="0">
                <a:solidFill>
                  <a:schemeClr val="bg1"/>
                </a:solidFill>
                <a:latin typeface="Consolas" panose="020B0609020204030204" pitchFamily="49" charset="0"/>
                <a:cs typeface="Consolas" panose="020B0609020204030204" pitchFamily="49" charset="0"/>
              </a:rPr>
              <a:t>(0xee10)</a:t>
            </a:r>
            <a:endParaRPr lang="en-US" altLang="zh-CN" sz="2400" dirty="0">
              <a:solidFill>
                <a:schemeClr val="bg1"/>
              </a:solidFill>
              <a:latin typeface="Consolas" panose="020B0609020204030204" pitchFamily="49" charset="0"/>
              <a:cs typeface="Consolas" panose="020B0609020204030204" pitchFamily="49" charset="0"/>
            </a:endParaRPr>
          </a:p>
        </p:txBody>
      </p:sp>
      <p:sp>
        <p:nvSpPr>
          <p:cNvPr id="85" name="Text Box 15"/>
          <p:cNvSpPr txBox="1">
            <a:spLocks noChangeArrowheads="1"/>
          </p:cNvSpPr>
          <p:nvPr/>
        </p:nvSpPr>
        <p:spPr bwMode="auto">
          <a:xfrm>
            <a:off x="4525386" y="2117210"/>
            <a:ext cx="1713931" cy="461665"/>
          </a:xfrm>
          <a:prstGeom prst="rect">
            <a:avLst/>
          </a:prstGeom>
          <a:solidFill>
            <a:schemeClr val="tx2">
              <a:lumMod val="90000"/>
            </a:schemeClr>
          </a:solidFill>
          <a:ln w="9525">
            <a:noFill/>
            <a:miter lim="800000"/>
          </a:ln>
        </p:spPr>
        <p:txBody>
          <a:bodyPr wrap="none">
            <a:spAutoFit/>
          </a:bodyPr>
          <a:lstStyle/>
          <a:p>
            <a:r>
              <a:rPr lang="en-US" altLang="zh-CN" sz="2400" b="1" dirty="0">
                <a:solidFill>
                  <a:schemeClr val="bg1"/>
                </a:solidFill>
                <a:latin typeface="Consolas" panose="020B0609020204030204" pitchFamily="49" charset="0"/>
                <a:cs typeface="Consolas" panose="020B0609020204030204" pitchFamily="49" charset="0"/>
              </a:rPr>
              <a:t>C(</a:t>
            </a:r>
            <a:r>
              <a:rPr lang="en-US" altLang="zh-CN" sz="2400" dirty="0">
                <a:solidFill>
                  <a:schemeClr val="bg1"/>
                </a:solidFill>
                <a:latin typeface="Consolas" panose="020B0609020204030204" pitchFamily="49" charset="0"/>
                <a:cs typeface="Consolas" panose="020B0609020204030204" pitchFamily="49" charset="0"/>
              </a:rPr>
              <a:t>0xfd50</a:t>
            </a:r>
            <a:r>
              <a:rPr lang="en-US" altLang="zh-CN" sz="2400" b="1" dirty="0">
                <a:solidFill>
                  <a:schemeClr val="bg1"/>
                </a:solidFill>
                <a:latin typeface="Consolas" panose="020B0609020204030204" pitchFamily="49" charset="0"/>
                <a:cs typeface="Consolas" panose="020B0609020204030204" pitchFamily="49" charset="0"/>
              </a:rPr>
              <a:t>)</a:t>
            </a:r>
            <a:endParaRPr lang="en-US" altLang="zh-CN" sz="2400" b="1" dirty="0">
              <a:solidFill>
                <a:schemeClr val="bg1"/>
              </a:solidFill>
              <a:latin typeface="Consolas" panose="020B0609020204030204" pitchFamily="49" charset="0"/>
              <a:cs typeface="Consolas" panose="020B0609020204030204" pitchFamily="49" charset="0"/>
            </a:endParaRPr>
          </a:p>
        </p:txBody>
      </p:sp>
      <p:sp>
        <p:nvSpPr>
          <p:cNvPr id="86" name="TextBox 85"/>
          <p:cNvSpPr txBox="1"/>
          <p:nvPr/>
        </p:nvSpPr>
        <p:spPr>
          <a:xfrm>
            <a:off x="4974341" y="257761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0x0010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7" name="TextBox 86"/>
          <p:cNvSpPr txBox="1"/>
          <p:nvPr/>
        </p:nvSpPr>
        <p:spPr>
          <a:xfrm>
            <a:off x="4974341" y="3005003"/>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0x0020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8" name="TextBox 87"/>
          <p:cNvSpPr txBox="1"/>
          <p:nvPr/>
        </p:nvSpPr>
        <p:spPr>
          <a:xfrm>
            <a:off x="4974341" y="345695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0x0030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9" name="TextBox 88"/>
          <p:cNvSpPr txBox="1"/>
          <p:nvPr/>
        </p:nvSpPr>
        <p:spPr>
          <a:xfrm>
            <a:off x="4972211" y="3930118"/>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0x0040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0" name="TextBox 89"/>
          <p:cNvSpPr txBox="1"/>
          <p:nvPr/>
        </p:nvSpPr>
        <p:spPr>
          <a:xfrm>
            <a:off x="3226072" y="254100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0xfd5c</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1" name="TextBox 90"/>
          <p:cNvSpPr txBox="1"/>
          <p:nvPr/>
        </p:nvSpPr>
        <p:spPr>
          <a:xfrm>
            <a:off x="3226072" y="2962239"/>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0xfd58</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2" name="TextBox 91"/>
          <p:cNvSpPr txBox="1"/>
          <p:nvPr/>
        </p:nvSpPr>
        <p:spPr>
          <a:xfrm>
            <a:off x="3226072" y="3399741"/>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0xfd54</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3" name="TextBox 92"/>
          <p:cNvSpPr txBox="1"/>
          <p:nvPr/>
        </p:nvSpPr>
        <p:spPr>
          <a:xfrm>
            <a:off x="3227163" y="3797259"/>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0" name="Line 10"/>
          <p:cNvSpPr>
            <a:spLocks noChangeShapeType="1"/>
          </p:cNvSpPr>
          <p:nvPr/>
        </p:nvSpPr>
        <p:spPr bwMode="auto">
          <a:xfrm>
            <a:off x="4082874" y="2762799"/>
            <a:ext cx="889337" cy="1185297"/>
          </a:xfrm>
          <a:prstGeom prst="line">
            <a:avLst/>
          </a:prstGeom>
          <a:noFill/>
          <a:ln w="25400">
            <a:solidFill>
              <a:srgbClr val="FF0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Line 12"/>
          <p:cNvSpPr>
            <a:spLocks noChangeShapeType="1"/>
          </p:cNvSpPr>
          <p:nvPr/>
        </p:nvSpPr>
        <p:spPr bwMode="auto">
          <a:xfrm flipV="1">
            <a:off x="4082872" y="2578875"/>
            <a:ext cx="891471" cy="1369221"/>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2" name="Line 12"/>
          <p:cNvSpPr>
            <a:spLocks noChangeShapeType="1"/>
          </p:cNvSpPr>
          <p:nvPr/>
        </p:nvSpPr>
        <p:spPr bwMode="auto">
          <a:xfrm flipV="1">
            <a:off x="4082871" y="3019970"/>
            <a:ext cx="891472" cy="564437"/>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1" name="Line 11"/>
          <p:cNvSpPr>
            <a:spLocks noChangeShapeType="1"/>
          </p:cNvSpPr>
          <p:nvPr/>
        </p:nvSpPr>
        <p:spPr bwMode="auto">
          <a:xfrm>
            <a:off x="4082874" y="3199362"/>
            <a:ext cx="889338" cy="265110"/>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grpSp>
        <p:nvGrpSpPr>
          <p:cNvPr id="66" name="Group 18"/>
          <p:cNvGrpSpPr/>
          <p:nvPr/>
        </p:nvGrpSpPr>
        <p:grpSpPr bwMode="auto">
          <a:xfrm>
            <a:off x="170790" y="2050008"/>
            <a:ext cx="9617344" cy="1784350"/>
            <a:chOff x="471" y="2640"/>
            <a:chExt cx="2817" cy="1124"/>
          </a:xfrm>
          <a:solidFill>
            <a:schemeClr val="tx1"/>
          </a:solidFill>
        </p:grpSpPr>
        <p:sp>
          <p:nvSpPr>
            <p:cNvPr id="68" name="Text Box 7"/>
            <p:cNvSpPr txBox="1">
              <a:spLocks noChangeArrowheads="1"/>
            </p:cNvSpPr>
            <p:nvPr/>
          </p:nvSpPr>
          <p:spPr bwMode="auto">
            <a:xfrm>
              <a:off x="2575" y="2972"/>
              <a:ext cx="577"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ENTER\0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69" name="Text Box 8"/>
            <p:cNvSpPr txBox="1">
              <a:spLocks noChangeArrowheads="1"/>
            </p:cNvSpPr>
            <p:nvPr/>
          </p:nvSpPr>
          <p:spPr bwMode="auto">
            <a:xfrm>
              <a:off x="2575" y="3251"/>
              <a:ext cx="713"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NEW\0</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0" name="Text Box 9"/>
            <p:cNvSpPr txBox="1">
              <a:spLocks noChangeArrowheads="1"/>
            </p:cNvSpPr>
            <p:nvPr/>
          </p:nvSpPr>
          <p:spPr bwMode="auto">
            <a:xfrm>
              <a:off x="2575" y="3531"/>
              <a:ext cx="429" cy="233"/>
            </a:xfrm>
            <a:prstGeom prst="rect">
              <a:avLst/>
            </a:prstGeom>
            <a:grpFill/>
            <a:ln w="25400" algn="ctr">
              <a:solidFill>
                <a:srgbClr val="FFC000"/>
              </a:solidFill>
              <a:prstDash val="sysDot"/>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POINT\0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1" name="Line 10"/>
            <p:cNvSpPr>
              <a:spLocks noChangeShapeType="1"/>
            </p:cNvSpPr>
            <p:nvPr/>
          </p:nvSpPr>
          <p:spPr bwMode="auto">
            <a:xfrm flipV="1">
              <a:off x="2108" y="3076"/>
              <a:ext cx="467" cy="13"/>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Line 11"/>
            <p:cNvSpPr>
              <a:spLocks noChangeShapeType="1"/>
            </p:cNvSpPr>
            <p:nvPr/>
          </p:nvSpPr>
          <p:spPr bwMode="auto">
            <a:xfrm flipV="1">
              <a:off x="2108" y="3364"/>
              <a:ext cx="467" cy="4"/>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Line 12"/>
            <p:cNvSpPr>
              <a:spLocks noChangeShapeType="1"/>
            </p:cNvSpPr>
            <p:nvPr/>
          </p:nvSpPr>
          <p:spPr bwMode="auto">
            <a:xfrm flipV="1">
              <a:off x="2108" y="3636"/>
              <a:ext cx="467" cy="12"/>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520" y="2640"/>
              <a:ext cx="360" cy="291"/>
            </a:xfrm>
            <a:prstGeom prst="rect">
              <a:avLst/>
            </a:prstGeom>
            <a:solidFill>
              <a:schemeClr val="tx2">
                <a:lumMod val="90000"/>
              </a:schemeClr>
            </a:solidFill>
            <a:ln w="9525">
              <a:solidFill>
                <a:srgbClr val="FFC000"/>
              </a:solidFill>
              <a:prstDash val="sysDot"/>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err="1">
                  <a:ln>
                    <a:noFill/>
                  </a:ln>
                  <a:solidFill>
                    <a:sysClr val="windowText" lastClr="000000"/>
                  </a:solidFill>
                  <a:effectLst/>
                  <a:uLnTx/>
                  <a:uFillTx/>
                  <a:latin typeface="Arial" panose="020B0604020202090204" pitchFamily="34" charset="0"/>
                </a:rPr>
                <a:t>cpp</a:t>
              </a:r>
              <a:endParaRPr kumimoji="0" lang="en-US" altLang="zh-CN" sz="2400" b="1" i="1" u="none" strike="noStrike" kern="0" cap="none" spc="0" normalizeH="0" baseline="0" noProof="0" dirty="0">
                <a:ln>
                  <a:noFill/>
                </a:ln>
                <a:solidFill>
                  <a:sysClr val="windowText" lastClr="000000"/>
                </a:solidFill>
                <a:effectLst/>
                <a:uLnTx/>
                <a:uFillTx/>
                <a:latin typeface="Arial" panose="020B0604020202090204" pitchFamily="34" charset="0"/>
              </a:endParaRPr>
            </a:p>
          </p:txBody>
        </p:sp>
        <p:sp>
          <p:nvSpPr>
            <p:cNvPr id="75" name="Text Box 16"/>
            <p:cNvSpPr txBox="1">
              <a:spLocks noChangeArrowheads="1"/>
            </p:cNvSpPr>
            <p:nvPr/>
          </p:nvSpPr>
          <p:spPr bwMode="auto">
            <a:xfrm>
              <a:off x="471" y="2945"/>
              <a:ext cx="471" cy="194"/>
            </a:xfrm>
            <a:prstGeom prst="rect">
              <a:avLst/>
            </a:prstGeom>
            <a:solidFill>
              <a:schemeClr val="tx2">
                <a:lumMod val="90000"/>
              </a:schemeClr>
            </a:solidFill>
            <a:ln w="25400" algn="ctr">
              <a:solidFill>
                <a:srgbClr val="FFC000"/>
              </a:solidFill>
              <a:prstDash val="sysDot"/>
              <a:miter lim="800000"/>
            </a:ln>
          </p:spPr>
          <p:txBody>
            <a:bodyPr wrap="squar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altLang="zh-CN" sz="2000" b="0" i="0" u="none" strike="noStrike" kern="0" cap="none" spc="0" normalizeH="0" baseline="0" noProof="0" dirty="0">
                  <a:ln>
                    <a:noFill/>
                  </a:ln>
                  <a:solidFill>
                    <a:srgbClr val="C00000"/>
                  </a:solidFill>
                  <a:effectLst/>
                  <a:uLnTx/>
                  <a:uFillTx/>
                  <a:latin typeface="Consolas" panose="020B0609020204030204" pitchFamily="49" charset="0"/>
                  <a:cs typeface="Consolas" panose="020B0609020204030204" pitchFamily="49" charset="0"/>
                  <a:sym typeface="Wingdings" panose="05000000000000000000" pitchFamily="2" charset="2"/>
                </a:rPr>
                <a:t>0xee10</a:t>
              </a: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endPar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endParaRPr>
            </a:p>
          </p:txBody>
        </p:sp>
        <p:sp>
          <p:nvSpPr>
            <p:cNvPr id="76" name="Line 17"/>
            <p:cNvSpPr>
              <a:spLocks noChangeShapeType="1"/>
            </p:cNvSpPr>
            <p:nvPr/>
          </p:nvSpPr>
          <p:spPr bwMode="auto">
            <a:xfrm flipV="1">
              <a:off x="880" y="3042"/>
              <a:ext cx="486" cy="0"/>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8" name="Line 12"/>
          <p:cNvSpPr>
            <a:spLocks noChangeShapeType="1"/>
          </p:cNvSpPr>
          <p:nvPr/>
        </p:nvSpPr>
        <p:spPr bwMode="auto">
          <a:xfrm>
            <a:off x="5898921" y="4114784"/>
            <a:ext cx="1455001" cy="0"/>
          </a:xfrm>
          <a:prstGeom prst="line">
            <a:avLst/>
          </a:prstGeom>
          <a:no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6718" y="260648"/>
            <a:ext cx="8805762" cy="1284967"/>
          </a:xfrm>
          <a:prstGeom prst="rect">
            <a:avLst/>
          </a:prstGeom>
          <a:solidFill>
            <a:schemeClr val="tx1"/>
          </a:solidFill>
          <a:ln>
            <a:noFill/>
          </a:ln>
        </p:spPr>
        <p:txBody>
          <a:bodyPr wrap="square" rtlCol="0">
            <a:spAutoFit/>
          </a:bodyPr>
          <a:lstStyle/>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*c[] = {“ENTER”, “NEW”, “POINT”, “FIRST”};</a:t>
            </a:r>
            <a:r>
              <a:rPr lang="zh-CN" altLang="en-US" sz="2000" dirty="0">
                <a:solidFill>
                  <a:srgbClr val="0000FF"/>
                </a:solidFill>
                <a:latin typeface="Tahoma" panose="020B0604030504040204" pitchFamily="34" charset="0"/>
                <a:cs typeface="Tahoma" panose="020B0604030504040204" pitchFamily="34" charset="0"/>
              </a:rPr>
              <a:t>一级指针数组</a:t>
            </a:r>
            <a:r>
              <a:rPr lang="en-US" altLang="zh-CN" sz="2000" dirty="0">
                <a:solidFill>
                  <a:srgbClr val="0000FF"/>
                </a:solidFill>
                <a:latin typeface="Tahoma" panose="020B0604030504040204" pitchFamily="34" charset="0"/>
                <a:cs typeface="Tahoma" panose="020B0604030504040204" pitchFamily="34" charset="0"/>
              </a:rPr>
              <a:t>,C</a:t>
            </a:r>
            <a:r>
              <a:rPr lang="zh-CN" altLang="en-US" sz="2000" dirty="0">
                <a:solidFill>
                  <a:srgbClr val="0000FF"/>
                </a:solidFill>
                <a:latin typeface="Tahoma" panose="020B0604030504040204" pitchFamily="34" charset="0"/>
                <a:cs typeface="Tahoma" panose="020B0604030504040204" pitchFamily="34" charset="0"/>
              </a:rPr>
              <a:t>是二级指针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a:t>
            </a:r>
            <a:r>
              <a:rPr lang="en-US" altLang="zh-CN" sz="2000" dirty="0" err="1">
                <a:solidFill>
                  <a:srgbClr val="0000FF"/>
                </a:solidFill>
                <a:latin typeface="Tahoma" panose="020B0604030504040204" pitchFamily="34" charset="0"/>
                <a:cs typeface="Tahoma" panose="020B0604030504040204" pitchFamily="34" charset="0"/>
              </a:rPr>
              <a:t>cp</a:t>
            </a:r>
            <a:r>
              <a:rPr lang="en-US" altLang="zh-CN" sz="2000" dirty="0">
                <a:solidFill>
                  <a:srgbClr val="0000FF"/>
                </a:solidFill>
                <a:latin typeface="Tahoma" panose="020B0604030504040204" pitchFamily="34" charset="0"/>
                <a:cs typeface="Tahoma" panose="020B0604030504040204" pitchFamily="34" charset="0"/>
              </a:rPr>
              <a:t>[] = {c+3, c+2, c+1, c};  //</a:t>
            </a:r>
            <a:r>
              <a:rPr lang="zh-CN" altLang="en-US" sz="2000" dirty="0">
                <a:solidFill>
                  <a:srgbClr val="0000FF"/>
                </a:solidFill>
                <a:latin typeface="Tahoma" panose="020B0604030504040204" pitchFamily="34" charset="0"/>
                <a:cs typeface="Tahoma" panose="020B0604030504040204" pitchFamily="34" charset="0"/>
              </a:rPr>
              <a:t>二级指针数组，</a:t>
            </a:r>
            <a:r>
              <a:rPr lang="en-US" altLang="zh-CN" sz="2000" dirty="0" err="1">
                <a:solidFill>
                  <a:srgbClr val="0000FF"/>
                </a:solidFill>
                <a:latin typeface="Tahoma" panose="020B0604030504040204" pitchFamily="34" charset="0"/>
                <a:cs typeface="Tahoma" panose="020B0604030504040204" pitchFamily="34" charset="0"/>
              </a:rPr>
              <a:t>cp</a:t>
            </a:r>
            <a:r>
              <a:rPr lang="zh-CN" altLang="en-US" sz="2000" dirty="0">
                <a:solidFill>
                  <a:srgbClr val="0000FF"/>
                </a:solidFill>
                <a:latin typeface="Tahoma" panose="020B0604030504040204" pitchFamily="34" charset="0"/>
                <a:cs typeface="Tahoma" panose="020B0604030504040204" pitchFamily="34" charset="0"/>
              </a:rPr>
              <a:t>是三级指针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a:t>
            </a:r>
            <a:r>
              <a:rPr lang="en-US" altLang="zh-CN" sz="2000" dirty="0" err="1">
                <a:solidFill>
                  <a:srgbClr val="0000FF"/>
                </a:solidFill>
                <a:latin typeface="Tahoma" panose="020B0604030504040204" pitchFamily="34" charset="0"/>
                <a:cs typeface="Tahoma" panose="020B0604030504040204" pitchFamily="34" charset="0"/>
              </a:rPr>
              <a:t>cpp</a:t>
            </a:r>
            <a:r>
              <a:rPr lang="en-US" altLang="zh-CN" sz="2000" dirty="0">
                <a:solidFill>
                  <a:srgbClr val="0000FF"/>
                </a:solidFill>
                <a:latin typeface="Tahoma" panose="020B0604030504040204" pitchFamily="34" charset="0"/>
                <a:cs typeface="Tahoma" panose="020B0604030504040204" pitchFamily="34" charset="0"/>
              </a:rPr>
              <a:t> = </a:t>
            </a:r>
            <a:r>
              <a:rPr lang="en-US" altLang="zh-CN" sz="2000" dirty="0" err="1">
                <a:solidFill>
                  <a:srgbClr val="0000FF"/>
                </a:solidFill>
                <a:latin typeface="Tahoma" panose="020B0604030504040204" pitchFamily="34" charset="0"/>
                <a:cs typeface="Tahoma" panose="020B0604030504040204" pitchFamily="34" charset="0"/>
              </a:rPr>
              <a:t>cp</a:t>
            </a:r>
            <a:r>
              <a:rPr lang="en-US" altLang="zh-CN" sz="2000" dirty="0">
                <a:solidFill>
                  <a:srgbClr val="0000FF"/>
                </a:solidFill>
                <a:latin typeface="Tahoma" panose="020B0604030504040204" pitchFamily="34" charset="0"/>
                <a:cs typeface="Tahoma" panose="020B0604030504040204" pitchFamily="34" charset="0"/>
              </a:rPr>
              <a:t>;  //</a:t>
            </a:r>
            <a:r>
              <a:rPr lang="zh-CN" altLang="en-US" sz="2000" dirty="0">
                <a:solidFill>
                  <a:srgbClr val="0000FF"/>
                </a:solidFill>
                <a:latin typeface="Tahoma" panose="020B0604030504040204" pitchFamily="34" charset="0"/>
                <a:cs typeface="Tahoma" panose="020B0604030504040204" pitchFamily="34" charset="0"/>
              </a:rPr>
              <a:t>三级指针</a:t>
            </a:r>
            <a:endParaRPr lang="en-US" altLang="zh-CN" sz="2000" dirty="0">
              <a:solidFill>
                <a:srgbClr val="0000FF"/>
              </a:solidFill>
              <a:latin typeface="Tahoma" panose="020B0604030504040204" pitchFamily="34" charset="0"/>
              <a:cs typeface="Tahoma" panose="020B0604030504040204" pitchFamily="34" charset="0"/>
            </a:endParaRPr>
          </a:p>
        </p:txBody>
      </p:sp>
      <p:sp>
        <p:nvSpPr>
          <p:cNvPr id="37" name="TextBox 36"/>
          <p:cNvSpPr txBox="1"/>
          <p:nvPr/>
        </p:nvSpPr>
        <p:spPr>
          <a:xfrm>
            <a:off x="1058650" y="5104648"/>
            <a:ext cx="6419506" cy="523220"/>
          </a:xfrm>
          <a:prstGeom prst="rect">
            <a:avLst/>
          </a:prstGeom>
          <a:solidFill>
            <a:schemeClr val="accent1">
              <a:lumMod val="20000"/>
              <a:lumOff val="80000"/>
            </a:schemeClr>
          </a:solidFill>
        </p:spPr>
        <p:txBody>
          <a:bodyPr wrap="square" rtlCol="0">
            <a:spAutoFit/>
          </a:bodyPr>
          <a:lstStyle/>
          <a:p>
            <a:r>
              <a:rPr lang="en-US" altLang="zh-CN" sz="2800" dirty="0" err="1">
                <a:solidFill>
                  <a:srgbClr val="0000CC"/>
                </a:solidFill>
              </a:rPr>
              <a:t>printf</a:t>
            </a:r>
            <a:r>
              <a:rPr lang="en-US" altLang="zh-CN" sz="2800" dirty="0">
                <a:solidFill>
                  <a:srgbClr val="0000CC"/>
                </a:solidFill>
              </a:rPr>
              <a:t>("%s#", **++</a:t>
            </a:r>
            <a:r>
              <a:rPr lang="en-US" altLang="zh-CN" sz="2800" dirty="0" err="1">
                <a:solidFill>
                  <a:srgbClr val="0000CC"/>
                </a:solidFill>
              </a:rPr>
              <a:t>cpp</a:t>
            </a:r>
            <a:r>
              <a:rPr lang="en-US" altLang="zh-CN" sz="2800" dirty="0">
                <a:solidFill>
                  <a:srgbClr val="0000CC"/>
                </a:solidFill>
              </a:rPr>
              <a:t>);</a:t>
            </a:r>
            <a:endParaRPr lang="en-US" altLang="zh-CN" sz="2800" dirty="0">
              <a:solidFill>
                <a:srgbClr val="0000CC"/>
              </a:solidFill>
            </a:endParaRPr>
          </a:p>
        </p:txBody>
      </p:sp>
      <p:sp>
        <p:nvSpPr>
          <p:cNvPr id="77" name="Text Box 9"/>
          <p:cNvSpPr txBox="1">
            <a:spLocks noChangeArrowheads="1"/>
          </p:cNvSpPr>
          <p:nvPr/>
        </p:nvSpPr>
        <p:spPr bwMode="auto">
          <a:xfrm>
            <a:off x="7353924" y="3948097"/>
            <a:ext cx="1414170" cy="369332"/>
          </a:xfrm>
          <a:prstGeom prst="rect">
            <a:avLst/>
          </a:prstGeom>
          <a:solidFill>
            <a:schemeClr val="tx1"/>
          </a:solidFill>
          <a:ln w="25400" algn="ctr">
            <a:solidFill>
              <a:srgbClr val="000000"/>
            </a:solidFill>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FIRST\0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84" name="Text Box 15"/>
          <p:cNvSpPr txBox="1">
            <a:spLocks noChangeArrowheads="1"/>
          </p:cNvSpPr>
          <p:nvPr/>
        </p:nvSpPr>
        <p:spPr bwMode="auto">
          <a:xfrm>
            <a:off x="2502861" y="2103256"/>
            <a:ext cx="1883849" cy="461665"/>
          </a:xfrm>
          <a:prstGeom prst="rect">
            <a:avLst/>
          </a:prstGeom>
          <a:solidFill>
            <a:schemeClr val="tx2">
              <a:lumMod val="90000"/>
            </a:schemeClr>
          </a:solidFill>
          <a:ln w="9525">
            <a:noFill/>
            <a:miter lim="800000"/>
          </a:ln>
        </p:spPr>
        <p:txBody>
          <a:bodyPr wrap="none">
            <a:spAutoFit/>
          </a:bodyPr>
          <a:lstStyle/>
          <a:p>
            <a:r>
              <a:rPr lang="en-US" altLang="zh-CN" sz="2400" b="1" dirty="0" err="1">
                <a:solidFill>
                  <a:schemeClr val="bg1"/>
                </a:solidFill>
                <a:latin typeface="Consolas" panose="020B0609020204030204" pitchFamily="49" charset="0"/>
                <a:cs typeface="Consolas" panose="020B0609020204030204" pitchFamily="49" charset="0"/>
              </a:rPr>
              <a:t>cp</a:t>
            </a:r>
            <a:r>
              <a:rPr lang="en-US" altLang="zh-CN" sz="2400" dirty="0">
                <a:solidFill>
                  <a:schemeClr val="bg1"/>
                </a:solidFill>
                <a:latin typeface="Consolas" panose="020B0609020204030204" pitchFamily="49" charset="0"/>
                <a:cs typeface="Consolas" panose="020B0609020204030204" pitchFamily="49" charset="0"/>
              </a:rPr>
              <a:t>(0xee10)</a:t>
            </a:r>
            <a:endParaRPr lang="en-US" altLang="zh-CN" sz="2400" dirty="0">
              <a:solidFill>
                <a:schemeClr val="bg1"/>
              </a:solidFill>
              <a:latin typeface="Consolas" panose="020B0609020204030204" pitchFamily="49" charset="0"/>
              <a:cs typeface="Consolas" panose="020B0609020204030204" pitchFamily="49" charset="0"/>
            </a:endParaRPr>
          </a:p>
        </p:txBody>
      </p:sp>
      <p:sp>
        <p:nvSpPr>
          <p:cNvPr id="85" name="Text Box 15"/>
          <p:cNvSpPr txBox="1">
            <a:spLocks noChangeArrowheads="1"/>
          </p:cNvSpPr>
          <p:nvPr/>
        </p:nvSpPr>
        <p:spPr bwMode="auto">
          <a:xfrm>
            <a:off x="4525386" y="2117210"/>
            <a:ext cx="1713931" cy="461665"/>
          </a:xfrm>
          <a:prstGeom prst="rect">
            <a:avLst/>
          </a:prstGeom>
          <a:solidFill>
            <a:schemeClr val="tx2">
              <a:lumMod val="90000"/>
            </a:schemeClr>
          </a:solidFill>
          <a:ln w="9525">
            <a:noFill/>
            <a:miter lim="800000"/>
          </a:ln>
        </p:spPr>
        <p:txBody>
          <a:bodyPr wrap="none">
            <a:spAutoFit/>
          </a:bodyPr>
          <a:lstStyle/>
          <a:p>
            <a:r>
              <a:rPr lang="en-US" altLang="zh-CN" sz="2400" b="1" dirty="0">
                <a:solidFill>
                  <a:schemeClr val="bg1"/>
                </a:solidFill>
                <a:latin typeface="Consolas" panose="020B0609020204030204" pitchFamily="49" charset="0"/>
                <a:cs typeface="Consolas" panose="020B0609020204030204" pitchFamily="49" charset="0"/>
              </a:rPr>
              <a:t>C(</a:t>
            </a:r>
            <a:r>
              <a:rPr lang="en-US" altLang="zh-CN" sz="2400" dirty="0">
                <a:solidFill>
                  <a:schemeClr val="bg1"/>
                </a:solidFill>
                <a:latin typeface="Consolas" panose="020B0609020204030204" pitchFamily="49" charset="0"/>
                <a:cs typeface="Consolas" panose="020B0609020204030204" pitchFamily="49" charset="0"/>
              </a:rPr>
              <a:t>0xfd50</a:t>
            </a:r>
            <a:r>
              <a:rPr lang="en-US" altLang="zh-CN" sz="2400" b="1" dirty="0">
                <a:solidFill>
                  <a:schemeClr val="bg1"/>
                </a:solidFill>
                <a:latin typeface="Consolas" panose="020B0609020204030204" pitchFamily="49" charset="0"/>
                <a:cs typeface="Consolas" panose="020B0609020204030204" pitchFamily="49" charset="0"/>
              </a:rPr>
              <a:t>)</a:t>
            </a:r>
            <a:endParaRPr lang="en-US" altLang="zh-CN" sz="2400" b="1" dirty="0">
              <a:solidFill>
                <a:schemeClr val="bg1"/>
              </a:solidFill>
              <a:latin typeface="Consolas" panose="020B0609020204030204" pitchFamily="49" charset="0"/>
              <a:cs typeface="Consolas" panose="020B0609020204030204" pitchFamily="49" charset="0"/>
            </a:endParaRPr>
          </a:p>
        </p:txBody>
      </p:sp>
      <p:sp>
        <p:nvSpPr>
          <p:cNvPr id="86" name="TextBox 85"/>
          <p:cNvSpPr txBox="1"/>
          <p:nvPr/>
        </p:nvSpPr>
        <p:spPr>
          <a:xfrm>
            <a:off x="4974341" y="257761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0x0010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7" name="TextBox 86"/>
          <p:cNvSpPr txBox="1"/>
          <p:nvPr/>
        </p:nvSpPr>
        <p:spPr>
          <a:xfrm>
            <a:off x="4974341" y="3005003"/>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0x0020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8" name="TextBox 87"/>
          <p:cNvSpPr txBox="1"/>
          <p:nvPr/>
        </p:nvSpPr>
        <p:spPr>
          <a:xfrm>
            <a:off x="4974341" y="3456955"/>
            <a:ext cx="1064276" cy="369332"/>
          </a:xfrm>
          <a:prstGeom prst="rect">
            <a:avLst/>
          </a:prstGeom>
          <a:solidFill>
            <a:schemeClr val="tx1"/>
          </a:solidFill>
        </p:spPr>
        <p:txBody>
          <a:bodyPr wrap="square" rtlCol="0">
            <a:spAutoFit/>
          </a:bodyPr>
          <a:lstStyle/>
          <a:p>
            <a:r>
              <a:rPr lang="en-US" altLang="zh-CN" b="1" dirty="0">
                <a:solidFill>
                  <a:srgbClr val="0000FF"/>
                </a:solidFill>
                <a:latin typeface="Consolas" panose="020B0609020204030204" pitchFamily="49" charset="0"/>
                <a:cs typeface="Consolas" panose="020B0609020204030204" pitchFamily="49" charset="0"/>
              </a:rPr>
              <a:t>0x0030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9" name="TextBox 88"/>
          <p:cNvSpPr txBox="1"/>
          <p:nvPr/>
        </p:nvSpPr>
        <p:spPr>
          <a:xfrm>
            <a:off x="4972211" y="3930118"/>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0x0040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0" name="TextBox 89"/>
          <p:cNvSpPr txBox="1"/>
          <p:nvPr/>
        </p:nvSpPr>
        <p:spPr>
          <a:xfrm>
            <a:off x="3226072" y="254100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0xfd5c</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1" name="TextBox 90"/>
          <p:cNvSpPr txBox="1"/>
          <p:nvPr/>
        </p:nvSpPr>
        <p:spPr>
          <a:xfrm>
            <a:off x="3226072" y="2962239"/>
            <a:ext cx="1064276" cy="369332"/>
          </a:xfrm>
          <a:prstGeom prst="rect">
            <a:avLst/>
          </a:prstGeom>
          <a:solidFill>
            <a:schemeClr val="tx1"/>
          </a:solidFill>
        </p:spPr>
        <p:txBody>
          <a:bodyPr wrap="square" rtlCol="0">
            <a:spAutoFit/>
          </a:bodyPr>
          <a:lstStyle/>
          <a:p>
            <a:r>
              <a:rPr lang="en-US" altLang="zh-CN" b="1" dirty="0">
                <a:solidFill>
                  <a:srgbClr val="0000FF"/>
                </a:solidFill>
                <a:latin typeface="Consolas" panose="020B0609020204030204" pitchFamily="49" charset="0"/>
                <a:cs typeface="Consolas" panose="020B0609020204030204" pitchFamily="49" charset="0"/>
              </a:rPr>
              <a:t>0xfd58</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92" name="TextBox 91"/>
          <p:cNvSpPr txBox="1"/>
          <p:nvPr/>
        </p:nvSpPr>
        <p:spPr>
          <a:xfrm>
            <a:off x="3226072" y="3399741"/>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0xfd54</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3" name="TextBox 92"/>
          <p:cNvSpPr txBox="1"/>
          <p:nvPr/>
        </p:nvSpPr>
        <p:spPr>
          <a:xfrm>
            <a:off x="3227163" y="3797259"/>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0" name="Line 10"/>
          <p:cNvSpPr>
            <a:spLocks noChangeShapeType="1"/>
          </p:cNvSpPr>
          <p:nvPr/>
        </p:nvSpPr>
        <p:spPr bwMode="auto">
          <a:xfrm>
            <a:off x="4082874" y="2762799"/>
            <a:ext cx="889337" cy="1185297"/>
          </a:xfrm>
          <a:prstGeom prst="line">
            <a:avLst/>
          </a:prstGeom>
          <a:noFill/>
          <a:ln w="25400">
            <a:solidFill>
              <a:srgbClr val="FF0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Line 12"/>
          <p:cNvSpPr>
            <a:spLocks noChangeShapeType="1"/>
          </p:cNvSpPr>
          <p:nvPr/>
        </p:nvSpPr>
        <p:spPr bwMode="auto">
          <a:xfrm flipV="1">
            <a:off x="4082872" y="2578875"/>
            <a:ext cx="889339" cy="1369221"/>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2" name="Line 12"/>
          <p:cNvSpPr>
            <a:spLocks noChangeShapeType="1"/>
          </p:cNvSpPr>
          <p:nvPr/>
        </p:nvSpPr>
        <p:spPr bwMode="auto">
          <a:xfrm flipV="1">
            <a:off x="4082871" y="3019970"/>
            <a:ext cx="891472" cy="564437"/>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1" name="Line 11"/>
          <p:cNvSpPr>
            <a:spLocks noChangeShapeType="1"/>
          </p:cNvSpPr>
          <p:nvPr/>
        </p:nvSpPr>
        <p:spPr bwMode="auto">
          <a:xfrm>
            <a:off x="4082874" y="3199362"/>
            <a:ext cx="889338" cy="265110"/>
          </a:xfrm>
          <a:prstGeom prst="line">
            <a:avLst/>
          </a:prstGeom>
          <a:noFill/>
          <a:ln w="25400">
            <a:solidFill>
              <a:srgbClr val="FFC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grpSp>
        <p:nvGrpSpPr>
          <p:cNvPr id="66" name="Group 18"/>
          <p:cNvGrpSpPr/>
          <p:nvPr/>
        </p:nvGrpSpPr>
        <p:grpSpPr bwMode="auto">
          <a:xfrm>
            <a:off x="170790" y="2050008"/>
            <a:ext cx="9617344" cy="1784350"/>
            <a:chOff x="471" y="2640"/>
            <a:chExt cx="2817" cy="1124"/>
          </a:xfrm>
          <a:solidFill>
            <a:schemeClr val="tx1"/>
          </a:solidFill>
        </p:grpSpPr>
        <p:sp>
          <p:nvSpPr>
            <p:cNvPr id="68" name="Text Box 7"/>
            <p:cNvSpPr txBox="1">
              <a:spLocks noChangeArrowheads="1"/>
            </p:cNvSpPr>
            <p:nvPr/>
          </p:nvSpPr>
          <p:spPr bwMode="auto">
            <a:xfrm>
              <a:off x="2575" y="2972"/>
              <a:ext cx="577"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ENTER\0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69" name="Text Box 8"/>
            <p:cNvSpPr txBox="1">
              <a:spLocks noChangeArrowheads="1"/>
            </p:cNvSpPr>
            <p:nvPr/>
          </p:nvSpPr>
          <p:spPr bwMode="auto">
            <a:xfrm>
              <a:off x="2575" y="3251"/>
              <a:ext cx="713"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NEW\0</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0" name="Text Box 9"/>
            <p:cNvSpPr txBox="1">
              <a:spLocks noChangeArrowheads="1"/>
            </p:cNvSpPr>
            <p:nvPr/>
          </p:nvSpPr>
          <p:spPr bwMode="auto">
            <a:xfrm>
              <a:off x="2575" y="3531"/>
              <a:ext cx="429" cy="233"/>
            </a:xfrm>
            <a:prstGeom prst="rect">
              <a:avLst/>
            </a:prstGeom>
            <a:grpFill/>
            <a:ln w="25400" algn="ctr">
              <a:solidFill>
                <a:srgbClr val="FFC000"/>
              </a:solidFill>
              <a:prstDash val="sysDot"/>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POINT\0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1" name="Line 10"/>
            <p:cNvSpPr>
              <a:spLocks noChangeShapeType="1"/>
            </p:cNvSpPr>
            <p:nvPr/>
          </p:nvSpPr>
          <p:spPr bwMode="auto">
            <a:xfrm flipV="1">
              <a:off x="2108" y="3076"/>
              <a:ext cx="467" cy="13"/>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Line 11"/>
            <p:cNvSpPr>
              <a:spLocks noChangeShapeType="1"/>
            </p:cNvSpPr>
            <p:nvPr/>
          </p:nvSpPr>
          <p:spPr bwMode="auto">
            <a:xfrm flipV="1">
              <a:off x="2108" y="3364"/>
              <a:ext cx="467" cy="4"/>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Line 12"/>
            <p:cNvSpPr>
              <a:spLocks noChangeShapeType="1"/>
            </p:cNvSpPr>
            <p:nvPr/>
          </p:nvSpPr>
          <p:spPr bwMode="auto">
            <a:xfrm flipV="1">
              <a:off x="2108" y="3636"/>
              <a:ext cx="467" cy="12"/>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520" y="2640"/>
              <a:ext cx="360" cy="291"/>
            </a:xfrm>
            <a:prstGeom prst="rect">
              <a:avLst/>
            </a:prstGeom>
            <a:solidFill>
              <a:schemeClr val="tx2">
                <a:lumMod val="90000"/>
              </a:schemeClr>
            </a:solidFill>
            <a:ln w="9525">
              <a:solidFill>
                <a:srgbClr val="FFC000"/>
              </a:solidFill>
              <a:prstDash val="sysDot"/>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err="1">
                  <a:ln>
                    <a:noFill/>
                  </a:ln>
                  <a:solidFill>
                    <a:sysClr val="windowText" lastClr="000000"/>
                  </a:solidFill>
                  <a:effectLst/>
                  <a:uLnTx/>
                  <a:uFillTx/>
                  <a:latin typeface="Arial" panose="020B0604020202090204" pitchFamily="34" charset="0"/>
                </a:rPr>
                <a:t>cpp</a:t>
              </a:r>
              <a:endParaRPr kumimoji="0" lang="en-US" altLang="zh-CN" sz="2400" b="1" i="1" u="none" strike="noStrike" kern="0" cap="none" spc="0" normalizeH="0" baseline="0" noProof="0" dirty="0">
                <a:ln>
                  <a:noFill/>
                </a:ln>
                <a:solidFill>
                  <a:sysClr val="windowText" lastClr="000000"/>
                </a:solidFill>
                <a:effectLst/>
                <a:uLnTx/>
                <a:uFillTx/>
                <a:latin typeface="Arial" panose="020B0604020202090204" pitchFamily="34" charset="0"/>
              </a:endParaRPr>
            </a:p>
          </p:txBody>
        </p:sp>
        <p:sp>
          <p:nvSpPr>
            <p:cNvPr id="75" name="Text Box 16"/>
            <p:cNvSpPr txBox="1">
              <a:spLocks noChangeArrowheads="1"/>
            </p:cNvSpPr>
            <p:nvPr/>
          </p:nvSpPr>
          <p:spPr bwMode="auto">
            <a:xfrm>
              <a:off x="471" y="2945"/>
              <a:ext cx="471" cy="194"/>
            </a:xfrm>
            <a:prstGeom prst="rect">
              <a:avLst/>
            </a:prstGeom>
            <a:solidFill>
              <a:schemeClr val="tx2">
                <a:lumMod val="90000"/>
              </a:schemeClr>
            </a:solidFill>
            <a:ln w="25400" algn="ctr">
              <a:solidFill>
                <a:srgbClr val="FFC000"/>
              </a:solidFill>
              <a:prstDash val="sysDot"/>
              <a:miter lim="800000"/>
            </a:ln>
          </p:spPr>
          <p:txBody>
            <a:bodyPr wrap="squar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altLang="zh-CN" sz="2000" b="0" i="0" u="none" strike="noStrike" kern="0" cap="none" spc="0" normalizeH="0" baseline="0" noProof="0" dirty="0">
                  <a:ln>
                    <a:noFill/>
                  </a:ln>
                  <a:solidFill>
                    <a:srgbClr val="C00000"/>
                  </a:solidFill>
                  <a:effectLst/>
                  <a:uLnTx/>
                  <a:uFillTx/>
                  <a:latin typeface="Consolas" panose="020B0609020204030204" pitchFamily="49" charset="0"/>
                  <a:cs typeface="Consolas" panose="020B0609020204030204" pitchFamily="49" charset="0"/>
                  <a:sym typeface="Wingdings" panose="05000000000000000000" pitchFamily="2" charset="2"/>
                </a:rPr>
                <a:t>0xee14</a:t>
              </a: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endPar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endParaRPr>
            </a:p>
          </p:txBody>
        </p:sp>
        <p:sp>
          <p:nvSpPr>
            <p:cNvPr id="76" name="Line 17"/>
            <p:cNvSpPr>
              <a:spLocks noChangeShapeType="1"/>
            </p:cNvSpPr>
            <p:nvPr/>
          </p:nvSpPr>
          <p:spPr bwMode="auto">
            <a:xfrm>
              <a:off x="880" y="3042"/>
              <a:ext cx="486" cy="209"/>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8" name="Line 12"/>
          <p:cNvSpPr>
            <a:spLocks noChangeShapeType="1"/>
          </p:cNvSpPr>
          <p:nvPr/>
        </p:nvSpPr>
        <p:spPr bwMode="auto">
          <a:xfrm>
            <a:off x="5898921" y="4114784"/>
            <a:ext cx="1455001" cy="0"/>
          </a:xfrm>
          <a:prstGeom prst="line">
            <a:avLst/>
          </a:prstGeom>
          <a:no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86718" y="260648"/>
            <a:ext cx="8805762" cy="1284967"/>
          </a:xfrm>
          <a:prstGeom prst="rect">
            <a:avLst/>
          </a:prstGeom>
          <a:solidFill>
            <a:schemeClr val="tx1"/>
          </a:solidFill>
          <a:ln>
            <a:noFill/>
          </a:ln>
        </p:spPr>
        <p:txBody>
          <a:bodyPr wrap="square" rtlCol="0">
            <a:spAutoFit/>
          </a:bodyPr>
          <a:lstStyle/>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*c[] = {“ENTER”, “NEW”, “POINT”, “FIRST”};</a:t>
            </a:r>
            <a:r>
              <a:rPr lang="zh-CN" altLang="en-US" sz="2000" dirty="0">
                <a:solidFill>
                  <a:srgbClr val="0000FF"/>
                </a:solidFill>
                <a:latin typeface="Tahoma" panose="020B0604030504040204" pitchFamily="34" charset="0"/>
                <a:cs typeface="Tahoma" panose="020B0604030504040204" pitchFamily="34" charset="0"/>
              </a:rPr>
              <a:t>一级指针数组</a:t>
            </a:r>
            <a:r>
              <a:rPr lang="en-US" altLang="zh-CN" sz="2000" dirty="0">
                <a:solidFill>
                  <a:srgbClr val="0000FF"/>
                </a:solidFill>
                <a:latin typeface="Tahoma" panose="020B0604030504040204" pitchFamily="34" charset="0"/>
                <a:cs typeface="Tahoma" panose="020B0604030504040204" pitchFamily="34" charset="0"/>
              </a:rPr>
              <a:t>,C</a:t>
            </a:r>
            <a:r>
              <a:rPr lang="zh-CN" altLang="en-US" sz="2000" dirty="0">
                <a:solidFill>
                  <a:srgbClr val="0000FF"/>
                </a:solidFill>
                <a:latin typeface="Tahoma" panose="020B0604030504040204" pitchFamily="34" charset="0"/>
                <a:cs typeface="Tahoma" panose="020B0604030504040204" pitchFamily="34" charset="0"/>
              </a:rPr>
              <a:t>是二级指针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rgbClr val="0000FF"/>
                </a:solidFill>
                <a:latin typeface="Tahoma" panose="020B0604030504040204" pitchFamily="34" charset="0"/>
                <a:cs typeface="Tahoma" panose="020B0604030504040204" pitchFamily="34" charset="0"/>
              </a:rPr>
              <a:t>char **</a:t>
            </a:r>
            <a:r>
              <a:rPr lang="en-US" altLang="zh-CN" sz="2000" dirty="0" err="1">
                <a:solidFill>
                  <a:srgbClr val="0000FF"/>
                </a:solidFill>
                <a:latin typeface="Tahoma" panose="020B0604030504040204" pitchFamily="34" charset="0"/>
                <a:cs typeface="Tahoma" panose="020B0604030504040204" pitchFamily="34" charset="0"/>
              </a:rPr>
              <a:t>cp</a:t>
            </a:r>
            <a:r>
              <a:rPr lang="en-US" altLang="zh-CN" sz="2000" dirty="0">
                <a:solidFill>
                  <a:srgbClr val="0000FF"/>
                </a:solidFill>
                <a:latin typeface="Tahoma" panose="020B0604030504040204" pitchFamily="34" charset="0"/>
                <a:cs typeface="Tahoma" panose="020B0604030504040204" pitchFamily="34" charset="0"/>
              </a:rPr>
              <a:t>[] = {c+3, c+2, c+1, c};  //</a:t>
            </a:r>
            <a:r>
              <a:rPr lang="zh-CN" altLang="en-US" sz="2000" dirty="0">
                <a:solidFill>
                  <a:srgbClr val="0000FF"/>
                </a:solidFill>
                <a:latin typeface="Tahoma" panose="020B0604030504040204" pitchFamily="34" charset="0"/>
                <a:cs typeface="Tahoma" panose="020B0604030504040204" pitchFamily="34" charset="0"/>
              </a:rPr>
              <a:t>二级指针数组，</a:t>
            </a:r>
            <a:r>
              <a:rPr lang="en-US" altLang="zh-CN" sz="2000" dirty="0" err="1">
                <a:solidFill>
                  <a:srgbClr val="0000FF"/>
                </a:solidFill>
                <a:latin typeface="Tahoma" panose="020B0604030504040204" pitchFamily="34" charset="0"/>
                <a:cs typeface="Tahoma" panose="020B0604030504040204" pitchFamily="34" charset="0"/>
              </a:rPr>
              <a:t>cp</a:t>
            </a:r>
            <a:r>
              <a:rPr lang="zh-CN" altLang="en-US" sz="2000" dirty="0">
                <a:solidFill>
                  <a:srgbClr val="0000FF"/>
                </a:solidFill>
                <a:latin typeface="Tahoma" panose="020B0604030504040204" pitchFamily="34" charset="0"/>
                <a:cs typeface="Tahoma" panose="020B0604030504040204" pitchFamily="34" charset="0"/>
              </a:rPr>
              <a:t>是三级指针</a:t>
            </a:r>
            <a:endParaRPr lang="en-US" altLang="zh-CN" sz="2000" dirty="0">
              <a:solidFill>
                <a:srgbClr val="0000FF"/>
              </a:solidFill>
              <a:latin typeface="Tahoma" panose="020B0604030504040204" pitchFamily="34" charset="0"/>
              <a:cs typeface="Tahoma" panose="020B0604030504040204" pitchFamily="34" charset="0"/>
            </a:endParaRPr>
          </a:p>
          <a:p>
            <a:pPr>
              <a:lnSpc>
                <a:spcPts val="3100"/>
              </a:lnSpc>
            </a:pPr>
            <a:r>
              <a:rPr lang="en-US" altLang="zh-CN" sz="2000" dirty="0">
                <a:solidFill>
                  <a:schemeClr val="tx1"/>
                </a:solidFill>
                <a:latin typeface="Tahoma" panose="020B0604030504040204" pitchFamily="34" charset="0"/>
                <a:cs typeface="Tahoma" panose="020B0604030504040204" pitchFamily="34" charset="0"/>
              </a:rPr>
              <a:t>char ***</a:t>
            </a:r>
            <a:r>
              <a:rPr lang="en-US" altLang="zh-CN" sz="2000" dirty="0" err="1">
                <a:solidFill>
                  <a:schemeClr val="tx1"/>
                </a:solidFill>
                <a:latin typeface="Tahoma" panose="020B0604030504040204" pitchFamily="34" charset="0"/>
                <a:cs typeface="Tahoma" panose="020B0604030504040204" pitchFamily="34" charset="0"/>
              </a:rPr>
              <a:t>cpp</a:t>
            </a:r>
            <a:r>
              <a:rPr lang="en-US" altLang="zh-CN" sz="2000" dirty="0">
                <a:solidFill>
                  <a:schemeClr val="tx1"/>
                </a:solidFill>
                <a:latin typeface="Tahoma" panose="020B0604030504040204" pitchFamily="34" charset="0"/>
                <a:cs typeface="Tahoma" panose="020B0604030504040204" pitchFamily="34" charset="0"/>
              </a:rPr>
              <a:t> = </a:t>
            </a:r>
            <a:r>
              <a:rPr lang="en-US" altLang="zh-CN" sz="2000" dirty="0" err="1">
                <a:solidFill>
                  <a:schemeClr val="tx1"/>
                </a:solidFill>
                <a:latin typeface="Tahoma" panose="020B0604030504040204" pitchFamily="34" charset="0"/>
                <a:cs typeface="Tahoma" panose="020B0604030504040204" pitchFamily="34" charset="0"/>
              </a:rPr>
              <a:t>cp</a:t>
            </a:r>
            <a:r>
              <a:rPr lang="en-US" altLang="zh-CN" sz="2000" dirty="0">
                <a:solidFill>
                  <a:schemeClr val="tx1"/>
                </a:solidFill>
                <a:latin typeface="Tahoma" panose="020B0604030504040204" pitchFamily="34" charset="0"/>
                <a:cs typeface="Tahoma" panose="020B0604030504040204" pitchFamily="34" charset="0"/>
              </a:rPr>
              <a:t>;  //</a:t>
            </a:r>
            <a:r>
              <a:rPr lang="zh-CN" altLang="en-US" sz="2000" dirty="0">
                <a:solidFill>
                  <a:schemeClr val="tx1"/>
                </a:solidFill>
                <a:latin typeface="Tahoma" panose="020B0604030504040204" pitchFamily="34" charset="0"/>
                <a:cs typeface="Tahoma" panose="020B0604030504040204" pitchFamily="34" charset="0"/>
              </a:rPr>
              <a:t>三级指针</a:t>
            </a:r>
            <a:endParaRPr lang="zh-CN" altLang="en-US" sz="2000" dirty="0">
              <a:solidFill>
                <a:schemeClr val="tx1"/>
              </a:solidFill>
              <a:latin typeface="Tahoma" panose="020B0604030504040204" pitchFamily="34" charset="0"/>
              <a:cs typeface="Tahoma" panose="020B0604030504040204" pitchFamily="34" charset="0"/>
            </a:endParaRPr>
          </a:p>
        </p:txBody>
      </p:sp>
      <p:sp>
        <p:nvSpPr>
          <p:cNvPr id="37" name="TextBox 36"/>
          <p:cNvSpPr txBox="1"/>
          <p:nvPr/>
        </p:nvSpPr>
        <p:spPr>
          <a:xfrm>
            <a:off x="608717" y="4901452"/>
            <a:ext cx="4323700" cy="523220"/>
          </a:xfrm>
          <a:prstGeom prst="rect">
            <a:avLst/>
          </a:prstGeom>
          <a:solidFill>
            <a:schemeClr val="accent1">
              <a:lumMod val="20000"/>
              <a:lumOff val="80000"/>
            </a:schemeClr>
          </a:solidFill>
        </p:spPr>
        <p:txBody>
          <a:bodyPr wrap="square" rtlCol="0">
            <a:spAutoFit/>
          </a:bodyPr>
          <a:lstStyle/>
          <a:p>
            <a:r>
              <a:rPr lang="en-US" altLang="zh-CN" sz="2800" dirty="0" err="1">
                <a:solidFill>
                  <a:srgbClr val="0000CC"/>
                </a:solidFill>
              </a:rPr>
              <a:t>printf</a:t>
            </a:r>
            <a:r>
              <a:rPr lang="en-US" altLang="zh-CN" sz="2800" dirty="0">
                <a:solidFill>
                  <a:srgbClr val="0000CC"/>
                </a:solidFill>
              </a:rPr>
              <a:t>("%s#", *--*++</a:t>
            </a:r>
            <a:r>
              <a:rPr lang="en-US" altLang="zh-CN" sz="2800" dirty="0" err="1">
                <a:solidFill>
                  <a:srgbClr val="0000CC"/>
                </a:solidFill>
              </a:rPr>
              <a:t>cpp</a:t>
            </a:r>
            <a:r>
              <a:rPr lang="en-US" altLang="zh-CN" sz="2800" dirty="0">
                <a:solidFill>
                  <a:srgbClr val="0000CC"/>
                </a:solidFill>
              </a:rPr>
              <a:t>);</a:t>
            </a:r>
            <a:endParaRPr lang="en-US" altLang="zh-CN" sz="2800" dirty="0">
              <a:solidFill>
                <a:srgbClr val="0000CC"/>
              </a:solidFill>
            </a:endParaRPr>
          </a:p>
        </p:txBody>
      </p:sp>
      <p:sp>
        <p:nvSpPr>
          <p:cNvPr id="77" name="Text Box 9"/>
          <p:cNvSpPr txBox="1">
            <a:spLocks noChangeArrowheads="1"/>
          </p:cNvSpPr>
          <p:nvPr/>
        </p:nvSpPr>
        <p:spPr bwMode="auto">
          <a:xfrm>
            <a:off x="7353924" y="3948097"/>
            <a:ext cx="1414170" cy="369332"/>
          </a:xfrm>
          <a:prstGeom prst="rect">
            <a:avLst/>
          </a:prstGeom>
          <a:solidFill>
            <a:schemeClr val="tx1"/>
          </a:solidFill>
          <a:ln w="25400" algn="ctr">
            <a:solidFill>
              <a:srgbClr val="000000"/>
            </a:solidFill>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FIRST\0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84" name="Text Box 15"/>
          <p:cNvSpPr txBox="1">
            <a:spLocks noChangeArrowheads="1"/>
          </p:cNvSpPr>
          <p:nvPr/>
        </p:nvSpPr>
        <p:spPr bwMode="auto">
          <a:xfrm>
            <a:off x="2502861" y="2103256"/>
            <a:ext cx="1883849" cy="461665"/>
          </a:xfrm>
          <a:prstGeom prst="rect">
            <a:avLst/>
          </a:prstGeom>
          <a:solidFill>
            <a:schemeClr val="tx2">
              <a:lumMod val="90000"/>
            </a:schemeClr>
          </a:solidFill>
          <a:ln w="9525">
            <a:noFill/>
            <a:miter lim="800000"/>
          </a:ln>
        </p:spPr>
        <p:txBody>
          <a:bodyPr wrap="none">
            <a:spAutoFit/>
          </a:bodyPr>
          <a:lstStyle/>
          <a:p>
            <a:r>
              <a:rPr lang="en-US" altLang="zh-CN" sz="2400" b="1" dirty="0" err="1">
                <a:solidFill>
                  <a:schemeClr val="bg1"/>
                </a:solidFill>
                <a:latin typeface="Consolas" panose="020B0609020204030204" pitchFamily="49" charset="0"/>
                <a:cs typeface="Consolas" panose="020B0609020204030204" pitchFamily="49" charset="0"/>
              </a:rPr>
              <a:t>cp</a:t>
            </a:r>
            <a:r>
              <a:rPr lang="en-US" altLang="zh-CN" sz="2400" dirty="0">
                <a:solidFill>
                  <a:schemeClr val="bg1"/>
                </a:solidFill>
                <a:latin typeface="Consolas" panose="020B0609020204030204" pitchFamily="49" charset="0"/>
                <a:cs typeface="Consolas" panose="020B0609020204030204" pitchFamily="49" charset="0"/>
              </a:rPr>
              <a:t>(0xee10)</a:t>
            </a:r>
            <a:endParaRPr lang="en-US" altLang="zh-CN" sz="2400" dirty="0">
              <a:solidFill>
                <a:schemeClr val="bg1"/>
              </a:solidFill>
              <a:latin typeface="Consolas" panose="020B0609020204030204" pitchFamily="49" charset="0"/>
              <a:cs typeface="Consolas" panose="020B0609020204030204" pitchFamily="49" charset="0"/>
            </a:endParaRPr>
          </a:p>
        </p:txBody>
      </p:sp>
      <p:sp>
        <p:nvSpPr>
          <p:cNvPr id="85" name="Text Box 15"/>
          <p:cNvSpPr txBox="1">
            <a:spLocks noChangeArrowheads="1"/>
          </p:cNvSpPr>
          <p:nvPr/>
        </p:nvSpPr>
        <p:spPr bwMode="auto">
          <a:xfrm>
            <a:off x="4525386" y="2117210"/>
            <a:ext cx="1713931" cy="461665"/>
          </a:xfrm>
          <a:prstGeom prst="rect">
            <a:avLst/>
          </a:prstGeom>
          <a:solidFill>
            <a:schemeClr val="tx2">
              <a:lumMod val="90000"/>
            </a:schemeClr>
          </a:solidFill>
          <a:ln w="9525">
            <a:noFill/>
            <a:miter lim="800000"/>
          </a:ln>
        </p:spPr>
        <p:txBody>
          <a:bodyPr wrap="none">
            <a:spAutoFit/>
          </a:bodyPr>
          <a:lstStyle/>
          <a:p>
            <a:r>
              <a:rPr lang="en-US" altLang="zh-CN" sz="2400" b="1" dirty="0">
                <a:solidFill>
                  <a:schemeClr val="bg1"/>
                </a:solidFill>
                <a:latin typeface="Consolas" panose="020B0609020204030204" pitchFamily="49" charset="0"/>
                <a:cs typeface="Consolas" panose="020B0609020204030204" pitchFamily="49" charset="0"/>
              </a:rPr>
              <a:t>C(</a:t>
            </a:r>
            <a:r>
              <a:rPr lang="en-US" altLang="zh-CN" sz="2400" dirty="0">
                <a:solidFill>
                  <a:schemeClr val="bg1"/>
                </a:solidFill>
                <a:latin typeface="Consolas" panose="020B0609020204030204" pitchFamily="49" charset="0"/>
                <a:cs typeface="Consolas" panose="020B0609020204030204" pitchFamily="49" charset="0"/>
              </a:rPr>
              <a:t>0xfd50</a:t>
            </a:r>
            <a:r>
              <a:rPr lang="en-US" altLang="zh-CN" sz="2400" b="1" dirty="0">
                <a:solidFill>
                  <a:schemeClr val="bg1"/>
                </a:solidFill>
                <a:latin typeface="Consolas" panose="020B0609020204030204" pitchFamily="49" charset="0"/>
                <a:cs typeface="Consolas" panose="020B0609020204030204" pitchFamily="49" charset="0"/>
              </a:rPr>
              <a:t>)</a:t>
            </a:r>
            <a:endParaRPr lang="en-US" altLang="zh-CN" sz="2400" b="1" dirty="0">
              <a:solidFill>
                <a:schemeClr val="bg1"/>
              </a:solidFill>
              <a:latin typeface="Consolas" panose="020B0609020204030204" pitchFamily="49" charset="0"/>
              <a:cs typeface="Consolas" panose="020B0609020204030204" pitchFamily="49" charset="0"/>
            </a:endParaRPr>
          </a:p>
        </p:txBody>
      </p:sp>
      <p:sp>
        <p:nvSpPr>
          <p:cNvPr id="86" name="TextBox 85"/>
          <p:cNvSpPr txBox="1"/>
          <p:nvPr/>
        </p:nvSpPr>
        <p:spPr>
          <a:xfrm>
            <a:off x="4974341" y="2577615"/>
            <a:ext cx="1064276" cy="369332"/>
          </a:xfrm>
          <a:prstGeom prst="rect">
            <a:avLst/>
          </a:prstGeom>
          <a:solidFill>
            <a:schemeClr val="tx1"/>
          </a:solidFill>
        </p:spPr>
        <p:txBody>
          <a:bodyPr wrap="square" rtlCol="0">
            <a:spAutoFit/>
          </a:bodyPr>
          <a:lstStyle/>
          <a:p>
            <a:r>
              <a:rPr lang="en-US" altLang="zh-CN" b="1" dirty="0">
                <a:solidFill>
                  <a:srgbClr val="0000CC"/>
                </a:solidFill>
                <a:latin typeface="Consolas" panose="020B0609020204030204" pitchFamily="49" charset="0"/>
                <a:cs typeface="Consolas" panose="020B0609020204030204" pitchFamily="49" charset="0"/>
              </a:rPr>
              <a:t>0x0010</a:t>
            </a:r>
            <a:endParaRPr lang="zh-CN" altLang="en-US" b="1" dirty="0">
              <a:solidFill>
                <a:srgbClr val="0000CC"/>
              </a:solidFill>
              <a:latin typeface="Consolas" panose="020B0609020204030204" pitchFamily="49" charset="0"/>
              <a:cs typeface="Consolas" panose="020B0609020204030204" pitchFamily="49" charset="0"/>
            </a:endParaRPr>
          </a:p>
        </p:txBody>
      </p:sp>
      <p:sp>
        <p:nvSpPr>
          <p:cNvPr id="87" name="TextBox 86"/>
          <p:cNvSpPr txBox="1"/>
          <p:nvPr/>
        </p:nvSpPr>
        <p:spPr>
          <a:xfrm>
            <a:off x="4974341" y="3005003"/>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0x0020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8" name="TextBox 87"/>
          <p:cNvSpPr txBox="1"/>
          <p:nvPr/>
        </p:nvSpPr>
        <p:spPr>
          <a:xfrm>
            <a:off x="4974341" y="345695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0x0030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89" name="TextBox 88"/>
          <p:cNvSpPr txBox="1"/>
          <p:nvPr/>
        </p:nvSpPr>
        <p:spPr>
          <a:xfrm>
            <a:off x="4972211" y="3930118"/>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0x0040</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0" name="TextBox 89"/>
          <p:cNvSpPr txBox="1"/>
          <p:nvPr/>
        </p:nvSpPr>
        <p:spPr>
          <a:xfrm>
            <a:off x="3226072" y="2541005"/>
            <a:ext cx="1064276" cy="369332"/>
          </a:xfrm>
          <a:prstGeom prst="rect">
            <a:avLst/>
          </a:prstGeom>
          <a:solidFill>
            <a:schemeClr val="tx1"/>
          </a:solidFill>
        </p:spPr>
        <p:txBody>
          <a:bodyPr wrap="square" rtlCol="0">
            <a:spAutoFit/>
          </a:bodyPr>
          <a:lstStyle/>
          <a:p>
            <a:r>
              <a:rPr lang="en-US" altLang="zh-CN" dirty="0">
                <a:solidFill>
                  <a:srgbClr val="C00000"/>
                </a:solidFill>
                <a:latin typeface="Consolas" panose="020B0609020204030204" pitchFamily="49" charset="0"/>
                <a:cs typeface="Consolas" panose="020B0609020204030204" pitchFamily="49" charset="0"/>
              </a:rPr>
              <a:t>0xfd5c</a:t>
            </a:r>
            <a:endParaRPr lang="zh-CN" altLang="en-US" dirty="0">
              <a:solidFill>
                <a:srgbClr val="C00000"/>
              </a:solidFill>
              <a:latin typeface="Consolas" panose="020B0609020204030204" pitchFamily="49" charset="0"/>
              <a:cs typeface="Consolas" panose="020B0609020204030204" pitchFamily="49" charset="0"/>
            </a:endParaRPr>
          </a:p>
        </p:txBody>
      </p:sp>
      <p:sp>
        <p:nvSpPr>
          <p:cNvPr id="91" name="TextBox 90"/>
          <p:cNvSpPr txBox="1"/>
          <p:nvPr/>
        </p:nvSpPr>
        <p:spPr>
          <a:xfrm>
            <a:off x="3226072" y="2962239"/>
            <a:ext cx="1064276" cy="369332"/>
          </a:xfrm>
          <a:prstGeom prst="rect">
            <a:avLst/>
          </a:prstGeom>
          <a:solidFill>
            <a:schemeClr val="tx1"/>
          </a:solidFill>
        </p:spPr>
        <p:txBody>
          <a:bodyPr wrap="square" rtlCol="0">
            <a:spAutoFit/>
          </a:bodyPr>
          <a:lstStyle/>
          <a:p>
            <a:r>
              <a:rPr lang="en-US" altLang="zh-CN" dirty="0">
                <a:solidFill>
                  <a:srgbClr val="FF0000"/>
                </a:solidFill>
                <a:latin typeface="Consolas" panose="020B0609020204030204" pitchFamily="49" charset="0"/>
                <a:cs typeface="Consolas" panose="020B0609020204030204" pitchFamily="49" charset="0"/>
              </a:rPr>
              <a:t>0xfd58</a:t>
            </a:r>
            <a:endParaRPr lang="zh-CN" altLang="en-US" dirty="0">
              <a:solidFill>
                <a:srgbClr val="FF0000"/>
              </a:solidFill>
              <a:latin typeface="Consolas" panose="020B0609020204030204" pitchFamily="49" charset="0"/>
              <a:cs typeface="Consolas" panose="020B0609020204030204" pitchFamily="49" charset="0"/>
            </a:endParaRPr>
          </a:p>
        </p:txBody>
      </p:sp>
      <p:sp>
        <p:nvSpPr>
          <p:cNvPr id="92" name="TextBox 91"/>
          <p:cNvSpPr txBox="1"/>
          <p:nvPr/>
        </p:nvSpPr>
        <p:spPr>
          <a:xfrm>
            <a:off x="3226072" y="3399741"/>
            <a:ext cx="1064276" cy="369332"/>
          </a:xfrm>
          <a:prstGeom prst="rect">
            <a:avLst/>
          </a:prstGeom>
          <a:solidFill>
            <a:schemeClr val="tx1"/>
          </a:solidFill>
        </p:spPr>
        <p:txBody>
          <a:bodyPr wrap="square" rtlCol="0">
            <a:spAutoFit/>
          </a:bodyPr>
          <a:lstStyle/>
          <a:p>
            <a:r>
              <a:rPr lang="en-US" altLang="zh-CN" dirty="0">
                <a:solidFill>
                  <a:srgbClr val="FF0000"/>
                </a:solidFill>
                <a:latin typeface="Consolas" panose="020B0609020204030204" pitchFamily="49" charset="0"/>
                <a:cs typeface="Consolas" panose="020B0609020204030204" pitchFamily="49" charset="0"/>
              </a:rPr>
              <a:t>0xfd54</a:t>
            </a:r>
            <a:endParaRPr lang="zh-CN" altLang="en-US" dirty="0">
              <a:solidFill>
                <a:srgbClr val="FF0000"/>
              </a:solidFill>
              <a:latin typeface="Consolas" panose="020B0609020204030204" pitchFamily="49" charset="0"/>
              <a:cs typeface="Consolas" panose="020B0609020204030204" pitchFamily="49" charset="0"/>
            </a:endParaRPr>
          </a:p>
        </p:txBody>
      </p:sp>
      <p:sp>
        <p:nvSpPr>
          <p:cNvPr id="93" name="TextBox 92"/>
          <p:cNvSpPr txBox="1"/>
          <p:nvPr/>
        </p:nvSpPr>
        <p:spPr>
          <a:xfrm>
            <a:off x="3227163" y="3797259"/>
            <a:ext cx="1064276" cy="369332"/>
          </a:xfrm>
          <a:prstGeom prst="rect">
            <a:avLst/>
          </a:prstGeom>
          <a:solidFill>
            <a:schemeClr val="tx1"/>
          </a:solidFill>
        </p:spPr>
        <p:txBody>
          <a:bodyPr wrap="square" rtlCol="0">
            <a:spAutoFit/>
          </a:bodyPr>
          <a:lstStyle/>
          <a:p>
            <a:r>
              <a:rPr lang="en-US" altLang="zh-CN" b="1" dirty="0">
                <a:solidFill>
                  <a:srgbClr val="0000FF"/>
                </a:solidFill>
                <a:latin typeface="Consolas" panose="020B0609020204030204" pitchFamily="49" charset="0"/>
                <a:cs typeface="Consolas" panose="020B0609020204030204" pitchFamily="49" charset="0"/>
              </a:rPr>
              <a:t>0xfd50</a:t>
            </a:r>
            <a:endParaRPr lang="zh-CN" altLang="en-US" b="1" dirty="0">
              <a:solidFill>
                <a:srgbClr val="0000FF"/>
              </a:solidFill>
              <a:latin typeface="Consolas" panose="020B0609020204030204" pitchFamily="49" charset="0"/>
              <a:cs typeface="Consolas" panose="020B0609020204030204" pitchFamily="49" charset="0"/>
            </a:endParaRPr>
          </a:p>
        </p:txBody>
      </p:sp>
      <p:sp>
        <p:nvSpPr>
          <p:cNvPr id="80" name="Line 10"/>
          <p:cNvSpPr>
            <a:spLocks noChangeShapeType="1"/>
          </p:cNvSpPr>
          <p:nvPr/>
        </p:nvSpPr>
        <p:spPr bwMode="auto">
          <a:xfrm>
            <a:off x="4082874" y="2762800"/>
            <a:ext cx="891469" cy="1219126"/>
          </a:xfrm>
          <a:prstGeom prst="line">
            <a:avLst/>
          </a:prstGeom>
          <a:noFill/>
          <a:ln w="25400">
            <a:solidFill>
              <a:srgbClr val="FF0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3" name="Line 12"/>
          <p:cNvSpPr>
            <a:spLocks noChangeShapeType="1"/>
          </p:cNvSpPr>
          <p:nvPr/>
        </p:nvSpPr>
        <p:spPr bwMode="auto">
          <a:xfrm flipV="1">
            <a:off x="4082872" y="2578875"/>
            <a:ext cx="849545" cy="1369221"/>
          </a:xfrm>
          <a:prstGeom prst="line">
            <a:avLst/>
          </a:prstGeom>
          <a:noFill/>
          <a:ln w="25400">
            <a:solidFill>
              <a:srgbClr val="FFC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2" name="Line 12"/>
          <p:cNvSpPr>
            <a:spLocks noChangeShapeType="1"/>
          </p:cNvSpPr>
          <p:nvPr/>
        </p:nvSpPr>
        <p:spPr bwMode="auto">
          <a:xfrm flipV="1">
            <a:off x="4082871" y="3019970"/>
            <a:ext cx="891472" cy="564437"/>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sp>
        <p:nvSpPr>
          <p:cNvPr id="81" name="Line 11"/>
          <p:cNvSpPr>
            <a:spLocks noChangeShapeType="1"/>
          </p:cNvSpPr>
          <p:nvPr/>
        </p:nvSpPr>
        <p:spPr bwMode="auto">
          <a:xfrm>
            <a:off x="4082873" y="3199362"/>
            <a:ext cx="891470" cy="265110"/>
          </a:xfrm>
          <a:prstGeom prst="line">
            <a:avLst/>
          </a:prstGeom>
          <a:noFill/>
          <a:ln w="25400">
            <a:solidFill>
              <a:srgbClr val="FF0000"/>
            </a:solidFill>
            <a:prstDash val="sysDot"/>
            <a:round/>
            <a:tailEnd type="triangle" w="med" len="med"/>
          </a:ln>
        </p:spPr>
        <p:txBody>
          <a:bodyPr/>
          <a:lstStyle/>
          <a:p>
            <a:pPr fontAlgn="auto">
              <a:spcBef>
                <a:spcPts val="0"/>
              </a:spcBef>
              <a:spcAft>
                <a:spcPts val="0"/>
              </a:spcAft>
            </a:pPr>
            <a:endParaRPr lang="zh-CN" altLang="en-US" kern="0">
              <a:solidFill>
                <a:sysClr val="windowText" lastClr="000000"/>
              </a:solidFill>
            </a:endParaRPr>
          </a:p>
        </p:txBody>
      </p:sp>
      <p:grpSp>
        <p:nvGrpSpPr>
          <p:cNvPr id="66" name="Group 18"/>
          <p:cNvGrpSpPr/>
          <p:nvPr/>
        </p:nvGrpSpPr>
        <p:grpSpPr bwMode="auto">
          <a:xfrm>
            <a:off x="170790" y="2050008"/>
            <a:ext cx="9617344" cy="1784350"/>
            <a:chOff x="471" y="2640"/>
            <a:chExt cx="2817" cy="1124"/>
          </a:xfrm>
          <a:solidFill>
            <a:schemeClr val="tx1"/>
          </a:solidFill>
        </p:grpSpPr>
        <p:sp>
          <p:nvSpPr>
            <p:cNvPr id="68" name="Text Box 7"/>
            <p:cNvSpPr txBox="1">
              <a:spLocks noChangeArrowheads="1"/>
            </p:cNvSpPr>
            <p:nvPr/>
          </p:nvSpPr>
          <p:spPr bwMode="auto">
            <a:xfrm>
              <a:off x="2575" y="2972"/>
              <a:ext cx="577"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ENTER\0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69" name="Text Box 8"/>
            <p:cNvSpPr txBox="1">
              <a:spLocks noChangeArrowheads="1"/>
            </p:cNvSpPr>
            <p:nvPr/>
          </p:nvSpPr>
          <p:spPr bwMode="auto">
            <a:xfrm>
              <a:off x="2575" y="3251"/>
              <a:ext cx="713" cy="233"/>
            </a:xfrm>
            <a:prstGeom prst="rect">
              <a:avLst/>
            </a:prstGeom>
            <a:grpFill/>
            <a:ln w="25400">
              <a:solidFill>
                <a:srgbClr val="FFC000"/>
              </a:solidFill>
              <a:prstDash val="sysDot"/>
              <a:miter lim="800000"/>
            </a:ln>
          </p:spPr>
          <p:txBody>
            <a:bodyPr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NEW\0</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0" name="Text Box 9"/>
            <p:cNvSpPr txBox="1">
              <a:spLocks noChangeArrowheads="1"/>
            </p:cNvSpPr>
            <p:nvPr/>
          </p:nvSpPr>
          <p:spPr bwMode="auto">
            <a:xfrm>
              <a:off x="2575" y="3531"/>
              <a:ext cx="429" cy="233"/>
            </a:xfrm>
            <a:prstGeom prst="rect">
              <a:avLst/>
            </a:prstGeom>
            <a:grpFill/>
            <a:ln w="25400" algn="ctr">
              <a:solidFill>
                <a:srgbClr val="FFC000"/>
              </a:solidFill>
              <a:prstDash val="sysDot"/>
              <a:miter lim="800000"/>
            </a:ln>
          </p:spPr>
          <p:txBody>
            <a:bodyPr wrap="non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a:ln>
                    <a:noFill/>
                  </a:ln>
                  <a:solidFill>
                    <a:sysClr val="windowText" lastClr="000000"/>
                  </a:solidFill>
                  <a:effectLst/>
                  <a:uLnTx/>
                  <a:uFillTx/>
                </a:rPr>
                <a:t>POINT\0 </a:t>
              </a:r>
              <a:endParaRPr kumimoji="0" lang="en-US" altLang="zh-CN" sz="2400" b="1" i="1" u="none" strike="noStrike" kern="0" cap="none" spc="0" normalizeH="0" baseline="0" noProof="0" dirty="0">
                <a:ln>
                  <a:noFill/>
                </a:ln>
                <a:solidFill>
                  <a:sysClr val="windowText" lastClr="000000"/>
                </a:solidFill>
                <a:effectLst/>
                <a:uLnTx/>
                <a:uFillTx/>
              </a:endParaRPr>
            </a:p>
          </p:txBody>
        </p:sp>
        <p:sp>
          <p:nvSpPr>
            <p:cNvPr id="71" name="Line 10"/>
            <p:cNvSpPr>
              <a:spLocks noChangeShapeType="1"/>
            </p:cNvSpPr>
            <p:nvPr/>
          </p:nvSpPr>
          <p:spPr bwMode="auto">
            <a:xfrm flipV="1">
              <a:off x="2108" y="3076"/>
              <a:ext cx="467" cy="13"/>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Line 11"/>
            <p:cNvSpPr>
              <a:spLocks noChangeShapeType="1"/>
            </p:cNvSpPr>
            <p:nvPr/>
          </p:nvSpPr>
          <p:spPr bwMode="auto">
            <a:xfrm flipV="1">
              <a:off x="2108" y="3364"/>
              <a:ext cx="467" cy="4"/>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Line 12"/>
            <p:cNvSpPr>
              <a:spLocks noChangeShapeType="1"/>
            </p:cNvSpPr>
            <p:nvPr/>
          </p:nvSpPr>
          <p:spPr bwMode="auto">
            <a:xfrm flipV="1">
              <a:off x="2108" y="3636"/>
              <a:ext cx="467" cy="12"/>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520" y="2640"/>
              <a:ext cx="360" cy="291"/>
            </a:xfrm>
            <a:prstGeom prst="rect">
              <a:avLst/>
            </a:prstGeom>
            <a:solidFill>
              <a:schemeClr val="tx2">
                <a:lumMod val="90000"/>
              </a:schemeClr>
            </a:solidFill>
            <a:ln w="9525">
              <a:solidFill>
                <a:srgbClr val="FFC000"/>
              </a:solidFill>
              <a:prstDash val="sysDot"/>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1" u="none" strike="noStrike" kern="0" cap="none" spc="0" normalizeH="0" baseline="0" noProof="0" dirty="0" err="1">
                  <a:ln>
                    <a:noFill/>
                  </a:ln>
                  <a:solidFill>
                    <a:sysClr val="windowText" lastClr="000000"/>
                  </a:solidFill>
                  <a:effectLst/>
                  <a:uLnTx/>
                  <a:uFillTx/>
                  <a:latin typeface="Arial" panose="020B0604020202090204" pitchFamily="34" charset="0"/>
                </a:rPr>
                <a:t>cpp</a:t>
              </a:r>
              <a:endParaRPr kumimoji="0" lang="en-US" altLang="zh-CN" sz="2400" b="1" i="1" u="none" strike="noStrike" kern="0" cap="none" spc="0" normalizeH="0" baseline="0" noProof="0" dirty="0">
                <a:ln>
                  <a:noFill/>
                </a:ln>
                <a:solidFill>
                  <a:sysClr val="windowText" lastClr="000000"/>
                </a:solidFill>
                <a:effectLst/>
                <a:uLnTx/>
                <a:uFillTx/>
                <a:latin typeface="Arial" panose="020B0604020202090204" pitchFamily="34" charset="0"/>
              </a:endParaRPr>
            </a:p>
          </p:txBody>
        </p:sp>
        <p:sp>
          <p:nvSpPr>
            <p:cNvPr id="75" name="Text Box 16"/>
            <p:cNvSpPr txBox="1">
              <a:spLocks noChangeArrowheads="1"/>
            </p:cNvSpPr>
            <p:nvPr/>
          </p:nvSpPr>
          <p:spPr bwMode="auto">
            <a:xfrm>
              <a:off x="471" y="2945"/>
              <a:ext cx="471" cy="194"/>
            </a:xfrm>
            <a:prstGeom prst="rect">
              <a:avLst/>
            </a:prstGeom>
            <a:solidFill>
              <a:schemeClr val="tx2">
                <a:lumMod val="90000"/>
              </a:schemeClr>
            </a:solidFill>
            <a:ln w="25400" algn="ctr">
              <a:solidFill>
                <a:srgbClr val="FFC000"/>
              </a:solidFill>
              <a:prstDash val="sysDot"/>
              <a:miter lim="800000"/>
            </a:ln>
          </p:spPr>
          <p:txBody>
            <a:bodyPr wrap="square" tIns="0" bIns="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r>
                <a:rPr kumimoji="0" lang="en-US" altLang="zh-CN" sz="2000" b="0" i="0" u="none" strike="noStrike" kern="0" cap="none" spc="0" normalizeH="0" baseline="0" noProof="0" dirty="0">
                  <a:ln>
                    <a:noFill/>
                  </a:ln>
                  <a:solidFill>
                    <a:srgbClr val="C00000"/>
                  </a:solidFill>
                  <a:effectLst/>
                  <a:uLnTx/>
                  <a:uFillTx/>
                  <a:latin typeface="Consolas" panose="020B0609020204030204" pitchFamily="49" charset="0"/>
                  <a:cs typeface="Consolas" panose="020B0609020204030204" pitchFamily="49" charset="0"/>
                  <a:sym typeface="Wingdings" panose="05000000000000000000" pitchFamily="2" charset="2"/>
                </a:rPr>
                <a:t>0xee18</a:t>
              </a:r>
              <a:r>
                <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rPr>
                <a:t>  </a:t>
              </a:r>
              <a:endParaRPr kumimoji="0" lang="en-US" altLang="zh-CN" sz="1800" b="0" i="0" u="none" strike="noStrike" kern="0" cap="none" spc="0" normalizeH="0" baseline="0" noProof="0" dirty="0">
                <a:ln>
                  <a:noFill/>
                </a:ln>
                <a:solidFill>
                  <a:sysClr val="windowText" lastClr="000000"/>
                </a:solidFill>
                <a:effectLst/>
                <a:uLnTx/>
                <a:uFillTx/>
                <a:sym typeface="Wingdings" panose="05000000000000000000" pitchFamily="2" charset="2"/>
              </a:endParaRPr>
            </a:p>
          </p:txBody>
        </p:sp>
        <p:sp>
          <p:nvSpPr>
            <p:cNvPr id="76" name="Line 17"/>
            <p:cNvSpPr>
              <a:spLocks noChangeShapeType="1"/>
            </p:cNvSpPr>
            <p:nvPr/>
          </p:nvSpPr>
          <p:spPr bwMode="auto">
            <a:xfrm>
              <a:off x="880" y="3042"/>
              <a:ext cx="486" cy="484"/>
            </a:xfrm>
            <a:prstGeom prst="line">
              <a:avLst/>
            </a:prstGeom>
            <a:grp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78" name="Line 12"/>
          <p:cNvSpPr>
            <a:spLocks noChangeShapeType="1"/>
          </p:cNvSpPr>
          <p:nvPr/>
        </p:nvSpPr>
        <p:spPr bwMode="auto">
          <a:xfrm>
            <a:off x="5898921" y="4114784"/>
            <a:ext cx="1455001" cy="0"/>
          </a:xfrm>
          <a:prstGeom prst="line">
            <a:avLst/>
          </a:prstGeom>
          <a:noFill/>
          <a:ln w="25400">
            <a:solidFill>
              <a:srgbClr val="FFC000"/>
            </a:solidFill>
            <a:prstDash val="sysDot"/>
            <a:rou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TextBox 1"/>
          <p:cNvSpPr txBox="1"/>
          <p:nvPr/>
        </p:nvSpPr>
        <p:spPr>
          <a:xfrm>
            <a:off x="4932417" y="4593956"/>
            <a:ext cx="3761650" cy="1938992"/>
          </a:xfrm>
          <a:prstGeom prst="rect">
            <a:avLst/>
          </a:prstGeom>
          <a:solidFill>
            <a:schemeClr val="tx1"/>
          </a:solidFill>
        </p:spPr>
        <p:txBody>
          <a:bodyPr wrap="square" rtlCol="0">
            <a:spAutoFit/>
          </a:bodyPr>
          <a:lstStyle/>
          <a:p>
            <a:pPr>
              <a:lnSpc>
                <a:spcPct val="150000"/>
              </a:lnSpc>
            </a:pPr>
            <a:r>
              <a:rPr lang="en-US" altLang="zh-CN" sz="2000" dirty="0">
                <a:solidFill>
                  <a:srgbClr val="0000CC"/>
                </a:solidFill>
              </a:rPr>
              <a:t>++</a:t>
            </a:r>
            <a:r>
              <a:rPr lang="en-US" altLang="zh-CN" sz="2000" dirty="0" err="1">
                <a:solidFill>
                  <a:srgbClr val="0000CC"/>
                </a:solidFill>
              </a:rPr>
              <a:t>cpp</a:t>
            </a:r>
            <a:r>
              <a:rPr lang="en-US" altLang="zh-CN" sz="2000" dirty="0">
                <a:solidFill>
                  <a:srgbClr val="0000CC"/>
                </a:solidFill>
              </a:rPr>
              <a:t> (0xee18)      </a:t>
            </a:r>
            <a:r>
              <a:rPr lang="zh-CN" altLang="en-US" sz="2000" dirty="0">
                <a:solidFill>
                  <a:srgbClr val="0000CC"/>
                </a:solidFill>
              </a:rPr>
              <a:t>三级指针</a:t>
            </a:r>
            <a:endParaRPr lang="en-US" altLang="zh-CN" sz="2000" dirty="0">
              <a:solidFill>
                <a:srgbClr val="0000CC"/>
              </a:solidFill>
            </a:endParaRPr>
          </a:p>
          <a:p>
            <a:pPr>
              <a:lnSpc>
                <a:spcPct val="150000"/>
              </a:lnSpc>
            </a:pPr>
            <a:r>
              <a:rPr lang="zh-CN" altLang="en-US" sz="2000" dirty="0">
                <a:solidFill>
                  <a:srgbClr val="0000CC"/>
                </a:solidFill>
              </a:rPr>
              <a:t>*</a:t>
            </a:r>
            <a:r>
              <a:rPr lang="en-US" altLang="zh-CN" sz="2000" dirty="0">
                <a:solidFill>
                  <a:srgbClr val="0000CC"/>
                </a:solidFill>
              </a:rPr>
              <a:t>++</a:t>
            </a:r>
            <a:r>
              <a:rPr lang="en-US" altLang="zh-CN" sz="2000" dirty="0" err="1">
                <a:solidFill>
                  <a:srgbClr val="0000CC"/>
                </a:solidFill>
              </a:rPr>
              <a:t>cpp</a:t>
            </a:r>
            <a:r>
              <a:rPr lang="en-US" altLang="zh-CN" sz="2000" dirty="0">
                <a:solidFill>
                  <a:srgbClr val="0000CC"/>
                </a:solidFill>
              </a:rPr>
              <a:t>(0xfd54)       </a:t>
            </a:r>
            <a:r>
              <a:rPr lang="zh-CN" altLang="en-US" sz="2000" dirty="0">
                <a:solidFill>
                  <a:srgbClr val="0000CC"/>
                </a:solidFill>
              </a:rPr>
              <a:t>二级指针</a:t>
            </a:r>
            <a:endParaRPr lang="en-US" altLang="zh-CN" sz="2000" dirty="0">
              <a:solidFill>
                <a:srgbClr val="0000CC"/>
              </a:solidFill>
            </a:endParaRPr>
          </a:p>
          <a:p>
            <a:pPr>
              <a:lnSpc>
                <a:spcPct val="150000"/>
              </a:lnSpc>
            </a:pPr>
            <a:r>
              <a:rPr lang="en-US" altLang="zh-CN" sz="2000" dirty="0">
                <a:solidFill>
                  <a:srgbClr val="0000CC"/>
                </a:solidFill>
              </a:rPr>
              <a:t>--*++</a:t>
            </a:r>
            <a:r>
              <a:rPr lang="en-US" altLang="zh-CN" sz="2000" dirty="0" err="1">
                <a:solidFill>
                  <a:srgbClr val="0000CC"/>
                </a:solidFill>
              </a:rPr>
              <a:t>cpp</a:t>
            </a:r>
            <a:r>
              <a:rPr lang="en-US" altLang="zh-CN" sz="2000" dirty="0">
                <a:solidFill>
                  <a:srgbClr val="0000CC"/>
                </a:solidFill>
              </a:rPr>
              <a:t>(0xfd50)     </a:t>
            </a:r>
            <a:r>
              <a:rPr lang="zh-CN" altLang="en-US" sz="2000" dirty="0">
                <a:solidFill>
                  <a:srgbClr val="0000CC"/>
                </a:solidFill>
              </a:rPr>
              <a:t>二级指针</a:t>
            </a:r>
            <a:endParaRPr lang="en-US" altLang="zh-CN" sz="2000" dirty="0">
              <a:solidFill>
                <a:srgbClr val="0000CC"/>
              </a:solidFill>
            </a:endParaRPr>
          </a:p>
          <a:p>
            <a:pPr>
              <a:lnSpc>
                <a:spcPct val="150000"/>
              </a:lnSpc>
            </a:pPr>
            <a:r>
              <a:rPr lang="en-US" altLang="zh-CN" sz="2000" dirty="0">
                <a:solidFill>
                  <a:srgbClr val="0000CC"/>
                </a:solidFill>
              </a:rPr>
              <a:t>*--*++</a:t>
            </a:r>
            <a:r>
              <a:rPr lang="en-US" altLang="zh-CN" sz="2000" dirty="0" err="1">
                <a:solidFill>
                  <a:srgbClr val="0000CC"/>
                </a:solidFill>
              </a:rPr>
              <a:t>cpp</a:t>
            </a:r>
            <a:r>
              <a:rPr lang="en-US" altLang="zh-CN" sz="2000" dirty="0">
                <a:solidFill>
                  <a:srgbClr val="0000CC"/>
                </a:solidFill>
              </a:rPr>
              <a:t>(0x0010)   </a:t>
            </a:r>
            <a:r>
              <a:rPr lang="zh-CN" altLang="en-US" sz="2000" dirty="0">
                <a:solidFill>
                  <a:srgbClr val="0000CC"/>
                </a:solidFill>
              </a:rPr>
              <a:t>一级指针</a:t>
            </a:r>
            <a:endParaRPr lang="zh-CN" altLang="en-US" sz="2000" dirty="0">
              <a:solidFill>
                <a:srgbClr val="0000CC"/>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2211" y="1263712"/>
            <a:ext cx="7704857" cy="2308324"/>
          </a:xfrm>
          <a:prstGeom prst="rect">
            <a:avLst/>
          </a:prstGeom>
          <a:solidFill>
            <a:schemeClr val="tx1"/>
          </a:solidFill>
          <a:ln>
            <a:noFill/>
          </a:ln>
        </p:spPr>
        <p:txBody>
          <a:bodyPr wrap="square" rtlCol="0">
            <a:spAutoFit/>
          </a:bodyPr>
          <a:lstStyle/>
          <a:p>
            <a:pPr>
              <a:lnSpc>
                <a:spcPct val="150000"/>
              </a:lnSpc>
            </a:pPr>
            <a:r>
              <a:rPr lang="en-US" altLang="zh-CN" sz="2400" dirty="0">
                <a:solidFill>
                  <a:srgbClr val="0000CC"/>
                </a:solidFill>
                <a:latin typeface="Tahoma" panose="020B0604030504040204" pitchFamily="34" charset="0"/>
                <a:cs typeface="Tahoma" panose="020B0604030504040204" pitchFamily="34" charset="0"/>
              </a:rPr>
              <a:t>char *c[] = {"ENTER", "NEW", "POINT", "FIRST"};</a:t>
            </a:r>
            <a:endParaRPr lang="en-US" altLang="zh-CN" sz="2400" dirty="0">
              <a:solidFill>
                <a:srgbClr val="0000CC"/>
              </a:solidFill>
              <a:latin typeface="Tahoma" panose="020B0604030504040204" pitchFamily="34" charset="0"/>
              <a:cs typeface="Tahoma" panose="020B0604030504040204" pitchFamily="34" charset="0"/>
            </a:endParaRPr>
          </a:p>
          <a:p>
            <a:pPr>
              <a:lnSpc>
                <a:spcPct val="150000"/>
              </a:lnSpc>
            </a:pPr>
            <a:r>
              <a:rPr lang="en-US" altLang="zh-CN" sz="2400" dirty="0" err="1">
                <a:solidFill>
                  <a:srgbClr val="0000CC"/>
                </a:solidFill>
                <a:latin typeface="Tahoma" panose="020B0604030504040204" pitchFamily="34" charset="0"/>
                <a:cs typeface="Tahoma" panose="020B0604030504040204" pitchFamily="34" charset="0"/>
              </a:rPr>
              <a:t>printf</a:t>
            </a:r>
            <a:r>
              <a:rPr lang="en-US" altLang="zh-CN" sz="2400" dirty="0">
                <a:solidFill>
                  <a:srgbClr val="0000CC"/>
                </a:solidFill>
                <a:latin typeface="Tahoma" panose="020B0604030504040204" pitchFamily="34" charset="0"/>
                <a:cs typeface="Tahoma" panose="020B0604030504040204" pitchFamily="34" charset="0"/>
              </a:rPr>
              <a:t>("%s", c+1);         </a:t>
            </a:r>
            <a:r>
              <a:rPr lang="en-US" altLang="zh-CN" sz="2400" dirty="0">
                <a:solidFill>
                  <a:srgbClr val="C00000"/>
                </a:solidFill>
                <a:latin typeface="Tahoma" panose="020B0604030504040204" pitchFamily="34" charset="0"/>
                <a:cs typeface="Tahoma" panose="020B0604030504040204" pitchFamily="34" charset="0"/>
              </a:rPr>
              <a:t>//unknown</a:t>
            </a:r>
            <a:endParaRPr lang="en-US" altLang="zh-CN" sz="2400" dirty="0">
              <a:solidFill>
                <a:srgbClr val="C00000"/>
              </a:solidFill>
              <a:latin typeface="Tahoma" panose="020B0604030504040204" pitchFamily="34" charset="0"/>
              <a:cs typeface="Tahoma" panose="020B0604030504040204" pitchFamily="34" charset="0"/>
            </a:endParaRPr>
          </a:p>
          <a:p>
            <a:pPr>
              <a:lnSpc>
                <a:spcPct val="150000"/>
              </a:lnSpc>
            </a:pPr>
            <a:r>
              <a:rPr lang="en-US" altLang="zh-CN" sz="2400" dirty="0" err="1">
                <a:solidFill>
                  <a:srgbClr val="0000CC"/>
                </a:solidFill>
                <a:latin typeface="Tahoma" panose="020B0604030504040204" pitchFamily="34" charset="0"/>
                <a:cs typeface="Tahoma" panose="020B0604030504040204" pitchFamily="34" charset="0"/>
              </a:rPr>
              <a:t>printf</a:t>
            </a:r>
            <a:r>
              <a:rPr lang="en-US" altLang="zh-CN" sz="2400" dirty="0">
                <a:solidFill>
                  <a:srgbClr val="0000CC"/>
                </a:solidFill>
                <a:latin typeface="Tahoma" panose="020B0604030504040204" pitchFamily="34" charset="0"/>
                <a:cs typeface="Tahoma" panose="020B0604030504040204" pitchFamily="34" charset="0"/>
              </a:rPr>
              <a:t>(“%s”,*(c+1));    //</a:t>
            </a:r>
            <a:r>
              <a:rPr lang="zh-CN" altLang="en-US" sz="2400" dirty="0">
                <a:solidFill>
                  <a:srgbClr val="0000CC"/>
                </a:solidFill>
                <a:latin typeface="Tahoma" panose="020B0604030504040204" pitchFamily="34" charset="0"/>
                <a:cs typeface="Tahoma" panose="020B0604030504040204" pitchFamily="34" charset="0"/>
              </a:rPr>
              <a:t>显示：</a:t>
            </a:r>
            <a:r>
              <a:rPr lang="en-US" altLang="zh-CN" sz="2400" dirty="0">
                <a:solidFill>
                  <a:srgbClr val="0000CC"/>
                </a:solidFill>
                <a:latin typeface="Tahoma" panose="020B0604030504040204" pitchFamily="34" charset="0"/>
                <a:cs typeface="Tahoma" panose="020B0604030504040204" pitchFamily="34" charset="0"/>
              </a:rPr>
              <a:t>NEW</a:t>
            </a:r>
            <a:endParaRPr lang="en-US" altLang="zh-CN" sz="2400" dirty="0">
              <a:solidFill>
                <a:srgbClr val="0000CC"/>
              </a:solidFill>
              <a:latin typeface="Tahoma" panose="020B0604030504040204" pitchFamily="34" charset="0"/>
              <a:cs typeface="Tahoma" panose="020B0604030504040204" pitchFamily="34" charset="0"/>
            </a:endParaRPr>
          </a:p>
          <a:p>
            <a:pPr>
              <a:lnSpc>
                <a:spcPct val="150000"/>
              </a:lnSpc>
            </a:pPr>
            <a:r>
              <a:rPr lang="en-US" altLang="zh-CN" sz="2400" dirty="0" err="1">
                <a:solidFill>
                  <a:srgbClr val="0000CC"/>
                </a:solidFill>
                <a:latin typeface="Tahoma" panose="020B0604030504040204" pitchFamily="34" charset="0"/>
                <a:cs typeface="Tahoma" panose="020B0604030504040204" pitchFamily="34" charset="0"/>
              </a:rPr>
              <a:t>printf</a:t>
            </a:r>
            <a:r>
              <a:rPr lang="en-US" altLang="zh-CN" sz="2400" dirty="0">
                <a:solidFill>
                  <a:srgbClr val="0000CC"/>
                </a:solidFill>
                <a:latin typeface="Tahoma" panose="020B0604030504040204" pitchFamily="34" charset="0"/>
                <a:cs typeface="Tahoma" panose="020B0604030504040204" pitchFamily="34" charset="0"/>
              </a:rPr>
              <a:t>(“%c”,**(c+1));  //</a:t>
            </a:r>
            <a:r>
              <a:rPr lang="zh-CN" altLang="en-US" sz="2400" dirty="0">
                <a:solidFill>
                  <a:srgbClr val="0000CC"/>
                </a:solidFill>
                <a:latin typeface="Tahoma" panose="020B0604030504040204" pitchFamily="34" charset="0"/>
                <a:cs typeface="Tahoma" panose="020B0604030504040204" pitchFamily="34" charset="0"/>
              </a:rPr>
              <a:t>显示：</a:t>
            </a:r>
            <a:r>
              <a:rPr lang="en-US" altLang="zh-CN" sz="2400" dirty="0">
                <a:solidFill>
                  <a:srgbClr val="0000CC"/>
                </a:solidFill>
                <a:latin typeface="Tahoma" panose="020B0604030504040204" pitchFamily="34" charset="0"/>
                <a:cs typeface="Tahoma" panose="020B0604030504040204" pitchFamily="34" charset="0"/>
              </a:rPr>
              <a:t>N</a:t>
            </a:r>
            <a:endParaRPr lang="en-US" altLang="zh-CN" sz="2400" dirty="0">
              <a:solidFill>
                <a:srgbClr val="0000CC"/>
              </a:solidFill>
              <a:latin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p:nvPr/>
        </p:nvSpPr>
        <p:spPr>
          <a:xfrm>
            <a:off x="117531" y="137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2  </a:t>
            </a:r>
            <a:r>
              <a:rPr lang="zh-CN" altLang="zh-CN" sz="3600" dirty="0">
                <a:solidFill>
                  <a:srgbClr val="FF0000"/>
                </a:solidFill>
                <a:latin typeface="微软雅黑" panose="020B0503020204020204" pitchFamily="34" charset="-122"/>
                <a:cs typeface="Times New Roman" panose="02020503050405090304" pitchFamily="18" charset="0"/>
                <a:sym typeface="+mn-ea"/>
              </a:rPr>
              <a:t>模块化程序设计</a:t>
            </a:r>
            <a:endParaRPr lang="zh-CN" altLang="zh-CN" sz="3600" dirty="0">
              <a:solidFill>
                <a:srgbClr val="FF0000"/>
              </a:solidFill>
              <a:latin typeface="微软雅黑" panose="020B0503020204020204" pitchFamily="34" charset="-122"/>
              <a:cs typeface="Times New Roman" panose="02020503050405090304" pitchFamily="18" charset="0"/>
              <a:sym typeface="+mn-ea"/>
            </a:endParaRPr>
          </a:p>
        </p:txBody>
      </p:sp>
      <p:sp>
        <p:nvSpPr>
          <p:cNvPr id="6" name="文本框 5"/>
          <p:cNvSpPr txBox="1"/>
          <p:nvPr/>
        </p:nvSpPr>
        <p:spPr>
          <a:xfrm>
            <a:off x="116840" y="787400"/>
            <a:ext cx="11939270" cy="4661535"/>
          </a:xfrm>
          <a:prstGeom prst="rect">
            <a:avLst/>
          </a:prstGeom>
          <a:noFill/>
        </p:spPr>
        <p:txBody>
          <a:bodyPr wrap="square" rtlCol="0" anchor="t">
            <a:spAutoFit/>
          </a:bodyPr>
          <a:lstStyle/>
          <a:p>
            <a:pPr algn="l">
              <a:lnSpc>
                <a:spcPct val="150000"/>
              </a:lnSpc>
            </a:pPr>
            <a:r>
              <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1 </a:t>
            </a:r>
            <a:r>
              <a:rPr lang="zh-CN" altLang="en-US"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使用</a:t>
            </a:r>
            <a:r>
              <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#define </a:t>
            </a:r>
            <a:r>
              <a:rPr lang="zh-CN" altLang="en-US"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a:t>
            </a:r>
            <a:r>
              <a:rPr lang="zh-CN" altLang="en-US" sz="2400" dirty="0">
                <a:latin typeface="华文细黑" panose="02010600040101010101" pitchFamily="2" charset="-122"/>
                <a:ea typeface="华文细黑" panose="02010600040101010101" pitchFamily="2" charset="-122"/>
                <a:cs typeface="Times New Roman" panose="02020503050405090304" pitchFamily="18" charset="0"/>
                <a:sym typeface="+mn-ea"/>
              </a:rPr>
              <a:t>防止头文件被多重包含</a:t>
            </a:r>
            <a:r>
              <a:rPr lang="zh-CN" altLang="en-US" sz="2400" dirty="0">
                <a:latin typeface="华文细黑" panose="02010600040101010101" pitchFamily="2" charset="-122"/>
                <a:ea typeface="华文细黑" panose="02010600040101010101" pitchFamily="2" charset="-122"/>
                <a:sym typeface="+mn-ea"/>
              </a:rPr>
              <a:t>重复引用头文件会使浪费编译时间，</a:t>
            </a:r>
            <a:endParaRPr lang="zh-CN" altLang="en-US" sz="2400" dirty="0">
              <a:latin typeface="华文细黑" panose="02010600040101010101" pitchFamily="2" charset="-122"/>
              <a:ea typeface="华文细黑" panose="02010600040101010101" pitchFamily="2" charset="-122"/>
              <a:sym typeface="+mn-ea"/>
            </a:endParaRPr>
          </a:p>
          <a:p>
            <a:pPr algn="l">
              <a:lnSpc>
                <a:spcPct val="150000"/>
              </a:lnSpc>
            </a:pPr>
            <a:r>
              <a:rPr lang="zh-CN" altLang="en-US" sz="2400" dirty="0">
                <a:latin typeface="华文细黑" panose="02010600040101010101" pitchFamily="2" charset="-122"/>
                <a:ea typeface="华文细黑" panose="02010600040101010101" pitchFamily="2" charset="-122"/>
                <a:sym typeface="+mn-ea"/>
              </a:rPr>
              <a:t>当头文件中包含结构的定义、枚举定义等一些定义时，这些定义是不可以重复的，必须通过一定措施防止重复引用。</a:t>
            </a:r>
            <a:endParaRPr lang="zh-CN" altLang="en-US" sz="2400" dirty="0">
              <a:latin typeface="华文细黑" panose="02010600040101010101" pitchFamily="2" charset="-122"/>
              <a:ea typeface="华文细黑" panose="02010600040101010101" pitchFamily="2" charset="-122"/>
              <a:sym typeface="+mn-ea"/>
            </a:endParaRPr>
          </a:p>
          <a:p>
            <a:pPr marL="285750" indent="-285750" algn="l" eaLnBrk="0" hangingPunct="0">
              <a:lnSpc>
                <a:spcPct val="150000"/>
              </a:lnSpc>
              <a:buClr>
                <a:srgbClr val="FFC000"/>
              </a:buClr>
              <a:buSzPct val="80000"/>
              <a:buFont typeface="Wingdings" panose="05000000000000000000" pitchFamily="2" charset="2"/>
              <a:buChar char="u"/>
              <a:defRPr/>
            </a:pP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503050405090304" pitchFamily="18" charset="0"/>
                <a:sym typeface="+mn-ea"/>
              </a:rPr>
              <a:t>伪指令（或预处理指令）定义</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503050405090304" pitchFamily="18" charset="0"/>
            </a:endParaRPr>
          </a:p>
          <a:p>
            <a:pPr algn="l" eaLnBrk="0" hangingPunct="0">
              <a:lnSpc>
                <a:spcPct val="150000"/>
              </a:lnSpc>
              <a:buClr>
                <a:srgbClr val="FFC000"/>
              </a:buClr>
              <a:buSzPct val="80000"/>
              <a:defRPr/>
            </a:pPr>
            <a:r>
              <a:rPr lang="zh-CN" altLang="en-US" sz="2400" dirty="0">
                <a:latin typeface="华文细黑" panose="02010600040101010101" pitchFamily="2" charset="-122"/>
                <a:ea typeface="华文细黑" panose="02010600040101010101" pitchFamily="2" charset="-122"/>
                <a:sym typeface="+mn-ea"/>
              </a:rPr>
              <a:t>    预处理指令是以</a:t>
            </a:r>
            <a:r>
              <a:rPr lang="en-US" altLang="zh-CN" sz="2400" b="1" dirty="0">
                <a:solidFill>
                  <a:srgbClr val="F37021"/>
                </a:solidFill>
                <a:latin typeface="Arial Rounded MT Bold" panose="020F0704030504030204" pitchFamily="34" charset="0"/>
                <a:ea typeface="华文细黑" panose="02010600040101010101" pitchFamily="2" charset="-122"/>
                <a:cs typeface="Times New Roman" panose="02020503050405090304" pitchFamily="18" charset="0"/>
                <a:sym typeface="+mn-ea"/>
              </a:rPr>
              <a:t>#</a:t>
            </a:r>
            <a:r>
              <a:rPr lang="zh-CN" altLang="en-US" sz="2400" dirty="0">
                <a:latin typeface="华文细黑" panose="02010600040101010101" pitchFamily="2" charset="-122"/>
                <a:ea typeface="华文细黑" panose="02010600040101010101" pitchFamily="2" charset="-122"/>
                <a:sym typeface="+mn-ea"/>
              </a:rPr>
              <a:t>号开头的代码行。</a:t>
            </a:r>
            <a:r>
              <a:rPr lang="en-US" altLang="zh-CN" sz="2400" dirty="0">
                <a:latin typeface="华文细黑" panose="02010600040101010101" pitchFamily="2" charset="-122"/>
                <a:ea typeface="华文细黑" panose="02010600040101010101" pitchFamily="2" charset="-122"/>
                <a:sym typeface="+mn-ea"/>
              </a:rPr>
              <a:t>#</a:t>
            </a:r>
            <a:r>
              <a:rPr lang="zh-CN" altLang="en-US" sz="2400" dirty="0">
                <a:latin typeface="华文细黑" panose="02010600040101010101" pitchFamily="2" charset="-122"/>
                <a:ea typeface="华文细黑" panose="02010600040101010101" pitchFamily="2" charset="-122"/>
                <a:sym typeface="+mn-ea"/>
              </a:rPr>
              <a:t>号必须是该行除了任何</a:t>
            </a:r>
            <a:r>
              <a:rPr lang="zh-CN" altLang="en-US" sz="2400" dirty="0">
                <a:solidFill>
                  <a:srgbClr val="FF0000"/>
                </a:solidFill>
                <a:latin typeface="华文细黑" panose="02010600040101010101" pitchFamily="2" charset="-122"/>
                <a:ea typeface="华文细黑" panose="02010600040101010101" pitchFamily="2" charset="-122"/>
                <a:sym typeface="+mn-ea"/>
              </a:rPr>
              <a:t>空白字符</a:t>
            </a:r>
            <a:r>
              <a:rPr lang="zh-CN" altLang="en-US" sz="2400" dirty="0">
                <a:latin typeface="华文细黑" panose="02010600040101010101" pitchFamily="2" charset="-122"/>
                <a:ea typeface="华文细黑" panose="02010600040101010101" pitchFamily="2" charset="-122"/>
                <a:sym typeface="+mn-ea"/>
              </a:rPr>
              <a:t>外的</a:t>
            </a:r>
            <a:r>
              <a:rPr lang="zh-CN" altLang="en-US" sz="2400" dirty="0">
                <a:solidFill>
                  <a:srgbClr val="FF0000"/>
                </a:solidFill>
                <a:latin typeface="华文细黑" panose="02010600040101010101" pitchFamily="2" charset="-122"/>
                <a:ea typeface="华文细黑" panose="02010600040101010101" pitchFamily="2" charset="-122"/>
                <a:sym typeface="+mn-ea"/>
              </a:rPr>
              <a:t>第一个</a:t>
            </a:r>
            <a:r>
              <a:rPr lang="zh-CN" altLang="en-US" sz="2400" dirty="0">
                <a:latin typeface="华文细黑" panose="02010600040101010101" pitchFamily="2" charset="-122"/>
                <a:ea typeface="华文细黑" panose="02010600040101010101" pitchFamily="2" charset="-122"/>
                <a:sym typeface="+mn-ea"/>
              </a:rPr>
              <a:t>字符。</a:t>
            </a:r>
            <a:r>
              <a:rPr lang="en-US" altLang="zh-CN" sz="2400" dirty="0">
                <a:latin typeface="华文细黑" panose="02010600040101010101" pitchFamily="2" charset="-122"/>
                <a:ea typeface="华文细黑" panose="02010600040101010101" pitchFamily="2" charset="-122"/>
                <a:sym typeface="+mn-ea"/>
              </a:rPr>
              <a:t>#</a:t>
            </a:r>
            <a:r>
              <a:rPr lang="zh-CN" altLang="en-US" sz="2400" dirty="0">
                <a:latin typeface="华文细黑" panose="02010600040101010101" pitchFamily="2" charset="-122"/>
                <a:ea typeface="华文细黑" panose="02010600040101010101" pitchFamily="2" charset="-122"/>
                <a:sym typeface="+mn-ea"/>
              </a:rPr>
              <a:t>后是</a:t>
            </a:r>
            <a:r>
              <a:rPr lang="zh-CN" altLang="en-US" sz="2400" b="1" dirty="0">
                <a:solidFill>
                  <a:srgbClr val="F37021"/>
                </a:solidFill>
                <a:latin typeface="微软雅黑" panose="020B0503020204020204" pitchFamily="34" charset="-122"/>
                <a:ea typeface="微软雅黑" panose="020B0503020204020204" pitchFamily="34" charset="-122"/>
                <a:cs typeface="Times New Roman" panose="02020503050405090304" pitchFamily="18" charset="0"/>
                <a:sym typeface="+mn-ea"/>
              </a:rPr>
              <a:t>指令关键字</a:t>
            </a:r>
            <a:r>
              <a:rPr lang="zh-CN" altLang="en-US" sz="2400" dirty="0">
                <a:latin typeface="华文细黑" panose="02010600040101010101" pitchFamily="2" charset="-122"/>
                <a:ea typeface="华文细黑" panose="02010600040101010101" pitchFamily="2" charset="-122"/>
                <a:sym typeface="+mn-ea"/>
              </a:rPr>
              <a:t>，在关键字和</a:t>
            </a:r>
            <a:r>
              <a:rPr lang="en-US" altLang="zh-CN" sz="2400" dirty="0">
                <a:latin typeface="华文细黑" panose="02010600040101010101" pitchFamily="2" charset="-122"/>
                <a:ea typeface="华文细黑" panose="02010600040101010101" pitchFamily="2" charset="-122"/>
                <a:sym typeface="+mn-ea"/>
              </a:rPr>
              <a:t>#</a:t>
            </a:r>
            <a:r>
              <a:rPr lang="zh-CN" altLang="en-US" sz="2400" dirty="0">
                <a:latin typeface="华文细黑" panose="02010600040101010101" pitchFamily="2" charset="-122"/>
                <a:ea typeface="华文细黑" panose="02010600040101010101" pitchFamily="2" charset="-122"/>
                <a:sym typeface="+mn-ea"/>
              </a:rPr>
              <a:t>号之间</a:t>
            </a:r>
            <a:r>
              <a:rPr lang="zh-CN" altLang="en-US" sz="2400" dirty="0">
                <a:solidFill>
                  <a:srgbClr val="FF0000"/>
                </a:solidFill>
                <a:latin typeface="华文细黑" panose="02010600040101010101" pitchFamily="2" charset="-122"/>
                <a:ea typeface="华文细黑" panose="02010600040101010101" pitchFamily="2" charset="-122"/>
                <a:sym typeface="+mn-ea"/>
              </a:rPr>
              <a:t>允许</a:t>
            </a:r>
            <a:r>
              <a:rPr lang="zh-CN" altLang="en-US" sz="2400" dirty="0">
                <a:latin typeface="华文细黑" panose="02010600040101010101" pitchFamily="2" charset="-122"/>
                <a:ea typeface="华文细黑" panose="02010600040101010101" pitchFamily="2" charset="-122"/>
                <a:sym typeface="+mn-ea"/>
              </a:rPr>
              <a:t>存在任意个数的空白字符。</a:t>
            </a:r>
            <a:endParaRPr lang="zh-CN" altLang="en-US" sz="2400" dirty="0">
              <a:latin typeface="华文细黑" panose="02010600040101010101" pitchFamily="2" charset="-122"/>
              <a:ea typeface="华文细黑" panose="02010600040101010101" pitchFamily="2" charset="-122"/>
              <a:sym typeface="+mn-ea"/>
            </a:endParaRPr>
          </a:p>
          <a:p>
            <a:pPr algn="l" eaLnBrk="0" hangingPunct="0">
              <a:lnSpc>
                <a:spcPct val="150000"/>
              </a:lnSpc>
              <a:buClr>
                <a:srgbClr val="FFC000"/>
              </a:buClr>
              <a:buSzPct val="80000"/>
              <a:defRPr/>
            </a:pPr>
            <a:r>
              <a:rPr lang="zh-CN" altLang="en-US" sz="1800" b="1" dirty="0">
                <a:solidFill>
                  <a:srgbClr val="FF0000"/>
                </a:solidFill>
                <a:latin typeface="黑体-简" panose="02000000000000000000" charset="-122"/>
                <a:ea typeface="黑体-简" panose="02000000000000000000" charset="-122"/>
                <a:sym typeface="+mn-ea"/>
              </a:rPr>
              <a:t>头文件的作用</a:t>
            </a:r>
            <a:r>
              <a:rPr lang="zh-CN" altLang="en-US" sz="1800" dirty="0">
                <a:sym typeface="+mn-ea"/>
              </a:rPr>
              <a:t>：</a:t>
            </a: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503050405090304" pitchFamily="18" charset="0"/>
                <a:sym typeface="+mn-ea"/>
              </a:rPr>
              <a:t>通过头文件来调用函数功能</a:t>
            </a:r>
            <a:r>
              <a:rPr lang="zh-CN" altLang="en-US" sz="1800" dirty="0">
                <a:latin typeface="华文细黑" panose="02010600040101010101" pitchFamily="2" charset="-122"/>
                <a:ea typeface="华文细黑" panose="02010600040101010101" pitchFamily="2" charset="-122"/>
                <a:cs typeface="Times New Roman" panose="02020503050405090304" pitchFamily="18" charset="0"/>
                <a:sym typeface="+mn-ea"/>
              </a:rPr>
              <a:t>。</a:t>
            </a:r>
            <a:endParaRPr lang="zh-CN" altLang="en-US" sz="1800" dirty="0">
              <a:latin typeface="华文细黑" panose="02010600040101010101" pitchFamily="2" charset="-122"/>
              <a:ea typeface="华文细黑" panose="02010600040101010101" pitchFamily="2" charset="-122"/>
              <a:cs typeface="Times New Roman" panose="02020503050405090304" pitchFamily="18" charset="0"/>
              <a:sym typeface="+mn-ea"/>
            </a:endParaRPr>
          </a:p>
          <a:p>
            <a:pPr algn="l" eaLnBrk="0" hangingPunct="0">
              <a:lnSpc>
                <a:spcPct val="150000"/>
              </a:lnSpc>
              <a:buClr>
                <a:srgbClr val="FFC000"/>
              </a:buClr>
              <a:buSzPct val="80000"/>
              <a:defRPr/>
            </a:pPr>
            <a:r>
              <a:rPr lang="zh-CN" altLang="en-US" sz="1800" b="1"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503050405090304" pitchFamily="18" charset="0"/>
                <a:sym typeface="+mn-ea"/>
              </a:rPr>
              <a:t>                      能加强类型安全检查</a:t>
            </a:r>
            <a:r>
              <a:rPr lang="zh-CN" altLang="en-US" sz="1800" dirty="0">
                <a:latin typeface="华文细黑" panose="02010600040101010101" pitchFamily="2" charset="-122"/>
                <a:ea typeface="华文细黑" panose="02010600040101010101" pitchFamily="2" charset="-122"/>
                <a:cs typeface="Times New Roman" panose="02020503050405090304" pitchFamily="18" charset="0"/>
                <a:sym typeface="+mn-ea"/>
              </a:rPr>
              <a:t>。如果某个接口被实现或被使用时，其方式与头文件中的声明不一致，编译器就会指出错误，这一简单的规则能大大减轻程序员调试、改错的负担。</a:t>
            </a:r>
            <a:endParaRPr lang="zh-CN" altLang="en-US" sz="1800" dirty="0">
              <a:latin typeface="华文细黑" panose="02010600040101010101" pitchFamily="2" charset="-122"/>
              <a:ea typeface="华文细黑" panose="02010600040101010101" pitchFamily="2" charset="-122"/>
              <a:cs typeface="Times New Roman" panose="02020503050405090304" pitchFamily="18" charset="0"/>
              <a:sym typeface="+mn-ea"/>
            </a:endParaRPr>
          </a:p>
        </p:txBody>
      </p:sp>
      <p:sp>
        <p:nvSpPr>
          <p:cNvPr id="7" name="TextBox 5"/>
          <p:cNvSpPr txBox="1"/>
          <p:nvPr/>
        </p:nvSpPr>
        <p:spPr>
          <a:xfrm>
            <a:off x="8564245" y="5448935"/>
            <a:ext cx="2635885" cy="1383665"/>
          </a:xfrm>
          <a:prstGeom prst="rect">
            <a:avLst/>
          </a:prstGeom>
          <a:solidFill>
            <a:schemeClr val="bg2">
              <a:lumMod val="20000"/>
              <a:lumOff val="80000"/>
            </a:schemeClr>
          </a:solidFill>
          <a:ln>
            <a:noFill/>
          </a:ln>
        </p:spPr>
        <p:txBody>
          <a:bodyPr wrap="square">
            <a:spAutoFit/>
          </a:bodyPr>
          <a:lstStyle/>
          <a:p>
            <a:pPr>
              <a:lnSpc>
                <a:spcPct val="150000"/>
              </a:lnSpc>
              <a:defRPr/>
            </a:pPr>
            <a:r>
              <a:rPr lang="en-US" altLang="zh-CN" sz="1400" dirty="0">
                <a:latin typeface="Frutiger LT 55 Roman" panose="02000503040000020004" pitchFamily="2" charset="0"/>
              </a:rPr>
              <a:t>#</a:t>
            </a:r>
            <a:r>
              <a:rPr lang="en-US" altLang="zh-CN" sz="1400" dirty="0" err="1">
                <a:latin typeface="Frutiger LT 55 Roman" panose="02000503040000020004" pitchFamily="2" charset="0"/>
              </a:rPr>
              <a:t>ifndef</a:t>
            </a:r>
            <a:r>
              <a:rPr lang="en-US" altLang="zh-CN" sz="1400" dirty="0">
                <a:latin typeface="Frutiger LT 55 Roman" panose="02000503040000020004" pitchFamily="2" charset="0"/>
              </a:rPr>
              <a:t> </a:t>
            </a:r>
            <a:r>
              <a:rPr lang="en-US" altLang="zh-CN" sz="1400" dirty="0">
                <a:solidFill>
                  <a:srgbClr val="0070C0"/>
                </a:solidFill>
                <a:latin typeface="Arial Rounded MT Bold" panose="020F0704030504030204" pitchFamily="34" charset="0"/>
                <a:ea typeface="微软雅黑" panose="020B0503020204020204" pitchFamily="34" charset="-122"/>
                <a:cs typeface="Times New Roman" panose="02020503050405090304" pitchFamily="18" charset="0"/>
              </a:rPr>
              <a:t>_HEADERNAME_H</a:t>
            </a:r>
            <a:br>
              <a:rPr lang="en-US" altLang="zh-CN" sz="1400" dirty="0">
                <a:latin typeface="Frutiger LT 55 Roman" panose="02000503040000020004" pitchFamily="2" charset="0"/>
              </a:rPr>
            </a:br>
            <a:r>
              <a:rPr lang="en-US" altLang="zh-CN" sz="1400" dirty="0">
                <a:latin typeface="Frutiger LT 55 Roman" panose="02000503040000020004" pitchFamily="2" charset="0"/>
              </a:rPr>
              <a:t>#define </a:t>
            </a:r>
            <a:r>
              <a:rPr lang="en-US" altLang="zh-CN" sz="1400" dirty="0">
                <a:solidFill>
                  <a:srgbClr val="0070C0"/>
                </a:solidFill>
                <a:latin typeface="Arial Rounded MT Bold" panose="020F0704030504030204" pitchFamily="34" charset="0"/>
                <a:ea typeface="微软雅黑" panose="020B0503020204020204" pitchFamily="34" charset="-122"/>
                <a:cs typeface="Times New Roman" panose="02020503050405090304" pitchFamily="18" charset="0"/>
              </a:rPr>
              <a:t>_HEADERNAME_H</a:t>
            </a:r>
            <a:br>
              <a:rPr lang="en-US" altLang="zh-CN" sz="1400" dirty="0">
                <a:latin typeface="Frutiger LT 55 Roman" panose="02000503040000020004" pitchFamily="2" charset="0"/>
              </a:rPr>
            </a:b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头文件内容</a:t>
            </a:r>
            <a: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t>)</a:t>
            </a:r>
            <a:br>
              <a:rPr lang="en-US" altLang="zh-CN" sz="1400" b="1" dirty="0">
                <a:solidFill>
                  <a:srgbClr val="00B16A"/>
                </a:solidFill>
                <a:latin typeface="华文细黑" panose="02010600040101010101" pitchFamily="2" charset="-122"/>
                <a:ea typeface="华文细黑" panose="02010600040101010101" pitchFamily="2" charset="-122"/>
                <a:cs typeface="Arial Unicode MS" panose="020B0604020202020204" pitchFamily="34" charset="-122"/>
              </a:rPr>
            </a:br>
            <a:r>
              <a:rPr lang="en-US" altLang="zh-CN" sz="1400" dirty="0">
                <a:latin typeface="Frutiger LT 55 Roman" panose="02000503040000020004" pitchFamily="2" charset="0"/>
              </a:rPr>
              <a:t>#</a:t>
            </a:r>
            <a:r>
              <a:rPr lang="en-US" altLang="zh-CN" sz="1400" dirty="0" err="1">
                <a:latin typeface="Frutiger LT 55 Roman" panose="02000503040000020004" pitchFamily="2" charset="0"/>
              </a:rPr>
              <a:t>endif</a:t>
            </a:r>
            <a:endParaRPr lang="en-US" altLang="zh-CN" sz="1400" dirty="0" err="1">
              <a:latin typeface="Frutiger LT 55 Roman" panose="02000503040000020004" pitchFamily="2" charset="0"/>
            </a:endParaRPr>
          </a:p>
        </p:txBody>
      </p:sp>
      <p:sp>
        <p:nvSpPr>
          <p:cNvPr id="8" name="文本框 7"/>
          <p:cNvSpPr txBox="1"/>
          <p:nvPr/>
        </p:nvSpPr>
        <p:spPr>
          <a:xfrm>
            <a:off x="116840" y="5817870"/>
            <a:ext cx="11939270" cy="645160"/>
          </a:xfrm>
          <a:prstGeom prst="rect">
            <a:avLst/>
          </a:prstGeom>
          <a:noFill/>
        </p:spPr>
        <p:txBody>
          <a:bodyPr wrap="square" rtlCol="0" anchor="t">
            <a:spAutoFit/>
          </a:bodyPr>
          <a:lstStyle/>
          <a:p>
            <a:pPr algn="l">
              <a:lnSpc>
                <a:spcPct val="150000"/>
              </a:lnSpc>
            </a:pPr>
            <a:r>
              <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2 递归调用VS嵌套调用</a:t>
            </a:r>
            <a:r>
              <a:rPr lang="zh-CN" altLang="en-US"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；【编程、阅读、填空】</a:t>
            </a:r>
            <a:endParaRPr lang="zh-CN" altLang="en-US" sz="2400" b="1" dirty="0">
              <a:solidFill>
                <a:srgbClr val="FF0000"/>
              </a:solidFill>
              <a:latin typeface="黑体-简" panose="02000000000000000000" charset="-122"/>
              <a:ea typeface="黑体-简" panose="02000000000000000000"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p:cNvSpPr>
          <p:nvPr>
            <p:ph type="title"/>
          </p:nvPr>
        </p:nvSpPr>
        <p:spPr>
          <a:xfrm>
            <a:off x="457200" y="457200"/>
            <a:ext cx="6491288" cy="739775"/>
          </a:xfrm>
        </p:spPr>
        <p:txBody>
          <a:bodyPr vert="horz" wrap="square" lIns="91440" tIns="45720" rIns="91440" bIns="45720" anchor="ctr"/>
          <a:lstStyle/>
          <a:p>
            <a:pPr algn="l" eaLnBrk="1" hangingPunct="1"/>
            <a:r>
              <a:rPr lang="zh-CN" altLang="en-US" sz="4000" dirty="0">
                <a:solidFill>
                  <a:srgbClr val="FF0000"/>
                </a:solidFill>
                <a:latin typeface="黑体-简" panose="02000000000000000000" charset="-122"/>
                <a:ea typeface="黑体-简" panose="02000000000000000000" charset="-122"/>
              </a:rPr>
              <a:t>指向指针的指针</a:t>
            </a:r>
            <a:endParaRPr lang="zh-CN" altLang="en-US" sz="4000" dirty="0">
              <a:solidFill>
                <a:srgbClr val="FF0000"/>
              </a:solidFill>
              <a:latin typeface="黑体-简" panose="02000000000000000000" charset="-122"/>
              <a:ea typeface="黑体-简" panose="02000000000000000000" charset="-122"/>
            </a:endParaRPr>
          </a:p>
        </p:txBody>
      </p:sp>
      <p:sp>
        <p:nvSpPr>
          <p:cNvPr id="68610" name="Rectangle 3"/>
          <p:cNvSpPr>
            <a:spLocks noGrp="1"/>
          </p:cNvSpPr>
          <p:nvPr>
            <p:ph type="body" sz="half" idx="1"/>
          </p:nvPr>
        </p:nvSpPr>
        <p:spPr>
          <a:xfrm>
            <a:off x="250825" y="1196975"/>
            <a:ext cx="8569325" cy="1295400"/>
          </a:xfrm>
        </p:spPr>
        <p:txBody>
          <a:bodyPr vert="horz" wrap="square" lIns="91440" tIns="45720" rIns="91440" bIns="45720" anchor="t"/>
          <a:lstStyle/>
          <a:p>
            <a:pPr algn="just" eaLnBrk="1" hangingPunct="1">
              <a:lnSpc>
                <a:spcPct val="90000"/>
              </a:lnSpc>
            </a:pPr>
            <a:r>
              <a:rPr lang="en-US" altLang="zh-CN" dirty="0"/>
              <a:t>【</a:t>
            </a:r>
            <a:r>
              <a:rPr lang="zh-CN" altLang="en-US" dirty="0"/>
              <a:t>例</a:t>
            </a:r>
            <a:r>
              <a:rPr lang="en-US" altLang="zh-CN" dirty="0"/>
              <a:t>】</a:t>
            </a:r>
            <a:r>
              <a:rPr lang="zh-CN" altLang="en-US" dirty="0"/>
              <a:t>用指向指针的指针实现。</a:t>
            </a:r>
            <a:r>
              <a:rPr lang="zh-CN" altLang="en-US" sz="2800" dirty="0"/>
              <a:t> </a:t>
            </a:r>
            <a:endParaRPr lang="zh-CN" altLang="en-US" sz="2800" dirty="0"/>
          </a:p>
        </p:txBody>
      </p:sp>
      <p:sp>
        <p:nvSpPr>
          <p:cNvPr id="500741" name="Rectangle 5"/>
          <p:cNvSpPr/>
          <p:nvPr/>
        </p:nvSpPr>
        <p:spPr>
          <a:xfrm>
            <a:off x="7313613" y="2283778"/>
            <a:ext cx="4032250" cy="2016125"/>
          </a:xfrm>
          <a:prstGeom prst="rect">
            <a:avLst/>
          </a:prstGeom>
          <a:solidFill>
            <a:schemeClr val="bg1"/>
          </a:solidFill>
          <a:ln w="9525" cap="flat" cmpd="sng">
            <a:solidFill>
              <a:schemeClr val="tx1"/>
            </a:solidFill>
            <a:prstDash val="sysDot"/>
            <a:miter/>
            <a:headEnd type="none" w="med" len="med"/>
            <a:tailEnd type="none" w="med" len="med"/>
          </a:ln>
        </p:spPr>
        <p:txBody>
          <a:bodyPr lIns="92075" tIns="46038" rIns="92075" bIns="46038" anchor="ctr"/>
          <a:lstStyle/>
          <a:p>
            <a:r>
              <a:rPr lang="en-US" altLang="zh-CN" sz="2400" b="1" dirty="0">
                <a:solidFill>
                  <a:srgbClr val="0000CC"/>
                </a:solidFill>
                <a:latin typeface="Arial" panose="020B0604020202090204" pitchFamily="34" charset="0"/>
              </a:rPr>
              <a:t>pc </a:t>
            </a:r>
            <a:r>
              <a:rPr lang="en-US" altLang="zh-CN" sz="2400" b="1" dirty="0">
                <a:solidFill>
                  <a:srgbClr val="0000CC"/>
                </a:solidFill>
                <a:latin typeface="Arial" panose="020B0604020202090204" pitchFamily="34" charset="0"/>
                <a:sym typeface="Wingdings" panose="05000000000000000000" pitchFamily="2" charset="2"/>
              </a:rPr>
              <a:t> color &amp;color[0]</a:t>
            </a:r>
            <a:endParaRPr lang="zh-CN" altLang="en-US" sz="2400" b="1" dirty="0">
              <a:solidFill>
                <a:srgbClr val="0000CC"/>
              </a:solidFill>
              <a:latin typeface="Arial" panose="020B0604020202090204" pitchFamily="34" charset="0"/>
            </a:endParaRPr>
          </a:p>
          <a:p>
            <a:r>
              <a:rPr lang="zh-CN" altLang="en-US" sz="2400" b="1" dirty="0">
                <a:solidFill>
                  <a:srgbClr val="0000CC"/>
                </a:solidFill>
                <a:latin typeface="Arial" panose="020B0604020202090204" pitchFamily="34" charset="0"/>
              </a:rPr>
              <a:t>*</a:t>
            </a:r>
            <a:r>
              <a:rPr lang="en-US" altLang="zh-CN" sz="2400" b="1" dirty="0">
                <a:solidFill>
                  <a:srgbClr val="0000CC"/>
                </a:solidFill>
                <a:latin typeface="Arial" panose="020B0604020202090204" pitchFamily="34" charset="0"/>
              </a:rPr>
              <a:t>pc </a:t>
            </a:r>
            <a:r>
              <a:rPr lang="en-US" altLang="zh-CN" sz="2400" b="1" dirty="0">
                <a:solidFill>
                  <a:srgbClr val="0000CC"/>
                </a:solidFill>
                <a:latin typeface="Arial" panose="020B0604020202090204" pitchFamily="34" charset="0"/>
                <a:sym typeface="Wingdings" panose="05000000000000000000" pitchFamily="2" charset="2"/>
              </a:rPr>
              <a:t> color[0]</a:t>
            </a:r>
            <a:endParaRPr lang="en-US" altLang="zh-CN" sz="2400" b="1" dirty="0">
              <a:solidFill>
                <a:srgbClr val="0000CC"/>
              </a:solidFill>
              <a:latin typeface="Arial" panose="020B0604020202090204" pitchFamily="34" charset="0"/>
              <a:sym typeface="Wingdings" panose="05000000000000000000" pitchFamily="2" charset="2"/>
            </a:endParaRPr>
          </a:p>
          <a:p>
            <a:r>
              <a:rPr lang="en-US" altLang="zh-CN" sz="2400" b="1" dirty="0">
                <a:solidFill>
                  <a:srgbClr val="0000CC"/>
                </a:solidFill>
                <a:latin typeface="Arial" panose="020B0604020202090204" pitchFamily="34" charset="0"/>
                <a:sym typeface="Wingdings" panose="05000000000000000000" pitchFamily="2" charset="2"/>
              </a:rPr>
              <a:t>*(pc+i)color[i]</a:t>
            </a:r>
            <a:endParaRPr lang="en-US" altLang="zh-CN" sz="2400" b="1" dirty="0">
              <a:solidFill>
                <a:srgbClr val="0000CC"/>
              </a:solidFill>
              <a:latin typeface="Arial" panose="020B0604020202090204" pitchFamily="34" charset="0"/>
              <a:sym typeface="Wingdings" panose="05000000000000000000" pitchFamily="2" charset="2"/>
            </a:endParaRPr>
          </a:p>
          <a:p>
            <a:r>
              <a:rPr lang="en-US" altLang="zh-CN" sz="2400" b="1" dirty="0">
                <a:solidFill>
                  <a:srgbClr val="0000CC"/>
                </a:solidFill>
                <a:latin typeface="Arial" panose="020B0604020202090204" pitchFamily="34" charset="0"/>
                <a:sym typeface="Wingdings" panose="05000000000000000000" pitchFamily="2" charset="2"/>
              </a:rPr>
              <a:t>**pc*(*pc)*color[0] : ‘r’</a:t>
            </a:r>
            <a:endParaRPr lang="zh-CN" altLang="en-US" sz="2400" b="1" i="1" dirty="0">
              <a:latin typeface="Arial" panose="020B0604020202090204" pitchFamily="34" charset="0"/>
            </a:endParaRPr>
          </a:p>
        </p:txBody>
      </p:sp>
      <p:sp>
        <p:nvSpPr>
          <p:cNvPr id="68612" name="Rectangle 8"/>
          <p:cNvSpPr/>
          <p:nvPr/>
        </p:nvSpPr>
        <p:spPr>
          <a:xfrm>
            <a:off x="0" y="2681288"/>
            <a:ext cx="9144000" cy="0"/>
          </a:xfrm>
          <a:prstGeom prst="rect">
            <a:avLst/>
          </a:prstGeom>
          <a:noFill/>
          <a:ln w="9525">
            <a:noFill/>
          </a:ln>
        </p:spPr>
        <p:txBody>
          <a:bodyPr wrap="none" lIns="92075" tIns="46038" rIns="92075" bIns="46038" anchor="ctr">
            <a:spAutoFit/>
          </a:bodyPr>
          <a:lstStyle/>
          <a:p>
            <a:endParaRPr lang="zh-CN" altLang="en-US" dirty="0">
              <a:latin typeface="Arial" panose="020B060402020209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91" name="Rectangle 27"/>
          <p:cNvSpPr>
            <a:spLocks noGrp="1"/>
          </p:cNvSpPr>
          <p:nvPr>
            <p:ph type="body" sz="half" idx="1"/>
          </p:nvPr>
        </p:nvSpPr>
        <p:spPr>
          <a:xfrm>
            <a:off x="179705" y="1229995"/>
            <a:ext cx="6480810" cy="2343150"/>
          </a:xfrm>
          <a:solidFill>
            <a:schemeClr val="bg2"/>
          </a:solidFill>
        </p:spPr>
        <p:txBody>
          <a:bodyPr vert="horz" wrap="square" lIns="91440" tIns="45720" rIns="91440" bIns="45720" anchor="t"/>
          <a:lstStyle/>
          <a:p>
            <a:pPr eaLnBrk="1" hangingPunct="1"/>
            <a:r>
              <a:rPr lang="en-US" altLang="zh-CN" sz="2800" dirty="0">
                <a:solidFill>
                  <a:srgbClr val="0000CC"/>
                </a:solidFill>
              </a:rPr>
              <a:t>1</a:t>
            </a:r>
            <a:r>
              <a:rPr lang="zh-CN" altLang="en-US" sz="2800" dirty="0">
                <a:solidFill>
                  <a:srgbClr val="0000CC"/>
                </a:solidFill>
              </a:rPr>
              <a:t>．指针数组与二维数组</a:t>
            </a:r>
            <a:endParaRPr lang="zh-CN" altLang="en-US" sz="2800" dirty="0"/>
          </a:p>
          <a:p>
            <a:pPr lvl="1" eaLnBrk="1" hangingPunct="1"/>
            <a:r>
              <a:rPr lang="zh-CN" altLang="en-US" sz="2400" dirty="0"/>
              <a:t>二维字符数组</a:t>
            </a:r>
            <a:endParaRPr lang="zh-CN" altLang="en-US" sz="2400" dirty="0"/>
          </a:p>
          <a:p>
            <a:pPr lvl="1" eaLnBrk="1" hangingPunct="1">
              <a:buNone/>
            </a:pPr>
            <a:r>
              <a:rPr lang="en-US" altLang="zh-CN" sz="2400" dirty="0"/>
              <a:t>  char ccolor[ ][7] = {"red", "blue", "yellow", "green", “black"};</a:t>
            </a:r>
            <a:endParaRPr lang="zh-CN" altLang="en-US" sz="2400" dirty="0"/>
          </a:p>
        </p:txBody>
      </p:sp>
      <p:sp>
        <p:nvSpPr>
          <p:cNvPr id="69634" name="Rectangle 2"/>
          <p:cNvSpPr>
            <a:spLocks noGrp="1"/>
          </p:cNvSpPr>
          <p:nvPr>
            <p:ph type="title"/>
          </p:nvPr>
        </p:nvSpPr>
        <p:spPr>
          <a:xfrm>
            <a:off x="179705" y="48895"/>
            <a:ext cx="8229600" cy="739775"/>
          </a:xfrm>
          <a:solidFill>
            <a:srgbClr val="FFFF00"/>
          </a:solidFill>
        </p:spPr>
        <p:txBody>
          <a:bodyPr vert="horz" wrap="square" lIns="91440" tIns="45720" rIns="91440" bIns="45720" anchor="ctr"/>
          <a:lstStyle/>
          <a:p>
            <a:pPr algn="l" eaLnBrk="1" hangingPunct="1"/>
            <a:r>
              <a:rPr lang="en-US" altLang="zh-CN" sz="4000" dirty="0"/>
              <a:t>  </a:t>
            </a:r>
            <a:r>
              <a:rPr lang="zh-CN" altLang="en-US" sz="4000" dirty="0"/>
              <a:t>用指针数组处理多个字符串</a:t>
            </a:r>
            <a:endParaRPr lang="zh-CN" altLang="en-US" sz="4000" dirty="0"/>
          </a:p>
        </p:txBody>
      </p:sp>
      <p:sp>
        <p:nvSpPr>
          <p:cNvPr id="446489" name="Rectangle 25"/>
          <p:cNvSpPr/>
          <p:nvPr/>
        </p:nvSpPr>
        <p:spPr>
          <a:xfrm>
            <a:off x="5183823" y="3678873"/>
            <a:ext cx="4248150" cy="792162"/>
          </a:xfrm>
          <a:prstGeom prst="rect">
            <a:avLst/>
          </a:prstGeom>
          <a:solidFill>
            <a:schemeClr val="bg1"/>
          </a:solidFill>
          <a:ln w="9525" cap="flat" cmpd="sng">
            <a:solidFill>
              <a:schemeClr val="tx1"/>
            </a:solidFill>
            <a:prstDash val="sysDot"/>
            <a:miter/>
            <a:headEnd type="none" w="med" len="med"/>
            <a:tailEnd type="none" w="med" len="med"/>
          </a:ln>
        </p:spPr>
        <p:txBody>
          <a:bodyPr lIns="92075" tIns="46038" rIns="92075" bIns="46038" anchor="ctr"/>
          <a:lstStyle/>
          <a:p>
            <a:r>
              <a:rPr lang="zh-CN" altLang="en-US" sz="2400" b="1" dirty="0">
                <a:solidFill>
                  <a:srgbClr val="0000CC"/>
                </a:solidFill>
                <a:latin typeface="Arial" panose="020B0604020202090204" pitchFamily="34" charset="0"/>
                <a:ea typeface="宋体" panose="02010600030101010101" pitchFamily="2" charset="-122"/>
              </a:rPr>
              <a:t>使用指针数组更节省内存空间</a:t>
            </a:r>
            <a:endParaRPr lang="zh-CN" altLang="en-US" sz="2400" b="1" i="1" dirty="0">
              <a:latin typeface="Arial" panose="020B0604020202090204" pitchFamily="34" charset="0"/>
              <a:ea typeface="宋体" panose="02010600030101010101" pitchFamily="2" charset="-122"/>
            </a:endParaRPr>
          </a:p>
        </p:txBody>
      </p:sp>
      <p:sp>
        <p:nvSpPr>
          <p:cNvPr id="69636" name="Rectangle 31"/>
          <p:cNvSpPr/>
          <p:nvPr/>
        </p:nvSpPr>
        <p:spPr>
          <a:xfrm>
            <a:off x="0" y="2709863"/>
            <a:ext cx="9144000" cy="0"/>
          </a:xfrm>
          <a:prstGeom prst="rect">
            <a:avLst/>
          </a:prstGeom>
          <a:noFill/>
          <a:ln w="9525">
            <a:noFill/>
          </a:ln>
        </p:spPr>
        <p:txBody>
          <a:bodyPr wrap="none" lIns="92075" tIns="46038" rIns="92075" bIns="46038" anchor="ctr">
            <a:spAutoFit/>
          </a:bodyPr>
          <a:lstStyle/>
          <a:p>
            <a:endParaRPr lang="zh-CN" altLang="en-US" dirty="0">
              <a:latin typeface="Arial" panose="020B0604020202090204" pitchFamily="34" charset="0"/>
              <a:ea typeface="宋体" panose="02010600030101010101" pitchFamily="2" charset="-122"/>
            </a:endParaRPr>
          </a:p>
        </p:txBody>
      </p:sp>
      <p:graphicFrame>
        <p:nvGraphicFramePr>
          <p:cNvPr id="446494" name="Object 30"/>
          <p:cNvGraphicFramePr/>
          <p:nvPr/>
        </p:nvGraphicFramePr>
        <p:xfrm>
          <a:off x="1116013" y="4569460"/>
          <a:ext cx="6985000" cy="2230438"/>
        </p:xfrm>
        <a:graphic>
          <a:graphicData uri="http://schemas.openxmlformats.org/presentationml/2006/ole">
            <mc:AlternateContent xmlns:mc="http://schemas.openxmlformats.org/markup-compatibility/2006">
              <mc:Choice xmlns:v="urn:schemas-microsoft-com:vml" Requires="v">
                <p:oleObj spid="_x0000_s2051" name="" r:id="rId1" imgW="0" imgH="0" progId="">
                  <p:embed/>
                </p:oleObj>
              </mc:Choice>
              <mc:Fallback>
                <p:oleObj name="" r:id="rId1" imgW="0" imgH="0" progId="">
                  <p:embed/>
                  <p:pic>
                    <p:nvPicPr>
                      <p:cNvPr id="0" name="图片 2048" descr="image2"/>
                      <p:cNvPicPr/>
                      <p:nvPr/>
                    </p:nvPicPr>
                    <p:blipFill>
                      <a:blip r:embed="rId2"/>
                      <a:stretch>
                        <a:fillRect/>
                      </a:stretch>
                    </p:blipFill>
                    <p:spPr>
                      <a:xfrm>
                        <a:off x="1116013" y="4569460"/>
                        <a:ext cx="6985000" cy="2230438"/>
                      </a:xfrm>
                      <a:prstGeom prst="rect">
                        <a:avLst/>
                      </a:prstGeom>
                      <a:noFill/>
                      <a:ln w="38100">
                        <a:noFill/>
                      </a:ln>
                    </p:spPr>
                  </p:pic>
                </p:oleObj>
              </mc:Fallback>
            </mc:AlternateContent>
          </a:graphicData>
        </a:graphic>
      </p:graphicFrame>
      <p:sp>
        <p:nvSpPr>
          <p:cNvPr id="446496" name="Rectangle 32"/>
          <p:cNvSpPr/>
          <p:nvPr/>
        </p:nvSpPr>
        <p:spPr>
          <a:xfrm>
            <a:off x="6660515" y="1229360"/>
            <a:ext cx="5556885" cy="2344420"/>
          </a:xfrm>
          <a:prstGeom prst="rect">
            <a:avLst/>
          </a:prstGeom>
          <a:solidFill>
            <a:schemeClr val="tx2">
              <a:lumMod val="20000"/>
              <a:lumOff val="80000"/>
            </a:schemeClr>
          </a:solidFill>
          <a:ln w="9525">
            <a:noFill/>
          </a:ln>
        </p:spPr>
        <p:txBody>
          <a:bodyPr anchor="t"/>
          <a:lstStyle/>
          <a:p>
            <a:pPr marL="342900" indent="-342900">
              <a:spcBef>
                <a:spcPct val="20000"/>
              </a:spcBef>
              <a:buClr>
                <a:schemeClr val="bg2"/>
              </a:buClr>
              <a:buSzPct val="75000"/>
            </a:pPr>
            <a:endParaRPr lang="en-US" altLang="zh-CN" sz="2800" b="1" dirty="0">
              <a:latin typeface="Arial" panose="020B0604020202090204" pitchFamily="34" charset="0"/>
            </a:endParaRPr>
          </a:p>
          <a:p>
            <a:pPr marL="742950" lvl="1" indent="-285750" algn="l" eaLnBrk="1" fontAlgn="base" hangingPunct="1">
              <a:spcBef>
                <a:spcPct val="20000"/>
              </a:spcBef>
              <a:spcAft>
                <a:spcPct val="0"/>
              </a:spcAft>
              <a:buClr>
                <a:schemeClr val="accent2"/>
              </a:buClr>
              <a:buSzPct val="80000"/>
              <a:buFont typeface="Wingdings" panose="05000000000000000000" pitchFamily="2" charset="2"/>
              <a:buChar char="¨"/>
            </a:pPr>
            <a:r>
              <a:rPr lang="zh-CN" altLang="en-US" sz="2400" b="1" dirty="0">
                <a:solidFill>
                  <a:schemeClr val="tx1"/>
                </a:solidFill>
                <a:latin typeface="Arial" panose="020B0604020202090204" pitchFamily="34" charset="0"/>
                <a:ea typeface="宋体" panose="02010600030101010101" pitchFamily="2" charset="-122"/>
              </a:rPr>
              <a:t>指针数组</a:t>
            </a:r>
            <a:endParaRPr lang="en-US" altLang="zh-CN" sz="2400" b="1" dirty="0">
              <a:solidFill>
                <a:schemeClr val="tx1"/>
              </a:solidFill>
              <a:latin typeface="Arial" panose="020B0604020202090204" pitchFamily="34" charset="0"/>
            </a:endParaRPr>
          </a:p>
          <a:p>
            <a:pPr marL="742950" lvl="1" indent="-285750" algn="l" eaLnBrk="1" fontAlgn="base" hangingPunct="1">
              <a:spcBef>
                <a:spcPct val="20000"/>
              </a:spcBef>
              <a:spcAft>
                <a:spcPct val="0"/>
              </a:spcAft>
              <a:buClr>
                <a:schemeClr val="accent2"/>
              </a:buClr>
              <a:buSzPct val="80000"/>
              <a:buNone/>
            </a:pPr>
            <a:r>
              <a:rPr lang="en-US" altLang="zh-CN" sz="2400" b="1" dirty="0">
                <a:solidFill>
                  <a:schemeClr val="tx1"/>
                </a:solidFill>
                <a:latin typeface="Arial" panose="020B0604020202090204" pitchFamily="34" charset="0"/>
              </a:rPr>
              <a:t>  char *pcolor[ ] = {"red", "blue", "yellow", "green", “black"};</a:t>
            </a:r>
            <a:endParaRPr lang="zh-CN" altLang="en-US" sz="2400" b="1" dirty="0">
              <a:solidFill>
                <a:schemeClr val="tx1"/>
              </a:solidFill>
              <a:latin typeface="Arial" panose="020B0604020202090204" pitchFamily="34"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6491">
                                            <p:txEl>
                                              <p:pRg st="1" end="1"/>
                                            </p:txEl>
                                          </p:spTgt>
                                        </p:tgtEl>
                                        <p:attrNameLst>
                                          <p:attrName>style.visibility</p:attrName>
                                        </p:attrNameLst>
                                      </p:cBhvr>
                                      <p:to>
                                        <p:strVal val="visible"/>
                                      </p:to>
                                    </p:set>
                                    <p:anim calcmode="lin" valueType="num">
                                      <p:cBhvr additive="base">
                                        <p:cTn id="7" dur="500" fill="hold"/>
                                        <p:tgtEl>
                                          <p:spTgt spid="446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6491">
                                            <p:txEl>
                                              <p:pRg st="2" end="2"/>
                                            </p:txEl>
                                          </p:spTgt>
                                        </p:tgtEl>
                                        <p:attrNameLst>
                                          <p:attrName>style.visibility</p:attrName>
                                        </p:attrNameLst>
                                      </p:cBhvr>
                                      <p:to>
                                        <p:strVal val="visible"/>
                                      </p:to>
                                    </p:set>
                                    <p:anim calcmode="lin" valueType="num">
                                      <p:cBhvr additive="base">
                                        <p:cTn id="11" dur="500" fill="hold"/>
                                        <p:tgtEl>
                                          <p:spTgt spid="446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6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46496">
                                            <p:txEl>
                                              <p:pRg st="1" end="1"/>
                                            </p:txEl>
                                          </p:spTgt>
                                        </p:tgtEl>
                                        <p:attrNameLst>
                                          <p:attrName>style.visibility</p:attrName>
                                        </p:attrNameLst>
                                      </p:cBhvr>
                                      <p:to>
                                        <p:strVal val="visible"/>
                                      </p:to>
                                    </p:set>
                                    <p:anim calcmode="lin" valueType="num">
                                      <p:cBhvr additive="base">
                                        <p:cTn id="17" dur="500" fill="hold"/>
                                        <p:tgtEl>
                                          <p:spTgt spid="44649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649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6496">
                                            <p:txEl>
                                              <p:pRg st="2" end="2"/>
                                            </p:txEl>
                                          </p:spTgt>
                                        </p:tgtEl>
                                        <p:attrNameLst>
                                          <p:attrName>style.visibility</p:attrName>
                                        </p:attrNameLst>
                                      </p:cBhvr>
                                      <p:to>
                                        <p:strVal val="visible"/>
                                      </p:to>
                                    </p:set>
                                    <p:anim calcmode="lin" valueType="num">
                                      <p:cBhvr additive="base">
                                        <p:cTn id="21" dur="500" fill="hold"/>
                                        <p:tgtEl>
                                          <p:spTgt spid="44649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64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46494"/>
                                        </p:tgtEl>
                                        <p:attrNameLst>
                                          <p:attrName>style.visibility</p:attrName>
                                        </p:attrNameLst>
                                      </p:cBhvr>
                                      <p:to>
                                        <p:strVal val="visible"/>
                                      </p:to>
                                    </p:set>
                                    <p:anim calcmode="lin" valueType="num">
                                      <p:cBhvr additive="base">
                                        <p:cTn id="27" dur="500" fill="hold"/>
                                        <p:tgtEl>
                                          <p:spTgt spid="446494"/>
                                        </p:tgtEl>
                                        <p:attrNameLst>
                                          <p:attrName>ppt_x</p:attrName>
                                        </p:attrNameLst>
                                      </p:cBhvr>
                                      <p:tavLst>
                                        <p:tav tm="0">
                                          <p:val>
                                            <p:strVal val="#ppt_x"/>
                                          </p:val>
                                        </p:tav>
                                        <p:tav tm="100000">
                                          <p:val>
                                            <p:strVal val="#ppt_x"/>
                                          </p:val>
                                        </p:tav>
                                      </p:tavLst>
                                    </p:anim>
                                    <p:anim calcmode="lin" valueType="num">
                                      <p:cBhvr additive="base">
                                        <p:cTn id="28" dur="500" fill="hold"/>
                                        <p:tgtEl>
                                          <p:spTgt spid="44649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6489"/>
                                        </p:tgtEl>
                                        <p:attrNameLst>
                                          <p:attrName>style.visibility</p:attrName>
                                        </p:attrNameLst>
                                      </p:cBhvr>
                                      <p:to>
                                        <p:strVal val="visible"/>
                                      </p:to>
                                    </p:set>
                                    <p:anim calcmode="lin" valueType="num">
                                      <p:cBhvr additive="base">
                                        <p:cTn id="33" dur="500" fill="hold"/>
                                        <p:tgtEl>
                                          <p:spTgt spid="446489"/>
                                        </p:tgtEl>
                                        <p:attrNameLst>
                                          <p:attrName>ppt_x</p:attrName>
                                        </p:attrNameLst>
                                      </p:cBhvr>
                                      <p:tavLst>
                                        <p:tav tm="0">
                                          <p:val>
                                            <p:strVal val="#ppt_x"/>
                                          </p:val>
                                        </p:tav>
                                        <p:tav tm="100000">
                                          <p:val>
                                            <p:strVal val="#ppt_x"/>
                                          </p:val>
                                        </p:tav>
                                      </p:tavLst>
                                    </p:anim>
                                    <p:anim calcmode="lin" valueType="num">
                                      <p:cBhvr additive="base">
                                        <p:cTn id="34" dur="500" fill="hold"/>
                                        <p:tgtEl>
                                          <p:spTgt spid="446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9"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body" sz="half" idx="1"/>
          </p:nvPr>
        </p:nvSpPr>
        <p:spPr>
          <a:xfrm>
            <a:off x="179388" y="1125538"/>
            <a:ext cx="8497887" cy="5472112"/>
          </a:xfrm>
        </p:spPr>
        <p:txBody>
          <a:bodyPr vert="horz" wrap="square" lIns="91440" tIns="45720" rIns="91440" bIns="45720" anchor="t"/>
          <a:lstStyle/>
          <a:p>
            <a:pPr lvl="1" eaLnBrk="1" hangingPunct="1">
              <a:buNone/>
            </a:pPr>
            <a:r>
              <a:rPr lang="en-US" altLang="zh-CN" sz="2000" dirty="0"/>
              <a:t>#include &lt;stdio.h&gt;</a:t>
            </a:r>
            <a:endParaRPr lang="en-US" altLang="zh-CN" sz="2000" dirty="0"/>
          </a:p>
          <a:p>
            <a:pPr lvl="1" eaLnBrk="1" hangingPunct="1">
              <a:buNone/>
            </a:pPr>
            <a:r>
              <a:rPr lang="en-US" altLang="zh-CN" sz="2000" dirty="0"/>
              <a:t>char *change(char s[][20]);</a:t>
            </a:r>
            <a:endParaRPr lang="en-US" altLang="zh-CN" sz="2000" dirty="0"/>
          </a:p>
          <a:p>
            <a:pPr lvl="1" eaLnBrk="1" hangingPunct="1">
              <a:buNone/>
            </a:pPr>
            <a:r>
              <a:rPr lang="en-US" altLang="zh-CN" sz="2000" dirty="0"/>
              <a:t>int main(void)</a:t>
            </a:r>
            <a:endParaRPr lang="en-US" altLang="zh-CN" sz="2000" dirty="0"/>
          </a:p>
          <a:p>
            <a:pPr lvl="1" eaLnBrk="1" hangingPunct="1">
              <a:buNone/>
            </a:pPr>
            <a:r>
              <a:rPr lang="en-US" altLang="zh-CN" sz="2000" dirty="0"/>
              <a:t>{   int i;</a:t>
            </a:r>
            <a:endParaRPr lang="en-US" altLang="zh-CN" sz="2000" dirty="0"/>
          </a:p>
          <a:p>
            <a:pPr lvl="1" eaLnBrk="1" hangingPunct="1">
              <a:buNone/>
            </a:pPr>
            <a:r>
              <a:rPr lang="en-US" altLang="zh-CN" sz="2000" dirty="0"/>
              <a:t>    char </a:t>
            </a:r>
            <a:r>
              <a:rPr lang="en-US" altLang="zh-CN" sz="2000" dirty="0">
                <a:solidFill>
                  <a:srgbClr val="CC0000"/>
                </a:solidFill>
              </a:rPr>
              <a:t>*poem[4]</a:t>
            </a:r>
            <a:r>
              <a:rPr lang="en-US" altLang="zh-CN" sz="2000" dirty="0"/>
              <a:t> = { "</a:t>
            </a:r>
            <a:r>
              <a:rPr lang="zh-CN" altLang="en-US" sz="2000" dirty="0"/>
              <a:t>一叶轻舟向东流，</a:t>
            </a:r>
            <a:r>
              <a:rPr lang="en-US" altLang="zh-CN" sz="2000" dirty="0"/>
              <a:t>", "</a:t>
            </a:r>
            <a:r>
              <a:rPr lang="zh-CN" altLang="en-US" sz="2000" dirty="0"/>
              <a:t>帆梢轻握杨柳手，</a:t>
            </a:r>
            <a:r>
              <a:rPr lang="en-US" altLang="zh-CN" sz="2000" dirty="0"/>
              <a:t>", "</a:t>
            </a:r>
            <a:r>
              <a:rPr lang="zh-CN" altLang="en-US" sz="2000" dirty="0"/>
              <a:t>风纤碧波微起舞，</a:t>
            </a:r>
            <a:r>
              <a:rPr lang="en-US" altLang="zh-CN" sz="2000" dirty="0"/>
              <a:t>", "</a:t>
            </a:r>
            <a:r>
              <a:rPr lang="zh-CN" altLang="en-US" sz="2000" dirty="0"/>
              <a:t>顺水任从雅客悠。</a:t>
            </a:r>
            <a:r>
              <a:rPr lang="en-US" altLang="zh-CN" sz="2000" dirty="0"/>
              <a:t>"};    /* </a:t>
            </a:r>
            <a:r>
              <a:rPr lang="zh-CN" altLang="en-US" sz="2000" dirty="0"/>
              <a:t>指针数组初始化 *</a:t>
            </a:r>
            <a:r>
              <a:rPr lang="en-US" altLang="zh-CN" sz="2000" dirty="0"/>
              <a:t>/</a:t>
            </a:r>
            <a:endParaRPr lang="nb-NO" altLang="zh-CN" sz="2000" dirty="0"/>
          </a:p>
          <a:p>
            <a:pPr lvl="1" eaLnBrk="1" hangingPunct="1">
              <a:buNone/>
            </a:pPr>
            <a:r>
              <a:rPr lang="nb-NO" altLang="zh-CN" sz="2000" dirty="0"/>
              <a:t>    char mean[10];</a:t>
            </a:r>
            <a:endParaRPr lang="nb-NO" altLang="zh-CN" sz="2000" dirty="0"/>
          </a:p>
          <a:p>
            <a:pPr lvl="1" eaLnBrk="1" hangingPunct="1">
              <a:buNone/>
            </a:pPr>
            <a:r>
              <a:rPr lang="nb-NO" altLang="zh-CN" sz="2000" dirty="0"/>
              <a:t>    for(i = 0; i&lt;4; i++){  /* </a:t>
            </a:r>
            <a:r>
              <a:rPr lang="zh-CN" altLang="nb-NO" sz="2000" dirty="0"/>
              <a:t>每行取第</a:t>
            </a:r>
            <a:r>
              <a:rPr lang="nb-NO" altLang="zh-CN" sz="2000" dirty="0"/>
              <a:t>1</a:t>
            </a:r>
            <a:r>
              <a:rPr lang="zh-CN" altLang="nb-NO" sz="2000" dirty="0"/>
              <a:t>个汉字存入</a:t>
            </a:r>
            <a:r>
              <a:rPr lang="nb-NO" altLang="zh-CN" sz="2000" dirty="0"/>
              <a:t>mean */</a:t>
            </a:r>
            <a:endParaRPr lang="nb-NO" altLang="zh-CN" sz="2000" dirty="0"/>
          </a:p>
          <a:p>
            <a:pPr lvl="1" eaLnBrk="1" hangingPunct="1">
              <a:buNone/>
            </a:pPr>
            <a:r>
              <a:rPr lang="nb-NO" altLang="zh-CN" sz="2000" dirty="0"/>
              <a:t>      </a:t>
            </a:r>
            <a:r>
              <a:rPr lang="nb-NO" altLang="zh-CN" sz="2000" dirty="0">
                <a:solidFill>
                  <a:srgbClr val="FF3300"/>
                </a:solidFill>
              </a:rPr>
              <a:t>mean[2 * i] = *(poem[i]);</a:t>
            </a:r>
            <a:endParaRPr lang="nb-NO" altLang="zh-CN" sz="2000" dirty="0">
              <a:solidFill>
                <a:srgbClr val="FF3300"/>
              </a:solidFill>
            </a:endParaRPr>
          </a:p>
          <a:p>
            <a:pPr lvl="1" eaLnBrk="1" hangingPunct="1">
              <a:buNone/>
            </a:pPr>
            <a:r>
              <a:rPr lang="nb-NO" altLang="zh-CN" sz="2000" dirty="0">
                <a:solidFill>
                  <a:srgbClr val="FF3300"/>
                </a:solidFill>
              </a:rPr>
              <a:t>      mean[2 * i + 1] = *(poem[i] + 1);</a:t>
            </a:r>
            <a:endParaRPr lang="nb-NO" altLang="zh-CN" sz="2000" dirty="0">
              <a:solidFill>
                <a:srgbClr val="FF3300"/>
              </a:solidFill>
            </a:endParaRPr>
          </a:p>
          <a:p>
            <a:pPr lvl="1" eaLnBrk="1" hangingPunct="1">
              <a:buNone/>
            </a:pPr>
            <a:r>
              <a:rPr lang="nb-NO" altLang="zh-CN" sz="2000" dirty="0"/>
              <a:t>    }</a:t>
            </a:r>
            <a:endParaRPr lang="nb-NO" altLang="zh-CN" sz="2000" dirty="0"/>
          </a:p>
          <a:p>
            <a:pPr lvl="1" eaLnBrk="1" hangingPunct="1">
              <a:buNone/>
            </a:pPr>
            <a:r>
              <a:rPr lang="nb-NO" altLang="zh-CN" sz="2000" dirty="0"/>
              <a:t>    </a:t>
            </a:r>
            <a:r>
              <a:rPr lang="nb-NO" altLang="zh-CN" sz="2000" dirty="0">
                <a:solidFill>
                  <a:srgbClr val="FF3300"/>
                </a:solidFill>
              </a:rPr>
              <a:t>mean[2 * i] = ’\0’;</a:t>
            </a:r>
            <a:endParaRPr lang="nb-NO" altLang="zh-CN" sz="2000" dirty="0">
              <a:solidFill>
                <a:srgbClr val="FF3300"/>
              </a:solidFill>
            </a:endParaRPr>
          </a:p>
          <a:p>
            <a:pPr lvl="1" eaLnBrk="1" hangingPunct="1">
              <a:buNone/>
            </a:pPr>
            <a:r>
              <a:rPr lang="nb-NO" altLang="zh-CN" sz="2000" dirty="0"/>
              <a:t>    </a:t>
            </a:r>
            <a:r>
              <a:rPr lang="en-US" altLang="zh-CN" sz="2000" dirty="0"/>
              <a:t>printf("%s\n", mean);    /* </a:t>
            </a:r>
            <a:r>
              <a:rPr lang="zh-CN" altLang="en-US" sz="2000" dirty="0"/>
              <a:t>输出结果 *</a:t>
            </a:r>
            <a:r>
              <a:rPr lang="en-US" altLang="zh-CN" sz="2000" dirty="0"/>
              <a:t>/</a:t>
            </a:r>
            <a:endParaRPr lang="en-US" altLang="zh-CN" sz="2000" dirty="0"/>
          </a:p>
          <a:p>
            <a:pPr lvl="1" eaLnBrk="1" hangingPunct="1">
              <a:buNone/>
            </a:pPr>
            <a:r>
              <a:rPr lang="en-US" altLang="zh-CN" sz="2000" dirty="0"/>
              <a:t>    return 0;</a:t>
            </a:r>
            <a:endParaRPr lang="en-US" altLang="zh-CN" sz="2000" dirty="0"/>
          </a:p>
          <a:p>
            <a:pPr lvl="1" eaLnBrk="1" hangingPunct="1">
              <a:buNone/>
            </a:pPr>
            <a:r>
              <a:rPr lang="en-US" altLang="zh-CN" sz="2000" dirty="0"/>
              <a:t>}</a:t>
            </a:r>
            <a:endParaRPr lang="en-US" altLang="zh-CN" sz="2000" dirty="0"/>
          </a:p>
        </p:txBody>
      </p:sp>
      <p:sp>
        <p:nvSpPr>
          <p:cNvPr id="74754" name="Rectangle 8"/>
          <p:cNvSpPr>
            <a:spLocks noGrp="1"/>
          </p:cNvSpPr>
          <p:nvPr>
            <p:ph type="title"/>
          </p:nvPr>
        </p:nvSpPr>
        <p:spPr>
          <a:xfrm>
            <a:off x="-19050" y="48895"/>
            <a:ext cx="8229600" cy="739775"/>
          </a:xfrm>
          <a:solidFill>
            <a:srgbClr val="FFFF00"/>
          </a:solidFill>
        </p:spPr>
        <p:txBody>
          <a:bodyPr vert="horz" wrap="square" lIns="91440" tIns="45720" rIns="91440" bIns="45720" anchor="ctr"/>
          <a:lstStyle/>
          <a:p>
            <a:pPr algn="l" eaLnBrk="1" hangingPunct="1"/>
            <a:r>
              <a:rPr lang="en-US" altLang="zh-CN" sz="4000" dirty="0">
                <a:solidFill>
                  <a:srgbClr val="FF0000"/>
                </a:solidFill>
              </a:rPr>
              <a:t> </a:t>
            </a:r>
            <a:r>
              <a:rPr lang="zh-CN" altLang="en-US" sz="4000" dirty="0">
                <a:solidFill>
                  <a:srgbClr val="FF0000"/>
                </a:solidFill>
              </a:rPr>
              <a:t>用指针数组处理多个字符串</a:t>
            </a:r>
            <a:endParaRPr lang="zh-CN" altLang="en-US" sz="4000" dirty="0">
              <a:solidFill>
                <a:srgbClr val="FF0000"/>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p:cNvSpPr>
          <p:nvPr>
            <p:ph type="body" sz="half" idx="1"/>
          </p:nvPr>
        </p:nvSpPr>
        <p:spPr>
          <a:xfrm>
            <a:off x="395288" y="913130"/>
            <a:ext cx="8748712" cy="3886200"/>
          </a:xfrm>
        </p:spPr>
        <p:txBody>
          <a:bodyPr vert="horz" wrap="square" lIns="91440" tIns="45720" rIns="91440" bIns="45720" anchor="t"/>
          <a:lstStyle/>
          <a:p>
            <a:pPr eaLnBrk="1" hangingPunct="1">
              <a:spcBef>
                <a:spcPct val="0"/>
              </a:spcBef>
              <a:buNone/>
            </a:pPr>
            <a:r>
              <a:rPr lang="en-US" altLang="zh-CN" sz="2000" dirty="0"/>
              <a:t>#include &lt;stdio.h&gt;</a:t>
            </a:r>
            <a:endParaRPr lang="en-US" altLang="zh-CN" sz="2000" dirty="0"/>
          </a:p>
          <a:p>
            <a:pPr eaLnBrk="1" hangingPunct="1">
              <a:spcBef>
                <a:spcPct val="0"/>
              </a:spcBef>
              <a:buNone/>
            </a:pPr>
            <a:r>
              <a:rPr lang="en-US" altLang="zh-CN" sz="2000" dirty="0"/>
              <a:t>#include&lt;stdlib.h&gt;</a:t>
            </a:r>
            <a:endParaRPr lang="en-US" altLang="zh-CN" sz="2000" dirty="0"/>
          </a:p>
          <a:p>
            <a:pPr eaLnBrk="1" hangingPunct="1">
              <a:spcBef>
                <a:spcPct val="0"/>
              </a:spcBef>
              <a:buNone/>
            </a:pPr>
            <a:r>
              <a:rPr lang="en-US" altLang="zh-CN" sz="2000" dirty="0"/>
              <a:t>#include&lt;string.h&gt;</a:t>
            </a:r>
            <a:endParaRPr lang="en-US" altLang="zh-CN" sz="2000" dirty="0"/>
          </a:p>
          <a:p>
            <a:pPr eaLnBrk="1" hangingPunct="1">
              <a:spcBef>
                <a:spcPct val="0"/>
              </a:spcBef>
              <a:buNone/>
            </a:pPr>
            <a:r>
              <a:rPr lang="en-US" altLang="zh-CN" sz="2000" dirty="0"/>
              <a:t>int main(void)</a:t>
            </a:r>
            <a:endParaRPr lang="en-US" altLang="zh-CN" sz="2000" dirty="0"/>
          </a:p>
          <a:p>
            <a:pPr eaLnBrk="1" hangingPunct="1">
              <a:spcBef>
                <a:spcPct val="0"/>
              </a:spcBef>
              <a:buNone/>
            </a:pPr>
            <a:r>
              <a:rPr lang="en-US" altLang="zh-CN" sz="2000" dirty="0"/>
              <a:t>{</a:t>
            </a:r>
            <a:endParaRPr lang="en-US" altLang="zh-CN" sz="2000" dirty="0"/>
          </a:p>
          <a:p>
            <a:pPr eaLnBrk="1" hangingPunct="1">
              <a:spcBef>
                <a:spcPct val="0"/>
              </a:spcBef>
              <a:buNone/>
            </a:pPr>
            <a:r>
              <a:rPr lang="en-US" altLang="zh-CN" sz="2000" dirty="0"/>
              <a:t>    int i, n = 0;</a:t>
            </a:r>
            <a:endParaRPr lang="en-US" altLang="zh-CN" sz="2000" dirty="0"/>
          </a:p>
          <a:p>
            <a:pPr eaLnBrk="1" hangingPunct="1">
              <a:spcBef>
                <a:spcPct val="0"/>
              </a:spcBef>
              <a:buNone/>
            </a:pPr>
            <a:r>
              <a:rPr lang="en-US" altLang="zh-CN" sz="2000" dirty="0"/>
              <a:t>    char </a:t>
            </a:r>
            <a:r>
              <a:rPr lang="en-US" altLang="zh-CN" sz="2000" dirty="0">
                <a:solidFill>
                  <a:srgbClr val="0000CC"/>
                </a:solidFill>
              </a:rPr>
              <a:t>*color[20]</a:t>
            </a:r>
            <a:r>
              <a:rPr lang="en-US" altLang="zh-CN" sz="2000" dirty="0"/>
              <a:t>, str[15];</a:t>
            </a:r>
            <a:endParaRPr lang="en-US" altLang="zh-CN" sz="2000" dirty="0"/>
          </a:p>
          <a:p>
            <a:pPr eaLnBrk="1" hangingPunct="1">
              <a:spcBef>
                <a:spcPct val="0"/>
              </a:spcBef>
              <a:buNone/>
            </a:pPr>
            <a:r>
              <a:rPr lang="en-US" altLang="zh-CN" sz="2000" dirty="0"/>
              <a:t>    scanf("%s", str);</a:t>
            </a:r>
            <a:endParaRPr lang="en-US" altLang="zh-CN" sz="2000" dirty="0"/>
          </a:p>
          <a:p>
            <a:pPr eaLnBrk="1" hangingPunct="1">
              <a:spcBef>
                <a:spcPct val="0"/>
              </a:spcBef>
              <a:buNone/>
            </a:pPr>
            <a:r>
              <a:rPr lang="en-US" altLang="zh-CN" sz="2000" dirty="0"/>
              <a:t>    while(str[0] != '#') {</a:t>
            </a:r>
            <a:endParaRPr lang="en-US" altLang="zh-CN" sz="2000" dirty="0"/>
          </a:p>
          <a:p>
            <a:pPr eaLnBrk="1" hangingPunct="1">
              <a:spcBef>
                <a:spcPct val="0"/>
              </a:spcBef>
              <a:buNone/>
            </a:pPr>
            <a:r>
              <a:rPr lang="en-US" altLang="zh-CN" sz="2000" dirty="0"/>
              <a:t>        </a:t>
            </a:r>
            <a:r>
              <a:rPr lang="en-US" altLang="zh-CN" sz="2000" dirty="0">
                <a:solidFill>
                  <a:srgbClr val="0000CC"/>
                </a:solidFill>
              </a:rPr>
              <a:t>color[n]</a:t>
            </a:r>
            <a:r>
              <a:rPr lang="en-US" altLang="zh-CN" sz="2000" dirty="0">
                <a:solidFill>
                  <a:srgbClr val="CC0066"/>
                </a:solidFill>
              </a:rPr>
              <a:t> = (char *)malloc(sizeof(char)*(strlen(str)+1)); </a:t>
            </a:r>
            <a:r>
              <a:rPr lang="en-US" altLang="zh-CN" sz="2000" dirty="0"/>
              <a:t>/* </a:t>
            </a:r>
            <a:r>
              <a:rPr lang="zh-CN" altLang="en-US" sz="2000" dirty="0"/>
              <a:t>动态分配 *</a:t>
            </a:r>
            <a:r>
              <a:rPr lang="en-US" altLang="zh-CN" sz="2000" dirty="0"/>
              <a:t>/ </a:t>
            </a:r>
            <a:endParaRPr lang="en-US" altLang="zh-CN" sz="2000" dirty="0"/>
          </a:p>
          <a:p>
            <a:pPr eaLnBrk="1" hangingPunct="1">
              <a:spcBef>
                <a:spcPct val="0"/>
              </a:spcBef>
              <a:buNone/>
            </a:pPr>
            <a:r>
              <a:rPr lang="en-US" altLang="zh-CN" sz="2000" dirty="0"/>
              <a:t>        </a:t>
            </a:r>
            <a:r>
              <a:rPr lang="en-US" altLang="zh-CN" sz="2000" dirty="0">
                <a:solidFill>
                  <a:srgbClr val="CC0066"/>
                </a:solidFill>
              </a:rPr>
              <a:t>strcpy(</a:t>
            </a:r>
            <a:r>
              <a:rPr lang="en-US" altLang="zh-CN" sz="2000" dirty="0">
                <a:solidFill>
                  <a:srgbClr val="0000CC"/>
                </a:solidFill>
              </a:rPr>
              <a:t>color[n]</a:t>
            </a:r>
            <a:r>
              <a:rPr lang="en-US" altLang="zh-CN" sz="2000" dirty="0">
                <a:solidFill>
                  <a:srgbClr val="CC0066"/>
                </a:solidFill>
              </a:rPr>
              <a:t>, str);     </a:t>
            </a:r>
            <a:r>
              <a:rPr lang="en-US" altLang="zh-CN" sz="2000" dirty="0"/>
              <a:t>/* </a:t>
            </a:r>
            <a:r>
              <a:rPr lang="zh-CN" altLang="en-US" sz="2000" dirty="0"/>
              <a:t>将输入的字符串赋值给动态内存单元 *</a:t>
            </a:r>
            <a:r>
              <a:rPr lang="en-US" altLang="zh-CN" sz="2000" dirty="0"/>
              <a:t>/ </a:t>
            </a:r>
            <a:endParaRPr lang="en-US" altLang="zh-CN" sz="2000" dirty="0"/>
          </a:p>
          <a:p>
            <a:pPr eaLnBrk="1" hangingPunct="1">
              <a:spcBef>
                <a:spcPct val="0"/>
              </a:spcBef>
              <a:buNone/>
            </a:pPr>
            <a:r>
              <a:rPr lang="en-US" altLang="zh-CN" sz="2000" dirty="0"/>
              <a:t>	    n++;</a:t>
            </a:r>
            <a:endParaRPr lang="en-US" altLang="zh-CN" sz="2000" dirty="0"/>
          </a:p>
          <a:p>
            <a:pPr eaLnBrk="1" hangingPunct="1">
              <a:spcBef>
                <a:spcPct val="0"/>
              </a:spcBef>
              <a:buNone/>
            </a:pPr>
            <a:r>
              <a:rPr lang="en-US" altLang="zh-CN" sz="2000" dirty="0"/>
              <a:t>        scanf("%s", str);</a:t>
            </a:r>
            <a:endParaRPr lang="en-US" altLang="zh-CN" sz="2000" dirty="0"/>
          </a:p>
          <a:p>
            <a:pPr eaLnBrk="1" hangingPunct="1">
              <a:spcBef>
                <a:spcPct val="0"/>
              </a:spcBef>
              <a:buNone/>
            </a:pPr>
            <a:r>
              <a:rPr lang="en-US" altLang="zh-CN" sz="2000" dirty="0"/>
              <a:t>    }</a:t>
            </a:r>
            <a:endParaRPr lang="en-US" altLang="zh-CN" sz="2000" dirty="0"/>
          </a:p>
          <a:p>
            <a:pPr eaLnBrk="1" hangingPunct="1">
              <a:spcBef>
                <a:spcPct val="0"/>
              </a:spcBef>
              <a:buNone/>
            </a:pPr>
            <a:r>
              <a:rPr lang="en-US" altLang="zh-CN" sz="2000" dirty="0"/>
              <a:t>    </a:t>
            </a:r>
            <a:endParaRPr lang="en-US" altLang="zh-CN" sz="2000" dirty="0"/>
          </a:p>
          <a:p>
            <a:pPr eaLnBrk="1" hangingPunct="1">
              <a:spcBef>
                <a:spcPct val="0"/>
              </a:spcBef>
              <a:buNone/>
            </a:pPr>
            <a:r>
              <a:rPr lang="en-US" altLang="zh-CN" sz="2000" dirty="0"/>
              <a:t>    for(i = n-1; i &gt;= 0; i--)</a:t>
            </a:r>
            <a:endParaRPr lang="en-US" altLang="zh-CN" sz="2000" dirty="0"/>
          </a:p>
          <a:p>
            <a:pPr eaLnBrk="1" hangingPunct="1">
              <a:spcBef>
                <a:spcPct val="0"/>
              </a:spcBef>
              <a:buNone/>
            </a:pPr>
            <a:r>
              <a:rPr lang="en-US" altLang="zh-CN" sz="2000" dirty="0"/>
              <a:t>        printf("%s  ", color[i]);</a:t>
            </a:r>
            <a:endParaRPr lang="en-US" altLang="zh-CN" sz="2000" dirty="0"/>
          </a:p>
          <a:p>
            <a:pPr eaLnBrk="1" hangingPunct="1">
              <a:spcBef>
                <a:spcPct val="0"/>
              </a:spcBef>
              <a:buNone/>
            </a:pPr>
            <a:r>
              <a:rPr lang="en-US" altLang="zh-CN" sz="2000" dirty="0"/>
              <a:t>    return 0;</a:t>
            </a:r>
            <a:endParaRPr lang="en-US" altLang="zh-CN" sz="2000" dirty="0"/>
          </a:p>
          <a:p>
            <a:pPr eaLnBrk="1" hangingPunct="1">
              <a:spcBef>
                <a:spcPct val="0"/>
              </a:spcBef>
              <a:buNone/>
            </a:pPr>
            <a:r>
              <a:rPr lang="en-US" altLang="zh-CN" sz="2000" dirty="0"/>
              <a:t>}</a:t>
            </a:r>
            <a:endParaRPr lang="zh-CN" altLang="en-US" sz="2000" dirty="0"/>
          </a:p>
        </p:txBody>
      </p:sp>
      <p:sp>
        <p:nvSpPr>
          <p:cNvPr id="459781" name="Rectangle 5"/>
          <p:cNvSpPr/>
          <p:nvPr/>
        </p:nvSpPr>
        <p:spPr>
          <a:xfrm>
            <a:off x="7912735" y="4226243"/>
            <a:ext cx="3960813" cy="2520950"/>
          </a:xfrm>
          <a:prstGeom prst="rect">
            <a:avLst/>
          </a:prstGeom>
          <a:solidFill>
            <a:schemeClr val="bg1"/>
          </a:solidFill>
          <a:ln w="9525" cap="flat" cmpd="sng">
            <a:solidFill>
              <a:schemeClr val="tx1"/>
            </a:solidFill>
            <a:prstDash val="sysDot"/>
            <a:miter/>
            <a:headEnd type="none" w="med" len="med"/>
            <a:tailEnd type="none" w="med" len="med"/>
          </a:ln>
        </p:spPr>
        <p:txBody>
          <a:bodyPr lIns="92075" tIns="46038" rIns="92075" bIns="46038" anchor="ctr"/>
          <a:lstStyle/>
          <a:p>
            <a:r>
              <a:rPr lang="zh-CN" altLang="en-US" sz="2400" b="1" dirty="0">
                <a:solidFill>
                  <a:srgbClr val="0000CC"/>
                </a:solidFill>
                <a:latin typeface="Arial" panose="020B0604020202090204" pitchFamily="34" charset="0"/>
                <a:sym typeface="Wingdings" panose="05000000000000000000" pitchFamily="2" charset="2"/>
              </a:rPr>
              <a:t>运行结果</a:t>
            </a:r>
            <a:r>
              <a:rPr lang="en-US" altLang="zh-CN" sz="2400" b="1" dirty="0">
                <a:solidFill>
                  <a:srgbClr val="0000CC"/>
                </a:solidFill>
                <a:latin typeface="Arial" panose="020B0604020202090204" pitchFamily="34" charset="0"/>
                <a:sym typeface="Wingdings" panose="05000000000000000000" pitchFamily="2" charset="2"/>
              </a:rPr>
              <a:t>:</a:t>
            </a:r>
            <a:endParaRPr lang="en-US" altLang="zh-CN" sz="2400" b="1" dirty="0">
              <a:solidFill>
                <a:srgbClr val="0000CC"/>
              </a:solidFill>
              <a:latin typeface="Arial" panose="020B0604020202090204" pitchFamily="34" charset="0"/>
              <a:sym typeface="Wingdings" panose="05000000000000000000" pitchFamily="2" charset="2"/>
            </a:endParaRPr>
          </a:p>
          <a:p>
            <a:r>
              <a:rPr lang="en-US" altLang="zh-CN" sz="2400" b="1" dirty="0">
                <a:solidFill>
                  <a:srgbClr val="CC0066"/>
                </a:solidFill>
                <a:latin typeface="Arial" panose="020B0604020202090204" pitchFamily="34" charset="0"/>
                <a:sym typeface="Wingdings" panose="05000000000000000000" pitchFamily="2" charset="2"/>
              </a:rPr>
              <a:t>red</a:t>
            </a:r>
            <a:endParaRPr lang="en-US" altLang="zh-CN" sz="2400" b="1" dirty="0">
              <a:solidFill>
                <a:srgbClr val="CC0066"/>
              </a:solidFill>
              <a:latin typeface="Arial" panose="020B0604020202090204" pitchFamily="34" charset="0"/>
              <a:sym typeface="Wingdings" panose="05000000000000000000" pitchFamily="2" charset="2"/>
            </a:endParaRPr>
          </a:p>
          <a:p>
            <a:r>
              <a:rPr lang="en-US" altLang="zh-CN" sz="2400" b="1" dirty="0">
                <a:solidFill>
                  <a:srgbClr val="CC0066"/>
                </a:solidFill>
                <a:latin typeface="Arial" panose="020B0604020202090204" pitchFamily="34" charset="0"/>
                <a:sym typeface="Wingdings" panose="05000000000000000000" pitchFamily="2" charset="2"/>
              </a:rPr>
              <a:t>blue </a:t>
            </a:r>
            <a:endParaRPr lang="en-US" altLang="zh-CN" sz="2400" b="1" dirty="0">
              <a:solidFill>
                <a:srgbClr val="CC0066"/>
              </a:solidFill>
              <a:latin typeface="Arial" panose="020B0604020202090204" pitchFamily="34" charset="0"/>
              <a:sym typeface="Wingdings" panose="05000000000000000000" pitchFamily="2" charset="2"/>
            </a:endParaRPr>
          </a:p>
          <a:p>
            <a:r>
              <a:rPr lang="en-US" altLang="zh-CN" sz="2400" b="1" dirty="0">
                <a:solidFill>
                  <a:srgbClr val="CC0066"/>
                </a:solidFill>
                <a:latin typeface="Arial" panose="020B0604020202090204" pitchFamily="34" charset="0"/>
                <a:sym typeface="Wingdings" panose="05000000000000000000" pitchFamily="2" charset="2"/>
              </a:rPr>
              <a:t>yellow</a:t>
            </a:r>
            <a:endParaRPr lang="en-US" altLang="zh-CN" sz="2400" b="1" dirty="0">
              <a:solidFill>
                <a:srgbClr val="CC0066"/>
              </a:solidFill>
              <a:latin typeface="Arial" panose="020B0604020202090204" pitchFamily="34" charset="0"/>
              <a:sym typeface="Wingdings" panose="05000000000000000000" pitchFamily="2" charset="2"/>
            </a:endParaRPr>
          </a:p>
          <a:p>
            <a:r>
              <a:rPr lang="en-US" altLang="zh-CN" sz="2400" b="1" dirty="0">
                <a:solidFill>
                  <a:srgbClr val="CC0066"/>
                </a:solidFill>
                <a:latin typeface="Arial" panose="020B0604020202090204" pitchFamily="34" charset="0"/>
                <a:sym typeface="Wingdings" panose="05000000000000000000" pitchFamily="2" charset="2"/>
              </a:rPr>
              <a:t>#</a:t>
            </a:r>
            <a:endParaRPr lang="en-US" altLang="zh-CN" sz="2400" b="1" dirty="0">
              <a:solidFill>
                <a:srgbClr val="CC0066"/>
              </a:solidFill>
              <a:latin typeface="Arial" panose="020B0604020202090204" pitchFamily="34" charset="0"/>
              <a:sym typeface="Wingdings" panose="05000000000000000000" pitchFamily="2" charset="2"/>
            </a:endParaRPr>
          </a:p>
          <a:p>
            <a:r>
              <a:rPr lang="en-US" altLang="zh-CN" sz="2400" b="1" dirty="0">
                <a:latin typeface="Arial" panose="020B0604020202090204" pitchFamily="34" charset="0"/>
                <a:sym typeface="Wingdings" panose="05000000000000000000" pitchFamily="2" charset="2"/>
              </a:rPr>
              <a:t>yellow</a:t>
            </a:r>
            <a:r>
              <a:rPr lang="en-US" altLang="zh-CN" sz="2400" dirty="0">
                <a:latin typeface="Arial" panose="020B0604020202090204" pitchFamily="34" charset="0"/>
                <a:sym typeface="Wingdings" panose="05000000000000000000" pitchFamily="2" charset="2"/>
              </a:rPr>
              <a:t> </a:t>
            </a:r>
            <a:r>
              <a:rPr lang="en-US" altLang="zh-CN" sz="2400" b="1" dirty="0">
                <a:latin typeface="Arial" panose="020B0604020202090204" pitchFamily="34" charset="0"/>
                <a:sym typeface="Wingdings" panose="05000000000000000000" pitchFamily="2" charset="2"/>
              </a:rPr>
              <a:t>blue red</a:t>
            </a:r>
            <a:r>
              <a:rPr lang="en-US" altLang="zh-CN" sz="2400" dirty="0">
                <a:latin typeface="Arial" panose="020B0604020202090204" pitchFamily="34" charset="0"/>
                <a:sym typeface="Wingdings" panose="05000000000000000000" pitchFamily="2" charset="2"/>
              </a:rPr>
              <a:t> </a:t>
            </a:r>
            <a:endParaRPr lang="zh-CN" altLang="en-US" sz="2400" dirty="0">
              <a:latin typeface="Arial" panose="020B0604020202090204" pitchFamily="34" charset="0"/>
              <a:sym typeface="Wingdings" panose="05000000000000000000" pitchFamily="2" charset="2"/>
            </a:endParaRPr>
          </a:p>
        </p:txBody>
      </p:sp>
      <p:sp>
        <p:nvSpPr>
          <p:cNvPr id="459783" name="Rectangle 7"/>
          <p:cNvSpPr/>
          <p:nvPr/>
        </p:nvSpPr>
        <p:spPr>
          <a:xfrm>
            <a:off x="3996055" y="1165225"/>
            <a:ext cx="7877810" cy="771525"/>
          </a:xfrm>
          <a:prstGeom prst="rect">
            <a:avLst/>
          </a:prstGeom>
          <a:solidFill>
            <a:schemeClr val="tx2">
              <a:lumMod val="20000"/>
              <a:lumOff val="80000"/>
            </a:schemeClr>
          </a:solidFill>
          <a:ln w="9525" cap="flat" cmpd="sng">
            <a:solidFill>
              <a:srgbClr val="FF0000"/>
            </a:solidFill>
            <a:prstDash val="sysDot"/>
            <a:miter/>
            <a:headEnd type="none" w="med" len="med"/>
            <a:tailEnd type="none" w="med" len="med"/>
          </a:ln>
        </p:spPr>
        <p:txBody>
          <a:bodyPr lIns="92075" tIns="46038" rIns="92075" bIns="46038" anchor="ctr"/>
          <a:lstStyle/>
          <a:p>
            <a:pPr>
              <a:lnSpc>
                <a:spcPct val="150000"/>
              </a:lnSpc>
            </a:pPr>
            <a:r>
              <a:rPr lang="zh-CN" altLang="en-US" sz="1800" dirty="0">
                <a:ln>
                  <a:solidFill>
                    <a:schemeClr val="tx2"/>
                  </a:solidFill>
                </a:ln>
                <a:solidFill>
                  <a:schemeClr val="tx2">
                    <a:lumMod val="20000"/>
                    <a:lumOff val="80000"/>
                  </a:schemeClr>
                </a:solidFill>
                <a:effectLst/>
                <a:latin typeface="黑体-简" panose="02000000000000000000" charset="-122"/>
                <a:ea typeface="黑体-简" panose="02000000000000000000" charset="-122"/>
              </a:rPr>
              <a:t>采用动态分配内存的方法处理多个字符串的输入的优点在于，能够根据实际输入数据的多少来申请和分配内存空间，从而提高了内存的使用率。</a:t>
            </a:r>
            <a:endParaRPr lang="zh-CN" altLang="en-US" sz="1800" dirty="0">
              <a:ln>
                <a:solidFill>
                  <a:schemeClr val="tx2"/>
                </a:solidFill>
              </a:ln>
              <a:solidFill>
                <a:schemeClr val="tx2">
                  <a:lumMod val="20000"/>
                  <a:lumOff val="80000"/>
                </a:schemeClr>
              </a:solidFill>
              <a:effectLst/>
              <a:latin typeface="黑体-简" panose="02000000000000000000" charset="-122"/>
              <a:ea typeface="黑体-简" panose="02000000000000000000" charset="-122"/>
            </a:endParaRPr>
          </a:p>
        </p:txBody>
      </p:sp>
      <p:sp>
        <p:nvSpPr>
          <p:cNvPr id="2" name="文本框 1"/>
          <p:cNvSpPr txBox="1"/>
          <p:nvPr/>
        </p:nvSpPr>
        <p:spPr>
          <a:xfrm>
            <a:off x="-19685" y="-8890"/>
            <a:ext cx="11893550" cy="922020"/>
          </a:xfrm>
          <a:prstGeom prst="rect">
            <a:avLst/>
          </a:prstGeom>
          <a:solidFill>
            <a:srgbClr val="FFFF00"/>
          </a:solidFill>
        </p:spPr>
        <p:txBody>
          <a:bodyPr wrap="square" rtlCol="0" anchor="t">
            <a:spAutoFit/>
          </a:bodyPr>
          <a:lstStyle/>
          <a:p>
            <a:pPr eaLnBrk="1" hangingPunct="1">
              <a:buNone/>
            </a:pPr>
            <a:r>
              <a:rPr lang="zh-CN" altLang="en-US" dirty="0">
                <a:solidFill>
                  <a:srgbClr val="0000CC"/>
                </a:solidFill>
                <a:latin typeface="黑体-简" panose="02000000000000000000" charset="-122"/>
                <a:ea typeface="黑体-简" panose="02000000000000000000" charset="-122"/>
                <a:cs typeface="黑体-简" panose="02000000000000000000" charset="-122"/>
                <a:sym typeface="+mn-ea"/>
              </a:rPr>
              <a:t>动态输入多个字符串</a:t>
            </a:r>
            <a:endParaRPr lang="zh-CN" altLang="en-US" dirty="0">
              <a:solidFill>
                <a:srgbClr val="0000CC"/>
              </a:solidFill>
              <a:latin typeface="黑体-简" panose="02000000000000000000" charset="-122"/>
              <a:ea typeface="黑体-简" panose="02000000000000000000" charset="-122"/>
              <a:cs typeface="黑体-简" panose="02000000000000000000" charset="-122"/>
            </a:endParaRPr>
          </a:p>
          <a:p>
            <a:pPr eaLnBrk="1" hangingPunct="1">
              <a:buNone/>
            </a:pPr>
            <a:r>
              <a:rPr lang="zh-CN" altLang="en-US" dirty="0">
                <a:latin typeface="黑体-简" panose="02000000000000000000" charset="-122"/>
                <a:ea typeface="黑体-简" panose="02000000000000000000" charset="-122"/>
                <a:cs typeface="黑体-简" panose="02000000000000000000" charset="-122"/>
                <a:sym typeface="+mn-ea"/>
              </a:rPr>
              <a:t>例</a:t>
            </a:r>
            <a:r>
              <a:rPr lang="en-US" altLang="zh-CN" dirty="0">
                <a:latin typeface="黑体-简" panose="02000000000000000000" charset="-122"/>
                <a:ea typeface="黑体-简" panose="02000000000000000000" charset="-122"/>
                <a:cs typeface="黑体-简" panose="02000000000000000000" charset="-122"/>
                <a:sym typeface="+mn-ea"/>
              </a:rPr>
              <a:t>  </a:t>
            </a:r>
            <a:r>
              <a:rPr lang="zh-CN" altLang="en-US" dirty="0">
                <a:latin typeface="黑体-简" panose="02000000000000000000" charset="-122"/>
                <a:ea typeface="黑体-简" panose="02000000000000000000" charset="-122"/>
                <a:cs typeface="黑体-简" panose="02000000000000000000" charset="-122"/>
                <a:sym typeface="+mn-ea"/>
              </a:rPr>
              <a:t>输入一些有关颜色的单词，每行一个，以</a:t>
            </a:r>
            <a:r>
              <a:rPr lang="en-US" altLang="zh-CN" dirty="0">
                <a:latin typeface="黑体-简" panose="02000000000000000000" charset="-122"/>
                <a:ea typeface="黑体-简" panose="02000000000000000000" charset="-122"/>
                <a:cs typeface="黑体-简" panose="02000000000000000000" charset="-122"/>
                <a:sym typeface="+mn-ea"/>
              </a:rPr>
              <a:t>#</a:t>
            </a:r>
            <a:r>
              <a:rPr lang="zh-CN" altLang="en-US" dirty="0">
                <a:latin typeface="黑体-简" panose="02000000000000000000" charset="-122"/>
                <a:ea typeface="黑体-简" panose="02000000000000000000" charset="-122"/>
                <a:cs typeface="黑体-简" panose="02000000000000000000" charset="-122"/>
                <a:sym typeface="+mn-ea"/>
              </a:rPr>
              <a:t>作为输入结束标志，再按输入的相反次序输出这些单词。其中单词数小于</a:t>
            </a:r>
            <a:r>
              <a:rPr lang="en-US" altLang="zh-CN" dirty="0">
                <a:latin typeface="黑体-简" panose="02000000000000000000" charset="-122"/>
                <a:ea typeface="黑体-简" panose="02000000000000000000" charset="-122"/>
                <a:cs typeface="黑体-简" panose="02000000000000000000" charset="-122"/>
                <a:sym typeface="+mn-ea"/>
              </a:rPr>
              <a:t>20</a:t>
            </a:r>
            <a:r>
              <a:rPr lang="zh-CN" altLang="en-US" dirty="0">
                <a:latin typeface="黑体-简" panose="02000000000000000000" charset="-122"/>
                <a:ea typeface="黑体-简" panose="02000000000000000000" charset="-122"/>
                <a:cs typeface="黑体-简" panose="02000000000000000000" charset="-122"/>
                <a:sym typeface="+mn-ea"/>
              </a:rPr>
              <a:t>，每个单词不超过</a:t>
            </a:r>
            <a:r>
              <a:rPr lang="en-US" altLang="zh-CN" dirty="0">
                <a:latin typeface="黑体-简" panose="02000000000000000000" charset="-122"/>
                <a:ea typeface="黑体-简" panose="02000000000000000000" charset="-122"/>
                <a:cs typeface="黑体-简" panose="02000000000000000000" charset="-122"/>
                <a:sym typeface="+mn-ea"/>
              </a:rPr>
              <a:t>15</a:t>
            </a:r>
            <a:r>
              <a:rPr lang="zh-CN" altLang="en-US" dirty="0">
                <a:latin typeface="黑体-简" panose="02000000000000000000" charset="-122"/>
                <a:ea typeface="黑体-简" panose="02000000000000000000" charset="-122"/>
                <a:cs typeface="黑体-简" panose="02000000000000000000" charset="-122"/>
                <a:sym typeface="+mn-ea"/>
              </a:rPr>
              <a:t>个字母（用动态分配内存的方法处理多个字符串的输入）。</a:t>
            </a:r>
            <a:endParaRPr lang="zh-CN" altLang="en-US">
              <a:latin typeface="黑体-简" panose="02000000000000000000" charset="-122"/>
              <a:ea typeface="黑体-简" panose="02000000000000000000" charset="-122"/>
              <a:cs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9783"/>
                                        </p:tgtEl>
                                        <p:attrNameLst>
                                          <p:attrName>style.visibility</p:attrName>
                                        </p:attrNameLst>
                                      </p:cBhvr>
                                      <p:to>
                                        <p:strVal val="visible"/>
                                      </p:to>
                                    </p:set>
                                    <p:anim calcmode="lin" valueType="num">
                                      <p:cBhvr additive="base">
                                        <p:cTn id="11" dur="500" fill="hold"/>
                                        <p:tgtEl>
                                          <p:spTgt spid="459783"/>
                                        </p:tgtEl>
                                        <p:attrNameLst>
                                          <p:attrName>ppt_x</p:attrName>
                                        </p:attrNameLst>
                                      </p:cBhvr>
                                      <p:tavLst>
                                        <p:tav tm="0">
                                          <p:val>
                                            <p:strVal val="#ppt_x"/>
                                          </p:val>
                                        </p:tav>
                                        <p:tav tm="100000">
                                          <p:val>
                                            <p:strVal val="#ppt_x"/>
                                          </p:val>
                                        </p:tav>
                                      </p:tavLst>
                                    </p:anim>
                                    <p:anim calcmode="lin" valueType="num">
                                      <p:cBhvr additive="base">
                                        <p:cTn id="12" dur="500" fill="hold"/>
                                        <p:tgtEl>
                                          <p:spTgt spid="459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bldLvl="0" animBg="1"/>
      <p:bldP spid="45978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9" name="Text Box 5"/>
          <p:cNvSpPr txBox="1">
            <a:spLocks noChangeArrowheads="1"/>
          </p:cNvSpPr>
          <p:nvPr/>
        </p:nvSpPr>
        <p:spPr bwMode="auto">
          <a:xfrm>
            <a:off x="276225" y="1353185"/>
            <a:ext cx="11775440" cy="4451350"/>
          </a:xfrm>
          <a:prstGeom prst="rect">
            <a:avLst/>
          </a:prstGeom>
          <a:solidFill>
            <a:schemeClr val="tx1"/>
          </a:solidFill>
          <a:ln>
            <a:noFill/>
          </a:ln>
          <a:effectLst/>
        </p:spPr>
        <p:txBody>
          <a:bodyPr wrap="square">
            <a:spAutoFit/>
          </a:bodyPr>
          <a:lstStyle>
            <a:lvl1pPr eaLnBrk="0" hangingPunct="0">
              <a:defRPr sz="4000">
                <a:solidFill>
                  <a:schemeClr val="tx1"/>
                </a:solidFill>
                <a:latin typeface="Times New Roman" panose="02020503050405090304" pitchFamily="18" charset="0"/>
                <a:ea typeface="宋体" panose="02010600030101010101" pitchFamily="2" charset="-122"/>
              </a:defRPr>
            </a:lvl1pPr>
            <a:lvl2pPr marL="742950" indent="-285750" eaLnBrk="0" hangingPunct="0">
              <a:defRPr sz="4000">
                <a:solidFill>
                  <a:schemeClr val="tx1"/>
                </a:solidFill>
                <a:latin typeface="Times New Roman" panose="02020503050405090304" pitchFamily="18" charset="0"/>
                <a:ea typeface="宋体" panose="02010600030101010101" pitchFamily="2" charset="-122"/>
              </a:defRPr>
            </a:lvl2pPr>
            <a:lvl3pPr marL="1143000" indent="-228600" eaLnBrk="0" hangingPunct="0">
              <a:defRPr sz="4000">
                <a:solidFill>
                  <a:schemeClr val="tx1"/>
                </a:solidFill>
                <a:latin typeface="Times New Roman" panose="02020503050405090304" pitchFamily="18" charset="0"/>
                <a:ea typeface="宋体" panose="02010600030101010101" pitchFamily="2" charset="-122"/>
              </a:defRPr>
            </a:lvl3pPr>
            <a:lvl4pPr marL="1600200" indent="-228600" eaLnBrk="0" hangingPunct="0">
              <a:defRPr sz="4000">
                <a:solidFill>
                  <a:schemeClr val="tx1"/>
                </a:solidFill>
                <a:latin typeface="Times New Roman" panose="02020503050405090304" pitchFamily="18" charset="0"/>
                <a:ea typeface="宋体" panose="02010600030101010101" pitchFamily="2" charset="-122"/>
              </a:defRPr>
            </a:lvl4pPr>
            <a:lvl5pPr marL="2057400" indent="-228600" eaLnBrk="0" hangingPunct="0">
              <a:defRPr sz="4000">
                <a:solidFill>
                  <a:schemeClr val="tx1"/>
                </a:solidFill>
                <a:latin typeface="Times New Roman" panose="02020503050405090304" pitchFamily="18" charset="0"/>
                <a:ea typeface="宋体" panose="02010600030101010101" pitchFamily="2" charset="-122"/>
              </a:defRPr>
            </a:lvl5pPr>
            <a:lvl6pPr marL="2514600" indent="-228600" algn="ctr" eaLnBrk="0" fontAlgn="base" hangingPunct="0">
              <a:spcBef>
                <a:spcPct val="0"/>
              </a:spcBef>
              <a:spcAft>
                <a:spcPct val="0"/>
              </a:spcAft>
              <a:defRPr sz="4000">
                <a:solidFill>
                  <a:schemeClr val="tx1"/>
                </a:solidFill>
                <a:latin typeface="Times New Roman" panose="02020503050405090304" pitchFamily="18" charset="0"/>
                <a:ea typeface="宋体" panose="02010600030101010101" pitchFamily="2" charset="-122"/>
              </a:defRPr>
            </a:lvl6pPr>
            <a:lvl7pPr marL="2971800" indent="-228600" algn="ctr" eaLnBrk="0" fontAlgn="base" hangingPunct="0">
              <a:spcBef>
                <a:spcPct val="0"/>
              </a:spcBef>
              <a:spcAft>
                <a:spcPct val="0"/>
              </a:spcAft>
              <a:defRPr sz="4000">
                <a:solidFill>
                  <a:schemeClr val="tx1"/>
                </a:solidFill>
                <a:latin typeface="Times New Roman" panose="02020503050405090304" pitchFamily="18" charset="0"/>
                <a:ea typeface="宋体" panose="02010600030101010101" pitchFamily="2" charset="-122"/>
              </a:defRPr>
            </a:lvl7pPr>
            <a:lvl8pPr marL="3429000" indent="-228600" algn="ctr" eaLnBrk="0" fontAlgn="base" hangingPunct="0">
              <a:spcBef>
                <a:spcPct val="0"/>
              </a:spcBef>
              <a:spcAft>
                <a:spcPct val="0"/>
              </a:spcAft>
              <a:defRPr sz="4000">
                <a:solidFill>
                  <a:schemeClr val="tx1"/>
                </a:solidFill>
                <a:latin typeface="Times New Roman" panose="02020503050405090304" pitchFamily="18" charset="0"/>
                <a:ea typeface="宋体" panose="02010600030101010101" pitchFamily="2" charset="-122"/>
              </a:defRPr>
            </a:lvl8pPr>
            <a:lvl9pPr marL="3886200" indent="-228600" algn="ctr" eaLnBrk="0" fontAlgn="base" hangingPunct="0">
              <a:spcBef>
                <a:spcPct val="0"/>
              </a:spcBef>
              <a:spcAft>
                <a:spcPct val="0"/>
              </a:spcAft>
              <a:defRPr sz="4000">
                <a:solidFill>
                  <a:schemeClr val="tx1"/>
                </a:solidFill>
                <a:latin typeface="Times New Roman" panose="02020503050405090304" pitchFamily="18" charset="0"/>
                <a:ea typeface="宋体" panose="02010600030101010101" pitchFamily="2" charset="-122"/>
              </a:defRPr>
            </a:lvl9pPr>
          </a:lstStyle>
          <a:p>
            <a:pPr algn="l"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#define  ROW  3</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#define  COL  5</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double *p  = (double*)</a:t>
            </a:r>
            <a:r>
              <a:rPr lang="en-US" altLang="zh-CN" sz="2400" dirty="0" err="1">
                <a:solidFill>
                  <a:schemeClr val="bg1"/>
                </a:solidFill>
                <a:latin typeface="Tahoma" panose="020B0604030504040204" pitchFamily="34" charset="0"/>
                <a:cs typeface="Tahoma" panose="020B0604030504040204" pitchFamily="34" charset="0"/>
              </a:rPr>
              <a:t>malloc</a:t>
            </a:r>
            <a:r>
              <a:rPr lang="en-US" altLang="zh-CN" sz="2400" dirty="0">
                <a:solidFill>
                  <a:schemeClr val="bg1"/>
                </a:solidFill>
                <a:latin typeface="Tahoma" panose="020B0604030504040204" pitchFamily="34" charset="0"/>
                <a:cs typeface="Tahoma" panose="020B0604030504040204" pitchFamily="34" charset="0"/>
              </a:rPr>
              <a:t>(</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(double)*ROW</a:t>
            </a:r>
            <a:r>
              <a:rPr lang="zh-CN" altLang="en-US" sz="2400" dirty="0">
                <a:solidFill>
                  <a:schemeClr val="bg1"/>
                </a:solidFill>
                <a:latin typeface="Tahoma" panose="020B0604030504040204" pitchFamily="34" charset="0"/>
                <a:cs typeface="Tahoma" panose="020B0604030504040204" pitchFamily="34" charset="0"/>
              </a:rPr>
              <a:t>*</a:t>
            </a:r>
            <a:r>
              <a:rPr lang="en-US" altLang="zh-CN" sz="2400" dirty="0">
                <a:solidFill>
                  <a:schemeClr val="bg1"/>
                </a:solidFill>
                <a:latin typeface="Tahoma" panose="020B0604030504040204" pitchFamily="34" charset="0"/>
                <a:cs typeface="Tahoma" panose="020B0604030504040204" pitchFamily="34" charset="0"/>
              </a:rPr>
              <a:t>COL);</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zh-CN" altLang="en-US" sz="2400" dirty="0">
                <a:solidFill>
                  <a:schemeClr val="bg1"/>
                </a:solidFill>
                <a:latin typeface="Tahoma" panose="020B0604030504040204" pitchFamily="34" charset="0"/>
                <a:cs typeface="Tahoma" panose="020B0604030504040204" pitchFamily="34" charset="0"/>
              </a:rPr>
              <a:t>一行的字节数：</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(double) * COL;</a:t>
            </a:r>
            <a:endParaRPr lang="en-US" altLang="zh-CN" sz="2400" dirty="0">
              <a:solidFill>
                <a:schemeClr val="bg1"/>
              </a:solidFill>
              <a:latin typeface="Tahoma" panose="020B0604030504040204" pitchFamily="34" charset="0"/>
              <a:cs typeface="Tahoma" panose="020B0604030504040204" pitchFamily="34" charset="0"/>
            </a:endParaRPr>
          </a:p>
          <a:p>
            <a:pPr eaLnBrk="1" hangingPunct="1">
              <a:lnSpc>
                <a:spcPts val="3400"/>
              </a:lnSpc>
            </a:pPr>
            <a:r>
              <a:rPr lang="zh-CN" altLang="en-US" sz="2400" dirty="0">
                <a:solidFill>
                  <a:schemeClr val="bg1"/>
                </a:solidFill>
                <a:latin typeface="Tahoma" panose="020B0604030504040204" pitchFamily="34" charset="0"/>
                <a:cs typeface="Tahoma" panose="020B0604030504040204" pitchFamily="34" charset="0"/>
              </a:rPr>
              <a:t>第</a:t>
            </a:r>
            <a:r>
              <a:rPr lang="en-US" altLang="zh-CN" sz="2400" dirty="0" err="1">
                <a:solidFill>
                  <a:schemeClr val="bg1"/>
                </a:solidFill>
                <a:latin typeface="Tahoma" panose="020B0604030504040204" pitchFamily="34" charset="0"/>
                <a:cs typeface="Tahoma" panose="020B0604030504040204" pitchFamily="34" charset="0"/>
              </a:rPr>
              <a:t>i</a:t>
            </a:r>
            <a:r>
              <a:rPr lang="zh-CN" altLang="en-US" sz="2400" dirty="0">
                <a:solidFill>
                  <a:schemeClr val="bg1"/>
                </a:solidFill>
                <a:latin typeface="Tahoma" panose="020B0604030504040204" pitchFamily="34" charset="0"/>
                <a:cs typeface="Tahoma" panose="020B0604030504040204" pitchFamily="34" charset="0"/>
              </a:rPr>
              <a:t>行的起始地址：</a:t>
            </a:r>
            <a:r>
              <a:rPr lang="en-US" altLang="zh-CN" sz="2400" dirty="0">
                <a:solidFill>
                  <a:schemeClr val="bg1"/>
                </a:solidFill>
                <a:latin typeface="Tahoma" panose="020B0604030504040204" pitchFamily="34" charset="0"/>
                <a:cs typeface="Tahoma" panose="020B0604030504040204" pitchFamily="34" charset="0"/>
              </a:rPr>
              <a:t> p + </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(double) * COL *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for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=0;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&lt;ROW;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     p = p + </a:t>
            </a:r>
            <a:r>
              <a:rPr lang="en-US" altLang="zh-CN" sz="2400" dirty="0" err="1">
                <a:solidFill>
                  <a:schemeClr val="bg1"/>
                </a:solidFill>
                <a:latin typeface="Tahoma" panose="020B0604030504040204" pitchFamily="34" charset="0"/>
                <a:cs typeface="Tahoma" panose="020B0604030504040204" pitchFamily="34" charset="0"/>
              </a:rPr>
              <a:t>sizeof</a:t>
            </a:r>
            <a:r>
              <a:rPr lang="en-US" altLang="zh-CN" sz="2400" dirty="0">
                <a:solidFill>
                  <a:schemeClr val="bg1"/>
                </a:solidFill>
                <a:latin typeface="Tahoma" panose="020B0604030504040204" pitchFamily="34" charset="0"/>
                <a:cs typeface="Tahoma" panose="020B0604030504040204" pitchFamily="34" charset="0"/>
              </a:rPr>
              <a:t>(double) * COL * </a:t>
            </a:r>
            <a:r>
              <a:rPr lang="en-US" altLang="zh-CN" sz="2400" dirty="0" err="1">
                <a:solidFill>
                  <a:schemeClr val="bg1"/>
                </a:solidFill>
                <a:latin typeface="Tahoma" panose="020B0604030504040204" pitchFamily="34" charset="0"/>
                <a:cs typeface="Tahoma" panose="020B0604030504040204" pitchFamily="34" charset="0"/>
              </a:rPr>
              <a:t>i</a:t>
            </a:r>
            <a:r>
              <a:rPr lang="en-US" altLang="zh-CN" sz="2400" dirty="0">
                <a:solidFill>
                  <a:schemeClr val="bg1"/>
                </a:solidFill>
                <a:latin typeface="Tahoma" panose="020B0604030504040204" pitchFamily="34" charset="0"/>
                <a:cs typeface="Tahoma" panose="020B0604030504040204" pitchFamily="34" charset="0"/>
              </a:rPr>
              <a:t>;</a:t>
            </a:r>
            <a:endParaRPr lang="en-US" altLang="zh-CN" sz="2400" dirty="0">
              <a:solidFill>
                <a:schemeClr val="bg1"/>
              </a:solidFill>
              <a:latin typeface="Tahoma" panose="020B0604030504040204" pitchFamily="34" charset="0"/>
              <a:cs typeface="Tahoma" panose="020B0604030504040204" pitchFamily="34" charset="0"/>
            </a:endParaRPr>
          </a:p>
          <a:p>
            <a:pPr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     ……</a:t>
            </a:r>
            <a:endParaRPr lang="en-US" altLang="zh-CN" sz="2400" dirty="0">
              <a:solidFill>
                <a:schemeClr val="bg1"/>
              </a:solidFill>
              <a:latin typeface="Tahoma" panose="020B0604030504040204" pitchFamily="34" charset="0"/>
              <a:cs typeface="Tahoma" panose="020B0604030504040204" pitchFamily="34" charset="0"/>
            </a:endParaRPr>
          </a:p>
          <a:p>
            <a:pPr algn="l" eaLnBrk="1" hangingPunct="1">
              <a:lnSpc>
                <a:spcPts val="3400"/>
              </a:lnSpc>
            </a:pPr>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4" name="标题 1"/>
          <p:cNvSpPr txBox="1"/>
          <p:nvPr/>
        </p:nvSpPr>
        <p:spPr>
          <a:xfrm>
            <a:off x="432000" y="214289"/>
            <a:ext cx="3923976" cy="784800"/>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r>
              <a:rPr lang="zh-CN" altLang="en-US" dirty="0"/>
              <a:t>动态生成二维数组</a:t>
            </a:r>
            <a:r>
              <a:rPr lang="en-US" altLang="zh-CN" dirty="0"/>
              <a:t> </a:t>
            </a:r>
            <a:endParaRPr lang="zh-CN" altLang="en-US"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4709"/>
                                        </p:tgtEl>
                                        <p:attrNameLst>
                                          <p:attrName>style.visibility</p:attrName>
                                        </p:attrNameLst>
                                      </p:cBhvr>
                                      <p:to>
                                        <p:strVal val="visible"/>
                                      </p:to>
                                    </p:set>
                                    <p:anim calcmode="lin" valueType="num">
                                      <p:cBhvr additive="base">
                                        <p:cTn id="7" dur="500" fill="hold"/>
                                        <p:tgtEl>
                                          <p:spTgt spid="1224709"/>
                                        </p:tgtEl>
                                        <p:attrNameLst>
                                          <p:attrName>ppt_x</p:attrName>
                                        </p:attrNameLst>
                                      </p:cBhvr>
                                      <p:tavLst>
                                        <p:tav tm="0">
                                          <p:val>
                                            <p:strVal val="0-#ppt_w/2"/>
                                          </p:val>
                                        </p:tav>
                                        <p:tav tm="100000">
                                          <p:val>
                                            <p:strVal val="#ppt_x"/>
                                          </p:val>
                                        </p:tav>
                                      </p:tavLst>
                                    </p:anim>
                                    <p:anim calcmode="lin" valueType="num">
                                      <p:cBhvr additive="base">
                                        <p:cTn id="8" dur="500" fill="hold"/>
                                        <p:tgtEl>
                                          <p:spTgt spid="1224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9"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071546"/>
            <a:ext cx="8715404" cy="4294951"/>
          </a:xfrm>
          <a:prstGeom prst="rect">
            <a:avLst/>
          </a:prstGeom>
          <a:noFill/>
        </p:spPr>
        <p:txBody>
          <a:bodyPr wrap="square" lIns="71305" tIns="35652" rIns="71305" bIns="35652" rtlCol="0">
            <a:spAutoFit/>
          </a:bodyPr>
          <a:lstStyle/>
          <a:p>
            <a:pPr>
              <a:lnSpc>
                <a:spcPts val="3700"/>
              </a:lnSpc>
              <a:buFont typeface="Arial" panose="020B0604020202090204" pitchFamily="34" charset="0"/>
              <a:buChar char="•"/>
            </a:pPr>
            <a:r>
              <a:rPr lang="en-US" altLang="zh-CN" sz="2400" dirty="0">
                <a:latin typeface="华文细黑" panose="02010600040101010101" pitchFamily="2" charset="-122"/>
                <a:ea typeface="华文细黑" panose="02010600040101010101" pitchFamily="2" charset="-122"/>
              </a:rPr>
              <a:t>ANSI C</a:t>
            </a:r>
            <a:r>
              <a:rPr lang="zh-CN" altLang="en-US" sz="2400" dirty="0">
                <a:latin typeface="华文细黑" panose="02010600040101010101" pitchFamily="2" charset="-122"/>
                <a:ea typeface="华文细黑" panose="02010600040101010101" pitchFamily="2" charset="-122"/>
              </a:rPr>
              <a:t>标准要求所有的编译器都必须支持至少</a:t>
            </a:r>
            <a:r>
              <a:rPr lang="en-US" altLang="zh-CN" sz="2400" dirty="0">
                <a:solidFill>
                  <a:srgbClr val="FF0000"/>
                </a:solidFill>
                <a:latin typeface="华文细黑" panose="02010600040101010101" pitchFamily="2" charset="-122"/>
                <a:ea typeface="华文细黑" panose="02010600040101010101" pitchFamily="2" charset="-122"/>
              </a:rPr>
              <a:t>12</a:t>
            </a:r>
            <a:r>
              <a:rPr lang="zh-CN" altLang="en-US" sz="2400" dirty="0">
                <a:solidFill>
                  <a:srgbClr val="FF0000"/>
                </a:solidFill>
                <a:latin typeface="华文细黑" panose="02010600040101010101" pitchFamily="2" charset="-122"/>
                <a:ea typeface="华文细黑" panose="02010600040101010101" pitchFamily="2" charset="-122"/>
              </a:rPr>
              <a:t>层</a:t>
            </a:r>
            <a:r>
              <a:rPr lang="zh-CN" altLang="en-US" sz="2400" dirty="0">
                <a:solidFill>
                  <a:schemeClr val="accent1"/>
                </a:solidFill>
                <a:latin typeface="华文细黑" panose="02010600040101010101" pitchFamily="2" charset="-122"/>
                <a:ea typeface="华文细黑" panose="02010600040101010101" pitchFamily="2" charset="-122"/>
              </a:rPr>
              <a:t>间接引用</a:t>
            </a:r>
            <a:endParaRPr lang="zh-CN" altLang="en-US" sz="2400" dirty="0">
              <a:latin typeface="华文细黑" panose="02010600040101010101" pitchFamily="2" charset="-122"/>
              <a:ea typeface="华文细黑" panose="02010600040101010101" pitchFamily="2" charset="-122"/>
            </a:endParaRPr>
          </a:p>
          <a:p>
            <a:pPr>
              <a:lnSpc>
                <a:spcPts val="3700"/>
              </a:lnSpc>
            </a:pPr>
            <a:r>
              <a:rPr lang="zh-CN" altLang="en-US"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a:lnSpc>
                <a:spcPts val="37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*pi01 = &amp;</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a:lnSpc>
                <a:spcPts val="37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**pi02 = &amp;pi01;</a:t>
            </a:r>
            <a:endParaRPr lang="en-US" altLang="zh-CN" sz="2400" dirty="0">
              <a:latin typeface="华文细黑" panose="02010600040101010101" pitchFamily="2" charset="-122"/>
              <a:ea typeface="华文细黑" panose="02010600040101010101" pitchFamily="2" charset="-122"/>
            </a:endParaRPr>
          </a:p>
          <a:p>
            <a:pPr>
              <a:lnSpc>
                <a:spcPts val="37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***pi03 = &amp;pi02;</a:t>
            </a:r>
            <a:endParaRPr lang="en-US" altLang="zh-CN" sz="2400" dirty="0">
              <a:latin typeface="华文细黑" panose="02010600040101010101" pitchFamily="2" charset="-122"/>
              <a:ea typeface="华文细黑" panose="02010600040101010101" pitchFamily="2" charset="-122"/>
            </a:endParaRPr>
          </a:p>
          <a:p>
            <a:pPr>
              <a:lnSpc>
                <a:spcPts val="37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int</a:t>
            </a:r>
            <a:r>
              <a:rPr lang="en-US" altLang="zh-CN" sz="2400" dirty="0">
                <a:latin typeface="华文细黑" panose="02010600040101010101" pitchFamily="2" charset="-122"/>
                <a:ea typeface="华文细黑" panose="02010600040101010101" pitchFamily="2" charset="-122"/>
              </a:rPr>
              <a:t> ****pi04 = &amp;pi03;</a:t>
            </a:r>
            <a:endParaRPr lang="en-US" altLang="zh-CN" sz="2400" dirty="0">
              <a:latin typeface="华文细黑" panose="02010600040101010101" pitchFamily="2" charset="-122"/>
              <a:ea typeface="华文细黑" panose="02010600040101010101" pitchFamily="2" charset="-122"/>
            </a:endParaRPr>
          </a:p>
          <a:p>
            <a:pPr>
              <a:lnSpc>
                <a:spcPts val="3700"/>
              </a:lnSpc>
            </a:pPr>
            <a:r>
              <a:rPr lang="en-US" altLang="zh-CN" sz="2400" dirty="0">
                <a:latin typeface="华文细黑" panose="02010600040101010101" pitchFamily="2" charset="-122"/>
                <a:ea typeface="华文细黑" panose="02010600040101010101" pitchFamily="2" charset="-122"/>
              </a:rPr>
              <a:t>    ****pi04 = 1;  /*</a:t>
            </a:r>
            <a:r>
              <a:rPr lang="en-US" altLang="zh-CN" sz="2400" dirty="0" err="1">
                <a:latin typeface="华文细黑" panose="02010600040101010101" pitchFamily="2" charset="-122"/>
                <a:ea typeface="华文细黑" panose="02010600040101010101" pitchFamily="2" charset="-122"/>
              </a:rPr>
              <a:t>i</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a:lnSpc>
                <a:spcPts val="3700"/>
              </a:lnSpc>
            </a:pPr>
            <a:r>
              <a:rPr lang="zh-CN" altLang="en-US" sz="2400" dirty="0">
                <a:latin typeface="华文细黑" panose="02010600040101010101" pitchFamily="2" charset="-122"/>
                <a:ea typeface="华文细黑" panose="02010600040101010101" pitchFamily="2" charset="-122"/>
              </a:rPr>
              <a:t>常用的是两层间接引用的指针</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指向指针的指针</a:t>
            </a:r>
            <a:r>
              <a:rPr lang="en-US" altLang="zh-CN" sz="2400" dirty="0">
                <a:latin typeface="华文细黑" panose="02010600040101010101" pitchFamily="2" charset="-122"/>
                <a:ea typeface="华文细黑" panose="02010600040101010101" pitchFamily="2" charset="-122"/>
              </a:rPr>
              <a:t>)</a:t>
            </a:r>
            <a:r>
              <a:rPr lang="zh-CN" altLang="en-US" sz="2400" dirty="0">
                <a:latin typeface="华文细黑" panose="02010600040101010101" pitchFamily="2" charset="-122"/>
                <a:ea typeface="华文细黑" panose="02010600040101010101" pitchFamily="2" charset="-122"/>
              </a:rPr>
              <a:t>。超过两层以上的：阅读性差</a:t>
            </a:r>
            <a:endParaRPr lang="en-US" altLang="zh-CN" sz="2400" dirty="0">
              <a:latin typeface="华文细黑" panose="02010600040101010101" pitchFamily="2" charset="-122"/>
              <a:ea typeface="华文细黑" panose="02010600040101010101" pitchFamily="2" charset="-122"/>
            </a:endParaRPr>
          </a:p>
        </p:txBody>
      </p:sp>
      <p:sp>
        <p:nvSpPr>
          <p:cNvPr id="6" name="标题 1"/>
          <p:cNvSpPr txBox="1"/>
          <p:nvPr/>
        </p:nvSpPr>
        <p:spPr>
          <a:xfrm>
            <a:off x="432000" y="216000"/>
            <a:ext cx="1835744" cy="620712"/>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r>
              <a:rPr lang="zh-CN" altLang="en-US" dirty="0"/>
              <a:t>多级指针 </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32000" y="216000"/>
            <a:ext cx="2627832" cy="620712"/>
          </a:xfrm>
          <a:prstGeom prst="rect">
            <a:avLst/>
          </a:prstGeom>
          <a:solidFill>
            <a:srgbClr val="008080"/>
          </a:solidFill>
        </p:spPr>
        <p:txBody>
          <a:bodyPr lIns="71225" tIns="35612" rIns="71225" bIns="35612" anchor="ctr">
            <a:normAutofit/>
          </a:bodyPr>
          <a:lstStyle>
            <a:lvl1pPr eaLnBrk="0" hangingPunct="0">
              <a:defRPr sz="3200"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sym typeface="Calibri" panose="020F0502020204030204" pitchFamily="34" charset="0"/>
              </a:defRPr>
            </a:lvl2pPr>
            <a:lvl3pPr algn="ctr" eaLnBrk="0" hangingPunct="0">
              <a:defRPr sz="3400">
                <a:latin typeface="Calibri" panose="020F0502020204030204" pitchFamily="34" charset="0"/>
                <a:sym typeface="Calibri" panose="020F0502020204030204" pitchFamily="34" charset="0"/>
              </a:defRPr>
            </a:lvl3pPr>
            <a:lvl4pPr algn="ctr" eaLnBrk="0" hangingPunct="0">
              <a:defRPr sz="3400">
                <a:latin typeface="Calibri" panose="020F0502020204030204" pitchFamily="34" charset="0"/>
                <a:sym typeface="Calibri" panose="020F0502020204030204" pitchFamily="34" charset="0"/>
              </a:defRPr>
            </a:lvl4pPr>
            <a:lvl5pPr algn="ctr" eaLnBrk="0" hangingPunct="0">
              <a:defRPr sz="3400">
                <a:latin typeface="Calibri" panose="020F0502020204030204" pitchFamily="34" charset="0"/>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sym typeface="Calibri" panose="020F0502020204030204" pitchFamily="34" charset="0"/>
              </a:defRPr>
            </a:lvl9pPr>
          </a:lstStyle>
          <a:p>
            <a:r>
              <a:rPr lang="en-US" altLang="zh-CN" dirty="0"/>
              <a:t>void *</a:t>
            </a:r>
            <a:r>
              <a:rPr lang="zh-CN" altLang="en-US" dirty="0"/>
              <a:t>指针 </a:t>
            </a:r>
            <a:endParaRPr lang="zh-CN" altLang="en-US" dirty="0"/>
          </a:p>
        </p:txBody>
      </p:sp>
      <p:sp>
        <p:nvSpPr>
          <p:cNvPr id="4" name="TextBox 3"/>
          <p:cNvSpPr txBox="1"/>
          <p:nvPr/>
        </p:nvSpPr>
        <p:spPr>
          <a:xfrm>
            <a:off x="428596" y="1071546"/>
            <a:ext cx="8715404" cy="2396996"/>
          </a:xfrm>
          <a:prstGeom prst="rect">
            <a:avLst/>
          </a:prstGeom>
          <a:noFill/>
        </p:spPr>
        <p:txBody>
          <a:bodyPr wrap="square" lIns="71305" tIns="35652" rIns="71305" bIns="35652" rtlCol="0">
            <a:spAutoFit/>
          </a:bodyPr>
          <a:lstStyle/>
          <a:p>
            <a:pPr>
              <a:lnSpc>
                <a:spcPts val="3700"/>
              </a:lnSpc>
              <a:buFont typeface="Arial" panose="020B0604020202090204" pitchFamily="34" charset="0"/>
              <a:buChar char="•"/>
            </a:pPr>
            <a:r>
              <a:rPr lang="en-US" altLang="zh-CN" sz="2400" dirty="0">
                <a:latin typeface="华文细黑" panose="02010600040101010101" pitchFamily="2" charset="-122"/>
                <a:ea typeface="华文细黑" panose="02010600040101010101" pitchFamily="2" charset="-122"/>
              </a:rPr>
              <a:t>ANSIC</a:t>
            </a:r>
            <a:r>
              <a:rPr lang="zh-CN" altLang="en-US" sz="2400" dirty="0">
                <a:latin typeface="华文细黑" panose="02010600040101010101" pitchFamily="2" charset="-122"/>
                <a:ea typeface="华文细黑" panose="02010600040101010101" pitchFamily="2" charset="-122"/>
              </a:rPr>
              <a:t>新标准增加了一种“</a:t>
            </a:r>
            <a:r>
              <a:rPr lang="en-US" altLang="zh-CN" sz="2400" dirty="0">
                <a:latin typeface="华文细黑" panose="02010600040101010101" pitchFamily="2" charset="-122"/>
                <a:ea typeface="华文细黑" panose="02010600040101010101" pitchFamily="2" charset="-122"/>
              </a:rPr>
              <a:t>void”</a:t>
            </a:r>
            <a:r>
              <a:rPr lang="zh-CN" altLang="en-US" sz="2400" dirty="0">
                <a:latin typeface="华文细黑" panose="02010600040101010101" pitchFamily="2" charset="-122"/>
                <a:ea typeface="华文细黑" panose="02010600040101010101" pitchFamily="2" charset="-122"/>
              </a:rPr>
              <a:t>指针类型，即可定义一个指针变量，但不指定它是指向哪一种类型数据的。</a:t>
            </a:r>
            <a:r>
              <a:rPr lang="en-US" altLang="zh-CN" sz="2400" dirty="0">
                <a:latin typeface="华文细黑" panose="02010600040101010101" pitchFamily="2" charset="-122"/>
                <a:ea typeface="华文细黑" panose="02010600040101010101" pitchFamily="2" charset="-122"/>
              </a:rPr>
              <a:t>ANSIC</a:t>
            </a:r>
            <a:r>
              <a:rPr lang="zh-CN" altLang="en-US" sz="2400" dirty="0">
                <a:latin typeface="华文细黑" panose="02010600040101010101" pitchFamily="2" charset="-122"/>
                <a:ea typeface="华文细黑" panose="02010600040101010101" pitchFamily="2" charset="-122"/>
              </a:rPr>
              <a:t>标准规定用动态存储分配函数时返回</a:t>
            </a:r>
            <a:r>
              <a:rPr lang="en-US" altLang="zh-CN" sz="2400" dirty="0">
                <a:latin typeface="华文细黑" panose="02010600040101010101" pitchFamily="2" charset="-122"/>
                <a:ea typeface="华文细黑" panose="02010600040101010101" pitchFamily="2" charset="-122"/>
              </a:rPr>
              <a:t>void</a:t>
            </a:r>
            <a:r>
              <a:rPr lang="zh-CN" altLang="en-US" sz="2400" dirty="0">
                <a:latin typeface="华文细黑" panose="02010600040101010101" pitchFamily="2" charset="-122"/>
                <a:ea typeface="华文细黑" panose="02010600040101010101" pitchFamily="2" charset="-122"/>
              </a:rPr>
              <a:t>指针，在将它的值赋给另一指针变量时要进行强制类型转换使之适合于被赋值的变量的类型。</a:t>
            </a:r>
            <a:endParaRPr lang="en-US" altLang="zh-CN" sz="2400" dirty="0">
              <a:latin typeface="华文细黑" panose="02010600040101010101" pitchFamily="2" charset="-122"/>
              <a:ea typeface="华文细黑" panose="02010600040101010101" pitchFamily="2" charset="-122"/>
            </a:endParaRPr>
          </a:p>
          <a:p>
            <a:pPr>
              <a:lnSpc>
                <a:spcPts val="3700"/>
              </a:lnSpc>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但是，</a:t>
            </a: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中的“</a:t>
            </a:r>
            <a:r>
              <a:rPr lang="en-US" altLang="zh-CN" sz="2400" dirty="0">
                <a:latin typeface="华文细黑" panose="02010600040101010101" pitchFamily="2" charset="-122"/>
                <a:ea typeface="华文细黑" panose="02010600040101010101" pitchFamily="2" charset="-122"/>
              </a:rPr>
              <a:t>void”</a:t>
            </a:r>
            <a:r>
              <a:rPr lang="zh-CN" altLang="en-US" sz="2400" dirty="0">
                <a:latin typeface="华文细黑" panose="02010600040101010101" pitchFamily="2" charset="-122"/>
                <a:ea typeface="华文细黑" panose="02010600040101010101" pitchFamily="2" charset="-122"/>
              </a:rPr>
              <a:t>指针不安全</a:t>
            </a:r>
            <a:endParaRPr lang="en-US" altLang="zh-CN" sz="2400" dirty="0">
              <a:latin typeface="华文细黑" panose="02010600040101010101" pitchFamily="2" charset="-122"/>
              <a:ea typeface="华文细黑" panose="02010600040101010101" pitchFamily="2" charset="-122"/>
            </a:endParaRPr>
          </a:p>
        </p:txBody>
      </p:sp>
      <p:sp>
        <p:nvSpPr>
          <p:cNvPr id="5" name="TextBox 4"/>
          <p:cNvSpPr txBox="1"/>
          <p:nvPr/>
        </p:nvSpPr>
        <p:spPr>
          <a:xfrm>
            <a:off x="365085" y="3574668"/>
            <a:ext cx="3414827" cy="2862322"/>
          </a:xfrm>
          <a:prstGeom prst="rect">
            <a:avLst/>
          </a:prstGeom>
          <a:solidFill>
            <a:schemeClr val="tx1"/>
          </a:solidFill>
        </p:spPr>
        <p:txBody>
          <a:bodyPr wrap="square" rtlCol="0">
            <a:spAutoFit/>
          </a:bodyPr>
          <a:lstStyle/>
          <a:p>
            <a:pPr>
              <a:lnSpc>
                <a:spcPct val="150000"/>
              </a:lnSpc>
            </a:pP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a,;</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err="1">
                <a:solidFill>
                  <a:schemeClr val="bg1"/>
                </a:solidFill>
                <a:latin typeface="Tahoma" panose="020B0604030504040204" pitchFamily="34" charset="0"/>
                <a:cs typeface="Tahoma" panose="020B0604030504040204" pitchFamily="34" charset="0"/>
              </a:rPr>
              <a:t>int</a:t>
            </a:r>
            <a:r>
              <a:rPr lang="en-US" altLang="zh-CN" sz="2400" dirty="0">
                <a:solidFill>
                  <a:schemeClr val="bg1"/>
                </a:solidFill>
                <a:latin typeface="Tahoma" panose="020B0604030504040204" pitchFamily="34" charset="0"/>
                <a:cs typeface="Tahoma" panose="020B0604030504040204" pitchFamily="34" charset="0"/>
              </a:rPr>
              <a:t> *pa = &amp;a;</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double b;</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double *</a:t>
            </a:r>
            <a:r>
              <a:rPr lang="en-US" altLang="zh-CN" sz="2400" dirty="0" err="1">
                <a:solidFill>
                  <a:schemeClr val="bg1"/>
                </a:solidFill>
                <a:latin typeface="Tahoma" panose="020B0604030504040204" pitchFamily="34" charset="0"/>
                <a:cs typeface="Tahoma" panose="020B0604030504040204" pitchFamily="34" charset="0"/>
              </a:rPr>
              <a:t>pb</a:t>
            </a:r>
            <a:r>
              <a:rPr lang="en-US" altLang="zh-CN" sz="2400" dirty="0">
                <a:solidFill>
                  <a:schemeClr val="bg1"/>
                </a:solidFill>
                <a:latin typeface="Tahoma" panose="020B0604030504040204" pitchFamily="34" charset="0"/>
                <a:cs typeface="Tahoma" panose="020B0604030504040204" pitchFamily="34" charset="0"/>
              </a:rPr>
              <a:t> = &amp;b;</a:t>
            </a:r>
            <a:endParaRPr lang="en-US" altLang="zh-CN" sz="2400" dirty="0">
              <a:solidFill>
                <a:schemeClr val="bg1"/>
              </a:solidFill>
              <a:latin typeface="Tahoma" panose="020B0604030504040204" pitchFamily="34" charset="0"/>
              <a:cs typeface="Tahoma" panose="020B0604030504040204" pitchFamily="34" charset="0"/>
            </a:endParaRPr>
          </a:p>
          <a:p>
            <a:pPr>
              <a:lnSpc>
                <a:spcPct val="150000"/>
              </a:lnSpc>
            </a:pPr>
            <a:r>
              <a:rPr lang="en-US" altLang="zh-CN" sz="2400" dirty="0">
                <a:solidFill>
                  <a:schemeClr val="bg1"/>
                </a:solidFill>
                <a:latin typeface="Tahoma" panose="020B0604030504040204" pitchFamily="34" charset="0"/>
                <a:cs typeface="Tahoma" panose="020B0604030504040204" pitchFamily="34" charset="0"/>
              </a:rPr>
              <a:t>void *</a:t>
            </a:r>
            <a:r>
              <a:rPr lang="en-US" altLang="zh-CN" sz="2400" dirty="0" err="1">
                <a:solidFill>
                  <a:schemeClr val="bg1"/>
                </a:solidFill>
                <a:latin typeface="Tahoma" panose="020B0604030504040204" pitchFamily="34" charset="0"/>
                <a:cs typeface="Tahoma" panose="020B0604030504040204" pitchFamily="34" charset="0"/>
              </a:rPr>
              <a:t>pv</a:t>
            </a:r>
            <a:r>
              <a:rPr lang="en-US" altLang="zh-CN" sz="2400" dirty="0">
                <a:solidFill>
                  <a:schemeClr val="bg1"/>
                </a:solidFill>
                <a:latin typeface="Tahoma" panose="020B0604030504040204" pitchFamily="34" charset="0"/>
                <a:cs typeface="Tahoma" panose="020B0604030504040204" pitchFamily="34" charset="0"/>
              </a:rPr>
              <a:t>;</a:t>
            </a:r>
            <a:endParaRPr lang="zh-CN" altLang="en-US" sz="2400" dirty="0">
              <a:solidFill>
                <a:schemeClr val="bg1"/>
              </a:solidFill>
              <a:latin typeface="Tahoma" panose="020B0604030504040204" pitchFamily="34" charset="0"/>
              <a:cs typeface="Tahoma" panose="020B0604030504040204" pitchFamily="34" charset="0"/>
            </a:endParaRPr>
          </a:p>
        </p:txBody>
      </p:sp>
      <p:sp>
        <p:nvSpPr>
          <p:cNvPr id="6" name="TextBox 5"/>
          <p:cNvSpPr txBox="1"/>
          <p:nvPr/>
        </p:nvSpPr>
        <p:spPr>
          <a:xfrm>
            <a:off x="4067945" y="3610020"/>
            <a:ext cx="5076056" cy="2308324"/>
          </a:xfrm>
          <a:prstGeom prst="rect">
            <a:avLst/>
          </a:prstGeom>
          <a:solidFill>
            <a:schemeClr val="tx1"/>
          </a:solidFill>
        </p:spPr>
        <p:txBody>
          <a:bodyPr wrap="square" rtlCol="0">
            <a:spAutoFit/>
          </a:bodyPr>
          <a:lstStyle/>
          <a:p>
            <a:pPr>
              <a:lnSpc>
                <a:spcPct val="150000"/>
              </a:lnSpc>
            </a:pPr>
            <a:r>
              <a:rPr lang="en-US" altLang="zh-CN" sz="2400" dirty="0">
                <a:solidFill>
                  <a:schemeClr val="bg1"/>
                </a:solidFill>
                <a:latin typeface="Tahoma" panose="020B0604030504040204" pitchFamily="34" charset="0"/>
                <a:cs typeface="Tahoma" panose="020B0604030504040204" pitchFamily="34" charset="0"/>
              </a:rPr>
              <a:t>pa = </a:t>
            </a:r>
            <a:r>
              <a:rPr lang="en-US" altLang="zh-CN" sz="2400" dirty="0" err="1">
                <a:solidFill>
                  <a:schemeClr val="bg1"/>
                </a:solidFill>
                <a:latin typeface="Tahoma" panose="020B0604030504040204" pitchFamily="34" charset="0"/>
                <a:cs typeface="Tahoma" panose="020B0604030504040204" pitchFamily="34" charset="0"/>
              </a:rPr>
              <a:t>pb</a:t>
            </a:r>
            <a:r>
              <a:rPr lang="en-US" altLang="zh-CN" sz="2400" dirty="0">
                <a:solidFill>
                  <a:schemeClr val="bg1"/>
                </a:solidFill>
                <a:latin typeface="Tahoma" panose="020B0604030504040204" pitchFamily="34" charset="0"/>
                <a:cs typeface="Tahoma" panose="020B0604030504040204" pitchFamily="34" charset="0"/>
              </a:rPr>
              <a:t>; </a:t>
            </a:r>
            <a:r>
              <a:rPr lang="en-US" altLang="zh-CN" sz="2400" dirty="0">
                <a:solidFill>
                  <a:srgbClr val="FF0000"/>
                </a:solidFill>
                <a:latin typeface="Tahoma" panose="020B0604030504040204" pitchFamily="34" charset="0"/>
                <a:cs typeface="Tahoma" panose="020B0604030504040204" pitchFamily="34" charset="0"/>
              </a:rPr>
              <a:t>//compile-time error</a:t>
            </a:r>
            <a:endParaRPr lang="en-US" altLang="zh-CN" sz="2400" dirty="0">
              <a:solidFill>
                <a:srgbClr val="FF0000"/>
              </a:solidFill>
              <a:latin typeface="Tahoma" panose="020B0604030504040204" pitchFamily="34" charset="0"/>
              <a:cs typeface="Tahoma" panose="020B0604030504040204" pitchFamily="34" charset="0"/>
            </a:endParaRPr>
          </a:p>
          <a:p>
            <a:pPr>
              <a:lnSpc>
                <a:spcPct val="150000"/>
              </a:lnSpc>
            </a:pPr>
            <a:r>
              <a:rPr lang="en-US" altLang="zh-CN" sz="2400" dirty="0">
                <a:solidFill>
                  <a:srgbClr val="008000"/>
                </a:solidFill>
                <a:latin typeface="Tahoma" panose="020B0604030504040204" pitchFamily="34" charset="0"/>
                <a:cs typeface="Tahoma" panose="020B0604030504040204" pitchFamily="34" charset="0"/>
              </a:rPr>
              <a:t>//but,</a:t>
            </a:r>
            <a:endParaRPr lang="en-US" altLang="zh-CN" sz="2400" dirty="0">
              <a:solidFill>
                <a:srgbClr val="008000"/>
              </a:solidFill>
              <a:latin typeface="Tahoma" panose="020B0604030504040204" pitchFamily="34" charset="0"/>
              <a:cs typeface="Tahoma" panose="020B0604030504040204" pitchFamily="34" charset="0"/>
            </a:endParaRPr>
          </a:p>
          <a:p>
            <a:pPr>
              <a:lnSpc>
                <a:spcPct val="150000"/>
              </a:lnSpc>
            </a:pPr>
            <a:r>
              <a:rPr lang="en-US" altLang="zh-CN" sz="2400" dirty="0" err="1">
                <a:solidFill>
                  <a:srgbClr val="0000CC"/>
                </a:solidFill>
                <a:latin typeface="Tahoma" panose="020B0604030504040204" pitchFamily="34" charset="0"/>
                <a:cs typeface="Tahoma" panose="020B0604030504040204" pitchFamily="34" charset="0"/>
              </a:rPr>
              <a:t>pv</a:t>
            </a:r>
            <a:r>
              <a:rPr lang="en-US" altLang="zh-CN" sz="2400" dirty="0">
                <a:solidFill>
                  <a:srgbClr val="0000CC"/>
                </a:solidFill>
                <a:latin typeface="Tahoma" panose="020B0604030504040204" pitchFamily="34" charset="0"/>
                <a:cs typeface="Tahoma" panose="020B0604030504040204" pitchFamily="34" charset="0"/>
              </a:rPr>
              <a:t> = </a:t>
            </a:r>
            <a:r>
              <a:rPr lang="en-US" altLang="zh-CN" sz="2400" dirty="0" err="1">
                <a:solidFill>
                  <a:srgbClr val="0000CC"/>
                </a:solidFill>
                <a:latin typeface="Tahoma" panose="020B0604030504040204" pitchFamily="34" charset="0"/>
                <a:cs typeface="Tahoma" panose="020B0604030504040204" pitchFamily="34" charset="0"/>
              </a:rPr>
              <a:t>pb</a:t>
            </a:r>
            <a:r>
              <a:rPr lang="en-US" altLang="zh-CN" sz="2400" dirty="0">
                <a:solidFill>
                  <a:srgbClr val="0000CC"/>
                </a:solidFill>
                <a:latin typeface="Tahoma" panose="020B0604030504040204" pitchFamily="34" charset="0"/>
                <a:cs typeface="Tahoma" panose="020B0604030504040204" pitchFamily="34" charset="0"/>
              </a:rPr>
              <a:t>; </a:t>
            </a:r>
            <a:r>
              <a:rPr lang="en-US" altLang="zh-CN" sz="2400" b="1" dirty="0">
                <a:solidFill>
                  <a:srgbClr val="00B050"/>
                </a:solidFill>
                <a:latin typeface="Tahoma" panose="020B0604030504040204" pitchFamily="34" charset="0"/>
                <a:cs typeface="Tahoma" panose="020B0604030504040204" pitchFamily="34" charset="0"/>
              </a:rPr>
              <a:t>/*</a:t>
            </a:r>
            <a:r>
              <a:rPr lang="zh-CN" altLang="en-US" sz="2400" b="1" dirty="0">
                <a:solidFill>
                  <a:srgbClr val="00B050"/>
                </a:solidFill>
                <a:latin typeface="Tahoma" panose="020B0604030504040204" pitchFamily="34" charset="0"/>
                <a:cs typeface="Tahoma" panose="020B0604030504040204" pitchFamily="34" charset="0"/>
              </a:rPr>
              <a:t>编译通过</a:t>
            </a:r>
            <a:r>
              <a:rPr lang="en-US" altLang="zh-CN" sz="2400" b="1" dirty="0">
                <a:solidFill>
                  <a:srgbClr val="00B050"/>
                </a:solidFill>
                <a:latin typeface="Tahoma" panose="020B0604030504040204" pitchFamily="34" charset="0"/>
                <a:cs typeface="Tahoma" panose="020B0604030504040204" pitchFamily="34" charset="0"/>
              </a:rPr>
              <a:t>*/</a:t>
            </a:r>
            <a:endParaRPr lang="en-US" altLang="zh-CN" sz="2400" b="1" dirty="0">
              <a:solidFill>
                <a:srgbClr val="00B050"/>
              </a:solidFill>
              <a:latin typeface="Tahoma" panose="020B0604030504040204" pitchFamily="34" charset="0"/>
              <a:cs typeface="Tahoma" panose="020B0604030504040204" pitchFamily="34" charset="0"/>
            </a:endParaRPr>
          </a:p>
          <a:p>
            <a:pPr>
              <a:lnSpc>
                <a:spcPct val="150000"/>
              </a:lnSpc>
            </a:pPr>
            <a:r>
              <a:rPr lang="en-US" altLang="zh-CN" sz="2400" dirty="0">
                <a:solidFill>
                  <a:srgbClr val="0000CC"/>
                </a:solidFill>
                <a:latin typeface="Tahoma" panose="020B0604030504040204" pitchFamily="34" charset="0"/>
                <a:cs typeface="Tahoma" panose="020B0604030504040204" pitchFamily="34" charset="0"/>
              </a:rPr>
              <a:t>pa = </a:t>
            </a:r>
            <a:r>
              <a:rPr lang="en-US" altLang="zh-CN" sz="2400" dirty="0" err="1">
                <a:solidFill>
                  <a:srgbClr val="0000CC"/>
                </a:solidFill>
                <a:latin typeface="Tahoma" panose="020B0604030504040204" pitchFamily="34" charset="0"/>
                <a:cs typeface="Tahoma" panose="020B0604030504040204" pitchFamily="34" charset="0"/>
              </a:rPr>
              <a:t>pv</a:t>
            </a:r>
            <a:r>
              <a:rPr lang="en-US" altLang="zh-CN" sz="2400" dirty="0">
                <a:solidFill>
                  <a:srgbClr val="0000CC"/>
                </a:solidFill>
                <a:latin typeface="Tahoma" panose="020B0604030504040204" pitchFamily="34" charset="0"/>
                <a:cs typeface="Tahoma" panose="020B0604030504040204" pitchFamily="34" charset="0"/>
              </a:rPr>
              <a:t>; </a:t>
            </a:r>
            <a:r>
              <a:rPr lang="en-US" altLang="zh-CN" sz="2400" b="1" dirty="0">
                <a:solidFill>
                  <a:srgbClr val="00B050"/>
                </a:solidFill>
                <a:latin typeface="Tahoma" panose="020B0604030504040204" pitchFamily="34" charset="0"/>
                <a:cs typeface="Tahoma" panose="020B0604030504040204" pitchFamily="34" charset="0"/>
              </a:rPr>
              <a:t>/*</a:t>
            </a:r>
            <a:r>
              <a:rPr lang="zh-CN" altLang="en-US" sz="2400" b="1" dirty="0">
                <a:solidFill>
                  <a:srgbClr val="00B050"/>
                </a:solidFill>
                <a:latin typeface="Tahoma" panose="020B0604030504040204" pitchFamily="34" charset="0"/>
                <a:cs typeface="Tahoma" panose="020B0604030504040204" pitchFamily="34" charset="0"/>
              </a:rPr>
              <a:t>编译通过</a:t>
            </a:r>
            <a:r>
              <a:rPr lang="en-US" altLang="zh-CN" sz="2400" b="1" dirty="0">
                <a:solidFill>
                  <a:srgbClr val="00B050"/>
                </a:solidFill>
                <a:latin typeface="Tahoma" panose="020B0604030504040204" pitchFamily="34" charset="0"/>
                <a:cs typeface="Tahoma" panose="020B0604030504040204" pitchFamily="34" charset="0"/>
              </a:rPr>
              <a:t>*/</a:t>
            </a:r>
            <a:endParaRPr lang="en-US" altLang="zh-CN" sz="2400" b="1" dirty="0">
              <a:solidFill>
                <a:srgbClr val="00B050"/>
              </a:solidFill>
              <a:latin typeface="Tahoma" panose="020B0604030504040204" pitchFamily="34" charset="0"/>
              <a:cs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4294967295"/>
          </p:nvPr>
        </p:nvSpPr>
        <p:spPr>
          <a:xfrm>
            <a:off x="214282" y="6286526"/>
            <a:ext cx="3662378" cy="365125"/>
          </a:xfrm>
          <a:prstGeom prst="rect">
            <a:avLst/>
          </a:prstGeom>
        </p:spPr>
        <p:txBody>
          <a:bodyPr/>
          <a:lstStyle/>
          <a:p>
            <a:r>
              <a:rPr lang="en-US" altLang="zh-CN">
                <a:solidFill>
                  <a:srgbClr val="000000"/>
                </a:solidFill>
              </a:rPr>
              <a:t>The C Programming Language</a:t>
            </a:r>
            <a:endParaRPr lang="zh-CN" altLang="en-US">
              <a:solidFill>
                <a:srgbClr val="000000"/>
              </a:solidFill>
            </a:endParaRPr>
          </a:p>
        </p:txBody>
      </p:sp>
      <p:sp>
        <p:nvSpPr>
          <p:cNvPr id="3" name="标题 1"/>
          <p:cNvSpPr txBox="1"/>
          <p:nvPr/>
        </p:nvSpPr>
        <p:spPr>
          <a:xfrm>
            <a:off x="432000" y="214289"/>
            <a:ext cx="8712000" cy="7848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uFont typeface="Arial" panose="020B0604020202090204" pitchFamily="34" charset="0"/>
              <a:buNone/>
            </a:pPr>
            <a:r>
              <a:rPr lang="zh-CN" altLang="en-US" sz="3600" dirty="0">
                <a:solidFill>
                  <a:srgbClr val="0000CC"/>
                </a:solidFill>
                <a:latin typeface="微软雅黑" panose="020B0503020204020204" pitchFamily="34" charset="-122"/>
                <a:ea typeface="微软雅黑" panose="020B0503020204020204" pitchFamily="34" charset="-122"/>
              </a:rPr>
              <a:t>有关指针的数据类型和指针运算的小结</a:t>
            </a:r>
            <a:r>
              <a:rPr lang="en-US" altLang="zh-CN" sz="3600" dirty="0">
                <a:solidFill>
                  <a:srgbClr val="0000CC"/>
                </a:solidFill>
                <a:latin typeface="微软雅黑" panose="020B0503020204020204" pitchFamily="34" charset="-122"/>
                <a:ea typeface="微软雅黑" panose="020B0503020204020204" pitchFamily="34" charset="-122"/>
                <a:cs typeface="Arial Unicode MS" panose="020B0604020202020204" pitchFamily="34" charset="-122"/>
              </a:rPr>
              <a:t> </a:t>
            </a:r>
            <a:endParaRPr lang="zh-CN" altLang="en-US" sz="3600" dirty="0">
              <a:solidFill>
                <a:srgbClr val="0000CC"/>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TextBox 3"/>
          <p:cNvSpPr txBox="1"/>
          <p:nvPr/>
        </p:nvSpPr>
        <p:spPr>
          <a:xfrm>
            <a:off x="432000" y="1071552"/>
            <a:ext cx="8715404" cy="646331"/>
          </a:xfrm>
          <a:prstGeom prst="rect">
            <a:avLst/>
          </a:prstGeom>
          <a:noFill/>
        </p:spPr>
        <p:txBody>
          <a:bodyPr wrap="square" rtlCol="0">
            <a:spAutoFit/>
          </a:bodyPr>
          <a:lstStyle/>
          <a:p>
            <a:pPr marL="182880" indent="-182880" eaLnBrk="0" hangingPunct="0">
              <a:lnSpc>
                <a:spcPct val="150000"/>
              </a:lnSpc>
              <a:buClr>
                <a:srgbClr val="663300"/>
              </a:buClr>
              <a:buFont typeface="Arial" panose="020B0604020202090204" pitchFamily="34" charset="0"/>
              <a:buChar char="•"/>
            </a:pPr>
            <a:r>
              <a:rPr lang="zh-CN" altLang="en-US" sz="2400" dirty="0">
                <a:solidFill>
                  <a:srgbClr val="000000"/>
                </a:solidFill>
                <a:latin typeface="华文细黑" panose="02010600040101010101" pitchFamily="2" charset="-122"/>
                <a:ea typeface="华文细黑" panose="02010600040101010101" pitchFamily="2" charset="-122"/>
              </a:rPr>
              <a:t>有关指针的数据类型的小结</a:t>
            </a:r>
            <a:endParaRPr lang="zh-CN" altLang="en-US" sz="2400" dirty="0">
              <a:solidFill>
                <a:srgbClr val="000000"/>
              </a:solidFill>
              <a:latin typeface="华文细黑" panose="02010600040101010101" pitchFamily="2" charset="-122"/>
              <a:ea typeface="华文细黑" panose="02010600040101010101" pitchFamily="2" charset="-122"/>
            </a:endParaRPr>
          </a:p>
        </p:txBody>
      </p:sp>
      <p:graphicFrame>
        <p:nvGraphicFramePr>
          <p:cNvPr id="5" name="Group 2"/>
          <p:cNvGraphicFramePr/>
          <p:nvPr/>
        </p:nvGraphicFramePr>
        <p:xfrm>
          <a:off x="19235" y="1694094"/>
          <a:ext cx="9144000" cy="4966399"/>
        </p:xfrm>
        <a:graphic>
          <a:graphicData uri="http://schemas.openxmlformats.org/drawingml/2006/table">
            <a:tbl>
              <a:tblPr/>
              <a:tblGrid>
                <a:gridCol w="2907723"/>
                <a:gridCol w="6236277"/>
              </a:tblGrid>
              <a:tr h="438150">
                <a:tc>
                  <a:txBody>
                    <a:bodyPr/>
                    <a:lstStyle/>
                    <a:p>
                      <a:pPr marL="342900" marR="0" lvl="0" indent="-342900" algn="ctr"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定义</a:t>
                      </a:r>
                      <a:endParaRPr kumimoji="1" lang="zh-CN" altLang="en-US" sz="2000" b="0"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ctr"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含义</a:t>
                      </a:r>
                      <a:endParaRPr kumimoji="1" lang="zh-CN" altLang="en-US" sz="2000" b="0"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8150">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ｉ；</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整型变量ｉ</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8150">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ｐ为指向整型数据的指针变量</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6563">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int a</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n</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a:t>
                      </a:r>
                      <a:endParaRPr kumimoji="1" lang="en-US" altLang="zh-CN"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整型数组ａ，它有ｎ个元素</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59484">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*ｐ［ｎ］；</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指针数组ｐ，它由ｎ个指向整型数据的指针元素组成</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8150">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（*ｐ）［ｎ］；</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ｐ为指向含ｎ个元素的一维数组的指针变量</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6563">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ｆ（）；</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ｆ为带回整型函数值的函数</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722313">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ｐ为带回一个指针的函数，该指针指向整型数据</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436563">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ｐ为指向函数的指针，该函数返回一个整型值</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r h="722313">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ｉｎｔ **ｐ；</a:t>
                      </a:r>
                      <a:endParaRPr kumimoji="1" lang="zh-CN" altLang="en-US" sz="2000" b="1" i="0" u="none" strike="noStrike" cap="none" normalizeH="0" baseline="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409020205090404" charset="0"/>
                        </a:rPr>
                        <a:t>ｐ是一个指针变量，它指向一个指向整型数据的指针变量</a:t>
                      </a:r>
                      <a:endParaRPr kumimoji="1" lang="zh-CN" altLang="en-US" sz="2000" b="1" i="0" u="none" strike="noStrike" cap="none" normalizeH="0" baseline="0" dirty="0">
                        <a:ln>
                          <a:noFill/>
                        </a:ln>
                        <a:solidFill>
                          <a:schemeClr val="tx1"/>
                        </a:solidFill>
                        <a:effectLst/>
                        <a:latin typeface="Times New Roman" panose="0202050305040509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0243"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0244"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6" name="Rectangle 9"/>
          <p:cNvSpPr txBox="1">
            <a:spLocks noChangeArrowheads="1"/>
          </p:cNvSpPr>
          <p:nvPr/>
        </p:nvSpPr>
        <p:spPr bwMode="auto">
          <a:xfrm>
            <a:off x="2097088" y="1000125"/>
            <a:ext cx="8429625" cy="1214438"/>
          </a:xfrm>
          <a:prstGeom prst="rect">
            <a:avLst/>
          </a:prstGeom>
          <a:noFill/>
          <a:ln w="9525">
            <a:noFill/>
            <a:miter lim="800000"/>
          </a:ln>
        </p:spPr>
        <p:txBody>
          <a:bodyPr/>
          <a:lstStyle/>
          <a:p>
            <a:pPr marL="342900" marR="0" indent="-342900" defTabSz="914400" eaLnBrk="0" hangingPunct="0">
              <a:spcBef>
                <a:spcPct val="20000"/>
              </a:spcBef>
              <a:buClr>
                <a:schemeClr val="bg2"/>
              </a:buClr>
              <a:buSzPct val="75000"/>
              <a:buFont typeface="Wingdings" panose="05000000000000000000" pitchFamily="2" charset="2"/>
              <a:buChar char="n"/>
              <a:defRPr/>
            </a:pPr>
            <a:r>
              <a:rPr kumimoji="0" lang="zh-CN" altLang="en-US" sz="2800" kern="1200" cap="none" spc="0" normalizeH="0" baseline="0" noProof="0" dirty="0">
                <a:latin typeface="楷体_GB2312" pitchFamily="49" charset="-122"/>
                <a:ea typeface="楷体_GB2312" pitchFamily="49" charset="-122"/>
                <a:cs typeface="+mn-cs"/>
              </a:rPr>
              <a:t>算法时间复杂度</a:t>
            </a:r>
            <a:endParaRPr kumimoji="0" lang="en-US" altLang="zh-CN" sz="2800" kern="1200" cap="none" spc="0" normalizeH="0" baseline="0" noProof="0" dirty="0">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与高级语言程序执行时间相关的因素 </a:t>
            </a:r>
            <a:endPar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Tx/>
              <a:buNone/>
              <a:defRPr/>
            </a:pPr>
            <a:endParaRPr kumimoji="0" lang="en-US" altLang="zh-CN" sz="2400" kern="120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 typeface="Wingdings" panose="05000000000000000000" pitchFamily="2" charset="2"/>
              <a:buChar char="n"/>
              <a:defRPr/>
            </a:pPr>
            <a:endParaRPr kumimoji="0" lang="en-US" altLang="zh-CN" sz="2400" kern="120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 typeface="Wingdings" panose="05000000000000000000" pitchFamily="2" charset="2"/>
              <a:buChar char="n"/>
              <a:defRPr/>
            </a:pPr>
            <a:endParaRPr kumimoji="0" lang="zh-CN" altLang="en-US" sz="2400" b="1" kern="0" cap="none" spc="0" normalizeH="0" baseline="0" noProof="0" dirty="0">
              <a:latin typeface="+mn-lt"/>
              <a:ea typeface="+mn-ea"/>
              <a:cs typeface="+mn-cs"/>
            </a:endParaRPr>
          </a:p>
        </p:txBody>
      </p:sp>
      <p:sp>
        <p:nvSpPr>
          <p:cNvPr id="7" name="Text Box 2"/>
          <p:cNvSpPr txBox="1">
            <a:spLocks noChangeArrowheads="1"/>
          </p:cNvSpPr>
          <p:nvPr/>
        </p:nvSpPr>
        <p:spPr bwMode="auto">
          <a:xfrm>
            <a:off x="2097088" y="4019550"/>
            <a:ext cx="8016875" cy="101473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sng" strike="noStrike" kern="1200" cap="none" spc="0" normalizeH="0" baseline="0" noProof="0" dirty="0">
              <a:ln>
                <a:noFill/>
              </a:ln>
              <a:solidFill>
                <a:schemeClr val="tx1"/>
              </a:solidFill>
              <a:effectLst/>
              <a:uLnTx/>
              <a:uFillTx/>
              <a:latin typeface="+mn-ea"/>
              <a:ea typeface="+mn-ea"/>
              <a:cs typeface="+mn-cs"/>
            </a:endParaRPr>
          </a:p>
        </p:txBody>
      </p:sp>
      <p:sp>
        <p:nvSpPr>
          <p:cNvPr id="8" name="TextBox 7"/>
          <p:cNvSpPr txBox="1"/>
          <p:nvPr/>
        </p:nvSpPr>
        <p:spPr>
          <a:xfrm>
            <a:off x="2525713" y="1970088"/>
            <a:ext cx="3522980" cy="1814830"/>
          </a:xfrm>
          <a:prstGeom prst="rect">
            <a:avLst/>
          </a:prstGeom>
          <a:noFill/>
          <a:ln w="9525">
            <a:noFill/>
          </a:ln>
        </p:spPr>
        <p:txBody>
          <a:bodyPr wrap="none">
            <a:spAutoFit/>
          </a:bodyPr>
          <a:p>
            <a:pPr marL="800100" lvl="1" indent="-342900" eaLnBrk="0" hangingPunct="0">
              <a:spcBef>
                <a:spcPct val="20000"/>
              </a:spcBef>
              <a:buClr>
                <a:schemeClr val="bg2"/>
              </a:buClr>
              <a:buSzPct val="45000"/>
              <a:buFont typeface="Wingdings" panose="05000000000000000000" pitchFamily="2" charset="2"/>
              <a:buChar char="n"/>
            </a:pPr>
            <a:r>
              <a:rPr lang="zh-CN" altLang="en-US" sz="2000" dirty="0">
                <a:latin typeface="楷体_GB2312" pitchFamily="49" charset="-122"/>
                <a:ea typeface="楷体_GB2312" pitchFamily="49" charset="-122"/>
              </a:rPr>
              <a:t>算法采用的策略、方法</a:t>
            </a:r>
            <a:endParaRPr lang="en-US" altLang="zh-CN" sz="2000" dirty="0">
              <a:latin typeface="楷体_GB2312" pitchFamily="49" charset="-122"/>
              <a:ea typeface="楷体_GB2312" pitchFamily="49" charset="-122"/>
            </a:endParaRPr>
          </a:p>
          <a:p>
            <a:pPr marL="800100" lvl="1" indent="-342900" eaLnBrk="0" hangingPunct="0">
              <a:spcBef>
                <a:spcPct val="20000"/>
              </a:spcBef>
              <a:buClr>
                <a:schemeClr val="bg2"/>
              </a:buClr>
              <a:buSzPct val="45000"/>
              <a:buFont typeface="Wingdings" panose="05000000000000000000" pitchFamily="2" charset="2"/>
              <a:buChar char="n"/>
            </a:pPr>
            <a:r>
              <a:rPr lang="zh-CN" altLang="en-US" sz="2000" dirty="0">
                <a:latin typeface="楷体_GB2312" pitchFamily="49" charset="-122"/>
                <a:ea typeface="楷体_GB2312" pitchFamily="49" charset="-122"/>
              </a:rPr>
              <a:t>编译产生的代码质量</a:t>
            </a:r>
            <a:endParaRPr lang="en-US" altLang="zh-CN" sz="2000" dirty="0">
              <a:latin typeface="楷体_GB2312" pitchFamily="49" charset="-122"/>
              <a:ea typeface="楷体_GB2312" pitchFamily="49" charset="-122"/>
            </a:endParaRPr>
          </a:p>
          <a:p>
            <a:pPr marL="800100" lvl="1" indent="-342900" eaLnBrk="0" hangingPunct="0">
              <a:spcBef>
                <a:spcPct val="20000"/>
              </a:spcBef>
              <a:buClr>
                <a:schemeClr val="bg2"/>
              </a:buClr>
              <a:buSzPct val="45000"/>
              <a:buFont typeface="Wingdings" panose="05000000000000000000" pitchFamily="2" charset="2"/>
              <a:buChar char="n"/>
            </a:pPr>
            <a:r>
              <a:rPr lang="zh-CN" altLang="en-US" sz="2000" dirty="0">
                <a:latin typeface="楷体_GB2312" pitchFamily="49" charset="-122"/>
                <a:ea typeface="楷体_GB2312" pitchFamily="49" charset="-122"/>
              </a:rPr>
              <a:t>问题的输入规模</a:t>
            </a:r>
            <a:endParaRPr lang="en-US" altLang="zh-CN" sz="2000" dirty="0">
              <a:latin typeface="楷体_GB2312" pitchFamily="49" charset="-122"/>
              <a:ea typeface="楷体_GB2312" pitchFamily="49" charset="-122"/>
            </a:endParaRPr>
          </a:p>
          <a:p>
            <a:pPr marL="800100" lvl="1" indent="-342900" eaLnBrk="0" hangingPunct="0">
              <a:spcBef>
                <a:spcPct val="20000"/>
              </a:spcBef>
              <a:buClr>
                <a:schemeClr val="bg2"/>
              </a:buClr>
              <a:buSzPct val="45000"/>
              <a:buFont typeface="Wingdings" panose="05000000000000000000" pitchFamily="2" charset="2"/>
              <a:buChar char="n"/>
            </a:pPr>
            <a:r>
              <a:rPr lang="zh-CN" altLang="en-US" sz="2000" dirty="0">
                <a:latin typeface="楷体_GB2312" pitchFamily="49" charset="-122"/>
                <a:ea typeface="楷体_GB2312" pitchFamily="49" charset="-122"/>
              </a:rPr>
              <a:t>机器执行指令的速度</a:t>
            </a:r>
            <a:endParaRPr lang="en-US" altLang="zh-CN" sz="2000" dirty="0">
              <a:latin typeface="楷体_GB2312" pitchFamily="49" charset="-122"/>
              <a:ea typeface="楷体_GB2312" pitchFamily="49" charset="-122"/>
            </a:endParaRPr>
          </a:p>
          <a:p>
            <a:endParaRPr lang="zh-CN" altLang="en-US" sz="2000" dirty="0">
              <a:latin typeface="Arial" panose="020B0604020202090204" pitchFamily="34" charset="0"/>
            </a:endParaRPr>
          </a:p>
        </p:txBody>
      </p:sp>
      <p:sp>
        <p:nvSpPr>
          <p:cNvPr id="10" name="TextBox 9"/>
          <p:cNvSpPr txBox="1"/>
          <p:nvPr/>
        </p:nvSpPr>
        <p:spPr>
          <a:xfrm>
            <a:off x="5754688" y="1970088"/>
            <a:ext cx="1656080" cy="1814830"/>
          </a:xfrm>
          <a:prstGeom prst="rect">
            <a:avLst/>
          </a:prstGeom>
          <a:noFill/>
        </p:spPr>
        <p:txBody>
          <a:bodyPr wrap="none">
            <a:spAutoFit/>
          </a:bodyPr>
          <a:lstStyle/>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软件</a:t>
            </a: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硬件 </a:t>
            </a: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R="0" defTabSz="914400">
              <a:buClrTx/>
              <a:buSzTx/>
              <a:buFontTx/>
              <a:buNone/>
              <a:defRPr/>
            </a:pPr>
            <a:endParaRPr kumimoji="0" lang="zh-CN" altLang="en-US" sz="2000" kern="1200" cap="none" spc="0" normalizeH="0" baseline="0" noProof="0" dirty="0">
              <a:solidFill>
                <a:schemeClr val="accent5">
                  <a:lumMod val="50000"/>
                </a:schemeClr>
              </a:solidFill>
              <a:latin typeface="Arial" panose="020B0604020202090204" pitchFamily="34" charset="0"/>
              <a:ea typeface="宋体" panose="02010600030101010101" pitchFamily="2" charset="-122"/>
              <a:cs typeface="+mn-cs"/>
            </a:endParaRPr>
          </a:p>
        </p:txBody>
      </p:sp>
      <p:sp>
        <p:nvSpPr>
          <p:cNvPr id="11" name="TextBox 10"/>
          <p:cNvSpPr txBox="1"/>
          <p:nvPr/>
        </p:nvSpPr>
        <p:spPr>
          <a:xfrm>
            <a:off x="5754688" y="1970088"/>
            <a:ext cx="2799080" cy="1814830"/>
          </a:xfrm>
          <a:prstGeom prst="rect">
            <a:avLst/>
          </a:prstGeom>
          <a:noFill/>
        </p:spPr>
        <p:txBody>
          <a:bodyPr wrap="none">
            <a:spAutoFit/>
          </a:bodyPr>
          <a:lstStyle/>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算法好坏的根本</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软件</a:t>
            </a: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输入量的多少</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&lt;&lt; </a:t>
            </a:r>
            <a:r>
              <a:rPr kumimoji="0" lang="zh-CN" altLang="en-US"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硬件 </a:t>
            </a:r>
            <a:endParaRPr kumimoji="0" lang="en-US" altLang="zh-CN" sz="20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R="0" defTabSz="914400">
              <a:buClrTx/>
              <a:buSzTx/>
              <a:buFontTx/>
              <a:buNone/>
              <a:defRPr/>
            </a:pPr>
            <a:endParaRPr kumimoji="0" lang="zh-CN" altLang="en-US" sz="2000" kern="1200" cap="none" spc="0" normalizeH="0" baseline="0" noProof="0" dirty="0">
              <a:solidFill>
                <a:schemeClr val="accent5">
                  <a:lumMod val="50000"/>
                </a:schemeClr>
              </a:solidFill>
              <a:latin typeface="Arial" panose="020B0604020202090204" pitchFamily="34" charset="0"/>
              <a:ea typeface="宋体" panose="02010600030101010101" pitchFamily="2" charset="-122"/>
              <a:cs typeface="+mn-cs"/>
            </a:endParaRPr>
          </a:p>
        </p:txBody>
      </p:sp>
      <p:grpSp>
        <p:nvGrpSpPr>
          <p:cNvPr id="2" name="组合 19"/>
          <p:cNvGrpSpPr/>
          <p:nvPr/>
        </p:nvGrpSpPr>
        <p:grpSpPr>
          <a:xfrm>
            <a:off x="2097088" y="3500438"/>
            <a:ext cx="4286250" cy="1500188"/>
            <a:chOff x="571472" y="3500438"/>
            <a:chExt cx="4286280" cy="1500198"/>
          </a:xfrm>
        </p:grpSpPr>
        <p:pic>
          <p:nvPicPr>
            <p:cNvPr id="10257" name="Picture 2"/>
            <p:cNvPicPr>
              <a:picLocks noChangeAspect="1"/>
            </p:cNvPicPr>
            <p:nvPr/>
          </p:nvPicPr>
          <p:blipFill>
            <a:blip r:embed="rId1">
              <a:lum bright="10001" contrast="30000"/>
            </a:blip>
            <a:stretch>
              <a:fillRect/>
            </a:stretch>
          </p:blipFill>
          <p:spPr>
            <a:xfrm>
              <a:off x="642910" y="3643314"/>
              <a:ext cx="3992789" cy="1357322"/>
            </a:xfrm>
            <a:prstGeom prst="rect">
              <a:avLst/>
            </a:prstGeom>
            <a:noFill/>
            <a:ln w="12700">
              <a:noFill/>
            </a:ln>
          </p:spPr>
        </p:pic>
        <p:sp>
          <p:nvSpPr>
            <p:cNvPr id="17" name="矩形 16"/>
            <p:cNvSpPr/>
            <p:nvPr/>
          </p:nvSpPr>
          <p:spPr bwMode="auto">
            <a:xfrm>
              <a:off x="571472" y="3500438"/>
              <a:ext cx="4286280" cy="368303"/>
            </a:xfrm>
            <a:prstGeom prst="rect">
              <a:avLst/>
            </a:prstGeom>
            <a:noFill/>
            <a:ln w="19050" cap="sq" cmpd="sng" algn="ctr">
              <a:solidFill>
                <a:schemeClr val="accent5">
                  <a:lumMod val="50000"/>
                </a:schemeClr>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grpSp>
      <p:grpSp>
        <p:nvGrpSpPr>
          <p:cNvPr id="3" name="组合 18"/>
          <p:cNvGrpSpPr/>
          <p:nvPr/>
        </p:nvGrpSpPr>
        <p:grpSpPr>
          <a:xfrm>
            <a:off x="6526213" y="3500438"/>
            <a:ext cx="4143375" cy="1785938"/>
            <a:chOff x="5000628" y="3500438"/>
            <a:chExt cx="4143372" cy="1785950"/>
          </a:xfrm>
        </p:grpSpPr>
        <p:pic>
          <p:nvPicPr>
            <p:cNvPr id="10254" name="Picture 3"/>
            <p:cNvPicPr>
              <a:picLocks noChangeAspect="1"/>
            </p:cNvPicPr>
            <p:nvPr/>
          </p:nvPicPr>
          <p:blipFill>
            <a:blip r:embed="rId2">
              <a:lum bright="10001" contrast="20000"/>
            </a:blip>
            <a:stretch>
              <a:fillRect/>
            </a:stretch>
          </p:blipFill>
          <p:spPr>
            <a:xfrm>
              <a:off x="5172532" y="4572008"/>
              <a:ext cx="3971468" cy="714380"/>
            </a:xfrm>
            <a:prstGeom prst="rect">
              <a:avLst/>
            </a:prstGeom>
            <a:noFill/>
            <a:ln w="12700">
              <a:noFill/>
            </a:ln>
          </p:spPr>
        </p:pic>
        <p:pic>
          <p:nvPicPr>
            <p:cNvPr id="10255" name="Picture 4"/>
            <p:cNvPicPr>
              <a:picLocks noChangeAspect="1"/>
            </p:cNvPicPr>
            <p:nvPr/>
          </p:nvPicPr>
          <p:blipFill>
            <a:blip r:embed="rId3">
              <a:lum bright="10001" contrast="30000"/>
            </a:blip>
            <a:stretch>
              <a:fillRect/>
            </a:stretch>
          </p:blipFill>
          <p:spPr>
            <a:xfrm>
              <a:off x="5643570" y="3500438"/>
              <a:ext cx="2371725" cy="990600"/>
            </a:xfrm>
            <a:prstGeom prst="rect">
              <a:avLst/>
            </a:prstGeom>
            <a:noFill/>
            <a:ln w="12700">
              <a:noFill/>
            </a:ln>
          </p:spPr>
        </p:pic>
        <p:sp>
          <p:nvSpPr>
            <p:cNvPr id="10256" name="矩形 17"/>
            <p:cNvSpPr/>
            <p:nvPr/>
          </p:nvSpPr>
          <p:spPr>
            <a:xfrm>
              <a:off x="5000628" y="3500438"/>
              <a:ext cx="4143372" cy="368303"/>
            </a:xfrm>
            <a:prstGeom prst="rect">
              <a:avLst/>
            </a:prstGeom>
            <a:noFill/>
            <a:ln w="19050" cap="sq" cmpd="sng">
              <a:solidFill>
                <a:srgbClr val="FF0000"/>
              </a:solidFill>
              <a:prstDash val="solid"/>
              <a:round/>
              <a:headEnd type="none" w="med" len="med"/>
              <a:tailEnd type="none" w="med" len="med"/>
            </a:ln>
          </p:spPr>
          <p:txBody>
            <a:bodyPr>
              <a:spAutoFit/>
            </a:bodyPr>
            <a:p>
              <a:endParaRPr lang="zh-CN" altLang="en-US" dirty="0">
                <a:latin typeface="Arial" panose="020B0604020202090204" pitchFamily="34" charset="0"/>
              </a:endParaRPr>
            </a:p>
          </p:txBody>
        </p:sp>
      </p:grpSp>
      <p:sp>
        <p:nvSpPr>
          <p:cNvPr id="21" name="TextBox 20"/>
          <p:cNvSpPr txBox="1"/>
          <p:nvPr/>
        </p:nvSpPr>
        <p:spPr>
          <a:xfrm>
            <a:off x="3240088" y="5202238"/>
            <a:ext cx="1928813" cy="368300"/>
          </a:xfrm>
          <a:prstGeom prst="rect">
            <a:avLst/>
          </a:prstGeom>
          <a:noFill/>
          <a:ln w="9525">
            <a:noFill/>
          </a:ln>
        </p:spPr>
        <p:txBody>
          <a:bodyPr>
            <a:spAutoFit/>
          </a:bodyPr>
          <a:p>
            <a:pPr algn="ctr"/>
            <a:r>
              <a:rPr lang="zh-CN" altLang="en-US" dirty="0">
                <a:solidFill>
                  <a:srgbClr val="C00000"/>
                </a:solidFill>
                <a:latin typeface="Arial" panose="020B0604020202090204" pitchFamily="34" charset="0"/>
              </a:rPr>
              <a:t>执行 </a:t>
            </a:r>
            <a:r>
              <a:rPr lang="en-US" altLang="zh-CN" dirty="0">
                <a:solidFill>
                  <a:srgbClr val="C00000"/>
                </a:solidFill>
                <a:latin typeface="Arial" panose="020B0604020202090204" pitchFamily="34" charset="0"/>
              </a:rPr>
              <a:t>2n+3</a:t>
            </a:r>
            <a:r>
              <a:rPr lang="zh-CN" altLang="en-US" dirty="0">
                <a:solidFill>
                  <a:srgbClr val="C00000"/>
                </a:solidFill>
                <a:latin typeface="Arial" panose="020B0604020202090204" pitchFamily="34" charset="0"/>
              </a:rPr>
              <a:t>次</a:t>
            </a:r>
            <a:endParaRPr lang="zh-CN" altLang="en-US" dirty="0">
              <a:solidFill>
                <a:srgbClr val="C00000"/>
              </a:solidFill>
              <a:latin typeface="Arial" panose="020B0604020202090204" pitchFamily="34" charset="0"/>
            </a:endParaRPr>
          </a:p>
        </p:txBody>
      </p:sp>
      <p:sp>
        <p:nvSpPr>
          <p:cNvPr id="22" name="TextBox 21"/>
          <p:cNvSpPr txBox="1"/>
          <p:nvPr/>
        </p:nvSpPr>
        <p:spPr>
          <a:xfrm>
            <a:off x="7740651" y="5214938"/>
            <a:ext cx="1928812" cy="368300"/>
          </a:xfrm>
          <a:prstGeom prst="rect">
            <a:avLst/>
          </a:prstGeom>
          <a:noFill/>
          <a:ln w="9525">
            <a:noFill/>
          </a:ln>
        </p:spPr>
        <p:txBody>
          <a:bodyPr>
            <a:spAutoFit/>
          </a:bodyPr>
          <a:p>
            <a:pPr algn="ctr"/>
            <a:r>
              <a:rPr lang="zh-CN" altLang="en-US" dirty="0">
                <a:solidFill>
                  <a:srgbClr val="C00000"/>
                </a:solidFill>
                <a:latin typeface="Arial" panose="020B0604020202090204" pitchFamily="34" charset="0"/>
              </a:rPr>
              <a:t>执行 </a:t>
            </a:r>
            <a:r>
              <a:rPr lang="en-US" altLang="zh-CN" dirty="0">
                <a:solidFill>
                  <a:srgbClr val="C00000"/>
                </a:solidFill>
                <a:latin typeface="Arial" panose="020B0604020202090204" pitchFamily="34" charset="0"/>
              </a:rPr>
              <a:t>3</a:t>
            </a:r>
            <a:r>
              <a:rPr lang="zh-CN" altLang="en-US" dirty="0">
                <a:solidFill>
                  <a:srgbClr val="C00000"/>
                </a:solidFill>
                <a:latin typeface="Arial" panose="020B0604020202090204" pitchFamily="34" charset="0"/>
              </a:rPr>
              <a:t>次</a:t>
            </a:r>
            <a:endParaRPr lang="zh-CN" altLang="en-US" dirty="0">
              <a:solidFill>
                <a:srgbClr val="C00000"/>
              </a:solidFill>
              <a:latin typeface="Arial" panose="020B0604020202090204" pitchFamily="34" charset="0"/>
            </a:endParaRPr>
          </a:p>
        </p:txBody>
      </p:sp>
      <p:sp>
        <p:nvSpPr>
          <p:cNvPr id="4" name="文本框 3"/>
          <p:cNvSpPr txBox="1"/>
          <p:nvPr/>
        </p:nvSpPr>
        <p:spPr>
          <a:xfrm>
            <a:off x="0" y="6350"/>
            <a:ext cx="2824480" cy="583565"/>
          </a:xfrm>
          <a:prstGeom prst="rect">
            <a:avLst/>
          </a:prstGeom>
          <a:solidFill>
            <a:schemeClr val="accent2"/>
          </a:solidFill>
        </p:spPr>
        <p:txBody>
          <a:bodyPr wrap="none" rtlCol="0" anchor="t">
            <a:spAutoFit/>
          </a:bodyPr>
          <a:p>
            <a:r>
              <a:rPr lang="zh-CN" altLang="en-US" sz="3200" dirty="0">
                <a:solidFill>
                  <a:schemeClr val="bg1"/>
                </a:solidFill>
                <a:latin typeface="黑体" panose="02010609060101010101" charset="-122"/>
                <a:ea typeface="黑体" panose="02010609060101010101" charset="-122"/>
                <a:cs typeface="黑体" panose="02010609060101010101" charset="-122"/>
                <a:sym typeface="+mn-ea"/>
              </a:rPr>
              <a:t>复习</a:t>
            </a:r>
            <a:r>
              <a:rPr lang="en-US" altLang="zh-CN" sz="3200" dirty="0">
                <a:solidFill>
                  <a:schemeClr val="bg1"/>
                </a:solidFill>
                <a:latin typeface="黑体" panose="02010609060101010101" charset="-122"/>
                <a:ea typeface="黑体" panose="02010609060101010101" charset="-122"/>
                <a:cs typeface="黑体" panose="02010609060101010101" charset="-122"/>
                <a:sym typeface="+mn-ea"/>
              </a:rPr>
              <a:t>  5  </a:t>
            </a:r>
            <a:r>
              <a:rPr lang="zh-CN" altLang="en-US" sz="3200" dirty="0">
                <a:solidFill>
                  <a:schemeClr val="bg1"/>
                </a:solidFill>
                <a:latin typeface="黑体" panose="02010609060101010101" charset="-122"/>
                <a:ea typeface="黑体" panose="02010609060101010101" charset="-122"/>
                <a:cs typeface="黑体" panose="02010609060101010101" charset="-122"/>
                <a:sym typeface="+mn-ea"/>
              </a:rPr>
              <a:t>算法</a:t>
            </a:r>
            <a:endParaRPr lang="zh-CN" altLang="en-US" sz="3200" dirty="0">
              <a:solidFill>
                <a:schemeClr val="bg1"/>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21"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1267"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1268"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1269"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算法时间复杂度</a:t>
            </a:r>
            <a:endParaRPr lang="en-US" altLang="zh-CN" sz="2800" dirty="0">
              <a:latin typeface="楷体_GB2312" pitchFamily="49" charset="-122"/>
              <a:ea typeface="楷体_GB2312" pitchFamily="49" charset="-122"/>
            </a:endParaRPr>
          </a:p>
        </p:txBody>
      </p:sp>
      <p:sp>
        <p:nvSpPr>
          <p:cNvPr id="7" name="Text Box 2"/>
          <p:cNvSpPr txBox="1">
            <a:spLocks noChangeArrowheads="1"/>
          </p:cNvSpPr>
          <p:nvPr/>
        </p:nvSpPr>
        <p:spPr bwMode="auto">
          <a:xfrm>
            <a:off x="2097088" y="2071688"/>
            <a:ext cx="8016875" cy="101473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sng" strike="noStrike" kern="1200" cap="none" spc="0" normalizeH="0" baseline="0" noProof="0" dirty="0">
              <a:ln>
                <a:noFill/>
              </a:ln>
              <a:solidFill>
                <a:schemeClr val="tx1"/>
              </a:solidFill>
              <a:effectLst/>
              <a:uLnTx/>
              <a:uFillTx/>
              <a:latin typeface="+mn-ea"/>
              <a:ea typeface="+mn-ea"/>
              <a:cs typeface="+mn-cs"/>
            </a:endParaRPr>
          </a:p>
        </p:txBody>
      </p:sp>
      <p:sp>
        <p:nvSpPr>
          <p:cNvPr id="12" name="Rectangle 9"/>
          <p:cNvSpPr txBox="1">
            <a:spLocks noChangeArrowheads="1"/>
          </p:cNvSpPr>
          <p:nvPr/>
        </p:nvSpPr>
        <p:spPr bwMode="auto">
          <a:xfrm>
            <a:off x="2025651" y="5857875"/>
            <a:ext cx="8429625" cy="1214438"/>
          </a:xfrm>
          <a:prstGeom prst="rect">
            <a:avLst/>
          </a:prstGeom>
          <a:noFill/>
          <a:ln w="9525">
            <a:noFill/>
            <a:miter lim="800000"/>
          </a:ln>
        </p:spPr>
        <p:txBody>
          <a:bodyPr/>
          <a:lstStyle/>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Ø"/>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分析一个算法的运行时间时，重要的是把基本操作的数量与输入规模关联起来 </a:t>
            </a:r>
            <a:endPar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Tx/>
              <a:buNone/>
              <a:defRPr/>
            </a:pPr>
            <a:endParaRPr kumimoji="0" lang="en-US" altLang="zh-CN" sz="2400" kern="120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 typeface="Wingdings" panose="05000000000000000000" pitchFamily="2" charset="2"/>
              <a:buChar char="n"/>
              <a:defRPr/>
            </a:pPr>
            <a:endParaRPr kumimoji="0" lang="en-US" altLang="zh-CN" sz="2400" kern="1200" cap="none" spc="0" normalizeH="0" baseline="0" noProof="0" dirty="0">
              <a:latin typeface="楷体_GB2312" pitchFamily="49" charset="-122"/>
              <a:ea typeface="楷体_GB2312" pitchFamily="49" charset="-122"/>
              <a:cs typeface="+mn-cs"/>
            </a:endParaRPr>
          </a:p>
          <a:p>
            <a:pPr marL="342900" marR="0" indent="-342900" defTabSz="914400" eaLnBrk="0" hangingPunct="0">
              <a:spcBef>
                <a:spcPct val="20000"/>
              </a:spcBef>
              <a:buClr>
                <a:schemeClr val="bg2"/>
              </a:buClr>
              <a:buSzPct val="75000"/>
              <a:buFont typeface="Wingdings" panose="05000000000000000000" pitchFamily="2" charset="2"/>
              <a:buChar char="n"/>
              <a:defRPr/>
            </a:pPr>
            <a:endParaRPr kumimoji="0" lang="zh-CN" altLang="en-US" sz="2400" b="1" kern="0" cap="none" spc="0" normalizeH="0" baseline="0" noProof="0" dirty="0">
              <a:latin typeface="+mn-lt"/>
              <a:ea typeface="+mn-ea"/>
              <a:cs typeface="+mn-cs"/>
            </a:endParaRPr>
          </a:p>
        </p:txBody>
      </p:sp>
      <p:grpSp>
        <p:nvGrpSpPr>
          <p:cNvPr id="11272" name="组合 19"/>
          <p:cNvGrpSpPr/>
          <p:nvPr/>
        </p:nvGrpSpPr>
        <p:grpSpPr>
          <a:xfrm>
            <a:off x="2097088" y="1552575"/>
            <a:ext cx="4286250" cy="1500188"/>
            <a:chOff x="571472" y="3500438"/>
            <a:chExt cx="4286280" cy="1500198"/>
          </a:xfrm>
        </p:grpSpPr>
        <p:pic>
          <p:nvPicPr>
            <p:cNvPr id="11289" name="Picture 2"/>
            <p:cNvPicPr>
              <a:picLocks noChangeAspect="1"/>
            </p:cNvPicPr>
            <p:nvPr/>
          </p:nvPicPr>
          <p:blipFill>
            <a:blip r:embed="rId1">
              <a:lum bright="10001" contrast="30000"/>
            </a:blip>
            <a:stretch>
              <a:fillRect/>
            </a:stretch>
          </p:blipFill>
          <p:spPr>
            <a:xfrm>
              <a:off x="642910" y="3643314"/>
              <a:ext cx="3992789" cy="1357322"/>
            </a:xfrm>
            <a:prstGeom prst="rect">
              <a:avLst/>
            </a:prstGeom>
            <a:noFill/>
            <a:ln w="12700">
              <a:noFill/>
            </a:ln>
          </p:spPr>
        </p:pic>
        <p:sp>
          <p:nvSpPr>
            <p:cNvPr id="17" name="矩形 16"/>
            <p:cNvSpPr/>
            <p:nvPr/>
          </p:nvSpPr>
          <p:spPr bwMode="auto">
            <a:xfrm>
              <a:off x="571472" y="3500438"/>
              <a:ext cx="4286280" cy="368303"/>
            </a:xfrm>
            <a:prstGeom prst="rect">
              <a:avLst/>
            </a:prstGeom>
            <a:noFill/>
            <a:ln w="19050" cap="sq" cmpd="sng" algn="ctr">
              <a:solidFill>
                <a:schemeClr val="accent5">
                  <a:lumMod val="50000"/>
                </a:schemeClr>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grpSp>
      <p:grpSp>
        <p:nvGrpSpPr>
          <p:cNvPr id="11273" name="组合 18"/>
          <p:cNvGrpSpPr/>
          <p:nvPr/>
        </p:nvGrpSpPr>
        <p:grpSpPr>
          <a:xfrm>
            <a:off x="6526213" y="1552575"/>
            <a:ext cx="4143375" cy="1785938"/>
            <a:chOff x="5000628" y="3500438"/>
            <a:chExt cx="4143372" cy="1785950"/>
          </a:xfrm>
        </p:grpSpPr>
        <p:pic>
          <p:nvPicPr>
            <p:cNvPr id="11286" name="Picture 3"/>
            <p:cNvPicPr>
              <a:picLocks noChangeAspect="1"/>
            </p:cNvPicPr>
            <p:nvPr/>
          </p:nvPicPr>
          <p:blipFill>
            <a:blip r:embed="rId2">
              <a:lum bright="10001" contrast="20000"/>
            </a:blip>
            <a:stretch>
              <a:fillRect/>
            </a:stretch>
          </p:blipFill>
          <p:spPr>
            <a:xfrm>
              <a:off x="5172532" y="4572008"/>
              <a:ext cx="3971468" cy="714380"/>
            </a:xfrm>
            <a:prstGeom prst="rect">
              <a:avLst/>
            </a:prstGeom>
            <a:noFill/>
            <a:ln w="12700">
              <a:noFill/>
            </a:ln>
          </p:spPr>
        </p:pic>
        <p:pic>
          <p:nvPicPr>
            <p:cNvPr id="11287" name="Picture 4"/>
            <p:cNvPicPr>
              <a:picLocks noChangeAspect="1"/>
            </p:cNvPicPr>
            <p:nvPr/>
          </p:nvPicPr>
          <p:blipFill>
            <a:blip r:embed="rId3">
              <a:lum bright="10001" contrast="30000"/>
            </a:blip>
            <a:stretch>
              <a:fillRect/>
            </a:stretch>
          </p:blipFill>
          <p:spPr>
            <a:xfrm>
              <a:off x="5643570" y="3500438"/>
              <a:ext cx="2371725" cy="990600"/>
            </a:xfrm>
            <a:prstGeom prst="rect">
              <a:avLst/>
            </a:prstGeom>
            <a:noFill/>
            <a:ln w="12700">
              <a:noFill/>
            </a:ln>
          </p:spPr>
        </p:pic>
        <p:sp>
          <p:nvSpPr>
            <p:cNvPr id="11288" name="矩形 17"/>
            <p:cNvSpPr/>
            <p:nvPr/>
          </p:nvSpPr>
          <p:spPr>
            <a:xfrm>
              <a:off x="5000628" y="3500438"/>
              <a:ext cx="4143372" cy="368303"/>
            </a:xfrm>
            <a:prstGeom prst="rect">
              <a:avLst/>
            </a:prstGeom>
            <a:noFill/>
            <a:ln w="19050" cap="sq" cmpd="sng">
              <a:solidFill>
                <a:srgbClr val="FF0000"/>
              </a:solidFill>
              <a:prstDash val="solid"/>
              <a:round/>
              <a:headEnd type="none" w="med" len="med"/>
              <a:tailEnd type="none" w="med" len="med"/>
            </a:ln>
          </p:spPr>
          <p:txBody>
            <a:bodyPr>
              <a:spAutoFit/>
            </a:bodyPr>
            <a:p>
              <a:endParaRPr lang="zh-CN" altLang="en-US" dirty="0">
                <a:latin typeface="Arial" panose="020B0604020202090204" pitchFamily="34" charset="0"/>
              </a:endParaRPr>
            </a:p>
          </p:txBody>
        </p:sp>
      </p:grpSp>
      <p:pic>
        <p:nvPicPr>
          <p:cNvPr id="66565" name="Picture 5"/>
          <p:cNvPicPr>
            <a:picLocks noChangeAspect="1" noChangeArrowheads="1"/>
          </p:cNvPicPr>
          <p:nvPr/>
        </p:nvPicPr>
        <p:blipFill>
          <a:blip r:embed="rId4">
            <a:lum bright="10001" contrast="40000"/>
          </a:blip>
          <a:srcRect/>
          <a:stretch>
            <a:fillRect/>
          </a:stretch>
        </p:blipFill>
        <p:spPr bwMode="auto">
          <a:xfrm>
            <a:off x="2097088" y="3643313"/>
            <a:ext cx="3786188" cy="2052638"/>
          </a:xfrm>
          <a:prstGeom prst="rect">
            <a:avLst/>
          </a:prstGeom>
          <a:noFill/>
          <a:ln w="12700" cap="sq" cmpd="sng">
            <a:solidFill>
              <a:schemeClr val="accent6">
                <a:lumMod val="50000"/>
              </a:schemeClr>
            </a:solidFill>
            <a:prstDash val="solid"/>
            <a:miter lim="800000"/>
            <a:headEnd/>
            <a:tailEnd/>
          </a:ln>
          <a:effectLst/>
        </p:spPr>
      </p:pic>
      <p:sp>
        <p:nvSpPr>
          <p:cNvPr id="26" name="TextBox 25"/>
          <p:cNvSpPr txBox="1"/>
          <p:nvPr/>
        </p:nvSpPr>
        <p:spPr>
          <a:xfrm>
            <a:off x="6026151" y="3643313"/>
            <a:ext cx="4643438" cy="1753235"/>
          </a:xfrm>
          <a:prstGeom prst="rect">
            <a:avLst/>
          </a:prstGeom>
          <a:noFill/>
        </p:spPr>
        <p:txBody>
          <a:bodyPr>
            <a:spAutoFit/>
          </a:bodyPr>
          <a:lstStyle/>
          <a:p>
            <a:pPr marR="0" defTabSz="914400">
              <a:buClr>
                <a:schemeClr val="accent5">
                  <a:lumMod val="50000"/>
                </a:schemeClr>
              </a:buClr>
              <a:buSzPct val="50000"/>
              <a:buFont typeface="Wingdings" panose="05000000000000000000" pitchFamily="2" charset="2"/>
              <a:buChar char="n"/>
              <a:defRPr/>
            </a:pPr>
            <a:r>
              <a:rPr kumimoji="0" lang="zh-CN" altLang="en-US" kern="1200" cap="none" spc="0" normalizeH="0" baseline="0" noProof="0" dirty="0">
                <a:latin typeface="Arial" panose="020B0604020202090204" pitchFamily="34" charset="0"/>
                <a:ea typeface="宋体" panose="02010600030101010101" pitchFamily="2" charset="-122"/>
                <a:cs typeface="+mn-cs"/>
              </a:rPr>
              <a:t>  执行次数对同样的输入规模，多于前两个算法； 随着</a:t>
            </a:r>
            <a:r>
              <a:rPr kumimoji="0" lang="en-US" altLang="zh-CN" kern="1200" cap="none" spc="0" normalizeH="0" baseline="0" noProof="0" dirty="0">
                <a:latin typeface="Arial" panose="020B0604020202090204" pitchFamily="34" charset="0"/>
                <a:ea typeface="宋体" panose="02010600030101010101" pitchFamily="2" charset="-122"/>
                <a:cs typeface="+mn-cs"/>
              </a:rPr>
              <a:t>n</a:t>
            </a:r>
            <a:r>
              <a:rPr kumimoji="0" lang="zh-CN" altLang="en-US" kern="1200" cap="none" spc="0" normalizeH="0" baseline="0" noProof="0" dirty="0">
                <a:latin typeface="Arial" panose="020B0604020202090204" pitchFamily="34" charset="0"/>
                <a:ea typeface="宋体" panose="02010600030101010101" pitchFamily="2" charset="-122"/>
                <a:cs typeface="+mn-cs"/>
              </a:rPr>
              <a:t>的增加执行次数也将远远多于前面两个</a:t>
            </a:r>
            <a:endParaRPr kumimoji="0" lang="en-US" altLang="zh-CN" kern="1200" cap="none" spc="0" normalizeH="0" baseline="0" noProof="0" dirty="0">
              <a:latin typeface="Arial" panose="020B0604020202090204" pitchFamily="34" charset="0"/>
              <a:ea typeface="宋体" panose="02010600030101010101" pitchFamily="2" charset="-122"/>
              <a:cs typeface="+mn-cs"/>
            </a:endParaRPr>
          </a:p>
          <a:p>
            <a:pPr marR="0" defTabSz="914400">
              <a:buClr>
                <a:schemeClr val="accent5">
                  <a:lumMod val="50000"/>
                </a:schemeClr>
              </a:buClr>
              <a:buSzPct val="50000"/>
              <a:buFont typeface="Wingdings" panose="05000000000000000000" pitchFamily="2" charset="2"/>
              <a:buChar char="n"/>
              <a:defRPr/>
            </a:pPr>
            <a:r>
              <a:rPr kumimoji="0" lang="en-US" altLang="zh-CN" kern="1200" cap="none" spc="0" normalizeH="0" baseline="0" noProof="0" dirty="0">
                <a:latin typeface="Arial" panose="020B0604020202090204" pitchFamily="34" charset="0"/>
                <a:ea typeface="宋体" panose="02010600030101010101" pitchFamily="2" charset="-122"/>
                <a:cs typeface="+mn-cs"/>
              </a:rPr>
              <a:t>  </a:t>
            </a:r>
            <a:r>
              <a:rPr kumimoji="0" lang="zh-CN" altLang="en-US" kern="1200" cap="none" spc="0" normalizeH="0" baseline="0" noProof="0" dirty="0">
                <a:latin typeface="Arial" panose="020B0604020202090204" pitchFamily="34" charset="0"/>
                <a:ea typeface="宋体" panose="02010600030101010101" pitchFamily="2" charset="-122"/>
                <a:cs typeface="+mn-cs"/>
              </a:rPr>
              <a:t>测定运行时间最可靠的方法就是计算对运行时间有消耗的基本操作的执行次数。运行时间与这个计数成正比。</a:t>
            </a:r>
            <a:endParaRPr kumimoji="0" lang="zh-CN" altLang="en-US" kern="1200" cap="none" spc="0" normalizeH="0" baseline="0" noProof="0" dirty="0">
              <a:latin typeface="Arial" panose="020B0604020202090204" pitchFamily="34" charset="0"/>
              <a:ea typeface="宋体" panose="02010600030101010101" pitchFamily="2" charset="-122"/>
              <a:cs typeface="+mn-cs"/>
            </a:endParaRPr>
          </a:p>
        </p:txBody>
      </p:sp>
      <p:sp>
        <p:nvSpPr>
          <p:cNvPr id="27" name="TextBox 26"/>
          <p:cNvSpPr txBox="1"/>
          <p:nvPr/>
        </p:nvSpPr>
        <p:spPr>
          <a:xfrm>
            <a:off x="3883026" y="2286000"/>
            <a:ext cx="1643062" cy="368300"/>
          </a:xfrm>
          <a:prstGeom prst="rect">
            <a:avLst/>
          </a:prstGeom>
          <a:noFill/>
          <a:ln w="9525">
            <a:noFill/>
          </a:ln>
        </p:spPr>
        <p:txBody>
          <a:bodyPr>
            <a:spAutoFit/>
          </a:bodyPr>
          <a:p>
            <a:r>
              <a:rPr lang="en-US" altLang="zh-CN" dirty="0">
                <a:solidFill>
                  <a:srgbClr val="C00000"/>
                </a:solidFill>
                <a:latin typeface="Arial" panose="020B0604020202090204" pitchFamily="34" charset="0"/>
              </a:rPr>
              <a:t>f(n) = n</a:t>
            </a:r>
            <a:endParaRPr lang="zh-CN" altLang="en-US" dirty="0">
              <a:solidFill>
                <a:srgbClr val="C00000"/>
              </a:solidFill>
              <a:latin typeface="Arial" panose="020B0604020202090204" pitchFamily="34" charset="0"/>
            </a:endParaRPr>
          </a:p>
        </p:txBody>
      </p:sp>
      <p:sp>
        <p:nvSpPr>
          <p:cNvPr id="28" name="TextBox 27"/>
          <p:cNvSpPr txBox="1"/>
          <p:nvPr/>
        </p:nvSpPr>
        <p:spPr>
          <a:xfrm>
            <a:off x="8669338" y="2773363"/>
            <a:ext cx="1643063" cy="368300"/>
          </a:xfrm>
          <a:prstGeom prst="rect">
            <a:avLst/>
          </a:prstGeom>
          <a:noFill/>
          <a:ln w="9525">
            <a:noFill/>
          </a:ln>
        </p:spPr>
        <p:txBody>
          <a:bodyPr>
            <a:spAutoFit/>
          </a:bodyPr>
          <a:p>
            <a:r>
              <a:rPr lang="en-US" altLang="zh-CN" dirty="0">
                <a:solidFill>
                  <a:srgbClr val="C00000"/>
                </a:solidFill>
                <a:latin typeface="Arial" panose="020B0604020202090204" pitchFamily="34" charset="0"/>
              </a:rPr>
              <a:t>f(n) = 1</a:t>
            </a:r>
            <a:endParaRPr lang="zh-CN" altLang="en-US" dirty="0">
              <a:solidFill>
                <a:srgbClr val="C00000"/>
              </a:solidFill>
              <a:latin typeface="Arial" panose="020B0604020202090204" pitchFamily="34" charset="0"/>
            </a:endParaRPr>
          </a:p>
        </p:txBody>
      </p:sp>
      <p:sp>
        <p:nvSpPr>
          <p:cNvPr id="29" name="TextBox 28"/>
          <p:cNvSpPr txBox="1"/>
          <p:nvPr/>
        </p:nvSpPr>
        <p:spPr>
          <a:xfrm>
            <a:off x="3811588" y="4572000"/>
            <a:ext cx="1643063" cy="368300"/>
          </a:xfrm>
          <a:prstGeom prst="rect">
            <a:avLst/>
          </a:prstGeom>
          <a:noFill/>
          <a:ln w="9525">
            <a:noFill/>
          </a:ln>
        </p:spPr>
        <p:txBody>
          <a:bodyPr>
            <a:spAutoFit/>
          </a:bodyPr>
          <a:p>
            <a:r>
              <a:rPr lang="en-US" altLang="zh-CN" dirty="0">
                <a:solidFill>
                  <a:srgbClr val="C00000"/>
                </a:solidFill>
                <a:latin typeface="Arial" panose="020B0604020202090204" pitchFamily="34" charset="0"/>
              </a:rPr>
              <a:t>f(n) = n</a:t>
            </a:r>
            <a:r>
              <a:rPr lang="en-US" altLang="zh-CN" baseline="30000" dirty="0">
                <a:solidFill>
                  <a:srgbClr val="C00000"/>
                </a:solidFill>
                <a:latin typeface="Arial" panose="020B0604020202090204" pitchFamily="34" charset="0"/>
              </a:rPr>
              <a:t>2</a:t>
            </a:r>
            <a:endParaRPr lang="zh-CN" altLang="en-US" baseline="30000" dirty="0">
              <a:solidFill>
                <a:srgbClr val="C00000"/>
              </a:solidFill>
              <a:latin typeface="Arial" panose="020B0604020202090204" pitchFamily="34" charset="0"/>
            </a:endParaRPr>
          </a:p>
        </p:txBody>
      </p:sp>
      <p:grpSp>
        <p:nvGrpSpPr>
          <p:cNvPr id="4" name="组合 58"/>
          <p:cNvGrpSpPr/>
          <p:nvPr/>
        </p:nvGrpSpPr>
        <p:grpSpPr>
          <a:xfrm>
            <a:off x="6045201" y="3619500"/>
            <a:ext cx="4410075" cy="2127531"/>
            <a:chOff x="4519612" y="3619501"/>
            <a:chExt cx="4410106" cy="2128318"/>
          </a:xfrm>
        </p:grpSpPr>
        <p:grpSp>
          <p:nvGrpSpPr>
            <p:cNvPr id="11280" name="组合 54"/>
            <p:cNvGrpSpPr/>
            <p:nvPr/>
          </p:nvGrpSpPr>
          <p:grpSpPr>
            <a:xfrm>
              <a:off x="4571999" y="3643323"/>
              <a:ext cx="4357719" cy="1895467"/>
              <a:chOff x="4571999" y="3643323"/>
              <a:chExt cx="4357719" cy="1895467"/>
            </a:xfrm>
          </p:grpSpPr>
          <p:sp>
            <p:nvSpPr>
              <p:cNvPr id="53" name="矩形 52"/>
              <p:cNvSpPr/>
              <p:nvPr/>
            </p:nvSpPr>
            <p:spPr bwMode="auto">
              <a:xfrm>
                <a:off x="4571999" y="3643323"/>
                <a:ext cx="4357719" cy="368436"/>
              </a:xfrm>
              <a:prstGeom prst="rect">
                <a:avLst/>
              </a:prstGeom>
              <a:solidFill>
                <a:schemeClr val="bg1"/>
              </a:solidFill>
              <a:ln w="12700" cap="sq" cmpd="sng" algn="ctr">
                <a:solidFill>
                  <a:schemeClr val="accent6">
                    <a:lumMod val="75000"/>
                  </a:schemeClr>
                </a:solidFill>
                <a:prstDash val="solid"/>
                <a:round/>
                <a:headEnd type="none" w="med" len="med"/>
                <a:tailEnd type="none" w="med" len="me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90204" pitchFamily="34" charset="0"/>
                  <a:ea typeface="宋体" panose="02010600030101010101" pitchFamily="2" charset="-122"/>
                  <a:cs typeface="+mn-cs"/>
                </a:endParaRPr>
              </a:p>
            </p:txBody>
          </p:sp>
          <p:pic>
            <p:nvPicPr>
              <p:cNvPr id="11285" name="Picture 7"/>
              <p:cNvPicPr>
                <a:picLocks noChangeAspect="1"/>
              </p:cNvPicPr>
              <p:nvPr/>
            </p:nvPicPr>
            <p:blipFill>
              <a:blip r:embed="rId5"/>
              <a:stretch>
                <a:fillRect/>
              </a:stretch>
            </p:blipFill>
            <p:spPr>
              <a:xfrm>
                <a:off x="4786314" y="3786190"/>
                <a:ext cx="4010025" cy="1752600"/>
              </a:xfrm>
              <a:prstGeom prst="rect">
                <a:avLst/>
              </a:prstGeom>
              <a:noFill/>
              <a:ln w="12700">
                <a:noFill/>
              </a:ln>
            </p:spPr>
          </p:pic>
        </p:grpSp>
        <p:sp>
          <p:nvSpPr>
            <p:cNvPr id="11281" name="TextBox 55"/>
            <p:cNvSpPr txBox="1"/>
            <p:nvPr/>
          </p:nvSpPr>
          <p:spPr>
            <a:xfrm>
              <a:off x="6062673" y="5472127"/>
              <a:ext cx="928694" cy="275692"/>
            </a:xfrm>
            <a:prstGeom prst="rect">
              <a:avLst/>
            </a:prstGeom>
            <a:noFill/>
            <a:ln w="9525">
              <a:noFill/>
            </a:ln>
          </p:spPr>
          <p:txBody>
            <a:bodyPr>
              <a:spAutoFit/>
            </a:bodyPr>
            <a:p>
              <a:r>
                <a:rPr lang="zh-CN" altLang="en-US" sz="1200" b="1" dirty="0">
                  <a:latin typeface="Arial" panose="020B0604020202090204" pitchFamily="34" charset="0"/>
                </a:rPr>
                <a:t>输入规模</a:t>
              </a:r>
              <a:endParaRPr lang="zh-CN" altLang="en-US" sz="1200" b="1" dirty="0">
                <a:latin typeface="Arial" panose="020B0604020202090204" pitchFamily="34" charset="0"/>
              </a:endParaRPr>
            </a:p>
          </p:txBody>
        </p:sp>
        <p:sp>
          <p:nvSpPr>
            <p:cNvPr id="11282" name="TextBox 56"/>
            <p:cNvSpPr txBox="1"/>
            <p:nvPr/>
          </p:nvSpPr>
          <p:spPr>
            <a:xfrm>
              <a:off x="4519612" y="4090992"/>
              <a:ext cx="285752" cy="830252"/>
            </a:xfrm>
            <a:prstGeom prst="rect">
              <a:avLst/>
            </a:prstGeom>
            <a:noFill/>
            <a:ln w="9525">
              <a:noFill/>
            </a:ln>
          </p:spPr>
          <p:txBody>
            <a:bodyPr>
              <a:spAutoFit/>
            </a:bodyPr>
            <a:p>
              <a:r>
                <a:rPr lang="zh-CN" altLang="en-US" sz="1200" b="1" dirty="0">
                  <a:latin typeface="Arial" panose="020B0604020202090204" pitchFamily="34" charset="0"/>
                </a:rPr>
                <a:t>操作数量</a:t>
              </a:r>
              <a:endParaRPr lang="zh-CN" altLang="en-US" sz="1200" b="1" dirty="0">
                <a:latin typeface="Arial" panose="020B0604020202090204" pitchFamily="34" charset="0"/>
              </a:endParaRPr>
            </a:p>
          </p:txBody>
        </p:sp>
        <p:sp>
          <p:nvSpPr>
            <p:cNvPr id="11283" name="TextBox 57"/>
            <p:cNvSpPr txBox="1"/>
            <p:nvPr/>
          </p:nvSpPr>
          <p:spPr>
            <a:xfrm>
              <a:off x="5524507" y="3619501"/>
              <a:ext cx="2000264" cy="275692"/>
            </a:xfrm>
            <a:prstGeom prst="rect">
              <a:avLst/>
            </a:prstGeom>
            <a:noFill/>
            <a:ln w="9525">
              <a:noFill/>
            </a:ln>
          </p:spPr>
          <p:txBody>
            <a:bodyPr>
              <a:spAutoFit/>
            </a:bodyPr>
            <a:p>
              <a:r>
                <a:rPr lang="zh-CN" altLang="en-US" sz="1200" b="1" dirty="0">
                  <a:latin typeface="Arial" panose="020B0604020202090204" pitchFamily="34" charset="0"/>
                </a:rPr>
                <a:t>不同算法的操作数量对比</a:t>
              </a:r>
              <a:endParaRPr lang="zh-CN" altLang="en-US" sz="1200" b="1" dirty="0">
                <a:latin typeface="Arial" panose="020B060402020209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P spid="27"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p:nvPr/>
        </p:nvSpPr>
        <p:spPr>
          <a:xfrm>
            <a:off x="117531" y="137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2  </a:t>
            </a:r>
            <a:r>
              <a:rPr lang="zh-CN" altLang="zh-CN" sz="3600" dirty="0">
                <a:solidFill>
                  <a:srgbClr val="FF0000"/>
                </a:solidFill>
                <a:latin typeface="微软雅黑" panose="020B0503020204020204" pitchFamily="34" charset="-122"/>
                <a:cs typeface="Times New Roman" panose="02020503050405090304" pitchFamily="18" charset="0"/>
                <a:sym typeface="+mn-ea"/>
              </a:rPr>
              <a:t>模块化程序设计</a:t>
            </a:r>
            <a:endParaRPr lang="zh-CN" altLang="zh-CN" sz="3600" dirty="0">
              <a:solidFill>
                <a:srgbClr val="FF0000"/>
              </a:solidFill>
              <a:latin typeface="微软雅黑" panose="020B0503020204020204" pitchFamily="34" charset="-122"/>
              <a:cs typeface="Times New Roman" panose="02020503050405090304" pitchFamily="18" charset="0"/>
              <a:sym typeface="+mn-ea"/>
            </a:endParaRPr>
          </a:p>
        </p:txBody>
      </p:sp>
      <p:sp>
        <p:nvSpPr>
          <p:cNvPr id="8" name="文本框 7"/>
          <p:cNvSpPr txBox="1"/>
          <p:nvPr/>
        </p:nvSpPr>
        <p:spPr>
          <a:xfrm>
            <a:off x="117475" y="787400"/>
            <a:ext cx="11939270" cy="645160"/>
          </a:xfrm>
          <a:prstGeom prst="rect">
            <a:avLst/>
          </a:prstGeom>
          <a:noFill/>
        </p:spPr>
        <p:txBody>
          <a:bodyPr wrap="square" rtlCol="0" anchor="t">
            <a:spAutoFit/>
          </a:bodyPr>
          <a:lstStyle/>
          <a:p>
            <a:pPr algn="l">
              <a:lnSpc>
                <a:spcPct val="150000"/>
              </a:lnSpc>
            </a:pPr>
            <a:r>
              <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3 带宏定义的程序输出</a:t>
            </a:r>
            <a:endPar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endParaRPr>
          </a:p>
        </p:txBody>
      </p:sp>
      <p:sp>
        <p:nvSpPr>
          <p:cNvPr id="2" name="Rectangle 3"/>
          <p:cNvSpPr txBox="1"/>
          <p:nvPr/>
        </p:nvSpPr>
        <p:spPr>
          <a:xfrm>
            <a:off x="117475" y="1432560"/>
            <a:ext cx="3674745" cy="2618740"/>
          </a:xfrm>
          <a:prstGeom prst="rect">
            <a:avLst/>
          </a:prstGeom>
        </p:spPr>
        <p:txBody>
          <a:bodyPr vert="horz" wrap="square" lIns="91440" tIns="45720" rIns="91440" bIns="45720" anchor="t"/>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gn="just">
              <a:buFont typeface="Arial" panose="020B0604020202090204" pitchFamily="34" charset="0"/>
              <a:buNone/>
            </a:pPr>
            <a:r>
              <a:rPr lang="zh-CN" altLang="en-US" sz="1800" dirty="0"/>
              <a:t>#</a:t>
            </a:r>
            <a:r>
              <a:rPr lang="en-US" altLang="zh-CN" sz="1800" dirty="0"/>
              <a:t>define F(x)  x </a:t>
            </a:r>
            <a:r>
              <a:rPr lang="en-US" altLang="zh-CN" sz="1800" dirty="0">
                <a:latin typeface="Albertus Extra Bold" pitchFamily="34" charset="0"/>
              </a:rPr>
              <a:t>-</a:t>
            </a:r>
            <a:r>
              <a:rPr lang="en-US" altLang="zh-CN" sz="1800" dirty="0"/>
              <a:t> 2</a:t>
            </a:r>
            <a:endParaRPr lang="en-US" altLang="zh-CN" sz="1800" dirty="0"/>
          </a:p>
          <a:p>
            <a:pPr algn="just">
              <a:buFont typeface="Arial" panose="020B0604020202090204" pitchFamily="34" charset="0"/>
              <a:buNone/>
            </a:pPr>
            <a:r>
              <a:rPr lang="en-US" altLang="zh-CN" sz="1800" dirty="0"/>
              <a:t>#define D(x)  x*F(x)</a:t>
            </a:r>
            <a:endParaRPr lang="en-US" altLang="zh-CN" sz="1800" dirty="0"/>
          </a:p>
          <a:p>
            <a:pPr algn="just">
              <a:buFont typeface="Arial" panose="020B0604020202090204" pitchFamily="34" charset="0"/>
              <a:buNone/>
            </a:pPr>
            <a:r>
              <a:rPr lang="en-US" altLang="zh-CN" sz="1800" dirty="0" err="1"/>
              <a:t>int</a:t>
            </a:r>
            <a:r>
              <a:rPr lang="en-US" altLang="zh-CN" sz="1800" dirty="0"/>
              <a:t> main()</a:t>
            </a:r>
            <a:endParaRPr lang="en-US" altLang="zh-CN" sz="1800" dirty="0"/>
          </a:p>
          <a:p>
            <a:pPr algn="just">
              <a:buFont typeface="Arial" panose="020B0604020202090204" pitchFamily="34" charset="0"/>
              <a:buNone/>
            </a:pPr>
            <a:r>
              <a:rPr lang="en-US" altLang="zh-CN" sz="1800" dirty="0"/>
              <a:t>{</a:t>
            </a:r>
            <a:endParaRPr lang="en-US" altLang="zh-CN" sz="1800" dirty="0"/>
          </a:p>
          <a:p>
            <a:pPr algn="just">
              <a:buFont typeface="Arial" panose="020B0604020202090204" pitchFamily="34" charset="0"/>
              <a:buNone/>
            </a:pPr>
            <a:r>
              <a:rPr lang="en-US" altLang="zh-CN" sz="1800" dirty="0"/>
              <a:t>   </a:t>
            </a:r>
            <a:r>
              <a:rPr lang="en-US" altLang="zh-CN" sz="1800" dirty="0" err="1"/>
              <a:t>printf</a:t>
            </a:r>
            <a:r>
              <a:rPr lang="en-US" altLang="zh-CN" sz="1800" dirty="0"/>
              <a:t>("%</a:t>
            </a:r>
            <a:r>
              <a:rPr lang="en-US" altLang="zh-CN" sz="1800" dirty="0" err="1"/>
              <a:t>d,%d</a:t>
            </a:r>
            <a:r>
              <a:rPr lang="en-US" altLang="zh-CN" sz="1800" dirty="0"/>
              <a:t>", D(3), D(D(3))) ;</a:t>
            </a:r>
            <a:endParaRPr lang="en-US" altLang="zh-CN" sz="1800" dirty="0"/>
          </a:p>
          <a:p>
            <a:pPr algn="just">
              <a:buFont typeface="Arial" panose="020B0604020202090204" pitchFamily="34" charset="0"/>
              <a:buNone/>
            </a:pPr>
            <a:r>
              <a:rPr lang="en-US" altLang="zh-CN" sz="1800" dirty="0"/>
              <a:t>	return 0;</a:t>
            </a:r>
            <a:endParaRPr lang="en-US" altLang="zh-CN" sz="1800" dirty="0"/>
          </a:p>
          <a:p>
            <a:pPr algn="just">
              <a:buFont typeface="Arial" panose="020B0604020202090204" pitchFamily="34" charset="0"/>
              <a:buNone/>
            </a:pPr>
            <a:r>
              <a:rPr lang="en-US" altLang="zh-CN" sz="1800" dirty="0"/>
              <a:t>}</a:t>
            </a:r>
            <a:endParaRPr lang="en-US" altLang="zh-CN" sz="1800" dirty="0">
              <a:latin typeface="宋体" panose="02010600030101010101" pitchFamily="2" charset="-122"/>
            </a:endParaRPr>
          </a:p>
        </p:txBody>
      </p:sp>
      <p:sp>
        <p:nvSpPr>
          <p:cNvPr id="4" name="Rectangle 3"/>
          <p:cNvSpPr txBox="1"/>
          <p:nvPr/>
        </p:nvSpPr>
        <p:spPr>
          <a:xfrm>
            <a:off x="3892550" y="1990090"/>
            <a:ext cx="8164830" cy="3891280"/>
          </a:xfrm>
          <a:prstGeom prst="rect">
            <a:avLst/>
          </a:prstGeom>
          <a:solidFill>
            <a:schemeClr val="tx2">
              <a:lumMod val="20000"/>
              <a:lumOff val="80000"/>
            </a:schemeClr>
          </a:solidFill>
        </p:spPr>
        <p:txBody>
          <a:bodyPr vert="horz" wrap="square" lIns="91440" tIns="45720" rIns="91440" bIns="45720" anchor="t"/>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r>
              <a:rPr lang="zh-CN" altLang="en-US" sz="1800" dirty="0"/>
              <a:t>阅读带宏定义的程序，先全部替换好，最后再统一计算</a:t>
            </a:r>
            <a:endParaRPr lang="zh-CN" altLang="en-US" sz="1800" dirty="0"/>
          </a:p>
          <a:p>
            <a:r>
              <a:rPr lang="zh-CN" altLang="en-US" sz="1800" dirty="0"/>
              <a:t>不可一边替换一边计算，更不可以人为添加括号</a:t>
            </a:r>
            <a:endParaRPr lang="zh-CN" altLang="en-US" sz="1800" dirty="0"/>
          </a:p>
          <a:p>
            <a:pPr lvl="1">
              <a:lnSpc>
                <a:spcPct val="110000"/>
              </a:lnSpc>
              <a:buFont typeface="Arial" panose="020B0604020202090204" pitchFamily="34" charset="0"/>
              <a:buNone/>
            </a:pPr>
            <a:r>
              <a:rPr lang="en-US" altLang="zh-CN" sz="1800" dirty="0"/>
              <a:t>D(3) = x*F(x) 	    </a:t>
            </a:r>
            <a:r>
              <a:rPr lang="zh-CN" altLang="en-US" sz="1800" dirty="0"/>
              <a:t>先用</a:t>
            </a:r>
            <a:r>
              <a:rPr lang="en-US" altLang="zh-CN" sz="1800" dirty="0"/>
              <a:t>x</a:t>
            </a:r>
            <a:r>
              <a:rPr lang="zh-CN" altLang="en-US" sz="1800" dirty="0"/>
              <a:t>替换展开</a:t>
            </a:r>
            <a:endParaRPr lang="zh-CN" altLang="en-US" sz="1800" dirty="0"/>
          </a:p>
          <a:p>
            <a:pPr lvl="1">
              <a:lnSpc>
                <a:spcPct val="110000"/>
              </a:lnSpc>
              <a:buFont typeface="Arial" panose="020B0604020202090204" pitchFamily="34" charset="0"/>
              <a:buNone/>
            </a:pPr>
            <a:r>
              <a:rPr lang="zh-CN" altLang="en-US" sz="1800" dirty="0"/>
              <a:t>	 	  = </a:t>
            </a:r>
            <a:r>
              <a:rPr lang="en-US" altLang="zh-CN" sz="1800" dirty="0"/>
              <a:t>x*x-2            </a:t>
            </a:r>
            <a:r>
              <a:rPr lang="zh-CN" altLang="en-US" sz="1800" dirty="0"/>
              <a:t>进一步对</a:t>
            </a:r>
            <a:r>
              <a:rPr lang="en-US" altLang="zh-CN" sz="1800" dirty="0"/>
              <a:t>F(x)</a:t>
            </a:r>
            <a:r>
              <a:rPr lang="zh-CN" altLang="en-US" sz="1800" dirty="0"/>
              <a:t>展开，这里不能加括号</a:t>
            </a:r>
            <a:endParaRPr lang="zh-CN" altLang="en-US" sz="1800" dirty="0"/>
          </a:p>
          <a:p>
            <a:pPr lvl="1">
              <a:lnSpc>
                <a:spcPct val="110000"/>
              </a:lnSpc>
              <a:buFont typeface="Arial" panose="020B0604020202090204" pitchFamily="34" charset="0"/>
              <a:buNone/>
            </a:pPr>
            <a:r>
              <a:rPr lang="zh-CN" altLang="en-US" sz="1800" dirty="0"/>
              <a:t>	    = 3*3-2 = 7	    最后把</a:t>
            </a:r>
            <a:r>
              <a:rPr lang="en-US" altLang="zh-CN" sz="1800" dirty="0"/>
              <a:t>x=3</a:t>
            </a:r>
            <a:r>
              <a:rPr lang="zh-CN" altLang="en-US" sz="1800" dirty="0"/>
              <a:t>代进去计算</a:t>
            </a:r>
            <a:endParaRPr lang="zh-CN" altLang="en-US" sz="1800" dirty="0"/>
          </a:p>
          <a:p>
            <a:pPr lvl="1">
              <a:lnSpc>
                <a:spcPct val="50000"/>
              </a:lnSpc>
              <a:buFont typeface="Arial" panose="020B0604020202090204" pitchFamily="34" charset="0"/>
              <a:buNone/>
            </a:pPr>
            <a:endParaRPr lang="zh-CN" altLang="en-US" sz="1800" dirty="0"/>
          </a:p>
          <a:p>
            <a:pPr lvl="1">
              <a:lnSpc>
                <a:spcPct val="110000"/>
              </a:lnSpc>
              <a:buFont typeface="Arial" panose="020B0604020202090204" pitchFamily="34" charset="0"/>
              <a:buNone/>
            </a:pPr>
            <a:r>
              <a:rPr lang="en-US" altLang="zh-CN" sz="1800" dirty="0"/>
              <a:t>D(D(3)) = D(x*x-2)             </a:t>
            </a:r>
            <a:r>
              <a:rPr lang="zh-CN" altLang="en-US" sz="1800" dirty="0"/>
              <a:t>先对</a:t>
            </a:r>
            <a:r>
              <a:rPr lang="en-US" altLang="zh-CN" sz="1800" dirty="0"/>
              <a:t>D(3)</a:t>
            </a:r>
            <a:r>
              <a:rPr lang="zh-CN" altLang="en-US" sz="1800" dirty="0"/>
              <a:t>用</a:t>
            </a:r>
            <a:r>
              <a:rPr lang="en-US" altLang="zh-CN" sz="1800" dirty="0"/>
              <a:t>x</a:t>
            </a:r>
            <a:r>
              <a:rPr lang="zh-CN" altLang="en-US" sz="1800" dirty="0"/>
              <a:t>替换展开，</a:t>
            </a:r>
            <a:endParaRPr lang="zh-CN" altLang="en-US" sz="1800" dirty="0"/>
          </a:p>
          <a:p>
            <a:pPr lvl="1">
              <a:lnSpc>
                <a:spcPct val="110000"/>
              </a:lnSpc>
              <a:buFont typeface="Arial" panose="020B0604020202090204" pitchFamily="34" charset="0"/>
              <a:buNone/>
            </a:pPr>
            <a:r>
              <a:rPr lang="zh-CN" altLang="en-US" sz="1800" dirty="0"/>
              <a:t>		      = </a:t>
            </a:r>
            <a:r>
              <a:rPr lang="en-US" altLang="zh-CN" sz="1800" dirty="0"/>
              <a:t>x*x-2* F(x*x-2)     </a:t>
            </a:r>
            <a:r>
              <a:rPr lang="zh-CN" altLang="en-US" sz="1800" dirty="0"/>
              <a:t>拿展开后的参数对</a:t>
            </a:r>
            <a:r>
              <a:rPr lang="en-US" altLang="zh-CN" sz="1800" dirty="0"/>
              <a:t>D</a:t>
            </a:r>
            <a:r>
              <a:rPr lang="zh-CN" altLang="en-US" sz="1800" dirty="0"/>
              <a:t>进一步进行宏替换</a:t>
            </a:r>
            <a:endParaRPr lang="zh-CN" altLang="en-US" sz="1800" dirty="0"/>
          </a:p>
          <a:p>
            <a:pPr lvl="1">
              <a:lnSpc>
                <a:spcPct val="110000"/>
              </a:lnSpc>
              <a:buFont typeface="Arial" panose="020B0604020202090204" pitchFamily="34" charset="0"/>
              <a:buNone/>
            </a:pPr>
            <a:r>
              <a:rPr lang="zh-CN" altLang="en-US" sz="1800" dirty="0"/>
              <a:t>		      = </a:t>
            </a:r>
            <a:r>
              <a:rPr lang="en-US" altLang="zh-CN" sz="1800" dirty="0"/>
              <a:t>x*x-2* x*x-2-2       </a:t>
            </a:r>
            <a:r>
              <a:rPr lang="zh-CN" altLang="en-US" sz="1800" dirty="0"/>
              <a:t>拿展开后的参数对</a:t>
            </a:r>
            <a:r>
              <a:rPr lang="en-US" altLang="zh-CN" sz="1800" dirty="0"/>
              <a:t>F</a:t>
            </a:r>
            <a:r>
              <a:rPr lang="zh-CN" altLang="en-US" sz="1800" dirty="0"/>
              <a:t>进一步进行宏替换</a:t>
            </a:r>
            <a:endParaRPr lang="zh-CN" altLang="en-US" sz="1800" dirty="0"/>
          </a:p>
          <a:p>
            <a:pPr lvl="1">
              <a:lnSpc>
                <a:spcPct val="110000"/>
              </a:lnSpc>
              <a:buFont typeface="Arial" panose="020B0604020202090204" pitchFamily="34" charset="0"/>
              <a:buNone/>
            </a:pPr>
            <a:r>
              <a:rPr lang="zh-CN" altLang="en-US" sz="1800" dirty="0"/>
              <a:t>		      = 3*3-2*3*3-2-2 = -13	最后把</a:t>
            </a:r>
            <a:r>
              <a:rPr lang="en-US" altLang="zh-CN" sz="1800" dirty="0"/>
              <a:t>x=3</a:t>
            </a:r>
            <a:r>
              <a:rPr lang="zh-CN" altLang="en-US" sz="1800" dirty="0"/>
              <a:t>代进去计算</a:t>
            </a:r>
            <a:endParaRPr lang="zh-CN" altLang="en-US" sz="1800" dirty="0"/>
          </a:p>
          <a:p>
            <a:pPr lvl="1">
              <a:lnSpc>
                <a:spcPct val="110000"/>
              </a:lnSpc>
              <a:buFont typeface="Arial" panose="020B0604020202090204" pitchFamily="34" charset="0"/>
              <a:buNone/>
            </a:pPr>
            <a:r>
              <a:rPr lang="zh-CN" altLang="en-US" sz="1800" dirty="0"/>
              <a:t>运行结果：7  -13</a:t>
            </a:r>
            <a:endParaRPr lang="zh-CN" alt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2291"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2292"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2293"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算法时间复杂度</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anose="05000000000000000000" pitchFamily="2" charset="2"/>
              <a:buChar char="Ø"/>
            </a:pPr>
            <a:r>
              <a:rPr lang="zh-CN" altLang="en-US" sz="2400" dirty="0">
                <a:latin typeface="楷体_GB2312" pitchFamily="49" charset="-122"/>
                <a:ea typeface="楷体_GB2312" pitchFamily="49" charset="-122"/>
              </a:rPr>
              <a:t>算法时间复杂度定义 </a:t>
            </a:r>
            <a:endParaRPr lang="en-US" altLang="zh-CN" sz="2400" dirty="0">
              <a:latin typeface="楷体_GB2312" pitchFamily="49" charset="-122"/>
              <a:ea typeface="楷体_GB2312" pitchFamily="49" charset="-122"/>
            </a:endParaRPr>
          </a:p>
        </p:txBody>
      </p:sp>
      <p:sp>
        <p:nvSpPr>
          <p:cNvPr id="7" name="Text Box 2"/>
          <p:cNvSpPr txBox="1">
            <a:spLocks noChangeArrowheads="1"/>
          </p:cNvSpPr>
          <p:nvPr/>
        </p:nvSpPr>
        <p:spPr bwMode="auto">
          <a:xfrm>
            <a:off x="2097088" y="4019550"/>
            <a:ext cx="8016875" cy="101473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sng" strike="noStrike" kern="1200" cap="none" spc="0" normalizeH="0" baseline="0" noProof="0" dirty="0">
              <a:ln>
                <a:noFill/>
              </a:ln>
              <a:solidFill>
                <a:schemeClr val="tx1"/>
              </a:solidFill>
              <a:effectLst/>
              <a:uLnTx/>
              <a:uFillTx/>
              <a:latin typeface="+mn-ea"/>
              <a:ea typeface="+mn-ea"/>
              <a:cs typeface="+mn-cs"/>
            </a:endParaRPr>
          </a:p>
        </p:txBody>
      </p:sp>
      <p:sp>
        <p:nvSpPr>
          <p:cNvPr id="8" name="TextBox 7"/>
          <p:cNvSpPr txBox="1"/>
          <p:nvPr/>
        </p:nvSpPr>
        <p:spPr>
          <a:xfrm>
            <a:off x="2525713" y="1970088"/>
            <a:ext cx="8241665" cy="3689350"/>
          </a:xfrm>
          <a:prstGeom prst="rect">
            <a:avLst/>
          </a:prstGeom>
          <a:noFill/>
        </p:spPr>
        <p:txBody>
          <a:bodyPr wrap="none">
            <a:spAutoFit/>
          </a:bodyPr>
          <a:lstStyle/>
          <a:p>
            <a:pPr marL="800100" marR="0" lvl="1" indent="-342900" algn="l" defTabSz="914400" rtl="0" eaLnBrk="0" fontAlgn="base" latinLnBrk="0" hangingPunct="0">
              <a:lnSpc>
                <a:spcPct val="100000"/>
              </a:lnSpc>
              <a:spcBef>
                <a:spcPct val="20000"/>
              </a:spcBef>
              <a:spcAft>
                <a:spcPct val="0"/>
              </a:spcAft>
              <a:buClr>
                <a:schemeClr val="bg2"/>
              </a:buClr>
              <a:buSzPct val="45000"/>
              <a:buFont typeface="Wingdings" panose="05000000000000000000" pitchFamily="2" charset="2"/>
              <a:buChar char="n"/>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进行</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算法分析时，一般从算法中选取一种对所研究问题是</a:t>
            </a:r>
            <a:r>
              <a:rPr kumimoji="0" lang="zh-CN" altLang="en-US" sz="18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基本</a:t>
            </a:r>
            <a:r>
              <a:rPr kumimoji="0" lang="en-US" altLang="zh-CN" sz="18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主要</a:t>
            </a:r>
            <a:endParaRPr kumimoji="0" lang="en-US" altLang="zh-CN" sz="18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a:t>
            </a:r>
            <a:r>
              <a:rPr kumimoji="0" lang="zh-CN" altLang="en-US" sz="1800" b="0"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原操作</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（多数情况下取自最深层次循环体内的语句）</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以该基本操作在</a:t>
            </a:r>
            <a:endPar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算法中重复执行的次数</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T(n)</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作为算法运行时间的衡量准则。</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 typeface="Wingdings" panose="05000000000000000000" pitchFamily="2" charset="2"/>
              <a:buChar char="n"/>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算法的渐进时间复杂度简称算法的时间复杂度，就是算法的时间度量，</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记作</a:t>
            </a:r>
            <a:r>
              <a:rPr kumimoji="0" lang="en-US"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T(n)=</a:t>
            </a:r>
            <a:r>
              <a:rPr kumimoji="0" lang="zh-CN" altLang="en-US" sz="1800" b="1"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Ｏ</a:t>
            </a:r>
            <a:r>
              <a:rPr kumimoji="0" lang="en-US"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(f(n))</a:t>
            </a:r>
            <a:r>
              <a:rPr kumimoji="0" lang="zh-CN" altLang="en-US"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（即</a:t>
            </a:r>
            <a:r>
              <a:rPr kumimoji="0" lang="zh-CN" altLang="en-US"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大</a:t>
            </a:r>
            <a:r>
              <a:rPr kumimoji="0" lang="en-US" altLang="zh-CN"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O</a:t>
            </a:r>
            <a:r>
              <a:rPr kumimoji="0" lang="zh-CN" altLang="en-US" sz="1800" b="0" i="0" u="none" strike="noStrike" kern="1200" cap="none" spc="0" normalizeH="0" baseline="0" noProof="0" dirty="0">
                <a:ln>
                  <a:noFill/>
                </a:ln>
                <a:solidFill>
                  <a:schemeClr val="accent5">
                    <a:lumMod val="50000"/>
                  </a:schemeClr>
                </a:solidFill>
                <a:effectLst/>
                <a:uLnTx/>
                <a:uFillTx/>
                <a:latin typeface="Arial" panose="020B0604020202090204" pitchFamily="34" charset="0"/>
                <a:ea typeface="宋体" panose="02010600030101010101" pitchFamily="2" charset="-122"/>
                <a:cs typeface="+mn-cs"/>
              </a:rPr>
              <a:t>记法</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）。表示随问题规模</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的增大，算法执行</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时间的增长率和</a:t>
            </a:r>
            <a:r>
              <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增长率相同（或</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同数量级的 ）</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 typeface="Wingdings" panose="05000000000000000000" pitchFamily="2" charset="2"/>
              <a:buChar char="n"/>
              <a:defRPr/>
            </a:pP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T (n) = Ο(f (n)) </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表示存在一个常数</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C</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，使得在当</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趋于正无穷时总有</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a:t>
            </a:r>
            <a:endPar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T (n) ≤ C * 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。简单说就是</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T(n)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在</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趋于正无穷时最大也就跟</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差不多大。</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也就是说当</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趋于正无穷时</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T (n)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的上界是</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C * 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 typeface="Wingdings" panose="05000000000000000000" pitchFamily="2" charset="2"/>
              <a:buChar char="n"/>
              <a:defRPr/>
            </a:pP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对</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没有规定，但</a:t>
            </a:r>
            <a:r>
              <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f(n)</a:t>
            </a:r>
            <a:r>
              <a:rPr kumimoji="0" lang="zh-CN" alt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一般都是取尽可能简单的函数。 例如，</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45000"/>
              <a:buFontTx/>
              <a:buNone/>
              <a:defRPr/>
            </a:pPr>
            <a:r>
              <a:rPr kumimoji="0" 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O(2</a:t>
            </a:r>
            <a:r>
              <a:rPr kumimoji="0" lang="en-US" sz="1800" b="0" i="1"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en-US" sz="1800" b="0" i="0" u="none" strike="noStrike" kern="1200" cap="none" spc="0" normalizeH="0" baseline="30000" noProof="0" dirty="0">
                <a:ln>
                  <a:noFill/>
                </a:ln>
                <a:solidFill>
                  <a:schemeClr val="tx1"/>
                </a:solidFill>
                <a:effectLst/>
                <a:uLnTx/>
                <a:uFillTx/>
                <a:latin typeface="Arial" panose="020B0604020202090204" pitchFamily="34" charset="0"/>
                <a:ea typeface="宋体" panose="02010600030101010101" pitchFamily="2" charset="-122"/>
                <a:cs typeface="+mn-cs"/>
              </a:rPr>
              <a:t>2</a:t>
            </a:r>
            <a:r>
              <a:rPr kumimoji="0" 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 +1) = O (3</a:t>
            </a:r>
            <a:r>
              <a:rPr kumimoji="0" lang="en-US" sz="1800" b="0" i="1"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en-US" sz="1800" b="0" i="0" u="none" strike="noStrike" kern="1200" cap="none" spc="0" normalizeH="0" baseline="30000" noProof="0" dirty="0">
                <a:ln>
                  <a:noFill/>
                </a:ln>
                <a:solidFill>
                  <a:schemeClr val="tx1"/>
                </a:solidFill>
                <a:effectLst/>
                <a:uLnTx/>
                <a:uFillTx/>
                <a:latin typeface="Arial" panose="020B0604020202090204" pitchFamily="34" charset="0"/>
                <a:ea typeface="宋体" panose="02010600030101010101" pitchFamily="2" charset="-122"/>
                <a:cs typeface="+mn-cs"/>
              </a:rPr>
              <a:t>2</a:t>
            </a:r>
            <a:r>
              <a:rPr kumimoji="0" 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+n+3) = O (7</a:t>
            </a:r>
            <a:r>
              <a:rPr kumimoji="0" lang="en-US" sz="1800" b="0" i="1"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en-US" sz="1800" b="0" i="0" u="none" strike="noStrike" kern="1200" cap="none" spc="0" normalizeH="0" baseline="30000" noProof="0" dirty="0">
                <a:ln>
                  <a:noFill/>
                </a:ln>
                <a:solidFill>
                  <a:schemeClr val="tx1"/>
                </a:solidFill>
                <a:effectLst/>
                <a:uLnTx/>
                <a:uFillTx/>
                <a:latin typeface="Arial" panose="020B0604020202090204" pitchFamily="34" charset="0"/>
                <a:ea typeface="宋体" panose="02010600030101010101" pitchFamily="2" charset="-122"/>
                <a:cs typeface="+mn-cs"/>
              </a:rPr>
              <a:t>2</a:t>
            </a:r>
            <a:r>
              <a:rPr kumimoji="0" 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 n) = </a:t>
            </a:r>
            <a:r>
              <a:rPr kumimoji="0" lang="en-US" sz="1800" b="1"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O ( </a:t>
            </a:r>
            <a:r>
              <a:rPr kumimoji="0" lang="en-US" sz="1800" b="1" i="1"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n</a:t>
            </a:r>
            <a:r>
              <a:rPr kumimoji="0" lang="en-US" sz="1800" b="1" i="0" u="none" strike="noStrike" kern="1200" cap="none" spc="0" normalizeH="0" baseline="30000" noProof="0" dirty="0">
                <a:ln>
                  <a:noFill/>
                </a:ln>
                <a:solidFill>
                  <a:schemeClr val="tx1"/>
                </a:solidFill>
                <a:effectLst/>
                <a:uLnTx/>
                <a:uFillTx/>
                <a:latin typeface="Arial" panose="020B0604020202090204" pitchFamily="34" charset="0"/>
                <a:ea typeface="宋体" panose="02010600030101010101" pitchFamily="2" charset="-122"/>
                <a:cs typeface="+mn-cs"/>
              </a:rPr>
              <a:t>2</a:t>
            </a:r>
            <a:r>
              <a:rPr kumimoji="0" lang="en-US" sz="1800" b="1"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a:t>
            </a:r>
            <a:r>
              <a:rPr kumimoji="0" lang="en-US"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Arial" panose="020B060402020209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charRg st="0" end="3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charRg st="31" end="6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charRg st="64" end="9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charRg st="93" end="12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charRg st="125" end="16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charRg st="165" end="19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charRg st="192" end="23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charRg st="234" end="28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charRg st="283" end="3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charRg st="314" end="34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charRg st="349" end="4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3315"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3316"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3317"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算法时间复杂度</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anose="05000000000000000000" pitchFamily="2" charset="2"/>
              <a:buChar char="Ø"/>
            </a:pPr>
            <a:r>
              <a:rPr lang="zh-CN" altLang="en-US" sz="2400" dirty="0">
                <a:latin typeface="楷体_GB2312" pitchFamily="49" charset="-122"/>
                <a:ea typeface="楷体_GB2312" pitchFamily="49" charset="-122"/>
              </a:rPr>
              <a:t>算法时间复杂度定义 </a:t>
            </a:r>
            <a:endParaRPr lang="en-US" altLang="zh-CN" sz="2400" dirty="0">
              <a:latin typeface="楷体_GB2312" pitchFamily="49" charset="-122"/>
              <a:ea typeface="楷体_GB2312" pitchFamily="49" charset="-122"/>
            </a:endParaRPr>
          </a:p>
        </p:txBody>
      </p:sp>
      <p:sp>
        <p:nvSpPr>
          <p:cNvPr id="7" name="Text Box 2"/>
          <p:cNvSpPr txBox="1">
            <a:spLocks noChangeArrowheads="1"/>
          </p:cNvSpPr>
          <p:nvPr/>
        </p:nvSpPr>
        <p:spPr bwMode="auto">
          <a:xfrm>
            <a:off x="2097088" y="4019550"/>
            <a:ext cx="8016875" cy="101473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sng" strike="noStrike" kern="1200" cap="none" spc="0" normalizeH="0" baseline="0" noProof="0" dirty="0">
              <a:ln>
                <a:noFill/>
              </a:ln>
              <a:solidFill>
                <a:schemeClr val="tx1"/>
              </a:solidFill>
              <a:effectLst/>
              <a:uLnTx/>
              <a:uFillTx/>
              <a:latin typeface="+mn-ea"/>
              <a:ea typeface="+mn-ea"/>
              <a:cs typeface="+mn-cs"/>
            </a:endParaRPr>
          </a:p>
        </p:txBody>
      </p:sp>
      <p:sp>
        <p:nvSpPr>
          <p:cNvPr id="13319" name="矩形 8"/>
          <p:cNvSpPr/>
          <p:nvPr/>
        </p:nvSpPr>
        <p:spPr>
          <a:xfrm>
            <a:off x="2882900" y="2071688"/>
            <a:ext cx="6786562" cy="1476375"/>
          </a:xfrm>
          <a:prstGeom prst="rect">
            <a:avLst/>
          </a:prstGeom>
          <a:noFill/>
          <a:ln w="9525">
            <a:noFill/>
          </a:ln>
        </p:spPr>
        <p:txBody>
          <a:bodyPr>
            <a:spAutoFit/>
          </a:bodyPr>
          <a:p>
            <a:r>
              <a:rPr lang="zh-CN" altLang="en-US" dirty="0">
                <a:latin typeface="Arial" panose="020B0604020202090204" pitchFamily="34" charset="0"/>
              </a:rPr>
              <a:t>按数量级递增排列，常见的时间复杂度有：常数阶</a:t>
            </a:r>
            <a:r>
              <a:rPr lang="en-US" altLang="zh-CN" b="1" dirty="0">
                <a:latin typeface="Arial" panose="020B0604020202090204" pitchFamily="34" charset="0"/>
              </a:rPr>
              <a:t>O(1)</a:t>
            </a:r>
            <a:r>
              <a:rPr lang="en-US" altLang="zh-CN" dirty="0">
                <a:latin typeface="Arial" panose="020B0604020202090204" pitchFamily="34" charset="0"/>
              </a:rPr>
              <a:t>,</a:t>
            </a:r>
            <a:r>
              <a:rPr lang="zh-CN" altLang="en-US" dirty="0">
                <a:latin typeface="Arial" panose="020B0604020202090204" pitchFamily="34" charset="0"/>
              </a:rPr>
              <a:t>对数阶</a:t>
            </a:r>
            <a:r>
              <a:rPr lang="en-US" altLang="zh-CN" b="1" dirty="0">
                <a:latin typeface="Arial" panose="020B0604020202090204" pitchFamily="34" charset="0"/>
              </a:rPr>
              <a:t>O(log</a:t>
            </a:r>
            <a:r>
              <a:rPr lang="en-US" altLang="zh-CN" b="1" i="1" baseline="-25000" dirty="0">
                <a:latin typeface="Arial" panose="020B0604020202090204" pitchFamily="34" charset="0"/>
              </a:rPr>
              <a:t>2</a:t>
            </a:r>
            <a:r>
              <a:rPr lang="en-US" altLang="zh-CN" b="1" i="1" dirty="0">
                <a:latin typeface="Arial" panose="020B0604020202090204" pitchFamily="34" charset="0"/>
              </a:rPr>
              <a:t>n</a:t>
            </a:r>
            <a:r>
              <a:rPr lang="en-US" altLang="zh-CN" b="1" dirty="0">
                <a:latin typeface="Arial" panose="020B0604020202090204" pitchFamily="34" charset="0"/>
              </a:rPr>
              <a:t>),</a:t>
            </a:r>
            <a:r>
              <a:rPr lang="zh-CN" altLang="en-US" dirty="0">
                <a:latin typeface="Arial" panose="020B0604020202090204" pitchFamily="34" charset="0"/>
              </a:rPr>
              <a:t>线性阶</a:t>
            </a:r>
            <a:r>
              <a:rPr lang="en-US" altLang="zh-CN" b="1" dirty="0">
                <a:latin typeface="Arial" panose="020B0604020202090204" pitchFamily="34" charset="0"/>
              </a:rPr>
              <a:t>O(n),</a:t>
            </a:r>
            <a:r>
              <a:rPr lang="en-US" altLang="zh-CN" dirty="0">
                <a:latin typeface="Arial" panose="020B0604020202090204" pitchFamily="34" charset="0"/>
              </a:rPr>
              <a:t> </a:t>
            </a:r>
            <a:r>
              <a:rPr lang="zh-CN" altLang="en-US" dirty="0">
                <a:latin typeface="Arial" panose="020B0604020202090204" pitchFamily="34" charset="0"/>
              </a:rPr>
              <a:t>线性对数阶</a:t>
            </a:r>
            <a:r>
              <a:rPr lang="en-US" altLang="zh-CN" b="1" dirty="0">
                <a:latin typeface="Arial" panose="020B0604020202090204" pitchFamily="34" charset="0"/>
              </a:rPr>
              <a:t>O(nlog</a:t>
            </a:r>
            <a:r>
              <a:rPr lang="en-US" altLang="zh-CN" b="1" i="1" baseline="-25000" dirty="0">
                <a:latin typeface="Arial" panose="020B0604020202090204" pitchFamily="34" charset="0"/>
              </a:rPr>
              <a:t>2</a:t>
            </a:r>
            <a:r>
              <a:rPr lang="en-US" altLang="zh-CN" b="1" i="1" dirty="0">
                <a:latin typeface="Arial" panose="020B0604020202090204" pitchFamily="34" charset="0"/>
              </a:rPr>
              <a:t>n</a:t>
            </a:r>
            <a:r>
              <a:rPr lang="en-US" altLang="zh-CN" b="1" dirty="0">
                <a:latin typeface="Arial" panose="020B0604020202090204" pitchFamily="34" charset="0"/>
              </a:rPr>
              <a:t>),</a:t>
            </a:r>
            <a:r>
              <a:rPr lang="zh-CN" altLang="en-US" dirty="0">
                <a:latin typeface="Arial" panose="020B0604020202090204" pitchFamily="34" charset="0"/>
              </a:rPr>
              <a:t>平方阶</a:t>
            </a:r>
            <a:r>
              <a:rPr lang="en-US" altLang="zh-CN" b="1" dirty="0">
                <a:latin typeface="Arial" panose="020B0604020202090204" pitchFamily="34" charset="0"/>
              </a:rPr>
              <a:t>O(</a:t>
            </a:r>
            <a:r>
              <a:rPr lang="en-US" altLang="zh-CN" b="1" i="1" dirty="0">
                <a:latin typeface="Arial" panose="020B0604020202090204" pitchFamily="34" charset="0"/>
              </a:rPr>
              <a:t>n</a:t>
            </a:r>
            <a:r>
              <a:rPr lang="en-US" altLang="zh-CN" b="1" baseline="30000" dirty="0">
                <a:latin typeface="Arial" panose="020B0604020202090204" pitchFamily="34" charset="0"/>
              </a:rPr>
              <a:t>2</a:t>
            </a:r>
            <a:r>
              <a:rPr lang="en-US" altLang="zh-CN" b="1" dirty="0">
                <a:latin typeface="Arial" panose="020B0604020202090204" pitchFamily="34" charset="0"/>
              </a:rPr>
              <a:t>)</a:t>
            </a:r>
            <a:r>
              <a:rPr lang="zh-CN" altLang="en-US" b="1" dirty="0">
                <a:latin typeface="Arial" panose="020B0604020202090204" pitchFamily="34" charset="0"/>
              </a:rPr>
              <a:t>，</a:t>
            </a:r>
            <a:r>
              <a:rPr lang="zh-CN" altLang="en-US" dirty="0">
                <a:latin typeface="Arial" panose="020B0604020202090204" pitchFamily="34" charset="0"/>
              </a:rPr>
              <a:t>立方阶</a:t>
            </a:r>
            <a:r>
              <a:rPr lang="en-US" altLang="zh-CN" b="1" dirty="0">
                <a:latin typeface="Arial" panose="020B0604020202090204" pitchFamily="34" charset="0"/>
              </a:rPr>
              <a:t>O(</a:t>
            </a:r>
            <a:r>
              <a:rPr lang="en-US" altLang="zh-CN" b="1" i="1" dirty="0">
                <a:latin typeface="Arial" panose="020B0604020202090204" pitchFamily="34" charset="0"/>
              </a:rPr>
              <a:t>n</a:t>
            </a:r>
            <a:r>
              <a:rPr lang="en-US" altLang="zh-CN" b="1" baseline="30000" dirty="0">
                <a:latin typeface="Arial" panose="020B0604020202090204" pitchFamily="34" charset="0"/>
              </a:rPr>
              <a:t>3</a:t>
            </a:r>
            <a:r>
              <a:rPr lang="en-US" altLang="zh-CN" b="1" dirty="0">
                <a:latin typeface="Arial" panose="020B0604020202090204" pitchFamily="34" charset="0"/>
              </a:rPr>
              <a:t>)</a:t>
            </a:r>
            <a:r>
              <a:rPr lang="en-US" altLang="zh-CN" dirty="0">
                <a:latin typeface="Arial" panose="020B0604020202090204" pitchFamily="34" charset="0"/>
              </a:rPr>
              <a:t>,...</a:t>
            </a:r>
            <a:r>
              <a:rPr lang="zh-CN" altLang="en-US" dirty="0">
                <a:latin typeface="Arial" panose="020B0604020202090204" pitchFamily="34" charset="0"/>
              </a:rPr>
              <a:t>， </a:t>
            </a:r>
            <a:r>
              <a:rPr lang="en-US" altLang="zh-CN" dirty="0">
                <a:latin typeface="Arial" panose="020B0604020202090204" pitchFamily="34" charset="0"/>
              </a:rPr>
              <a:t>k</a:t>
            </a:r>
            <a:r>
              <a:rPr lang="zh-CN" altLang="en-US" dirty="0">
                <a:latin typeface="Arial" panose="020B0604020202090204" pitchFamily="34" charset="0"/>
              </a:rPr>
              <a:t>次方阶</a:t>
            </a:r>
            <a:r>
              <a:rPr lang="en-US" altLang="zh-CN" b="1" dirty="0">
                <a:latin typeface="Arial" panose="020B0604020202090204" pitchFamily="34" charset="0"/>
              </a:rPr>
              <a:t>O(</a:t>
            </a:r>
            <a:r>
              <a:rPr lang="en-US" altLang="zh-CN" b="1" i="1" dirty="0">
                <a:latin typeface="Arial" panose="020B0604020202090204" pitchFamily="34" charset="0"/>
              </a:rPr>
              <a:t>n</a:t>
            </a:r>
            <a:r>
              <a:rPr lang="en-US" altLang="zh-CN" b="1" baseline="30000" dirty="0">
                <a:latin typeface="Arial" panose="020B0604020202090204" pitchFamily="34" charset="0"/>
              </a:rPr>
              <a:t>k</a:t>
            </a:r>
            <a:r>
              <a:rPr lang="en-US" altLang="zh-CN" b="1" dirty="0">
                <a:latin typeface="Arial" panose="020B0604020202090204" pitchFamily="34" charset="0"/>
              </a:rPr>
              <a:t>),</a:t>
            </a:r>
            <a:r>
              <a:rPr lang="zh-CN" altLang="en-US" dirty="0">
                <a:latin typeface="Arial" panose="020B0604020202090204" pitchFamily="34" charset="0"/>
              </a:rPr>
              <a:t>指数阶</a:t>
            </a:r>
            <a:r>
              <a:rPr lang="en-US" altLang="zh-CN" b="1" dirty="0">
                <a:latin typeface="Arial" panose="020B0604020202090204" pitchFamily="34" charset="0"/>
              </a:rPr>
              <a:t>O(</a:t>
            </a:r>
            <a:r>
              <a:rPr lang="en-US" altLang="zh-CN" b="1" i="1" dirty="0">
                <a:latin typeface="Arial" panose="020B0604020202090204" pitchFamily="34" charset="0"/>
              </a:rPr>
              <a:t>2</a:t>
            </a:r>
            <a:r>
              <a:rPr lang="en-US" altLang="zh-CN" b="1" baseline="30000" dirty="0">
                <a:latin typeface="Arial" panose="020B0604020202090204" pitchFamily="34" charset="0"/>
              </a:rPr>
              <a:t>n</a:t>
            </a:r>
            <a:r>
              <a:rPr lang="en-US" altLang="zh-CN" b="1" dirty="0">
                <a:latin typeface="Arial" panose="020B0604020202090204" pitchFamily="34" charset="0"/>
              </a:rPr>
              <a:t>)</a:t>
            </a:r>
            <a:r>
              <a:rPr lang="zh-CN" altLang="en-US" b="1" dirty="0">
                <a:latin typeface="Arial" panose="020B0604020202090204" pitchFamily="34" charset="0"/>
              </a:rPr>
              <a:t>，阶乘阶</a:t>
            </a:r>
            <a:r>
              <a:rPr lang="en-US" altLang="zh-CN" b="1" dirty="0">
                <a:latin typeface="Arial" panose="020B0604020202090204" pitchFamily="34" charset="0"/>
              </a:rPr>
              <a:t>O(n</a:t>
            </a:r>
            <a:r>
              <a:rPr lang="zh-CN" altLang="en-US" b="1" dirty="0">
                <a:latin typeface="Arial" panose="020B0604020202090204" pitchFamily="34" charset="0"/>
              </a:rPr>
              <a:t>！</a:t>
            </a:r>
            <a:r>
              <a:rPr lang="en-US" altLang="zh-CN" b="1" dirty="0">
                <a:latin typeface="Arial" panose="020B0604020202090204" pitchFamily="34" charset="0"/>
              </a:rPr>
              <a:t>)</a:t>
            </a:r>
            <a:r>
              <a:rPr lang="zh-CN" altLang="en-US" b="1" dirty="0">
                <a:latin typeface="Arial" panose="020B0604020202090204" pitchFamily="34" charset="0"/>
              </a:rPr>
              <a:t>。</a:t>
            </a:r>
            <a:r>
              <a:rPr lang="zh-CN" altLang="en-US" dirty="0">
                <a:latin typeface="Arial" panose="020B0604020202090204" pitchFamily="34" charset="0"/>
              </a:rPr>
              <a:t>随着问题规模</a:t>
            </a:r>
            <a:r>
              <a:rPr lang="en-US" altLang="zh-CN" dirty="0">
                <a:latin typeface="Arial" panose="020B0604020202090204" pitchFamily="34" charset="0"/>
              </a:rPr>
              <a:t>n</a:t>
            </a:r>
            <a:r>
              <a:rPr lang="zh-CN" altLang="en-US" dirty="0">
                <a:latin typeface="Arial" panose="020B0604020202090204" pitchFamily="34" charset="0"/>
              </a:rPr>
              <a:t>的不断增大，上述时间复杂度不断增大，算法的执行效率越低。</a:t>
            </a:r>
            <a:endParaRPr lang="zh-CN" altLang="en-US" dirty="0">
              <a:latin typeface="Arial" panose="020B0604020202090204" pitchFamily="34" charset="0"/>
            </a:endParaRPr>
          </a:p>
        </p:txBody>
      </p:sp>
      <p:pic>
        <p:nvPicPr>
          <p:cNvPr id="13320" name="Picture 2" descr="SouthEast"/>
          <p:cNvPicPr>
            <a:picLocks noChangeAspect="1"/>
          </p:cNvPicPr>
          <p:nvPr/>
        </p:nvPicPr>
        <p:blipFill>
          <a:blip r:embed="rId1"/>
          <a:stretch>
            <a:fillRect/>
          </a:stretch>
        </p:blipFill>
        <p:spPr>
          <a:xfrm>
            <a:off x="3454401" y="3286125"/>
            <a:ext cx="5572125" cy="2238375"/>
          </a:xfrm>
          <a:prstGeom prst="rect">
            <a:avLst/>
          </a:prstGeom>
          <a:noFill/>
          <a:ln w="9525">
            <a:noFill/>
          </a:ln>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4339"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4340"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4341"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算法时间复杂度</a:t>
            </a:r>
            <a:endParaRPr lang="en-US" altLang="zh-CN" sz="2800" dirty="0">
              <a:latin typeface="楷体_GB2312" pitchFamily="49" charset="-122"/>
              <a:ea typeface="楷体_GB2312" pitchFamily="49" charset="-122"/>
            </a:endParaRPr>
          </a:p>
          <a:p>
            <a:pPr marL="800100" lvl="1" indent="-342900" eaLnBrk="0" hangingPunct="0">
              <a:spcBef>
                <a:spcPct val="20000"/>
              </a:spcBef>
              <a:buClr>
                <a:schemeClr val="bg2"/>
              </a:buClr>
              <a:buSzPct val="75000"/>
              <a:buFont typeface="Wingdings" panose="05000000000000000000" pitchFamily="2" charset="2"/>
              <a:buChar char="Ø"/>
            </a:pPr>
            <a:r>
              <a:rPr lang="zh-CN" altLang="en-US" sz="2400" dirty="0">
                <a:latin typeface="楷体_GB2312" pitchFamily="49" charset="-122"/>
                <a:ea typeface="楷体_GB2312" pitchFamily="49" charset="-122"/>
              </a:rPr>
              <a:t>算法时间复杂度实例 </a:t>
            </a:r>
            <a:endParaRPr lang="en-US" altLang="zh-CN" sz="2400" dirty="0">
              <a:latin typeface="楷体_GB2312" pitchFamily="49" charset="-122"/>
              <a:ea typeface="楷体_GB2312" pitchFamily="49" charset="-122"/>
            </a:endParaRPr>
          </a:p>
        </p:txBody>
      </p:sp>
      <p:sp>
        <p:nvSpPr>
          <p:cNvPr id="7" name="Text Box 2"/>
          <p:cNvSpPr txBox="1">
            <a:spLocks noChangeArrowheads="1"/>
          </p:cNvSpPr>
          <p:nvPr/>
        </p:nvSpPr>
        <p:spPr bwMode="auto">
          <a:xfrm>
            <a:off x="3438526" y="4019550"/>
            <a:ext cx="8016875" cy="101473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914400" marR="0" lvl="2" indent="0" algn="just"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a:t>
            </a:r>
            <a:endParaRPr kumimoji="0" lang="zh-CN" altLang="en-US" sz="2000" b="0" i="0" u="sng" strike="noStrike" kern="1200" cap="none" spc="0" normalizeH="0" baseline="0" noProof="0" dirty="0">
              <a:ln>
                <a:noFill/>
              </a:ln>
              <a:solidFill>
                <a:schemeClr val="tx1"/>
              </a:solidFill>
              <a:effectLst/>
              <a:uLnTx/>
              <a:uFillTx/>
              <a:latin typeface="+mn-ea"/>
              <a:ea typeface="+mn-ea"/>
              <a:cs typeface="+mn-cs"/>
            </a:endParaRPr>
          </a:p>
        </p:txBody>
      </p:sp>
      <p:sp>
        <p:nvSpPr>
          <p:cNvPr id="10" name="TextBox 9"/>
          <p:cNvSpPr txBox="1"/>
          <p:nvPr/>
        </p:nvSpPr>
        <p:spPr>
          <a:xfrm>
            <a:off x="3367088" y="2000250"/>
            <a:ext cx="2928938" cy="645160"/>
          </a:xfrm>
          <a:prstGeom prst="rect">
            <a:avLst/>
          </a:prstGeom>
          <a:noFill/>
          <a:ln w="9525">
            <a:noFill/>
          </a:ln>
        </p:spPr>
        <p:txBody>
          <a:bodyPr>
            <a:spAutoFit/>
          </a:bodyPr>
          <a:p>
            <a:r>
              <a:rPr lang="en-US" altLang="zh-CN" b="1" dirty="0">
                <a:solidFill>
                  <a:srgbClr val="C00000"/>
                </a:solidFill>
                <a:latin typeface="Arial" panose="020B0604020202090204" pitchFamily="34" charset="0"/>
              </a:rPr>
              <a:t>T(n)=O(1)</a:t>
            </a:r>
            <a:endParaRPr lang="zh-CN" altLang="en-US" b="1" dirty="0">
              <a:solidFill>
                <a:srgbClr val="C00000"/>
              </a:solidFill>
              <a:latin typeface="Arial" panose="020B0604020202090204" pitchFamily="34" charset="0"/>
            </a:endParaRPr>
          </a:p>
          <a:p>
            <a:r>
              <a:rPr lang="en-US" altLang="zh-CN" dirty="0">
                <a:latin typeface="Arial" panose="020B0604020202090204" pitchFamily="34" charset="0"/>
              </a:rPr>
              <a:t>        Temp=i; i=j; j=temp; </a:t>
            </a:r>
            <a:endParaRPr lang="zh-CN" altLang="en-US" dirty="0">
              <a:latin typeface="Arial" panose="020B0604020202090204" pitchFamily="34" charset="0"/>
            </a:endParaRPr>
          </a:p>
        </p:txBody>
      </p:sp>
      <p:sp>
        <p:nvSpPr>
          <p:cNvPr id="11" name="TextBox 10"/>
          <p:cNvSpPr txBox="1"/>
          <p:nvPr/>
        </p:nvSpPr>
        <p:spPr>
          <a:xfrm>
            <a:off x="6597651" y="2000250"/>
            <a:ext cx="3000375" cy="3415030"/>
          </a:xfrm>
          <a:prstGeom prst="rect">
            <a:avLst/>
          </a:prstGeom>
          <a:noFill/>
          <a:ln w="9525">
            <a:noFill/>
          </a:ln>
        </p:spPr>
        <p:txBody>
          <a:bodyPr>
            <a:spAutoFit/>
          </a:bodyPr>
          <a:p>
            <a:r>
              <a:rPr lang="en-US" altLang="zh-CN" b="1" dirty="0">
                <a:solidFill>
                  <a:srgbClr val="C00000"/>
                </a:solidFill>
                <a:latin typeface="Arial" panose="020B0604020202090204" pitchFamily="34" charset="0"/>
              </a:rPr>
              <a:t>T(n)= O(log</a:t>
            </a:r>
            <a:r>
              <a:rPr lang="en-US" altLang="zh-CN" b="1" i="1" baseline="-25000" dirty="0">
                <a:solidFill>
                  <a:srgbClr val="C00000"/>
                </a:solidFill>
                <a:latin typeface="Arial" panose="020B0604020202090204" pitchFamily="34" charset="0"/>
              </a:rPr>
              <a:t>2</a:t>
            </a:r>
            <a:r>
              <a:rPr lang="en-US" altLang="zh-CN" b="1" i="1" dirty="0">
                <a:solidFill>
                  <a:srgbClr val="C00000"/>
                </a:solidFill>
                <a:latin typeface="Arial" panose="020B0604020202090204" pitchFamily="34" charset="0"/>
              </a:rPr>
              <a:t>n</a:t>
            </a:r>
            <a:r>
              <a:rPr lang="en-US" altLang="zh-CN" b="1" dirty="0">
                <a:solidFill>
                  <a:srgbClr val="C00000"/>
                </a:solidFill>
                <a:latin typeface="Arial" panose="020B0604020202090204" pitchFamily="34" charset="0"/>
              </a:rPr>
              <a:t>)</a:t>
            </a:r>
            <a:endParaRPr lang="zh-CN" altLang="en-US" dirty="0">
              <a:solidFill>
                <a:srgbClr val="C00000"/>
              </a:solidFill>
              <a:latin typeface="Arial" panose="020B0604020202090204" pitchFamily="34" charset="0"/>
            </a:endParaRPr>
          </a:p>
          <a:p>
            <a:r>
              <a:rPr lang="en-US" altLang="zh-CN" dirty="0">
                <a:latin typeface="Arial" panose="020B0604020202090204" pitchFamily="34" charset="0"/>
              </a:rPr>
              <a:t>i=1; </a:t>
            </a:r>
            <a:r>
              <a:rPr lang="en-US" altLang="zh-CN" dirty="0">
                <a:solidFill>
                  <a:srgbClr val="C00000"/>
                </a:solidFill>
                <a:latin typeface="Arial" panose="020B0604020202090204" pitchFamily="34" charset="0"/>
              </a:rPr>
              <a:t> </a:t>
            </a:r>
            <a:r>
              <a:rPr lang="en-US" altLang="zh-CN" dirty="0">
                <a:latin typeface="Arial" panose="020B0604020202090204" pitchFamily="34" charset="0"/>
              </a:rPr>
              <a:t>   </a:t>
            </a:r>
            <a:endParaRPr lang="zh-CN" altLang="en-US" dirty="0">
              <a:latin typeface="Arial" panose="020B0604020202090204" pitchFamily="34" charset="0"/>
            </a:endParaRPr>
          </a:p>
          <a:p>
            <a:r>
              <a:rPr lang="en-US" altLang="zh-CN" dirty="0">
                <a:latin typeface="Arial" panose="020B0604020202090204" pitchFamily="34" charset="0"/>
              </a:rPr>
              <a:t>while (i&lt;=n)       i=i*2;</a:t>
            </a:r>
            <a:endParaRPr lang="zh-CN" altLang="en-US" dirty="0">
              <a:latin typeface="Arial" panose="020B0604020202090204" pitchFamily="34" charset="0"/>
            </a:endParaRPr>
          </a:p>
          <a:p>
            <a:endParaRPr lang="en-US" altLang="zh-CN" b="1" dirty="0">
              <a:solidFill>
                <a:srgbClr val="C00000"/>
              </a:solidFill>
              <a:latin typeface="Arial" panose="020B0604020202090204" pitchFamily="34" charset="0"/>
            </a:endParaRPr>
          </a:p>
          <a:p>
            <a:r>
              <a:rPr lang="en-US" altLang="zh-CN" b="1" dirty="0">
                <a:solidFill>
                  <a:srgbClr val="C00000"/>
                </a:solidFill>
                <a:latin typeface="Arial" panose="020B0604020202090204" pitchFamily="34" charset="0"/>
              </a:rPr>
              <a:t>T(n)=O(n</a:t>
            </a:r>
            <a:r>
              <a:rPr lang="en-US" altLang="zh-CN" b="1" baseline="30000" dirty="0">
                <a:solidFill>
                  <a:srgbClr val="C00000"/>
                </a:solidFill>
                <a:latin typeface="Arial" panose="020B0604020202090204" pitchFamily="34" charset="0"/>
              </a:rPr>
              <a:t>2</a:t>
            </a:r>
            <a:r>
              <a:rPr lang="en-US" altLang="zh-CN" b="1" dirty="0">
                <a:solidFill>
                  <a:srgbClr val="C00000"/>
                </a:solidFill>
                <a:latin typeface="Arial" panose="020B0604020202090204" pitchFamily="34" charset="0"/>
              </a:rPr>
              <a:t>)</a:t>
            </a:r>
            <a:endParaRPr lang="zh-CN" altLang="en-US" b="1" dirty="0">
              <a:solidFill>
                <a:srgbClr val="C00000"/>
              </a:solidFill>
              <a:latin typeface="Arial" panose="020B0604020202090204" pitchFamily="34" charset="0"/>
            </a:endParaRPr>
          </a:p>
          <a:p>
            <a:r>
              <a:rPr lang="en-US" altLang="zh-CN" b="1" dirty="0">
                <a:latin typeface="Arial" panose="020B0604020202090204" pitchFamily="34" charset="0"/>
              </a:rPr>
              <a:t>for</a:t>
            </a:r>
            <a:r>
              <a:rPr lang="en-US" altLang="zh-CN" dirty="0">
                <a:latin typeface="Arial" panose="020B0604020202090204" pitchFamily="34" charset="0"/>
              </a:rPr>
              <a:t> (i=1;i&lt;n;i++)  </a:t>
            </a:r>
            <a:endParaRPr lang="zh-CN" altLang="en-US" dirty="0">
              <a:latin typeface="Arial" panose="020B0604020202090204" pitchFamily="34" charset="0"/>
            </a:endParaRPr>
          </a:p>
          <a:p>
            <a:r>
              <a:rPr lang="en-US" altLang="zh-CN" dirty="0">
                <a:latin typeface="Arial" panose="020B0604020202090204" pitchFamily="34" charset="0"/>
              </a:rPr>
              <a:t> {   </a:t>
            </a:r>
            <a:endParaRPr lang="zh-CN" altLang="en-US" dirty="0">
              <a:latin typeface="Arial" panose="020B0604020202090204" pitchFamily="34" charset="0"/>
            </a:endParaRPr>
          </a:p>
          <a:p>
            <a:r>
              <a:rPr lang="en-US" altLang="zh-CN" dirty="0">
                <a:latin typeface="Arial" panose="020B0604020202090204" pitchFamily="34" charset="0"/>
              </a:rPr>
              <a:t>     y=y+1;              </a:t>
            </a:r>
            <a:endParaRPr lang="zh-CN" altLang="en-US" dirty="0">
              <a:latin typeface="Arial" panose="020B0604020202090204" pitchFamily="34" charset="0"/>
            </a:endParaRPr>
          </a:p>
          <a:p>
            <a:r>
              <a:rPr lang="en-US" altLang="zh-CN" dirty="0">
                <a:latin typeface="Arial" panose="020B0604020202090204" pitchFamily="34" charset="0"/>
              </a:rPr>
              <a:t>     </a:t>
            </a:r>
            <a:r>
              <a:rPr lang="en-US" altLang="zh-CN" b="1" dirty="0">
                <a:latin typeface="Arial" panose="020B0604020202090204" pitchFamily="34" charset="0"/>
              </a:rPr>
              <a:t>for</a:t>
            </a:r>
            <a:r>
              <a:rPr lang="en-US" altLang="zh-CN" dirty="0">
                <a:latin typeface="Arial" panose="020B0604020202090204" pitchFamily="34" charset="0"/>
              </a:rPr>
              <a:t> (j=0;j&lt;=(2*n);j++)      </a:t>
            </a:r>
            <a:endParaRPr lang="zh-CN" altLang="en-US" dirty="0">
              <a:latin typeface="Arial" panose="020B0604020202090204" pitchFamily="34" charset="0"/>
            </a:endParaRPr>
          </a:p>
          <a:p>
            <a:r>
              <a:rPr lang="en-US" altLang="zh-CN" dirty="0">
                <a:latin typeface="Arial" panose="020B0604020202090204" pitchFamily="34" charset="0"/>
              </a:rPr>
              <a:t>        x++;                </a:t>
            </a:r>
            <a:endParaRPr lang="zh-CN" altLang="en-US" dirty="0">
              <a:latin typeface="Arial" panose="020B0604020202090204" pitchFamily="34" charset="0"/>
            </a:endParaRPr>
          </a:p>
          <a:p>
            <a:r>
              <a:rPr lang="en-US" altLang="zh-CN" dirty="0">
                <a:latin typeface="Arial" panose="020B0604020202090204" pitchFamily="34" charset="0"/>
              </a:rPr>
              <a:t> }</a:t>
            </a:r>
            <a:endParaRPr lang="en-US" altLang="zh-CN" dirty="0">
              <a:latin typeface="Arial" panose="020B0604020202090204" pitchFamily="34" charset="0"/>
            </a:endParaRPr>
          </a:p>
          <a:p>
            <a:endParaRPr lang="en-US" altLang="zh-CN" dirty="0">
              <a:latin typeface="Arial" panose="020B0604020202090204" pitchFamily="34" charset="0"/>
            </a:endParaRPr>
          </a:p>
        </p:txBody>
      </p:sp>
      <p:sp>
        <p:nvSpPr>
          <p:cNvPr id="12" name="TextBox 11"/>
          <p:cNvSpPr txBox="1"/>
          <p:nvPr/>
        </p:nvSpPr>
        <p:spPr>
          <a:xfrm>
            <a:off x="3295651" y="3143250"/>
            <a:ext cx="2428875" cy="2584450"/>
          </a:xfrm>
          <a:prstGeom prst="rect">
            <a:avLst/>
          </a:prstGeom>
          <a:noFill/>
          <a:ln w="9525">
            <a:noFill/>
          </a:ln>
        </p:spPr>
        <p:txBody>
          <a:bodyPr>
            <a:spAutoFit/>
          </a:bodyPr>
          <a:p>
            <a:r>
              <a:rPr lang="en-US" altLang="zh-CN" dirty="0">
                <a:latin typeface="Arial" panose="020B0604020202090204" pitchFamily="34" charset="0"/>
              </a:rPr>
              <a:t>  </a:t>
            </a:r>
            <a:r>
              <a:rPr lang="en-US" altLang="zh-CN" b="1" dirty="0">
                <a:solidFill>
                  <a:srgbClr val="C00000"/>
                </a:solidFill>
                <a:latin typeface="Arial" panose="020B0604020202090204" pitchFamily="34" charset="0"/>
              </a:rPr>
              <a:t>T(n)=O(n)</a:t>
            </a:r>
            <a:endParaRPr lang="zh-CN" altLang="en-US" b="1" dirty="0">
              <a:solidFill>
                <a:srgbClr val="C00000"/>
              </a:solidFill>
              <a:latin typeface="Arial" panose="020B0604020202090204" pitchFamily="34" charset="0"/>
            </a:endParaRPr>
          </a:p>
          <a:p>
            <a:r>
              <a:rPr lang="en-US" altLang="zh-CN" dirty="0">
                <a:latin typeface="Arial" panose="020B0604020202090204" pitchFamily="34" charset="0"/>
              </a:rPr>
              <a:t>  a=0;  </a:t>
            </a:r>
            <a:endParaRPr lang="zh-CN" altLang="en-US" dirty="0">
              <a:latin typeface="Arial" panose="020B0604020202090204" pitchFamily="34" charset="0"/>
            </a:endParaRPr>
          </a:p>
          <a:p>
            <a:r>
              <a:rPr lang="en-US" altLang="zh-CN" dirty="0">
                <a:latin typeface="Arial" panose="020B0604020202090204" pitchFamily="34" charset="0"/>
              </a:rPr>
              <a:t>  b=1;                       </a:t>
            </a:r>
            <a:endParaRPr lang="zh-CN" altLang="en-US" dirty="0">
              <a:latin typeface="Arial" panose="020B0604020202090204" pitchFamily="34" charset="0"/>
            </a:endParaRPr>
          </a:p>
          <a:p>
            <a:r>
              <a:rPr lang="en-US" altLang="zh-CN" dirty="0">
                <a:latin typeface="Arial" panose="020B0604020202090204" pitchFamily="34" charset="0"/>
              </a:rPr>
              <a:t>  </a:t>
            </a:r>
            <a:r>
              <a:rPr lang="en-US" altLang="zh-CN" b="1" dirty="0">
                <a:latin typeface="Arial" panose="020B0604020202090204" pitchFamily="34" charset="0"/>
              </a:rPr>
              <a:t>for</a:t>
            </a:r>
            <a:r>
              <a:rPr lang="en-US" altLang="zh-CN" dirty="0">
                <a:latin typeface="Arial" panose="020B0604020202090204" pitchFamily="34" charset="0"/>
              </a:rPr>
              <a:t> (i=1;i&lt;=n;i++)   </a:t>
            </a:r>
            <a:endParaRPr lang="zh-CN" altLang="en-US" dirty="0">
              <a:latin typeface="Arial" panose="020B0604020202090204" pitchFamily="34" charset="0"/>
            </a:endParaRPr>
          </a:p>
          <a:p>
            <a:r>
              <a:rPr lang="en-US" altLang="zh-CN" dirty="0">
                <a:latin typeface="Arial" panose="020B0604020202090204" pitchFamily="34" charset="0"/>
              </a:rPr>
              <a:t>  {    </a:t>
            </a:r>
            <a:endParaRPr lang="zh-CN" altLang="en-US" dirty="0">
              <a:latin typeface="Arial" panose="020B0604020202090204" pitchFamily="34" charset="0"/>
            </a:endParaRPr>
          </a:p>
          <a:p>
            <a:r>
              <a:rPr lang="en-US" altLang="zh-CN" dirty="0">
                <a:latin typeface="Arial" panose="020B0604020202090204" pitchFamily="34" charset="0"/>
              </a:rPr>
              <a:t>     s=a+b;</a:t>
            </a:r>
            <a:r>
              <a:rPr lang="zh-CN" altLang="en-US" dirty="0">
                <a:latin typeface="Arial" panose="020B0604020202090204" pitchFamily="34" charset="0"/>
              </a:rPr>
              <a:t>　　　　 </a:t>
            </a:r>
            <a:endParaRPr lang="zh-CN" altLang="en-US" dirty="0">
              <a:latin typeface="Arial" panose="020B0604020202090204" pitchFamily="34" charset="0"/>
            </a:endParaRPr>
          </a:p>
          <a:p>
            <a:r>
              <a:rPr lang="zh-CN" altLang="en-US" dirty="0">
                <a:latin typeface="Arial" panose="020B0604020202090204" pitchFamily="34" charset="0"/>
              </a:rPr>
              <a:t>     </a:t>
            </a:r>
            <a:r>
              <a:rPr lang="en-US" altLang="zh-CN" dirty="0">
                <a:latin typeface="Arial" panose="020B0604020202090204" pitchFamily="34" charset="0"/>
              </a:rPr>
              <a:t>b=a;</a:t>
            </a:r>
            <a:r>
              <a:rPr lang="zh-CN" altLang="en-US" dirty="0">
                <a:latin typeface="Arial" panose="020B0604020202090204" pitchFamily="34" charset="0"/>
              </a:rPr>
              <a:t>　　　　</a:t>
            </a:r>
            <a:endParaRPr lang="zh-CN" altLang="en-US" dirty="0">
              <a:latin typeface="Arial" panose="020B0604020202090204" pitchFamily="34" charset="0"/>
            </a:endParaRPr>
          </a:p>
          <a:p>
            <a:r>
              <a:rPr lang="en-US" altLang="zh-CN" dirty="0">
                <a:latin typeface="Arial" panose="020B0604020202090204" pitchFamily="34" charset="0"/>
              </a:rPr>
              <a:t>     a=s;</a:t>
            </a:r>
            <a:r>
              <a:rPr lang="zh-CN" altLang="en-US" dirty="0">
                <a:latin typeface="Arial" panose="020B0604020202090204" pitchFamily="34" charset="0"/>
              </a:rPr>
              <a:t>　 </a:t>
            </a:r>
            <a:endParaRPr lang="zh-CN" altLang="en-US" dirty="0">
              <a:latin typeface="Arial" panose="020B0604020202090204" pitchFamily="34" charset="0"/>
            </a:endParaRPr>
          </a:p>
          <a:p>
            <a:r>
              <a:rPr lang="zh-CN" altLang="en-US" dirty="0">
                <a:latin typeface="Arial" panose="020B0604020202090204" pitchFamily="34" charset="0"/>
              </a:rPr>
              <a:t>  </a:t>
            </a:r>
            <a:r>
              <a:rPr lang="en-US" altLang="zh-CN" dirty="0">
                <a:latin typeface="Arial" panose="020B0604020202090204" pitchFamily="34" charset="0"/>
              </a:rPr>
              <a:t>} </a:t>
            </a:r>
            <a:endParaRPr lang="zh-CN" altLang="en-US" dirty="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charRg st="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charRg st="10" end="4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charRg st="0"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charRg st="12" end="2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charRg st="21" end="5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charRg st="51" end="7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charRg st="75" end="8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charRg st="83" end="10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charRg st="100" end="1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charRg st="114" end="12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charRg st="126" end="13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charRg st="52" end="6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charRg st="63" end="8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charRg st="83" end="8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charRg st="89" end="1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charRg st="115" end="14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charRg st="149" end="17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charRg st="178" end="18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charRg st="0"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charRg st="15" end="2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charRg st="25"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5363"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5364"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5365"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算法时间复杂度</a:t>
            </a:r>
            <a:endParaRPr lang="en-US" altLang="zh-CN" sz="2800" dirty="0">
              <a:latin typeface="楷体_GB2312" pitchFamily="49" charset="-122"/>
              <a:ea typeface="楷体_GB2312" pitchFamily="49" charset="-122"/>
            </a:endParaRPr>
          </a:p>
        </p:txBody>
      </p:sp>
      <p:sp>
        <p:nvSpPr>
          <p:cNvPr id="15366" name="TextBox 12"/>
          <p:cNvSpPr txBox="1"/>
          <p:nvPr/>
        </p:nvSpPr>
        <p:spPr>
          <a:xfrm>
            <a:off x="2525713" y="1571625"/>
            <a:ext cx="6929438" cy="2584450"/>
          </a:xfrm>
          <a:prstGeom prst="rect">
            <a:avLst/>
          </a:prstGeom>
          <a:noFill/>
          <a:ln w="9525">
            <a:noFill/>
          </a:ln>
        </p:spPr>
        <p:txBody>
          <a:bodyPr>
            <a:spAutoFit/>
          </a:bodyPr>
          <a:p>
            <a:pPr>
              <a:buFont typeface="Wingdings" panose="05000000000000000000" pitchFamily="2" charset="2"/>
              <a:buChar char="Ø"/>
            </a:pPr>
            <a:r>
              <a:rPr lang="zh-CN" altLang="en-US" dirty="0">
                <a:latin typeface="楷体_GB2312" pitchFamily="49" charset="-122"/>
                <a:ea typeface="楷体_GB2312" pitchFamily="49" charset="-122"/>
              </a:rPr>
              <a:t> 我们要确定能反映出算法在各种情况下工作的数据集</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选取的数据要能够反映、代表各种计算情况下的估算</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包括最好情况下的时间复杂度</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时间复杂度下界</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一般记为</a:t>
            </a:r>
            <a:r>
              <a:rPr lang="en-US" altLang="zh-CN" dirty="0">
                <a:latin typeface="楷体_GB2312" pitchFamily="49" charset="-122"/>
                <a:ea typeface="楷体_GB2312" pitchFamily="49" charset="-122"/>
              </a:rPr>
              <a:t>Tmax)</a:t>
            </a:r>
            <a:r>
              <a:rPr lang="zh-CN" altLang="en-US" dirty="0">
                <a:latin typeface="楷体_GB2312" pitchFamily="49" charset="-122"/>
                <a:ea typeface="楷体_GB2312" pitchFamily="49" charset="-122"/>
              </a:rPr>
              <a:t>、最坏情况下的时间复杂度</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时间复杂度上界</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一般记为</a:t>
            </a:r>
            <a:r>
              <a:rPr lang="en-US" altLang="zh-CN" dirty="0">
                <a:latin typeface="楷体_GB2312" pitchFamily="49" charset="-122"/>
                <a:ea typeface="楷体_GB2312" pitchFamily="49" charset="-122"/>
              </a:rPr>
              <a:t>Tmin)</a:t>
            </a:r>
            <a:r>
              <a:rPr lang="zh-CN" altLang="en-US" dirty="0">
                <a:latin typeface="楷体_GB2312" pitchFamily="49" charset="-122"/>
                <a:ea typeface="楷体_GB2312" pitchFamily="49" charset="-122"/>
              </a:rPr>
              <a:t>、平均情况下的时间复杂度</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一般记为</a:t>
            </a:r>
            <a:r>
              <a:rPr lang="en-US" altLang="zh-CN" dirty="0">
                <a:latin typeface="楷体_GB2312" pitchFamily="49" charset="-122"/>
                <a:ea typeface="楷体_GB2312" pitchFamily="49" charset="-122"/>
              </a:rPr>
              <a:t>Tavg)</a:t>
            </a:r>
            <a:r>
              <a:rPr lang="zh-CN" altLang="en-US" dirty="0">
                <a:latin typeface="楷体_GB2312" pitchFamily="49" charset="-122"/>
                <a:ea typeface="楷体_GB2312" pitchFamily="49" charset="-122"/>
              </a:rPr>
              <a:t>和有代表性的情况</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通过使用这些数据配置来运行算法</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以了解算法的性能。</a:t>
            </a:r>
            <a:endParaRPr lang="en-US" altLang="zh-CN" dirty="0">
              <a:latin typeface="楷体_GB2312" pitchFamily="49" charset="-122"/>
              <a:ea typeface="楷体_GB2312" pitchFamily="49" charset="-122"/>
            </a:endParaRPr>
          </a:p>
          <a:p>
            <a:pPr>
              <a:buFont typeface="Wingdings" panose="05000000000000000000" pitchFamily="2" charset="2"/>
              <a:buChar char="Ø"/>
            </a:pPr>
            <a:endParaRPr lang="en-US" altLang="zh-CN" dirty="0">
              <a:latin typeface="楷体_GB2312" pitchFamily="49" charset="-122"/>
              <a:ea typeface="楷体_GB2312" pitchFamily="49" charset="-122"/>
            </a:endParaRPr>
          </a:p>
          <a:p>
            <a:pPr>
              <a:buFont typeface="Wingdings" panose="05000000000000000000" pitchFamily="2" charset="2"/>
              <a:buChar char="Ø"/>
            </a:pPr>
            <a:r>
              <a:rPr lang="en-US" altLang="zh-CN" dirty="0">
                <a:latin typeface="Arial" panose="020B0604020202090204" pitchFamily="34" charset="0"/>
                <a:ea typeface="楷体_GB2312" pitchFamily="49" charset="-122"/>
              </a:rPr>
              <a:t> </a:t>
            </a:r>
            <a:r>
              <a:rPr lang="zh-CN" altLang="en-US" dirty="0">
                <a:latin typeface="Arial" panose="020B0604020202090204" pitchFamily="34" charset="0"/>
                <a:ea typeface="楷体_GB2312" pitchFamily="49" charset="-122"/>
              </a:rPr>
              <a:t>除非特别指定，提到的都是最坏情况时间复杂度</a:t>
            </a:r>
            <a:endParaRPr lang="en-US" altLang="zh-CN" dirty="0">
              <a:latin typeface="Arial" panose="020B0604020202090204" pitchFamily="34" charset="0"/>
              <a:ea typeface="楷体_GB2312" pitchFamily="49" charset="-122"/>
            </a:endParaRPr>
          </a:p>
          <a:p>
            <a:endParaRPr lang="zh-CN" altLang="en-US" dirty="0">
              <a:latin typeface="Arial" panose="020B060402020209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8"/>
          <p:cNvSpPr>
            <a:spLocks noGrp="1"/>
          </p:cNvSpPr>
          <p:nvPr>
            <p:ph type="title"/>
          </p:nvPr>
        </p:nvSpPr>
        <p:spPr>
          <a:xfrm>
            <a:off x="1954213" y="500063"/>
            <a:ext cx="8229600" cy="400050"/>
          </a:xfrm>
        </p:spPr>
        <p:txBody>
          <a:bodyPr vert="horz" wrap="square" lIns="91440" tIns="45720" rIns="91440" bIns="45720" anchor="ctr" anchorCtr="0"/>
          <a:p>
            <a:r>
              <a:rPr lang="zh-CN" altLang="en-US" sz="3200" dirty="0">
                <a:solidFill>
                  <a:schemeClr val="tx1"/>
                </a:solidFill>
              </a:rPr>
              <a:t>一、算法效率</a:t>
            </a:r>
            <a:endParaRPr lang="zh-CN" altLang="en-US" sz="3200" dirty="0">
              <a:solidFill>
                <a:schemeClr val="tx1"/>
              </a:solidFill>
            </a:endParaRPr>
          </a:p>
        </p:txBody>
      </p:sp>
      <p:sp>
        <p:nvSpPr>
          <p:cNvPr id="16387" name="TextBox 8"/>
          <p:cNvSpPr txBox="1"/>
          <p:nvPr/>
        </p:nvSpPr>
        <p:spPr>
          <a:xfrm>
            <a:off x="2382838" y="1214438"/>
            <a:ext cx="7143750"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6388" name="TextBox 9"/>
          <p:cNvSpPr txBox="1"/>
          <p:nvPr/>
        </p:nvSpPr>
        <p:spPr>
          <a:xfrm>
            <a:off x="2239963" y="1357313"/>
            <a:ext cx="6357938" cy="368300"/>
          </a:xfrm>
          <a:prstGeom prst="rect">
            <a:avLst/>
          </a:prstGeom>
          <a:noFill/>
          <a:ln w="9525">
            <a:noFill/>
          </a:ln>
        </p:spPr>
        <p:txBody>
          <a:bodyPr>
            <a:spAutoFit/>
          </a:bodyPr>
          <a:p>
            <a:endParaRPr lang="zh-CN" altLang="en-US" dirty="0">
              <a:latin typeface="Arial" panose="020B0604020202090204" pitchFamily="34" charset="0"/>
            </a:endParaRPr>
          </a:p>
        </p:txBody>
      </p:sp>
      <p:sp>
        <p:nvSpPr>
          <p:cNvPr id="16389" name="Rectangle 9"/>
          <p:cNvSpPr txBox="1"/>
          <p:nvPr/>
        </p:nvSpPr>
        <p:spPr>
          <a:xfrm>
            <a:off x="2097088" y="1000125"/>
            <a:ext cx="8429625" cy="1214438"/>
          </a:xfrm>
          <a:prstGeom prst="rect">
            <a:avLst/>
          </a:prstGeom>
          <a:noFill/>
          <a:ln w="9525">
            <a:noFill/>
          </a:ln>
        </p:spPr>
        <p:txBody>
          <a:bodyPr/>
          <a:p>
            <a:pPr marL="342900" indent="-342900" eaLnBrk="0" hangingPunct="0">
              <a:spcBef>
                <a:spcPct val="20000"/>
              </a:spcBef>
              <a:buClr>
                <a:schemeClr val="bg2"/>
              </a:buClr>
              <a:buSzPct val="75000"/>
              <a:buFont typeface="Wingdings" panose="05000000000000000000" pitchFamily="2" charset="2"/>
              <a:buChar char="n"/>
            </a:pPr>
            <a:r>
              <a:rPr lang="zh-CN" altLang="en-US" sz="2800" dirty="0">
                <a:latin typeface="楷体_GB2312" pitchFamily="49" charset="-122"/>
                <a:ea typeface="楷体_GB2312" pitchFamily="49" charset="-122"/>
              </a:rPr>
              <a:t>算法空间复杂度</a:t>
            </a:r>
            <a:endParaRPr lang="en-US" altLang="zh-CN" sz="2800" dirty="0">
              <a:latin typeface="楷体_GB2312" pitchFamily="49" charset="-122"/>
              <a:ea typeface="楷体_GB2312" pitchFamily="49" charset="-122"/>
            </a:endParaRPr>
          </a:p>
        </p:txBody>
      </p:sp>
      <p:sp>
        <p:nvSpPr>
          <p:cNvPr id="13" name="TextBox 12"/>
          <p:cNvSpPr txBox="1"/>
          <p:nvPr/>
        </p:nvSpPr>
        <p:spPr>
          <a:xfrm>
            <a:off x="2525713" y="1571625"/>
            <a:ext cx="6929438" cy="3138170"/>
          </a:xfrm>
          <a:prstGeom prst="rect">
            <a:avLst/>
          </a:prstGeom>
          <a:noFill/>
        </p:spPr>
        <p:txBody>
          <a:bodyPr>
            <a:spAutoFit/>
          </a:bodyPr>
          <a:lstStyle/>
          <a:p>
            <a:pPr marR="0" defTabSz="914400">
              <a:buClrTx/>
              <a:buSzTx/>
              <a:buFont typeface="Wingdings" panose="05000000000000000000" pitchFamily="2" charset="2"/>
              <a:buChar char="Ø"/>
              <a:defRPr/>
            </a:pPr>
            <a:r>
              <a:rPr kumimoji="0" lang="zh-CN" altLang="en-US" kern="1200" cap="none" spc="0" normalizeH="0" baseline="0" noProof="0" dirty="0">
                <a:latin typeface="Arial" panose="020B0604020202090204" pitchFamily="34" charset="0"/>
                <a:ea typeface="宋体" panose="02010600030101010101" pitchFamily="2" charset="-122"/>
                <a:cs typeface="+mn-cs"/>
              </a:rPr>
              <a:t>算法的空间复杂度</a:t>
            </a:r>
            <a:r>
              <a:rPr kumimoji="0" lang="en-US" kern="1200" cap="none" spc="0" normalizeH="0" baseline="0" noProof="0" dirty="0">
                <a:latin typeface="Arial" panose="020B0604020202090204" pitchFamily="34" charset="0"/>
                <a:ea typeface="宋体" panose="02010600030101010101" pitchFamily="2" charset="-122"/>
                <a:cs typeface="+mn-cs"/>
              </a:rPr>
              <a:t>S(n)</a:t>
            </a:r>
            <a:r>
              <a:rPr kumimoji="0" lang="zh-CN" altLang="en-US" kern="1200" cap="none" spc="0" normalizeH="0" baseline="0" noProof="0" dirty="0">
                <a:latin typeface="Arial" panose="020B0604020202090204" pitchFamily="34" charset="0"/>
                <a:ea typeface="宋体" panose="02010600030101010101" pitchFamily="2" charset="-122"/>
                <a:cs typeface="+mn-cs"/>
              </a:rPr>
              <a:t>定义为该算法所耗费的存储空间，它也是问题规模</a:t>
            </a:r>
            <a:r>
              <a:rPr kumimoji="0" lang="en-US" kern="1200" cap="none" spc="0" normalizeH="0" baseline="0" noProof="0" dirty="0">
                <a:latin typeface="Arial" panose="020B0604020202090204" pitchFamily="34" charset="0"/>
                <a:ea typeface="宋体" panose="02010600030101010101" pitchFamily="2" charset="-122"/>
                <a:cs typeface="+mn-cs"/>
              </a:rPr>
              <a:t>n</a:t>
            </a:r>
            <a:r>
              <a:rPr kumimoji="0" lang="zh-CN" altLang="en-US" kern="1200" cap="none" spc="0" normalizeH="0" baseline="0" noProof="0" dirty="0">
                <a:latin typeface="Arial" panose="020B0604020202090204" pitchFamily="34" charset="0"/>
                <a:ea typeface="宋体" panose="02010600030101010101" pitchFamily="2" charset="-122"/>
                <a:cs typeface="+mn-cs"/>
              </a:rPr>
              <a:t>的函数。渐近空间复杂度也常常简称为空间复杂度。</a:t>
            </a:r>
            <a:endParaRPr kumimoji="0" lang="en-US" altLang="zh-CN" kern="1200" cap="none" spc="0" normalizeH="0" baseline="0" noProof="0" dirty="0">
              <a:latin typeface="Arial" panose="020B0604020202090204" pitchFamily="34" charset="0"/>
              <a:ea typeface="宋体" panose="02010600030101010101" pitchFamily="2" charset="-122"/>
              <a:cs typeface="+mn-cs"/>
            </a:endParaRPr>
          </a:p>
          <a:p>
            <a:pPr marR="0" defTabSz="914400">
              <a:buClrTx/>
              <a:buSzTx/>
              <a:buFont typeface="Wingdings" panose="05000000000000000000" pitchFamily="2" charset="2"/>
              <a:buChar char="Ø"/>
              <a:defRPr/>
            </a:pPr>
            <a:endParaRPr kumimoji="0" lang="en-US" altLang="zh-CN" kern="1200" cap="none" spc="0" normalizeH="0" baseline="0" noProof="0" dirty="0">
              <a:latin typeface="Arial" panose="020B0604020202090204" pitchFamily="34" charset="0"/>
              <a:ea typeface="宋体" panose="02010600030101010101" pitchFamily="2" charset="-122"/>
              <a:cs typeface="+mn-cs"/>
            </a:endParaRPr>
          </a:p>
          <a:p>
            <a:pPr marR="0" defTabSz="914400">
              <a:buClrTx/>
              <a:buSzTx/>
              <a:buFont typeface="Wingdings" panose="05000000000000000000" pitchFamily="2" charset="2"/>
              <a:buChar char="Ø"/>
              <a:defRPr/>
            </a:pPr>
            <a:r>
              <a:rPr kumimoji="0" lang="zh-CN" altLang="en-US" kern="1200" cap="none" spc="0" normalizeH="0" baseline="0" noProof="0" dirty="0">
                <a:latin typeface="Times New Roman" panose="02020503050405090304" pitchFamily="18" charset="0"/>
                <a:ea typeface="宋体" panose="02010600030101010101" pitchFamily="2" charset="-122"/>
                <a:cs typeface="+mn-cs"/>
              </a:rPr>
              <a:t>一个算法在计算机存储器上所占用的存储空间，包括存储算法本身所占用的存储空间，算法的输入输出数据所占用的存储空间和算法在运行过程中临时占用的存储空间这三个方面。</a:t>
            </a:r>
            <a:r>
              <a:rPr kumimoji="0" lang="zh-CN" altLang="en-US" kern="1200" cap="none" spc="0" normalizeH="0" baseline="0" noProof="0" dirty="0">
                <a:latin typeface="Arial" panose="020B0604020202090204" pitchFamily="34" charset="0"/>
                <a:ea typeface="宋体" panose="02010600030101010101" pitchFamily="2" charset="-122"/>
                <a:cs typeface="+mn-cs"/>
              </a:rPr>
              <a:t>算法的空间复杂度</a:t>
            </a:r>
            <a:r>
              <a:rPr kumimoji="0" lang="en-US" kern="1200" cap="none" spc="0" normalizeH="0" baseline="0" noProof="0" dirty="0">
                <a:latin typeface="Arial" panose="020B0604020202090204" pitchFamily="34" charset="0"/>
                <a:ea typeface="宋体" panose="02010600030101010101" pitchFamily="2" charset="-122"/>
                <a:cs typeface="+mn-cs"/>
              </a:rPr>
              <a:t>S(n)</a:t>
            </a:r>
            <a:r>
              <a:rPr kumimoji="0" lang="zh-CN" altLang="en-US" kern="1200" cap="none" spc="0" normalizeH="0" baseline="0" noProof="0" dirty="0">
                <a:latin typeface="楷体_GB2312" pitchFamily="49" charset="-122"/>
                <a:ea typeface="楷体_GB2312" pitchFamily="49" charset="-122"/>
                <a:cs typeface="+mn-cs"/>
              </a:rPr>
              <a:t>算法</a:t>
            </a:r>
            <a:r>
              <a:rPr kumimoji="0" lang="zh-CN" altLang="en-US" kern="1200" cap="none" spc="0" normalizeH="0" baseline="0" noProof="0" dirty="0">
                <a:latin typeface="Times New Roman" panose="02020503050405090304" pitchFamily="18" charset="0"/>
                <a:ea typeface="宋体" panose="02010600030101010101" pitchFamily="2" charset="-122"/>
                <a:cs typeface="+mn-cs"/>
              </a:rPr>
              <a:t>是对一个算法在运行过程中</a:t>
            </a:r>
            <a:r>
              <a:rPr kumimoji="0" lang="zh-CN" altLang="en-US" kern="1200" cap="none" spc="0" normalizeH="0" baseline="0" noProof="0" dirty="0">
                <a:solidFill>
                  <a:schemeClr val="accent5">
                    <a:lumMod val="50000"/>
                  </a:schemeClr>
                </a:solidFill>
                <a:latin typeface="Times New Roman" panose="02020503050405090304" pitchFamily="18" charset="0"/>
                <a:ea typeface="宋体" panose="02010600030101010101" pitchFamily="2" charset="-122"/>
                <a:cs typeface="+mn-cs"/>
              </a:rPr>
              <a:t>临时占用存储空间大小</a:t>
            </a:r>
            <a:r>
              <a:rPr kumimoji="0" lang="zh-CN" altLang="en-US" kern="1200" cap="none" spc="0" normalizeH="0" baseline="0" noProof="0" dirty="0">
                <a:latin typeface="Times New Roman" panose="02020503050405090304" pitchFamily="18" charset="0"/>
                <a:ea typeface="宋体" panose="02010600030101010101" pitchFamily="2" charset="-122"/>
                <a:cs typeface="+mn-cs"/>
              </a:rPr>
              <a:t>的量度。</a:t>
            </a:r>
            <a:endParaRPr kumimoji="0" lang="en-US" altLang="zh-CN" kern="1200" cap="none" spc="0" normalizeH="0" baseline="0" noProof="0" dirty="0">
              <a:latin typeface="楷体_GB2312" pitchFamily="49" charset="-122"/>
              <a:ea typeface="楷体_GB2312" pitchFamily="49" charset="-122"/>
              <a:cs typeface="+mn-cs"/>
            </a:endParaRPr>
          </a:p>
          <a:p>
            <a:pPr marR="0" defTabSz="914400">
              <a:buClrTx/>
              <a:buSzTx/>
              <a:buFont typeface="Wingdings" panose="05000000000000000000" pitchFamily="2" charset="2"/>
              <a:buChar char="Ø"/>
              <a:defRPr/>
            </a:pPr>
            <a:endParaRPr kumimoji="0" lang="en-US" altLang="zh-CN" kern="1200" cap="none" spc="0" normalizeH="0" baseline="0" noProof="0" dirty="0">
              <a:latin typeface="楷体_GB2312" pitchFamily="49" charset="-122"/>
              <a:ea typeface="楷体_GB2312" pitchFamily="49" charset="-122"/>
              <a:cs typeface="+mn-cs"/>
            </a:endParaRPr>
          </a:p>
          <a:p>
            <a:pPr marR="0" defTabSz="914400">
              <a:buClrTx/>
              <a:buSzTx/>
              <a:buFontTx/>
              <a:buNone/>
              <a:defRPr/>
            </a:pPr>
            <a:endParaRPr kumimoji="0" lang="en-US" altLang="zh-CN" kern="1200" cap="none" spc="0" normalizeH="0" baseline="0" noProof="0" dirty="0">
              <a:latin typeface="Arial" panose="020B0604020202090204" pitchFamily="34" charset="0"/>
              <a:ea typeface="楷体_GB2312" pitchFamily="49" charset="-122"/>
              <a:cs typeface="+mn-cs"/>
            </a:endParaRPr>
          </a:p>
          <a:p>
            <a:pPr marR="0" defTabSz="914400">
              <a:buClrTx/>
              <a:buSzTx/>
              <a:buFontTx/>
              <a:buNone/>
              <a:defRPr/>
            </a:pPr>
            <a:endParaRPr kumimoji="0" lang="zh-CN" altLang="en-US" kern="1200" cap="none" spc="0" normalizeH="0" baseline="0" noProof="0" dirty="0">
              <a:latin typeface="Arial" panose="020B0604020202090204" pitchFamily="34" charset="0"/>
              <a:ea typeface="宋体" panose="02010600030101010101" pitchFamily="2" charset="-122"/>
              <a:cs typeface="+mn-cs"/>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sz="3600" dirty="0">
                <a:solidFill>
                  <a:srgbClr val="FF0000"/>
                </a:solidFill>
              </a:rPr>
              <a:t>【附加】命令行参数（指针数组的应用）</a:t>
            </a:r>
            <a:endParaRPr lang="zh-CN" altLang="en-US" sz="3600" dirty="0">
              <a:solidFill>
                <a:srgbClr val="FF0000"/>
              </a:solidFill>
            </a:endParaRPr>
          </a:p>
        </p:txBody>
      </p:sp>
      <p:sp>
        <p:nvSpPr>
          <p:cNvPr id="5" name="TextBox 4"/>
          <p:cNvSpPr txBox="1"/>
          <p:nvPr/>
        </p:nvSpPr>
        <p:spPr>
          <a:xfrm>
            <a:off x="572401" y="1072800"/>
            <a:ext cx="11623565" cy="2862322"/>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en-US" altLang="zh-CN" sz="2400" dirty="0">
                <a:latin typeface="华文细黑" panose="02010600040101010101" pitchFamily="2" charset="-122"/>
                <a:ea typeface="华文细黑" panose="02010600040101010101" pitchFamily="2" charset="-122"/>
              </a:rPr>
              <a:t>C</a:t>
            </a:r>
            <a:r>
              <a:rPr lang="zh-CN" altLang="en-US" sz="2400" dirty="0">
                <a:latin typeface="华文细黑" panose="02010600040101010101" pitchFamily="2" charset="-122"/>
                <a:ea typeface="华文细黑" panose="02010600040101010101" pitchFamily="2" charset="-122"/>
              </a:rPr>
              <a:t>语言源程序经编译和连接处理，生成可执行程序后，才能运行。</a:t>
            </a:r>
            <a:endParaRPr lang="en-US" altLang="zh-CN" sz="2400" dirty="0">
              <a:latin typeface="华文细黑" panose="02010600040101010101" pitchFamily="2" charset="-122"/>
              <a:ea typeface="华文细黑" panose="02010600040101010101" pitchFamily="2" charset="-122"/>
            </a:endParaRPr>
          </a:p>
          <a:p>
            <a:pPr marL="182880" indent="-182880">
              <a:lnSpc>
                <a:spcPct val="1500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在</a:t>
            </a:r>
            <a:r>
              <a:rPr lang="en-US" altLang="zh-CN" sz="2400" dirty="0">
                <a:latin typeface="华文细黑" panose="02010600040101010101" pitchFamily="2" charset="-122"/>
                <a:ea typeface="华文细黑" panose="02010600040101010101" pitchFamily="2" charset="-122"/>
              </a:rPr>
              <a:t>DOS</a:t>
            </a:r>
            <a:r>
              <a:rPr lang="zh-CN" altLang="en-US" sz="2400" dirty="0">
                <a:latin typeface="华文细黑" panose="02010600040101010101" pitchFamily="2" charset="-122"/>
                <a:ea typeface="华文细黑" panose="02010600040101010101" pitchFamily="2" charset="-122"/>
              </a:rPr>
              <a:t>环境的命令窗口中，输入可执行文件名，就以命令方式运行该程序。 </a:t>
            </a:r>
            <a:endParaRPr lang="en-US" altLang="zh-CN" sz="2400" dirty="0">
              <a:latin typeface="华文细黑" panose="02010600040101010101" pitchFamily="2" charset="-122"/>
              <a:ea typeface="华文细黑" panose="02010600040101010101" pitchFamily="2" charset="-122"/>
            </a:endParaRPr>
          </a:p>
          <a:p>
            <a:pPr marL="182880" indent="-182880">
              <a:lnSpc>
                <a:spcPct val="1500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输入命令时，在可执行文件（命令）名的后面可以跟一些参数，这些参数被称为命令行参数。如：</a:t>
            </a:r>
            <a:endParaRPr lang="en-US" altLang="zh-CN" sz="2400" dirty="0">
              <a:latin typeface="华文细黑" panose="02010600040101010101" pitchFamily="2" charset="-122"/>
              <a:ea typeface="华文细黑" panose="02010600040101010101" pitchFamily="2" charset="-122"/>
            </a:endParaRPr>
          </a:p>
          <a:p>
            <a:pPr lvl="7">
              <a:lnSpc>
                <a:spcPct val="150000"/>
              </a:lnSpc>
              <a:buClr>
                <a:srgbClr val="663300"/>
              </a:buClr>
            </a:pPr>
            <a:r>
              <a:rPr lang="en-US" altLang="zh-CN" sz="2400" b="1" dirty="0">
                <a:solidFill>
                  <a:srgbClr val="F37021"/>
                </a:solidFill>
                <a:latin typeface="华文细黑" panose="02010600040101010101" pitchFamily="2" charset="-122"/>
                <a:ea typeface="华文细黑" panose="02010600040101010101" pitchFamily="2" charset="-122"/>
                <a:cs typeface="Times New Roman" panose="02020503050405090304" pitchFamily="18" charset="0"/>
              </a:rPr>
              <a:t>rename</a:t>
            </a:r>
            <a:r>
              <a:rPr lang="en-US" altLang="zh-CN" sz="2400" dirty="0">
                <a:latin typeface="华文细黑" panose="02010600040101010101" pitchFamily="2" charset="-122"/>
                <a:ea typeface="华文细黑" panose="02010600040101010101" pitchFamily="2" charset="-122"/>
              </a:rPr>
              <a:t>  </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file1.c  </a:t>
            </a:r>
            <a:r>
              <a:rPr lang="en-US" altLang="zh-CN" sz="2400" b="1" dirty="0" err="1">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FirstSouce.c</a:t>
            </a:r>
            <a:endPar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endParaRPr>
          </a:p>
        </p:txBody>
      </p:sp>
      <p:sp>
        <p:nvSpPr>
          <p:cNvPr id="3" name="圆角矩形标注 2"/>
          <p:cNvSpPr/>
          <p:nvPr/>
        </p:nvSpPr>
        <p:spPr>
          <a:xfrm>
            <a:off x="3134647" y="4337024"/>
            <a:ext cx="3911488" cy="576064"/>
          </a:xfrm>
          <a:prstGeom prst="wedgeRoundRectCallout">
            <a:avLst>
              <a:gd name="adj1" fmla="val -7506"/>
              <a:gd name="adj2" fmla="val -109916"/>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华文细黑" panose="02010600040101010101" pitchFamily="2" charset="-122"/>
                <a:ea typeface="华文细黑" panose="02010600040101010101" pitchFamily="2" charset="-122"/>
              </a:rPr>
              <a:t>命令名，即可执行程序名</a:t>
            </a:r>
            <a:endParaRPr lang="zh-CN" altLang="en-US" sz="2400" dirty="0">
              <a:solidFill>
                <a:schemeClr val="tx1"/>
              </a:solidFill>
              <a:latin typeface="华文细黑" panose="02010600040101010101" pitchFamily="2" charset="-122"/>
              <a:ea typeface="华文细黑" panose="02010600040101010101" pitchFamily="2" charset="-122"/>
            </a:endParaRPr>
          </a:p>
        </p:txBody>
      </p:sp>
      <p:sp>
        <p:nvSpPr>
          <p:cNvPr id="6" name="圆角矩形标注 5"/>
          <p:cNvSpPr/>
          <p:nvPr/>
        </p:nvSpPr>
        <p:spPr>
          <a:xfrm>
            <a:off x="8024006" y="4337024"/>
            <a:ext cx="2921489" cy="576064"/>
          </a:xfrm>
          <a:prstGeom prst="wedgeRoundRectCallout">
            <a:avLst>
              <a:gd name="adj1" fmla="val -41038"/>
              <a:gd name="adj2" fmla="val -100112"/>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华文细黑" panose="02010600040101010101" pitchFamily="2" charset="-122"/>
                <a:ea typeface="华文细黑" panose="02010600040101010101" pitchFamily="2" charset="-122"/>
              </a:rPr>
              <a:t>2</a:t>
            </a:r>
            <a:r>
              <a:rPr lang="zh-CN" altLang="en-US" sz="2400" dirty="0">
                <a:solidFill>
                  <a:schemeClr val="tx1"/>
                </a:solidFill>
                <a:latin typeface="华文细黑" panose="02010600040101010101" pitchFamily="2" charset="-122"/>
                <a:ea typeface="华文细黑" panose="02010600040101010101" pitchFamily="2" charset="-122"/>
              </a:rPr>
              <a:t>个命令行参数</a:t>
            </a:r>
            <a:endParaRPr lang="zh-CN" altLang="en-US" sz="2400" dirty="0">
              <a:solidFill>
                <a:schemeClr val="tx1"/>
              </a:solidFill>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2401" y="1071548"/>
            <a:ext cx="11623565" cy="3970318"/>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2400" b="1" dirty="0">
                <a:solidFill>
                  <a:srgbClr val="F37021"/>
                </a:solidFill>
                <a:latin typeface="华文细黑" panose="02010600040101010101" pitchFamily="2" charset="-122"/>
                <a:ea typeface="华文细黑" panose="02010600040101010101" pitchFamily="2" charset="-122"/>
                <a:cs typeface="Times New Roman" panose="02020503050405090304" pitchFamily="18" charset="0"/>
              </a:rPr>
              <a:t>命令名</a:t>
            </a:r>
            <a:r>
              <a:rPr lang="zh-CN" altLang="en-US" sz="2400" dirty="0">
                <a:solidFill>
                  <a:srgbClr val="FF0000"/>
                </a:solidFill>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 </a:t>
            </a:r>
            <a:r>
              <a:rPr lang="zh-CN" altLang="en-US"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参数</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1  </a:t>
            </a:r>
            <a:r>
              <a:rPr lang="zh-CN" altLang="en-US"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参数</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2</a:t>
            </a:r>
            <a:r>
              <a:rPr lang="zh-CN" altLang="en-US"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　</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　参数</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n</a:t>
            </a:r>
            <a:endPar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endParaRPr>
          </a:p>
          <a:p>
            <a:pPr marL="182880" indent="-182880">
              <a:lnSpc>
                <a:spcPct val="1500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命令名和各个参数之间用空格分隔，也可以没有参数</a:t>
            </a:r>
            <a:endParaRPr lang="en-US" altLang="zh-CN" sz="2400" dirty="0">
              <a:latin typeface="华文细黑" panose="02010600040101010101" pitchFamily="2" charset="-122"/>
              <a:ea typeface="华文细黑" panose="02010600040101010101" pitchFamily="2" charset="-122"/>
              <a:sym typeface="Wingdings" panose="05000000000000000000" pitchFamily="2" charset="2"/>
            </a:endParaRPr>
          </a:p>
          <a:p>
            <a:pPr marL="182880" indent="-182880">
              <a:lnSpc>
                <a:spcPct val="1500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使用命令行的程序不能在编译器中执行，需要将源程序经编译、链接为相应的命令文件（一般以</a:t>
            </a:r>
            <a:r>
              <a:rPr lang="en-US" altLang="zh-CN" sz="2400" dirty="0">
                <a:latin typeface="华文细黑" panose="02010600040101010101" pitchFamily="2" charset="-122"/>
                <a:ea typeface="华文细黑" panose="02010600040101010101" pitchFamily="2" charset="-122"/>
              </a:rPr>
              <a:t>.exe</a:t>
            </a:r>
            <a:r>
              <a:rPr lang="zh-CN" altLang="en-US" sz="2400" dirty="0">
                <a:latin typeface="华文细黑" panose="02010600040101010101" pitchFamily="2" charset="-122"/>
                <a:ea typeface="华文细黑" panose="02010600040101010101" pitchFamily="2" charset="-122"/>
              </a:rPr>
              <a:t>为后缀），然后回到命令行状态，再在该状态下直接输入命令文件名。</a:t>
            </a:r>
            <a:endParaRPr lang="en-US" altLang="zh-CN" sz="2400" dirty="0">
              <a:latin typeface="华文细黑" panose="02010600040101010101" pitchFamily="2" charset="-122"/>
              <a:ea typeface="华文细黑" panose="02010600040101010101" pitchFamily="2" charset="-122"/>
            </a:endParaRPr>
          </a:p>
          <a:p>
            <a:pPr marL="182880" indent="-182880">
              <a:lnSpc>
                <a:spcPct val="150000"/>
              </a:lnSpc>
              <a:buClr>
                <a:srgbClr val="663300"/>
              </a:buClr>
              <a:buFont typeface="Arial" panose="020B0604020202090204" pitchFamily="34" charset="0"/>
              <a:buChar char="•"/>
            </a:pPr>
            <a:r>
              <a:rPr kumimoji="1" lang="zh-CN" altLang="en-US" sz="2400" dirty="0">
                <a:latin typeface="华文细黑" panose="02010600040101010101" pitchFamily="2" charset="-122"/>
                <a:ea typeface="华文细黑" panose="02010600040101010101" pitchFamily="2" charset="-122"/>
                <a:cs typeface="Arial Unicode MS" panose="020B0604020202020204" pitchFamily="34" charset="-122"/>
              </a:rPr>
              <a:t>实现程序</a:t>
            </a:r>
            <a:r>
              <a:rPr kumimoji="1" lang="en-US" altLang="zh-CN" sz="2400" dirty="0" err="1">
                <a:latin typeface="华文细黑" panose="02010600040101010101" pitchFamily="2" charset="-122"/>
                <a:ea typeface="华文细黑" panose="02010600040101010101" pitchFamily="2" charset="-122"/>
                <a:cs typeface="Arial Unicode MS" panose="020B0604020202020204" pitchFamily="34" charset="-122"/>
              </a:rPr>
              <a:t>echo.c</a:t>
            </a:r>
            <a:r>
              <a:rPr kumimoji="1" lang="zh-CN" altLang="en-US" sz="2400" dirty="0">
                <a:latin typeface="华文细黑" panose="02010600040101010101" pitchFamily="2" charset="-122"/>
                <a:ea typeface="华文细黑" panose="02010600040101010101" pitchFamily="2" charset="-122"/>
                <a:cs typeface="Arial Unicode MS" panose="020B0604020202020204" pitchFamily="34" charset="-122"/>
              </a:rPr>
              <a:t>：</a:t>
            </a:r>
            <a:r>
              <a:rPr lang="zh-CN" altLang="en-US" sz="2400" dirty="0">
                <a:latin typeface="华文细黑" panose="02010600040101010101" pitchFamily="2" charset="-122"/>
                <a:ea typeface="华文细黑" panose="02010600040101010101" pitchFamily="2" charset="-122"/>
              </a:rPr>
              <a:t>它的功能是将所有命令行参数在同一行上输出。 </a:t>
            </a:r>
            <a:endParaRPr lang="zh-CN" altLang="en-US" sz="2400" dirty="0">
              <a:latin typeface="华文细黑" panose="02010600040101010101" pitchFamily="2" charset="-122"/>
              <a:ea typeface="华文细黑" panose="02010600040101010101" pitchFamily="2" charset="-122"/>
            </a:endParaRPr>
          </a:p>
          <a:p>
            <a:pPr marL="182880" indent="-182880">
              <a:lnSpc>
                <a:spcPct val="150000"/>
              </a:lnSpc>
              <a:buClr>
                <a:srgbClr val="663300"/>
              </a:buClr>
              <a:buFont typeface="Arial" panose="020B0604020202090204" pitchFamily="34" charset="0"/>
              <a:buChar char="•"/>
            </a:pPr>
            <a:endParaRPr kumimoji="1" lang="en-US" altLang="zh-CN" sz="2400" dirty="0">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4" name="TextBox 3"/>
          <p:cNvSpPr txBox="1"/>
          <p:nvPr/>
        </p:nvSpPr>
        <p:spPr>
          <a:xfrm>
            <a:off x="6300001" y="6300000"/>
            <a:ext cx="3238404" cy="43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9598" tIns="64799" rIns="129598" bIns="64799">
            <a:spAutoFit/>
          </a:bodyPr>
          <a:lstStyle>
            <a:defPPr>
              <a:defRPr lang="zh-CN"/>
            </a:defPPr>
            <a:lvl1pPr marL="0" defTabSz="1172210" eaLnBrk="1" latinLnBrk="0" hangingPunct="1">
              <a:spcBef>
                <a:spcPct val="50000"/>
              </a:spcBef>
              <a:defRPr kumimoji="0" sz="2000" b="1">
                <a:solidFill>
                  <a:schemeClr val="tx1">
                    <a:lumMod val="50000"/>
                    <a:lumOff val="50000"/>
                  </a:schemeClr>
                </a:solidFill>
                <a:latin typeface="Diavlo Light" pitchFamily="50" charset="0"/>
                <a:ea typeface="宋体" panose="02010600030101010101" pitchFamily="2" charset="-122"/>
              </a:defRPr>
            </a:lvl1pPr>
            <a:lvl2pPr marL="742950" indent="-285750" defTabSz="1172210" latinLnBrk="0">
              <a:defRPr kumimoji="1" sz="6600" b="1">
                <a:solidFill>
                  <a:srgbClr val="FF3300"/>
                </a:solidFill>
                <a:latin typeface="Verdana" panose="020B0804030504040204" pitchFamily="34" charset="0"/>
                <a:ea typeface="隶书" panose="02010509060101010101" pitchFamily="49" charset="-122"/>
              </a:defRPr>
            </a:lvl2pPr>
            <a:lvl3pPr marL="1143000" indent="-228600" defTabSz="1172210" latinLnBrk="0">
              <a:defRPr kumimoji="1" sz="6600" b="1">
                <a:solidFill>
                  <a:srgbClr val="FF3300"/>
                </a:solidFill>
                <a:latin typeface="Verdana" panose="020B0804030504040204" pitchFamily="34" charset="0"/>
                <a:ea typeface="隶书" panose="02010509060101010101" pitchFamily="49" charset="-122"/>
              </a:defRPr>
            </a:lvl3pPr>
            <a:lvl4pPr marL="1600200" indent="-228600" defTabSz="1172210" latinLnBrk="0">
              <a:defRPr kumimoji="1" sz="6600" b="1">
                <a:solidFill>
                  <a:srgbClr val="FF3300"/>
                </a:solidFill>
                <a:latin typeface="Verdana" panose="020B0804030504040204" pitchFamily="34" charset="0"/>
                <a:ea typeface="隶书" panose="02010509060101010101" pitchFamily="49" charset="-122"/>
              </a:defRPr>
            </a:lvl4pPr>
            <a:lvl5pPr marL="2057400" indent="-228600" defTabSz="1172210" latinLnBrk="0">
              <a:defRPr kumimoji="1" sz="6600" b="1">
                <a:solidFill>
                  <a:srgbClr val="FF3300"/>
                </a:solidFill>
                <a:latin typeface="Verdana" panose="020B0804030504040204" pitchFamily="34" charset="0"/>
                <a:ea typeface="隶书" panose="02010509060101010101" pitchFamily="49" charset="-122"/>
              </a:defRPr>
            </a:lvl5pPr>
            <a:lvl6pPr marL="25146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6pPr>
            <a:lvl7pPr marL="29718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7pPr>
            <a:lvl8pPr marL="34290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8pPr>
            <a:lvl9pPr marL="3886200" indent="-228600" defTabSz="1172210" eaLnBrk="0" fontAlgn="base" hangingPunct="0">
              <a:spcBef>
                <a:spcPct val="0"/>
              </a:spcBef>
              <a:spcAft>
                <a:spcPct val="0"/>
              </a:spcAft>
              <a:defRPr kumimoji="1" sz="6600" b="1">
                <a:solidFill>
                  <a:srgbClr val="FF3300"/>
                </a:solidFill>
                <a:latin typeface="Verdana" panose="020B0804030504040204" pitchFamily="34" charset="0"/>
                <a:ea typeface="隶书" panose="02010509060101010101" pitchFamily="49" charset="-122"/>
              </a:defRPr>
            </a:lvl9pPr>
          </a:lstStyle>
          <a:p>
            <a:r>
              <a:rPr lang="en-US" altLang="zh-CN" dirty="0"/>
              <a:t>code\</a:t>
            </a:r>
            <a:r>
              <a:rPr lang="en-US" altLang="zh-CN" dirty="0" err="1"/>
              <a:t>echo.c</a:t>
            </a:r>
            <a:endParaRPr lang="en-US" altLang="zh-CN" dirty="0"/>
          </a:p>
        </p:txBody>
      </p:sp>
      <p:sp>
        <p:nvSpPr>
          <p:cNvPr id="5" name="Rectangle 4"/>
          <p:cNvSpPr>
            <a:spLocks noChangeArrowheads="1"/>
          </p:cNvSpPr>
          <p:nvPr/>
        </p:nvSpPr>
        <p:spPr bwMode="auto">
          <a:xfrm>
            <a:off x="2448232" y="4653139"/>
            <a:ext cx="4705748" cy="1223963"/>
          </a:xfrm>
          <a:prstGeom prst="rect">
            <a:avLst/>
          </a:prstGeom>
          <a:solidFill>
            <a:schemeClr val="bg1"/>
          </a:solidFill>
          <a:ln w="9525">
            <a:solidFill>
              <a:schemeClr val="tx1"/>
            </a:solidFill>
            <a:prstDash val="sysDot"/>
            <a:miter lim="800000"/>
          </a:ln>
        </p:spPr>
        <p:txBody>
          <a:bodyPr lIns="92075" tIns="46038" rIns="92075" bIns="46038" anchor="ctr"/>
          <a:lstStyle/>
          <a:p>
            <a:r>
              <a:rPr lang="zh-CN" altLang="en-US" sz="2400" b="1" dirty="0">
                <a:sym typeface="Wingdings" panose="05000000000000000000" pitchFamily="2" charset="2"/>
              </a:rPr>
              <a:t>在命令行状态下输入：</a:t>
            </a:r>
            <a:endParaRPr lang="zh-CN" altLang="en-US" sz="2400" b="1" u="sng" dirty="0">
              <a:sym typeface="Wingdings" panose="05000000000000000000" pitchFamily="2" charset="2"/>
            </a:endParaRPr>
          </a:p>
          <a:p>
            <a:r>
              <a:rPr lang="en-US" altLang="zh-CN" sz="2400" b="1" dirty="0">
                <a:solidFill>
                  <a:srgbClr val="CC0066"/>
                </a:solidFill>
                <a:sym typeface="Wingdings" panose="05000000000000000000" pitchFamily="2" charset="2"/>
              </a:rPr>
              <a:t>echo  How  are  you?</a:t>
            </a:r>
            <a:endParaRPr lang="en-US" altLang="zh-CN" sz="2400" b="1" dirty="0">
              <a:solidFill>
                <a:srgbClr val="CC0066"/>
              </a:solidFill>
              <a:sym typeface="Wingdings" panose="05000000000000000000" pitchFamily="2" charset="2"/>
            </a:endParaRPr>
          </a:p>
          <a:p>
            <a:r>
              <a:rPr lang="en-US" altLang="zh-CN" sz="2400" b="1" dirty="0">
                <a:sym typeface="Wingdings" panose="05000000000000000000" pitchFamily="2" charset="2"/>
              </a:rPr>
              <a:t>How are you?</a:t>
            </a:r>
            <a:endParaRPr lang="zh-CN" altLang="en-US" sz="2400" b="1" dirty="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4176875" y="3933056"/>
          <a:ext cx="6336832" cy="2444750"/>
        </p:xfrm>
        <a:graphic>
          <a:graphicData uri="http://schemas.openxmlformats.org/presentationml/2006/ole">
            <mc:AlternateContent xmlns:mc="http://schemas.openxmlformats.org/markup-compatibility/2006">
              <mc:Choice xmlns:v="urn:schemas-microsoft-com:vml" Requires="v">
                <p:oleObj spid="_x0000_s3075" name="位图图像" r:id="rId1" imgW="0" imgH="0" progId="PBrush">
                  <p:embed/>
                </p:oleObj>
              </mc:Choice>
              <mc:Fallback>
                <p:oleObj name="位图图像" r:id="rId1" imgW="0" imgH="0" progId="PBrush">
                  <p:embed/>
                  <p:pic>
                    <p:nvPicPr>
                      <p:cNvPr id="0" name="图片 3072" descr="image1"/>
                      <p:cNvPicPr>
                        <a:picLocks noChangeAspect="1"/>
                      </p:cNvPicPr>
                      <p:nvPr/>
                    </p:nvPicPr>
                    <p:blipFill>
                      <a:blip r:embed="rId2"/>
                      <a:stretch>
                        <a:fillRect/>
                      </a:stretch>
                    </p:blipFill>
                    <p:spPr>
                      <a:xfrm>
                        <a:off x="4176875" y="3933056"/>
                        <a:ext cx="6336832" cy="2444750"/>
                      </a:xfrm>
                      <a:prstGeom prst="rect">
                        <a:avLst/>
                      </a:prstGeom>
                      <a:noFill/>
                      <a:ln w="9525">
                        <a:noFill/>
                      </a:ln>
                    </p:spPr>
                  </p:pic>
                </p:oleObj>
              </mc:Fallback>
            </mc:AlternateContent>
          </a:graphicData>
        </a:graphic>
      </p:graphicFrame>
      <p:sp>
        <p:nvSpPr>
          <p:cNvPr id="4" name="TextBox 3"/>
          <p:cNvSpPr txBox="1"/>
          <p:nvPr/>
        </p:nvSpPr>
        <p:spPr>
          <a:xfrm>
            <a:off x="576150" y="1071546"/>
            <a:ext cx="11623565" cy="2862322"/>
          </a:xfrm>
          <a:prstGeom prst="rect">
            <a:avLst/>
          </a:prstGeom>
          <a:noFill/>
        </p:spPr>
        <p:txBody>
          <a:bodyPr wrap="square" rtlCol="0">
            <a:spAutoFit/>
          </a:bodyPr>
          <a:lstStyle/>
          <a:p>
            <a:pPr marL="182880" indent="-182880">
              <a:lnSpc>
                <a:spcPct val="150000"/>
              </a:lnSpc>
              <a:buClr>
                <a:srgbClr val="663300"/>
              </a:buClr>
              <a:buFont typeface="Arial" panose="020B0604020202090204" pitchFamily="34" charset="0"/>
              <a:buChar char="•"/>
            </a:pPr>
            <a:r>
              <a:rPr lang="zh-CN" altLang="en-US" sz="2400" dirty="0">
                <a:sym typeface="Wingdings" panose="05000000000000000000" pitchFamily="2" charset="2"/>
              </a:rPr>
              <a:t>在命令行状态下输入：</a:t>
            </a:r>
            <a:endParaRPr lang="en-US" altLang="zh-CN" sz="2400" dirty="0">
              <a:sym typeface="Wingdings" panose="05000000000000000000" pitchFamily="2" charset="2"/>
            </a:endParaRPr>
          </a:p>
          <a:p>
            <a:pPr lvl="1">
              <a:lnSpc>
                <a:spcPct val="150000"/>
              </a:lnSpc>
              <a:buClr>
                <a:srgbClr val="663300"/>
              </a:buClr>
            </a:pPr>
            <a:r>
              <a:rPr lang="en-US" altLang="zh-CN" sz="2400" b="1" dirty="0">
                <a:solidFill>
                  <a:srgbClr val="FF0000"/>
                </a:solidFill>
                <a:sym typeface="Wingdings" panose="05000000000000000000" pitchFamily="2" charset="2"/>
              </a:rPr>
              <a:t>echo </a:t>
            </a:r>
            <a:r>
              <a:rPr lang="en-US" altLang="zh-CN" sz="2400" dirty="0">
                <a:solidFill>
                  <a:srgbClr val="FF0000"/>
                </a:solidFill>
                <a:sym typeface="Wingdings" panose="05000000000000000000" pitchFamily="2" charset="2"/>
              </a:rPr>
              <a:t> </a:t>
            </a:r>
            <a:r>
              <a:rPr lang="en-US" altLang="zh-CN" sz="2400" dirty="0">
                <a:solidFill>
                  <a:srgbClr val="0000CC"/>
                </a:solidFill>
                <a:sym typeface="Wingdings" panose="05000000000000000000" pitchFamily="2" charset="2"/>
              </a:rPr>
              <a:t>How  are  you?</a:t>
            </a:r>
            <a:endParaRPr lang="en-US" altLang="zh-CN" sz="2400" dirty="0">
              <a:solidFill>
                <a:srgbClr val="0000CC"/>
              </a:solidFill>
              <a:sym typeface="Wingdings" panose="05000000000000000000" pitchFamily="2" charset="2"/>
            </a:endParaRPr>
          </a:p>
          <a:p>
            <a:pPr lvl="1">
              <a:lnSpc>
                <a:spcPct val="150000"/>
              </a:lnSpc>
              <a:buClr>
                <a:srgbClr val="663300"/>
              </a:buClr>
            </a:pPr>
            <a:r>
              <a:rPr lang="en-US" altLang="zh-CN" sz="2400" dirty="0" err="1"/>
              <a:t>int</a:t>
            </a:r>
            <a:r>
              <a:rPr lang="en-US" altLang="zh-CN" sz="2400" dirty="0"/>
              <a:t> main(</a:t>
            </a:r>
            <a:r>
              <a:rPr lang="en-US" altLang="zh-CN" sz="2400" dirty="0" err="1"/>
              <a:t>int</a:t>
            </a:r>
            <a:r>
              <a:rPr lang="en-US" altLang="zh-CN" sz="2400" dirty="0"/>
              <a:t> </a:t>
            </a:r>
            <a:r>
              <a:rPr lang="en-US" altLang="zh-CN" sz="2400" dirty="0" err="1"/>
              <a:t>argc</a:t>
            </a:r>
            <a:r>
              <a:rPr lang="en-US" altLang="zh-CN" sz="2400" dirty="0"/>
              <a:t>, char *</a:t>
            </a:r>
            <a:r>
              <a:rPr lang="en-US" altLang="zh-CN" sz="2400" dirty="0" err="1"/>
              <a:t>argv</a:t>
            </a:r>
            <a:r>
              <a:rPr lang="en-US" altLang="zh-CN" sz="2400" dirty="0"/>
              <a:t>[ ])  {   }</a:t>
            </a:r>
            <a:endParaRPr lang="en-US" altLang="zh-CN" sz="2400" dirty="0"/>
          </a:p>
          <a:p>
            <a:pPr lvl="1">
              <a:lnSpc>
                <a:spcPct val="150000"/>
              </a:lnSpc>
              <a:buClr>
                <a:srgbClr val="663300"/>
              </a:buClr>
            </a:pPr>
            <a:r>
              <a:rPr lang="en-US" altLang="zh-CN" sz="2400" dirty="0" err="1"/>
              <a:t>argc</a:t>
            </a:r>
            <a:r>
              <a:rPr lang="zh-CN" altLang="en-US" sz="2400" dirty="0"/>
              <a:t>是包括命令名在内的参数个数（</a:t>
            </a:r>
            <a:r>
              <a:rPr lang="en-US" altLang="zh-CN" sz="2400" dirty="0"/>
              <a:t>4</a:t>
            </a:r>
            <a:r>
              <a:rPr lang="zh-CN" altLang="en-US" sz="2400" dirty="0"/>
              <a:t>）</a:t>
            </a:r>
            <a:endParaRPr lang="en-US" altLang="zh-CN" sz="2400" dirty="0"/>
          </a:p>
          <a:p>
            <a:pPr lvl="1">
              <a:lnSpc>
                <a:spcPct val="150000"/>
              </a:lnSpc>
              <a:buClr>
                <a:srgbClr val="663300"/>
              </a:buClr>
            </a:pPr>
            <a:r>
              <a:rPr lang="en-US" altLang="zh-CN" sz="2400" dirty="0" err="1"/>
              <a:t>argv</a:t>
            </a:r>
            <a:r>
              <a:rPr lang="zh-CN" altLang="en-US" sz="2400" dirty="0"/>
              <a:t>是具有</a:t>
            </a:r>
            <a:r>
              <a:rPr lang="en-US" altLang="zh-CN" sz="2400" dirty="0"/>
              <a:t>4</a:t>
            </a:r>
            <a:r>
              <a:rPr lang="zh-CN" altLang="en-US" sz="2400" dirty="0"/>
              <a:t>个元素的字符指针数组，分别指向</a:t>
            </a:r>
            <a:r>
              <a:rPr lang="en-US" altLang="zh-CN" sz="2400" dirty="0"/>
              <a:t>4</a:t>
            </a:r>
            <a:r>
              <a:rPr lang="zh-CN" altLang="en-US" sz="2400" dirty="0"/>
              <a:t>个参数（字符串）</a:t>
            </a:r>
            <a:endParaRPr lang="en-US" altLang="zh-CN" sz="2400" dirty="0">
              <a:solidFill>
                <a:srgbClr val="0000CC"/>
              </a:solidFill>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命令行参数的应用</a:t>
            </a:r>
            <a:endParaRPr lang="zh-CN" altLang="en-US" dirty="0"/>
          </a:p>
        </p:txBody>
      </p:sp>
      <p:sp>
        <p:nvSpPr>
          <p:cNvPr id="4" name="TextBox 3"/>
          <p:cNvSpPr txBox="1"/>
          <p:nvPr/>
        </p:nvSpPr>
        <p:spPr>
          <a:xfrm>
            <a:off x="572401" y="1072800"/>
            <a:ext cx="11623565" cy="4541756"/>
          </a:xfrm>
          <a:prstGeom prst="rect">
            <a:avLst/>
          </a:prstGeom>
          <a:noFill/>
        </p:spPr>
        <p:txBody>
          <a:bodyPr wrap="square" rtlCol="0">
            <a:spAutoFit/>
          </a:bodyPr>
          <a:lstStyle/>
          <a:p>
            <a:pPr marL="182880" indent="-182880">
              <a:lnSpc>
                <a:spcPts val="35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假设有一个加法程序</a:t>
            </a:r>
            <a:r>
              <a:rPr lang="en-US" altLang="zh-CN" sz="2400" dirty="0">
                <a:latin typeface="华文细黑" panose="02010600040101010101" pitchFamily="2" charset="-122"/>
                <a:ea typeface="华文细黑" panose="02010600040101010101" pitchFamily="2" charset="-122"/>
              </a:rPr>
              <a:t>add</a:t>
            </a:r>
            <a:r>
              <a:rPr lang="zh-CN" altLang="en-US" sz="2400" dirty="0">
                <a:latin typeface="华文细黑" panose="02010600040101010101" pitchFamily="2" charset="-122"/>
                <a:ea typeface="华文细黑" panose="02010600040101010101" pitchFamily="2" charset="-122"/>
              </a:rPr>
              <a:t>。若输入命令行：</a:t>
            </a:r>
            <a:endParaRPr lang="en-US" altLang="zh-CN" sz="2400" dirty="0">
              <a:latin typeface="华文细黑" panose="02010600040101010101" pitchFamily="2" charset="-122"/>
              <a:ea typeface="华文细黑" panose="02010600040101010101" pitchFamily="2" charset="-122"/>
            </a:endParaRPr>
          </a:p>
          <a:p>
            <a:pPr lvl="2" eaLnBrk="1" hangingPunct="1">
              <a:lnSpc>
                <a:spcPts val="3500"/>
              </a:lnSpc>
            </a:pPr>
            <a:r>
              <a:rPr lang="zh-CN" altLang="en-US" sz="2400" dirty="0">
                <a:latin typeface="华文细黑" panose="02010600040101010101" pitchFamily="2" charset="-122"/>
                <a:ea typeface="华文细黑" panose="02010600040101010101" pitchFamily="2" charset="-122"/>
              </a:rPr>
              <a:t> </a:t>
            </a:r>
            <a:r>
              <a:rPr lang="en-US" altLang="zh-CN" sz="2400" b="1" dirty="0">
                <a:solidFill>
                  <a:srgbClr val="F37021"/>
                </a:solidFill>
                <a:latin typeface="华文细黑" panose="02010600040101010101" pitchFamily="2" charset="-122"/>
                <a:ea typeface="华文细黑" panose="02010600040101010101" pitchFamily="2" charset="-122"/>
                <a:cs typeface="Times New Roman" panose="02020503050405090304" pitchFamily="18" charset="0"/>
              </a:rPr>
              <a:t>add</a:t>
            </a:r>
            <a:r>
              <a:rPr lang="en-US" altLang="zh-CN" sz="2400" dirty="0">
                <a:latin typeface="华文细黑" panose="02010600040101010101" pitchFamily="2" charset="-122"/>
                <a:ea typeface="华文细黑" panose="02010600040101010101" pitchFamily="2" charset="-122"/>
              </a:rPr>
              <a:t>  </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123  456</a:t>
            </a:r>
            <a:endPar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endParaRPr>
          </a:p>
          <a:p>
            <a:pPr eaLnBrk="1" hangingPunct="1">
              <a:lnSpc>
                <a:spcPts val="3500"/>
              </a:lnSpc>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执行后，得结果</a:t>
            </a:r>
            <a:r>
              <a:rPr lang="en-US" altLang="zh-CN" sz="2400" dirty="0">
                <a:latin typeface="华文细黑" panose="02010600040101010101" pitchFamily="2" charset="-122"/>
                <a:ea typeface="华文细黑" panose="02010600040101010101" pitchFamily="2" charset="-122"/>
              </a:rPr>
              <a:t>579</a:t>
            </a:r>
            <a:r>
              <a:rPr lang="zh-CN" altLang="en-US" sz="2400" dirty="0">
                <a:latin typeface="华文细黑" panose="02010600040101010101" pitchFamily="2" charset="-122"/>
                <a:ea typeface="华文细黑" panose="02010600040101010101" pitchFamily="2" charset="-122"/>
              </a:rPr>
              <a:t>。编程实现。</a:t>
            </a:r>
            <a:endParaRPr lang="en-US" altLang="zh-CN" sz="2400" dirty="0">
              <a:latin typeface="华文细黑" panose="02010600040101010101" pitchFamily="2" charset="-122"/>
              <a:ea typeface="华文细黑" panose="02010600040101010101" pitchFamily="2" charset="-122"/>
            </a:endParaRPr>
          </a:p>
          <a:p>
            <a:pPr marL="182880" indent="-182880">
              <a:lnSpc>
                <a:spcPts val="35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分析：参数传递形式为</a:t>
            </a:r>
            <a:endParaRPr lang="zh-CN" altLang="en-US" sz="2400" dirty="0">
              <a:latin typeface="华文细黑" panose="02010600040101010101" pitchFamily="2" charset="-122"/>
              <a:ea typeface="华文细黑" panose="02010600040101010101" pitchFamily="2" charset="-122"/>
            </a:endParaRPr>
          </a:p>
          <a:p>
            <a:pPr eaLnBrk="1" hangingPunct="1">
              <a:lnSpc>
                <a:spcPts val="3500"/>
              </a:lnSpc>
            </a:pPr>
            <a:r>
              <a:rPr lang="zh-CN" altLang="en-US"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[0]		 "add"</a:t>
            </a:r>
            <a:endParaRPr lang="en-US" altLang="zh-CN" sz="2400" dirty="0">
              <a:latin typeface="华文细黑" panose="02010600040101010101" pitchFamily="2" charset="-122"/>
              <a:ea typeface="华文细黑" panose="02010600040101010101" pitchFamily="2" charset="-122"/>
            </a:endParaRPr>
          </a:p>
          <a:p>
            <a:pPr eaLnBrk="1" hangingPunct="1">
              <a:lnSpc>
                <a:spcPts val="35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[1]		 "123"</a:t>
            </a:r>
            <a:endParaRPr lang="en-US" altLang="zh-CN" sz="2400" dirty="0">
              <a:latin typeface="华文细黑" panose="02010600040101010101" pitchFamily="2" charset="-122"/>
              <a:ea typeface="华文细黑" panose="02010600040101010101" pitchFamily="2" charset="-122"/>
            </a:endParaRPr>
          </a:p>
          <a:p>
            <a:pPr eaLnBrk="1" hangingPunct="1">
              <a:lnSpc>
                <a:spcPts val="3500"/>
              </a:lnSpc>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[2]		 "456"  </a:t>
            </a:r>
            <a:endParaRPr lang="en-US" altLang="zh-CN" sz="2400" dirty="0">
              <a:latin typeface="华文细黑" panose="02010600040101010101" pitchFamily="2" charset="-122"/>
              <a:ea typeface="华文细黑" panose="02010600040101010101" pitchFamily="2" charset="-122"/>
            </a:endParaRPr>
          </a:p>
          <a:p>
            <a:pPr marL="800100" lvl="1" indent="-342900" eaLnBrk="1" hangingPunct="1">
              <a:lnSpc>
                <a:spcPts val="3500"/>
              </a:lnSpc>
              <a:buFont typeface="Wingdings" panose="05000000000000000000" pitchFamily="2" charset="2"/>
              <a:buChar char="Ø"/>
            </a:pPr>
            <a:r>
              <a:rPr lang="en-US" altLang="zh-CN" sz="2400" dirty="0">
                <a:latin typeface="华文细黑" panose="02010600040101010101" pitchFamily="2" charset="-122"/>
                <a:ea typeface="华文细黑" panose="02010600040101010101" pitchFamily="2" charset="-122"/>
              </a:rPr>
              <a:t>   </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和</a:t>
            </a:r>
            <a:r>
              <a:rPr lang="en-US" altLang="zh-CN" sz="2400" dirty="0" err="1">
                <a:latin typeface="华文细黑" panose="02010600040101010101" pitchFamily="2" charset="-122"/>
                <a:ea typeface="华文细黑" panose="02010600040101010101" pitchFamily="2" charset="-122"/>
              </a:rPr>
              <a:t>argv</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分别指向字符串</a:t>
            </a:r>
            <a:r>
              <a:rPr lang="en-US" altLang="zh-CN" sz="2400" dirty="0">
                <a:latin typeface="华文细黑" panose="02010600040101010101" pitchFamily="2" charset="-122"/>
                <a:ea typeface="华文细黑" panose="02010600040101010101" pitchFamily="2" charset="-122"/>
              </a:rPr>
              <a:t>"123"</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"456"</a:t>
            </a:r>
            <a:r>
              <a:rPr lang="zh-CN" altLang="en-US" sz="2400" dirty="0">
                <a:latin typeface="华文细黑" panose="02010600040101010101" pitchFamily="2" charset="-122"/>
                <a:ea typeface="华文细黑" panose="02010600040101010101" pitchFamily="2" charset="-122"/>
              </a:rPr>
              <a:t>。</a:t>
            </a:r>
            <a:endParaRPr lang="en-US" altLang="zh-CN" sz="2400" dirty="0">
              <a:latin typeface="华文细黑" panose="02010600040101010101" pitchFamily="2" charset="-122"/>
              <a:ea typeface="华文细黑" panose="02010600040101010101" pitchFamily="2" charset="-122"/>
            </a:endParaRPr>
          </a:p>
          <a:p>
            <a:pPr marL="800100" lvl="1" indent="-342900" eaLnBrk="1" hangingPunct="1">
              <a:lnSpc>
                <a:spcPts val="3500"/>
              </a:lnSpc>
              <a:buFont typeface="Wingdings" panose="05000000000000000000" pitchFamily="2" charset="2"/>
              <a:buChar char="Ø"/>
            </a:pPr>
            <a:r>
              <a:rPr lang="en-US" altLang="zh-CN" sz="2400" dirty="0">
                <a:latin typeface="华文细黑" panose="02010600040101010101" pitchFamily="2" charset="-122"/>
                <a:ea typeface="华文细黑" panose="02010600040101010101" pitchFamily="2" charset="-122"/>
              </a:rPr>
              <a:t>   </a:t>
            </a:r>
            <a:r>
              <a:rPr lang="zh-CN" altLang="en-US" sz="2400" dirty="0">
                <a:latin typeface="华文细黑" panose="02010600040101010101" pitchFamily="2" charset="-122"/>
                <a:ea typeface="华文细黑" panose="02010600040101010101" pitchFamily="2" charset="-122"/>
              </a:rPr>
              <a:t>必须将字符串</a:t>
            </a:r>
            <a:r>
              <a:rPr lang="en-US" altLang="zh-CN" sz="2400" dirty="0">
                <a:latin typeface="华文细黑" panose="02010600040101010101" pitchFamily="2" charset="-122"/>
                <a:ea typeface="华文细黑" panose="02010600040101010101" pitchFamily="2" charset="-122"/>
              </a:rPr>
              <a:t>"123"</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"456"</a:t>
            </a:r>
            <a:r>
              <a:rPr lang="zh-CN" altLang="en-US" sz="2400" dirty="0">
                <a:latin typeface="华文细黑" panose="02010600040101010101" pitchFamily="2" charset="-122"/>
                <a:ea typeface="华文细黑" panose="02010600040101010101" pitchFamily="2" charset="-122"/>
              </a:rPr>
              <a:t>转换成整数</a:t>
            </a:r>
            <a:r>
              <a:rPr lang="en-US" altLang="zh-CN" sz="2400" dirty="0">
                <a:latin typeface="华文细黑" panose="02010600040101010101" pitchFamily="2" charset="-122"/>
                <a:ea typeface="华文细黑" panose="02010600040101010101" pitchFamily="2" charset="-122"/>
              </a:rPr>
              <a:t>123</a:t>
            </a:r>
            <a:r>
              <a:rPr lang="zh-CN" altLang="en-US" sz="2400" dirty="0">
                <a:latin typeface="华文细黑" panose="02010600040101010101" pitchFamily="2" charset="-122"/>
                <a:ea typeface="华文细黑" panose="02010600040101010101" pitchFamily="2" charset="-122"/>
              </a:rPr>
              <a:t>和</a:t>
            </a:r>
            <a:r>
              <a:rPr lang="en-US" altLang="zh-CN" sz="2400" dirty="0">
                <a:latin typeface="华文细黑" panose="02010600040101010101" pitchFamily="2" charset="-122"/>
                <a:ea typeface="华文细黑" panose="02010600040101010101" pitchFamily="2" charset="-122"/>
              </a:rPr>
              <a:t>456</a:t>
            </a:r>
            <a:r>
              <a:rPr lang="zh-CN" altLang="en-US" sz="2400" dirty="0">
                <a:latin typeface="华文细黑" panose="02010600040101010101" pitchFamily="2" charset="-122"/>
                <a:ea typeface="华文细黑" panose="02010600040101010101" pitchFamily="2" charset="-122"/>
              </a:rPr>
              <a:t>。</a:t>
            </a:r>
            <a:endParaRPr lang="zh-CN" altLang="en-US" sz="2400" dirty="0">
              <a:latin typeface="华文细黑" panose="02010600040101010101" pitchFamily="2" charset="-122"/>
              <a:ea typeface="华文细黑" panose="02010600040101010101" pitchFamily="2" charset="-122"/>
            </a:endParaRPr>
          </a:p>
          <a:p>
            <a:pPr marL="182880" indent="-182880">
              <a:lnSpc>
                <a:spcPts val="3500"/>
              </a:lnSpc>
              <a:buClr>
                <a:srgbClr val="663300"/>
              </a:buClr>
              <a:buFont typeface="Arial" panose="020B0604020202090204" pitchFamily="34" charset="0"/>
              <a:buChar char="•"/>
            </a:pPr>
            <a:endPar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00202" y="635081"/>
            <a:ext cx="8032521" cy="5631180"/>
          </a:xfrm>
          <a:prstGeom prst="rect">
            <a:avLst/>
          </a:prstGeom>
          <a:solidFill>
            <a:schemeClr val="accent5">
              <a:lumMod val="20000"/>
              <a:lumOff val="80000"/>
            </a:schemeClr>
          </a:solidFill>
          <a:ln>
            <a:noFill/>
          </a:ln>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en-US" altLang="zh-CN" sz="2400" dirty="0">
                <a:latin typeface="Arial" panose="020B0604020202090204" pitchFamily="34" charset="0"/>
                <a:cs typeface="Arial" panose="020B0604020202090204" pitchFamily="34" charset="0"/>
              </a:rPr>
              <a:t>#include  &lt;</a:t>
            </a:r>
            <a:r>
              <a:rPr lang="en-US" altLang="zh-CN" sz="2400" dirty="0" err="1">
                <a:latin typeface="Arial" panose="020B0604020202090204" pitchFamily="34" charset="0"/>
                <a:cs typeface="Arial" panose="020B0604020202090204" pitchFamily="34" charset="0"/>
              </a:rPr>
              <a:t>stdio.h</a:t>
            </a:r>
            <a:r>
              <a:rPr lang="en-US" altLang="zh-CN" sz="2400" dirty="0">
                <a:latin typeface="Arial" panose="020B0604020202090204" pitchFamily="34" charset="0"/>
                <a:cs typeface="Arial" panose="020B0604020202090204" pitchFamily="34" charset="0"/>
              </a:rPr>
              <a:t>&gt;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#include  &lt;</a:t>
            </a:r>
            <a:r>
              <a:rPr lang="en-US" altLang="zh-CN" sz="2400" dirty="0" err="1">
                <a:latin typeface="Arial" panose="020B0604020202090204" pitchFamily="34" charset="0"/>
                <a:cs typeface="Arial" panose="020B0604020202090204" pitchFamily="34" charset="0"/>
              </a:rPr>
              <a:t>string.h</a:t>
            </a:r>
            <a:r>
              <a:rPr lang="en-US" altLang="zh-CN" sz="2400" dirty="0">
                <a:latin typeface="Arial" panose="020B0604020202090204" pitchFamily="34" charset="0"/>
                <a:cs typeface="Arial" panose="020B0604020202090204" pitchFamily="34" charset="0"/>
              </a:rPr>
              <a:t>&gt;</a:t>
            </a:r>
            <a:endParaRPr lang="en-US" altLang="zh-CN" sz="2400" dirty="0">
              <a:latin typeface="Arial" panose="020B0604020202090204" pitchFamily="34" charset="0"/>
              <a:cs typeface="Arial" panose="020B0604020202090204" pitchFamily="34" charset="0"/>
            </a:endParaRPr>
          </a:p>
          <a:p>
            <a:pPr eaLnBrk="1" hangingPunct="1"/>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void main(</a:t>
            </a:r>
            <a:r>
              <a:rPr lang="en-US" altLang="zh-CN" sz="2400" dirty="0" err="1">
                <a:latin typeface="Arial" panose="020B0604020202090204" pitchFamily="34" charset="0"/>
                <a:cs typeface="Arial" panose="020B0604020202090204" pitchFamily="34" charset="0"/>
              </a:rPr>
              <a:t>int</a:t>
            </a:r>
            <a:r>
              <a:rPr lang="en-US" altLang="zh-CN" sz="2400" dirty="0">
                <a:latin typeface="Arial" panose="020B0604020202090204" pitchFamily="34" charset="0"/>
                <a:cs typeface="Arial" panose="020B0604020202090204" pitchFamily="34" charset="0"/>
              </a:rPr>
              <a:t> argc, char *</a:t>
            </a:r>
            <a:r>
              <a:rPr lang="en-US" altLang="zh-CN" sz="2400" dirty="0" err="1">
                <a:latin typeface="Arial" panose="020B0604020202090204" pitchFamily="34" charset="0"/>
                <a:cs typeface="Arial" panose="020B0604020202090204" pitchFamily="34" charset="0"/>
              </a:rPr>
              <a:t>argv</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int</a:t>
            </a:r>
            <a:r>
              <a:rPr lang="en-US" altLang="zh-CN" sz="2400" dirty="0">
                <a:latin typeface="Arial" panose="020B0604020202090204" pitchFamily="34" charset="0"/>
                <a:cs typeface="Arial" panose="020B0604020202090204" pitchFamily="34" charset="0"/>
              </a:rPr>
              <a:t> x, y, sum;</a:t>
            </a:r>
            <a:endParaRPr lang="en-US" altLang="zh-CN" sz="2400" dirty="0">
              <a:latin typeface="Arial" panose="020B0604020202090204" pitchFamily="34" charset="0"/>
              <a:cs typeface="Arial" panose="020B0604020202090204" pitchFamily="34" charset="0"/>
            </a:endParaRPr>
          </a:p>
          <a:p>
            <a:pPr eaLnBrk="1" hangingPunct="1"/>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x = </a:t>
            </a:r>
            <a:r>
              <a:rPr lang="en-US" altLang="zh-CN" sz="2400" dirty="0" err="1">
                <a:latin typeface="Arial" panose="020B0604020202090204" pitchFamily="34" charset="0"/>
                <a:cs typeface="Arial" panose="020B0604020202090204" pitchFamily="34" charset="0"/>
              </a:rPr>
              <a:t>atoi</a:t>
            </a:r>
            <a:r>
              <a:rPr lang="en-US" altLang="zh-CN" sz="2400" dirty="0">
                <a:latin typeface="Arial" panose="020B0604020202090204" pitchFamily="34" charset="0"/>
                <a:cs typeface="Arial" panose="020B0604020202090204" pitchFamily="34" charset="0"/>
              </a:rPr>
              <a:t>(</a:t>
            </a:r>
            <a:r>
              <a:rPr lang="en-US" altLang="zh-CN" sz="2400" dirty="0" err="1">
                <a:latin typeface="Arial" panose="020B0604020202090204" pitchFamily="34" charset="0"/>
                <a:cs typeface="Arial" panose="020B0604020202090204" pitchFamily="34" charset="0"/>
              </a:rPr>
              <a:t>argv</a:t>
            </a:r>
            <a:r>
              <a:rPr lang="en-US" altLang="zh-CN" sz="2400" dirty="0">
                <a:latin typeface="Arial" panose="020B0604020202090204" pitchFamily="34" charset="0"/>
                <a:cs typeface="Arial" panose="020B0604020202090204" pitchFamily="34" charset="0"/>
              </a:rPr>
              <a:t>[1]);	</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 </a:t>
            </a:r>
            <a:r>
              <a:rPr lang="zh-CN" altLang="en-US"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将字符串转换成整数 *</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a:t>
            </a:r>
            <a:endPar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y = </a:t>
            </a:r>
            <a:r>
              <a:rPr lang="en-US" altLang="zh-CN" sz="2400" dirty="0" err="1">
                <a:latin typeface="Arial" panose="020B0604020202090204" pitchFamily="34" charset="0"/>
                <a:cs typeface="Arial" panose="020B0604020202090204" pitchFamily="34" charset="0"/>
              </a:rPr>
              <a:t>atoi</a:t>
            </a:r>
            <a:r>
              <a:rPr lang="en-US" altLang="zh-CN" sz="2400" dirty="0">
                <a:latin typeface="Arial" panose="020B0604020202090204" pitchFamily="34" charset="0"/>
                <a:cs typeface="Arial" panose="020B0604020202090204" pitchFamily="34" charset="0"/>
              </a:rPr>
              <a:t>(</a:t>
            </a:r>
            <a:r>
              <a:rPr lang="en-US" altLang="zh-CN" sz="2400" dirty="0" err="1">
                <a:latin typeface="Arial" panose="020B0604020202090204" pitchFamily="34" charset="0"/>
                <a:cs typeface="Arial" panose="020B0604020202090204" pitchFamily="34" charset="0"/>
              </a:rPr>
              <a:t>argv</a:t>
            </a:r>
            <a:r>
              <a:rPr lang="en-US" altLang="zh-CN" sz="2400" dirty="0">
                <a:latin typeface="Arial" panose="020B0604020202090204" pitchFamily="34" charset="0"/>
                <a:cs typeface="Arial" panose="020B0604020202090204" pitchFamily="34" charset="0"/>
              </a:rPr>
              <a:t>[2]);	</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 </a:t>
            </a:r>
            <a:r>
              <a:rPr lang="zh-CN" altLang="en-US"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将字符串转换成整数 *</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a:t>
            </a:r>
            <a:endPar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sum = x + y;	</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 /* </a:t>
            </a:r>
            <a:r>
              <a:rPr lang="zh-CN" altLang="en-US"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不能写成：</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sum=</a:t>
            </a:r>
            <a:r>
              <a:rPr lang="en-US" altLang="zh-CN" sz="2400" b="1" dirty="0" err="1">
                <a:solidFill>
                  <a:srgbClr val="00B16A"/>
                </a:solidFill>
                <a:latin typeface="Arial" panose="020B0604020202090204" pitchFamily="34" charset="0"/>
                <a:ea typeface="微软雅黑" panose="020B0503020204020204" pitchFamily="34" charset="-122"/>
                <a:cs typeface="Arial" panose="020B0604020202090204" pitchFamily="34" charset="0"/>
              </a:rPr>
              <a:t>av</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[1]+</a:t>
            </a:r>
            <a:r>
              <a:rPr lang="en-US" altLang="zh-CN" sz="2400" b="1" dirty="0" err="1">
                <a:solidFill>
                  <a:srgbClr val="00B16A"/>
                </a:solidFill>
                <a:latin typeface="Arial" panose="020B0604020202090204" pitchFamily="34" charset="0"/>
                <a:ea typeface="微软雅黑" panose="020B0503020204020204" pitchFamily="34" charset="-122"/>
                <a:cs typeface="Arial" panose="020B0604020202090204" pitchFamily="34" charset="0"/>
              </a:rPr>
              <a:t>av</a:t>
            </a:r>
            <a:r>
              <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rPr>
              <a:t>[2] */</a:t>
            </a:r>
            <a:endParaRPr lang="en-US" altLang="zh-CN" sz="24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printf</a:t>
            </a:r>
            <a:r>
              <a:rPr lang="en-US" altLang="zh-CN" sz="2400" dirty="0">
                <a:latin typeface="Arial" panose="020B0604020202090204" pitchFamily="34" charset="0"/>
                <a:cs typeface="Arial" panose="020B0604020202090204" pitchFamily="34" charset="0"/>
              </a:rPr>
              <a:t>("%d+%d=%d\n", x, y, sum);</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endParaRPr lang="en-US" altLang="zh-CN" sz="2400" dirty="0">
              <a:latin typeface="Arial" panose="020B0604020202090204" pitchFamily="34" charset="0"/>
              <a:cs typeface="Arial" panose="020B0604020202090204" pitchFamily="34" charset="0"/>
            </a:endParaRPr>
          </a:p>
          <a:p>
            <a:pPr eaLnBrk="1" hangingPunct="1"/>
            <a:r>
              <a:rPr lang="zh-CN" altLang="en-US" sz="2400" dirty="0">
                <a:latin typeface="Arial" panose="020B0604020202090204" pitchFamily="34" charset="0"/>
                <a:cs typeface="Arial" panose="020B0604020202090204" pitchFamily="34" charset="0"/>
              </a:rPr>
              <a:t>输出结果：</a:t>
            </a:r>
            <a:endParaRPr lang="zh-CN" altLang="en-US" sz="2400" dirty="0">
              <a:latin typeface="Arial" panose="020B0604020202090204" pitchFamily="34" charset="0"/>
              <a:cs typeface="Arial" panose="020B0604020202090204" pitchFamily="34" charset="0"/>
            </a:endParaRPr>
          </a:p>
          <a:p>
            <a:pPr eaLnBrk="1" hangingPunct="1"/>
            <a:r>
              <a:rPr lang="zh-CN" altLang="en-US" sz="2400" dirty="0">
                <a:latin typeface="Arial" panose="020B0604020202090204" pitchFamily="34" charset="0"/>
                <a:cs typeface="Arial" panose="020B0604020202090204" pitchFamily="34" charset="0"/>
              </a:rPr>
              <a:t>		</a:t>
            </a:r>
            <a:r>
              <a:rPr lang="en-US" altLang="zh-CN" sz="2400" dirty="0">
                <a:latin typeface="Arial" panose="020B0604020202090204" pitchFamily="34" charset="0"/>
                <a:cs typeface="Arial" panose="020B0604020202090204" pitchFamily="34" charset="0"/>
              </a:rPr>
              <a:t>123+456=579</a:t>
            </a:r>
            <a:endParaRPr lang="en-US" altLang="zh-CN" sz="2400" dirty="0">
              <a:latin typeface="Arial" panose="020B0604020202090204" pitchFamily="34" charset="0"/>
              <a:cs typeface="Arial" panose="020B0604020202090204" pitchFamily="34" charset="0"/>
            </a:endParaRPr>
          </a:p>
        </p:txBody>
      </p:sp>
      <p:sp>
        <p:nvSpPr>
          <p:cNvPr id="28675" name="TextBox 2"/>
          <p:cNvSpPr txBox="1">
            <a:spLocks noChangeArrowheads="1"/>
          </p:cNvSpPr>
          <p:nvPr/>
        </p:nvSpPr>
        <p:spPr bwMode="auto">
          <a:xfrm>
            <a:off x="6524544" y="651274"/>
            <a:ext cx="6573962" cy="1697355"/>
          </a:xfrm>
          <a:prstGeom prst="rect">
            <a:avLst/>
          </a:prstGeom>
          <a:noFill/>
          <a:ln w="25400">
            <a:no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endParaRPr lang="zh-CN" altLang="en-US" b="1" dirty="0">
              <a:latin typeface="Times New Roman" panose="02020503050405090304" pitchFamily="18" charset="0"/>
            </a:endParaRPr>
          </a:p>
          <a:p>
            <a:pPr eaLnBrk="1" hangingPunct="1">
              <a:lnSpc>
                <a:spcPct val="120000"/>
              </a:lnSpc>
            </a:pPr>
            <a:r>
              <a:rPr lang="zh-CN" altLang="en-US" sz="2400" b="1" dirty="0">
                <a:latin typeface="Times New Roman" panose="02020503050405090304" pitchFamily="18" charset="0"/>
              </a:rPr>
              <a:t>  </a:t>
            </a:r>
            <a:r>
              <a:rPr lang="en-US" altLang="zh-CN" sz="2400" b="1" dirty="0" err="1">
                <a:latin typeface="Times New Roman" panose="02020503050405090304" pitchFamily="18" charset="0"/>
              </a:rPr>
              <a:t>argv</a:t>
            </a:r>
            <a:r>
              <a:rPr lang="en-US" altLang="zh-CN" sz="2400" b="1" dirty="0">
                <a:latin typeface="Times New Roman" panose="02020503050405090304" pitchFamily="18" charset="0"/>
              </a:rPr>
              <a:t>           </a:t>
            </a:r>
            <a:r>
              <a:rPr lang="en-US" altLang="zh-CN" sz="2400" b="1" dirty="0" err="1">
                <a:latin typeface="Times New Roman" panose="02020503050405090304" pitchFamily="18" charset="0"/>
              </a:rPr>
              <a:t>argv</a:t>
            </a:r>
            <a:r>
              <a:rPr lang="en-US" altLang="zh-CN" sz="2400" b="1" dirty="0">
                <a:latin typeface="Times New Roman" panose="02020503050405090304" pitchFamily="18" charset="0"/>
              </a:rPr>
              <a:t>[0]		 "add"                         </a:t>
            </a:r>
            <a:endParaRPr lang="en-US" altLang="zh-CN" sz="2400" b="1" dirty="0">
              <a:latin typeface="Times New Roman" panose="02020503050405090304" pitchFamily="18" charset="0"/>
            </a:endParaRPr>
          </a:p>
          <a:p>
            <a:pPr eaLnBrk="1" hangingPunct="1">
              <a:lnSpc>
                <a:spcPct val="120000"/>
              </a:lnSpc>
            </a:pPr>
            <a:r>
              <a:rPr lang="en-US" altLang="zh-CN" sz="2400" b="1" dirty="0">
                <a:latin typeface="Times New Roman" panose="02020503050405090304" pitchFamily="18" charset="0"/>
              </a:rPr>
              <a:t>                     </a:t>
            </a:r>
            <a:r>
              <a:rPr lang="en-US" altLang="zh-CN" sz="2400" b="1" dirty="0" err="1">
                <a:latin typeface="Times New Roman" panose="02020503050405090304" pitchFamily="18" charset="0"/>
              </a:rPr>
              <a:t>argv</a:t>
            </a:r>
            <a:r>
              <a:rPr lang="en-US" altLang="zh-CN" sz="2400" b="1" dirty="0">
                <a:latin typeface="Times New Roman" panose="02020503050405090304" pitchFamily="18" charset="0"/>
              </a:rPr>
              <a:t>[1]		 "123"</a:t>
            </a:r>
            <a:endParaRPr lang="en-US" altLang="zh-CN" sz="2400" b="1" dirty="0">
              <a:latin typeface="Times New Roman" panose="02020503050405090304" pitchFamily="18" charset="0"/>
            </a:endParaRPr>
          </a:p>
          <a:p>
            <a:pPr eaLnBrk="1" hangingPunct="1">
              <a:lnSpc>
                <a:spcPct val="120000"/>
              </a:lnSpc>
            </a:pPr>
            <a:r>
              <a:rPr lang="en-US" altLang="zh-CN" sz="2400" b="1" dirty="0">
                <a:latin typeface="Times New Roman" panose="02020503050405090304" pitchFamily="18" charset="0"/>
              </a:rPr>
              <a:t>                     </a:t>
            </a:r>
            <a:r>
              <a:rPr lang="en-US" altLang="zh-CN" sz="2400" b="1" dirty="0" err="1">
                <a:latin typeface="Times New Roman" panose="02020503050405090304" pitchFamily="18" charset="0"/>
              </a:rPr>
              <a:t>argv</a:t>
            </a:r>
            <a:r>
              <a:rPr lang="en-US" altLang="zh-CN" sz="2400" b="1" dirty="0">
                <a:latin typeface="Times New Roman" panose="02020503050405090304" pitchFamily="18" charset="0"/>
              </a:rPr>
              <a:t>[2]		 "456"</a:t>
            </a:r>
            <a:endParaRPr lang="zh-CN" altLang="en-US" sz="2400" dirty="0"/>
          </a:p>
        </p:txBody>
      </p:sp>
      <p:grpSp>
        <p:nvGrpSpPr>
          <p:cNvPr id="28676" name="Group 19"/>
          <p:cNvGrpSpPr/>
          <p:nvPr/>
        </p:nvGrpSpPr>
        <p:grpSpPr bwMode="auto">
          <a:xfrm>
            <a:off x="7467600" y="1039495"/>
            <a:ext cx="2853055" cy="1295400"/>
            <a:chOff x="144" y="1296"/>
            <a:chExt cx="1470" cy="816"/>
          </a:xfrm>
        </p:grpSpPr>
        <p:sp>
          <p:nvSpPr>
            <p:cNvPr id="28678" name="Rectangle 12"/>
            <p:cNvSpPr>
              <a:spLocks noChangeArrowheads="1"/>
            </p:cNvSpPr>
            <p:nvPr/>
          </p:nvSpPr>
          <p:spPr bwMode="auto">
            <a:xfrm>
              <a:off x="528" y="1296"/>
              <a:ext cx="912" cy="816"/>
            </a:xfrm>
            <a:prstGeom prst="rect">
              <a:avLst/>
            </a:prstGeom>
            <a:noFill/>
            <a:ln w="158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79" name="Line 13"/>
            <p:cNvSpPr>
              <a:spLocks noChangeShapeType="1"/>
            </p:cNvSpPr>
            <p:nvPr/>
          </p:nvSpPr>
          <p:spPr bwMode="auto">
            <a:xfrm>
              <a:off x="528" y="1536"/>
              <a:ext cx="912"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14"/>
            <p:cNvSpPr>
              <a:spLocks noChangeShapeType="1"/>
            </p:cNvSpPr>
            <p:nvPr/>
          </p:nvSpPr>
          <p:spPr bwMode="auto">
            <a:xfrm>
              <a:off x="528" y="1824"/>
              <a:ext cx="912"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Line 15"/>
            <p:cNvSpPr>
              <a:spLocks noChangeShapeType="1"/>
            </p:cNvSpPr>
            <p:nvPr/>
          </p:nvSpPr>
          <p:spPr bwMode="auto">
            <a:xfrm>
              <a:off x="894" y="1395"/>
              <a:ext cx="720" cy="0"/>
            </a:xfrm>
            <a:prstGeom prst="line">
              <a:avLst/>
            </a:prstGeom>
            <a:noFill/>
            <a:ln w="158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2" name="Line 16"/>
            <p:cNvSpPr>
              <a:spLocks noChangeShapeType="1"/>
            </p:cNvSpPr>
            <p:nvPr/>
          </p:nvSpPr>
          <p:spPr bwMode="auto">
            <a:xfrm>
              <a:off x="894" y="1683"/>
              <a:ext cx="720" cy="0"/>
            </a:xfrm>
            <a:prstGeom prst="line">
              <a:avLst/>
            </a:prstGeom>
            <a:noFill/>
            <a:ln w="158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3" name="Line 17"/>
            <p:cNvSpPr>
              <a:spLocks noChangeShapeType="1"/>
            </p:cNvSpPr>
            <p:nvPr/>
          </p:nvSpPr>
          <p:spPr bwMode="auto">
            <a:xfrm>
              <a:off x="894" y="1923"/>
              <a:ext cx="720" cy="0"/>
            </a:xfrm>
            <a:prstGeom prst="line">
              <a:avLst/>
            </a:prstGeom>
            <a:noFill/>
            <a:ln w="158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Line 18"/>
            <p:cNvSpPr>
              <a:spLocks noChangeShapeType="1"/>
            </p:cNvSpPr>
            <p:nvPr/>
          </p:nvSpPr>
          <p:spPr bwMode="auto">
            <a:xfrm>
              <a:off x="144" y="1440"/>
              <a:ext cx="384" cy="0"/>
            </a:xfrm>
            <a:prstGeom prst="line">
              <a:avLst/>
            </a:prstGeom>
            <a:noFill/>
            <a:ln w="158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4"/>
          <p:cNvSpPr txBox="1"/>
          <p:nvPr/>
        </p:nvSpPr>
        <p:spPr>
          <a:xfrm>
            <a:off x="117531" y="137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2  </a:t>
            </a:r>
            <a:r>
              <a:rPr lang="zh-CN" altLang="zh-CN" sz="3600" dirty="0">
                <a:solidFill>
                  <a:srgbClr val="FF0000"/>
                </a:solidFill>
                <a:latin typeface="微软雅黑" panose="020B0503020204020204" pitchFamily="34" charset="-122"/>
                <a:cs typeface="Times New Roman" panose="02020503050405090304" pitchFamily="18" charset="0"/>
                <a:sym typeface="+mn-ea"/>
              </a:rPr>
              <a:t>模块化程序设计</a:t>
            </a:r>
            <a:endParaRPr lang="zh-CN" altLang="zh-CN" sz="3600" dirty="0">
              <a:solidFill>
                <a:srgbClr val="FF0000"/>
              </a:solidFill>
              <a:latin typeface="微软雅黑" panose="020B0503020204020204" pitchFamily="34" charset="-122"/>
              <a:cs typeface="Times New Roman" panose="02020503050405090304" pitchFamily="18" charset="0"/>
              <a:sym typeface="+mn-ea"/>
            </a:endParaRPr>
          </a:p>
        </p:txBody>
      </p:sp>
      <p:sp>
        <p:nvSpPr>
          <p:cNvPr id="8" name="文本框 7"/>
          <p:cNvSpPr txBox="1"/>
          <p:nvPr/>
        </p:nvSpPr>
        <p:spPr>
          <a:xfrm>
            <a:off x="117475" y="787400"/>
            <a:ext cx="11939270" cy="645160"/>
          </a:xfrm>
          <a:prstGeom prst="rect">
            <a:avLst/>
          </a:prstGeom>
          <a:noFill/>
        </p:spPr>
        <p:txBody>
          <a:bodyPr wrap="square" rtlCol="0" anchor="t">
            <a:spAutoFit/>
          </a:bodyPr>
          <a:lstStyle/>
          <a:p>
            <a:pPr algn="l">
              <a:lnSpc>
                <a:spcPct val="150000"/>
              </a:lnSpc>
            </a:pPr>
            <a:r>
              <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rPr>
              <a:t>3 带宏定义的程序输出</a:t>
            </a:r>
            <a:endParaRPr lang="en-US" altLang="zh-CN" sz="2400" b="1" dirty="0">
              <a:solidFill>
                <a:srgbClr val="FF0000"/>
              </a:solidFill>
              <a:latin typeface="黑体-简" panose="02000000000000000000" charset="-122"/>
              <a:ea typeface="黑体-简" panose="02000000000000000000" charset="-122"/>
              <a:cs typeface="Times New Roman" panose="02020503050405090304" pitchFamily="18" charset="0"/>
              <a:sym typeface="+mn-ea"/>
            </a:endParaRPr>
          </a:p>
        </p:txBody>
      </p:sp>
      <p:sp>
        <p:nvSpPr>
          <p:cNvPr id="5" name="Rectangle 2"/>
          <p:cNvSpPr txBox="1"/>
          <p:nvPr/>
        </p:nvSpPr>
        <p:spPr>
          <a:xfrm>
            <a:off x="545465" y="1713690"/>
            <a:ext cx="8353425" cy="4343650"/>
          </a:xfrm>
          <a:prstGeom prst="rect">
            <a:avLst/>
          </a:prstGeom>
        </p:spPr>
        <p:txBody>
          <a:bodyPr vert="horz" wrap="square" lIns="91440" tIns="45720" rIns="91440" bIns="45720" anchor="t"/>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gn="just">
              <a:lnSpc>
                <a:spcPct val="80000"/>
              </a:lnSpc>
              <a:buFont typeface="Arial" panose="020B0604020202090204" pitchFamily="34" charset="0"/>
              <a:buNone/>
            </a:pPr>
            <a:r>
              <a:rPr lang="zh-CN" altLang="en-US" sz="1600" dirty="0">
                <a:solidFill>
                  <a:srgbClr val="CC0066"/>
                </a:solidFill>
              </a:rPr>
              <a:t>#</a:t>
            </a:r>
            <a:r>
              <a:rPr lang="en-US" altLang="zh-CN" sz="1600" dirty="0">
                <a:solidFill>
                  <a:srgbClr val="CC0066"/>
                </a:solidFill>
              </a:rPr>
              <a:t>define  A  “This is the first macro”</a:t>
            </a:r>
            <a:endParaRPr lang="en-US" altLang="zh-CN" sz="1600" dirty="0">
              <a:solidFill>
                <a:srgbClr val="CC0066"/>
              </a:solidFill>
            </a:endParaRPr>
          </a:p>
          <a:p>
            <a:pPr algn="just">
              <a:lnSpc>
                <a:spcPct val="80000"/>
              </a:lnSpc>
              <a:buFont typeface="Arial" panose="020B0604020202090204" pitchFamily="34" charset="0"/>
              <a:buNone/>
            </a:pPr>
            <a:r>
              <a:rPr lang="en-US" altLang="zh-CN" sz="1600" dirty="0"/>
              <a:t>void  f1()</a:t>
            </a:r>
            <a:endParaRPr lang="en-US" altLang="zh-CN" sz="1600" dirty="0"/>
          </a:p>
          <a:p>
            <a:pPr algn="just">
              <a:lnSpc>
                <a:spcPct val="80000"/>
              </a:lnSpc>
              <a:buFont typeface="Arial" panose="020B0604020202090204" pitchFamily="34" charset="0"/>
              <a:buNone/>
            </a:pPr>
            <a:r>
              <a:rPr lang="en-US" altLang="zh-CN" sz="1600" dirty="0"/>
              <a:t>{</a:t>
            </a:r>
            <a:endParaRPr lang="en-US" altLang="zh-CN" sz="1600" dirty="0"/>
          </a:p>
          <a:p>
            <a:pPr algn="just">
              <a:lnSpc>
                <a:spcPct val="80000"/>
              </a:lnSpc>
              <a:buFont typeface="Arial" panose="020B0604020202090204" pitchFamily="34" charset="0"/>
              <a:buNone/>
            </a:pPr>
            <a:r>
              <a:rPr lang="en-US" altLang="zh-CN" sz="1600" dirty="0"/>
              <a:t>    </a:t>
            </a:r>
            <a:r>
              <a:rPr lang="en-US" altLang="zh-CN" sz="1600" dirty="0" err="1"/>
              <a:t>printf</a:t>
            </a:r>
            <a:r>
              <a:rPr lang="en-US" altLang="zh-CN" sz="1600" dirty="0"/>
              <a:t>( “A\n” );</a:t>
            </a:r>
            <a:endParaRPr lang="en-US" altLang="zh-CN" sz="1600" dirty="0"/>
          </a:p>
          <a:p>
            <a:pPr algn="just">
              <a:lnSpc>
                <a:spcPct val="80000"/>
              </a:lnSpc>
              <a:buFont typeface="Arial" panose="020B0604020202090204" pitchFamily="34" charset="0"/>
              <a:buNone/>
            </a:pPr>
            <a:r>
              <a:rPr lang="en-US" altLang="zh-CN" sz="1600" dirty="0"/>
              <a:t>}</a:t>
            </a:r>
            <a:endParaRPr lang="en-US" altLang="zh-CN" sz="1600" dirty="0"/>
          </a:p>
          <a:p>
            <a:pPr algn="just">
              <a:lnSpc>
                <a:spcPct val="80000"/>
              </a:lnSpc>
              <a:buFont typeface="Arial" panose="020B0604020202090204" pitchFamily="34" charset="0"/>
              <a:buNone/>
            </a:pPr>
            <a:r>
              <a:rPr lang="en-US" altLang="zh-CN" sz="2400" dirty="0">
                <a:solidFill>
                  <a:schemeClr val="accent1"/>
                </a:solidFill>
              </a:rPr>
              <a:t>#define  B  “This is the second macro”	</a:t>
            </a:r>
            <a:r>
              <a:rPr lang="en-US" altLang="zh-CN" sz="2400" dirty="0">
                <a:solidFill>
                  <a:srgbClr val="CC0066"/>
                </a:solidFill>
              </a:rPr>
              <a:t>A </a:t>
            </a:r>
            <a:r>
              <a:rPr lang="zh-CN" altLang="en-US" sz="2400" dirty="0">
                <a:solidFill>
                  <a:srgbClr val="CC0066"/>
                </a:solidFill>
              </a:rPr>
              <a:t>的有效范围</a:t>
            </a:r>
            <a:endParaRPr lang="zh-CN" altLang="en-US" sz="2400" dirty="0">
              <a:solidFill>
                <a:srgbClr val="CC0066"/>
              </a:solidFill>
            </a:endParaRPr>
          </a:p>
          <a:p>
            <a:pPr algn="just">
              <a:lnSpc>
                <a:spcPct val="80000"/>
              </a:lnSpc>
              <a:buFont typeface="Arial" panose="020B0604020202090204" pitchFamily="34" charset="0"/>
              <a:buNone/>
            </a:pPr>
            <a:r>
              <a:rPr lang="en-US" altLang="zh-CN" sz="1600" dirty="0"/>
              <a:t>void  f2( )</a:t>
            </a:r>
            <a:endParaRPr lang="en-US" altLang="zh-CN" sz="1600" dirty="0"/>
          </a:p>
          <a:p>
            <a:pPr algn="just">
              <a:lnSpc>
                <a:spcPct val="80000"/>
              </a:lnSpc>
              <a:buFont typeface="Arial" panose="020B0604020202090204" pitchFamily="34" charset="0"/>
              <a:buNone/>
            </a:pPr>
            <a:r>
              <a:rPr lang="en-US" altLang="zh-CN" sz="1600" dirty="0"/>
              <a:t>{</a:t>
            </a:r>
            <a:endParaRPr lang="en-US" altLang="zh-CN" sz="1600" dirty="0"/>
          </a:p>
          <a:p>
            <a:pPr algn="just">
              <a:lnSpc>
                <a:spcPct val="80000"/>
              </a:lnSpc>
              <a:buFont typeface="Arial" panose="020B0604020202090204" pitchFamily="34" charset="0"/>
              <a:buNone/>
            </a:pPr>
            <a:r>
              <a:rPr lang="en-US" altLang="zh-CN" sz="1600" dirty="0"/>
              <a:t>    </a:t>
            </a:r>
            <a:r>
              <a:rPr lang="en-US" altLang="zh-CN" sz="1600" dirty="0" err="1"/>
              <a:t>printf</a:t>
            </a:r>
            <a:r>
              <a:rPr lang="en-US" altLang="zh-CN" sz="1600" dirty="0"/>
              <a:t>( B ) ;		</a:t>
            </a:r>
            <a:r>
              <a:rPr lang="en-US" altLang="zh-CN" sz="1600" dirty="0">
                <a:solidFill>
                  <a:schemeClr val="accent1"/>
                </a:solidFill>
              </a:rPr>
              <a:t>        B </a:t>
            </a:r>
            <a:r>
              <a:rPr lang="zh-CN" altLang="en-US" sz="1600" dirty="0">
                <a:solidFill>
                  <a:schemeClr val="accent1"/>
                </a:solidFill>
              </a:rPr>
              <a:t>的有效范围</a:t>
            </a:r>
            <a:endParaRPr lang="zh-CN" altLang="en-US" sz="1600" dirty="0">
              <a:solidFill>
                <a:schemeClr val="accent1"/>
              </a:solidFill>
            </a:endParaRPr>
          </a:p>
          <a:p>
            <a:pPr algn="just">
              <a:lnSpc>
                <a:spcPct val="80000"/>
              </a:lnSpc>
              <a:buFont typeface="Arial" panose="020B0604020202090204" pitchFamily="34" charset="0"/>
              <a:buNone/>
            </a:pPr>
            <a:r>
              <a:rPr lang="zh-CN" altLang="en-US" sz="1600" dirty="0"/>
              <a:t>}</a:t>
            </a:r>
            <a:endParaRPr lang="zh-CN" altLang="en-US" sz="1600" dirty="0"/>
          </a:p>
          <a:p>
            <a:pPr algn="just">
              <a:lnSpc>
                <a:spcPct val="80000"/>
              </a:lnSpc>
              <a:buFont typeface="Arial" panose="020B0604020202090204" pitchFamily="34" charset="0"/>
              <a:buNone/>
            </a:pPr>
            <a:r>
              <a:rPr lang="zh-CN" altLang="en-US" sz="1600" dirty="0">
                <a:solidFill>
                  <a:schemeClr val="accent1"/>
                </a:solidFill>
              </a:rPr>
              <a:t>#</a:t>
            </a:r>
            <a:r>
              <a:rPr lang="en-US" altLang="zh-CN" sz="1600" dirty="0" err="1">
                <a:solidFill>
                  <a:schemeClr val="accent1"/>
                </a:solidFill>
              </a:rPr>
              <a:t>undef</a:t>
            </a:r>
            <a:r>
              <a:rPr lang="en-US" altLang="zh-CN" sz="1600" dirty="0">
                <a:solidFill>
                  <a:schemeClr val="accent1"/>
                </a:solidFill>
              </a:rPr>
              <a:t>  B</a:t>
            </a:r>
            <a:endParaRPr lang="en-US" altLang="zh-CN" sz="1600" dirty="0">
              <a:solidFill>
                <a:schemeClr val="accent1"/>
              </a:solidFill>
            </a:endParaRPr>
          </a:p>
          <a:p>
            <a:pPr algn="just">
              <a:lnSpc>
                <a:spcPct val="80000"/>
              </a:lnSpc>
              <a:buFont typeface="Arial" panose="020B0604020202090204" pitchFamily="34" charset="0"/>
              <a:buNone/>
            </a:pPr>
            <a:r>
              <a:rPr lang="en-US" altLang="zh-CN" sz="1600" dirty="0" err="1"/>
              <a:t>int</a:t>
            </a:r>
            <a:r>
              <a:rPr lang="en-US" altLang="zh-CN" sz="1600" dirty="0"/>
              <a:t> main(void)</a:t>
            </a:r>
            <a:endParaRPr lang="en-US" altLang="zh-CN" sz="1600" dirty="0"/>
          </a:p>
          <a:p>
            <a:pPr algn="just">
              <a:lnSpc>
                <a:spcPct val="80000"/>
              </a:lnSpc>
              <a:buFont typeface="Arial" panose="020B0604020202090204" pitchFamily="34" charset="0"/>
              <a:buNone/>
            </a:pPr>
            <a:r>
              <a:rPr lang="en-US" altLang="zh-CN" sz="1600" dirty="0"/>
              <a:t>{</a:t>
            </a:r>
            <a:endParaRPr lang="en-US" altLang="zh-CN" sz="1600" dirty="0"/>
          </a:p>
          <a:p>
            <a:pPr algn="just">
              <a:lnSpc>
                <a:spcPct val="80000"/>
              </a:lnSpc>
              <a:buFont typeface="Arial" panose="020B0604020202090204" pitchFamily="34" charset="0"/>
              <a:buNone/>
            </a:pPr>
            <a:r>
              <a:rPr lang="en-US" altLang="zh-CN" sz="1600" dirty="0"/>
              <a:t>    f1( );</a:t>
            </a:r>
            <a:endParaRPr lang="en-US" altLang="zh-CN" sz="1600" dirty="0"/>
          </a:p>
          <a:p>
            <a:pPr algn="just">
              <a:lnSpc>
                <a:spcPct val="80000"/>
              </a:lnSpc>
              <a:buFont typeface="Arial" panose="020B0604020202090204" pitchFamily="34" charset="0"/>
              <a:buNone/>
            </a:pPr>
            <a:r>
              <a:rPr lang="en-US" altLang="zh-CN" sz="1600" dirty="0"/>
              <a:t>    f2( );</a:t>
            </a:r>
            <a:endParaRPr lang="en-US" altLang="zh-CN" sz="1600" dirty="0"/>
          </a:p>
          <a:p>
            <a:pPr algn="just">
              <a:lnSpc>
                <a:spcPct val="80000"/>
              </a:lnSpc>
              <a:buFont typeface="Arial" panose="020B0604020202090204" pitchFamily="34" charset="0"/>
              <a:buNone/>
            </a:pPr>
            <a:r>
              <a:rPr lang="en-US" altLang="zh-CN" sz="1600" dirty="0"/>
              <a:t>    return 0;</a:t>
            </a:r>
            <a:endParaRPr lang="en-US" altLang="zh-CN" sz="1600" dirty="0"/>
          </a:p>
          <a:p>
            <a:pPr algn="just">
              <a:lnSpc>
                <a:spcPct val="80000"/>
              </a:lnSpc>
              <a:buFont typeface="Arial" panose="020B0604020202090204" pitchFamily="34" charset="0"/>
              <a:buNone/>
            </a:pPr>
            <a:r>
              <a:rPr lang="en-US" altLang="zh-CN" sz="1600" dirty="0"/>
              <a:t>}</a:t>
            </a:r>
            <a:endParaRPr lang="zh-CN" altLang="en-US" sz="1600" dirty="0"/>
          </a:p>
        </p:txBody>
      </p:sp>
      <p:sp>
        <p:nvSpPr>
          <p:cNvPr id="6" name="Line 10"/>
          <p:cNvSpPr/>
          <p:nvPr/>
        </p:nvSpPr>
        <p:spPr>
          <a:xfrm>
            <a:off x="4721860" y="3265805"/>
            <a:ext cx="1270" cy="1171575"/>
          </a:xfrm>
          <a:prstGeom prst="line">
            <a:avLst/>
          </a:prstGeom>
          <a:ln w="38100" cap="flat" cmpd="sng">
            <a:solidFill>
              <a:schemeClr val="accent1"/>
            </a:solidFill>
            <a:prstDash val="solid"/>
            <a:headEnd type="none" w="med" len="med"/>
            <a:tailEnd type="triangle" w="sm" len="med"/>
          </a:ln>
        </p:spPr>
      </p:sp>
      <p:sp>
        <p:nvSpPr>
          <p:cNvPr id="7" name="Line 13"/>
          <p:cNvSpPr/>
          <p:nvPr/>
        </p:nvSpPr>
        <p:spPr>
          <a:xfrm>
            <a:off x="7073900" y="1815465"/>
            <a:ext cx="1270" cy="4241800"/>
          </a:xfrm>
          <a:prstGeom prst="line">
            <a:avLst/>
          </a:prstGeom>
          <a:ln w="38100" cap="flat" cmpd="sng">
            <a:solidFill>
              <a:srgbClr val="CC0066"/>
            </a:solidFill>
            <a:prstDash val="solid"/>
            <a:headEnd type="none" w="med" len="med"/>
            <a:tailEnd type="triangle" w="sm" len="med"/>
          </a:ln>
        </p:spPr>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txBox="1"/>
          <p:nvPr/>
        </p:nvSpPr>
        <p:spPr>
          <a:xfrm>
            <a:off x="285784" y="6286523"/>
            <a:ext cx="4884442" cy="365125"/>
          </a:xfrm>
          <a:prstGeom prst="rect">
            <a:avLst/>
          </a:prstGeom>
        </p:spPr>
        <p:txBody>
          <a:bodyPr/>
          <a:lstStyle>
            <a:defPPr>
              <a:defRPr lang="zh-CN"/>
            </a:defPPr>
            <a:lvl1pPr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90204" pitchFamily="34" charset="0"/>
              <a:defRPr kern="1200">
                <a:solidFill>
                  <a:schemeClr val="tx1"/>
                </a:solidFill>
                <a:latin typeface="Arial" panose="020B060402020209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pitchFamily="2" charset="-122"/>
                <a:cs typeface="+mn-cs"/>
              </a:defRPr>
            </a:lvl9pPr>
          </a:lstStyle>
          <a:p>
            <a:r>
              <a:rPr lang="en-US" altLang="zh-CN">
                <a:solidFill>
                  <a:srgbClr val="FF0000"/>
                </a:solidFill>
              </a:rPr>
              <a:t>The C Programming Language</a:t>
            </a:r>
            <a:endParaRPr lang="zh-CN" altLang="en-US" dirty="0">
              <a:solidFill>
                <a:srgbClr val="FF0000"/>
              </a:solidFill>
            </a:endParaRPr>
          </a:p>
        </p:txBody>
      </p:sp>
      <p:sp>
        <p:nvSpPr>
          <p:cNvPr id="3" name="标题 4"/>
          <p:cNvSpPr txBox="1"/>
          <p:nvPr/>
        </p:nvSpPr>
        <p:spPr>
          <a:xfrm>
            <a:off x="576001" y="216000"/>
            <a:ext cx="10365899" cy="785818"/>
          </a:xfrm>
          <a:prstGeom prst="rect">
            <a:avLst/>
          </a:prstGeom>
        </p:spPr>
        <p:txBody>
          <a:bodyPr>
            <a:normAutofit/>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zh-CN" altLang="en-US" dirty="0"/>
              <a:t>思考</a:t>
            </a:r>
            <a:endParaRPr lang="zh-CN" altLang="en-US" dirty="0"/>
          </a:p>
        </p:txBody>
      </p:sp>
      <p:sp>
        <p:nvSpPr>
          <p:cNvPr id="4" name="TextBox 3"/>
          <p:cNvSpPr txBox="1"/>
          <p:nvPr/>
        </p:nvSpPr>
        <p:spPr>
          <a:xfrm>
            <a:off x="571766" y="1072800"/>
            <a:ext cx="11623565" cy="1728678"/>
          </a:xfrm>
          <a:prstGeom prst="rect">
            <a:avLst/>
          </a:prstGeom>
          <a:noFill/>
        </p:spPr>
        <p:txBody>
          <a:bodyPr wrap="square" rtlCol="0">
            <a:spAutoFit/>
          </a:bodyPr>
          <a:lstStyle/>
          <a:p>
            <a:pPr marL="182880" indent="-182880">
              <a:lnSpc>
                <a:spcPts val="3500"/>
              </a:lnSpc>
              <a:buClr>
                <a:srgbClr val="663300"/>
              </a:buClr>
              <a:buFont typeface="Arial" panose="020B0604020202090204" pitchFamily="34" charset="0"/>
              <a:buChar char="•"/>
            </a:pPr>
            <a:r>
              <a:rPr lang="zh-CN" altLang="en-US" sz="2400" dirty="0">
                <a:latin typeface="华文细黑" panose="02010600040101010101" pitchFamily="2" charset="-122"/>
                <a:ea typeface="华文细黑" panose="02010600040101010101" pitchFamily="2" charset="-122"/>
              </a:rPr>
              <a:t>若要求该加法程序可以计算任意个数之和，即：</a:t>
            </a:r>
            <a:endParaRPr lang="zh-CN" altLang="en-US" sz="2400" dirty="0">
              <a:latin typeface="华文细黑" panose="02010600040101010101" pitchFamily="2" charset="-122"/>
              <a:ea typeface="华文细黑" panose="02010600040101010101" pitchFamily="2" charset="-122"/>
            </a:endParaRPr>
          </a:p>
          <a:p>
            <a:pPr eaLnBrk="1" hangingPunct="1"/>
            <a:r>
              <a:rPr lang="zh-CN" altLang="en-US" sz="2400" dirty="0">
                <a:latin typeface="华文细黑" panose="02010600040101010101" pitchFamily="2" charset="-122"/>
                <a:ea typeface="华文细黑" panose="02010600040101010101" pitchFamily="2" charset="-122"/>
              </a:rPr>
              <a:t>             </a:t>
            </a:r>
            <a:r>
              <a:rPr lang="en-US" altLang="zh-CN" sz="2400" b="1" dirty="0">
                <a:solidFill>
                  <a:srgbClr val="F37021"/>
                </a:solidFill>
                <a:latin typeface="华文细黑" panose="02010600040101010101" pitchFamily="2" charset="-122"/>
                <a:ea typeface="华文细黑" panose="02010600040101010101" pitchFamily="2" charset="-122"/>
                <a:cs typeface="Times New Roman" panose="02020503050405090304" pitchFamily="18" charset="0"/>
              </a:rPr>
              <a:t>add</a:t>
            </a:r>
            <a:r>
              <a:rPr lang="en-US" altLang="zh-CN" sz="2400" dirty="0">
                <a:latin typeface="华文细黑" panose="02010600040101010101" pitchFamily="2" charset="-122"/>
                <a:ea typeface="华文细黑" panose="02010600040101010101" pitchFamily="2" charset="-122"/>
              </a:rPr>
              <a:t>  </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n</a:t>
            </a:r>
            <a:r>
              <a:rPr lang="en-US" altLang="zh-CN" sz="2400" b="1" baseline="-25000"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1</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  n</a:t>
            </a:r>
            <a:r>
              <a:rPr lang="en-US" altLang="zh-CN" sz="2400" b="1" baseline="-25000"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2</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  n</a:t>
            </a:r>
            <a:r>
              <a:rPr lang="en-US" altLang="zh-CN" sz="2400" b="1" baseline="-25000"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3</a:t>
            </a:r>
            <a:r>
              <a:rPr lang="en-US" altLang="zh-CN" sz="2400" b="1"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 …  n</a:t>
            </a:r>
            <a:r>
              <a:rPr lang="en-US" altLang="zh-CN" sz="2400" b="1" baseline="-25000"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rPr>
              <a:t>m</a:t>
            </a:r>
            <a:endParaRPr lang="en-US" altLang="zh-CN" sz="2400" b="1" baseline="-25000" dirty="0">
              <a:solidFill>
                <a:srgbClr val="14A2D4"/>
              </a:solidFill>
              <a:latin typeface="微软雅黑" panose="020B0503020204020204" pitchFamily="34" charset="-122"/>
              <a:ea typeface="微软雅黑" panose="020B0503020204020204" pitchFamily="34" charset="-122"/>
              <a:cs typeface="Times New Roman" panose="02020503050405090304" pitchFamily="18" charset="0"/>
            </a:endParaRPr>
          </a:p>
          <a:p>
            <a:pPr eaLnBrk="1" hangingPunct="1"/>
            <a:r>
              <a:rPr lang="zh-CN" altLang="en-US" sz="2400" dirty="0">
                <a:latin typeface="华文细黑" panose="02010600040101010101" pitchFamily="2" charset="-122"/>
                <a:ea typeface="华文细黑" panose="02010600040101010101" pitchFamily="2" charset="-122"/>
              </a:rPr>
              <a:t>       计算</a:t>
            </a:r>
            <a:r>
              <a:rPr lang="en-US" altLang="zh-CN" sz="2400" i="1" dirty="0">
                <a:latin typeface="华文细黑" panose="02010600040101010101" pitchFamily="2" charset="-122"/>
                <a:ea typeface="华文细黑" panose="02010600040101010101" pitchFamily="2" charset="-122"/>
              </a:rPr>
              <a:t>n</a:t>
            </a:r>
            <a:r>
              <a:rPr lang="en-US" altLang="zh-CN" sz="2400" i="1" baseline="-25000" dirty="0">
                <a:latin typeface="华文细黑" panose="02010600040101010101" pitchFamily="2" charset="-122"/>
                <a:ea typeface="华文细黑" panose="02010600040101010101" pitchFamily="2" charset="-122"/>
              </a:rPr>
              <a:t>1</a:t>
            </a:r>
            <a:r>
              <a:rPr lang="zh-CN" altLang="en-US" sz="2400" i="1" baseline="-25000" dirty="0">
                <a:latin typeface="华文细黑" panose="02010600040101010101" pitchFamily="2" charset="-122"/>
                <a:ea typeface="华文细黑" panose="02010600040101010101" pitchFamily="2" charset="-122"/>
              </a:rPr>
              <a:t>，</a:t>
            </a:r>
            <a:r>
              <a:rPr lang="en-US" altLang="zh-CN" sz="2400" i="1" dirty="0">
                <a:latin typeface="华文细黑" panose="02010600040101010101" pitchFamily="2" charset="-122"/>
                <a:ea typeface="华文细黑" panose="02010600040101010101" pitchFamily="2" charset="-122"/>
              </a:rPr>
              <a:t>n</a:t>
            </a:r>
            <a:r>
              <a:rPr lang="en-US" altLang="zh-CN" sz="2400" i="1" baseline="-25000" dirty="0">
                <a:latin typeface="华文细黑" panose="02010600040101010101" pitchFamily="2" charset="-122"/>
                <a:ea typeface="华文细黑" panose="02010600040101010101" pitchFamily="2" charset="-122"/>
              </a:rPr>
              <a:t>2 </a:t>
            </a:r>
            <a:r>
              <a:rPr lang="zh-CN" altLang="en-US" sz="2400" i="1" baseline="-25000" dirty="0">
                <a:latin typeface="华文细黑" panose="02010600040101010101" pitchFamily="2" charset="-122"/>
                <a:ea typeface="华文细黑" panose="02010600040101010101" pitchFamily="2" charset="-122"/>
              </a:rPr>
              <a:t>，</a:t>
            </a:r>
            <a:r>
              <a:rPr lang="zh-CN" altLang="en-US" sz="2400" i="1" dirty="0">
                <a:latin typeface="华文细黑" panose="02010600040101010101" pitchFamily="2" charset="-122"/>
                <a:ea typeface="华文细黑" panose="02010600040101010101" pitchFamily="2" charset="-122"/>
              </a:rPr>
              <a:t> </a:t>
            </a:r>
            <a:r>
              <a:rPr lang="en-US" altLang="zh-CN" sz="2400" i="1" dirty="0">
                <a:latin typeface="华文细黑" panose="02010600040101010101" pitchFamily="2" charset="-122"/>
                <a:ea typeface="华文细黑" panose="02010600040101010101" pitchFamily="2" charset="-122"/>
              </a:rPr>
              <a:t>n</a:t>
            </a:r>
            <a:r>
              <a:rPr lang="en-US" altLang="zh-CN" sz="2400" i="1" baseline="-25000" dirty="0">
                <a:latin typeface="华文细黑" panose="02010600040101010101" pitchFamily="2" charset="-122"/>
                <a:ea typeface="华文细黑" panose="02010600040101010101" pitchFamily="2" charset="-122"/>
              </a:rPr>
              <a:t>3 </a:t>
            </a:r>
            <a:r>
              <a:rPr lang="zh-CN" altLang="en-US" sz="2400" i="1" baseline="-25000" dirty="0">
                <a:latin typeface="华文细黑" panose="02010600040101010101" pitchFamily="2" charset="-122"/>
                <a:ea typeface="华文细黑" panose="02010600040101010101" pitchFamily="2" charset="-122"/>
              </a:rPr>
              <a:t>，</a:t>
            </a:r>
            <a:r>
              <a:rPr lang="zh-CN" altLang="en-US" sz="2400" i="1" dirty="0">
                <a:latin typeface="华文细黑" panose="02010600040101010101" pitchFamily="2" charset="-122"/>
                <a:ea typeface="华文细黑" panose="02010600040101010101" pitchFamily="2" charset="-122"/>
              </a:rPr>
              <a:t> </a:t>
            </a:r>
            <a:r>
              <a:rPr lang="en-US" altLang="zh-CN" sz="2400" i="1" dirty="0">
                <a:latin typeface="华文细黑" panose="02010600040101010101" pitchFamily="2" charset="-122"/>
                <a:ea typeface="华文细黑" panose="02010600040101010101" pitchFamily="2" charset="-122"/>
              </a:rPr>
              <a:t>… </a:t>
            </a:r>
            <a:r>
              <a:rPr lang="zh-CN" altLang="en-US" sz="2400" i="1" baseline="-25000" dirty="0">
                <a:latin typeface="华文细黑" panose="02010600040101010101" pitchFamily="2" charset="-122"/>
                <a:ea typeface="华文细黑" panose="02010600040101010101" pitchFamily="2" charset="-122"/>
              </a:rPr>
              <a:t>，</a:t>
            </a:r>
            <a:r>
              <a:rPr lang="zh-CN" altLang="en-US" sz="2400" i="1" dirty="0">
                <a:latin typeface="华文细黑" panose="02010600040101010101" pitchFamily="2" charset="-122"/>
                <a:ea typeface="华文细黑" panose="02010600040101010101" pitchFamily="2" charset="-122"/>
              </a:rPr>
              <a:t> </a:t>
            </a:r>
            <a:r>
              <a:rPr lang="en-US" altLang="zh-CN" sz="2400" i="1" dirty="0">
                <a:latin typeface="华文细黑" panose="02010600040101010101" pitchFamily="2" charset="-122"/>
                <a:ea typeface="华文细黑" panose="02010600040101010101" pitchFamily="2" charset="-122"/>
              </a:rPr>
              <a:t>n</a:t>
            </a:r>
            <a:r>
              <a:rPr lang="en-US" altLang="zh-CN" sz="2400" i="1" baseline="-250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之和，该如何实现？</a:t>
            </a:r>
            <a:endParaRPr lang="zh-CN" altLang="en-US" sz="2400" dirty="0">
              <a:latin typeface="华文细黑" panose="02010600040101010101" pitchFamily="2" charset="-122"/>
              <a:ea typeface="华文细黑" panose="02010600040101010101" pitchFamily="2" charset="-122"/>
            </a:endParaRPr>
          </a:p>
          <a:p>
            <a:pPr marL="182880" indent="-182880">
              <a:lnSpc>
                <a:spcPts val="3500"/>
              </a:lnSpc>
              <a:buClr>
                <a:srgbClr val="663300"/>
              </a:buClr>
              <a:buFont typeface="Arial" panose="020B0604020202090204" pitchFamily="34" charset="0"/>
              <a:buChar char="•"/>
            </a:pPr>
            <a:endParaRPr lang="en-US" altLang="zh-CN" sz="2400" dirty="0">
              <a:solidFill>
                <a:srgbClr val="14A2D4"/>
              </a:solidFill>
              <a:latin typeface="华文细黑" panose="02010600040101010101" pitchFamily="2" charset="-122"/>
              <a:ea typeface="华文细黑" panose="02010600040101010101" pitchFamily="2" charset="-122"/>
              <a:cs typeface="Times New Roman" panose="02020503050405090304" pitchFamily="18" charset="0"/>
            </a:endParaRPr>
          </a:p>
        </p:txBody>
      </p:sp>
      <p:sp>
        <p:nvSpPr>
          <p:cNvPr id="5" name="Text Box 2"/>
          <p:cNvSpPr txBox="1">
            <a:spLocks noChangeArrowheads="1"/>
          </p:cNvSpPr>
          <p:nvPr/>
        </p:nvSpPr>
        <p:spPr bwMode="auto">
          <a:xfrm>
            <a:off x="814222" y="2496663"/>
            <a:ext cx="6140840" cy="4154984"/>
          </a:xfrm>
          <a:prstGeom prst="rect">
            <a:avLst/>
          </a:prstGeom>
          <a:solidFill>
            <a:schemeClr val="accent5">
              <a:lumMod val="20000"/>
              <a:lumOff val="80000"/>
            </a:schemeClr>
          </a:solidFill>
          <a:ln>
            <a:noFill/>
          </a:ln>
        </p:spPr>
        <p:txBody>
          <a:bodyPr wrap="square">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eaLnBrk="1" hangingPunct="1"/>
            <a:r>
              <a:rPr lang="en-US" altLang="zh-CN" sz="2400" dirty="0">
                <a:latin typeface="Arial" panose="020B0604020202090204" pitchFamily="34" charset="0"/>
                <a:cs typeface="Arial" panose="020B0604020202090204" pitchFamily="34" charset="0"/>
              </a:rPr>
              <a:t>#include &lt;</a:t>
            </a:r>
            <a:r>
              <a:rPr lang="en-US" altLang="zh-CN" sz="2400" dirty="0" err="1">
                <a:latin typeface="Arial" panose="020B0604020202090204" pitchFamily="34" charset="0"/>
                <a:cs typeface="Arial" panose="020B0604020202090204" pitchFamily="34" charset="0"/>
              </a:rPr>
              <a:t>stdio.h</a:t>
            </a:r>
            <a:r>
              <a:rPr lang="en-US" altLang="zh-CN" sz="2400" dirty="0">
                <a:latin typeface="Arial" panose="020B0604020202090204" pitchFamily="34" charset="0"/>
                <a:cs typeface="Arial" panose="020B0604020202090204" pitchFamily="34" charset="0"/>
              </a:rPr>
              <a:t>&gt;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#include &lt;</a:t>
            </a:r>
            <a:r>
              <a:rPr lang="en-US" altLang="zh-CN" sz="2400" dirty="0" err="1">
                <a:latin typeface="Arial" panose="020B0604020202090204" pitchFamily="34" charset="0"/>
                <a:cs typeface="Arial" panose="020B0604020202090204" pitchFamily="34" charset="0"/>
              </a:rPr>
              <a:t>string.h</a:t>
            </a:r>
            <a:r>
              <a:rPr lang="en-US" altLang="zh-CN" sz="2400" dirty="0">
                <a:latin typeface="Arial" panose="020B0604020202090204" pitchFamily="34" charset="0"/>
                <a:cs typeface="Arial" panose="020B0604020202090204" pitchFamily="34" charset="0"/>
              </a:rPr>
              <a:t>&gt;</a:t>
            </a:r>
            <a:endParaRPr lang="en-US" altLang="zh-CN" sz="2400" dirty="0">
              <a:latin typeface="Arial" panose="020B0604020202090204" pitchFamily="34" charset="0"/>
              <a:cs typeface="Arial" panose="020B0604020202090204" pitchFamily="34" charset="0"/>
            </a:endParaRPr>
          </a:p>
          <a:p>
            <a:pPr eaLnBrk="1" hangingPunct="1"/>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void main(</a:t>
            </a:r>
            <a:r>
              <a:rPr lang="en-US" altLang="zh-CN" sz="2400" dirty="0" err="1">
                <a:latin typeface="Arial" panose="020B0604020202090204" pitchFamily="34" charset="0"/>
                <a:cs typeface="Arial" panose="020B0604020202090204" pitchFamily="34" charset="0"/>
              </a:rPr>
              <a:t>int</a:t>
            </a:r>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argc</a:t>
            </a:r>
            <a:r>
              <a:rPr lang="en-US" altLang="zh-CN" sz="2400" dirty="0">
                <a:latin typeface="Arial" panose="020B0604020202090204" pitchFamily="34" charset="0"/>
                <a:cs typeface="Arial" panose="020B0604020202090204" pitchFamily="34" charset="0"/>
              </a:rPr>
              <a:t>, char *</a:t>
            </a:r>
            <a:r>
              <a:rPr lang="en-US" altLang="zh-CN" sz="2400" dirty="0" err="1">
                <a:latin typeface="Arial" panose="020B0604020202090204" pitchFamily="34" charset="0"/>
                <a:cs typeface="Arial" panose="020B0604020202090204" pitchFamily="34" charset="0"/>
              </a:rPr>
              <a:t>argv</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int</a:t>
            </a:r>
            <a:r>
              <a:rPr lang="en-US" altLang="zh-CN" sz="2400" dirty="0">
                <a:latin typeface="Arial" panose="020B0604020202090204" pitchFamily="34" charset="0"/>
                <a:cs typeface="Arial" panose="020B0604020202090204" pitchFamily="34" charset="0"/>
              </a:rPr>
              <a:t>   sum, </a:t>
            </a:r>
            <a:r>
              <a:rPr lang="en-US" altLang="zh-CN" sz="2400" dirty="0" err="1">
                <a:latin typeface="Arial" panose="020B0604020202090204" pitchFamily="34" charset="0"/>
                <a:cs typeface="Arial" panose="020B0604020202090204" pitchFamily="34" charset="0"/>
              </a:rPr>
              <a:t>i</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for (sum = 0, </a:t>
            </a:r>
            <a:r>
              <a:rPr lang="en-US" altLang="zh-CN" sz="2400" dirty="0" err="1">
                <a:latin typeface="Arial" panose="020B0604020202090204" pitchFamily="34" charset="0"/>
                <a:cs typeface="Arial" panose="020B0604020202090204" pitchFamily="34" charset="0"/>
              </a:rPr>
              <a:t>i</a:t>
            </a:r>
            <a:r>
              <a:rPr lang="en-US" altLang="zh-CN" sz="2400" dirty="0">
                <a:latin typeface="Arial" panose="020B0604020202090204" pitchFamily="34" charset="0"/>
                <a:cs typeface="Arial" panose="020B0604020202090204" pitchFamily="34" charset="0"/>
              </a:rPr>
              <a:t> = 1; </a:t>
            </a:r>
            <a:r>
              <a:rPr lang="en-US" altLang="zh-CN" sz="2400" dirty="0" err="1">
                <a:latin typeface="Arial" panose="020B0604020202090204" pitchFamily="34" charset="0"/>
                <a:cs typeface="Arial" panose="020B0604020202090204" pitchFamily="34" charset="0"/>
              </a:rPr>
              <a:t>i</a:t>
            </a:r>
            <a:r>
              <a:rPr lang="en-US" altLang="zh-CN" sz="2400" dirty="0">
                <a:latin typeface="Arial" panose="020B0604020202090204" pitchFamily="34" charset="0"/>
                <a:cs typeface="Arial" panose="020B0604020202090204" pitchFamily="34" charset="0"/>
              </a:rPr>
              <a:t> &lt; </a:t>
            </a:r>
            <a:r>
              <a:rPr lang="en-US" altLang="zh-CN" sz="2400" dirty="0" err="1">
                <a:latin typeface="Arial" panose="020B0604020202090204" pitchFamily="34" charset="0"/>
                <a:cs typeface="Arial" panose="020B0604020202090204" pitchFamily="34" charset="0"/>
              </a:rPr>
              <a:t>argc</a:t>
            </a:r>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i</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sum += </a:t>
            </a:r>
            <a:r>
              <a:rPr lang="en-US" altLang="zh-CN" sz="2400" dirty="0" err="1">
                <a:latin typeface="Arial" panose="020B0604020202090204" pitchFamily="34" charset="0"/>
                <a:cs typeface="Arial" panose="020B0604020202090204" pitchFamily="34" charset="0"/>
              </a:rPr>
              <a:t>atoi</a:t>
            </a:r>
            <a:r>
              <a:rPr lang="en-US" altLang="zh-CN" sz="2400" dirty="0">
                <a:latin typeface="Arial" panose="020B0604020202090204" pitchFamily="34" charset="0"/>
                <a:cs typeface="Arial" panose="020B0604020202090204" pitchFamily="34" charset="0"/>
              </a:rPr>
              <a:t>(</a:t>
            </a:r>
            <a:r>
              <a:rPr lang="en-US" altLang="zh-CN" sz="2400" dirty="0" err="1">
                <a:latin typeface="Arial" panose="020B0604020202090204" pitchFamily="34" charset="0"/>
                <a:cs typeface="Arial" panose="020B0604020202090204" pitchFamily="34" charset="0"/>
              </a:rPr>
              <a:t>argv</a:t>
            </a:r>
            <a:r>
              <a:rPr lang="en-US" altLang="zh-CN" sz="2400" dirty="0">
                <a:latin typeface="Arial" panose="020B0604020202090204" pitchFamily="34" charset="0"/>
                <a:cs typeface="Arial" panose="020B0604020202090204" pitchFamily="34" charset="0"/>
              </a:rPr>
              <a:t>[</a:t>
            </a:r>
            <a:r>
              <a:rPr lang="en-US" altLang="zh-CN" sz="2400" dirty="0" err="1">
                <a:latin typeface="Arial" panose="020B0604020202090204" pitchFamily="34" charset="0"/>
                <a:cs typeface="Arial" panose="020B0604020202090204" pitchFamily="34" charset="0"/>
              </a:rPr>
              <a:t>i</a:t>
            </a:r>
            <a:r>
              <a:rPr lang="en-US" altLang="zh-CN" sz="2400" dirty="0">
                <a:latin typeface="Arial" panose="020B0604020202090204" pitchFamily="34" charset="0"/>
                <a:cs typeface="Arial" panose="020B0604020202090204" pitchFamily="34" charset="0"/>
              </a:rPr>
              <a:t>]);</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a:t>
            </a:r>
            <a:r>
              <a:rPr lang="en-US" altLang="zh-CN" sz="2400" dirty="0" err="1">
                <a:latin typeface="Arial" panose="020B0604020202090204" pitchFamily="34" charset="0"/>
                <a:cs typeface="Arial" panose="020B0604020202090204" pitchFamily="34" charset="0"/>
              </a:rPr>
              <a:t>printf</a:t>
            </a:r>
            <a:r>
              <a:rPr lang="en-US" altLang="zh-CN" sz="2400" dirty="0">
                <a:latin typeface="Arial" panose="020B0604020202090204" pitchFamily="34" charset="0"/>
                <a:cs typeface="Arial" panose="020B0604020202090204" pitchFamily="34" charset="0"/>
              </a:rPr>
              <a:t>(“%d\n",  sum);</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	return;</a:t>
            </a:r>
            <a:endParaRPr lang="en-US" altLang="zh-CN" sz="2400" dirty="0">
              <a:latin typeface="Arial" panose="020B0604020202090204" pitchFamily="34" charset="0"/>
              <a:cs typeface="Arial" panose="020B0604020202090204" pitchFamily="34" charset="0"/>
            </a:endParaRPr>
          </a:p>
          <a:p>
            <a:pPr eaLnBrk="1" hangingPunct="1"/>
            <a:r>
              <a:rPr lang="en-US" altLang="zh-CN" sz="2400" dirty="0">
                <a:latin typeface="Arial" panose="020B0604020202090204" pitchFamily="34" charset="0"/>
                <a:cs typeface="Arial" panose="020B0604020202090204" pitchFamily="34" charset="0"/>
              </a:rPr>
              <a:t>}</a:t>
            </a:r>
            <a:endParaRPr lang="zh-CN" altLang="en-US" sz="2400" dirty="0">
              <a:latin typeface="Arial" panose="020B0604020202090204" pitchFamily="34" charset="0"/>
              <a:cs typeface="Arial" panose="020B060402020209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7435" y="1071549"/>
            <a:ext cx="5595825" cy="4708967"/>
          </a:xfrm>
          <a:prstGeom prst="rect">
            <a:avLst/>
          </a:prstGeom>
          <a:solidFill>
            <a:srgbClr val="FFCCFF"/>
          </a:solidFill>
        </p:spPr>
        <p:txBody>
          <a:bodyPr wrap="square" lIns="91427" tIns="45713" rIns="91427" bIns="45713" rtlCol="0">
            <a:spAutoFit/>
          </a:bodyPr>
          <a:lstStyle/>
          <a:p>
            <a:pPr>
              <a:lnSpc>
                <a:spcPct val="150000"/>
              </a:lnSpc>
            </a:pPr>
            <a:r>
              <a:rPr kumimoji="1" lang="en-US" altLang="zh-CN" sz="2400" dirty="0" err="1">
                <a:cs typeface="Arial" panose="020B0604020202090204" pitchFamily="34" charset="0"/>
              </a:rPr>
              <a:t>int</a:t>
            </a:r>
            <a:r>
              <a:rPr kumimoji="1" lang="en-US" altLang="zh-CN" sz="2400" dirty="0">
                <a:cs typeface="Arial" panose="020B0604020202090204" pitchFamily="34" charset="0"/>
              </a:rPr>
              <a:t> min ( </a:t>
            </a:r>
            <a:r>
              <a:rPr kumimoji="1" lang="en-US" altLang="zh-CN" sz="2400" dirty="0" err="1">
                <a:cs typeface="Arial" panose="020B0604020202090204" pitchFamily="34" charset="0"/>
              </a:rPr>
              <a:t>int</a:t>
            </a:r>
            <a:r>
              <a:rPr kumimoji="1" lang="en-US" altLang="zh-CN" sz="2400" dirty="0">
                <a:cs typeface="Arial" panose="020B0604020202090204" pitchFamily="34" charset="0"/>
              </a:rPr>
              <a:t> *</a:t>
            </a:r>
            <a:r>
              <a:rPr kumimoji="1" lang="en-US" altLang="zh-CN" sz="2400" dirty="0" err="1">
                <a:cs typeface="Arial" panose="020B0604020202090204" pitchFamily="34" charset="0"/>
              </a:rPr>
              <a:t>nums</a:t>
            </a:r>
            <a:r>
              <a:rPr kumimoji="1" lang="en-US" altLang="zh-CN" sz="2400" dirty="0">
                <a:cs typeface="Arial" panose="020B0604020202090204" pitchFamily="34" charset="0"/>
              </a:rPr>
              <a:t>,  </a:t>
            </a:r>
            <a:r>
              <a:rPr kumimoji="1" lang="en-US" altLang="zh-CN" sz="2400" dirty="0" err="1">
                <a:cs typeface="Arial" panose="020B0604020202090204" pitchFamily="34" charset="0"/>
              </a:rPr>
              <a:t>int</a:t>
            </a:r>
            <a:r>
              <a:rPr kumimoji="1" lang="en-US" altLang="zh-CN" sz="2400" dirty="0">
                <a:cs typeface="Arial" panose="020B0604020202090204" pitchFamily="34" charset="0"/>
              </a:rPr>
              <a:t> size )</a:t>
            </a:r>
            <a:endParaRPr kumimoji="1" lang="en-US" altLang="zh-CN" sz="2400" dirty="0">
              <a:cs typeface="Arial" panose="020B0604020202090204" pitchFamily="34" charset="0"/>
            </a:endParaRPr>
          </a:p>
          <a:p>
            <a:pPr>
              <a:lnSpc>
                <a:spcPct val="150000"/>
              </a:lnSpc>
            </a:pPr>
            <a:r>
              <a:rPr kumimoji="1" lang="en-US" altLang="zh-CN" sz="2400" dirty="0">
                <a:cs typeface="Arial" panose="020B0604020202090204" pitchFamily="34" charset="0"/>
              </a:rPr>
              <a:t>{</a:t>
            </a:r>
            <a:endParaRPr kumimoji="1" lang="en-US" altLang="zh-CN" sz="2400" dirty="0">
              <a:cs typeface="Arial" panose="020B0604020202090204" pitchFamily="34" charset="0"/>
            </a:endParaRPr>
          </a:p>
          <a:p>
            <a:r>
              <a:rPr kumimoji="1" lang="en-US" altLang="zh-CN" sz="2400" dirty="0">
                <a:cs typeface="Arial" panose="020B0604020202090204" pitchFamily="34" charset="0"/>
              </a:rPr>
              <a:t>    </a:t>
            </a:r>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a:t>
            </a:r>
            <a:r>
              <a:rPr lang="en-US" altLang="zh-CN" sz="2400" dirty="0" err="1">
                <a:cs typeface="Arial" panose="020B0604020202090204" pitchFamily="34" charset="0"/>
              </a:rPr>
              <a:t>i</a:t>
            </a:r>
            <a:r>
              <a:rPr lang="en-US" altLang="zh-CN" sz="2400" dirty="0">
                <a:cs typeface="Arial" panose="020B0604020202090204" pitchFamily="34" charset="0"/>
              </a:rPr>
              <a:t> = 0;</a:t>
            </a:r>
            <a:endParaRPr lang="en-US" altLang="zh-CN" sz="2400" dirty="0">
              <a:cs typeface="Arial" panose="020B0604020202090204" pitchFamily="34" charset="0"/>
            </a:endParaRPr>
          </a:p>
          <a:p>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small = *</a:t>
            </a:r>
            <a:r>
              <a:rPr lang="en-US" altLang="zh-CN" sz="2400" dirty="0" err="1">
                <a:cs typeface="Arial" panose="020B0604020202090204" pitchFamily="34" charset="0"/>
              </a:rPr>
              <a:t>nums</a:t>
            </a:r>
            <a:r>
              <a:rPr lang="en-US" altLang="zh-CN" sz="2400" dirty="0">
                <a:cs typeface="Arial" panose="020B0604020202090204" pitchFamily="34" charset="0"/>
              </a:rPr>
              <a:t>;  </a:t>
            </a:r>
            <a:endParaRPr lang="en-US" altLang="zh-CN" sz="2400" dirty="0">
              <a:cs typeface="Arial" panose="020B0604020202090204" pitchFamily="34" charset="0"/>
            </a:endParaRPr>
          </a:p>
          <a:p>
            <a:endParaRPr lang="zh-CN" altLang="en-US" sz="2400" dirty="0">
              <a:cs typeface="Arial" panose="020B0604020202090204" pitchFamily="34" charset="0"/>
            </a:endParaRPr>
          </a:p>
          <a:p>
            <a:r>
              <a:rPr lang="en-US" altLang="zh-CN" sz="2400" dirty="0">
                <a:cs typeface="Arial" panose="020B0604020202090204" pitchFamily="34" charset="0"/>
              </a:rPr>
              <a:t>    while (++</a:t>
            </a:r>
            <a:r>
              <a:rPr lang="en-US" altLang="zh-CN" sz="2400" dirty="0" err="1">
                <a:cs typeface="Arial" panose="020B0604020202090204" pitchFamily="34" charset="0"/>
              </a:rPr>
              <a:t>i</a:t>
            </a:r>
            <a:r>
              <a:rPr lang="en-US" altLang="zh-CN" sz="2400" dirty="0">
                <a:cs typeface="Arial" panose="020B0604020202090204" pitchFamily="34" charset="0"/>
              </a:rPr>
              <a:t> &lt; size) {</a:t>
            </a:r>
            <a:endParaRPr lang="en-US" altLang="zh-CN" sz="2400" dirty="0">
              <a:cs typeface="Arial" panose="020B0604020202090204" pitchFamily="34" charset="0"/>
            </a:endParaRPr>
          </a:p>
          <a:p>
            <a:r>
              <a:rPr lang="en-US" altLang="zh-CN" sz="2400" dirty="0">
                <a:cs typeface="Arial" panose="020B0604020202090204" pitchFamily="34" charset="0"/>
              </a:rPr>
              <a:t>        if ( *(</a:t>
            </a:r>
            <a:r>
              <a:rPr lang="en-US" altLang="zh-CN" sz="2400" dirty="0" err="1">
                <a:cs typeface="Arial" panose="020B0604020202090204" pitchFamily="34" charset="0"/>
              </a:rPr>
              <a:t>nums+i</a:t>
            </a:r>
            <a:r>
              <a:rPr lang="en-US" altLang="zh-CN" sz="2400" dirty="0">
                <a:cs typeface="Arial" panose="020B0604020202090204" pitchFamily="34" charset="0"/>
              </a:rPr>
              <a:t>) &lt; small) </a:t>
            </a:r>
            <a:endParaRPr lang="en-US" altLang="zh-CN" sz="2400" dirty="0">
              <a:cs typeface="Arial" panose="020B0604020202090204" pitchFamily="34" charset="0"/>
            </a:endParaRPr>
          </a:p>
          <a:p>
            <a:r>
              <a:rPr lang="en-US" altLang="zh-CN" sz="2400" dirty="0">
                <a:cs typeface="Arial" panose="020B0604020202090204" pitchFamily="34" charset="0"/>
              </a:rPr>
              <a:t>            small = *(</a:t>
            </a:r>
            <a:r>
              <a:rPr lang="en-US" altLang="zh-CN" sz="2400" dirty="0" err="1">
                <a:cs typeface="Arial" panose="020B0604020202090204" pitchFamily="34" charset="0"/>
              </a:rPr>
              <a:t>nums+i</a:t>
            </a:r>
            <a:r>
              <a:rPr lang="en-US" altLang="zh-CN" sz="2400" dirty="0">
                <a:cs typeface="Arial" panose="020B0604020202090204" pitchFamily="34" charset="0"/>
              </a:rPr>
              <a:t>);</a:t>
            </a:r>
            <a:endParaRPr lang="en-US" altLang="zh-CN" sz="2400" dirty="0">
              <a:cs typeface="Arial" panose="020B0604020202090204" pitchFamily="34" charset="0"/>
            </a:endParaRPr>
          </a:p>
          <a:p>
            <a:r>
              <a:rPr lang="zh-CN" altLang="en-US" sz="2400" dirty="0">
                <a:cs typeface="Arial" panose="020B0604020202090204" pitchFamily="34" charset="0"/>
              </a:rPr>
              <a:t>    </a:t>
            </a:r>
            <a:r>
              <a:rPr lang="en-US" altLang="zh-CN" sz="2400" dirty="0">
                <a:cs typeface="Arial" panose="020B0604020202090204" pitchFamily="34" charset="0"/>
              </a:rPr>
              <a:t>}</a:t>
            </a:r>
            <a:endParaRPr lang="zh-CN" altLang="en-US" sz="2400" dirty="0">
              <a:cs typeface="Arial" panose="020B0604020202090204" pitchFamily="34" charset="0"/>
            </a:endParaRPr>
          </a:p>
          <a:p>
            <a:r>
              <a:rPr lang="en-US" altLang="zh-CN" sz="2400" dirty="0">
                <a:cs typeface="Arial" panose="020B0604020202090204" pitchFamily="34" charset="0"/>
              </a:rPr>
              <a:t>    return small;</a:t>
            </a:r>
            <a:endParaRPr kumimoji="1" lang="en-US" altLang="zh-CN" sz="2400" dirty="0">
              <a:cs typeface="Arial" panose="020B0604020202090204" pitchFamily="34" charset="0"/>
            </a:endParaRPr>
          </a:p>
          <a:p>
            <a:pPr>
              <a:lnSpc>
                <a:spcPct val="150000"/>
              </a:lnSpc>
            </a:pPr>
            <a:r>
              <a:rPr kumimoji="1" lang="en-US" altLang="zh-CN" sz="2400" dirty="0">
                <a:cs typeface="Arial" panose="020B0604020202090204" pitchFamily="34" charset="0"/>
              </a:rPr>
              <a:t>}</a:t>
            </a:r>
            <a:endParaRPr kumimoji="1" lang="en-US" altLang="zh-CN" sz="2400" dirty="0">
              <a:cs typeface="Arial" panose="020B0604020202090204" pitchFamily="34" charset="0"/>
            </a:endParaRPr>
          </a:p>
        </p:txBody>
      </p:sp>
      <p:sp>
        <p:nvSpPr>
          <p:cNvPr id="3" name="TextBox 2"/>
          <p:cNvSpPr txBox="1"/>
          <p:nvPr/>
        </p:nvSpPr>
        <p:spPr>
          <a:xfrm>
            <a:off x="571610" y="1071549"/>
            <a:ext cx="5595825" cy="4708967"/>
          </a:xfrm>
          <a:prstGeom prst="rect">
            <a:avLst/>
          </a:prstGeom>
          <a:solidFill>
            <a:schemeClr val="accent5">
              <a:lumMod val="20000"/>
              <a:lumOff val="80000"/>
            </a:schemeClr>
          </a:solidFill>
        </p:spPr>
        <p:txBody>
          <a:bodyPr wrap="square" lIns="91427" tIns="45713" rIns="91427" bIns="45713" rtlCol="0">
            <a:spAutoFit/>
          </a:bodyPr>
          <a:lstStyle/>
          <a:p>
            <a:pPr>
              <a:lnSpc>
                <a:spcPct val="150000"/>
              </a:lnSpc>
            </a:pPr>
            <a:r>
              <a:rPr kumimoji="1" lang="en-US" altLang="zh-CN" sz="2400" dirty="0" err="1">
                <a:cs typeface="Arial" panose="020B0604020202090204" pitchFamily="34" charset="0"/>
              </a:rPr>
              <a:t>int</a:t>
            </a:r>
            <a:r>
              <a:rPr kumimoji="1" lang="en-US" altLang="zh-CN" sz="2400" dirty="0">
                <a:cs typeface="Arial" panose="020B0604020202090204" pitchFamily="34" charset="0"/>
              </a:rPr>
              <a:t> min ( </a:t>
            </a:r>
            <a:r>
              <a:rPr kumimoji="1" lang="en-US" altLang="zh-CN" sz="2400" dirty="0" err="1">
                <a:cs typeface="Arial" panose="020B0604020202090204" pitchFamily="34" charset="0"/>
              </a:rPr>
              <a:t>int</a:t>
            </a:r>
            <a:r>
              <a:rPr kumimoji="1" lang="en-US" altLang="zh-CN" sz="2400" dirty="0">
                <a:cs typeface="Arial" panose="020B0604020202090204" pitchFamily="34" charset="0"/>
              </a:rPr>
              <a:t> </a:t>
            </a:r>
            <a:r>
              <a:rPr kumimoji="1" lang="en-US" altLang="zh-CN" sz="2400" dirty="0" err="1">
                <a:cs typeface="Arial" panose="020B0604020202090204" pitchFamily="34" charset="0"/>
              </a:rPr>
              <a:t>nums</a:t>
            </a:r>
            <a:r>
              <a:rPr kumimoji="1" lang="en-US" altLang="zh-CN" sz="2400" dirty="0">
                <a:cs typeface="Arial" panose="020B0604020202090204" pitchFamily="34" charset="0"/>
              </a:rPr>
              <a:t>[],  </a:t>
            </a:r>
            <a:r>
              <a:rPr kumimoji="1" lang="en-US" altLang="zh-CN" sz="2400" dirty="0" err="1">
                <a:cs typeface="Arial" panose="020B0604020202090204" pitchFamily="34" charset="0"/>
              </a:rPr>
              <a:t>int</a:t>
            </a:r>
            <a:r>
              <a:rPr kumimoji="1" lang="en-US" altLang="zh-CN" sz="2400" dirty="0">
                <a:cs typeface="Arial" panose="020B0604020202090204" pitchFamily="34" charset="0"/>
              </a:rPr>
              <a:t> size )</a:t>
            </a:r>
            <a:endParaRPr kumimoji="1" lang="en-US" altLang="zh-CN" sz="2400" dirty="0">
              <a:cs typeface="Arial" panose="020B0604020202090204" pitchFamily="34" charset="0"/>
            </a:endParaRPr>
          </a:p>
          <a:p>
            <a:pPr>
              <a:lnSpc>
                <a:spcPct val="150000"/>
              </a:lnSpc>
            </a:pPr>
            <a:r>
              <a:rPr kumimoji="1" lang="en-US" altLang="zh-CN" sz="2400" dirty="0">
                <a:cs typeface="Arial" panose="020B0604020202090204" pitchFamily="34" charset="0"/>
              </a:rPr>
              <a:t>{</a:t>
            </a:r>
            <a:endParaRPr kumimoji="1" lang="en-US" altLang="zh-CN" sz="2400" dirty="0">
              <a:cs typeface="Arial" panose="020B0604020202090204" pitchFamily="34" charset="0"/>
            </a:endParaRPr>
          </a:p>
          <a:p>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a:t>
            </a:r>
            <a:r>
              <a:rPr lang="en-US" altLang="zh-CN" sz="2400" dirty="0" err="1">
                <a:cs typeface="Arial" panose="020B0604020202090204" pitchFamily="34" charset="0"/>
              </a:rPr>
              <a:t>i</a:t>
            </a:r>
            <a:r>
              <a:rPr lang="en-US" altLang="zh-CN" sz="2400" dirty="0">
                <a:cs typeface="Arial" panose="020B0604020202090204" pitchFamily="34" charset="0"/>
              </a:rPr>
              <a:t> = 0;</a:t>
            </a:r>
            <a:endParaRPr lang="en-US" altLang="zh-CN" sz="2400" dirty="0">
              <a:cs typeface="Arial" panose="020B0604020202090204" pitchFamily="34" charset="0"/>
            </a:endParaRPr>
          </a:p>
          <a:p>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small = </a:t>
            </a:r>
            <a:r>
              <a:rPr lang="en-US" altLang="zh-CN" sz="2400" dirty="0" err="1">
                <a:cs typeface="Arial" panose="020B0604020202090204" pitchFamily="34" charset="0"/>
              </a:rPr>
              <a:t>nums</a:t>
            </a:r>
            <a:r>
              <a:rPr lang="en-US" altLang="zh-CN" sz="2400" dirty="0">
                <a:cs typeface="Arial" panose="020B0604020202090204" pitchFamily="34" charset="0"/>
              </a:rPr>
              <a:t>[0];  </a:t>
            </a:r>
            <a:endParaRPr lang="en-US" altLang="zh-CN" sz="2400" dirty="0">
              <a:cs typeface="Arial" panose="020B0604020202090204" pitchFamily="34" charset="0"/>
            </a:endParaRPr>
          </a:p>
          <a:p>
            <a:endParaRPr lang="zh-CN" altLang="en-US" sz="2400" dirty="0">
              <a:cs typeface="Arial" panose="020B0604020202090204" pitchFamily="34" charset="0"/>
            </a:endParaRPr>
          </a:p>
          <a:p>
            <a:r>
              <a:rPr lang="en-US" altLang="zh-CN" sz="2400" dirty="0">
                <a:cs typeface="Arial" panose="020B0604020202090204" pitchFamily="34" charset="0"/>
              </a:rPr>
              <a:t>    while (++</a:t>
            </a:r>
            <a:r>
              <a:rPr lang="en-US" altLang="zh-CN" sz="2400" dirty="0" err="1">
                <a:cs typeface="Arial" panose="020B0604020202090204" pitchFamily="34" charset="0"/>
              </a:rPr>
              <a:t>i</a:t>
            </a:r>
            <a:r>
              <a:rPr lang="en-US" altLang="zh-CN" sz="2400" dirty="0">
                <a:cs typeface="Arial" panose="020B0604020202090204" pitchFamily="34" charset="0"/>
              </a:rPr>
              <a:t> &lt; size) {</a:t>
            </a:r>
            <a:endParaRPr lang="en-US" altLang="zh-CN" sz="2400" dirty="0">
              <a:cs typeface="Arial" panose="020B0604020202090204" pitchFamily="34" charset="0"/>
            </a:endParaRPr>
          </a:p>
          <a:p>
            <a:r>
              <a:rPr lang="en-US" altLang="zh-CN" sz="2400" dirty="0">
                <a:cs typeface="Arial" panose="020B0604020202090204" pitchFamily="34" charset="0"/>
              </a:rPr>
              <a:t>        if (</a:t>
            </a:r>
            <a:r>
              <a:rPr lang="en-US" altLang="zh-CN" sz="2400" b="1" dirty="0" err="1">
                <a:solidFill>
                  <a:srgbClr val="F37021"/>
                </a:solidFill>
                <a:ea typeface="微软雅黑" panose="020B0503020204020204" pitchFamily="34" charset="-122"/>
                <a:cs typeface="Arial" panose="020B0604020202090204" pitchFamily="34" charset="0"/>
              </a:rPr>
              <a:t>nums</a:t>
            </a:r>
            <a:r>
              <a:rPr lang="en-US" altLang="zh-CN" sz="2400" b="1" dirty="0">
                <a:solidFill>
                  <a:srgbClr val="F37021"/>
                </a:solidFill>
                <a:ea typeface="微软雅黑" panose="020B0503020204020204" pitchFamily="34" charset="-122"/>
                <a:cs typeface="Arial" panose="020B0604020202090204" pitchFamily="34" charset="0"/>
              </a:rPr>
              <a:t>[</a:t>
            </a:r>
            <a:r>
              <a:rPr lang="en-US" altLang="zh-CN" sz="2400" b="1" dirty="0" err="1">
                <a:solidFill>
                  <a:srgbClr val="F37021"/>
                </a:solidFill>
                <a:ea typeface="微软雅黑" panose="020B0503020204020204" pitchFamily="34" charset="-122"/>
                <a:cs typeface="Arial" panose="020B0604020202090204" pitchFamily="34" charset="0"/>
              </a:rPr>
              <a:t>i</a:t>
            </a:r>
            <a:r>
              <a:rPr lang="en-US" altLang="zh-CN" sz="2400" b="1" dirty="0">
                <a:solidFill>
                  <a:srgbClr val="F37021"/>
                </a:solidFill>
                <a:ea typeface="微软雅黑" panose="020B0503020204020204" pitchFamily="34" charset="-122"/>
                <a:cs typeface="Arial" panose="020B0604020202090204" pitchFamily="34" charset="0"/>
              </a:rPr>
              <a:t>]</a:t>
            </a:r>
            <a:r>
              <a:rPr lang="en-US" altLang="zh-CN" sz="2400" dirty="0">
                <a:cs typeface="Arial" panose="020B0604020202090204" pitchFamily="34" charset="0"/>
              </a:rPr>
              <a:t> &lt; small) </a:t>
            </a:r>
            <a:endParaRPr lang="en-US" altLang="zh-CN" sz="2400" dirty="0">
              <a:cs typeface="Arial" panose="020B0604020202090204" pitchFamily="34" charset="0"/>
            </a:endParaRPr>
          </a:p>
          <a:p>
            <a:r>
              <a:rPr lang="en-US" altLang="zh-CN" sz="2400" dirty="0">
                <a:cs typeface="Arial" panose="020B0604020202090204" pitchFamily="34" charset="0"/>
              </a:rPr>
              <a:t>            small = </a:t>
            </a:r>
            <a:r>
              <a:rPr lang="en-US" altLang="zh-CN" sz="2400" b="1" dirty="0" err="1">
                <a:solidFill>
                  <a:srgbClr val="F37021"/>
                </a:solidFill>
                <a:ea typeface="微软雅黑" panose="020B0503020204020204" pitchFamily="34" charset="-122"/>
                <a:cs typeface="Arial" panose="020B0604020202090204" pitchFamily="34" charset="0"/>
              </a:rPr>
              <a:t>nums</a:t>
            </a:r>
            <a:r>
              <a:rPr lang="en-US" altLang="zh-CN" sz="2400" b="1" dirty="0">
                <a:solidFill>
                  <a:srgbClr val="F37021"/>
                </a:solidFill>
                <a:ea typeface="微软雅黑" panose="020B0503020204020204" pitchFamily="34" charset="-122"/>
                <a:cs typeface="Arial" panose="020B0604020202090204" pitchFamily="34" charset="0"/>
              </a:rPr>
              <a:t>[</a:t>
            </a:r>
            <a:r>
              <a:rPr lang="en-US" altLang="zh-CN" sz="2400" b="1" dirty="0" err="1">
                <a:solidFill>
                  <a:srgbClr val="F37021"/>
                </a:solidFill>
                <a:ea typeface="微软雅黑" panose="020B0503020204020204" pitchFamily="34" charset="-122"/>
                <a:cs typeface="Arial" panose="020B0604020202090204" pitchFamily="34" charset="0"/>
              </a:rPr>
              <a:t>i</a:t>
            </a:r>
            <a:r>
              <a:rPr lang="en-US" altLang="zh-CN" sz="2400" b="1" dirty="0">
                <a:solidFill>
                  <a:srgbClr val="F37021"/>
                </a:solidFill>
                <a:ea typeface="微软雅黑" panose="020B0503020204020204" pitchFamily="34" charset="-122"/>
                <a:cs typeface="Arial" panose="020B0604020202090204" pitchFamily="34" charset="0"/>
              </a:rPr>
              <a:t>]</a:t>
            </a:r>
            <a:r>
              <a:rPr lang="en-US" altLang="zh-CN" sz="2400" dirty="0">
                <a:cs typeface="Arial" panose="020B0604020202090204" pitchFamily="34" charset="0"/>
              </a:rPr>
              <a:t>;</a:t>
            </a:r>
            <a:endParaRPr lang="en-US" altLang="zh-CN" sz="2400" dirty="0">
              <a:cs typeface="Arial" panose="020B0604020202090204" pitchFamily="34" charset="0"/>
            </a:endParaRPr>
          </a:p>
          <a:p>
            <a:r>
              <a:rPr lang="zh-CN" altLang="en-US" sz="2400" dirty="0">
                <a:cs typeface="Arial" panose="020B0604020202090204" pitchFamily="34" charset="0"/>
              </a:rPr>
              <a:t>    </a:t>
            </a:r>
            <a:r>
              <a:rPr lang="en-US" altLang="zh-CN" sz="2400" dirty="0">
                <a:cs typeface="Arial" panose="020B0604020202090204" pitchFamily="34" charset="0"/>
              </a:rPr>
              <a:t>}</a:t>
            </a:r>
            <a:endParaRPr lang="zh-CN" altLang="en-US" sz="2400" dirty="0">
              <a:cs typeface="Arial" panose="020B0604020202090204" pitchFamily="34" charset="0"/>
            </a:endParaRPr>
          </a:p>
          <a:p>
            <a:r>
              <a:rPr lang="en-US" altLang="zh-CN" sz="2400" dirty="0">
                <a:cs typeface="Arial" panose="020B0604020202090204" pitchFamily="34" charset="0"/>
              </a:rPr>
              <a:t>    return small;</a:t>
            </a:r>
            <a:endParaRPr lang="en-US" altLang="zh-CN" sz="2400" dirty="0">
              <a:cs typeface="Arial" panose="020B0604020202090204" pitchFamily="34" charset="0"/>
            </a:endParaRPr>
          </a:p>
          <a:p>
            <a:pPr>
              <a:lnSpc>
                <a:spcPct val="150000"/>
              </a:lnSpc>
            </a:pPr>
            <a:r>
              <a:rPr kumimoji="1" lang="en-US" altLang="zh-CN" sz="2400" dirty="0">
                <a:cs typeface="Arial" panose="020B0604020202090204" pitchFamily="34" charset="0"/>
              </a:rPr>
              <a:t>}</a:t>
            </a:r>
            <a:endParaRPr kumimoji="1" lang="en-US" altLang="zh-CN" sz="2400" dirty="0">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7435" y="1071548"/>
            <a:ext cx="5595825" cy="4524301"/>
          </a:xfrm>
          <a:prstGeom prst="rect">
            <a:avLst/>
          </a:prstGeom>
          <a:solidFill>
            <a:schemeClr val="accent6">
              <a:lumMod val="20000"/>
              <a:lumOff val="80000"/>
            </a:schemeClr>
          </a:solidFill>
        </p:spPr>
        <p:txBody>
          <a:bodyPr wrap="square" lIns="91427" tIns="45713" rIns="91427" bIns="45713" rtlCol="0">
            <a:spAutoFit/>
          </a:bodyPr>
          <a:lstStyle/>
          <a:p>
            <a:pPr eaLnBrk="1" hangingPunct="1">
              <a:lnSpc>
                <a:spcPct val="150000"/>
              </a:lnSpc>
            </a:pPr>
            <a:r>
              <a:rPr lang="en-US" altLang="zh-CN" sz="2400" dirty="0">
                <a:cs typeface="Arial" panose="020B0604020202090204" pitchFamily="34" charset="0"/>
              </a:rPr>
              <a:t>void main(</a:t>
            </a:r>
            <a:r>
              <a:rPr lang="en-US" altLang="zh-CN" sz="2400" dirty="0" err="1">
                <a:cs typeface="Arial" panose="020B0604020202090204" pitchFamily="34" charset="0"/>
              </a:rPr>
              <a:t>int</a:t>
            </a:r>
            <a:r>
              <a:rPr lang="en-US" altLang="zh-CN" sz="2400" dirty="0">
                <a:cs typeface="Arial" panose="020B0604020202090204" pitchFamily="34" charset="0"/>
              </a:rPr>
              <a:t> </a:t>
            </a:r>
            <a:r>
              <a:rPr lang="en-US" altLang="zh-CN" sz="2400" dirty="0" err="1">
                <a:cs typeface="Arial" panose="020B0604020202090204" pitchFamily="34" charset="0"/>
              </a:rPr>
              <a:t>argc</a:t>
            </a:r>
            <a:r>
              <a:rPr lang="en-US" altLang="zh-CN" sz="2400" dirty="0">
                <a:cs typeface="Arial" panose="020B0604020202090204" pitchFamily="34" charset="0"/>
              </a:rPr>
              <a:t>, char **</a:t>
            </a:r>
            <a:r>
              <a:rPr lang="en-US" altLang="zh-CN" sz="2400" dirty="0" err="1">
                <a:cs typeface="Arial" panose="020B0604020202090204" pitchFamily="34" charset="0"/>
              </a:rPr>
              <a:t>argv</a:t>
            </a:r>
            <a:r>
              <a:rPr lang="en-US" altLang="zh-CN" sz="2400" dirty="0">
                <a:cs typeface="Arial" panose="020B0604020202090204" pitchFamily="34" charset="0"/>
              </a:rPr>
              <a:t>)</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x, y, sum;</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    x = </a:t>
            </a:r>
            <a:r>
              <a:rPr lang="en-US" altLang="zh-CN" sz="2400" dirty="0" err="1">
                <a:cs typeface="Arial" panose="020B0604020202090204" pitchFamily="34" charset="0"/>
              </a:rPr>
              <a:t>atoi</a:t>
            </a:r>
            <a:r>
              <a:rPr lang="en-US" altLang="zh-CN" sz="2400" dirty="0">
                <a:cs typeface="Arial" panose="020B0604020202090204" pitchFamily="34" charset="0"/>
              </a:rPr>
              <a:t>(*(argv+1));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dirty="0">
                <a:cs typeface="Arial" panose="020B0604020202090204" pitchFamily="34" charset="0"/>
              </a:rPr>
              <a:t>    y = </a:t>
            </a:r>
            <a:r>
              <a:rPr lang="en-US" altLang="zh-CN" sz="2400" dirty="0" err="1">
                <a:cs typeface="Arial" panose="020B0604020202090204" pitchFamily="34" charset="0"/>
              </a:rPr>
              <a:t>atoi</a:t>
            </a:r>
            <a:r>
              <a:rPr lang="en-US" altLang="zh-CN" sz="2400" dirty="0">
                <a:cs typeface="Arial" panose="020B0604020202090204" pitchFamily="34" charset="0"/>
              </a:rPr>
              <a:t>(*(argv+2));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dirty="0">
                <a:cs typeface="Arial" panose="020B0604020202090204" pitchFamily="34" charset="0"/>
              </a:rPr>
              <a:t>    sum = x + y;	</a:t>
            </a:r>
            <a:r>
              <a:rPr lang="en-US" altLang="zh-CN" sz="2400" b="1" dirty="0">
                <a:solidFill>
                  <a:srgbClr val="00B16A"/>
                </a:solidFill>
                <a:ea typeface="微软雅黑" panose="020B0503020204020204" pitchFamily="34" charset="-122"/>
                <a:cs typeface="Arial" panose="020B0604020202090204" pitchFamily="34" charset="0"/>
              </a:rPr>
              <a:t>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b="1" dirty="0">
                <a:solidFill>
                  <a:srgbClr val="00B16A"/>
                </a:solidFill>
                <a:ea typeface="微软雅黑" panose="020B0503020204020204" pitchFamily="34" charset="-122"/>
                <a:cs typeface="Arial" panose="020B0604020202090204" pitchFamily="34" charset="0"/>
              </a:rPr>
              <a:t>    </a:t>
            </a:r>
            <a:r>
              <a:rPr lang="en-US" altLang="zh-CN" sz="2400" dirty="0" err="1">
                <a:cs typeface="Arial" panose="020B0604020202090204" pitchFamily="34" charset="0"/>
              </a:rPr>
              <a:t>printf</a:t>
            </a:r>
            <a:r>
              <a:rPr lang="en-US" altLang="zh-CN" sz="2400" dirty="0">
                <a:cs typeface="Arial" panose="020B0604020202090204" pitchFamily="34" charset="0"/>
              </a:rPr>
              <a:t>("%d+%d=%d\n", x, y, sum);</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a:t>
            </a:r>
            <a:endParaRPr lang="en-US" altLang="zh-CN" sz="2400" dirty="0">
              <a:cs typeface="Arial" panose="020B0604020202090204" pitchFamily="34" charset="0"/>
            </a:endParaRPr>
          </a:p>
        </p:txBody>
      </p:sp>
      <p:sp>
        <p:nvSpPr>
          <p:cNvPr id="3" name="TextBox 2"/>
          <p:cNvSpPr txBox="1"/>
          <p:nvPr/>
        </p:nvSpPr>
        <p:spPr>
          <a:xfrm>
            <a:off x="571610" y="1071549"/>
            <a:ext cx="5595825" cy="4524301"/>
          </a:xfrm>
          <a:prstGeom prst="rect">
            <a:avLst/>
          </a:prstGeom>
          <a:solidFill>
            <a:schemeClr val="accent5">
              <a:lumMod val="20000"/>
              <a:lumOff val="80000"/>
            </a:schemeClr>
          </a:solidFill>
        </p:spPr>
        <p:txBody>
          <a:bodyPr wrap="square" lIns="91427" tIns="45713" rIns="91427" bIns="45713" rtlCol="0">
            <a:spAutoFit/>
          </a:bodyPr>
          <a:lstStyle/>
          <a:p>
            <a:pPr eaLnBrk="1" hangingPunct="1">
              <a:lnSpc>
                <a:spcPct val="150000"/>
              </a:lnSpc>
            </a:pPr>
            <a:r>
              <a:rPr lang="en-US" altLang="zh-CN" sz="2400" dirty="0">
                <a:cs typeface="Arial" panose="020B0604020202090204" pitchFamily="34" charset="0"/>
              </a:rPr>
              <a:t>void main(</a:t>
            </a:r>
            <a:r>
              <a:rPr lang="en-US" altLang="zh-CN" sz="2400" dirty="0" err="1">
                <a:cs typeface="Arial" panose="020B0604020202090204" pitchFamily="34" charset="0"/>
              </a:rPr>
              <a:t>int</a:t>
            </a:r>
            <a:r>
              <a:rPr lang="en-US" altLang="zh-CN" sz="2400" dirty="0">
                <a:cs typeface="Arial" panose="020B0604020202090204" pitchFamily="34" charset="0"/>
              </a:rPr>
              <a:t> </a:t>
            </a:r>
            <a:r>
              <a:rPr lang="en-US" altLang="zh-CN" sz="2400" dirty="0" err="1">
                <a:cs typeface="Arial" panose="020B0604020202090204" pitchFamily="34" charset="0"/>
              </a:rPr>
              <a:t>argc</a:t>
            </a:r>
            <a:r>
              <a:rPr lang="en-US" altLang="zh-CN" sz="2400" dirty="0">
                <a:cs typeface="Arial" panose="020B0604020202090204" pitchFamily="34" charset="0"/>
              </a:rPr>
              <a:t>, char *</a:t>
            </a:r>
            <a:r>
              <a:rPr lang="en-US" altLang="zh-CN" sz="2400" dirty="0" err="1">
                <a:cs typeface="Arial" panose="020B0604020202090204" pitchFamily="34" charset="0"/>
              </a:rPr>
              <a:t>argv</a:t>
            </a:r>
            <a:r>
              <a:rPr lang="en-US" altLang="zh-CN" sz="2400" dirty="0">
                <a:cs typeface="Arial" panose="020B0604020202090204" pitchFamily="34" charset="0"/>
              </a:rPr>
              <a:t>[])</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    </a:t>
            </a:r>
            <a:r>
              <a:rPr lang="en-US" altLang="zh-CN" sz="2400" dirty="0" err="1">
                <a:cs typeface="Arial" panose="020B0604020202090204" pitchFamily="34" charset="0"/>
              </a:rPr>
              <a:t>int</a:t>
            </a:r>
            <a:r>
              <a:rPr lang="en-US" altLang="zh-CN" sz="2400" dirty="0">
                <a:cs typeface="Arial" panose="020B0604020202090204" pitchFamily="34" charset="0"/>
              </a:rPr>
              <a:t> x, y, sum;</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    x = </a:t>
            </a:r>
            <a:r>
              <a:rPr lang="en-US" altLang="zh-CN" sz="2400" dirty="0" err="1">
                <a:cs typeface="Arial" panose="020B0604020202090204" pitchFamily="34" charset="0"/>
              </a:rPr>
              <a:t>atoi</a:t>
            </a:r>
            <a:r>
              <a:rPr lang="en-US" altLang="zh-CN" sz="2400" dirty="0">
                <a:cs typeface="Arial" panose="020B0604020202090204" pitchFamily="34" charset="0"/>
              </a:rPr>
              <a:t>(</a:t>
            </a:r>
            <a:r>
              <a:rPr lang="en-US" altLang="zh-CN" sz="2400" dirty="0" err="1">
                <a:cs typeface="Arial" panose="020B0604020202090204" pitchFamily="34" charset="0"/>
              </a:rPr>
              <a:t>argv</a:t>
            </a:r>
            <a:r>
              <a:rPr lang="en-US" altLang="zh-CN" sz="2400" dirty="0">
                <a:cs typeface="Arial" panose="020B0604020202090204" pitchFamily="34" charset="0"/>
              </a:rPr>
              <a:t>[1]);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dirty="0">
                <a:cs typeface="Arial" panose="020B0604020202090204" pitchFamily="34" charset="0"/>
              </a:rPr>
              <a:t>    y = </a:t>
            </a:r>
            <a:r>
              <a:rPr lang="en-US" altLang="zh-CN" sz="2400" dirty="0" err="1">
                <a:cs typeface="Arial" panose="020B0604020202090204" pitchFamily="34" charset="0"/>
              </a:rPr>
              <a:t>atoi</a:t>
            </a:r>
            <a:r>
              <a:rPr lang="en-US" altLang="zh-CN" sz="2400" dirty="0">
                <a:cs typeface="Arial" panose="020B0604020202090204" pitchFamily="34" charset="0"/>
              </a:rPr>
              <a:t>(</a:t>
            </a:r>
            <a:r>
              <a:rPr lang="en-US" altLang="zh-CN" sz="2400" dirty="0" err="1">
                <a:cs typeface="Arial" panose="020B0604020202090204" pitchFamily="34" charset="0"/>
              </a:rPr>
              <a:t>argv</a:t>
            </a:r>
            <a:r>
              <a:rPr lang="en-US" altLang="zh-CN" sz="2400" dirty="0">
                <a:cs typeface="Arial" panose="020B0604020202090204" pitchFamily="34" charset="0"/>
              </a:rPr>
              <a:t>[2]);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dirty="0">
                <a:cs typeface="Arial" panose="020B0604020202090204" pitchFamily="34" charset="0"/>
              </a:rPr>
              <a:t>    sum = x + y;	</a:t>
            </a:r>
            <a:r>
              <a:rPr lang="en-US" altLang="zh-CN" sz="2400" b="1" dirty="0">
                <a:solidFill>
                  <a:srgbClr val="00B16A"/>
                </a:solidFill>
                <a:ea typeface="微软雅黑" panose="020B0503020204020204" pitchFamily="34" charset="-122"/>
                <a:cs typeface="Arial" panose="020B0604020202090204" pitchFamily="34" charset="0"/>
              </a:rPr>
              <a:t>    </a:t>
            </a:r>
            <a:endParaRPr lang="en-US" altLang="zh-CN" sz="2400" b="1" dirty="0">
              <a:solidFill>
                <a:srgbClr val="00B16A"/>
              </a:solidFill>
              <a:ea typeface="微软雅黑" panose="020B0503020204020204" pitchFamily="34" charset="-122"/>
              <a:cs typeface="Arial" panose="020B0604020202090204" pitchFamily="34" charset="0"/>
            </a:endParaRPr>
          </a:p>
          <a:p>
            <a:pPr eaLnBrk="1" hangingPunct="1">
              <a:lnSpc>
                <a:spcPct val="150000"/>
              </a:lnSpc>
            </a:pPr>
            <a:r>
              <a:rPr lang="en-US" altLang="zh-CN" sz="2400" b="1" dirty="0">
                <a:solidFill>
                  <a:srgbClr val="00B16A"/>
                </a:solidFill>
                <a:ea typeface="微软雅黑" panose="020B0503020204020204" pitchFamily="34" charset="-122"/>
                <a:cs typeface="Arial" panose="020B0604020202090204" pitchFamily="34" charset="0"/>
              </a:rPr>
              <a:t>    </a:t>
            </a:r>
            <a:r>
              <a:rPr lang="en-US" altLang="zh-CN" sz="2400" dirty="0" err="1">
                <a:cs typeface="Arial" panose="020B0604020202090204" pitchFamily="34" charset="0"/>
              </a:rPr>
              <a:t>printf</a:t>
            </a:r>
            <a:r>
              <a:rPr lang="en-US" altLang="zh-CN" sz="2400" dirty="0">
                <a:cs typeface="Arial" panose="020B0604020202090204" pitchFamily="34" charset="0"/>
              </a:rPr>
              <a:t>("%d+%d=%d\n", x, y, sum);</a:t>
            </a:r>
            <a:endParaRPr lang="en-US" altLang="zh-CN" sz="2400" dirty="0">
              <a:cs typeface="Arial" panose="020B0604020202090204" pitchFamily="34" charset="0"/>
            </a:endParaRPr>
          </a:p>
          <a:p>
            <a:pPr eaLnBrk="1" hangingPunct="1">
              <a:lnSpc>
                <a:spcPct val="150000"/>
              </a:lnSpc>
            </a:pPr>
            <a:r>
              <a:rPr lang="en-US" altLang="zh-CN" sz="2400" dirty="0">
                <a:cs typeface="Arial" panose="020B0604020202090204" pitchFamily="34" charset="0"/>
              </a:rPr>
              <a:t>}</a:t>
            </a:r>
            <a:endParaRPr lang="en-US" altLang="zh-CN" sz="2400" dirty="0">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90805" y="6350"/>
            <a:ext cx="4968240" cy="598805"/>
          </a:xfrm>
          <a:solidFill>
            <a:schemeClr val="accent2"/>
          </a:solidFill>
        </p:spPr>
        <p:txBody>
          <a:bodyPr vert="horz" wrap="square" lIns="91440" tIns="45720" rIns="91440" bIns="45720" numCol="1" anchor="ctr" anchorCtr="0" compatLnSpc="1"/>
          <a:p>
            <a:pPr>
              <a:lnSpc>
                <a:spcPct val="150000"/>
              </a:lnSpc>
            </a:pPr>
            <a:r>
              <a:rPr lang="zh-CN" altLang="en-US" sz="2400">
                <a:solidFill>
                  <a:schemeClr val="tx1"/>
                </a:solidFill>
                <a:latin typeface="黑体" panose="02010609060101010101" charset="-122"/>
                <a:ea typeface="黑体" panose="02010609060101010101" charset="-122"/>
                <a:cs typeface="黑体" panose="02010609060101010101" charset="-122"/>
              </a:rPr>
              <a:t>复习</a:t>
            </a:r>
            <a:r>
              <a:rPr lang="en-US" altLang="zh-CN" sz="2400">
                <a:solidFill>
                  <a:schemeClr val="tx1"/>
                </a:solidFill>
                <a:latin typeface="黑体" panose="02010609060101010101" charset="-122"/>
                <a:ea typeface="黑体" panose="02010609060101010101" charset="-122"/>
                <a:cs typeface="黑体" panose="02010609060101010101" charset="-122"/>
              </a:rPr>
              <a:t>6 </a:t>
            </a:r>
            <a:r>
              <a:rPr lang="zh-CN" altLang="en-US" sz="2400">
                <a:solidFill>
                  <a:schemeClr val="tx1"/>
                </a:solidFill>
                <a:latin typeface="黑体" panose="02010609060101010101" charset="-122"/>
                <a:ea typeface="黑体" panose="02010609060101010101" charset="-122"/>
                <a:cs typeface="黑体" panose="02010609060101010101" charset="-122"/>
              </a:rPr>
              <a:t>多文件文件打开方式</a:t>
            </a:r>
            <a:endParaRPr lang="zh-CN" altLang="en-US" sz="2400">
              <a:solidFill>
                <a:schemeClr val="tx1"/>
              </a:solidFill>
              <a:latin typeface="黑体" panose="02010609060101010101" charset="-122"/>
              <a:ea typeface="黑体" panose="02010609060101010101" charset="-122"/>
              <a:cs typeface="黑体" panose="02010609060101010101" charset="-122"/>
            </a:endParaRPr>
          </a:p>
        </p:txBody>
      </p:sp>
      <p:sp>
        <p:nvSpPr>
          <p:cNvPr id="14339" name="Rectangle 3"/>
          <p:cNvSpPr>
            <a:spLocks noGrp="1" noChangeArrowheads="1"/>
          </p:cNvSpPr>
          <p:nvPr>
            <p:ph idx="1"/>
          </p:nvPr>
        </p:nvSpPr>
        <p:spPr>
          <a:xfrm>
            <a:off x="4840605" y="425450"/>
            <a:ext cx="5040313" cy="1152525"/>
          </a:xfrm>
        </p:spPr>
        <p:txBody>
          <a:bodyPr vert="horz" wrap="square" lIns="91440" tIns="45720" rIns="91440" bIns="45720" numCol="1" anchor="t" anchorCtr="0" compatLnSpc="1"/>
          <a:p>
            <a:pPr>
              <a:lnSpc>
                <a:spcPct val="150000"/>
              </a:lnSpc>
              <a:buNone/>
            </a:pPr>
            <a:r>
              <a:rPr lang="en-US" altLang="zh-CN" sz="2800">
                <a:solidFill>
                  <a:srgbClr val="CC0066"/>
                </a:solidFill>
                <a:latin typeface="黑体" panose="02010609060101010101" charset="-122"/>
                <a:ea typeface="黑体" panose="02010609060101010101" charset="-122"/>
                <a:cs typeface="黑体" panose="02010609060101010101" charset="-122"/>
              </a:rPr>
              <a:t>fp = fopen("f.txt", "r")</a:t>
            </a:r>
            <a:endParaRPr lang="zh-CN" altLang="en-US" sz="2800">
              <a:solidFill>
                <a:srgbClr val="CC0066"/>
              </a:solidFill>
              <a:latin typeface="黑体" panose="02010609060101010101" charset="-122"/>
              <a:ea typeface="黑体" panose="02010609060101010101" charset="-122"/>
              <a:cs typeface="黑体" panose="02010609060101010101" charset="-122"/>
            </a:endParaRPr>
          </a:p>
          <a:p>
            <a:pPr>
              <a:lnSpc>
                <a:spcPct val="150000"/>
              </a:lnSpc>
            </a:pPr>
            <a:r>
              <a:rPr lang="zh-CN" altLang="en-US" sz="2800">
                <a:latin typeface="黑体" panose="02010609060101010101" charset="-122"/>
                <a:ea typeface="黑体" panose="02010609060101010101" charset="-122"/>
                <a:cs typeface="黑体" panose="02010609060101010101" charset="-122"/>
              </a:rPr>
              <a:t>文件打开方式参数表</a:t>
            </a:r>
            <a:endParaRPr lang="zh-CN" altLang="en-US" sz="2800">
              <a:latin typeface="黑体" panose="02010609060101010101" charset="-122"/>
              <a:ea typeface="黑体" panose="02010609060101010101" charset="-122"/>
              <a:cs typeface="黑体" panose="02010609060101010101" charset="-122"/>
            </a:endParaRPr>
          </a:p>
        </p:txBody>
      </p:sp>
      <p:graphicFrame>
        <p:nvGraphicFramePr>
          <p:cNvPr id="33795" name="Object 4"/>
          <p:cNvGraphicFramePr>
            <a:graphicFrameLocks noChangeAspect="1"/>
          </p:cNvGraphicFramePr>
          <p:nvPr/>
        </p:nvGraphicFramePr>
        <p:xfrm>
          <a:off x="2527301" y="1946275"/>
          <a:ext cx="7924800" cy="3168650"/>
        </p:xfrm>
        <a:graphic>
          <a:graphicData uri="http://schemas.openxmlformats.org/presentationml/2006/ole">
            <mc:AlternateContent xmlns:mc="http://schemas.openxmlformats.org/markup-compatibility/2006">
              <mc:Choice xmlns:v="urn:schemas-microsoft-com:vml" Requires="v">
                <p:oleObj spid="_x0000_s3076" name="" r:id="rId1" imgW="5532120" imgH="2209800" progId="Word.Document.8">
                  <p:embed/>
                </p:oleObj>
              </mc:Choice>
              <mc:Fallback>
                <p:oleObj name="" r:id="rId1" imgW="5532120" imgH="2209800" progId="Word.Document.8">
                  <p:embed/>
                  <p:pic>
                    <p:nvPicPr>
                      <p:cNvPr id="0" name="图片 3075"/>
                      <p:cNvPicPr/>
                      <p:nvPr/>
                    </p:nvPicPr>
                    <p:blipFill>
                      <a:blip r:embed="rId2"/>
                      <a:stretch>
                        <a:fillRect/>
                      </a:stretch>
                    </p:blipFill>
                    <p:spPr>
                      <a:xfrm>
                        <a:off x="2527301" y="1946275"/>
                        <a:ext cx="7924800" cy="3168650"/>
                      </a:xfrm>
                      <a:prstGeom prst="rect">
                        <a:avLst/>
                      </a:prstGeom>
                      <a:noFill/>
                      <a:ln w="38100">
                        <a:noFill/>
                        <a:miter/>
                      </a:ln>
                    </p:spPr>
                  </p:pic>
                </p:oleObj>
              </mc:Fallback>
            </mc:AlternateContent>
          </a:graphicData>
        </a:graphic>
      </p:graphicFrame>
      <p:sp>
        <p:nvSpPr>
          <p:cNvPr id="14341" name="Text Box 211"/>
          <p:cNvSpPr txBox="1">
            <a:spLocks noChangeArrowheads="1"/>
          </p:cNvSpPr>
          <p:nvPr/>
        </p:nvSpPr>
        <p:spPr bwMode="auto">
          <a:xfrm>
            <a:off x="2281238" y="4868863"/>
            <a:ext cx="7777163" cy="166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stStyle>
          <a:p>
            <a:pPr marL="0" lvl="0" indent="0" eaLnBrk="1" hangingPunct="1">
              <a:lnSpc>
                <a:spcPct val="150000"/>
              </a:lnSpc>
              <a:spcBef>
                <a:spcPct val="50000"/>
              </a:spcBef>
              <a:buClrTx/>
              <a:buSzTx/>
              <a:buFontTx/>
              <a:buNone/>
            </a:pPr>
            <a:r>
              <a:rPr lang="zh-CN" altLang="en-US" sz="2000">
                <a:latin typeface="黑体" panose="02010609060101010101" charset="-122"/>
                <a:ea typeface="黑体" panose="02010609060101010101" charset="-122"/>
                <a:cs typeface="黑体" panose="02010609060101010101" charset="-122"/>
              </a:rPr>
              <a:t>不同打开方式，文件读写起始位置不同：</a:t>
            </a:r>
            <a:endParaRPr lang="zh-CN" altLang="en-US" sz="2000">
              <a:latin typeface="黑体" panose="02010609060101010101" charset="-122"/>
              <a:ea typeface="黑体" panose="02010609060101010101" charset="-122"/>
              <a:cs typeface="黑体" panose="02010609060101010101" charset="-122"/>
            </a:endParaRPr>
          </a:p>
          <a:p>
            <a:pPr marL="0" lvl="0" indent="0" eaLnBrk="1" hangingPunct="1">
              <a:lnSpc>
                <a:spcPct val="150000"/>
              </a:lnSpc>
              <a:spcBef>
                <a:spcPct val="50000"/>
              </a:spcBef>
              <a:buClrTx/>
              <a:buSzTx/>
              <a:buFontTx/>
              <a:buChar char="•"/>
            </a:pPr>
            <a:r>
              <a:rPr lang="zh-CN" altLang="en-US" sz="1800">
                <a:latin typeface="黑体" panose="02010609060101010101" charset="-122"/>
                <a:ea typeface="黑体" panose="02010609060101010101" charset="-122"/>
                <a:cs typeface="黑体" panose="02010609060101010101" charset="-122"/>
              </a:rPr>
              <a:t>文件头：</a:t>
            </a:r>
            <a:r>
              <a:rPr lang="en-US" altLang="zh-CN" sz="1800">
                <a:latin typeface="黑体" panose="02010609060101010101" charset="-122"/>
                <a:ea typeface="黑体" panose="02010609060101010101" charset="-122"/>
                <a:cs typeface="黑体" panose="02010609060101010101" charset="-122"/>
              </a:rPr>
              <a:t>r/r+, w/w+</a:t>
            </a:r>
            <a:endParaRPr lang="en-US" altLang="zh-CN" sz="1800">
              <a:latin typeface="黑体" panose="02010609060101010101" charset="-122"/>
              <a:ea typeface="黑体" panose="02010609060101010101" charset="-122"/>
              <a:cs typeface="黑体" panose="02010609060101010101" charset="-122"/>
            </a:endParaRPr>
          </a:p>
          <a:p>
            <a:pPr marL="0" lvl="0" indent="0" eaLnBrk="1" hangingPunct="1">
              <a:lnSpc>
                <a:spcPct val="150000"/>
              </a:lnSpc>
              <a:spcBef>
                <a:spcPct val="50000"/>
              </a:spcBef>
              <a:buClrTx/>
              <a:buSzTx/>
              <a:buFontTx/>
              <a:buChar char="•"/>
            </a:pPr>
            <a:r>
              <a:rPr lang="zh-CN" altLang="en-US" sz="1800">
                <a:latin typeface="黑体" panose="02010609060101010101" charset="-122"/>
                <a:ea typeface="黑体" panose="02010609060101010101" charset="-122"/>
                <a:cs typeface="黑体" panose="02010609060101010101" charset="-122"/>
              </a:rPr>
              <a:t>文件尾：</a:t>
            </a:r>
            <a:r>
              <a:rPr lang="en-US" altLang="zh-CN" sz="1800">
                <a:latin typeface="黑体" panose="02010609060101010101" charset="-122"/>
                <a:ea typeface="黑体" panose="02010609060101010101" charset="-122"/>
                <a:cs typeface="黑体" panose="02010609060101010101" charset="-122"/>
              </a:rPr>
              <a:t>a/a+</a:t>
            </a:r>
            <a:endParaRPr lang="en-US" altLang="zh-CN" sz="1800">
              <a:latin typeface="黑体" panose="02010609060101010101" charset="-122"/>
              <a:ea typeface="黑体" panose="02010609060101010101" charset="-122"/>
              <a:cs typeface="黑体" panose="02010609060101010101" charset="-122"/>
            </a:endParaRPr>
          </a:p>
        </p:txBody>
      </p:sp>
      <p:sp>
        <p:nvSpPr>
          <p:cNvPr id="14342" name="灯片编号占位符 1"/>
          <p:cNvSpPr txBox="1">
            <a:spLocks noGrp="1"/>
          </p:cNvSpPr>
          <p:nvPr>
            <p:ph type="sldNum" sz="quarter" idx="11"/>
          </p:nvPr>
        </p:nvSpPr>
        <p:spPr bwMode="auto">
          <a:xfrm>
            <a:off x="8078788" y="6248400"/>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20000"/>
              </a:spcBef>
              <a:buClr>
                <a:schemeClr val="bg2"/>
              </a:buClr>
              <a:buSzPct val="75000"/>
              <a:buFont typeface="Wingdings" panose="05000000000000000000" pitchFamily="2" charset="2"/>
              <a:buChar char="n"/>
              <a:defRPr sz="3200" b="1">
                <a:solidFill>
                  <a:schemeClr val="tx1"/>
                </a:solidFill>
                <a:latin typeface="Arial" panose="020B060402020209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buChar char="¨"/>
              <a:defRPr sz="2800" b="1">
                <a:solidFill>
                  <a:schemeClr val="tx1"/>
                </a:solidFill>
                <a:latin typeface="Arial" panose="020B060402020209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buChar char="n"/>
              <a:defRPr sz="2400" b="1">
                <a:solidFill>
                  <a:schemeClr val="tx1"/>
                </a:solidFill>
                <a:latin typeface="Arial" panose="020B060402020209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50000"/>
              </a:lnSpc>
              <a:spcBef>
                <a:spcPct val="0"/>
              </a:spcBef>
              <a:spcAft>
                <a:spcPct val="0"/>
              </a:spcAft>
              <a:buClrTx/>
              <a:buSzTx/>
              <a:buFontTx/>
              <a:buNone/>
              <a:defRPr/>
            </a:pPr>
            <a:fld id="{D8762284-E7F5-F54E-B1BB-431A3A852A0D}" type="slidenum">
              <a:rPr kumimoji="0" lang="zh-CN" altLang="en-US" sz="1000" b="0"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rPr>
            </a:fld>
            <a:endParaRPr kumimoji="0" lang="zh-CN" altLang="en-US" sz="1000" b="0" i="0" u="none" strike="noStrike" kern="1200" cap="none" spc="0" normalizeH="0" baseline="0" noProof="0" smtClean="0">
              <a:ln>
                <a:noFill/>
              </a:ln>
              <a:solidFill>
                <a:schemeClr val="tx1"/>
              </a:solidFill>
              <a:effectLst/>
              <a:uLnTx/>
              <a:uFillTx/>
              <a:latin typeface="黑体" panose="02010609060101010101" charset="-122"/>
              <a:ea typeface="黑体" panose="02010609060101010101"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1829436" y="73660"/>
            <a:ext cx="8137525" cy="863600"/>
          </a:xfrm>
        </p:spPr>
        <p:txBody>
          <a:bodyPr vert="horz" wrap="square" lIns="91440" tIns="45720" rIns="91440" bIns="45720" numCol="1" anchor="ctr" anchorCtr="0" compatLnSpc="1">
            <a:scene3d>
              <a:camera prst="orthographicFront"/>
              <a:lightRig rig="threePt" dir="t"/>
            </a:scene3d>
          </a:bodyPr>
          <a:p>
            <a:r>
              <a:rPr lang="zh-CN" altLang="en-US" sz="4000">
                <a:ln/>
                <a:solidFill>
                  <a:schemeClr val="accent1"/>
                </a:solidFill>
                <a:effectLst>
                  <a:outerShdw blurRad="38100" dist="25400" dir="5400000" algn="ctr" rotWithShape="0">
                    <a:srgbClr val="6E747A">
                      <a:alpha val="43000"/>
                    </a:srgbClr>
                  </a:outerShdw>
                </a:effectLst>
                <a:latin typeface="Heiti SC Light" panose="02000000000000000000" charset="-122"/>
                <a:ea typeface="Heiti SC Light" panose="02000000000000000000" charset="-122"/>
              </a:rPr>
              <a:t>文件读写函数</a:t>
            </a:r>
            <a:endParaRPr lang="zh-CN" altLang="en-US" sz="4000">
              <a:ln/>
              <a:solidFill>
                <a:schemeClr val="accent1"/>
              </a:solidFill>
              <a:effectLst>
                <a:outerShdw blurRad="38100" dist="25400" dir="5400000" algn="ctr" rotWithShape="0">
                  <a:srgbClr val="6E747A">
                    <a:alpha val="43000"/>
                  </a:srgbClr>
                </a:outerShdw>
              </a:effectLst>
              <a:latin typeface="Heiti SC Light" panose="02000000000000000000" charset="-122"/>
              <a:ea typeface="Heiti SC Light" panose="02000000000000000000" charset="-122"/>
            </a:endParaRPr>
          </a:p>
        </p:txBody>
      </p:sp>
      <p:sp>
        <p:nvSpPr>
          <p:cNvPr id="515075" name="Rectangle 3"/>
          <p:cNvSpPr>
            <a:spLocks noGrp="1" noChangeArrowheads="1"/>
          </p:cNvSpPr>
          <p:nvPr>
            <p:ph idx="1"/>
          </p:nvPr>
        </p:nvSpPr>
        <p:spPr>
          <a:xfrm>
            <a:off x="339725" y="1125855"/>
            <a:ext cx="9788525" cy="5398770"/>
          </a:xfrm>
        </p:spPr>
        <p:txBody>
          <a:bodyPr vert="horz" wrap="square" lIns="91440" tIns="45720" rIns="91440" bIns="45720" numCol="1" anchor="t" anchorCtr="0" compatLnSpc="1"/>
          <a:p>
            <a:pPr>
              <a:lnSpc>
                <a:spcPct val="150000"/>
              </a:lnSpc>
            </a:pPr>
            <a:r>
              <a:rPr lang="zh-CN" altLang="en-US" sz="1800" b="1"/>
              <a:t>字符读写函数</a:t>
            </a:r>
            <a:r>
              <a:rPr lang="en-US" altLang="zh-CN" sz="1800" b="1"/>
              <a:t>:  </a:t>
            </a:r>
            <a:r>
              <a:rPr lang="zh-CN" altLang="en-US" sz="1800" b="1"/>
              <a:t>文本文件</a:t>
            </a:r>
            <a:r>
              <a:rPr lang="en-US" altLang="zh-CN" sz="1800" b="1">
                <a:sym typeface="Wingdings" panose="05000000000000000000" pitchFamily="2" charset="2"/>
              </a:rPr>
              <a:t></a:t>
            </a:r>
            <a:r>
              <a:rPr lang="zh-CN" altLang="en-US" sz="1800" b="1">
                <a:sym typeface="Wingdings" panose="05000000000000000000" pitchFamily="2" charset="2"/>
              </a:rPr>
              <a:t>字符， 字符</a:t>
            </a:r>
            <a:r>
              <a:rPr lang="en-US" altLang="zh-CN" sz="1800" b="1">
                <a:sym typeface="Wingdings" panose="05000000000000000000" pitchFamily="2" charset="2"/>
              </a:rPr>
              <a:t></a:t>
            </a:r>
            <a:r>
              <a:rPr lang="zh-CN" altLang="en-US" sz="1800" b="1">
                <a:sym typeface="Wingdings" panose="05000000000000000000" pitchFamily="2" charset="2"/>
              </a:rPr>
              <a:t>文本文件</a:t>
            </a:r>
            <a:endParaRPr lang="zh-CN" altLang="en-US" sz="1800" b="1"/>
          </a:p>
          <a:p>
            <a:pPr lvl="1">
              <a:lnSpc>
                <a:spcPct val="150000"/>
              </a:lnSpc>
            </a:pPr>
            <a:r>
              <a:rPr lang="en-US" altLang="zh-CN" sz="1600" b="1"/>
              <a:t> int fgetc(FILE *fp)                 </a:t>
            </a:r>
            <a:r>
              <a:rPr lang="en-US" altLang="zh-CN" sz="1600" b="1">
                <a:solidFill>
                  <a:srgbClr val="FF0000"/>
                </a:solidFill>
              </a:rPr>
              <a:t>int getc(FILE *fp</a:t>
            </a:r>
            <a:r>
              <a:rPr lang="en-US" altLang="zh-CN" sz="1600" b="1"/>
              <a:t>)</a:t>
            </a:r>
            <a:endParaRPr lang="en-US" altLang="zh-CN" sz="1600" b="1"/>
          </a:p>
          <a:p>
            <a:pPr lvl="1">
              <a:lnSpc>
                <a:spcPct val="150000"/>
              </a:lnSpc>
            </a:pPr>
            <a:r>
              <a:rPr lang="en-US" altLang="zh-CN" sz="1600" b="1"/>
              <a:t> int fputc(int c, FILE *fp);      </a:t>
            </a:r>
            <a:r>
              <a:rPr lang="en-US" altLang="zh-CN" sz="1600" b="1">
                <a:solidFill>
                  <a:srgbClr val="FF0000"/>
                </a:solidFill>
              </a:rPr>
              <a:t>int putc(int c, FILE *fp)</a:t>
            </a:r>
            <a:r>
              <a:rPr lang="en-US" altLang="zh-CN" sz="1600" b="1"/>
              <a:t>;</a:t>
            </a:r>
            <a:endParaRPr lang="en-US" altLang="zh-CN" sz="1600" b="1"/>
          </a:p>
          <a:p>
            <a:pPr>
              <a:lnSpc>
                <a:spcPct val="150000"/>
              </a:lnSpc>
            </a:pPr>
            <a:r>
              <a:rPr lang="zh-CN" altLang="en-US" sz="1800" b="1"/>
              <a:t>字符串读写函数：文本文件</a:t>
            </a:r>
            <a:r>
              <a:rPr lang="en-US" altLang="zh-CN" sz="1800" b="1">
                <a:sym typeface="Wingdings" panose="05000000000000000000" pitchFamily="2" charset="2"/>
              </a:rPr>
              <a:t></a:t>
            </a:r>
            <a:r>
              <a:rPr lang="zh-CN" altLang="en-US" sz="1800" b="1">
                <a:sym typeface="Wingdings" panose="05000000000000000000" pitchFamily="2" charset="2"/>
              </a:rPr>
              <a:t>字符串（字符数组）， 字符串</a:t>
            </a:r>
            <a:r>
              <a:rPr lang="en-US" altLang="zh-CN" sz="1800" b="1">
                <a:sym typeface="Wingdings" panose="05000000000000000000" pitchFamily="2" charset="2"/>
              </a:rPr>
              <a:t></a:t>
            </a:r>
            <a:r>
              <a:rPr lang="zh-CN" altLang="en-US" sz="1800" b="1">
                <a:sym typeface="Wingdings" panose="05000000000000000000" pitchFamily="2" charset="2"/>
              </a:rPr>
              <a:t>文本文件</a:t>
            </a:r>
            <a:endParaRPr lang="zh-CN" altLang="en-US" sz="1800" b="1"/>
          </a:p>
          <a:p>
            <a:pPr lvl="1">
              <a:lnSpc>
                <a:spcPct val="150000"/>
              </a:lnSpc>
            </a:pPr>
            <a:r>
              <a:rPr lang="en-US" altLang="zh-CN" sz="1600" b="1"/>
              <a:t>int fgets(char *string, int n, FILE *fp);</a:t>
            </a:r>
            <a:endParaRPr lang="en-US" altLang="zh-CN" sz="1600" b="1"/>
          </a:p>
          <a:p>
            <a:pPr lvl="1">
              <a:lnSpc>
                <a:spcPct val="150000"/>
              </a:lnSpc>
            </a:pPr>
            <a:r>
              <a:rPr lang="en-US" altLang="zh-CN" sz="1600" b="1"/>
              <a:t>int fputs(char *string, int n, FILE *fp);</a:t>
            </a:r>
            <a:endParaRPr lang="en-US" altLang="zh-CN" sz="1600" b="1"/>
          </a:p>
          <a:p>
            <a:pPr>
              <a:lnSpc>
                <a:spcPct val="150000"/>
              </a:lnSpc>
            </a:pPr>
            <a:r>
              <a:rPr lang="zh-CN" altLang="en-US" sz="1800" b="1"/>
              <a:t>格式化读写函数：文本文件</a:t>
            </a:r>
            <a:r>
              <a:rPr lang="en-US" altLang="zh-CN" sz="1800" b="1">
                <a:sym typeface="Wingdings" panose="05000000000000000000" pitchFamily="2" charset="2"/>
              </a:rPr>
              <a:t></a:t>
            </a:r>
            <a:r>
              <a:rPr lang="zh-CN" altLang="en-US" sz="1800" b="1">
                <a:sym typeface="Wingdings" panose="05000000000000000000" pitchFamily="2" charset="2"/>
              </a:rPr>
              <a:t>不同类型变量，不同类型变量</a:t>
            </a:r>
            <a:r>
              <a:rPr lang="en-US" altLang="zh-CN" sz="1800" b="1">
                <a:sym typeface="Wingdings" panose="05000000000000000000" pitchFamily="2" charset="2"/>
              </a:rPr>
              <a:t></a:t>
            </a:r>
            <a:r>
              <a:rPr lang="zh-CN" altLang="en-US" sz="1800" b="1">
                <a:sym typeface="Wingdings" panose="05000000000000000000" pitchFamily="2" charset="2"/>
              </a:rPr>
              <a:t>文本文件</a:t>
            </a:r>
            <a:endParaRPr lang="zh-CN" altLang="en-US" sz="1800" b="1"/>
          </a:p>
          <a:p>
            <a:pPr lvl="1">
              <a:lnSpc>
                <a:spcPct val="150000"/>
              </a:lnSpc>
            </a:pPr>
            <a:r>
              <a:rPr lang="en-US" altLang="zh-CN" sz="1600" b="1"/>
              <a:t>int fscanf(FILE *fp, char *format, …);</a:t>
            </a:r>
            <a:endParaRPr lang="en-US" altLang="zh-CN" sz="1600" b="1"/>
          </a:p>
          <a:p>
            <a:pPr lvl="1">
              <a:lnSpc>
                <a:spcPct val="150000"/>
              </a:lnSpc>
            </a:pPr>
            <a:r>
              <a:rPr lang="en-US" altLang="zh-CN" sz="1600" b="1"/>
              <a:t>int fprintf(FILE *fp, char *format, …);</a:t>
            </a:r>
            <a:endParaRPr lang="en-US" altLang="zh-CN" sz="1600" b="1"/>
          </a:p>
          <a:p>
            <a:pPr>
              <a:lnSpc>
                <a:spcPct val="150000"/>
              </a:lnSpc>
            </a:pPr>
            <a:r>
              <a:rPr lang="zh-CN" altLang="en-US" sz="1800" b="1">
                <a:solidFill>
                  <a:srgbClr val="FF0000"/>
                </a:solidFill>
              </a:rPr>
              <a:t>二进制读写函数</a:t>
            </a:r>
            <a:r>
              <a:rPr lang="zh-CN" altLang="en-US" sz="1800" b="1"/>
              <a:t>：二进制文件</a:t>
            </a:r>
            <a:r>
              <a:rPr lang="en-US" altLang="zh-CN" sz="1800" b="1">
                <a:sym typeface="Wingdings" panose="05000000000000000000" pitchFamily="2" charset="2"/>
              </a:rPr>
              <a:t></a:t>
            </a:r>
            <a:r>
              <a:rPr lang="zh-CN" altLang="en-US" sz="1800" b="1">
                <a:sym typeface="Wingdings" panose="05000000000000000000" pitchFamily="2" charset="2"/>
              </a:rPr>
              <a:t>内存（变量），内存（变量）</a:t>
            </a:r>
            <a:r>
              <a:rPr lang="en-US" altLang="zh-CN" sz="1800" b="1">
                <a:sym typeface="Wingdings" panose="05000000000000000000" pitchFamily="2" charset="2"/>
              </a:rPr>
              <a:t>--&gt;</a:t>
            </a:r>
            <a:r>
              <a:rPr lang="zh-CN" altLang="en-US" sz="1800" b="1"/>
              <a:t>二进制文件</a:t>
            </a:r>
            <a:endParaRPr lang="zh-CN" altLang="en-US" sz="1800" b="1"/>
          </a:p>
          <a:p>
            <a:pPr lvl="1">
              <a:lnSpc>
                <a:spcPct val="150000"/>
              </a:lnSpc>
            </a:pPr>
            <a:r>
              <a:rPr lang="en-US" altLang="zh-CN" sz="1600" b="1"/>
              <a:t>int fread(char *buffer, int size, int count, FILE *fp);</a:t>
            </a:r>
            <a:endParaRPr lang="en-US" altLang="zh-CN" sz="1600" b="1"/>
          </a:p>
          <a:p>
            <a:pPr lvl="1">
              <a:lnSpc>
                <a:spcPct val="150000"/>
              </a:lnSpc>
            </a:pPr>
            <a:r>
              <a:rPr lang="en-US" altLang="zh-CN" sz="1600" b="1"/>
              <a:t>int fwrite(char *buffer, int size, int count, FILE *fp)</a:t>
            </a:r>
            <a:endParaRPr lang="en-US" altLang="zh-CN" sz="1600" b="1"/>
          </a:p>
        </p:txBody>
      </p:sp>
      <p:sp>
        <p:nvSpPr>
          <p:cNvPr id="15364" name="灯片编号占位符 1"/>
          <p:cNvSpPr txBox="1">
            <a:spLocks noGrp="1"/>
          </p:cNvSpPr>
          <p:nvPr>
            <p:ph type="sldNum" sz="quarter" idx="11"/>
          </p:nvPr>
        </p:nvSpPr>
        <p:spPr bwMode="auto">
          <a:xfrm>
            <a:off x="8078788" y="6248400"/>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20000"/>
              </a:spcBef>
              <a:buClr>
                <a:schemeClr val="bg2"/>
              </a:buClr>
              <a:buSzPct val="75000"/>
              <a:buFont typeface="Wingdings" panose="05000000000000000000" pitchFamily="2" charset="2"/>
              <a:buChar char="n"/>
              <a:defRPr sz="3200" b="1">
                <a:solidFill>
                  <a:schemeClr val="tx1"/>
                </a:solidFill>
                <a:latin typeface="Arial" panose="020B060402020209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buChar char="¨"/>
              <a:defRPr sz="2800" b="1">
                <a:solidFill>
                  <a:schemeClr val="tx1"/>
                </a:solidFill>
                <a:latin typeface="Arial" panose="020B060402020209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buChar char="n"/>
              <a:defRPr sz="2400" b="1">
                <a:solidFill>
                  <a:schemeClr val="tx1"/>
                </a:solidFill>
                <a:latin typeface="Arial" panose="020B060402020209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0AE793F-5585-EA42-B6C1-7DB97D242CEC}" type="slidenum">
              <a:rPr kumimoji="0" lang="zh-CN" altLang="en-US" sz="1200" b="0" i="0" u="none" strike="noStrike" kern="1200" cap="none" spc="0" normalizeH="0" baseline="0" noProof="0" smtClean="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5075">
                                            <p:txEl>
                                              <p:charRg st="0" end="26"/>
                                            </p:txEl>
                                          </p:spTgt>
                                        </p:tgtEl>
                                        <p:attrNameLst>
                                          <p:attrName>style.visibility</p:attrName>
                                        </p:attrNameLst>
                                      </p:cBhvr>
                                      <p:to>
                                        <p:strVal val="visible"/>
                                      </p:to>
                                    </p:set>
                                    <p:animEffect transition="in" filter="wipe(down)">
                                      <p:cBhvr>
                                        <p:cTn id="7" dur="500"/>
                                        <p:tgtEl>
                                          <p:spTgt spid="515075">
                                            <p:txEl>
                                              <p:charRg st="0" end="26"/>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5075">
                                            <p:txEl>
                                              <p:charRg st="26" end="82"/>
                                            </p:txEl>
                                          </p:spTgt>
                                        </p:tgtEl>
                                        <p:attrNameLst>
                                          <p:attrName>style.visibility</p:attrName>
                                        </p:attrNameLst>
                                      </p:cBhvr>
                                      <p:to>
                                        <p:strVal val="visible"/>
                                      </p:to>
                                    </p:set>
                                    <p:animEffect transition="in" filter="wipe(down)">
                                      <p:cBhvr>
                                        <p:cTn id="10" dur="500"/>
                                        <p:tgtEl>
                                          <p:spTgt spid="515075">
                                            <p:txEl>
                                              <p:charRg st="26" end="8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5075">
                                            <p:txEl>
                                              <p:charRg st="82" end="143"/>
                                            </p:txEl>
                                          </p:spTgt>
                                        </p:tgtEl>
                                        <p:attrNameLst>
                                          <p:attrName>style.visibility</p:attrName>
                                        </p:attrNameLst>
                                      </p:cBhvr>
                                      <p:to>
                                        <p:strVal val="visible"/>
                                      </p:to>
                                    </p:set>
                                    <p:animEffect transition="in" filter="wipe(down)">
                                      <p:cBhvr>
                                        <p:cTn id="13" dur="500"/>
                                        <p:tgtEl>
                                          <p:spTgt spid="515075">
                                            <p:txEl>
                                              <p:charRg st="82" end="14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15075">
                                            <p:txEl>
                                              <p:charRg st="143" end="176"/>
                                            </p:txEl>
                                          </p:spTgt>
                                        </p:tgtEl>
                                        <p:attrNameLst>
                                          <p:attrName>style.visibility</p:attrName>
                                        </p:attrNameLst>
                                      </p:cBhvr>
                                      <p:to>
                                        <p:strVal val="visible"/>
                                      </p:to>
                                    </p:set>
                                    <p:animEffect transition="in" filter="wipe(down)">
                                      <p:cBhvr>
                                        <p:cTn id="18" dur="500"/>
                                        <p:tgtEl>
                                          <p:spTgt spid="515075">
                                            <p:txEl>
                                              <p:charRg st="143" end="176"/>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15075">
                                            <p:txEl>
                                              <p:charRg st="176" end="218"/>
                                            </p:txEl>
                                          </p:spTgt>
                                        </p:tgtEl>
                                        <p:attrNameLst>
                                          <p:attrName>style.visibility</p:attrName>
                                        </p:attrNameLst>
                                      </p:cBhvr>
                                      <p:to>
                                        <p:strVal val="visible"/>
                                      </p:to>
                                    </p:set>
                                    <p:animEffect transition="in" filter="wipe(down)">
                                      <p:cBhvr>
                                        <p:cTn id="21" dur="500"/>
                                        <p:tgtEl>
                                          <p:spTgt spid="515075">
                                            <p:txEl>
                                              <p:charRg st="176" end="218"/>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515075">
                                            <p:txEl>
                                              <p:charRg st="218" end="260"/>
                                            </p:txEl>
                                          </p:spTgt>
                                        </p:tgtEl>
                                        <p:attrNameLst>
                                          <p:attrName>style.visibility</p:attrName>
                                        </p:attrNameLst>
                                      </p:cBhvr>
                                      <p:to>
                                        <p:strVal val="visible"/>
                                      </p:to>
                                    </p:set>
                                    <p:animEffect transition="in" filter="wipe(down)">
                                      <p:cBhvr>
                                        <p:cTn id="24" dur="500"/>
                                        <p:tgtEl>
                                          <p:spTgt spid="515075">
                                            <p:txEl>
                                              <p:charRg st="218" end="26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15075">
                                            <p:txEl>
                                              <p:charRg st="260" end="292"/>
                                            </p:txEl>
                                          </p:spTgt>
                                        </p:tgtEl>
                                        <p:attrNameLst>
                                          <p:attrName>style.visibility</p:attrName>
                                        </p:attrNameLst>
                                      </p:cBhvr>
                                      <p:to>
                                        <p:strVal val="visible"/>
                                      </p:to>
                                    </p:set>
                                    <p:animEffect transition="in" filter="wipe(down)">
                                      <p:cBhvr>
                                        <p:cTn id="29" dur="500"/>
                                        <p:tgtEl>
                                          <p:spTgt spid="515075">
                                            <p:txEl>
                                              <p:charRg st="260" end="292"/>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15075">
                                            <p:txEl>
                                              <p:charRg st="292" end="331"/>
                                            </p:txEl>
                                          </p:spTgt>
                                        </p:tgtEl>
                                        <p:attrNameLst>
                                          <p:attrName>style.visibility</p:attrName>
                                        </p:attrNameLst>
                                      </p:cBhvr>
                                      <p:to>
                                        <p:strVal val="visible"/>
                                      </p:to>
                                    </p:set>
                                    <p:animEffect transition="in" filter="wipe(down)">
                                      <p:cBhvr>
                                        <p:cTn id="32" dur="500"/>
                                        <p:tgtEl>
                                          <p:spTgt spid="515075">
                                            <p:txEl>
                                              <p:charRg st="292" end="331"/>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15075">
                                            <p:txEl>
                                              <p:charRg st="331" end="371"/>
                                            </p:txEl>
                                          </p:spTgt>
                                        </p:tgtEl>
                                        <p:attrNameLst>
                                          <p:attrName>style.visibility</p:attrName>
                                        </p:attrNameLst>
                                      </p:cBhvr>
                                      <p:to>
                                        <p:strVal val="visible"/>
                                      </p:to>
                                    </p:set>
                                    <p:animEffect transition="in" filter="wipe(down)">
                                      <p:cBhvr>
                                        <p:cTn id="35" dur="500"/>
                                        <p:tgtEl>
                                          <p:spTgt spid="515075">
                                            <p:txEl>
                                              <p:charRg st="331" end="37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15075">
                                            <p:txEl>
                                              <p:charRg st="371" end="407"/>
                                            </p:txEl>
                                          </p:spTgt>
                                        </p:tgtEl>
                                        <p:attrNameLst>
                                          <p:attrName>style.visibility</p:attrName>
                                        </p:attrNameLst>
                                      </p:cBhvr>
                                      <p:to>
                                        <p:strVal val="visible"/>
                                      </p:to>
                                    </p:set>
                                    <p:animEffect transition="in" filter="wipe(down)">
                                      <p:cBhvr>
                                        <p:cTn id="40" dur="500"/>
                                        <p:tgtEl>
                                          <p:spTgt spid="515075">
                                            <p:txEl>
                                              <p:charRg st="371" end="40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15075">
                                            <p:txEl>
                                              <p:charRg st="407" end="463"/>
                                            </p:txEl>
                                          </p:spTgt>
                                        </p:tgtEl>
                                        <p:attrNameLst>
                                          <p:attrName>style.visibility</p:attrName>
                                        </p:attrNameLst>
                                      </p:cBhvr>
                                      <p:to>
                                        <p:strVal val="visible"/>
                                      </p:to>
                                    </p:set>
                                    <p:animEffect transition="in" filter="wipe(down)">
                                      <p:cBhvr>
                                        <p:cTn id="43" dur="500"/>
                                        <p:tgtEl>
                                          <p:spTgt spid="515075">
                                            <p:txEl>
                                              <p:charRg st="407" end="463"/>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15075">
                                            <p:txEl>
                                              <p:charRg st="463" end="519"/>
                                            </p:txEl>
                                          </p:spTgt>
                                        </p:tgtEl>
                                        <p:attrNameLst>
                                          <p:attrName>style.visibility</p:attrName>
                                        </p:attrNameLst>
                                      </p:cBhvr>
                                      <p:to>
                                        <p:strVal val="visible"/>
                                      </p:to>
                                    </p:set>
                                    <p:animEffect transition="in" filter="wipe(down)">
                                      <p:cBhvr>
                                        <p:cTn id="46" dur="500"/>
                                        <p:tgtEl>
                                          <p:spTgt spid="515075">
                                            <p:txEl>
                                              <p:charRg st="463" end="5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noChangeArrowheads="1"/>
          </p:cNvSpPr>
          <p:nvPr>
            <p:ph idx="1"/>
          </p:nvPr>
        </p:nvSpPr>
        <p:spPr>
          <a:xfrm>
            <a:off x="287020" y="981075"/>
            <a:ext cx="9925685" cy="4679950"/>
          </a:xfrm>
        </p:spPr>
        <p:txBody>
          <a:bodyPr vert="horz" wrap="square" lIns="91440" tIns="45720" rIns="91440" bIns="45720" numCol="1" anchor="t" anchorCtr="0" compatLnSpc="1"/>
          <a:p>
            <a:pPr>
              <a:lnSpc>
                <a:spcPct val="150000"/>
              </a:lnSpc>
            </a:pPr>
            <a:r>
              <a:rPr lang="zh-CN" altLang="en-US" sz="2000" b="1"/>
              <a:t>文件定位的函数</a:t>
            </a:r>
            <a:r>
              <a:rPr lang="en-US" altLang="zh-CN" sz="2000" b="1"/>
              <a:t>:</a:t>
            </a:r>
            <a:endParaRPr lang="en-US" altLang="zh-CN" sz="2000" b="1"/>
          </a:p>
          <a:p>
            <a:pPr lvl="1">
              <a:lnSpc>
                <a:spcPct val="150000"/>
              </a:lnSpc>
            </a:pPr>
            <a:r>
              <a:rPr lang="en-US" altLang="zh-CN" sz="1800" b="1"/>
              <a:t>fseek(FILE *fp, long off, int start);</a:t>
            </a:r>
            <a:endParaRPr lang="en-US" altLang="zh-CN" sz="1800" b="1"/>
          </a:p>
          <a:p>
            <a:pPr lvl="2">
              <a:lnSpc>
                <a:spcPct val="150000"/>
              </a:lnSpc>
            </a:pPr>
            <a:r>
              <a:rPr lang="en-US" altLang="zh-CN" sz="1600" b="1"/>
              <a:t>SEEK_SET        /*0</a:t>
            </a:r>
            <a:r>
              <a:rPr lang="zh-CN" altLang="en-US" sz="1600" b="1"/>
              <a:t>：文件开头 *</a:t>
            </a:r>
            <a:r>
              <a:rPr lang="en-US" altLang="zh-CN" sz="1600" b="1"/>
              <a:t>/</a:t>
            </a:r>
            <a:endParaRPr lang="en-US" altLang="zh-CN" sz="1600" b="1"/>
          </a:p>
          <a:p>
            <a:pPr lvl="2">
              <a:lnSpc>
                <a:spcPct val="150000"/>
              </a:lnSpc>
            </a:pPr>
            <a:r>
              <a:rPr lang="en-US" altLang="zh-CN" sz="1600" b="1"/>
              <a:t>SEEK_CUR       /*1</a:t>
            </a:r>
            <a:r>
              <a:rPr lang="zh-CN" altLang="en-US" sz="1600" b="1"/>
              <a:t>：文件当前位置 *</a:t>
            </a:r>
            <a:r>
              <a:rPr lang="en-US" altLang="zh-CN" sz="1600" b="1"/>
              <a:t>/</a:t>
            </a:r>
            <a:endParaRPr lang="en-US" altLang="zh-CN" sz="1600" b="1"/>
          </a:p>
          <a:p>
            <a:pPr lvl="2">
              <a:lnSpc>
                <a:spcPct val="150000"/>
              </a:lnSpc>
            </a:pPr>
            <a:r>
              <a:rPr lang="en-US" altLang="zh-CN" sz="1600" b="1"/>
              <a:t>SEEK_END       /*2</a:t>
            </a:r>
            <a:r>
              <a:rPr lang="zh-CN" altLang="en-US" sz="1600" b="1"/>
              <a:t>：文件末尾 *</a:t>
            </a:r>
            <a:r>
              <a:rPr lang="en-US" altLang="zh-CN" sz="1600" b="1"/>
              <a:t>/</a:t>
            </a:r>
            <a:endParaRPr lang="en-US" altLang="zh-CN" sz="1600" b="1"/>
          </a:p>
          <a:p>
            <a:pPr lvl="1">
              <a:lnSpc>
                <a:spcPct val="150000"/>
              </a:lnSpc>
            </a:pPr>
            <a:r>
              <a:rPr lang="en-US" altLang="zh-CN" sz="1800" b="1"/>
              <a:t>rewind(FILE *fp);</a:t>
            </a:r>
            <a:endParaRPr lang="en-US" altLang="zh-CN" sz="1800" b="1"/>
          </a:p>
          <a:p>
            <a:pPr lvl="1">
              <a:lnSpc>
                <a:spcPct val="150000"/>
              </a:lnSpc>
            </a:pPr>
            <a:r>
              <a:rPr lang="en-US" altLang="zh-CN" sz="1800" b="1"/>
              <a:t>ftell(FILE *fp)</a:t>
            </a:r>
            <a:r>
              <a:rPr lang="zh-CN" altLang="en-US" sz="1800" b="1"/>
              <a:t>；</a:t>
            </a:r>
            <a:endParaRPr lang="zh-CN" altLang="en-US" sz="1800" b="1"/>
          </a:p>
          <a:p>
            <a:pPr lvl="1">
              <a:lnSpc>
                <a:spcPct val="150000"/>
              </a:lnSpc>
            </a:pPr>
            <a:endParaRPr lang="en-US" altLang="zh-CN" sz="1800" b="1"/>
          </a:p>
          <a:p>
            <a:pPr>
              <a:lnSpc>
                <a:spcPct val="150000"/>
              </a:lnSpc>
            </a:pPr>
            <a:r>
              <a:rPr lang="zh-CN" altLang="en-US" sz="2000" b="1"/>
              <a:t>状态检测：</a:t>
            </a:r>
            <a:endParaRPr lang="zh-CN" altLang="en-US" sz="2000" b="1"/>
          </a:p>
          <a:p>
            <a:pPr lvl="1">
              <a:lnSpc>
                <a:spcPct val="150000"/>
              </a:lnSpc>
            </a:pPr>
            <a:r>
              <a:rPr lang="zh-CN" altLang="en-US" sz="1800" b="1"/>
              <a:t>检测文件结尾函数</a:t>
            </a:r>
            <a:r>
              <a:rPr lang="en-US" altLang="zh-CN" sz="1800" b="1"/>
              <a:t>feof(FILE *fp) </a:t>
            </a:r>
            <a:endParaRPr lang="en-US" altLang="zh-CN" sz="1800" b="1"/>
          </a:p>
          <a:p>
            <a:pPr lvl="1">
              <a:lnSpc>
                <a:spcPct val="150000"/>
              </a:lnSpc>
            </a:pPr>
            <a:r>
              <a:rPr lang="zh-CN" altLang="en-US" sz="1800" b="1"/>
              <a:t>检测文件读写出错函数</a:t>
            </a:r>
            <a:r>
              <a:rPr lang="en-US" altLang="zh-CN" sz="1800" b="1"/>
              <a:t>ferror(FILE *fp);</a:t>
            </a:r>
            <a:endParaRPr lang="en-US" altLang="zh-CN" sz="1800" b="1"/>
          </a:p>
          <a:p>
            <a:pPr lvl="1">
              <a:lnSpc>
                <a:spcPct val="150000"/>
              </a:lnSpc>
            </a:pPr>
            <a:r>
              <a:rPr lang="zh-CN" altLang="en-US" sz="1800" b="1"/>
              <a:t>清除末尾标志和出错标志函数</a:t>
            </a:r>
            <a:r>
              <a:rPr lang="en-US" altLang="zh-CN" sz="1800" b="1"/>
              <a:t>clearerr(FILE *fp)</a:t>
            </a:r>
            <a:r>
              <a:rPr lang="zh-CN" altLang="en-US" sz="1800" b="1"/>
              <a:t>；</a:t>
            </a:r>
            <a:endParaRPr lang="en-US" altLang="zh-CN" sz="1800" b="1"/>
          </a:p>
          <a:p>
            <a:pPr>
              <a:lnSpc>
                <a:spcPct val="90000"/>
              </a:lnSpc>
            </a:pPr>
            <a:endParaRPr lang="en-US" altLang="zh-CN" sz="1800" b="1"/>
          </a:p>
        </p:txBody>
      </p:sp>
      <p:sp>
        <p:nvSpPr>
          <p:cNvPr id="16387" name="灯片编号占位符 1"/>
          <p:cNvSpPr txBox="1">
            <a:spLocks noGrp="1"/>
          </p:cNvSpPr>
          <p:nvPr>
            <p:ph type="sldNum" sz="quarter" idx="11"/>
          </p:nvPr>
        </p:nvSpPr>
        <p:spPr bwMode="auto">
          <a:xfrm>
            <a:off x="8078788" y="6248400"/>
            <a:ext cx="2133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l" eaLnBrk="0" hangingPunct="0">
              <a:spcBef>
                <a:spcPct val="20000"/>
              </a:spcBef>
              <a:buClr>
                <a:schemeClr val="bg2"/>
              </a:buClr>
              <a:buSzPct val="75000"/>
              <a:buFont typeface="Wingdings" panose="05000000000000000000" pitchFamily="2" charset="2"/>
              <a:buChar char="n"/>
              <a:defRPr sz="3200" b="1">
                <a:solidFill>
                  <a:schemeClr val="tx1"/>
                </a:solidFill>
                <a:latin typeface="Arial" panose="020B0604020202090204" pitchFamily="34" charset="0"/>
                <a:ea typeface="宋体" panose="02010600030101010101" pitchFamily="2" charset="-122"/>
              </a:defRPr>
            </a:lvl1pPr>
            <a:lvl2pPr marL="742950" indent="-285750" algn="l" eaLnBrk="0" hangingPunct="0">
              <a:spcBef>
                <a:spcPct val="20000"/>
              </a:spcBef>
              <a:buClr>
                <a:schemeClr val="accent2"/>
              </a:buClr>
              <a:buSzPct val="80000"/>
              <a:buFont typeface="Wingdings" panose="05000000000000000000" pitchFamily="2" charset="2"/>
              <a:buChar char="¨"/>
              <a:defRPr sz="2800" b="1">
                <a:solidFill>
                  <a:schemeClr val="tx1"/>
                </a:solidFill>
                <a:latin typeface="Arial" panose="020B0604020202090204" pitchFamily="34" charset="0"/>
                <a:ea typeface="宋体" panose="02010600030101010101" pitchFamily="2" charset="-122"/>
              </a:defRPr>
            </a:lvl2pPr>
            <a:lvl3pPr marL="1143000" indent="-228600" algn="l" eaLnBrk="0" hangingPunct="0">
              <a:spcBef>
                <a:spcPct val="20000"/>
              </a:spcBef>
              <a:buClr>
                <a:schemeClr val="bg2"/>
              </a:buClr>
              <a:buSzPct val="65000"/>
              <a:buFont typeface="Wingdings" panose="05000000000000000000" pitchFamily="2" charset="2"/>
              <a:buChar char="n"/>
              <a:defRPr sz="2400" b="1">
                <a:solidFill>
                  <a:schemeClr val="tx1"/>
                </a:solidFill>
                <a:latin typeface="Arial" panose="020B0604020202090204" pitchFamily="34" charset="0"/>
                <a:ea typeface="宋体" panose="02010600030101010101" pitchFamily="2" charset="-122"/>
              </a:defRPr>
            </a:lvl3pPr>
            <a:lvl4pPr marL="1600200" indent="-228600" algn="l" eaLnBrk="0" hangingPunct="0">
              <a:spcBef>
                <a:spcPct val="20000"/>
              </a:spcBef>
              <a:buClr>
                <a:schemeClr val="accent2"/>
              </a:buClr>
              <a:buSzPct val="70000"/>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4pPr>
            <a:lvl5pPr marL="2057400" indent="-228600" algn="l" eaLnBrk="0" hangingPunct="0">
              <a:spcBef>
                <a:spcPct val="20000"/>
              </a:spcBef>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72146F4-5335-1245-AE9D-F3042E1272DA}" type="slidenum">
              <a:rPr kumimoji="0" lang="zh-CN" altLang="en-US" sz="1200" b="0" i="0" u="none" strike="noStrike" kern="1200" cap="none" spc="0" normalizeH="0" baseline="0" noProof="0" smtClean="0">
                <a:ln>
                  <a:noFill/>
                </a:ln>
                <a:solidFill>
                  <a:schemeClr val="tx1"/>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smtClean="0">
              <a:ln>
                <a:noFill/>
              </a:ln>
              <a:solidFill>
                <a:schemeClr val="tx1"/>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32299" y="3079760"/>
            <a:ext cx="2723823" cy="1107996"/>
          </a:xfrm>
          <a:prstGeom prst="rect">
            <a:avLst/>
          </a:prstGeom>
          <a:noFill/>
        </p:spPr>
        <p:txBody>
          <a:bodyPr wrap="none" rtlCol="0">
            <a:spAutoFit/>
          </a:bodyPr>
          <a:lstStyle/>
          <a:p>
            <a:r>
              <a:rPr kumimoji="1" lang="zh-CN" altLang="en-US" sz="6600" dirty="0">
                <a:solidFill>
                  <a:srgbClr val="FF0000"/>
                </a:solidFill>
              </a:rPr>
              <a:t>谢谢！</a:t>
            </a:r>
            <a:endParaRPr kumimoji="1" lang="zh-CN" altLang="en-US" sz="66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5" y="1322705"/>
            <a:ext cx="6680835" cy="1476375"/>
          </a:xfrm>
          <a:prstGeom prst="rect">
            <a:avLst/>
          </a:prstGeom>
          <a:noFill/>
        </p:spPr>
        <p:txBody>
          <a:bodyPr wrap="square" rtlCol="0">
            <a:spAutoFit/>
          </a:bodyPr>
          <a:lstStyle/>
          <a:p>
            <a:pPr fontAlgn="auto">
              <a:lnSpc>
                <a:spcPct val="150000"/>
              </a:lnSpc>
              <a:spcBef>
                <a:spcPts val="0"/>
              </a:spcBef>
              <a:spcAft>
                <a:spcPts val="0"/>
              </a:spcAft>
              <a:buFont typeface="Arial" panose="020B0604020202090204" pitchFamily="34" charset="0"/>
              <a:buChar char="•"/>
            </a:pPr>
            <a:r>
              <a:rPr lang="en-US" altLang="zh-CN" sz="2000" dirty="0">
                <a:latin typeface="华文细黑" panose="02010600040101010101" pitchFamily="2" charset="-122"/>
                <a:ea typeface="华文细黑" panose="02010600040101010101" pitchFamily="2" charset="-122"/>
              </a:rPr>
              <a:t>#define STR(</a:t>
            </a:r>
            <a:r>
              <a:rPr lang="en-US" altLang="zh-CN" sz="2000" dirty="0" err="1">
                <a:latin typeface="华文细黑" panose="02010600040101010101" pitchFamily="2" charset="-122"/>
                <a:ea typeface="华文细黑" panose="02010600040101010101" pitchFamily="2" charset="-122"/>
              </a:rPr>
              <a:t>str</a:t>
            </a:r>
            <a:r>
              <a:rPr lang="en-US" altLang="zh-CN" sz="2000" dirty="0">
                <a:latin typeface="华文细黑" panose="02010600040101010101" pitchFamily="2" charset="-122"/>
                <a:ea typeface="华文细黑" panose="02010600040101010101" pitchFamily="2" charset="-122"/>
              </a:rPr>
              <a:t>) #</a:t>
            </a:r>
            <a:r>
              <a:rPr lang="en-US" altLang="zh-CN" sz="2000" dirty="0" err="1">
                <a:latin typeface="华文细黑" panose="02010600040101010101" pitchFamily="2" charset="-122"/>
                <a:ea typeface="华文细黑" panose="02010600040101010101" pitchFamily="2" charset="-122"/>
              </a:rPr>
              <a:t>str</a:t>
            </a:r>
            <a:endParaRPr lang="en-US" altLang="zh-CN" sz="20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用于把宏定义中的参数</a:t>
            </a:r>
            <a:r>
              <a:rPr lang="zh-CN" altLang="en-US" sz="2000" dirty="0">
                <a:solidFill>
                  <a:srgbClr val="FF0000"/>
                </a:solidFill>
                <a:latin typeface="华文细黑" panose="02010600040101010101" pitchFamily="2" charset="-122"/>
                <a:ea typeface="华文细黑" panose="02010600040101010101" pitchFamily="2" charset="-122"/>
              </a:rPr>
              <a:t>两端加上</a:t>
            </a:r>
            <a:r>
              <a:rPr lang="zh-CN" altLang="en-US" sz="2000" dirty="0">
                <a:latin typeface="华文细黑" panose="02010600040101010101" pitchFamily="2" charset="-122"/>
                <a:ea typeface="华文细黑" panose="02010600040101010101" pitchFamily="2" charset="-122"/>
              </a:rPr>
              <a:t>字符串的</a:t>
            </a:r>
            <a:r>
              <a:rPr lang="en-US" altLang="zh-CN" sz="2000" dirty="0">
                <a:solidFill>
                  <a:srgbClr val="FF0000"/>
                </a:solidFill>
                <a:latin typeface="Arial Black" panose="020B0A04020102020204" pitchFamily="34" charset="0"/>
                <a:ea typeface="华文细黑" panose="02010600040101010101" pitchFamily="2" charset="-122"/>
              </a:rPr>
              <a:t>"" </a:t>
            </a:r>
            <a:r>
              <a:rPr lang="zh-CN" altLang="en-US" sz="2000" dirty="0">
                <a:solidFill>
                  <a:srgbClr val="FF0000"/>
                </a:solidFill>
                <a:latin typeface="华文细黑" panose="02010600040101010101" pitchFamily="2" charset="-122"/>
                <a:ea typeface="华文细黑" panose="02010600040101010101" pitchFamily="2" charset="-122"/>
              </a:rPr>
              <a:t>　　</a:t>
            </a:r>
            <a:endParaRPr lang="zh-CN" altLang="en-US" sz="20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zh-CN" altLang="en-US" sz="2000" dirty="0">
                <a:latin typeface="华文细黑" panose="02010600040101010101" pitchFamily="2" charset="-122"/>
                <a:ea typeface="华文细黑" panose="02010600040101010101" pitchFamily="2" charset="-122"/>
              </a:rPr>
              <a:t>比如，这里</a:t>
            </a:r>
            <a:r>
              <a:rPr lang="en-US" altLang="zh-CN" sz="2000" dirty="0">
                <a:latin typeface="华文细黑" panose="02010600040101010101" pitchFamily="2" charset="-122"/>
                <a:ea typeface="华文细黑" panose="02010600040101010101" pitchFamily="2" charset="-122"/>
              </a:rPr>
              <a:t>STR(</a:t>
            </a:r>
            <a:r>
              <a:rPr lang="en-US" altLang="zh-CN" sz="2000" dirty="0" err="1">
                <a:latin typeface="华文细黑" panose="02010600040101010101" pitchFamily="2" charset="-122"/>
                <a:ea typeface="华文细黑" panose="02010600040101010101" pitchFamily="2" charset="-122"/>
              </a:rPr>
              <a:t>my#name</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会被替换成</a:t>
            </a:r>
            <a:r>
              <a:rPr lang="en-US" altLang="zh-CN" sz="2000" dirty="0">
                <a:latin typeface="华文细黑" panose="02010600040101010101" pitchFamily="2" charset="-122"/>
                <a:ea typeface="华文细黑" panose="02010600040101010101" pitchFamily="2" charset="-122"/>
              </a:rPr>
              <a:t>"</a:t>
            </a:r>
            <a:r>
              <a:rPr lang="en-US" altLang="zh-CN" sz="2000" dirty="0" err="1">
                <a:latin typeface="华文细黑" panose="02010600040101010101" pitchFamily="2" charset="-122"/>
                <a:ea typeface="华文细黑" panose="02010600040101010101" pitchFamily="2" charset="-122"/>
              </a:rPr>
              <a:t>my#name</a:t>
            </a:r>
            <a:r>
              <a:rPr lang="en-US" altLang="zh-CN" sz="2000" dirty="0">
                <a:latin typeface="华文细黑" panose="02010600040101010101" pitchFamily="2" charset="-122"/>
                <a:ea typeface="华文细黑" panose="02010600040101010101" pitchFamily="2" charset="-122"/>
              </a:rPr>
              <a:t>" </a:t>
            </a:r>
            <a:r>
              <a:rPr lang="zh-CN" altLang="en-US" sz="2000" dirty="0">
                <a:latin typeface="华文细黑" panose="02010600040101010101" pitchFamily="2" charset="-122"/>
                <a:ea typeface="华文细黑" panose="02010600040101010101" pitchFamily="2" charset="-122"/>
              </a:rPr>
              <a:t>　　</a:t>
            </a:r>
            <a:endParaRPr lang="zh-CN" altLang="en-US" sz="2000" dirty="0">
              <a:latin typeface="华文细黑" panose="02010600040101010101" pitchFamily="2" charset="-122"/>
              <a:ea typeface="华文细黑" panose="02010600040101010101" pitchFamily="2" charset="-122"/>
            </a:endParaRPr>
          </a:p>
        </p:txBody>
      </p:sp>
      <p:sp>
        <p:nvSpPr>
          <p:cNvPr id="3" name="标题 1"/>
          <p:cNvSpPr txBox="1"/>
          <p:nvPr/>
        </p:nvSpPr>
        <p:spPr>
          <a:xfrm>
            <a:off x="-18415" y="708025"/>
            <a:ext cx="4408805" cy="614680"/>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ea typeface="宋体" panose="02010600030101010101" pitchFamily="2" charset="-122"/>
                <a:sym typeface="Calibri" panose="020F0502020204030204" pitchFamily="34" charset="0"/>
              </a:defRPr>
            </a:lvl2pPr>
            <a:lvl3pPr algn="ctr" eaLnBrk="0" hangingPunct="0">
              <a:defRPr sz="3400">
                <a:latin typeface="Calibri" panose="020F0502020204030204" pitchFamily="34" charset="0"/>
                <a:ea typeface="宋体" panose="02010600030101010101" pitchFamily="2" charset="-122"/>
                <a:sym typeface="Calibri" panose="020F0502020204030204" pitchFamily="34" charset="0"/>
              </a:defRPr>
            </a:lvl3pPr>
            <a:lvl4pPr algn="ctr" eaLnBrk="0" hangingPunct="0">
              <a:defRPr sz="3400">
                <a:latin typeface="Calibri" panose="020F0502020204030204" pitchFamily="34" charset="0"/>
                <a:ea typeface="宋体" panose="02010600030101010101" pitchFamily="2" charset="-122"/>
                <a:sym typeface="Calibri" panose="020F0502020204030204" pitchFamily="34" charset="0"/>
              </a:defRPr>
            </a:lvl4pPr>
            <a:lvl5pPr algn="ctr" eaLnBrk="0" hangingPunct="0">
              <a:defRPr sz="3400">
                <a:latin typeface="Calibri" panose="020F0502020204030204" pitchFamily="34" charset="0"/>
                <a:ea typeface="宋体" panose="02010600030101010101" pitchFamily="2" charset="-122"/>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9pPr>
          </a:lstStyle>
          <a:p>
            <a:r>
              <a:rPr lang="en-US" altLang="zh-CN" dirty="0"/>
              <a:t>4 </a:t>
            </a:r>
            <a:r>
              <a:rPr lang="zh-CN" altLang="en-US" dirty="0"/>
              <a:t>有参宏定义中</a:t>
            </a:r>
            <a:r>
              <a:rPr lang="en-US" altLang="zh-CN" dirty="0">
                <a:solidFill>
                  <a:srgbClr val="FF0000"/>
                </a:solidFill>
              </a:rPr>
              <a:t>#</a:t>
            </a:r>
            <a:r>
              <a:rPr lang="zh-CN" altLang="en-US" dirty="0"/>
              <a:t>的用法</a:t>
            </a:r>
            <a:endParaRPr lang="zh-CN" altLang="en-US" dirty="0"/>
          </a:p>
        </p:txBody>
      </p:sp>
      <p:sp>
        <p:nvSpPr>
          <p:cNvPr id="4" name="TextBox 3"/>
          <p:cNvSpPr txBox="1"/>
          <p:nvPr/>
        </p:nvSpPr>
        <p:spPr>
          <a:xfrm>
            <a:off x="1957388" y="3068960"/>
            <a:ext cx="7164536" cy="2676525"/>
          </a:xfrm>
          <a:prstGeom prst="rect">
            <a:avLst/>
          </a:prstGeom>
          <a:solidFill>
            <a:schemeClr val="tx1"/>
          </a:solidFill>
        </p:spPr>
        <p:txBody>
          <a:bodyPr wrap="square" rtlCol="0">
            <a:spAutoFit/>
          </a:bodyPr>
          <a:lstStyle/>
          <a:p>
            <a:r>
              <a:rPr lang="en-US" altLang="zh-CN" sz="2400" dirty="0">
                <a:solidFill>
                  <a:srgbClr val="0000CC"/>
                </a:solidFill>
                <a:latin typeface="Arial" panose="020B0604020202090204" pitchFamily="34" charset="0"/>
                <a:cs typeface="Arial" panose="020B0604020202090204" pitchFamily="34" charset="0"/>
              </a:rPr>
              <a:t>#define </a:t>
            </a:r>
            <a:r>
              <a:rPr lang="en-US" altLang="zh-CN" sz="2400" dirty="0">
                <a:solidFill>
                  <a:srgbClr val="C00000"/>
                </a:solidFill>
                <a:latin typeface="Arial" panose="020B0604020202090204" pitchFamily="34" charset="0"/>
                <a:cs typeface="Arial" panose="020B0604020202090204" pitchFamily="34" charset="0"/>
              </a:rPr>
              <a:t>STRUCT(ID)</a:t>
            </a:r>
            <a:r>
              <a:rPr lang="en-US" altLang="zh-CN" sz="2400" dirty="0">
                <a:solidFill>
                  <a:srgbClr val="0000CC"/>
                </a:solidFill>
                <a:latin typeface="Arial" panose="020B0604020202090204" pitchFamily="34" charset="0"/>
                <a:cs typeface="Arial" panose="020B0604020202090204" pitchFamily="34" charset="0"/>
              </a:rPr>
              <a:t> </a:t>
            </a:r>
            <a:r>
              <a:rPr lang="en-US" altLang="zh-CN" sz="2400" dirty="0" err="1">
                <a:solidFill>
                  <a:schemeClr val="bg1"/>
                </a:solidFill>
                <a:latin typeface="Arial" panose="020B0604020202090204" pitchFamily="34" charset="0"/>
                <a:cs typeface="Arial" panose="020B0604020202090204" pitchFamily="34" charset="0"/>
              </a:rPr>
              <a:t>struct</a:t>
            </a:r>
            <a:r>
              <a:rPr lang="en-US" altLang="zh-CN" sz="2400" dirty="0">
                <a:solidFill>
                  <a:schemeClr val="bg1"/>
                </a:solidFill>
                <a:latin typeface="Arial" panose="020B0604020202090204" pitchFamily="34" charset="0"/>
                <a:cs typeface="Arial" panose="020B0604020202090204" pitchFamily="34" charset="0"/>
              </a:rPr>
              <a:t> ID {  \</a:t>
            </a:r>
            <a:endParaRPr lang="en-US" altLang="zh-CN" sz="2400" dirty="0">
              <a:solidFill>
                <a:schemeClr val="bg1"/>
              </a:solidFill>
              <a:latin typeface="Arial" panose="020B0604020202090204" pitchFamily="34" charset="0"/>
              <a:cs typeface="Arial" panose="020B0604020202090204" pitchFamily="34" charset="0"/>
            </a:endParaRPr>
          </a:p>
          <a:p>
            <a:r>
              <a:rPr lang="en-US" altLang="zh-CN" sz="2400" dirty="0">
                <a:solidFill>
                  <a:schemeClr val="bg1"/>
                </a:solidFill>
                <a:latin typeface="Arial" panose="020B0604020202090204" pitchFamily="34" charset="0"/>
                <a:cs typeface="Arial" panose="020B0604020202090204" pitchFamily="34" charset="0"/>
              </a:rPr>
              <a:t>public: \</a:t>
            </a:r>
            <a:endParaRPr lang="en-US" altLang="zh-CN" sz="2400" dirty="0">
              <a:solidFill>
                <a:schemeClr val="bg1"/>
              </a:solidFill>
              <a:latin typeface="Arial" panose="020B0604020202090204" pitchFamily="34" charset="0"/>
              <a:cs typeface="Arial" panose="020B0604020202090204" pitchFamily="34" charset="0"/>
            </a:endParaRPr>
          </a:p>
          <a:p>
            <a:r>
              <a:rPr lang="en-US" altLang="zh-CN" sz="2400" dirty="0">
                <a:solidFill>
                  <a:schemeClr val="bg1"/>
                </a:solidFill>
                <a:latin typeface="Arial" panose="020B0604020202090204" pitchFamily="34" charset="0"/>
                <a:cs typeface="Arial" panose="020B0604020202090204" pitchFamily="34" charset="0"/>
              </a:rPr>
              <a:t>  ID(</a:t>
            </a:r>
            <a:r>
              <a:rPr lang="en-US" altLang="zh-CN" sz="2400" dirty="0" err="1">
                <a:solidFill>
                  <a:schemeClr val="bg1"/>
                </a:solidFill>
                <a:latin typeface="Arial" panose="020B0604020202090204" pitchFamily="34" charset="0"/>
                <a:cs typeface="Arial" panose="020B0604020202090204" pitchFamily="34" charset="0"/>
              </a:rPr>
              <a:t>int</a:t>
            </a:r>
            <a:r>
              <a:rPr lang="en-US" altLang="zh-CN" sz="2400" dirty="0">
                <a:solidFill>
                  <a:schemeClr val="bg1"/>
                </a:solidFill>
                <a:latin typeface="Arial" panose="020B0604020202090204" pitchFamily="34" charset="0"/>
                <a:cs typeface="Arial" panose="020B0604020202090204" pitchFamily="34" charset="0"/>
              </a:rPr>
              <a:t>) { </a:t>
            </a:r>
            <a:r>
              <a:rPr lang="en-US" altLang="zh-CN" sz="2400" dirty="0" err="1">
                <a:solidFill>
                  <a:schemeClr val="bg1"/>
                </a:solidFill>
                <a:latin typeface="Arial" panose="020B0604020202090204" pitchFamily="34" charset="0"/>
                <a:cs typeface="Arial" panose="020B0604020202090204" pitchFamily="34" charset="0"/>
              </a:rPr>
              <a:t>cout</a:t>
            </a:r>
            <a:r>
              <a:rPr lang="en-US" altLang="zh-CN" sz="2400" dirty="0">
                <a:solidFill>
                  <a:schemeClr val="bg1"/>
                </a:solidFill>
                <a:latin typeface="Arial" panose="020B0604020202090204" pitchFamily="34" charset="0"/>
                <a:cs typeface="Arial" panose="020B0604020202090204" pitchFamily="34" charset="0"/>
              </a:rPr>
              <a:t> &lt;&lt; #ID " constructor\n"; } \</a:t>
            </a:r>
            <a:endParaRPr lang="en-US" altLang="zh-CN" sz="2400" dirty="0">
              <a:solidFill>
                <a:schemeClr val="bg1"/>
              </a:solidFill>
              <a:latin typeface="Arial" panose="020B0604020202090204" pitchFamily="34" charset="0"/>
              <a:cs typeface="Arial" panose="020B0604020202090204" pitchFamily="34" charset="0"/>
            </a:endParaRPr>
          </a:p>
          <a:p>
            <a:r>
              <a:rPr lang="en-US" altLang="zh-CN" sz="2400" dirty="0">
                <a:solidFill>
                  <a:schemeClr val="bg1"/>
                </a:solidFill>
                <a:latin typeface="Arial" panose="020B0604020202090204" pitchFamily="34" charset="0"/>
                <a:cs typeface="Arial" panose="020B0604020202090204" pitchFamily="34" charset="0"/>
              </a:rPr>
              <a:t>  ~ID() { </a:t>
            </a:r>
            <a:r>
              <a:rPr lang="en-US" altLang="zh-CN" sz="2400" dirty="0" err="1">
                <a:solidFill>
                  <a:schemeClr val="bg1"/>
                </a:solidFill>
                <a:latin typeface="Arial" panose="020B0604020202090204" pitchFamily="34" charset="0"/>
                <a:cs typeface="Arial" panose="020B0604020202090204" pitchFamily="34" charset="0"/>
              </a:rPr>
              <a:t>cout</a:t>
            </a:r>
            <a:r>
              <a:rPr lang="en-US" altLang="zh-CN" sz="2400" dirty="0">
                <a:solidFill>
                  <a:schemeClr val="bg1"/>
                </a:solidFill>
                <a:latin typeface="Arial" panose="020B0604020202090204" pitchFamily="34" charset="0"/>
                <a:cs typeface="Arial" panose="020B0604020202090204" pitchFamily="34" charset="0"/>
              </a:rPr>
              <a:t> &lt;&lt; #ID " destructor\n"; } \</a:t>
            </a:r>
            <a:endParaRPr lang="en-US" altLang="zh-CN" sz="2400" dirty="0">
              <a:solidFill>
                <a:schemeClr val="bg1"/>
              </a:solidFill>
              <a:latin typeface="Arial" panose="020B0604020202090204" pitchFamily="34" charset="0"/>
              <a:cs typeface="Arial" panose="020B0604020202090204" pitchFamily="34" charset="0"/>
            </a:endParaRPr>
          </a:p>
          <a:p>
            <a:r>
              <a:rPr lang="en-US" altLang="zh-CN" sz="2400" dirty="0">
                <a:solidFill>
                  <a:schemeClr val="bg1"/>
                </a:solidFill>
                <a:latin typeface="Arial" panose="020B0604020202090204" pitchFamily="34" charset="0"/>
                <a:cs typeface="Arial" panose="020B0604020202090204" pitchFamily="34" charset="0"/>
              </a:rPr>
              <a:t>};</a:t>
            </a:r>
            <a:endParaRPr lang="en-US" altLang="zh-CN" sz="2400" dirty="0">
              <a:solidFill>
                <a:schemeClr val="bg1"/>
              </a:solidFill>
              <a:latin typeface="Arial" panose="020B0604020202090204" pitchFamily="34" charset="0"/>
              <a:cs typeface="Arial" panose="020B0604020202090204" pitchFamily="34" charset="0"/>
            </a:endParaRPr>
          </a:p>
          <a:p>
            <a:endParaRPr lang="zh-CN" altLang="en-US" sz="2400" dirty="0">
              <a:solidFill>
                <a:srgbClr val="0000CC"/>
              </a:solidFill>
              <a:latin typeface="Arial" panose="020B0604020202090204" pitchFamily="34" charset="0"/>
              <a:cs typeface="Arial" panose="020B0604020202090204" pitchFamily="34" charset="0"/>
            </a:endParaRPr>
          </a:p>
          <a:p>
            <a:r>
              <a:rPr lang="en-US" altLang="zh-CN" sz="2400" dirty="0">
                <a:solidFill>
                  <a:srgbClr val="C00000"/>
                </a:solidFill>
                <a:latin typeface="Arial" panose="020B0604020202090204" pitchFamily="34" charset="0"/>
                <a:cs typeface="Arial" panose="020B0604020202090204" pitchFamily="34" charset="0"/>
              </a:rPr>
              <a:t>STRUCT(Base1);</a:t>
            </a:r>
            <a:endParaRPr lang="en-US" altLang="zh-CN" sz="2400" dirty="0">
              <a:solidFill>
                <a:srgbClr val="C00000"/>
              </a:solidFill>
              <a:latin typeface="Arial" panose="020B0604020202090204" pitchFamily="34" charset="0"/>
              <a:cs typeface="Arial" panose="020B0604020202090204" pitchFamily="34" charset="0"/>
            </a:endParaRPr>
          </a:p>
        </p:txBody>
      </p:sp>
      <p:sp>
        <p:nvSpPr>
          <p:cNvPr id="5" name="TextBox 4"/>
          <p:cNvSpPr txBox="1"/>
          <p:nvPr/>
        </p:nvSpPr>
        <p:spPr>
          <a:xfrm>
            <a:off x="5352123" y="4933042"/>
            <a:ext cx="6696744" cy="1938020"/>
          </a:xfrm>
          <a:prstGeom prst="rect">
            <a:avLst/>
          </a:prstGeom>
          <a:solidFill>
            <a:schemeClr val="tx1">
              <a:lumMod val="85000"/>
            </a:schemeClr>
          </a:solidFill>
        </p:spPr>
        <p:txBody>
          <a:bodyPr wrap="square" rtlCol="0">
            <a:spAutoFit/>
          </a:bodyPr>
          <a:lstStyle/>
          <a:p>
            <a:r>
              <a:rPr lang="en-US" altLang="zh-CN" sz="2400" dirty="0" err="1">
                <a:solidFill>
                  <a:srgbClr val="0000CC"/>
                </a:solidFill>
              </a:rPr>
              <a:t>struct</a:t>
            </a:r>
            <a:r>
              <a:rPr lang="en-US" altLang="zh-CN" sz="2400" dirty="0">
                <a:solidFill>
                  <a:srgbClr val="0000CC"/>
                </a:solidFill>
              </a:rPr>
              <a:t> Base1{</a:t>
            </a:r>
            <a:endParaRPr lang="en-US" altLang="zh-CN" sz="2400" dirty="0">
              <a:solidFill>
                <a:srgbClr val="0000CC"/>
              </a:solidFill>
            </a:endParaRPr>
          </a:p>
          <a:p>
            <a:r>
              <a:rPr lang="en-US" altLang="zh-CN" sz="2400" dirty="0">
                <a:solidFill>
                  <a:srgbClr val="0000CC"/>
                </a:solidFill>
              </a:rPr>
              <a:t>public:</a:t>
            </a:r>
            <a:endParaRPr lang="en-US" altLang="zh-CN" sz="2400" dirty="0">
              <a:solidFill>
                <a:srgbClr val="0000CC"/>
              </a:solidFill>
            </a:endParaRPr>
          </a:p>
          <a:p>
            <a:r>
              <a:rPr lang="en-US" altLang="zh-CN" sz="2400" dirty="0">
                <a:solidFill>
                  <a:srgbClr val="0000CC"/>
                </a:solidFill>
              </a:rPr>
              <a:t>    Base1(</a:t>
            </a: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cout</a:t>
            </a:r>
            <a:r>
              <a:rPr lang="en-US" altLang="zh-CN" sz="2400" dirty="0">
                <a:solidFill>
                  <a:srgbClr val="0000CC"/>
                </a:solidFill>
              </a:rPr>
              <a:t> &lt;&lt; “Base1 constructor\n”;}</a:t>
            </a:r>
            <a:endParaRPr lang="en-US" altLang="zh-CN" sz="2400" dirty="0">
              <a:solidFill>
                <a:srgbClr val="0000CC"/>
              </a:solidFill>
            </a:endParaRPr>
          </a:p>
          <a:p>
            <a:r>
              <a:rPr lang="en-US" altLang="zh-CN" sz="2400" dirty="0">
                <a:solidFill>
                  <a:srgbClr val="0000CC"/>
                </a:solidFill>
              </a:rPr>
              <a:t>    ~Base1() { </a:t>
            </a:r>
            <a:r>
              <a:rPr lang="en-US" altLang="zh-CN" sz="2400" dirty="0" err="1">
                <a:solidFill>
                  <a:srgbClr val="0000CC"/>
                </a:solidFill>
              </a:rPr>
              <a:t>cout</a:t>
            </a:r>
            <a:r>
              <a:rPr lang="en-US" altLang="zh-CN" sz="2400" dirty="0">
                <a:solidFill>
                  <a:srgbClr val="0000CC"/>
                </a:solidFill>
              </a:rPr>
              <a:t> &lt;&lt; “Base1 destructor\n”; }</a:t>
            </a:r>
            <a:endParaRPr lang="en-US" altLang="zh-CN" sz="2400" dirty="0">
              <a:solidFill>
                <a:srgbClr val="0000CC"/>
              </a:solidFill>
            </a:endParaRPr>
          </a:p>
          <a:p>
            <a:r>
              <a:rPr lang="en-US" altLang="zh-CN" sz="2400" dirty="0">
                <a:solidFill>
                  <a:srgbClr val="0000CC"/>
                </a:solidFill>
              </a:rPr>
              <a:t>};</a:t>
            </a:r>
            <a:endParaRPr lang="zh-CN" altLang="en-US" sz="2400" dirty="0">
              <a:solidFill>
                <a:srgbClr val="0000CC"/>
              </a:solidFill>
            </a:endParaRPr>
          </a:p>
        </p:txBody>
      </p:sp>
      <p:sp>
        <p:nvSpPr>
          <p:cNvPr id="6" name="标题 4"/>
          <p:cNvSpPr txBox="1"/>
          <p:nvPr/>
        </p:nvSpPr>
        <p:spPr>
          <a:xfrm>
            <a:off x="-18415" y="43180"/>
            <a:ext cx="6301105" cy="664845"/>
          </a:xfrm>
          <a:prstGeom prst="rect">
            <a:avLst/>
          </a:prstGeom>
        </p:spPr>
        <p:txBody>
          <a:bodyPr>
            <a:normAutofit fontScale="975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2  </a:t>
            </a:r>
            <a:r>
              <a:rPr lang="zh-CN" altLang="zh-CN" sz="3600" dirty="0">
                <a:solidFill>
                  <a:srgbClr val="FF0000"/>
                </a:solidFill>
                <a:latin typeface="微软雅黑" panose="020B0503020204020204" pitchFamily="34" charset="-122"/>
                <a:cs typeface="Times New Roman" panose="02020503050405090304" pitchFamily="18" charset="0"/>
                <a:sym typeface="+mn-ea"/>
              </a:rPr>
              <a:t>模块化程序设计</a:t>
            </a:r>
            <a:endParaRPr lang="zh-CN" altLang="zh-CN" sz="3600" dirty="0">
              <a:solidFill>
                <a:srgbClr val="FF0000"/>
              </a:solidFill>
              <a:latin typeface="微软雅黑" panose="020B0503020204020204" pitchFamily="34" charset="-122"/>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505" y="1855470"/>
            <a:ext cx="6239510" cy="2399665"/>
          </a:xfrm>
          <a:prstGeom prst="rect">
            <a:avLst/>
          </a:prstGeom>
          <a:solidFill>
            <a:schemeClr val="tx2">
              <a:lumMod val="20000"/>
              <a:lumOff val="80000"/>
            </a:schemeClr>
          </a:solidFill>
        </p:spPr>
        <p:txBody>
          <a:bodyPr wrap="square" rtlCol="0">
            <a:spAutoFit/>
          </a:bodyPr>
          <a:lstStyle/>
          <a:p>
            <a:pPr fontAlgn="auto">
              <a:lnSpc>
                <a:spcPct val="150000"/>
              </a:lnSpc>
              <a:spcBef>
                <a:spcPts val="0"/>
              </a:spcBef>
              <a:spcAft>
                <a:spcPts val="0"/>
              </a:spcAft>
              <a:buFont typeface="Arial" panose="020B0604020202090204" pitchFamily="34" charset="0"/>
              <a:buChar char="•"/>
            </a:pPr>
            <a:r>
              <a:rPr lang="en-US" altLang="zh-CN" sz="2000" dirty="0">
                <a:latin typeface="华文细黑" panose="02010600040101010101" pitchFamily="2" charset="-122"/>
                <a:ea typeface="华文细黑" panose="02010600040101010101" pitchFamily="2" charset="-122"/>
              </a:rPr>
              <a:t>#define STR(str1,str2)  str1##str2</a:t>
            </a:r>
            <a:endParaRPr lang="en-US" altLang="zh-CN" sz="2000" dirty="0">
              <a:latin typeface="华文细黑" panose="02010600040101010101" pitchFamily="2" charset="-122"/>
              <a:ea typeface="华文细黑" panose="02010600040101010101" pitchFamily="2" charset="-122"/>
            </a:endParaRPr>
          </a:p>
          <a:p>
            <a:pPr fontAlgn="auto">
              <a:lnSpc>
                <a:spcPct val="150000"/>
              </a:lnSpc>
              <a:spcBef>
                <a:spcPts val="0"/>
              </a:spcBef>
              <a:spcAft>
                <a:spcPts val="0"/>
              </a:spcAft>
              <a:buFont typeface="Arial" panose="020B0604020202090204" pitchFamily="34" charset="0"/>
              <a:buChar char="•"/>
            </a:pPr>
            <a:r>
              <a:rPr lang="en-US" altLang="zh-CN" sz="2000" dirty="0">
                <a:solidFill>
                  <a:srgbClr val="FF0000"/>
                </a:solidFill>
                <a:latin typeface="华文细黑" panose="02010600040101010101" pitchFamily="2" charset="-122"/>
                <a:ea typeface="华文细黑" panose="02010600040101010101" pitchFamily="2" charset="-122"/>
              </a:rPr>
              <a:t>##</a:t>
            </a:r>
            <a:r>
              <a:rPr lang="zh-CN" altLang="en-US" sz="2000" dirty="0">
                <a:solidFill>
                  <a:srgbClr val="FF0000"/>
                </a:solidFill>
                <a:latin typeface="华文细黑" panose="02010600040101010101" pitchFamily="2" charset="-122"/>
                <a:ea typeface="华文细黑" panose="02010600040101010101" pitchFamily="2" charset="-122"/>
              </a:rPr>
              <a:t>用于把两侧的参数合并成一个符号</a:t>
            </a:r>
            <a:r>
              <a:rPr lang="zh-CN" altLang="en-US" sz="2000" dirty="0">
                <a:latin typeface="华文细黑" panose="02010600040101010101" pitchFamily="2" charset="-122"/>
                <a:ea typeface="华文细黑" panose="02010600040101010101" pitchFamily="2" charset="-122"/>
              </a:rPr>
              <a:t>，例子：</a:t>
            </a:r>
            <a:endParaRPr lang="zh-CN" altLang="en-US" sz="20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000" dirty="0">
                <a:latin typeface="华文细黑" panose="02010600040101010101" pitchFamily="2" charset="-122"/>
                <a:ea typeface="华文细黑" panose="02010600040101010101" pitchFamily="2" charset="-122"/>
              </a:rPr>
              <a:t>#define  composite(</a:t>
            </a:r>
            <a:r>
              <a:rPr lang="en-US" altLang="zh-CN" sz="2000" dirty="0" err="1">
                <a:latin typeface="华文细黑" panose="02010600040101010101" pitchFamily="2" charset="-122"/>
                <a:ea typeface="华文细黑" panose="02010600040101010101" pitchFamily="2" charset="-122"/>
              </a:rPr>
              <a:t>a,b,c</a:t>
            </a:r>
            <a:r>
              <a:rPr lang="en-US" altLang="zh-CN" sz="2000" dirty="0">
                <a:latin typeface="华文细黑" panose="02010600040101010101" pitchFamily="2" charset="-122"/>
                <a:ea typeface="华文细黑" panose="02010600040101010101" pitchFamily="2" charset="-122"/>
              </a:rPr>
              <a:t>)  a##b##c</a:t>
            </a:r>
            <a:endParaRPr lang="en-US" altLang="zh-CN" sz="20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zh-CN" altLang="en-US" sz="2000" dirty="0">
                <a:latin typeface="华文细黑" panose="02010600040101010101" pitchFamily="2" charset="-122"/>
                <a:ea typeface="华文细黑" panose="02010600040101010101" pitchFamily="2" charset="-122"/>
              </a:rPr>
              <a:t>则：</a:t>
            </a:r>
            <a:r>
              <a:rPr lang="en-US" altLang="zh-CN" sz="2000" dirty="0">
                <a:latin typeface="华文细黑" panose="02010600040101010101" pitchFamily="2" charset="-122"/>
                <a:ea typeface="华文细黑" panose="02010600040101010101" pitchFamily="2" charset="-122"/>
              </a:rPr>
              <a:t>composite(11,12,13)  --&gt;  111213</a:t>
            </a:r>
            <a:endParaRPr lang="en-US" altLang="zh-CN" sz="2000" dirty="0">
              <a:latin typeface="华文细黑" panose="02010600040101010101" pitchFamily="2" charset="-122"/>
              <a:ea typeface="华文细黑" panose="02010600040101010101" pitchFamily="2" charset="-122"/>
            </a:endParaRPr>
          </a:p>
          <a:p>
            <a:pPr lvl="1" fontAlgn="auto">
              <a:lnSpc>
                <a:spcPct val="150000"/>
              </a:lnSpc>
              <a:spcBef>
                <a:spcPts val="0"/>
              </a:spcBef>
              <a:spcAft>
                <a:spcPts val="0"/>
              </a:spcAft>
            </a:pPr>
            <a:r>
              <a:rPr lang="en-US" altLang="zh-CN" sz="2000" dirty="0">
                <a:latin typeface="华文细黑" panose="02010600040101010101" pitchFamily="2" charset="-122"/>
                <a:ea typeface="华文细黑" panose="02010600040101010101" pitchFamily="2" charset="-122"/>
              </a:rPr>
              <a:t>        composite("</a:t>
            </a:r>
            <a:r>
              <a:rPr lang="en-US" altLang="zh-CN" sz="2000" dirty="0" err="1">
                <a:latin typeface="华文细黑" panose="02010600040101010101" pitchFamily="2" charset="-122"/>
                <a:ea typeface="华文细黑" panose="02010600040101010101" pitchFamily="2" charset="-122"/>
              </a:rPr>
              <a:t>aa</a:t>
            </a:r>
            <a:r>
              <a:rPr lang="en-US" altLang="zh-CN" sz="2000" dirty="0">
                <a:latin typeface="华文细黑" panose="02010600040101010101" pitchFamily="2" charset="-122"/>
                <a:ea typeface="华文细黑" panose="02010600040101010101" pitchFamily="2" charset="-122"/>
              </a:rPr>
              <a:t>","</a:t>
            </a:r>
            <a:r>
              <a:rPr lang="en-US" altLang="zh-CN" sz="2000" dirty="0" err="1">
                <a:latin typeface="华文细黑" panose="02010600040101010101" pitchFamily="2" charset="-122"/>
                <a:ea typeface="华文细黑" panose="02010600040101010101" pitchFamily="2" charset="-122"/>
              </a:rPr>
              <a:t>bb","cc</a:t>
            </a:r>
            <a:r>
              <a:rPr lang="en-US" altLang="zh-CN" sz="2000" dirty="0">
                <a:latin typeface="华文细黑" panose="02010600040101010101" pitchFamily="2" charset="-122"/>
                <a:ea typeface="华文细黑" panose="02010600040101010101" pitchFamily="2" charset="-122"/>
              </a:rPr>
              <a:t>") --&gt; "</a:t>
            </a:r>
            <a:r>
              <a:rPr lang="en-US" altLang="zh-CN" sz="2000" dirty="0" err="1">
                <a:latin typeface="华文细黑" panose="02010600040101010101" pitchFamily="2" charset="-122"/>
                <a:ea typeface="华文细黑" panose="02010600040101010101" pitchFamily="2" charset="-122"/>
              </a:rPr>
              <a:t>aabbcc</a:t>
            </a:r>
            <a:r>
              <a:rPr lang="en-US" altLang="zh-CN" sz="2000" dirty="0">
                <a:latin typeface="华文细黑" panose="02010600040101010101" pitchFamily="2" charset="-122"/>
                <a:ea typeface="华文细黑" panose="02010600040101010101" pitchFamily="2" charset="-122"/>
              </a:rPr>
              <a:t>"</a:t>
            </a:r>
            <a:r>
              <a:rPr lang="zh-CN" altLang="en-US" sz="2000" dirty="0">
                <a:latin typeface="华文细黑" panose="02010600040101010101" pitchFamily="2" charset="-122"/>
                <a:ea typeface="华文细黑" panose="02010600040101010101" pitchFamily="2" charset="-122"/>
              </a:rPr>
              <a:t>　</a:t>
            </a:r>
            <a:endParaRPr lang="zh-CN" altLang="en-US" sz="2000" dirty="0">
              <a:latin typeface="华文细黑" panose="02010600040101010101" pitchFamily="2" charset="-122"/>
              <a:ea typeface="华文细黑" panose="02010600040101010101" pitchFamily="2" charset="-122"/>
            </a:endParaRPr>
          </a:p>
        </p:txBody>
      </p:sp>
      <p:sp>
        <p:nvSpPr>
          <p:cNvPr id="3" name="标题 1"/>
          <p:cNvSpPr txBox="1"/>
          <p:nvPr/>
        </p:nvSpPr>
        <p:spPr>
          <a:xfrm>
            <a:off x="104140" y="1071245"/>
            <a:ext cx="6179185" cy="784225"/>
          </a:xfrm>
          <a:prstGeom prst="rect">
            <a:avLst/>
          </a:prstGeom>
          <a:solidFill>
            <a:srgbClr val="008080"/>
          </a:solidFill>
        </p:spPr>
        <p:txBody>
          <a:bodyPr lIns="71225" tIns="35612" rIns="71225" bIns="35612" anchor="ctr">
            <a:normAutofit/>
          </a:bodyPr>
          <a:lstStyle>
            <a:lvl1pPr eaLnBrk="0" hangingPunct="0">
              <a:defRPr b="1">
                <a:solidFill>
                  <a:srgbClr val="FFFF00"/>
                </a:solidFill>
                <a:latin typeface="微软雅黑" panose="020B0503020204020204" pitchFamily="34" charset="-122"/>
                <a:ea typeface="微软雅黑" panose="020B0503020204020204" pitchFamily="34" charset="-122"/>
                <a:cs typeface="Arial Unicode MS" panose="020B0604020202020204" pitchFamily="34" charset="-122"/>
                <a:sym typeface="Calibri" panose="020F0502020204030204" pitchFamily="34" charset="0"/>
              </a:defRPr>
            </a:lvl1pPr>
            <a:lvl2pPr algn="ctr" eaLnBrk="0" hangingPunct="0">
              <a:defRPr sz="3400">
                <a:latin typeface="Calibri" panose="020F0502020204030204" pitchFamily="34" charset="0"/>
                <a:ea typeface="宋体" panose="02010600030101010101" pitchFamily="2" charset="-122"/>
                <a:sym typeface="Calibri" panose="020F0502020204030204" pitchFamily="34" charset="0"/>
              </a:defRPr>
            </a:lvl2pPr>
            <a:lvl3pPr algn="ctr" eaLnBrk="0" hangingPunct="0">
              <a:defRPr sz="3400">
                <a:latin typeface="Calibri" panose="020F0502020204030204" pitchFamily="34" charset="0"/>
                <a:ea typeface="宋体" panose="02010600030101010101" pitchFamily="2" charset="-122"/>
                <a:sym typeface="Calibri" panose="020F0502020204030204" pitchFamily="34" charset="0"/>
              </a:defRPr>
            </a:lvl3pPr>
            <a:lvl4pPr algn="ctr" eaLnBrk="0" hangingPunct="0">
              <a:defRPr sz="3400">
                <a:latin typeface="Calibri" panose="020F0502020204030204" pitchFamily="34" charset="0"/>
                <a:ea typeface="宋体" panose="02010600030101010101" pitchFamily="2" charset="-122"/>
                <a:sym typeface="Calibri" panose="020F0502020204030204" pitchFamily="34" charset="0"/>
              </a:defRPr>
            </a:lvl4pPr>
            <a:lvl5pPr algn="ctr" eaLnBrk="0" hangingPunct="0">
              <a:defRPr sz="3400">
                <a:latin typeface="Calibri" panose="020F0502020204030204" pitchFamily="34" charset="0"/>
                <a:ea typeface="宋体" panose="02010600030101010101" pitchFamily="2" charset="-122"/>
                <a:sym typeface="Calibri" panose="020F0502020204030204" pitchFamily="34" charset="0"/>
              </a:defRPr>
            </a:lvl5pPr>
            <a:lvl6pPr marL="356235"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6pPr>
            <a:lvl7pPr marL="712470"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7pPr>
            <a:lvl8pPr marL="1068070"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8pPr>
            <a:lvl9pPr marL="1424305" algn="ctr" eaLnBrk="0" fontAlgn="base" hangingPunct="0">
              <a:spcBef>
                <a:spcPct val="0"/>
              </a:spcBef>
              <a:spcAft>
                <a:spcPct val="0"/>
              </a:spcAft>
              <a:defRPr sz="3400">
                <a:latin typeface="Calibri" panose="020F0502020204030204" pitchFamily="34" charset="0"/>
                <a:ea typeface="宋体" panose="02010600030101010101" pitchFamily="2" charset="-122"/>
                <a:sym typeface="Calibri" panose="020F0502020204030204" pitchFamily="34" charset="0"/>
              </a:defRPr>
            </a:lvl9pPr>
          </a:lstStyle>
          <a:p>
            <a:r>
              <a:rPr lang="zh-CN" altLang="en-US" sz="3600" dirty="0"/>
              <a:t>有参宏定义中</a:t>
            </a:r>
            <a:r>
              <a:rPr lang="en-US" altLang="zh-CN" sz="3600" dirty="0">
                <a:solidFill>
                  <a:srgbClr val="FF0000"/>
                </a:solidFill>
              </a:rPr>
              <a:t>##</a:t>
            </a:r>
            <a:r>
              <a:rPr lang="zh-CN" altLang="en-US" sz="3600" dirty="0"/>
              <a:t>的用法</a:t>
            </a:r>
            <a:endParaRPr lang="zh-CN" altLang="en-US" sz="3600" dirty="0"/>
          </a:p>
        </p:txBody>
      </p:sp>
      <p:sp>
        <p:nvSpPr>
          <p:cNvPr id="6" name="标题 4"/>
          <p:cNvSpPr txBox="1"/>
          <p:nvPr/>
        </p:nvSpPr>
        <p:spPr>
          <a:xfrm>
            <a:off x="-18415" y="43180"/>
            <a:ext cx="6301105" cy="664845"/>
          </a:xfrm>
          <a:prstGeom prst="rect">
            <a:avLst/>
          </a:prstGeom>
        </p:spPr>
        <p:txBody>
          <a:bodyPr>
            <a:normAutofit fontScale="97500"/>
          </a:bodyPr>
          <a:lstStyle>
            <a:defPPr>
              <a:defRPr lang="zh-CN"/>
            </a:defPPr>
            <a:lvl1pPr defTabSz="914400" eaLnBrk="1" latinLnBrk="0" hangingPunct="1">
              <a:buNone/>
              <a:defRPr sz="3200" b="1">
                <a:latin typeface="Arial Rounded MT Bold" panose="020F0704030504030204" pitchFamily="34" charset="0"/>
                <a:ea typeface="微软雅黑" panose="020B0503020204020204" pitchFamily="34" charset="-122"/>
                <a:cs typeface="+mj-cs"/>
              </a:defRPr>
            </a:lvl1pPr>
          </a:lstStyle>
          <a:p>
            <a:r>
              <a:rPr lang="en-US" sz="3600" dirty="0">
                <a:solidFill>
                  <a:srgbClr val="FF0000"/>
                </a:solidFill>
              </a:rPr>
              <a:t>Review 2  </a:t>
            </a:r>
            <a:r>
              <a:rPr lang="zh-CN" altLang="zh-CN" sz="3600" dirty="0">
                <a:solidFill>
                  <a:srgbClr val="FF0000"/>
                </a:solidFill>
                <a:latin typeface="微软雅黑" panose="020B0503020204020204" pitchFamily="34" charset="-122"/>
                <a:cs typeface="Times New Roman" panose="02020503050405090304" pitchFamily="18" charset="0"/>
                <a:sym typeface="+mn-ea"/>
              </a:rPr>
              <a:t>模块化程序设计</a:t>
            </a:r>
            <a:endParaRPr lang="zh-CN" altLang="zh-CN" sz="3600" dirty="0">
              <a:solidFill>
                <a:srgbClr val="FF0000"/>
              </a:solidFill>
              <a:latin typeface="微软雅黑" panose="020B0503020204020204" pitchFamily="34" charset="-122"/>
              <a:cs typeface="Times New Roman" panose="02020503050405090304" pitchFamily="18" charset="0"/>
              <a:sym typeface="+mn-ea"/>
            </a:endParaRPr>
          </a:p>
        </p:txBody>
      </p:sp>
      <p:sp>
        <p:nvSpPr>
          <p:cNvPr id="4" name="文本框 3"/>
          <p:cNvSpPr txBox="1"/>
          <p:nvPr/>
        </p:nvSpPr>
        <p:spPr>
          <a:xfrm>
            <a:off x="205740" y="5030470"/>
            <a:ext cx="7151370" cy="922020"/>
          </a:xfrm>
          <a:prstGeom prst="rect">
            <a:avLst/>
          </a:prstGeom>
          <a:noFill/>
        </p:spPr>
        <p:txBody>
          <a:bodyPr wrap="square" rtlCol="0" anchor="t">
            <a:spAutoFit/>
          </a:bodyPr>
          <a:lstStyle/>
          <a:p>
            <a:r>
              <a:rPr lang="en-US" altLang="zh-CN" b="1" dirty="0">
                <a:solidFill>
                  <a:srgbClr val="FF0000"/>
                </a:solidFill>
                <a:latin typeface="微软雅黑" panose="020B0503020204020204" pitchFamily="34" charset="-122"/>
                <a:ea typeface="微软雅黑" panose="020B0503020204020204" pitchFamily="34" charset="-122"/>
                <a:cs typeface="Times New Roman" panose="02020503050405090304" pitchFamily="18" charset="0"/>
                <a:sym typeface="+mn-ea"/>
              </a:rPr>
              <a:t>5 </a:t>
            </a:r>
            <a:r>
              <a:rPr lang="zh-CN" altLang="zh-CN" b="1" dirty="0">
                <a:solidFill>
                  <a:srgbClr val="FF0000"/>
                </a:solidFill>
                <a:latin typeface="微软雅黑" panose="020B0503020204020204" pitchFamily="34" charset="-122"/>
                <a:ea typeface="微软雅黑" panose="020B0503020204020204" pitchFamily="34" charset="-122"/>
                <a:cs typeface="Times New Roman" panose="02020503050405090304" pitchFamily="18" charset="0"/>
                <a:sym typeface="+mn-ea"/>
              </a:rPr>
              <a:t>头文件：</a:t>
            </a:r>
            <a:r>
              <a:rPr lang="zh-CN" altLang="zh-CN" dirty="0">
                <a:solidFill>
                  <a:schemeClr val="tx2"/>
                </a:solidFill>
                <a:latin typeface="华文细黑" panose="02010600040101010101" pitchFamily="2" charset="-122"/>
                <a:ea typeface="华文细黑" panose="02010600040101010101" pitchFamily="2" charset="-122"/>
                <a:sym typeface="+mn-ea"/>
              </a:rPr>
              <a:t>应该只用于</a:t>
            </a:r>
            <a:r>
              <a:rPr lang="zh-CN" altLang="en-US" b="1" dirty="0">
                <a:solidFill>
                  <a:schemeClr val="tx2"/>
                </a:solidFill>
                <a:latin typeface="华文细黑" panose="02010600040101010101" pitchFamily="2" charset="-122"/>
                <a:ea typeface="华文细黑" panose="02010600040101010101" pitchFamily="2" charset="-122"/>
                <a:sym typeface="+mn-ea"/>
              </a:rPr>
              <a:t>外部变量</a:t>
            </a:r>
            <a:r>
              <a:rPr lang="zh-CN" altLang="zh-CN" b="1" dirty="0">
                <a:solidFill>
                  <a:schemeClr val="tx2"/>
                </a:solidFill>
                <a:latin typeface="华文细黑" panose="02010600040101010101" pitchFamily="2" charset="-122"/>
                <a:ea typeface="华文细黑" panose="02010600040101010101" pitchFamily="2" charset="-122"/>
                <a:sym typeface="+mn-ea"/>
              </a:rPr>
              <a:t>声明</a:t>
            </a:r>
            <a:r>
              <a:rPr lang="zh-CN" altLang="zh-CN" dirty="0">
                <a:solidFill>
                  <a:schemeClr val="tx2"/>
                </a:solidFill>
                <a:latin typeface="华文细黑" panose="02010600040101010101" pitchFamily="2" charset="-122"/>
                <a:ea typeface="华文细黑" panose="02010600040101010101" pitchFamily="2" charset="-122"/>
                <a:sym typeface="+mn-ea"/>
              </a:rPr>
              <a:t>、</a:t>
            </a:r>
            <a:r>
              <a:rPr lang="zh-CN" altLang="zh-CN" b="1" dirty="0">
                <a:solidFill>
                  <a:schemeClr val="tx2"/>
                </a:solidFill>
                <a:latin typeface="华文细黑" panose="02010600040101010101" pitchFamily="2" charset="-122"/>
                <a:ea typeface="华文细黑" panose="02010600040101010101" pitchFamily="2" charset="-122"/>
                <a:sym typeface="+mn-ea"/>
              </a:rPr>
              <a:t>函数</a:t>
            </a:r>
            <a:r>
              <a:rPr lang="zh-CN" altLang="en-US" b="1" dirty="0">
                <a:solidFill>
                  <a:schemeClr val="tx2"/>
                </a:solidFill>
                <a:latin typeface="华文细黑" panose="02010600040101010101" pitchFamily="2" charset="-122"/>
                <a:ea typeface="华文细黑" panose="02010600040101010101" pitchFamily="2" charset="-122"/>
                <a:sym typeface="+mn-ea"/>
              </a:rPr>
              <a:t>声明</a:t>
            </a:r>
            <a:r>
              <a:rPr lang="zh-CN" altLang="zh-CN" dirty="0">
                <a:solidFill>
                  <a:schemeClr val="tx2"/>
                </a:solidFill>
                <a:latin typeface="华文细黑" panose="02010600040101010101" pitchFamily="2" charset="-122"/>
                <a:ea typeface="华文细黑" panose="02010600040101010101" pitchFamily="2" charset="-122"/>
                <a:sym typeface="+mn-ea"/>
              </a:rPr>
              <a:t>、</a:t>
            </a:r>
            <a:r>
              <a:rPr lang="zh-CN" altLang="en-US" b="1" dirty="0">
                <a:solidFill>
                  <a:schemeClr val="tx2"/>
                </a:solidFill>
                <a:latin typeface="华文细黑" panose="02010600040101010101" pitchFamily="2" charset="-122"/>
                <a:ea typeface="华文细黑" panose="02010600040101010101" pitchFamily="2" charset="-122"/>
                <a:sym typeface="+mn-ea"/>
              </a:rPr>
              <a:t>结构的定义</a:t>
            </a:r>
            <a:r>
              <a:rPr lang="zh-CN" altLang="en-US" dirty="0">
                <a:solidFill>
                  <a:schemeClr val="tx2"/>
                </a:solidFill>
                <a:latin typeface="华文细黑" panose="02010600040101010101" pitchFamily="2" charset="-122"/>
                <a:ea typeface="华文细黑" panose="02010600040101010101" pitchFamily="2" charset="-122"/>
                <a:sym typeface="+mn-ea"/>
              </a:rPr>
              <a:t>、</a:t>
            </a:r>
            <a:r>
              <a:rPr lang="en-US" altLang="zh-CN" b="1" dirty="0" err="1">
                <a:solidFill>
                  <a:schemeClr val="tx2"/>
                </a:solidFill>
                <a:latin typeface="华文细黑" panose="02010600040101010101" pitchFamily="2" charset="-122"/>
                <a:ea typeface="华文细黑" panose="02010600040101010101" pitchFamily="2" charset="-122"/>
                <a:sym typeface="+mn-ea"/>
              </a:rPr>
              <a:t>typedef</a:t>
            </a:r>
            <a:r>
              <a:rPr lang="zh-CN" altLang="en-US" dirty="0">
                <a:solidFill>
                  <a:schemeClr val="tx2"/>
                </a:solidFill>
                <a:latin typeface="华文细黑" panose="02010600040101010101" pitchFamily="2" charset="-122"/>
                <a:ea typeface="华文细黑" panose="02010600040101010101" pitchFamily="2" charset="-122"/>
                <a:sym typeface="+mn-ea"/>
              </a:rPr>
              <a:t>和</a:t>
            </a:r>
            <a:r>
              <a:rPr lang="zh-CN" altLang="zh-CN" b="1" dirty="0">
                <a:solidFill>
                  <a:schemeClr val="tx2"/>
                </a:solidFill>
                <a:latin typeface="华文细黑" panose="02010600040101010101" pitchFamily="2" charset="-122"/>
                <a:ea typeface="华文细黑" panose="02010600040101010101" pitchFamily="2" charset="-122"/>
                <a:sym typeface="+mn-ea"/>
              </a:rPr>
              <a:t>宏</a:t>
            </a:r>
            <a:r>
              <a:rPr lang="zh-CN" altLang="zh-CN" dirty="0">
                <a:solidFill>
                  <a:schemeClr val="tx2"/>
                </a:solidFill>
                <a:latin typeface="华文细黑" panose="02010600040101010101" pitchFamily="2" charset="-122"/>
                <a:ea typeface="华文细黑" panose="02010600040101010101" pitchFamily="2" charset="-122"/>
                <a:sym typeface="+mn-ea"/>
              </a:rPr>
              <a:t>，而</a:t>
            </a:r>
            <a:r>
              <a:rPr lang="zh-CN" altLang="en-US" dirty="0">
                <a:solidFill>
                  <a:schemeClr val="tx2"/>
                </a:solidFill>
                <a:latin typeface="华文细黑" panose="02010600040101010101" pitchFamily="2" charset="-122"/>
                <a:ea typeface="华文细黑" panose="02010600040101010101" pitchFamily="2" charset="-122"/>
                <a:cs typeface="Arial Unicode MS" panose="020B0604020202020204" pitchFamily="34" charset="-122"/>
                <a:sym typeface="+mn-ea"/>
              </a:rPr>
              <a:t>不应该包含或生成占据存储空间的对象或函数的</a:t>
            </a:r>
            <a:r>
              <a:rPr lang="zh-CN" altLang="en-US" b="1" dirty="0">
                <a:solidFill>
                  <a:schemeClr val="tx2"/>
                </a:solidFill>
                <a:latin typeface="华文细黑" panose="02010600040101010101" pitchFamily="2" charset="-122"/>
                <a:ea typeface="华文细黑" panose="02010600040101010101" pitchFamily="2" charset="-122"/>
                <a:cs typeface="Arial Unicode MS" panose="020B0604020202020204" pitchFamily="34" charset="-122"/>
                <a:sym typeface="+mn-ea"/>
              </a:rPr>
              <a:t>定义</a:t>
            </a:r>
            <a:r>
              <a:rPr lang="zh-CN" altLang="en-US" dirty="0">
                <a:solidFill>
                  <a:schemeClr val="tx2"/>
                </a:solidFill>
                <a:latin typeface="华文细黑" panose="02010600040101010101" pitchFamily="2" charset="-122"/>
                <a:ea typeface="华文细黑" panose="02010600040101010101" pitchFamily="2" charset="-122"/>
                <a:cs typeface="Arial Unicode MS" panose="020B0604020202020204" pitchFamily="34" charset="-122"/>
                <a:sym typeface="+mn-ea"/>
              </a:rPr>
              <a:t>。</a:t>
            </a:r>
            <a:endParaRPr lang="zh-CN" altLang="en-US" dirty="0">
              <a:solidFill>
                <a:schemeClr val="tx2"/>
              </a:solidFill>
              <a:latin typeface="华文细黑" panose="02010600040101010101" pitchFamily="2" charset="-122"/>
              <a:ea typeface="华文细黑" panose="02010600040101010101" pitchFamily="2" charset="-122"/>
              <a:cs typeface="Arial Unicode MS" panose="020B0604020202020204" pitchFamily="34" charset="-122"/>
              <a:sym typeface="+mn-ea"/>
            </a:endParaRPr>
          </a:p>
        </p:txBody>
      </p:sp>
      <p:sp>
        <p:nvSpPr>
          <p:cNvPr id="8" name="TextBox 3"/>
          <p:cNvSpPr txBox="1"/>
          <p:nvPr/>
        </p:nvSpPr>
        <p:spPr>
          <a:xfrm>
            <a:off x="7596505" y="1855470"/>
            <a:ext cx="4561205" cy="4829810"/>
          </a:xfrm>
          <a:prstGeom prst="rect">
            <a:avLst/>
          </a:prstGeom>
          <a:solidFill>
            <a:schemeClr val="accent4">
              <a:lumMod val="20000"/>
              <a:lumOff val="80000"/>
            </a:schemeClr>
          </a:solidFill>
          <a:ln>
            <a:noFill/>
          </a:ln>
        </p:spPr>
        <p:txBody>
          <a:bodyPr wrap="square" lIns="91425" tIns="45712" rIns="91425" bIns="45712" rtlCol="0">
            <a:spAutoFit/>
          </a:bodyPr>
          <a:lstStyle/>
          <a:p>
            <a:pPr>
              <a:lnSpc>
                <a:spcPts val="3360"/>
              </a:lnSpc>
            </a:pPr>
            <a:r>
              <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rPr>
              <a:t>// </a:t>
            </a:r>
            <a:r>
              <a:rPr lang="zh-CN"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rPr>
              <a:t>头文件</a:t>
            </a:r>
            <a:r>
              <a:rPr lang="en-US" altLang="zh-CN" sz="1200" b="1" dirty="0" err="1">
                <a:solidFill>
                  <a:srgbClr val="00B16A"/>
                </a:solidFill>
                <a:latin typeface="Arial" panose="020B0604020202090204" pitchFamily="34" charset="0"/>
                <a:ea typeface="微软雅黑" panose="020B0503020204020204" pitchFamily="34" charset="-122"/>
                <a:cs typeface="Arial" panose="020B0604020202090204" pitchFamily="34" charset="0"/>
              </a:rPr>
              <a:t>header.h</a:t>
            </a:r>
            <a:endPar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a:lnSpc>
                <a:spcPts val="3360"/>
              </a:lnSpc>
            </a:pPr>
            <a:r>
              <a:rPr lang="en-US" altLang="zh-CN" sz="1200" b="1" dirty="0">
                <a:solidFill>
                  <a:srgbClr val="0000FF"/>
                </a:solidFill>
                <a:latin typeface="Arial" panose="020B0604020202090204" pitchFamily="34" charset="0"/>
                <a:ea typeface="微软雅黑" panose="020B0503020204020204" pitchFamily="34" charset="-122"/>
                <a:cs typeface="Arial" panose="020B0604020202090204" pitchFamily="34" charset="0"/>
              </a:rPr>
              <a:t>#</a:t>
            </a:r>
            <a:r>
              <a:rPr lang="en-US" altLang="zh-CN" sz="1200" b="1" dirty="0" err="1">
                <a:solidFill>
                  <a:srgbClr val="0000FF"/>
                </a:solidFill>
                <a:latin typeface="Arial" panose="020B0604020202090204" pitchFamily="34" charset="0"/>
                <a:ea typeface="微软雅黑" panose="020B0503020204020204" pitchFamily="34" charset="-122"/>
                <a:cs typeface="Arial" panose="020B0604020202090204" pitchFamily="34" charset="0"/>
              </a:rPr>
              <a:t>ifndef</a:t>
            </a:r>
            <a:r>
              <a:rPr lang="en-US" altLang="zh-CN" sz="1200" b="1" dirty="0">
                <a:solidFill>
                  <a:srgbClr val="0000FF"/>
                </a:solidFill>
                <a:latin typeface="Arial" panose="020B0604020202090204" pitchFamily="34" charset="0"/>
                <a:ea typeface="微软雅黑" panose="020B0503020204020204" pitchFamily="34" charset="-122"/>
                <a:cs typeface="Arial" panose="020B0604020202090204" pitchFamily="34" charset="0"/>
              </a:rPr>
              <a:t> HERDER_H</a:t>
            </a:r>
            <a:endParaRPr lang="en-US" altLang="zh-CN" sz="1200" b="1" dirty="0">
              <a:solidFill>
                <a:srgbClr val="0000FF"/>
              </a:solidFill>
              <a:latin typeface="Arial" panose="020B0604020202090204" pitchFamily="34" charset="0"/>
              <a:ea typeface="微软雅黑" panose="020B0503020204020204" pitchFamily="34" charset="-122"/>
              <a:cs typeface="Arial" panose="020B0604020202090204" pitchFamily="34" charset="0"/>
            </a:endParaRPr>
          </a:p>
          <a:p>
            <a:pPr>
              <a:lnSpc>
                <a:spcPts val="3360"/>
              </a:lnSpc>
            </a:pPr>
            <a:r>
              <a:rPr lang="en-US" altLang="zh-CN" sz="1200" b="1" dirty="0">
                <a:solidFill>
                  <a:srgbClr val="0000FF"/>
                </a:solidFill>
                <a:latin typeface="Arial" panose="020B0604020202090204" pitchFamily="34" charset="0"/>
                <a:ea typeface="微软雅黑" panose="020B0503020204020204" pitchFamily="34" charset="-122"/>
                <a:cs typeface="Arial" panose="020B0604020202090204" pitchFamily="34" charset="0"/>
              </a:rPr>
              <a:t>#define HERDER_H</a:t>
            </a:r>
            <a:endParaRPr lang="zh-CN" altLang="zh-CN" sz="1200" b="1" dirty="0">
              <a:solidFill>
                <a:srgbClr val="0000FF"/>
              </a:solidFill>
              <a:latin typeface="Arial" panose="020B0604020202090204" pitchFamily="34" charset="0"/>
              <a:ea typeface="微软雅黑" panose="020B0503020204020204" pitchFamily="34" charset="-122"/>
              <a:cs typeface="Arial" panose="020B0604020202090204" pitchFamily="34" charset="0"/>
            </a:endParaRPr>
          </a:p>
          <a:p>
            <a:pPr>
              <a:lnSpc>
                <a:spcPts val="3360"/>
              </a:lnSpc>
            </a:pP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extern void Foo1();    </a:t>
            </a:r>
            <a:r>
              <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rPr>
              <a:t>//function declaration</a:t>
            </a:r>
            <a:endPar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a:lnSpc>
                <a:spcPts val="3360"/>
              </a:lnSpc>
            </a:pP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extern </a:t>
            </a:r>
            <a:r>
              <a:rPr lang="en-US" altLang="zh-CN" sz="1400" dirty="0" err="1">
                <a:solidFill>
                  <a:schemeClr val="bg1"/>
                </a:solidFill>
                <a:latin typeface="Arial" panose="020B0604020202090204" pitchFamily="34" charset="0"/>
                <a:ea typeface="Arial Unicode MS" panose="020B0604020202020204" pitchFamily="34" charset="-122"/>
                <a:cs typeface="Arial" panose="020B0604020202090204" pitchFamily="34" charset="0"/>
              </a:rPr>
              <a:t>int</a:t>
            </a: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 a1;              </a:t>
            </a:r>
            <a:r>
              <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rPr>
              <a:t>//</a:t>
            </a:r>
            <a:r>
              <a:rPr lang="zh-CN" altLang="en-US" sz="1200" b="1" dirty="0">
                <a:solidFill>
                  <a:srgbClr val="00B16A"/>
                </a:solidFill>
                <a:latin typeface="Arial" panose="020B0604020202090204" pitchFamily="34" charset="0"/>
                <a:ea typeface="微软雅黑" panose="020B0503020204020204" pitchFamily="34" charset="-122"/>
                <a:cs typeface="Arial" panose="020B0604020202090204" pitchFamily="34" charset="0"/>
              </a:rPr>
              <a:t>外部变量声明</a:t>
            </a:r>
            <a:endParaRPr lang="en-US" altLang="zh-CN" sz="1200" b="1" dirty="0">
              <a:solidFill>
                <a:srgbClr val="00B16A"/>
              </a:solidFill>
              <a:latin typeface="Arial" panose="020B0604020202090204" pitchFamily="34" charset="0"/>
              <a:ea typeface="微软雅黑" panose="020B0503020204020204" pitchFamily="34" charset="-122"/>
              <a:cs typeface="Arial" panose="020B0604020202090204" pitchFamily="34" charset="0"/>
            </a:endParaRPr>
          </a:p>
          <a:p>
            <a:pPr>
              <a:lnSpc>
                <a:spcPts val="3360"/>
              </a:lnSpc>
            </a:pP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#define SIZE 100</a:t>
            </a:r>
            <a:endPar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endParaRPr>
          </a:p>
          <a:p>
            <a:pPr>
              <a:lnSpc>
                <a:spcPts val="3360"/>
              </a:lnSpc>
            </a:pPr>
            <a:r>
              <a:rPr lang="en-US" altLang="zh-CN" sz="1400" dirty="0" err="1">
                <a:solidFill>
                  <a:schemeClr val="bg1"/>
                </a:solidFill>
                <a:latin typeface="Arial" panose="020B0604020202090204" pitchFamily="34" charset="0"/>
                <a:ea typeface="Arial Unicode MS" panose="020B0604020202020204" pitchFamily="34" charset="-122"/>
                <a:cs typeface="Arial" panose="020B0604020202090204" pitchFamily="34" charset="0"/>
              </a:rPr>
              <a:t>typedef</a:t>
            </a: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  char  </a:t>
            </a:r>
            <a:r>
              <a:rPr lang="en-US" altLang="zh-CN" sz="1400" dirty="0" err="1">
                <a:solidFill>
                  <a:schemeClr val="bg1"/>
                </a:solidFill>
                <a:latin typeface="Arial" panose="020B0604020202090204" pitchFamily="34" charset="0"/>
                <a:ea typeface="Arial Unicode MS" panose="020B0604020202020204" pitchFamily="34" charset="-122"/>
                <a:cs typeface="Arial" panose="020B0604020202090204" pitchFamily="34" charset="0"/>
              </a:rPr>
              <a:t>char_t</a:t>
            </a:r>
            <a:r>
              <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rPr>
              <a:t>; </a:t>
            </a:r>
            <a:endParaRPr lang="en-US" altLang="zh-CN" sz="1400" dirty="0">
              <a:solidFill>
                <a:schemeClr val="bg1"/>
              </a:solidFill>
              <a:latin typeface="Arial" panose="020B0604020202090204" pitchFamily="34" charset="0"/>
              <a:ea typeface="Arial Unicode MS" panose="020B0604020202020204" pitchFamily="34" charset="-122"/>
              <a:cs typeface="Arial" panose="020B0604020202090204" pitchFamily="34" charset="0"/>
            </a:endParaRPr>
          </a:p>
          <a:p>
            <a:pPr>
              <a:lnSpc>
                <a:spcPts val="3360"/>
              </a:lnSpc>
            </a:pPr>
            <a:r>
              <a:rPr lang="en-US" altLang="zh-CN" sz="1400" b="1" dirty="0">
                <a:solidFill>
                  <a:srgbClr val="F37021"/>
                </a:solidFill>
                <a:latin typeface="Arial" panose="020B0604020202090204" pitchFamily="34" charset="0"/>
                <a:ea typeface="Arial Unicode MS" panose="020B0604020202020204" pitchFamily="34" charset="-122"/>
                <a:cs typeface="Arial" panose="020B0604020202090204" pitchFamily="34" charset="0"/>
              </a:rPr>
              <a:t>void Foo2()           </a:t>
            </a:r>
            <a:r>
              <a:rPr lang="en-US" altLang="zh-CN" sz="1200" b="1" dirty="0">
                <a:solidFill>
                  <a:srgbClr val="FF0000"/>
                </a:solidFill>
                <a:latin typeface="Arial" panose="020B0604020202090204" pitchFamily="34" charset="0"/>
                <a:ea typeface="Arial Unicode MS" panose="020B0604020202020204" pitchFamily="34" charset="-122"/>
                <a:cs typeface="Arial" panose="020B0604020202090204" pitchFamily="34" charset="0"/>
              </a:rPr>
              <a:t>//function definition error</a:t>
            </a:r>
            <a:endParaRPr lang="en-US" altLang="zh-CN" sz="1200" b="1" dirty="0">
              <a:solidFill>
                <a:srgbClr val="FF0000"/>
              </a:solidFill>
              <a:latin typeface="Arial" panose="020B0604020202090204" pitchFamily="34" charset="0"/>
              <a:ea typeface="Arial Unicode MS" panose="020B0604020202020204" pitchFamily="34" charset="-122"/>
              <a:cs typeface="Arial" panose="020B0604020202090204" pitchFamily="34" charset="0"/>
            </a:endParaRPr>
          </a:p>
          <a:p>
            <a:pPr>
              <a:lnSpc>
                <a:spcPts val="3360"/>
              </a:lnSpc>
            </a:pPr>
            <a:r>
              <a:rPr lang="zh-CN" altLang="zh-CN" sz="1400" b="1" dirty="0">
                <a:solidFill>
                  <a:srgbClr val="F37021"/>
                </a:solidFill>
                <a:latin typeface="Arial" panose="020B0604020202090204" pitchFamily="34" charset="0"/>
                <a:ea typeface="Arial Unicode MS" panose="020B0604020202020204" pitchFamily="34" charset="-122"/>
                <a:cs typeface="Arial" panose="020B0604020202090204" pitchFamily="34" charset="0"/>
              </a:rPr>
              <a:t> </a:t>
            </a:r>
            <a:r>
              <a:rPr lang="en-US" altLang="zh-CN" sz="1400" b="1" dirty="0">
                <a:solidFill>
                  <a:srgbClr val="F37021"/>
                </a:solidFill>
                <a:latin typeface="Arial" panose="020B0604020202090204" pitchFamily="34" charset="0"/>
                <a:ea typeface="Arial Unicode MS" panose="020B0604020202020204" pitchFamily="34" charset="-122"/>
                <a:cs typeface="Arial" panose="020B0604020202090204" pitchFamily="34" charset="0"/>
              </a:rPr>
              <a:t>{   }              </a:t>
            </a:r>
            <a:endParaRPr lang="zh-CN" altLang="zh-CN" sz="1400" b="1" dirty="0">
              <a:solidFill>
                <a:srgbClr val="F37021"/>
              </a:solidFill>
              <a:latin typeface="Arial" panose="020B0604020202090204" pitchFamily="34" charset="0"/>
              <a:ea typeface="Arial Unicode MS" panose="020B0604020202020204" pitchFamily="34" charset="-122"/>
              <a:cs typeface="Arial" panose="020B0604020202090204" pitchFamily="34" charset="0"/>
            </a:endParaRPr>
          </a:p>
          <a:p>
            <a:pPr>
              <a:lnSpc>
                <a:spcPts val="3360"/>
              </a:lnSpc>
            </a:pPr>
            <a:r>
              <a:rPr lang="en-US" altLang="zh-CN" sz="1400" b="1" dirty="0" err="1">
                <a:solidFill>
                  <a:srgbClr val="F37021"/>
                </a:solidFill>
                <a:latin typeface="Arial" panose="020B0604020202090204" pitchFamily="34" charset="0"/>
                <a:ea typeface="Arial Unicode MS" panose="020B0604020202020204" pitchFamily="34" charset="-122"/>
                <a:cs typeface="Arial" panose="020B0604020202090204" pitchFamily="34" charset="0"/>
              </a:rPr>
              <a:t>int</a:t>
            </a:r>
            <a:r>
              <a:rPr lang="en-US" altLang="zh-CN" sz="1400" b="1" dirty="0">
                <a:solidFill>
                  <a:srgbClr val="F37021"/>
                </a:solidFill>
                <a:latin typeface="Arial" panose="020B0604020202090204" pitchFamily="34" charset="0"/>
                <a:ea typeface="Arial Unicode MS" panose="020B0604020202020204" pitchFamily="34" charset="-122"/>
                <a:cs typeface="Arial" panose="020B0604020202090204" pitchFamily="34" charset="0"/>
              </a:rPr>
              <a:t> a2;                   </a:t>
            </a:r>
            <a:r>
              <a:rPr lang="en-US" altLang="zh-CN" sz="1400" b="1" dirty="0">
                <a:solidFill>
                  <a:srgbClr val="FF0000"/>
                </a:solidFill>
                <a:latin typeface="Arial" panose="020B0604020202090204" pitchFamily="34" charset="0"/>
                <a:ea typeface="Arial Unicode MS" panose="020B0604020202020204" pitchFamily="34" charset="-122"/>
                <a:cs typeface="Arial" panose="020B0604020202090204" pitchFamily="34" charset="0"/>
              </a:rPr>
              <a:t>//object definition error</a:t>
            </a:r>
            <a:endParaRPr lang="en-US" altLang="zh-CN" sz="1400" b="1" dirty="0">
              <a:solidFill>
                <a:srgbClr val="FF0000"/>
              </a:solidFill>
              <a:latin typeface="Arial" panose="020B0604020202090204" pitchFamily="34" charset="0"/>
              <a:ea typeface="Arial Unicode MS" panose="020B0604020202020204" pitchFamily="34" charset="-122"/>
              <a:cs typeface="Arial" panose="020B0604020202090204" pitchFamily="34" charset="0"/>
            </a:endParaRPr>
          </a:p>
          <a:p>
            <a:pPr>
              <a:lnSpc>
                <a:spcPts val="3360"/>
              </a:lnSpc>
            </a:pPr>
            <a:r>
              <a:rPr lang="en-US" altLang="zh-CN" sz="1400" b="1" dirty="0">
                <a:solidFill>
                  <a:srgbClr val="0000FF"/>
                </a:solidFill>
                <a:latin typeface="Arial" panose="020B0604020202090204" pitchFamily="34" charset="0"/>
                <a:ea typeface="Arial Unicode MS" panose="020B0604020202020204" pitchFamily="34" charset="-122"/>
                <a:cs typeface="Arial" panose="020B0604020202090204" pitchFamily="34" charset="0"/>
              </a:rPr>
              <a:t>#</a:t>
            </a:r>
            <a:r>
              <a:rPr lang="en-US" altLang="zh-CN" sz="1400" b="1" dirty="0" err="1">
                <a:solidFill>
                  <a:srgbClr val="0000FF"/>
                </a:solidFill>
                <a:latin typeface="Arial" panose="020B0604020202090204" pitchFamily="34" charset="0"/>
                <a:ea typeface="Arial Unicode MS" panose="020B0604020202020204" pitchFamily="34" charset="-122"/>
                <a:cs typeface="Arial" panose="020B0604020202090204" pitchFamily="34" charset="0"/>
              </a:rPr>
              <a:t>endif</a:t>
            </a:r>
            <a:endParaRPr lang="en-US" altLang="zh-CN" sz="1400" b="1" dirty="0" err="1">
              <a:solidFill>
                <a:srgbClr val="0000FF"/>
              </a:solidFill>
              <a:latin typeface="Arial" panose="020B0604020202090204" pitchFamily="34" charset="0"/>
              <a:ea typeface="Arial Unicode MS" panose="020B0604020202020204" pitchFamily="34" charset="-122"/>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theme/theme1.xml><?xml version="1.0" encoding="utf-8"?>
<a:theme xmlns:a="http://schemas.openxmlformats.org/drawingml/2006/main" name="自定义设计方案">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20766</Words>
  <Application>WPS 演示</Application>
  <PresentationFormat>自定义</PresentationFormat>
  <Paragraphs>1689</Paragraphs>
  <Slides>76</Slides>
  <Notes>9</Notes>
  <HiddenSlides>0</HiddenSlides>
  <MMClips>0</MMClips>
  <ScaleCrop>false</ScaleCrop>
  <HeadingPairs>
    <vt:vector size="8" baseType="variant">
      <vt:variant>
        <vt:lpstr>已用的字体</vt:lpstr>
      </vt:variant>
      <vt:variant>
        <vt:i4>40</vt:i4>
      </vt:variant>
      <vt:variant>
        <vt:lpstr>主题</vt:lpstr>
      </vt:variant>
      <vt:variant>
        <vt:i4>4</vt:i4>
      </vt:variant>
      <vt:variant>
        <vt:lpstr>嵌入 OLE 服务器</vt:lpstr>
      </vt:variant>
      <vt:variant>
        <vt:i4>2</vt:i4>
      </vt:variant>
      <vt:variant>
        <vt:lpstr>幻灯片标题</vt:lpstr>
      </vt:variant>
      <vt:variant>
        <vt:i4>76</vt:i4>
      </vt:variant>
    </vt:vector>
  </HeadingPairs>
  <TitlesOfParts>
    <vt:vector size="122" baseType="lpstr">
      <vt:lpstr>Arial</vt:lpstr>
      <vt:lpstr>方正书宋_GBK</vt:lpstr>
      <vt:lpstr>Wingdings</vt:lpstr>
      <vt:lpstr>宋体</vt:lpstr>
      <vt:lpstr>汉仪书宋二KW</vt:lpstr>
      <vt:lpstr>Calibri</vt:lpstr>
      <vt:lpstr>Helvetica Neue</vt:lpstr>
      <vt:lpstr>Arial Black</vt:lpstr>
      <vt:lpstr>微软雅黑</vt:lpstr>
      <vt:lpstr>汉仪旗黑</vt:lpstr>
      <vt:lpstr>华文细黑</vt:lpstr>
      <vt:lpstr>黑体-简</vt:lpstr>
      <vt:lpstr>Arial Rounded MT Bold</vt:lpstr>
      <vt:lpstr>Times New Roman</vt:lpstr>
      <vt:lpstr>MS PGothic</vt:lpstr>
      <vt:lpstr>冬青黑体简体中文</vt:lpstr>
      <vt:lpstr>黑体</vt:lpstr>
      <vt:lpstr>Frutiger LT 55 Roman</vt:lpstr>
      <vt:lpstr>Arial Unicode MS</vt:lpstr>
      <vt:lpstr>Albertus Extra Bold</vt:lpstr>
      <vt:lpstr>Consolas</vt:lpstr>
      <vt:lpstr>汉仪中黑KW</vt:lpstr>
      <vt:lpstr>楷体_GB2312</vt:lpstr>
      <vt:lpstr>汉仪楷体简</vt:lpstr>
      <vt:lpstr>楷体_GB2312</vt:lpstr>
      <vt:lpstr>KaiTi_GB2312</vt:lpstr>
      <vt:lpstr>苹方-简</vt:lpstr>
      <vt:lpstr>Courier</vt:lpstr>
      <vt:lpstr>华文仿宋</vt:lpstr>
      <vt:lpstr>Tahoma</vt:lpstr>
      <vt:lpstr>Diavlo Light</vt:lpstr>
      <vt:lpstr>Verdana</vt:lpstr>
      <vt:lpstr>隶书</vt:lpstr>
      <vt:lpstr>宋体-简</vt:lpstr>
      <vt:lpstr>Courier New</vt:lpstr>
      <vt:lpstr>宋体</vt:lpstr>
      <vt:lpstr>Thonburi</vt:lpstr>
      <vt:lpstr>华文宋体</vt:lpstr>
      <vt:lpstr>Impact</vt:lpstr>
      <vt:lpstr>Heiti SC Light</vt:lpstr>
      <vt:lpstr>自定义设计方案</vt:lpstr>
      <vt:lpstr>1_自定义设计方案</vt:lpstr>
      <vt:lpstr>2_自定义设计方案</vt:lpstr>
      <vt:lpstr>3_自定义设计方案</vt:lpstr>
      <vt:lpstr>PBrush</vt:lpstr>
      <vt:lpstr>Word.Document.8</vt:lpstr>
      <vt:lpstr>程序设计专题 总复习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说明 </vt:lpstr>
      <vt:lpstr>PowerPoint 演示文稿</vt:lpstr>
      <vt:lpstr>PowerPoint 演示文稿</vt:lpstr>
      <vt:lpstr>PowerPoint 演示文稿</vt:lpstr>
      <vt:lpstr>理解数组与指针</vt:lpstr>
      <vt:lpstr>理解数组与指针</vt:lpstr>
      <vt:lpstr>理解二维数组与指针</vt:lpstr>
      <vt:lpstr>理解二维数组与指针</vt:lpstr>
      <vt:lpstr>理解二维数组与指针</vt:lpstr>
      <vt:lpstr>理解二维数组与指针</vt:lpstr>
      <vt:lpstr>理解二维数组与指针</vt:lpstr>
      <vt:lpstr>回到问题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指向指针的指针</vt:lpstr>
      <vt:lpstr>PowerPoint 演示文稿</vt:lpstr>
      <vt:lpstr>PowerPoint 演示文稿</vt:lpstr>
      <vt:lpstr>PowerPoint 演示文稿</vt:lpstr>
      <vt:lpstr>PowerPoint 演示文稿</vt:lpstr>
      <vt:lpstr>指向指针的指针</vt:lpstr>
      <vt:lpstr>  用指针数组处理多个字符串</vt:lpstr>
      <vt:lpstr> 用指针数组处理多个字符串</vt:lpstr>
      <vt:lpstr>PowerPoint 演示文稿</vt:lpstr>
      <vt:lpstr>PowerPoint 演示文稿</vt:lpstr>
      <vt:lpstr>PowerPoint 演示文稿</vt:lpstr>
      <vt:lpstr>PowerPoint 演示文稿</vt:lpstr>
      <vt:lpstr>PowerPoint 演示文稿</vt:lpstr>
      <vt:lpstr>一、算法效率</vt:lpstr>
      <vt:lpstr>一、算法效率</vt:lpstr>
      <vt:lpstr>一、算法效率</vt:lpstr>
      <vt:lpstr>一、算法效率</vt:lpstr>
      <vt:lpstr>一、算法效率</vt:lpstr>
      <vt:lpstr>一、算法效率</vt:lpstr>
      <vt:lpstr>一、算法效率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复习6 多文件文件打开方式</vt:lpstr>
      <vt:lpstr>文件读写函数</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zhaijin</dc:creator>
  <cp:lastModifiedBy>wangjianjiang</cp:lastModifiedBy>
  <cp:revision>1293</cp:revision>
  <dcterms:created xsi:type="dcterms:W3CDTF">2021-04-18T14:11:10Z</dcterms:created>
  <dcterms:modified xsi:type="dcterms:W3CDTF">2021-04-18T14:11:10Z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2052-3.3.1.5149</vt:lpwstr>
  </property>
  <property fmtid="{D5CDD505-2E9C-101B-9397-08002B2CF9AE}" pid="4" name="ICV">
    <vt:lpwstr>CCAD9FFD660140838807296E1F72FC9B</vt:lpwstr>
  </property>
</Properties>
</file>