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4" autoAdjust="0"/>
  </p:normalViewPr>
  <p:slideViewPr>
    <p:cSldViewPr>
      <p:cViewPr>
        <p:scale>
          <a:sx n="110" d="100"/>
          <a:sy n="110" d="100"/>
        </p:scale>
        <p:origin x="-1368" y="-12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0CBB-A991-42E5-BE97-799E993E6B37}" type="datetimeFigureOut">
              <a:rPr lang="de-DE" smtClean="0"/>
              <a:pPr/>
              <a:t>25.03.2017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3F3C-2F20-49A0-8693-8839D46BE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04664" y="688042"/>
            <a:ext cx="1059700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Shah 2000</a:t>
            </a:r>
            <a:r>
              <a:rPr lang="en-US" sz="900" dirty="0" smtClean="0"/>
              <a:t>	</a:t>
            </a:r>
            <a:r>
              <a:rPr lang="en-US" sz="900" dirty="0" smtClean="0"/>
              <a:t> </a:t>
            </a:r>
            <a:r>
              <a:rPr lang="en-US" sz="900" dirty="0" smtClean="0"/>
              <a:t>	-		First of Type (by User: 100%)	-		Experts	User Innovations</a:t>
            </a:r>
          </a:p>
          <a:p>
            <a:r>
              <a:rPr lang="en-US" sz="900" dirty="0" smtClean="0"/>
              <a:t>	 			Major Improvements (by User: 58%)	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sz="900" b="1" dirty="0" smtClean="0"/>
              <a:t>Franke Shah 2003	</a:t>
            </a:r>
            <a:r>
              <a:rPr lang="en-US" sz="900" dirty="0" smtClean="0"/>
              <a:t>	</a:t>
            </a:r>
            <a:r>
              <a:rPr lang="en-US" sz="900" dirty="0" smtClean="0"/>
              <a:t>Active (32,1%)		New (14,5%)		Newness (1 – 7)		User	</a:t>
            </a:r>
            <a:r>
              <a:rPr lang="en-US" sz="900" dirty="0" smtClean="0"/>
              <a:t>User</a:t>
            </a:r>
            <a:r>
              <a:rPr lang="en-US" sz="900" dirty="0" smtClean="0"/>
              <a:t> Innovator</a:t>
            </a:r>
          </a:p>
          <a:p>
            <a:r>
              <a:rPr lang="en-US" sz="900" dirty="0" smtClean="0"/>
              <a:t>		Realized (N.A.)		Improvements (85,5%)</a:t>
            </a:r>
          </a:p>
          <a:p>
            <a:r>
              <a:rPr lang="en-US" sz="900" dirty="0" smtClean="0"/>
              <a:t>		Idea (N.A.)		Ideas and realized included</a:t>
            </a:r>
          </a:p>
          <a:p>
            <a:endParaRPr lang="en-US" sz="900" dirty="0" smtClean="0"/>
          </a:p>
          <a:p>
            <a:r>
              <a:rPr lang="en-US" sz="900" b="1" dirty="0" smtClean="0"/>
              <a:t>Lüthje 2004</a:t>
            </a:r>
            <a:r>
              <a:rPr lang="en-US" sz="900" dirty="0" smtClean="0"/>
              <a:t>		Active (37,3%)		New (29,8%)		-		Researcher	User Innovator</a:t>
            </a:r>
          </a:p>
          <a:p>
            <a:r>
              <a:rPr lang="en-US" sz="900" dirty="0" smtClean="0"/>
              <a:t>		Realized (9,8%)		Improvements (70,2%)	</a:t>
            </a:r>
          </a:p>
          <a:p>
            <a:r>
              <a:rPr lang="en-US" sz="900" dirty="0" smtClean="0"/>
              <a:t>		Idea (27,5%)</a:t>
            </a:r>
          </a:p>
          <a:p>
            <a:endParaRPr lang="en-US" sz="900" dirty="0" smtClean="0"/>
          </a:p>
          <a:p>
            <a:r>
              <a:rPr lang="en-US" sz="900" b="1" dirty="0" smtClean="0"/>
              <a:t>Lüthje 2005</a:t>
            </a:r>
            <a:r>
              <a:rPr lang="en-US" sz="900" dirty="0" smtClean="0"/>
              <a:t>		Active (38,7%)		New (24,1%)		Newness (1 – 7)		User	</a:t>
            </a:r>
            <a:r>
              <a:rPr lang="en-US" sz="900" dirty="0" smtClean="0"/>
              <a:t>User</a:t>
            </a:r>
            <a:r>
              <a:rPr lang="en-US" sz="900" dirty="0" smtClean="0"/>
              <a:t> Innovator	</a:t>
            </a:r>
          </a:p>
          <a:p>
            <a:r>
              <a:rPr lang="en-US" sz="900" dirty="0" smtClean="0"/>
              <a:t>	 	Realized (19,2%)		Improvements (75,9%)			Experts</a:t>
            </a:r>
          </a:p>
          <a:p>
            <a:r>
              <a:rPr lang="en-US" sz="900" dirty="0" smtClean="0"/>
              <a:t>		 Idea (19,5%)			</a:t>
            </a:r>
          </a:p>
          <a:p>
            <a:r>
              <a:rPr lang="en-US" sz="900" dirty="0" smtClean="0"/>
              <a:t>	</a:t>
            </a:r>
          </a:p>
          <a:p>
            <a:r>
              <a:rPr lang="en-US" sz="900" b="1" dirty="0" smtClean="0"/>
              <a:t>Tietze2005</a:t>
            </a:r>
            <a:r>
              <a:rPr lang="en-US" sz="900" dirty="0" smtClean="0"/>
              <a:t>		Active (45%)		New (N.A.)		Novelty (High, Medium, Low)	Experts	User Innovations</a:t>
            </a:r>
          </a:p>
          <a:p>
            <a:r>
              <a:rPr lang="en-US" sz="900" dirty="0" smtClean="0"/>
              <a:t>		Realized (26%)		Major Improvements (N.A.)	</a:t>
            </a:r>
          </a:p>
          <a:p>
            <a:r>
              <a:rPr lang="en-US" sz="900" dirty="0" smtClean="0"/>
              <a:t>		Idea or no answer (19%)	Minor Improvements (excluded)</a:t>
            </a:r>
          </a:p>
          <a:p>
            <a:r>
              <a:rPr lang="en-US" sz="900" dirty="0" smtClean="0"/>
              <a:t>	</a:t>
            </a:r>
          </a:p>
          <a:p>
            <a:r>
              <a:rPr lang="en-US" sz="900" b="1" dirty="0" smtClean="0"/>
              <a:t>Hienerth</a:t>
            </a:r>
            <a:r>
              <a:rPr lang="en-US" sz="900" b="1" dirty="0"/>
              <a:t> </a:t>
            </a:r>
            <a:r>
              <a:rPr lang="en-US" sz="900" b="1" dirty="0" smtClean="0"/>
              <a:t>2006</a:t>
            </a:r>
            <a:r>
              <a:rPr lang="en-US" sz="900" dirty="0" smtClean="0"/>
              <a:t>		-		Radical		-		Experts	User Innovations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			Incremental	</a:t>
            </a:r>
            <a:r>
              <a:rPr lang="en-US" sz="900" dirty="0" smtClean="0"/>
              <a:t>					</a:t>
            </a:r>
          </a:p>
          <a:p>
            <a:r>
              <a:rPr lang="en-US" sz="900" b="1" dirty="0" smtClean="0"/>
              <a:t>Baldwin 2006</a:t>
            </a:r>
            <a:r>
              <a:rPr lang="en-US" sz="900" dirty="0" smtClean="0"/>
              <a:t>		-		Major Improvements (63%)	-		Researcher	 User Innovations</a:t>
            </a:r>
          </a:p>
          <a:p>
            <a:r>
              <a:rPr lang="en-US" sz="900" i="1" dirty="0" smtClean="0"/>
              <a:t>based on Hienerth2006</a:t>
            </a:r>
            <a:r>
              <a:rPr lang="en-US" sz="900" dirty="0" smtClean="0"/>
              <a:t>			Minor Improvements (83%)			Experts</a:t>
            </a:r>
          </a:p>
          <a:p>
            <a:r>
              <a:rPr lang="en-US" sz="900" b="1" dirty="0" smtClean="0"/>
              <a:t>Hyysalo  2009</a:t>
            </a:r>
            <a:r>
              <a:rPr lang="en-US" sz="900" dirty="0" smtClean="0"/>
              <a:t>		-		Micro-innovations		-		Researcher	 User Innovations 	</a:t>
            </a:r>
          </a:p>
          <a:p>
            <a:r>
              <a:rPr lang="en-US" sz="900" i="1" dirty="0" smtClean="0"/>
              <a:t>Based on Hienerth2006 and Baldwin2006</a:t>
            </a:r>
            <a:r>
              <a:rPr lang="en-US" sz="900" dirty="0" smtClean="0"/>
              <a:t>		Micro-adoptions			</a:t>
            </a:r>
          </a:p>
          <a:p>
            <a:endParaRPr lang="en-US" sz="900" dirty="0" smtClean="0"/>
          </a:p>
          <a:p>
            <a:r>
              <a:rPr lang="en-US" sz="900" b="1" dirty="0" smtClean="0"/>
              <a:t>Raasch2008		x		</a:t>
            </a:r>
            <a:r>
              <a:rPr lang="en-US" sz="900" b="1" dirty="0" smtClean="0"/>
              <a:t>x</a:t>
            </a:r>
            <a:r>
              <a:rPr lang="en-US" sz="900" b="1" dirty="0" smtClean="0"/>
              <a:t>		</a:t>
            </a:r>
            <a:r>
              <a:rPr lang="en-US" sz="900" b="1" dirty="0" smtClean="0"/>
              <a:t>x</a:t>
            </a:r>
            <a:r>
              <a:rPr lang="en-US" sz="900" b="1" dirty="0" smtClean="0"/>
              <a:t>		</a:t>
            </a:r>
            <a:r>
              <a:rPr lang="en-US" sz="900" b="1" dirty="0" smtClean="0"/>
              <a:t>x</a:t>
            </a:r>
            <a:r>
              <a:rPr lang="en-US" sz="900" b="1" dirty="0" smtClean="0"/>
              <a:t>	</a:t>
            </a:r>
            <a:r>
              <a:rPr lang="en-US" sz="900" dirty="0" smtClean="0"/>
              <a:t>User Innovators</a:t>
            </a:r>
            <a:endParaRPr lang="en-US" sz="900" b="1" dirty="0" smtClean="0"/>
          </a:p>
          <a:p>
            <a:r>
              <a:rPr lang="en-US" sz="900" dirty="0" smtClean="0"/>
              <a:t>					</a:t>
            </a:r>
          </a:p>
          <a:p>
            <a:r>
              <a:rPr lang="en-US" sz="900" b="1" dirty="0" smtClean="0"/>
              <a:t>Janzi2011</a:t>
            </a:r>
            <a:r>
              <a:rPr lang="en-US" sz="900" dirty="0" smtClean="0"/>
              <a:t>		-		Incremental</a:t>
            </a:r>
            <a:r>
              <a:rPr lang="en-US" sz="900" dirty="0" smtClean="0"/>
              <a:t>		-		</a:t>
            </a:r>
            <a:r>
              <a:rPr lang="en-US" sz="900" dirty="0" smtClean="0"/>
              <a:t>Researcher </a:t>
            </a:r>
            <a:r>
              <a:rPr lang="en-US" sz="900" dirty="0" smtClean="0"/>
              <a:t>	User </a:t>
            </a:r>
            <a:r>
              <a:rPr lang="en-US" sz="900" dirty="0" smtClean="0"/>
              <a:t>Innovators</a:t>
            </a:r>
          </a:p>
          <a:p>
            <a:r>
              <a:rPr lang="en-US" sz="900" dirty="0" smtClean="0"/>
              <a:t>				Radical</a:t>
            </a:r>
            <a:r>
              <a:rPr lang="en-US" sz="900" dirty="0" smtClean="0"/>
              <a:t>					User </a:t>
            </a:r>
            <a:r>
              <a:rPr lang="en-US" sz="900" dirty="0" smtClean="0"/>
              <a:t>Innovations</a:t>
            </a:r>
          </a:p>
          <a:p>
            <a:r>
              <a:rPr lang="en-US" sz="900" dirty="0" smtClean="0"/>
              <a:t>				</a:t>
            </a:r>
            <a:r>
              <a:rPr lang="en-US" sz="900" dirty="0" smtClean="0"/>
              <a:t>		</a:t>
            </a:r>
          </a:p>
          <a:p>
            <a:r>
              <a:rPr lang="en-US" sz="900" b="1" dirty="0" smtClean="0"/>
              <a:t>Oliviera2015	</a:t>
            </a:r>
            <a:r>
              <a:rPr lang="en-US" sz="900" dirty="0" smtClean="0"/>
              <a:t>	Active (53% [36%])		New to the world ( 8% [22%])	New to the world		Researcher	User Innovator						New to the user ( 28,4% [78%])	New to the user		Experts</a:t>
            </a:r>
            <a:endParaRPr lang="en-US" sz="900" b="1" dirty="0" smtClean="0"/>
          </a:p>
          <a:p>
            <a:endParaRPr lang="en-US" sz="900" b="1" dirty="0" smtClean="0"/>
          </a:p>
          <a:p>
            <a:r>
              <a:rPr lang="en-US" sz="900" b="1" dirty="0" smtClean="0"/>
              <a:t>Hyysalo2013</a:t>
            </a:r>
            <a:r>
              <a:rPr lang="en-US" sz="900" dirty="0" smtClean="0"/>
              <a:t>		-		 Minor improvement (xx) 	Minor improvement (1) - 	Experts	User innovations</a:t>
            </a:r>
          </a:p>
          <a:p>
            <a:r>
              <a:rPr lang="en-US" sz="900" dirty="0" smtClean="0"/>
              <a:t>Hyysalo2016 </a:t>
            </a:r>
            <a:r>
              <a:rPr lang="en-US" sz="900" dirty="0"/>
              <a:t>	</a:t>
            </a:r>
            <a:r>
              <a:rPr lang="en-US" sz="900" dirty="0" smtClean="0"/>
              <a:t>			 relatively incremental (xx) 	New to the world (5)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			 </a:t>
            </a:r>
            <a:r>
              <a:rPr lang="en-US" sz="900" dirty="0" smtClean="0"/>
              <a:t>moderately </a:t>
            </a:r>
            <a:r>
              <a:rPr lang="en-US" sz="900" dirty="0" smtClean="0"/>
              <a:t>significant (xx)	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			 </a:t>
            </a:r>
            <a:r>
              <a:rPr lang="en-US" sz="900" dirty="0" smtClean="0"/>
              <a:t>relatively </a:t>
            </a:r>
            <a:r>
              <a:rPr lang="en-US" sz="900" dirty="0" smtClean="0"/>
              <a:t>significant (xx)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			 new to the world (xx)</a:t>
            </a:r>
          </a:p>
          <a:p>
            <a:r>
              <a:rPr lang="en-US" sz="900" dirty="0" smtClean="0"/>
              <a:t>				</a:t>
            </a:r>
            <a:endParaRPr lang="en-US" sz="900" dirty="0"/>
          </a:p>
          <a:p>
            <a:r>
              <a:rPr lang="en-US" sz="900" b="1" dirty="0" err="1" smtClean="0"/>
              <a:t>Hippel</a:t>
            </a:r>
            <a:r>
              <a:rPr lang="en-US" sz="900" b="1" dirty="0" smtClean="0"/>
              <a:t> 2017		x		</a:t>
            </a:r>
            <a:r>
              <a:rPr lang="en-US" sz="900" b="1" dirty="0" smtClean="0"/>
              <a:t>x</a:t>
            </a:r>
            <a:r>
              <a:rPr lang="en-US" sz="900" b="1" dirty="0" smtClean="0"/>
              <a:t>		</a:t>
            </a:r>
            <a:r>
              <a:rPr lang="en-US" sz="900" b="1" dirty="0" smtClean="0"/>
              <a:t>x</a:t>
            </a:r>
            <a:r>
              <a:rPr lang="en-US" sz="900" b="1" dirty="0" smtClean="0"/>
              <a:t>		</a:t>
            </a:r>
            <a:r>
              <a:rPr lang="en-US" sz="900" b="1" dirty="0" smtClean="0"/>
              <a:t>x</a:t>
            </a:r>
            <a:r>
              <a:rPr lang="en-US" sz="900" b="1" dirty="0" smtClean="0"/>
              <a:t>	User Innovators			</a:t>
            </a:r>
          </a:p>
          <a:p>
            <a:endParaRPr lang="en-US" sz="900" dirty="0"/>
          </a:p>
          <a:p>
            <a:r>
              <a:rPr lang="en-US" sz="900" dirty="0" smtClean="0"/>
              <a:t>	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272480" y="604202"/>
            <a:ext cx="9217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44488" y="1628800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04664" y="282416"/>
            <a:ext cx="9084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Arial" pitchFamily="34" charset="0"/>
                <a:cs typeface="Arial" pitchFamily="34" charset="0"/>
              </a:rPr>
              <a:t>Reference		User Innovators	UI categories		Measure		Evaluator	Focus</a:t>
            </a:r>
            <a:endParaRPr lang="en-US" sz="11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>
            <a:off x="344488" y="1052736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344488" y="2132856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44488" y="2708920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344488" y="3284984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416496" y="4221088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416496" y="4941168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416496" y="6093296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416496" y="6453336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6496" y="4509120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16496" y="5301208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04664" y="666269"/>
            <a:ext cx="1059700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Shah 2000	 (1) important innovations in history		Expert	-				</a:t>
            </a:r>
          </a:p>
          <a:p>
            <a:endParaRPr lang="en-US" sz="900" dirty="0" smtClean="0"/>
          </a:p>
          <a:p>
            <a:r>
              <a:rPr lang="en-US" sz="900" dirty="0" smtClean="0"/>
              <a:t>Hienerth 2006	 (1) important innovations in history		Expert	-		</a:t>
            </a:r>
          </a:p>
          <a:p>
            <a:endParaRPr lang="en-US" sz="900" dirty="0" smtClean="0"/>
          </a:p>
          <a:p>
            <a:r>
              <a:rPr lang="en-US" sz="900" dirty="0" smtClean="0"/>
              <a:t>Franke Shah 2003	(1) improved existing products		User	Researchers	-	</a:t>
            </a:r>
          </a:p>
          <a:p>
            <a:r>
              <a:rPr lang="en-US" sz="900" dirty="0" smtClean="0"/>
              <a:t>	(2) Ideas for new products</a:t>
            </a:r>
          </a:p>
          <a:p>
            <a:r>
              <a:rPr lang="en-US" sz="900" dirty="0" smtClean="0"/>
              <a:t>	(3) Not offered in the market before</a:t>
            </a:r>
          </a:p>
          <a:p>
            <a:endParaRPr lang="en-US" sz="900" dirty="0" smtClean="0"/>
          </a:p>
          <a:p>
            <a:r>
              <a:rPr lang="en-US" sz="900" dirty="0" smtClean="0"/>
              <a:t>Lüthje 2004	(1) Idea for new or improved product		User	Researchers	-	</a:t>
            </a:r>
          </a:p>
          <a:p>
            <a:endParaRPr lang="en-US" sz="900" dirty="0" smtClean="0"/>
          </a:p>
          <a:p>
            <a:r>
              <a:rPr lang="en-US" sz="900" dirty="0" smtClean="0"/>
              <a:t>Lüthje 2005	(1)  Idea for new or improved product		User	Researchers	Experts	</a:t>
            </a:r>
          </a:p>
          <a:p>
            <a:r>
              <a:rPr lang="en-US" sz="900" dirty="0" smtClean="0"/>
              <a:t>						</a:t>
            </a:r>
          </a:p>
          <a:p>
            <a:r>
              <a:rPr lang="en-US" sz="900" dirty="0" smtClean="0"/>
              <a:t>Tietze2005	(1) Idea for new or improved product		User	Researchers	Experts	</a:t>
            </a:r>
          </a:p>
          <a:p>
            <a:endParaRPr lang="en-US" sz="900" dirty="0" smtClean="0"/>
          </a:p>
          <a:p>
            <a:r>
              <a:rPr lang="en-US" sz="900" dirty="0" smtClean="0"/>
              <a:t>Raasch2008	(1) X			X	X	X</a:t>
            </a:r>
          </a:p>
          <a:p>
            <a:endParaRPr lang="en-US" sz="900" dirty="0" smtClean="0"/>
          </a:p>
          <a:p>
            <a:r>
              <a:rPr lang="en-US" sz="900" dirty="0" smtClean="0"/>
              <a:t>Olivieria2015	(1) Solution developed		User	Researchers	Experts	</a:t>
            </a:r>
          </a:p>
          <a:p>
            <a:r>
              <a:rPr lang="en-US" sz="900" dirty="0" smtClean="0"/>
              <a:t>	</a:t>
            </a:r>
          </a:p>
          <a:p>
            <a:r>
              <a:rPr lang="en-US" sz="900" dirty="0" smtClean="0"/>
              <a:t>		</a:t>
            </a:r>
          </a:p>
          <a:p>
            <a:r>
              <a:rPr lang="en-US" sz="900" dirty="0" smtClean="0"/>
              <a:t>		</a:t>
            </a:r>
            <a:r>
              <a:rPr lang="en-US" sz="900" dirty="0"/>
              <a:t>	</a:t>
            </a:r>
            <a:r>
              <a:rPr lang="en-US" sz="900" dirty="0" smtClean="0"/>
              <a:t>						</a:t>
            </a:r>
          </a:p>
          <a:p>
            <a:r>
              <a:rPr lang="en-US" sz="900" dirty="0" smtClean="0"/>
              <a:t>Hippel 2017	(1) Created / modified product in leisure time	User	Researchers	</a:t>
            </a:r>
          </a:p>
          <a:p>
            <a:r>
              <a:rPr lang="en-US" sz="900" dirty="0" smtClean="0"/>
              <a:t>	(2) Not created for job / employee</a:t>
            </a:r>
          </a:p>
          <a:p>
            <a:r>
              <a:rPr lang="en-US" sz="900" dirty="0" smtClean="0"/>
              <a:t>	(3) Similar product available on the market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 smtClean="0"/>
              <a:t>Janzi2011	-			Researcher	-</a:t>
            </a:r>
          </a:p>
          <a:p>
            <a:endParaRPr lang="en-US" sz="900" dirty="0" smtClean="0"/>
          </a:p>
          <a:p>
            <a:r>
              <a:rPr lang="en-US" sz="900" dirty="0" smtClean="0"/>
              <a:t>Hyysalo2013	(1) working prototype	 	Researcher	Expert	</a:t>
            </a:r>
          </a:p>
          <a:p>
            <a:r>
              <a:rPr lang="en-US" sz="900" dirty="0" smtClean="0"/>
              <a:t>Hyysalo 2016	(2) not available in the market</a:t>
            </a:r>
            <a:endParaRPr lang="en-US" sz="900" dirty="0"/>
          </a:p>
          <a:p>
            <a:r>
              <a:rPr lang="en-US" sz="900" dirty="0" smtClean="0"/>
              <a:t>	      (2.1) exception: material								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272480" y="604202"/>
            <a:ext cx="66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04664" y="44624"/>
            <a:ext cx="9084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Arial" pitchFamily="34" charset="0"/>
                <a:cs typeface="Arial" pitchFamily="34" charset="0"/>
              </a:rPr>
              <a:t>Reference	UI identification criteria		 Evaluation	</a:t>
            </a:r>
            <a:r>
              <a:rPr lang="en-US" sz="1100" i="1" dirty="0" err="1" smtClean="0">
                <a:latin typeface="Arial" pitchFamily="34" charset="0"/>
                <a:cs typeface="Arial" pitchFamily="34" charset="0"/>
              </a:rPr>
              <a:t>Evaluation</a:t>
            </a:r>
            <a:r>
              <a:rPr lang="en-US" sz="11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100" i="1" dirty="0" err="1" smtClean="0">
                <a:latin typeface="Arial" pitchFamily="34" charset="0"/>
                <a:cs typeface="Arial" pitchFamily="34" charset="0"/>
              </a:rPr>
              <a:t>Evaluation</a:t>
            </a:r>
            <a:endParaRPr lang="en-US" sz="11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100" i="1" dirty="0" smtClean="0">
                <a:latin typeface="Arial" pitchFamily="34" charset="0"/>
                <a:cs typeface="Arial" pitchFamily="34" charset="0"/>
              </a:rPr>
              <a:t>				 (stage I) 	(stage II)	(stage III)</a:t>
            </a:r>
            <a:endParaRPr lang="en-US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44488" y="404664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Offline</a:t>
            </a:r>
            <a:endParaRPr lang="de-DE" sz="11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44488" y="3887470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Online</a:t>
            </a:r>
            <a:endParaRPr lang="de-DE" sz="1100" b="1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416496" y="3383414"/>
            <a:ext cx="5472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44488" y="3167390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Survey</a:t>
            </a:r>
            <a:endParaRPr lang="de-DE" sz="1100" i="1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272480" y="4077072"/>
            <a:ext cx="66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04664" y="688042"/>
            <a:ext cx="10597008" cy="826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Shah 2000</a:t>
            </a:r>
            <a:r>
              <a:rPr lang="en-US" sz="900" dirty="0" smtClean="0"/>
              <a:t>	</a:t>
            </a:r>
            <a:r>
              <a:rPr lang="de-DE" sz="900" dirty="0" smtClean="0"/>
              <a:t> </a:t>
            </a:r>
            <a:r>
              <a:rPr lang="en-US" sz="900" dirty="0" smtClean="0"/>
              <a:t>			First of Type (by User: 100%)	Expert Evaluation		User Innovations</a:t>
            </a:r>
          </a:p>
          <a:p>
            <a:r>
              <a:rPr lang="en-US" sz="900" dirty="0" smtClean="0"/>
              <a:t>	 			Major Improvements (by User: 58%)	</a:t>
            </a:r>
            <a:endParaRPr lang="de-DE" sz="900" dirty="0" smtClean="0"/>
          </a:p>
          <a:p>
            <a:endParaRPr lang="de-DE" sz="900" dirty="0" smtClean="0"/>
          </a:p>
          <a:p>
            <a:r>
              <a:rPr lang="de-DE" sz="900" b="1" dirty="0" smtClean="0"/>
              <a:t>Franke Shah 2003	</a:t>
            </a:r>
            <a:r>
              <a:rPr lang="en-US" sz="900" dirty="0" smtClean="0"/>
              <a:t>	</a:t>
            </a:r>
            <a:r>
              <a:rPr lang="de-DE" sz="900" dirty="0" err="1" smtClean="0"/>
              <a:t>Active</a:t>
            </a:r>
            <a:r>
              <a:rPr lang="de-DE" sz="900" dirty="0" smtClean="0"/>
              <a:t> (32,1%)		New (14,5%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active</a:t>
            </a:r>
            <a:r>
              <a:rPr lang="de-DE" sz="900" dirty="0" smtClean="0"/>
              <a:t>, 4,7% </a:t>
            </a:r>
            <a:r>
              <a:rPr lang="de-DE" sz="900" dirty="0" err="1" smtClean="0"/>
              <a:t>of</a:t>
            </a:r>
            <a:r>
              <a:rPr lang="de-DE" sz="900" dirty="0" smtClean="0"/>
              <a:t> total)	</a:t>
            </a:r>
            <a:r>
              <a:rPr lang="de-DE" sz="900" dirty="0" err="1" smtClean="0"/>
              <a:t>Newness</a:t>
            </a:r>
            <a:r>
              <a:rPr lang="de-DE" sz="900" dirty="0" smtClean="0"/>
              <a:t> (1 – 7)		User Innovator</a:t>
            </a:r>
          </a:p>
          <a:p>
            <a:r>
              <a:rPr lang="de-DE" sz="900" dirty="0" smtClean="0"/>
              <a:t>		</a:t>
            </a:r>
            <a:r>
              <a:rPr lang="de-DE" sz="900" dirty="0" err="1" smtClean="0"/>
              <a:t>Realized</a:t>
            </a:r>
            <a:r>
              <a:rPr lang="de-DE" sz="900" dirty="0" smtClean="0"/>
              <a:t> (N.A.)		</a:t>
            </a:r>
            <a:r>
              <a:rPr lang="de-DE" sz="900" dirty="0" err="1" smtClean="0"/>
              <a:t>Improvements</a:t>
            </a:r>
            <a:r>
              <a:rPr lang="de-DE" sz="900" dirty="0" smtClean="0"/>
              <a:t> (85,5%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active</a:t>
            </a:r>
            <a:r>
              <a:rPr lang="de-DE" sz="900" dirty="0" smtClean="0"/>
              <a:t>, 27,4% </a:t>
            </a:r>
            <a:r>
              <a:rPr lang="de-DE" sz="900" dirty="0" err="1" smtClean="0"/>
              <a:t>of</a:t>
            </a:r>
            <a:r>
              <a:rPr lang="de-DE" sz="900" dirty="0" smtClean="0"/>
              <a:t> total)</a:t>
            </a:r>
          </a:p>
          <a:p>
            <a:r>
              <a:rPr lang="en-US" sz="900" dirty="0" smtClean="0"/>
              <a:t>		Idea (N.A.)		Ideas and realized included</a:t>
            </a:r>
          </a:p>
          <a:p>
            <a:endParaRPr lang="de-DE" sz="900" dirty="0" smtClean="0"/>
          </a:p>
          <a:p>
            <a:r>
              <a:rPr lang="de-DE" sz="900" b="1" dirty="0" smtClean="0"/>
              <a:t>Lüthje 2004</a:t>
            </a:r>
            <a:r>
              <a:rPr lang="de-DE" sz="900" dirty="0" smtClean="0"/>
              <a:t>		</a:t>
            </a:r>
            <a:r>
              <a:rPr lang="de-DE" sz="900" dirty="0" err="1" smtClean="0"/>
              <a:t>Active</a:t>
            </a:r>
            <a:r>
              <a:rPr lang="de-DE" sz="900" dirty="0" smtClean="0"/>
              <a:t> (37,3%)		New (29,8%)		</a:t>
            </a:r>
            <a:r>
              <a:rPr lang="de-DE" sz="900" dirty="0" err="1" smtClean="0"/>
              <a:t>Improvement</a:t>
            </a:r>
            <a:r>
              <a:rPr lang="de-DE" sz="900" dirty="0" smtClean="0"/>
              <a:t> </a:t>
            </a:r>
            <a:r>
              <a:rPr lang="de-DE" sz="900" dirty="0" err="1" smtClean="0"/>
              <a:t>or</a:t>
            </a:r>
            <a:r>
              <a:rPr lang="de-DE" sz="900" dirty="0" smtClean="0"/>
              <a:t> New	User Innovator</a:t>
            </a:r>
          </a:p>
          <a:p>
            <a:r>
              <a:rPr lang="de-DE" sz="900" dirty="0" smtClean="0"/>
              <a:t>		</a:t>
            </a:r>
            <a:r>
              <a:rPr lang="de-DE" sz="900" dirty="0" err="1" smtClean="0"/>
              <a:t>Realised</a:t>
            </a:r>
            <a:r>
              <a:rPr lang="de-DE" sz="900" dirty="0" smtClean="0"/>
              <a:t> (9,8%)		</a:t>
            </a:r>
            <a:r>
              <a:rPr lang="de-DE" sz="900" dirty="0" err="1" smtClean="0"/>
              <a:t>Improvements</a:t>
            </a:r>
            <a:r>
              <a:rPr lang="de-DE" sz="900" dirty="0" smtClean="0"/>
              <a:t> (70,2%)	</a:t>
            </a:r>
          </a:p>
          <a:p>
            <a:r>
              <a:rPr lang="de-DE" sz="900" dirty="0" smtClean="0"/>
              <a:t>		</a:t>
            </a:r>
            <a:r>
              <a:rPr lang="de-DE" sz="900" dirty="0" err="1" smtClean="0"/>
              <a:t>Idea</a:t>
            </a:r>
            <a:r>
              <a:rPr lang="de-DE" sz="900" dirty="0" smtClean="0"/>
              <a:t> (27,5%)</a:t>
            </a:r>
          </a:p>
          <a:p>
            <a:endParaRPr lang="de-DE" sz="900" dirty="0" smtClean="0"/>
          </a:p>
          <a:p>
            <a:r>
              <a:rPr lang="de-DE" sz="900" b="1" dirty="0" smtClean="0"/>
              <a:t>Lüthje 2005</a:t>
            </a:r>
            <a:r>
              <a:rPr lang="de-DE" sz="900" dirty="0" smtClean="0"/>
              <a:t>		</a:t>
            </a:r>
            <a:r>
              <a:rPr lang="de-DE" sz="900" dirty="0" err="1" smtClean="0"/>
              <a:t>Active</a:t>
            </a:r>
            <a:r>
              <a:rPr lang="de-DE" sz="900" dirty="0" smtClean="0"/>
              <a:t> (38,7%)		New (24,1%)		</a:t>
            </a:r>
            <a:r>
              <a:rPr lang="de-DE" sz="900" dirty="0" err="1" smtClean="0"/>
              <a:t>Newness</a:t>
            </a:r>
            <a:r>
              <a:rPr lang="de-DE" sz="900" dirty="0" smtClean="0"/>
              <a:t> (1 – 7)		User Innovator	</a:t>
            </a:r>
          </a:p>
          <a:p>
            <a:r>
              <a:rPr lang="de-DE" sz="900" dirty="0" smtClean="0"/>
              <a:t>	 	</a:t>
            </a:r>
            <a:r>
              <a:rPr lang="de-DE" sz="900" dirty="0" err="1" smtClean="0"/>
              <a:t>Realized</a:t>
            </a:r>
            <a:r>
              <a:rPr lang="de-DE" sz="900" dirty="0" smtClean="0"/>
              <a:t> (19,2%)		</a:t>
            </a:r>
            <a:r>
              <a:rPr lang="de-DE" sz="900" dirty="0" err="1" smtClean="0"/>
              <a:t>Improvements</a:t>
            </a:r>
            <a:r>
              <a:rPr lang="de-DE" sz="900" dirty="0" smtClean="0"/>
              <a:t> (75,9%)	User Evaluation</a:t>
            </a:r>
          </a:p>
          <a:p>
            <a:r>
              <a:rPr lang="de-DE" sz="900" dirty="0" smtClean="0"/>
              <a:t>		 </a:t>
            </a:r>
            <a:r>
              <a:rPr lang="de-DE" sz="900" dirty="0" err="1" smtClean="0"/>
              <a:t>Idea</a:t>
            </a:r>
            <a:r>
              <a:rPr lang="de-DE" sz="900" dirty="0" smtClean="0"/>
              <a:t> (19,5%)				Additional Expert Evaluation</a:t>
            </a:r>
          </a:p>
          <a:p>
            <a:r>
              <a:rPr lang="de-DE" sz="900" dirty="0" smtClean="0"/>
              <a:t>	</a:t>
            </a:r>
          </a:p>
          <a:p>
            <a:r>
              <a:rPr lang="de-DE" sz="900" b="1" dirty="0" smtClean="0"/>
              <a:t>Tietze2005</a:t>
            </a:r>
            <a:r>
              <a:rPr lang="de-DE" sz="900" dirty="0" smtClean="0"/>
              <a:t>		</a:t>
            </a:r>
            <a:r>
              <a:rPr lang="de-DE" sz="900" dirty="0" err="1" smtClean="0"/>
              <a:t>Active</a:t>
            </a:r>
            <a:r>
              <a:rPr lang="de-DE" sz="900" dirty="0" smtClean="0"/>
              <a:t> (45%)		New (N.A.)		</a:t>
            </a:r>
            <a:r>
              <a:rPr lang="de-DE" sz="900" dirty="0" err="1" smtClean="0"/>
              <a:t>Novelity</a:t>
            </a:r>
            <a:r>
              <a:rPr lang="de-DE" sz="900" dirty="0" smtClean="0"/>
              <a:t> (High, Medium, Low)	User </a:t>
            </a:r>
            <a:r>
              <a:rPr lang="de-DE" sz="900" dirty="0" err="1" smtClean="0"/>
              <a:t>Innovations</a:t>
            </a:r>
            <a:endParaRPr lang="de-DE" sz="900" dirty="0" smtClean="0"/>
          </a:p>
          <a:p>
            <a:r>
              <a:rPr lang="de-DE" sz="900" dirty="0" smtClean="0"/>
              <a:t>		</a:t>
            </a:r>
            <a:r>
              <a:rPr lang="de-DE" sz="900" dirty="0" err="1" smtClean="0"/>
              <a:t>Realized</a:t>
            </a:r>
            <a:r>
              <a:rPr lang="de-DE" sz="900" dirty="0" smtClean="0"/>
              <a:t> (26%)		Major </a:t>
            </a:r>
            <a:r>
              <a:rPr lang="de-DE" sz="900" dirty="0" err="1" smtClean="0"/>
              <a:t>Improvements</a:t>
            </a:r>
            <a:r>
              <a:rPr lang="de-DE" sz="900" dirty="0" smtClean="0"/>
              <a:t> (N.A.)	Expert Evaluation </a:t>
            </a:r>
            <a:r>
              <a:rPr lang="de-DE" sz="900" dirty="0" err="1" smtClean="0"/>
              <a:t>only</a:t>
            </a:r>
            <a:endParaRPr lang="de-DE" sz="900" dirty="0" smtClean="0"/>
          </a:p>
          <a:p>
            <a:r>
              <a:rPr lang="de-DE" sz="900" dirty="0" smtClean="0"/>
              <a:t>		</a:t>
            </a:r>
            <a:r>
              <a:rPr lang="de-DE" sz="900" dirty="0" err="1" smtClean="0"/>
              <a:t>Idea</a:t>
            </a:r>
            <a:r>
              <a:rPr lang="de-DE" sz="900" dirty="0" smtClean="0"/>
              <a:t> </a:t>
            </a:r>
            <a:r>
              <a:rPr lang="de-DE" sz="900" dirty="0" err="1" smtClean="0"/>
              <a:t>or</a:t>
            </a:r>
            <a:r>
              <a:rPr lang="de-DE" sz="900" dirty="0" smtClean="0"/>
              <a:t> </a:t>
            </a:r>
            <a:r>
              <a:rPr lang="de-DE" sz="900" dirty="0" err="1" smtClean="0"/>
              <a:t>no</a:t>
            </a:r>
            <a:r>
              <a:rPr lang="de-DE" sz="900" dirty="0" smtClean="0"/>
              <a:t> </a:t>
            </a:r>
            <a:r>
              <a:rPr lang="de-DE" sz="900" dirty="0" err="1" smtClean="0"/>
              <a:t>answer</a:t>
            </a:r>
            <a:r>
              <a:rPr lang="de-DE" sz="900" dirty="0" smtClean="0"/>
              <a:t> (19%)	</a:t>
            </a:r>
            <a:r>
              <a:rPr lang="de-DE" sz="900" dirty="0" err="1" smtClean="0"/>
              <a:t>Minor</a:t>
            </a:r>
            <a:r>
              <a:rPr lang="de-DE" sz="900" dirty="0" smtClean="0"/>
              <a:t> </a:t>
            </a:r>
            <a:r>
              <a:rPr lang="de-DE" sz="900" dirty="0" err="1" smtClean="0"/>
              <a:t>Improvements</a:t>
            </a:r>
            <a:r>
              <a:rPr lang="de-DE" sz="900" dirty="0" smtClean="0"/>
              <a:t> (</a:t>
            </a:r>
            <a:r>
              <a:rPr lang="de-DE" sz="900" dirty="0" err="1" smtClean="0"/>
              <a:t>excluded</a:t>
            </a:r>
            <a:r>
              <a:rPr lang="de-DE" sz="900" dirty="0" smtClean="0"/>
              <a:t>)</a:t>
            </a:r>
          </a:p>
          <a:p>
            <a:r>
              <a:rPr lang="en-US" sz="900" dirty="0" smtClean="0"/>
              <a:t>	</a:t>
            </a:r>
          </a:p>
          <a:p>
            <a:r>
              <a:rPr lang="en-US" sz="900" b="1" dirty="0" smtClean="0"/>
              <a:t>Hienerth</a:t>
            </a:r>
            <a:r>
              <a:rPr lang="en-US" sz="900" b="1" dirty="0"/>
              <a:t> </a:t>
            </a:r>
            <a:r>
              <a:rPr lang="en-US" sz="900" b="1" dirty="0" smtClean="0"/>
              <a:t>2006</a:t>
            </a:r>
            <a:r>
              <a:rPr lang="en-US" sz="900" dirty="0" smtClean="0"/>
              <a:t>				Radical		Expert Evaluation		User Innovations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			Incremental	</a:t>
            </a:r>
            <a:r>
              <a:rPr lang="de-DE" sz="900" dirty="0" smtClean="0"/>
              <a:t>					</a:t>
            </a:r>
            <a:endParaRPr lang="de-DE" sz="900" dirty="0"/>
          </a:p>
          <a:p>
            <a:r>
              <a:rPr lang="de-DE" sz="900" b="1" dirty="0" smtClean="0"/>
              <a:t>Baldwin 2006</a:t>
            </a:r>
            <a:r>
              <a:rPr lang="de-DE" sz="900" dirty="0" smtClean="0"/>
              <a:t>				Major </a:t>
            </a:r>
            <a:r>
              <a:rPr lang="de-DE" sz="900" dirty="0" err="1" smtClean="0"/>
              <a:t>Improvements</a:t>
            </a:r>
            <a:r>
              <a:rPr lang="de-DE" sz="900" dirty="0" smtClean="0"/>
              <a:t> (63%)	Expert Evaluation</a:t>
            </a:r>
          </a:p>
          <a:p>
            <a:r>
              <a:rPr lang="de-DE" sz="900" i="1" dirty="0" err="1" smtClean="0"/>
              <a:t>based</a:t>
            </a:r>
            <a:r>
              <a:rPr lang="de-DE" sz="900" i="1" dirty="0" smtClean="0"/>
              <a:t> on Hienerth2006</a:t>
            </a:r>
            <a:r>
              <a:rPr lang="de-DE" sz="900" dirty="0"/>
              <a:t>	</a:t>
            </a:r>
            <a:r>
              <a:rPr lang="de-DE" sz="900" dirty="0" smtClean="0"/>
              <a:t>		</a:t>
            </a:r>
            <a:r>
              <a:rPr lang="de-DE" sz="900" dirty="0" err="1" smtClean="0"/>
              <a:t>Minor</a:t>
            </a:r>
            <a:r>
              <a:rPr lang="de-DE" sz="900" dirty="0" smtClean="0"/>
              <a:t> </a:t>
            </a:r>
            <a:r>
              <a:rPr lang="de-DE" sz="900" dirty="0" err="1" smtClean="0"/>
              <a:t>Improvements</a:t>
            </a:r>
            <a:r>
              <a:rPr lang="de-DE" sz="900" dirty="0" smtClean="0"/>
              <a:t> (83%)	Researcher Evaluation	User </a:t>
            </a:r>
            <a:r>
              <a:rPr lang="de-DE" sz="900" dirty="0" err="1" smtClean="0"/>
              <a:t>Innovations</a:t>
            </a:r>
            <a:endParaRPr lang="de-DE" sz="900" dirty="0" smtClean="0"/>
          </a:p>
          <a:p>
            <a:r>
              <a:rPr lang="de-DE" sz="900" b="1" dirty="0" err="1" smtClean="0"/>
              <a:t>Hyysalo</a:t>
            </a:r>
            <a:r>
              <a:rPr lang="de-DE" sz="900" b="1" dirty="0" smtClean="0"/>
              <a:t>  2009</a:t>
            </a:r>
            <a:r>
              <a:rPr lang="de-DE" sz="900" dirty="0" smtClean="0"/>
              <a:t>				</a:t>
            </a:r>
            <a:r>
              <a:rPr lang="de-DE" sz="900" dirty="0" err="1" smtClean="0"/>
              <a:t>Micro-innovations</a:t>
            </a:r>
            <a:r>
              <a:rPr lang="de-DE" sz="900" dirty="0" smtClean="0"/>
              <a:t>		Researcher		User </a:t>
            </a:r>
            <a:r>
              <a:rPr lang="de-DE" sz="900" dirty="0" err="1" smtClean="0"/>
              <a:t>Innovations</a:t>
            </a:r>
            <a:r>
              <a:rPr lang="de-DE" sz="900" dirty="0" smtClean="0"/>
              <a:t>		</a:t>
            </a:r>
          </a:p>
          <a:p>
            <a:r>
              <a:rPr lang="de-DE" sz="900" i="1" dirty="0" err="1" smtClean="0"/>
              <a:t>Based</a:t>
            </a:r>
            <a:r>
              <a:rPr lang="de-DE" sz="900" i="1" dirty="0" smtClean="0"/>
              <a:t> on Hienerth2006 </a:t>
            </a:r>
            <a:r>
              <a:rPr lang="de-DE" sz="900" i="1" dirty="0" err="1" smtClean="0"/>
              <a:t>and</a:t>
            </a:r>
            <a:r>
              <a:rPr lang="de-DE" sz="900" i="1" dirty="0" smtClean="0"/>
              <a:t> Baldwin200</a:t>
            </a:r>
            <a:r>
              <a:rPr lang="de-DE" sz="900" i="1" dirty="0"/>
              <a:t>6</a:t>
            </a:r>
            <a:r>
              <a:rPr lang="de-DE" sz="900" dirty="0" smtClean="0"/>
              <a:t>		</a:t>
            </a:r>
            <a:r>
              <a:rPr lang="de-DE" sz="900" dirty="0" err="1" smtClean="0"/>
              <a:t>Micro-adaptions</a:t>
            </a:r>
            <a:r>
              <a:rPr lang="de-DE" sz="900" dirty="0" smtClean="0"/>
              <a:t>			</a:t>
            </a:r>
          </a:p>
          <a:p>
            <a:endParaRPr lang="de-DE" sz="900" dirty="0" smtClean="0"/>
          </a:p>
          <a:p>
            <a:r>
              <a:rPr lang="de-DE" sz="900" b="1" dirty="0" smtClean="0"/>
              <a:t>Raasch2008				-		-		-</a:t>
            </a:r>
          </a:p>
          <a:p>
            <a:r>
              <a:rPr lang="de-DE" sz="900" dirty="0"/>
              <a:t>	</a:t>
            </a:r>
            <a:r>
              <a:rPr lang="de-DE" sz="900" dirty="0" smtClean="0"/>
              <a:t>	</a:t>
            </a:r>
            <a:r>
              <a:rPr lang="de-DE" sz="900" dirty="0"/>
              <a:t>	</a:t>
            </a:r>
            <a:r>
              <a:rPr lang="de-DE" sz="900" dirty="0" smtClean="0"/>
              <a:t>		</a:t>
            </a:r>
            <a:endParaRPr lang="de-DE" sz="900" dirty="0"/>
          </a:p>
          <a:p>
            <a:r>
              <a:rPr lang="de-DE" sz="900" b="1" dirty="0" smtClean="0"/>
              <a:t>Janzi2011</a:t>
            </a:r>
            <a:r>
              <a:rPr lang="de-DE" sz="900" dirty="0" smtClean="0"/>
              <a:t>			</a:t>
            </a:r>
            <a:r>
              <a:rPr lang="de-DE" sz="900" dirty="0"/>
              <a:t>	</a:t>
            </a:r>
            <a:r>
              <a:rPr lang="de-DE" sz="900" dirty="0" smtClean="0"/>
              <a:t>L</a:t>
            </a:r>
            <a:r>
              <a:rPr lang="en-US" sz="900" dirty="0" err="1" smtClean="0"/>
              <a:t>imited</a:t>
            </a:r>
            <a:r>
              <a:rPr lang="en-US" sz="900" dirty="0" smtClean="0"/>
              <a:t> improvement existing product	R</a:t>
            </a:r>
            <a:r>
              <a:rPr lang="de-DE" sz="900" dirty="0" err="1" smtClean="0"/>
              <a:t>esearcher</a:t>
            </a:r>
            <a:endParaRPr lang="de-DE" sz="900" dirty="0" smtClean="0"/>
          </a:p>
          <a:p>
            <a:r>
              <a:rPr lang="de-DE" sz="900" dirty="0"/>
              <a:t>	</a:t>
            </a:r>
            <a:r>
              <a:rPr lang="de-DE" sz="900" dirty="0" smtClean="0"/>
              <a:t>			</a:t>
            </a:r>
            <a:r>
              <a:rPr lang="en-US" sz="900" dirty="0" smtClean="0"/>
              <a:t>Limited improvement existing product			User Innovator (motive)</a:t>
            </a:r>
            <a:endParaRPr lang="de-DE" sz="900" dirty="0" smtClean="0"/>
          </a:p>
          <a:p>
            <a:r>
              <a:rPr lang="de-DE" sz="900" dirty="0"/>
              <a:t>	</a:t>
            </a:r>
            <a:r>
              <a:rPr lang="de-DE" sz="900" dirty="0" smtClean="0"/>
              <a:t>			</a:t>
            </a:r>
            <a:r>
              <a:rPr lang="en-US" sz="900" dirty="0" smtClean="0"/>
              <a:t>Noticeable improvements (existing product)		User Innovation (mature markets)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			innovative </a:t>
            </a:r>
            <a:r>
              <a:rPr lang="en-US" sz="900" dirty="0"/>
              <a:t>new development inside </a:t>
            </a:r>
            <a:r>
              <a:rPr lang="en-US" sz="900" dirty="0" smtClean="0"/>
              <a:t>product domain		</a:t>
            </a:r>
            <a:endParaRPr lang="de-DE" sz="900" dirty="0"/>
          </a:p>
          <a:p>
            <a:r>
              <a:rPr lang="en-US" sz="900" dirty="0"/>
              <a:t>	</a:t>
            </a:r>
            <a:r>
              <a:rPr lang="en-US" sz="900" dirty="0" smtClean="0"/>
              <a:t>			innovative </a:t>
            </a:r>
            <a:r>
              <a:rPr lang="en-US" sz="900" dirty="0"/>
              <a:t>new development outside </a:t>
            </a:r>
            <a:r>
              <a:rPr lang="en-US" sz="900" dirty="0" smtClean="0"/>
              <a:t>product domain</a:t>
            </a:r>
          </a:p>
          <a:p>
            <a:endParaRPr lang="en-US" sz="900" dirty="0" smtClean="0"/>
          </a:p>
          <a:p>
            <a:r>
              <a:rPr lang="en-US" sz="900" b="1" dirty="0" smtClean="0"/>
              <a:t>Oliviera2015	</a:t>
            </a:r>
            <a:r>
              <a:rPr lang="en-US" sz="900" dirty="0" smtClean="0"/>
              <a:t>	Active (53% [36%])		New to the world ( 8% [22%])	Researcher Evaluation	User Innovator							Novel to the user ( 28,4% [78%])	Expert Evaluation		</a:t>
            </a:r>
            <a:endParaRPr lang="en-US" sz="900" b="1" dirty="0" smtClean="0"/>
          </a:p>
          <a:p>
            <a:endParaRPr lang="en-US" sz="900" b="1" dirty="0" smtClean="0"/>
          </a:p>
          <a:p>
            <a:r>
              <a:rPr lang="en-US" sz="900" b="1" dirty="0" smtClean="0"/>
              <a:t>Hyysalo2013</a:t>
            </a:r>
            <a:r>
              <a:rPr lang="en-US" sz="900" dirty="0" smtClean="0"/>
              <a:t>				User Inventions:		Expert Evaluation		User innovations</a:t>
            </a:r>
          </a:p>
          <a:p>
            <a:r>
              <a:rPr lang="en-US" sz="900" dirty="0" smtClean="0"/>
              <a:t>Hyysalo2016 </a:t>
            </a:r>
            <a:r>
              <a:rPr lang="en-US" sz="900" dirty="0"/>
              <a:t>	</a:t>
            </a:r>
            <a:r>
              <a:rPr lang="en-US" sz="900" dirty="0" smtClean="0"/>
              <a:t>			User design		Minor improvement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			User modification and repurposing	New to the world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			User ad-</a:t>
            </a:r>
            <a:r>
              <a:rPr lang="en-US" sz="900" dirty="0" err="1" smtClean="0"/>
              <a:t>ons</a:t>
            </a:r>
            <a:endParaRPr lang="en-US" sz="900" dirty="0" smtClean="0"/>
          </a:p>
          <a:p>
            <a:r>
              <a:rPr lang="en-US" sz="900" dirty="0"/>
              <a:t>	</a:t>
            </a:r>
            <a:r>
              <a:rPr lang="en-US" sz="900" dirty="0" smtClean="0"/>
              <a:t>				</a:t>
            </a:r>
          </a:p>
          <a:p>
            <a:r>
              <a:rPr lang="en-US" sz="900" dirty="0" smtClean="0"/>
              <a:t>				Minor improvement (1)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			relatively incremental (2)</a:t>
            </a:r>
          </a:p>
          <a:p>
            <a:r>
              <a:rPr lang="en-US" sz="900" dirty="0" smtClean="0"/>
              <a:t>				</a:t>
            </a:r>
            <a:r>
              <a:rPr lang="en-US" sz="900" dirty="0" err="1" smtClean="0"/>
              <a:t>moderatly</a:t>
            </a:r>
            <a:r>
              <a:rPr lang="en-US" sz="900" dirty="0" smtClean="0"/>
              <a:t> significant (</a:t>
            </a:r>
          </a:p>
          <a:p>
            <a:r>
              <a:rPr lang="en-US" sz="900" dirty="0" smtClean="0"/>
              <a:t>				</a:t>
            </a:r>
            <a:r>
              <a:rPr lang="en-US" sz="900" dirty="0" err="1" smtClean="0"/>
              <a:t>relativly</a:t>
            </a:r>
            <a:r>
              <a:rPr lang="en-US" sz="900" dirty="0" smtClean="0"/>
              <a:t> significant ( </a:t>
            </a:r>
            <a:r>
              <a:rPr lang="en-US" sz="900" dirty="0"/>
              <a:t>	</a:t>
            </a:r>
            <a:r>
              <a:rPr lang="en-US" sz="900" dirty="0" smtClean="0"/>
              <a:t>				</a:t>
            </a:r>
          </a:p>
          <a:p>
            <a:r>
              <a:rPr lang="en-US" sz="900" dirty="0" smtClean="0"/>
              <a:t>				new to the world (</a:t>
            </a:r>
          </a:p>
          <a:p>
            <a:endParaRPr lang="en-US" sz="900" dirty="0"/>
          </a:p>
          <a:p>
            <a:r>
              <a:rPr lang="en-US" sz="900" b="1" dirty="0" smtClean="0"/>
              <a:t>Hippel 2017			</a:t>
            </a:r>
          </a:p>
          <a:p>
            <a:endParaRPr lang="en-US" sz="900" dirty="0"/>
          </a:p>
          <a:p>
            <a:r>
              <a:rPr lang="en-US" sz="900" dirty="0" smtClean="0"/>
              <a:t>	</a:t>
            </a:r>
          </a:p>
          <a:p>
            <a:endParaRPr lang="de-DE" sz="900" dirty="0"/>
          </a:p>
          <a:p>
            <a:endParaRPr lang="de-DE" sz="900" dirty="0" smtClean="0"/>
          </a:p>
          <a:p>
            <a:endParaRPr lang="de-DE" sz="900" dirty="0" smtClean="0"/>
          </a:p>
          <a:p>
            <a:endParaRPr lang="de-DE" sz="900" dirty="0" smtClean="0"/>
          </a:p>
          <a:p>
            <a:endParaRPr lang="de-DE" sz="900" dirty="0" smtClean="0"/>
          </a:p>
          <a:p>
            <a:endParaRPr lang="de-DE" sz="900" dirty="0" smtClean="0"/>
          </a:p>
          <a:p>
            <a:endParaRPr lang="de-DE" sz="900" dirty="0" smtClean="0"/>
          </a:p>
          <a:p>
            <a:endParaRPr lang="de-DE" sz="9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272480" y="604202"/>
            <a:ext cx="9217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44488" y="1628800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04664" y="282416"/>
            <a:ext cx="9084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Reference		User Innovators	UI </a:t>
            </a:r>
            <a:r>
              <a:rPr lang="de-DE" sz="1100" i="1" dirty="0" err="1" smtClean="0">
                <a:latin typeface="Arial" pitchFamily="34" charset="0"/>
                <a:cs typeface="Arial" pitchFamily="34" charset="0"/>
              </a:rPr>
              <a:t>categories</a:t>
            </a:r>
            <a:r>
              <a:rPr lang="de-DE" sz="1100" i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de-DE" sz="1100" i="1" dirty="0" err="1" smtClean="0">
                <a:latin typeface="Arial" pitchFamily="34" charset="0"/>
                <a:cs typeface="Arial" pitchFamily="34" charset="0"/>
              </a:rPr>
              <a:t>Evaluator</a:t>
            </a:r>
            <a:r>
              <a:rPr lang="de-DE" sz="1100" i="1" dirty="0" smtClean="0">
                <a:latin typeface="Arial" pitchFamily="34" charset="0"/>
                <a:cs typeface="Arial" pitchFamily="34" charset="0"/>
              </a:rPr>
              <a:t>		Focus</a:t>
            </a:r>
            <a:endParaRPr lang="de-DE" sz="11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>
            <a:off x="344488" y="1052736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344488" y="2132856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44488" y="2708920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344488" y="3284984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416496" y="4221088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416496" y="5301208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416496" y="5733256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416496" y="6453336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6496" y="4509120"/>
            <a:ext cx="907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A4-Papier (210x297 mm)</PresentationFormat>
  <Paragraphs>146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Jakob</cp:lastModifiedBy>
  <cp:revision>72</cp:revision>
  <dcterms:created xsi:type="dcterms:W3CDTF">2017-03-24T11:32:36Z</dcterms:created>
  <dcterms:modified xsi:type="dcterms:W3CDTF">2017-03-25T21:26:45Z</dcterms:modified>
</cp:coreProperties>
</file>