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ormorant Garamond Bold Italics" charset="1" panose="00000800000000000000"/>
      <p:regular r:id="rId19"/>
    </p:embeddedFont>
    <p:embeddedFont>
      <p:font typeface="Quicksand" charset="1" panose="00000000000000000000"/>
      <p:regular r:id="rId20"/>
    </p:embeddedFont>
    <p:embeddedFont>
      <p:font typeface="Quicksand Bold" charset="1" panose="00000000000000000000"/>
      <p:regular r:id="rId21"/>
    </p:embeddedFont>
    <p:embeddedFont>
      <p:font typeface="Cormorant Garamond"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6.png" Type="http://schemas.openxmlformats.org/officeDocument/2006/relationships/image"/><Relationship Id="rId4"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478342"/>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Projet SécuriCity</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par Ratatouille</a:t>
            </a:r>
          </a:p>
        </p:txBody>
      </p:sp>
      <p:sp>
        <p:nvSpPr>
          <p:cNvPr name="TextBox 7" id="7"/>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15 janvier, 2025</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556025" y="3369664"/>
            <a:ext cx="12855946"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DashBoard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8821102" cy="10287000"/>
          </a:xfrm>
          <a:custGeom>
            <a:avLst/>
            <a:gdLst/>
            <a:ahLst/>
            <a:cxnLst/>
            <a:rect r="r" b="b" t="t" l="l"/>
            <a:pathLst>
              <a:path h="10287000" w="8821102">
                <a:moveTo>
                  <a:pt x="0" y="0"/>
                </a:moveTo>
                <a:lnTo>
                  <a:pt x="8821102" y="0"/>
                </a:lnTo>
                <a:lnTo>
                  <a:pt x="8821102"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8821103" y="0"/>
            <a:ext cx="9203556" cy="6204722"/>
          </a:xfrm>
          <a:custGeom>
            <a:avLst/>
            <a:gdLst/>
            <a:ahLst/>
            <a:cxnLst/>
            <a:rect r="r" b="b" t="t" l="l"/>
            <a:pathLst>
              <a:path h="6204722" w="9203556">
                <a:moveTo>
                  <a:pt x="0" y="0"/>
                </a:moveTo>
                <a:lnTo>
                  <a:pt x="9203555" y="0"/>
                </a:lnTo>
                <a:lnTo>
                  <a:pt x="9203555" y="6204722"/>
                </a:lnTo>
                <a:lnTo>
                  <a:pt x="0" y="6204722"/>
                </a:lnTo>
                <a:lnTo>
                  <a:pt x="0" y="0"/>
                </a:lnTo>
                <a:close/>
              </a:path>
            </a:pathLst>
          </a:custGeom>
          <a:blipFill>
            <a:blip r:embed="rId3"/>
            <a:stretch>
              <a:fillRect l="-5947" t="0" r="-10842" b="-12443"/>
            </a:stretch>
          </a:blipFill>
        </p:spPr>
      </p:sp>
      <p:sp>
        <p:nvSpPr>
          <p:cNvPr name="Freeform 4" id="4"/>
          <p:cNvSpPr/>
          <p:nvPr/>
        </p:nvSpPr>
        <p:spPr>
          <a:xfrm flipH="false" flipV="false" rot="0">
            <a:off x="9379670" y="6340975"/>
            <a:ext cx="8395797" cy="3946025"/>
          </a:xfrm>
          <a:custGeom>
            <a:avLst/>
            <a:gdLst/>
            <a:ahLst/>
            <a:cxnLst/>
            <a:rect r="r" b="b" t="t" l="l"/>
            <a:pathLst>
              <a:path h="3946025" w="8395797">
                <a:moveTo>
                  <a:pt x="0" y="0"/>
                </a:moveTo>
                <a:lnTo>
                  <a:pt x="8395797" y="0"/>
                </a:lnTo>
                <a:lnTo>
                  <a:pt x="8395797" y="3946025"/>
                </a:lnTo>
                <a:lnTo>
                  <a:pt x="0" y="3946025"/>
                </a:lnTo>
                <a:lnTo>
                  <a:pt x="0" y="0"/>
                </a:lnTo>
                <a:close/>
              </a:path>
            </a:pathLst>
          </a:custGeom>
          <a:blipFill>
            <a:blip r:embed="rId4"/>
            <a:stretch>
              <a:fillRect l="0" t="0" r="0" b="0"/>
            </a:stretch>
          </a:blipFill>
        </p:spPr>
      </p:sp>
      <p:grpSp>
        <p:nvGrpSpPr>
          <p:cNvPr name="Group 5" id="5"/>
          <p:cNvGrpSpPr/>
          <p:nvPr/>
        </p:nvGrpSpPr>
        <p:grpSpPr>
          <a:xfrm rot="0">
            <a:off x="9123998" y="1176338"/>
            <a:ext cx="8161020" cy="527685"/>
            <a:chOff x="0" y="0"/>
            <a:chExt cx="10881360" cy="703580"/>
          </a:xfrm>
        </p:grpSpPr>
        <p:sp>
          <p:nvSpPr>
            <p:cNvPr name="Freeform 6" id="6"/>
            <p:cNvSpPr/>
            <p:nvPr/>
          </p:nvSpPr>
          <p:spPr>
            <a:xfrm flipH="false" flipV="false" rot="0">
              <a:off x="-25400" y="33020"/>
              <a:ext cx="10946130" cy="727710"/>
            </a:xfrm>
            <a:custGeom>
              <a:avLst/>
              <a:gdLst/>
              <a:ahLst/>
              <a:cxnLst/>
              <a:rect r="r" b="b" t="t" l="l"/>
              <a:pathLst>
                <a:path h="727710" w="10946130">
                  <a:moveTo>
                    <a:pt x="76200" y="64770"/>
                  </a:moveTo>
                  <a:cubicBezTo>
                    <a:pt x="673100" y="57150"/>
                    <a:pt x="845820" y="25400"/>
                    <a:pt x="1009650" y="17780"/>
                  </a:cubicBezTo>
                  <a:cubicBezTo>
                    <a:pt x="1168400" y="10160"/>
                    <a:pt x="1316990" y="0"/>
                    <a:pt x="1479550" y="17780"/>
                  </a:cubicBezTo>
                  <a:cubicBezTo>
                    <a:pt x="1658620" y="36830"/>
                    <a:pt x="1888490" y="118110"/>
                    <a:pt x="2037080" y="140970"/>
                  </a:cubicBezTo>
                  <a:cubicBezTo>
                    <a:pt x="2136140" y="156210"/>
                    <a:pt x="2146300" y="156210"/>
                    <a:pt x="2286000" y="162560"/>
                  </a:cubicBezTo>
                  <a:cubicBezTo>
                    <a:pt x="3036570" y="194310"/>
                    <a:pt x="8456930" y="186690"/>
                    <a:pt x="9453880" y="162560"/>
                  </a:cubicBezTo>
                  <a:cubicBezTo>
                    <a:pt x="9716770" y="156210"/>
                    <a:pt x="9761220" y="142240"/>
                    <a:pt x="9951720" y="138430"/>
                  </a:cubicBezTo>
                  <a:cubicBezTo>
                    <a:pt x="10208261" y="132080"/>
                    <a:pt x="10730230" y="12700"/>
                    <a:pt x="10855961" y="138430"/>
                  </a:cubicBezTo>
                  <a:cubicBezTo>
                    <a:pt x="10944861" y="227330"/>
                    <a:pt x="10946130" y="504190"/>
                    <a:pt x="10855961" y="595630"/>
                  </a:cubicBezTo>
                  <a:cubicBezTo>
                    <a:pt x="10722611" y="727710"/>
                    <a:pt x="10092690" y="584200"/>
                    <a:pt x="9879330" y="595630"/>
                  </a:cubicBezTo>
                  <a:cubicBezTo>
                    <a:pt x="9772650" y="600710"/>
                    <a:pt x="9776461" y="612140"/>
                    <a:pt x="9643111" y="619760"/>
                  </a:cubicBezTo>
                  <a:cubicBezTo>
                    <a:pt x="8892540" y="656590"/>
                    <a:pt x="2938780" y="670560"/>
                    <a:pt x="2185670" y="618490"/>
                  </a:cubicBezTo>
                  <a:cubicBezTo>
                    <a:pt x="2049780" y="609600"/>
                    <a:pt x="2039620" y="601980"/>
                    <a:pt x="1946910" y="586740"/>
                  </a:cubicBezTo>
                  <a:cubicBezTo>
                    <a:pt x="1817370" y="563880"/>
                    <a:pt x="1610360" y="508000"/>
                    <a:pt x="1480820" y="490220"/>
                  </a:cubicBezTo>
                  <a:cubicBezTo>
                    <a:pt x="1389380" y="477520"/>
                    <a:pt x="1323340" y="476250"/>
                    <a:pt x="1244600" y="473710"/>
                  </a:cubicBezTo>
                  <a:cubicBezTo>
                    <a:pt x="1168400" y="471170"/>
                    <a:pt x="1106170" y="469900"/>
                    <a:pt x="1014730" y="474980"/>
                  </a:cubicBezTo>
                  <a:cubicBezTo>
                    <a:pt x="878840" y="481330"/>
                    <a:pt x="674370" y="514350"/>
                    <a:pt x="511810" y="521970"/>
                  </a:cubicBezTo>
                  <a:cubicBezTo>
                    <a:pt x="361950" y="530860"/>
                    <a:pt x="149860" y="599440"/>
                    <a:pt x="76200" y="527050"/>
                  </a:cubicBezTo>
                  <a:cubicBezTo>
                    <a:pt x="0" y="452120"/>
                    <a:pt x="76200" y="64770"/>
                    <a:pt x="76200" y="64770"/>
                  </a:cubicBezTo>
                </a:path>
              </a:pathLst>
            </a:custGeom>
            <a:solidFill>
              <a:srgbClr val="FFA0F9">
                <a:alpha val="24706"/>
              </a:srgbClr>
            </a:solidFill>
            <a:ln cap="sq">
              <a:noFill/>
              <a:prstDash val="solid"/>
              <a:miter/>
            </a:ln>
          </p:spPr>
        </p:sp>
      </p:grpSp>
      <p:grpSp>
        <p:nvGrpSpPr>
          <p:cNvPr name="Group 7" id="7"/>
          <p:cNvGrpSpPr/>
          <p:nvPr/>
        </p:nvGrpSpPr>
        <p:grpSpPr>
          <a:xfrm rot="0">
            <a:off x="9159240" y="3183255"/>
            <a:ext cx="7816215" cy="483870"/>
            <a:chOff x="0" y="0"/>
            <a:chExt cx="10421620" cy="645160"/>
          </a:xfrm>
        </p:grpSpPr>
        <p:sp>
          <p:nvSpPr>
            <p:cNvPr name="Freeform 8" id="8"/>
            <p:cNvSpPr/>
            <p:nvPr/>
          </p:nvSpPr>
          <p:spPr>
            <a:xfrm flipH="false" flipV="false" rot="0">
              <a:off x="13970" y="-209550"/>
              <a:ext cx="10471150" cy="1146810"/>
            </a:xfrm>
            <a:custGeom>
              <a:avLst/>
              <a:gdLst/>
              <a:ahLst/>
              <a:cxnLst/>
              <a:rect r="r" b="b" t="t" l="l"/>
              <a:pathLst>
                <a:path h="1146810" w="10471150">
                  <a:moveTo>
                    <a:pt x="182880" y="260350"/>
                  </a:moveTo>
                  <a:cubicBezTo>
                    <a:pt x="420370" y="331470"/>
                    <a:pt x="505460" y="337820"/>
                    <a:pt x="582930" y="342900"/>
                  </a:cubicBezTo>
                  <a:cubicBezTo>
                    <a:pt x="661670" y="346710"/>
                    <a:pt x="726440" y="350520"/>
                    <a:pt x="819150" y="345440"/>
                  </a:cubicBezTo>
                  <a:cubicBezTo>
                    <a:pt x="955040" y="336550"/>
                    <a:pt x="1106170" y="288290"/>
                    <a:pt x="1318260" y="273050"/>
                  </a:cubicBezTo>
                  <a:cubicBezTo>
                    <a:pt x="1685290" y="246380"/>
                    <a:pt x="2518410" y="271780"/>
                    <a:pt x="2829560" y="271780"/>
                  </a:cubicBezTo>
                  <a:cubicBezTo>
                    <a:pt x="2969260" y="271780"/>
                    <a:pt x="3035300" y="267970"/>
                    <a:pt x="3131820" y="271780"/>
                  </a:cubicBezTo>
                  <a:cubicBezTo>
                    <a:pt x="3221990" y="276860"/>
                    <a:pt x="3262630" y="289560"/>
                    <a:pt x="3393440" y="295910"/>
                  </a:cubicBezTo>
                  <a:cubicBezTo>
                    <a:pt x="3776980" y="312420"/>
                    <a:pt x="5177790" y="271780"/>
                    <a:pt x="5668010" y="297180"/>
                  </a:cubicBezTo>
                  <a:cubicBezTo>
                    <a:pt x="5904230" y="308610"/>
                    <a:pt x="5933440" y="335280"/>
                    <a:pt x="6189980" y="347980"/>
                  </a:cubicBezTo>
                  <a:cubicBezTo>
                    <a:pt x="6916420" y="383540"/>
                    <a:pt x="10011410" y="0"/>
                    <a:pt x="10356850" y="345440"/>
                  </a:cubicBezTo>
                  <a:cubicBezTo>
                    <a:pt x="10471150" y="459740"/>
                    <a:pt x="10471150" y="688340"/>
                    <a:pt x="10356850" y="802640"/>
                  </a:cubicBezTo>
                  <a:cubicBezTo>
                    <a:pt x="10012680" y="1146810"/>
                    <a:pt x="7030720" y="829310"/>
                    <a:pt x="6216650" y="801370"/>
                  </a:cubicBezTo>
                  <a:cubicBezTo>
                    <a:pt x="5876290" y="789940"/>
                    <a:pt x="5795010" y="763270"/>
                    <a:pt x="5491480" y="754380"/>
                  </a:cubicBezTo>
                  <a:cubicBezTo>
                    <a:pt x="4988560" y="736600"/>
                    <a:pt x="3910330" y="764540"/>
                    <a:pt x="3474720" y="753110"/>
                  </a:cubicBezTo>
                  <a:cubicBezTo>
                    <a:pt x="3265170" y="748030"/>
                    <a:pt x="3214370" y="735330"/>
                    <a:pt x="3009900" y="728980"/>
                  </a:cubicBezTo>
                  <a:cubicBezTo>
                    <a:pt x="2614930" y="717550"/>
                    <a:pt x="1586230" y="681990"/>
                    <a:pt x="1272540" y="718820"/>
                  </a:cubicBezTo>
                  <a:cubicBezTo>
                    <a:pt x="1154430" y="734060"/>
                    <a:pt x="1116330" y="765810"/>
                    <a:pt x="1031240" y="779780"/>
                  </a:cubicBezTo>
                  <a:cubicBezTo>
                    <a:pt x="938530" y="795020"/>
                    <a:pt x="830580" y="800100"/>
                    <a:pt x="734060" y="801370"/>
                  </a:cubicBezTo>
                  <a:cubicBezTo>
                    <a:pt x="645160" y="803910"/>
                    <a:pt x="563880" y="801370"/>
                    <a:pt x="476250" y="793750"/>
                  </a:cubicBezTo>
                  <a:cubicBezTo>
                    <a:pt x="387350" y="784860"/>
                    <a:pt x="285750" y="768350"/>
                    <a:pt x="205740" y="749300"/>
                  </a:cubicBezTo>
                  <a:cubicBezTo>
                    <a:pt x="142240" y="734060"/>
                    <a:pt x="60960" y="742950"/>
                    <a:pt x="36830" y="698500"/>
                  </a:cubicBezTo>
                  <a:cubicBezTo>
                    <a:pt x="0" y="624840"/>
                    <a:pt x="182880" y="260350"/>
                    <a:pt x="182880" y="260350"/>
                  </a:cubicBezTo>
                </a:path>
              </a:pathLst>
            </a:custGeom>
            <a:solidFill>
              <a:srgbClr val="FFA0F9">
                <a:alpha val="24706"/>
              </a:srgbClr>
            </a:solidFill>
            <a:ln cap="sq">
              <a:noFill/>
              <a:prstDash val="solid"/>
              <a:miter/>
            </a:ln>
          </p:spPr>
        </p:sp>
      </p:grpSp>
      <p:grpSp>
        <p:nvGrpSpPr>
          <p:cNvPr name="Group 9" id="9"/>
          <p:cNvGrpSpPr/>
          <p:nvPr/>
        </p:nvGrpSpPr>
        <p:grpSpPr>
          <a:xfrm rot="0">
            <a:off x="9007793" y="3104198"/>
            <a:ext cx="416243" cy="416243"/>
            <a:chOff x="0" y="0"/>
            <a:chExt cx="554990" cy="554990"/>
          </a:xfrm>
        </p:grpSpPr>
        <p:sp>
          <p:nvSpPr>
            <p:cNvPr name="Freeform 10" id="10"/>
            <p:cNvSpPr/>
            <p:nvPr/>
          </p:nvSpPr>
          <p:spPr>
            <a:xfrm flipH="false" flipV="false" rot="0">
              <a:off x="48260" y="44450"/>
              <a:ext cx="448310" cy="461010"/>
            </a:xfrm>
            <a:custGeom>
              <a:avLst/>
              <a:gdLst/>
              <a:ahLst/>
              <a:cxnLst/>
              <a:rect r="r" b="b" t="t" l="l"/>
              <a:pathLst>
                <a:path h="461010" w="448310">
                  <a:moveTo>
                    <a:pt x="448310" y="163830"/>
                  </a:moveTo>
                  <a:cubicBezTo>
                    <a:pt x="448310" y="307340"/>
                    <a:pt x="431800" y="344170"/>
                    <a:pt x="410210" y="372110"/>
                  </a:cubicBezTo>
                  <a:cubicBezTo>
                    <a:pt x="388620" y="400050"/>
                    <a:pt x="356870" y="425450"/>
                    <a:pt x="323850" y="439420"/>
                  </a:cubicBezTo>
                  <a:cubicBezTo>
                    <a:pt x="292100" y="454660"/>
                    <a:pt x="251460" y="461010"/>
                    <a:pt x="215900" y="459740"/>
                  </a:cubicBezTo>
                  <a:cubicBezTo>
                    <a:pt x="181610" y="457200"/>
                    <a:pt x="142240" y="445770"/>
                    <a:pt x="111760" y="426720"/>
                  </a:cubicBezTo>
                  <a:cubicBezTo>
                    <a:pt x="81280" y="408940"/>
                    <a:pt x="53340" y="379730"/>
                    <a:pt x="34290" y="349250"/>
                  </a:cubicBezTo>
                  <a:cubicBezTo>
                    <a:pt x="16510" y="318770"/>
                    <a:pt x="3810" y="280670"/>
                    <a:pt x="2540" y="245110"/>
                  </a:cubicBezTo>
                  <a:cubicBezTo>
                    <a:pt x="0" y="209550"/>
                    <a:pt x="7620" y="170180"/>
                    <a:pt x="21590" y="137160"/>
                  </a:cubicBezTo>
                  <a:cubicBezTo>
                    <a:pt x="36830" y="105410"/>
                    <a:pt x="60960" y="73660"/>
                    <a:pt x="88900" y="50800"/>
                  </a:cubicBezTo>
                  <a:cubicBezTo>
                    <a:pt x="116840" y="29210"/>
                    <a:pt x="153670" y="12700"/>
                    <a:pt x="189230" y="6350"/>
                  </a:cubicBezTo>
                  <a:cubicBezTo>
                    <a:pt x="223520" y="0"/>
                    <a:pt x="264160" y="2540"/>
                    <a:pt x="298450" y="12700"/>
                  </a:cubicBezTo>
                  <a:cubicBezTo>
                    <a:pt x="331470" y="24130"/>
                    <a:pt x="392430" y="69850"/>
                    <a:pt x="392430" y="69850"/>
                  </a:cubicBezTo>
                </a:path>
              </a:pathLst>
            </a:custGeom>
            <a:solidFill>
              <a:srgbClr val="FFA0F9">
                <a:alpha val="24706"/>
              </a:srgbClr>
            </a:solidFill>
            <a:ln cap="sq">
              <a:noFill/>
              <a:prstDash val="solid"/>
              <a:miter/>
            </a:ln>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3498332" y="3662725"/>
            <a:ext cx="13443044" cy="3224032"/>
          </a:xfrm>
          <a:prstGeom prst="rect">
            <a:avLst/>
          </a:prstGeom>
        </p:spPr>
        <p:txBody>
          <a:bodyPr anchor="t" rtlCol="false" tIns="0" lIns="0" bIns="0" rIns="0">
            <a:spAutoFit/>
          </a:bodyPr>
          <a:lstStyle/>
          <a:p>
            <a:pPr algn="l" marL="826430" indent="-413215" lvl="1">
              <a:lnSpc>
                <a:spcPts val="6507"/>
              </a:lnSpc>
              <a:buFont typeface="Arial"/>
              <a:buChar char="•"/>
            </a:pPr>
            <a:r>
              <a:rPr lang="en-US" sz="3827">
                <a:solidFill>
                  <a:srgbClr val="0F4662"/>
                </a:solidFill>
                <a:latin typeface="Cormorant Garamond"/>
                <a:ea typeface="Cormorant Garamond"/>
                <a:cs typeface="Cormorant Garamond"/>
                <a:sym typeface="Cormorant Garamond"/>
              </a:rPr>
              <a:t>Marché de la sécurité privée en France en pleine croissance</a:t>
            </a:r>
          </a:p>
          <a:p>
            <a:pPr algn="l" marL="826430" indent="-413215" lvl="1">
              <a:lnSpc>
                <a:spcPts val="6507"/>
              </a:lnSpc>
              <a:buFont typeface="Arial"/>
              <a:buChar char="•"/>
            </a:pPr>
            <a:r>
              <a:rPr lang="en-US" sz="3827">
                <a:solidFill>
                  <a:srgbClr val="0F4662"/>
                </a:solidFill>
                <a:latin typeface="Cormorant Garamond"/>
                <a:ea typeface="Cormorant Garamond"/>
                <a:cs typeface="Cormorant Garamond"/>
                <a:sym typeface="Cormorant Garamond"/>
              </a:rPr>
              <a:t>Criminalité qui continue d’augmenter</a:t>
            </a:r>
          </a:p>
          <a:p>
            <a:pPr algn="l" marL="826430" indent="-413215" lvl="1">
              <a:lnSpc>
                <a:spcPts val="6507"/>
              </a:lnSpc>
              <a:buFont typeface="Arial"/>
              <a:buChar char="•"/>
            </a:pPr>
            <a:r>
              <a:rPr lang="en-US" sz="3827">
                <a:solidFill>
                  <a:srgbClr val="0F4662"/>
                </a:solidFill>
                <a:latin typeface="Cormorant Garamond"/>
                <a:ea typeface="Cormorant Garamond"/>
                <a:cs typeface="Cormorant Garamond"/>
                <a:sym typeface="Cormorant Garamond"/>
              </a:rPr>
              <a:t>Départements à retenir: Hauts-de-France et Auvergne Rhône-Alpes</a:t>
            </a: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1853133"/>
            <a:ext cx="12855946" cy="648137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Merci de votre attention</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4321809" y="2523415"/>
            <a:ext cx="3152142" cy="315214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789" t="-12130" r="-6999" b="-1658"/>
              </a:stretch>
            </a:blipFill>
          </p:spPr>
        </p:sp>
      </p:grpSp>
      <p:grpSp>
        <p:nvGrpSpPr>
          <p:cNvPr name="Group 7" id="7"/>
          <p:cNvGrpSpPr/>
          <p:nvPr/>
        </p:nvGrpSpPr>
        <p:grpSpPr>
          <a:xfrm rot="0">
            <a:off x="10943664" y="2523415"/>
            <a:ext cx="3152142" cy="315214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8090" t="-8393" r="-9117" b="-8813"/>
              </a:stretch>
            </a:blipFill>
          </p:spPr>
        </p:sp>
      </p:grpSp>
      <p:sp>
        <p:nvSpPr>
          <p:cNvPr name="AutoShape 9" id="9"/>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0" id="10"/>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12" id="12"/>
          <p:cNvSpPr txBox="true"/>
          <p:nvPr/>
        </p:nvSpPr>
        <p:spPr>
          <a:xfrm rot="0">
            <a:off x="10011075" y="5966248"/>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Maya R.</a:t>
            </a:r>
          </a:p>
        </p:txBody>
      </p:sp>
      <p:sp>
        <p:nvSpPr>
          <p:cNvPr name="TextBox 13" id="13"/>
          <p:cNvSpPr txBox="true"/>
          <p:nvPr/>
        </p:nvSpPr>
        <p:spPr>
          <a:xfrm rot="0">
            <a:off x="9881460" y="676021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TextBox 14" id="14"/>
          <p:cNvSpPr txBox="true"/>
          <p:nvPr/>
        </p:nvSpPr>
        <p:spPr>
          <a:xfrm rot="0">
            <a:off x="3389220" y="5967693"/>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Audrey I.</a:t>
            </a:r>
          </a:p>
        </p:txBody>
      </p:sp>
      <p:sp>
        <p:nvSpPr>
          <p:cNvPr name="TextBox 15" id="15"/>
          <p:cNvSpPr txBox="true"/>
          <p:nvPr/>
        </p:nvSpPr>
        <p:spPr>
          <a:xfrm rot="0">
            <a:off x="3477522" y="6763348"/>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504002" y="530679"/>
            <a:ext cx="3237952" cy="2795695"/>
          </a:xfrm>
          <a:custGeom>
            <a:avLst/>
            <a:gdLst/>
            <a:ahLst/>
            <a:cxnLst/>
            <a:rect r="r" b="b" t="t" l="l"/>
            <a:pathLst>
              <a:path h="2795695" w="3237952">
                <a:moveTo>
                  <a:pt x="0" y="0"/>
                </a:moveTo>
                <a:lnTo>
                  <a:pt x="3237953" y="0"/>
                </a:lnTo>
                <a:lnTo>
                  <a:pt x="3237953" y="2795695"/>
                </a:lnTo>
                <a:lnTo>
                  <a:pt x="0" y="2795695"/>
                </a:lnTo>
                <a:lnTo>
                  <a:pt x="0" y="0"/>
                </a:lnTo>
                <a:close/>
              </a:path>
            </a:pathLst>
          </a:custGeom>
          <a:blipFill>
            <a:blip r:embed="rId4"/>
            <a:stretch>
              <a:fillRect l="0" t="0" r="0" b="0"/>
            </a:stretch>
          </a:blipFill>
        </p:spPr>
      </p:sp>
      <p:sp>
        <p:nvSpPr>
          <p:cNvPr name="TextBox 7" id="7"/>
          <p:cNvSpPr txBox="true"/>
          <p:nvPr/>
        </p:nvSpPr>
        <p:spPr>
          <a:xfrm rot="0">
            <a:off x="3401727" y="3605858"/>
            <a:ext cx="11484546" cy="2932410"/>
          </a:xfrm>
          <a:prstGeom prst="rect">
            <a:avLst/>
          </a:prstGeom>
        </p:spPr>
        <p:txBody>
          <a:bodyPr anchor="t" rtlCol="false" tIns="0" lIns="0" bIns="0" rIns="0">
            <a:spAutoFit/>
          </a:bodyPr>
          <a:lstStyle/>
          <a:p>
            <a:pPr algn="ctr">
              <a:lnSpc>
                <a:spcPts val="4704"/>
              </a:lnSpc>
            </a:pPr>
            <a:r>
              <a:rPr lang="en-US" sz="2767">
                <a:solidFill>
                  <a:srgbClr val="0F4662"/>
                </a:solidFill>
                <a:latin typeface="Quicksand"/>
                <a:ea typeface="Quicksand"/>
                <a:cs typeface="Quicksand"/>
                <a:sym typeface="Quicksand"/>
              </a:rPr>
              <a:t>SecuriCity, une entreprise européenne renommée dans le domaine  la</a:t>
            </a:r>
          </a:p>
          <a:p>
            <a:pPr algn="ctr" marL="0" indent="0" lvl="0">
              <a:lnSpc>
                <a:spcPts val="4704"/>
              </a:lnSpc>
            </a:pPr>
            <a:r>
              <a:rPr lang="en-US" sz="2767">
                <a:solidFill>
                  <a:srgbClr val="0F4662"/>
                </a:solidFill>
                <a:latin typeface="Quicksand"/>
                <a:ea typeface="Quicksand"/>
                <a:cs typeface="Quicksand"/>
                <a:sym typeface="Quicksand"/>
              </a:rPr>
              <a:t>sécurité privée (agents de sécurité, vidéosurveillance, gestion de accès et sécurité événementielle), est implantée dans plusieurs grandes capitales européennes telles que Berlin, Madrid et Amsterdam. Forte de son expérience, elle souhaite pénétrer le marché français,</a:t>
            </a:r>
          </a:p>
        </p:txBody>
      </p:sp>
      <p:sp>
        <p:nvSpPr>
          <p:cNvPr name="TextBox 8" id="8"/>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0928486" y="1684924"/>
            <a:ext cx="6648738" cy="7732338"/>
            <a:chOff x="0" y="0"/>
            <a:chExt cx="8864983" cy="10309784"/>
          </a:xfrm>
        </p:grpSpPr>
        <p:pic>
          <p:nvPicPr>
            <p:cNvPr name="Picture 6" id="6"/>
            <p:cNvPicPr>
              <a:picLocks noChangeAspect="true"/>
            </p:cNvPicPr>
            <p:nvPr/>
          </p:nvPicPr>
          <p:blipFill>
            <a:blip r:embed="rId2"/>
            <a:srcRect l="4561" t="0" r="38150" b="0"/>
            <a:stretch>
              <a:fillRect/>
            </a:stretch>
          </p:blipFill>
          <p:spPr>
            <a:xfrm flipH="false" flipV="false">
              <a:off x="0" y="0"/>
              <a:ext cx="8864983" cy="10309784"/>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Le projet</a:t>
            </a:r>
          </a:p>
        </p:txBody>
      </p:sp>
      <p:sp>
        <p:nvSpPr>
          <p:cNvPr name="TextBox 9" id="9"/>
          <p:cNvSpPr txBox="true"/>
          <p:nvPr/>
        </p:nvSpPr>
        <p:spPr>
          <a:xfrm rot="0">
            <a:off x="1028700" y="3376559"/>
            <a:ext cx="8462073" cy="3084131"/>
          </a:xfrm>
          <a:prstGeom prst="rect">
            <a:avLst/>
          </a:prstGeom>
        </p:spPr>
        <p:txBody>
          <a:bodyPr anchor="t" rtlCol="false" tIns="0" lIns="0" bIns="0" rIns="0">
            <a:spAutoFit/>
          </a:bodyPr>
          <a:lstStyle/>
          <a:p>
            <a:pPr algn="l">
              <a:lnSpc>
                <a:spcPts val="4976"/>
              </a:lnSpc>
            </a:pPr>
            <a:r>
              <a:rPr lang="en-US" sz="2927">
                <a:solidFill>
                  <a:srgbClr val="0F4662"/>
                </a:solidFill>
                <a:latin typeface="Quicksand"/>
                <a:ea typeface="Quicksand"/>
                <a:cs typeface="Quicksand"/>
                <a:sym typeface="Quicksand"/>
              </a:rPr>
              <a:t>Comment utiliser les données pour évaluer les opportunités, les risques et les besoins en</a:t>
            </a:r>
          </a:p>
          <a:p>
            <a:pPr algn="l">
              <a:lnSpc>
                <a:spcPts val="4976"/>
              </a:lnSpc>
            </a:pPr>
            <a:r>
              <a:rPr lang="en-US" sz="2927">
                <a:solidFill>
                  <a:srgbClr val="0F4662"/>
                </a:solidFill>
                <a:latin typeface="Quicksand"/>
                <a:ea typeface="Quicksand"/>
                <a:cs typeface="Quicksand"/>
                <a:sym typeface="Quicksand"/>
              </a:rPr>
              <a:t>matière de sécurité privée en France afin de garantir une implantation réussie et rentable</a:t>
            </a:r>
          </a:p>
          <a:p>
            <a:pPr algn="l" marL="0" indent="0" lvl="0">
              <a:lnSpc>
                <a:spcPts val="4976"/>
              </a:lnSpc>
            </a:pPr>
            <a:r>
              <a:rPr lang="en-US" sz="2927">
                <a:solidFill>
                  <a:srgbClr val="0F4662"/>
                </a:solidFill>
                <a:latin typeface="Quicksand"/>
                <a:ea typeface="Quicksand"/>
                <a:cs typeface="Quicksand"/>
                <a:sym typeface="Quicksand"/>
              </a:rPr>
              <a:t>pour SecuriCity ?</a:t>
            </a:r>
          </a:p>
        </p:txBody>
      </p:sp>
      <p:sp>
        <p:nvSpPr>
          <p:cNvPr name="TextBox 10" id="10"/>
          <p:cNvSpPr txBox="true"/>
          <p:nvPr/>
        </p:nvSpPr>
        <p:spPr>
          <a:xfrm rot="0">
            <a:off x="1028700" y="2823184"/>
            <a:ext cx="693806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Challenge: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405199" y="2877488"/>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6426664"/>
            <a:chOff x="0" y="0"/>
            <a:chExt cx="1418473" cy="1692619"/>
          </a:xfrm>
        </p:grpSpPr>
        <p:sp>
          <p:nvSpPr>
            <p:cNvPr name="Freeform 7" id="7"/>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7984503" y="2877488"/>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015475" y="2456695"/>
            <a:ext cx="5385764" cy="6426664"/>
            <a:chOff x="0" y="0"/>
            <a:chExt cx="1418473" cy="1692619"/>
          </a:xfrm>
        </p:grpSpPr>
        <p:sp>
          <p:nvSpPr>
            <p:cNvPr name="Freeform 11" id="11"/>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2" id="12"/>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13" id="13"/>
          <p:cNvSpPr/>
          <p:nvPr/>
        </p:nvSpPr>
        <p:spPr>
          <a:xfrm flipH="false" flipV="false" rot="0">
            <a:off x="13595029" y="3088463"/>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name="TextBox 15" id="15"/>
          <p:cNvSpPr txBox="true"/>
          <p:nvPr/>
        </p:nvSpPr>
        <p:spPr>
          <a:xfrm rot="0">
            <a:off x="1028700" y="5919392"/>
            <a:ext cx="5101887"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Etude de marché de la sécurité privée en France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Exploration des données  de la base de données “Crimes comited in France”.</a:t>
            </a:r>
          </a:p>
        </p:txBody>
      </p:sp>
      <p:sp>
        <p:nvSpPr>
          <p:cNvPr name="TextBox 16" id="16"/>
          <p:cNvSpPr txBox="true"/>
          <p:nvPr/>
        </p:nvSpPr>
        <p:spPr>
          <a:xfrm rot="0">
            <a:off x="1028700"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Phase d’analyse</a:t>
            </a:r>
          </a:p>
        </p:txBody>
      </p:sp>
      <p:sp>
        <p:nvSpPr>
          <p:cNvPr name="TextBox 17" id="17"/>
          <p:cNvSpPr txBox="true"/>
          <p:nvPr/>
        </p:nvSpPr>
        <p:spPr>
          <a:xfrm rot="0">
            <a:off x="6593057" y="5919392"/>
            <a:ext cx="5101887"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Corrélation entre les différentes données.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Création d’un d*Dashboard</a:t>
            </a:r>
          </a:p>
        </p:txBody>
      </p:sp>
      <p:sp>
        <p:nvSpPr>
          <p:cNvPr name="TextBox 18" id="18"/>
          <p:cNvSpPr txBox="true"/>
          <p:nvPr/>
        </p:nvSpPr>
        <p:spPr>
          <a:xfrm rot="0">
            <a:off x="6593057"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Stratégie</a:t>
            </a:r>
          </a:p>
        </p:txBody>
      </p:sp>
      <p:sp>
        <p:nvSpPr>
          <p:cNvPr name="TextBox 19" id="19"/>
          <p:cNvSpPr txBox="true"/>
          <p:nvPr/>
        </p:nvSpPr>
        <p:spPr>
          <a:xfrm rot="0">
            <a:off x="12157413" y="6222767"/>
            <a:ext cx="4496348"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utilisation ML pour prédire les meilleurs options pour l’entreprise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Conclusion</a:t>
            </a:r>
          </a:p>
        </p:txBody>
      </p:sp>
      <p:sp>
        <p:nvSpPr>
          <p:cNvPr name="TextBox 20" id="20"/>
          <p:cNvSpPr txBox="true"/>
          <p:nvPr/>
        </p:nvSpPr>
        <p:spPr>
          <a:xfrm rot="0">
            <a:off x="12157413" y="5880210"/>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Plan d’implémentation</a:t>
            </a:r>
          </a:p>
        </p:txBody>
      </p:sp>
      <p:sp>
        <p:nvSpPr>
          <p:cNvPr name="AutoShape 21" id="21"/>
          <p:cNvSpPr/>
          <p:nvPr/>
        </p:nvSpPr>
        <p:spPr>
          <a:xfrm>
            <a:off x="10767060" y="990600"/>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434644" y="2182920"/>
            <a:ext cx="15418712" cy="7458802"/>
          </a:xfrm>
          <a:custGeom>
            <a:avLst/>
            <a:gdLst/>
            <a:ahLst/>
            <a:cxnLst/>
            <a:rect r="r" b="b" t="t" l="l"/>
            <a:pathLst>
              <a:path h="7458802" w="15418712">
                <a:moveTo>
                  <a:pt x="0" y="0"/>
                </a:moveTo>
                <a:lnTo>
                  <a:pt x="15418712" y="0"/>
                </a:lnTo>
                <a:lnTo>
                  <a:pt x="15418712" y="7458802"/>
                </a:lnTo>
                <a:lnTo>
                  <a:pt x="0" y="7458802"/>
                </a:lnTo>
                <a:lnTo>
                  <a:pt x="0" y="0"/>
                </a:lnTo>
                <a:close/>
              </a:path>
            </a:pathLst>
          </a:custGeom>
          <a:blipFill>
            <a:blip r:embed="rId2"/>
            <a:stretch>
              <a:fillRect l="0" t="0" r="0" b="0"/>
            </a:stretch>
          </a:blipFill>
        </p:spPr>
      </p:sp>
      <p:sp>
        <p:nvSpPr>
          <p:cNvPr name="TextBox 3" id="3"/>
          <p:cNvSpPr txBox="true"/>
          <p:nvPr/>
        </p:nvSpPr>
        <p:spPr>
          <a:xfrm rot="0">
            <a:off x="1057275" y="599709"/>
            <a:ext cx="12582132"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Répartition CA selon taille de l’entreprise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324726" y="1809453"/>
            <a:ext cx="7720214" cy="7448847"/>
            <a:chOff x="0" y="0"/>
            <a:chExt cx="1196063" cy="1154021"/>
          </a:xfrm>
        </p:grpSpPr>
        <p:sp>
          <p:nvSpPr>
            <p:cNvPr name="Freeform 3" id="3"/>
            <p:cNvSpPr/>
            <p:nvPr/>
          </p:nvSpPr>
          <p:spPr>
            <a:xfrm flipH="false" flipV="false" rot="0">
              <a:off x="0" y="0"/>
              <a:ext cx="1196063" cy="1154021"/>
            </a:xfrm>
            <a:custGeom>
              <a:avLst/>
              <a:gdLst/>
              <a:ahLst/>
              <a:cxnLst/>
              <a:rect r="r" b="b" t="t" l="l"/>
              <a:pathLst>
                <a:path h="1154021" w="1196063">
                  <a:moveTo>
                    <a:pt x="23065" y="0"/>
                  </a:moveTo>
                  <a:lnTo>
                    <a:pt x="1172998" y="0"/>
                  </a:lnTo>
                  <a:cubicBezTo>
                    <a:pt x="1179116" y="0"/>
                    <a:pt x="1184982" y="2430"/>
                    <a:pt x="1189308" y="6755"/>
                  </a:cubicBezTo>
                  <a:cubicBezTo>
                    <a:pt x="1193633" y="11081"/>
                    <a:pt x="1196063" y="16948"/>
                    <a:pt x="1196063" y="23065"/>
                  </a:cubicBezTo>
                  <a:lnTo>
                    <a:pt x="1196063" y="1130957"/>
                  </a:lnTo>
                  <a:cubicBezTo>
                    <a:pt x="1196063" y="1137074"/>
                    <a:pt x="1193633" y="1142940"/>
                    <a:pt x="1189308" y="1147266"/>
                  </a:cubicBezTo>
                  <a:cubicBezTo>
                    <a:pt x="1184982" y="1151591"/>
                    <a:pt x="1179116" y="1154021"/>
                    <a:pt x="1172998" y="1154021"/>
                  </a:cubicBezTo>
                  <a:lnTo>
                    <a:pt x="23065" y="1154021"/>
                  </a:lnTo>
                  <a:cubicBezTo>
                    <a:pt x="16948" y="1154021"/>
                    <a:pt x="11081" y="1151591"/>
                    <a:pt x="6755" y="1147266"/>
                  </a:cubicBezTo>
                  <a:cubicBezTo>
                    <a:pt x="2430" y="1142940"/>
                    <a:pt x="0" y="1137074"/>
                    <a:pt x="0" y="1130957"/>
                  </a:cubicBezTo>
                  <a:lnTo>
                    <a:pt x="0" y="23065"/>
                  </a:lnTo>
                  <a:cubicBezTo>
                    <a:pt x="0" y="16948"/>
                    <a:pt x="2430" y="11081"/>
                    <a:pt x="6755" y="6755"/>
                  </a:cubicBezTo>
                  <a:cubicBezTo>
                    <a:pt x="11081" y="2430"/>
                    <a:pt x="16948" y="0"/>
                    <a:pt x="23065" y="0"/>
                  </a:cubicBezTo>
                  <a:close/>
                </a:path>
              </a:pathLst>
            </a:custGeom>
            <a:blipFill>
              <a:blip r:embed="rId2"/>
              <a:stretch>
                <a:fillRect l="-9668" t="0" r="-9668" b="0"/>
              </a:stretch>
            </a:blipFill>
          </p:spPr>
        </p:sp>
      </p:grpSp>
      <p:grpSp>
        <p:nvGrpSpPr>
          <p:cNvPr name="Group 4" id="4"/>
          <p:cNvGrpSpPr/>
          <p:nvPr/>
        </p:nvGrpSpPr>
        <p:grpSpPr>
          <a:xfrm rot="0">
            <a:off x="8380111" y="0"/>
            <a:ext cx="9907889" cy="10287000"/>
            <a:chOff x="0" y="0"/>
            <a:chExt cx="2609485" cy="2709333"/>
          </a:xfrm>
        </p:grpSpPr>
        <p:sp>
          <p:nvSpPr>
            <p:cNvPr name="Freeform 5" id="5"/>
            <p:cNvSpPr/>
            <p:nvPr/>
          </p:nvSpPr>
          <p:spPr>
            <a:xfrm flipH="false" flipV="false" rot="0">
              <a:off x="0" y="0"/>
              <a:ext cx="2609485" cy="2709333"/>
            </a:xfrm>
            <a:custGeom>
              <a:avLst/>
              <a:gdLst/>
              <a:ahLst/>
              <a:cxnLst/>
              <a:rect r="r" b="b" t="t" l="l"/>
              <a:pathLst>
                <a:path h="2709333" w="2609485">
                  <a:moveTo>
                    <a:pt x="0" y="0"/>
                  </a:moveTo>
                  <a:lnTo>
                    <a:pt x="2609485" y="0"/>
                  </a:lnTo>
                  <a:lnTo>
                    <a:pt x="2609485" y="2709333"/>
                  </a:lnTo>
                  <a:lnTo>
                    <a:pt x="0" y="2709333"/>
                  </a:lnTo>
                  <a:close/>
                </a:path>
              </a:pathLst>
            </a:custGeom>
            <a:solidFill>
              <a:srgbClr val="DBE5EA"/>
            </a:solidFill>
          </p:spPr>
        </p:sp>
        <p:sp>
          <p:nvSpPr>
            <p:cNvPr name="TextBox 6" id="6"/>
            <p:cNvSpPr txBox="true"/>
            <p:nvPr/>
          </p:nvSpPr>
          <p:spPr>
            <a:xfrm>
              <a:off x="0" y="-123825"/>
              <a:ext cx="2609485" cy="2833158"/>
            </a:xfrm>
            <a:prstGeom prst="rect">
              <a:avLst/>
            </a:prstGeom>
          </p:spPr>
          <p:txBody>
            <a:bodyPr anchor="ctr" rtlCol="false" tIns="50800" lIns="50800" bIns="50800" rIns="50800"/>
            <a:lstStyle/>
            <a:p>
              <a:pPr algn="ctr">
                <a:lnSpc>
                  <a:spcPts val="4079"/>
                </a:lnSpc>
              </a:pPr>
            </a:p>
          </p:txBody>
        </p:sp>
      </p:grpSp>
      <p:sp>
        <p:nvSpPr>
          <p:cNvPr name="AutoShape 7" id="7"/>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8" id="8"/>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9" id="9"/>
          <p:cNvSpPr txBox="true"/>
          <p:nvPr/>
        </p:nvSpPr>
        <p:spPr>
          <a:xfrm rot="0">
            <a:off x="324726" y="152034"/>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La Securité privée en France </a:t>
            </a:r>
          </a:p>
        </p:txBody>
      </p:sp>
      <p:sp>
        <p:nvSpPr>
          <p:cNvPr name="TextBox 10" id="10"/>
          <p:cNvSpPr txBox="true"/>
          <p:nvPr/>
        </p:nvSpPr>
        <p:spPr>
          <a:xfrm rot="0">
            <a:off x="8841665" y="3530492"/>
            <a:ext cx="9216498" cy="1613008"/>
          </a:xfrm>
          <a:prstGeom prst="rect">
            <a:avLst/>
          </a:prstGeom>
        </p:spPr>
        <p:txBody>
          <a:bodyPr anchor="t" rtlCol="false" tIns="0" lIns="0" bIns="0" rIns="0">
            <a:spAutoFit/>
          </a:bodyPr>
          <a:lstStyle/>
          <a:p>
            <a:pPr algn="l" marL="554874" indent="-277437" lvl="1">
              <a:lnSpc>
                <a:spcPts val="4369"/>
              </a:lnSpc>
              <a:buFont typeface="Arial"/>
              <a:buChar char="•"/>
            </a:pPr>
            <a:r>
              <a:rPr lang="en-US" sz="2570">
                <a:solidFill>
                  <a:srgbClr val="0F4662"/>
                </a:solidFill>
                <a:latin typeface="Quicksand"/>
                <a:ea typeface="Quicksand"/>
                <a:cs typeface="Quicksand"/>
                <a:sym typeface="Quicksand"/>
              </a:rPr>
              <a:t>30 % : les 10 entreprises majeures du secteur</a:t>
            </a:r>
          </a:p>
          <a:p>
            <a:pPr algn="l" marL="554874" indent="-277437" lvl="1">
              <a:lnSpc>
                <a:spcPts val="4369"/>
              </a:lnSpc>
              <a:buFont typeface="Arial"/>
              <a:buChar char="•"/>
            </a:pPr>
            <a:r>
              <a:rPr lang="en-US" sz="2570">
                <a:solidFill>
                  <a:srgbClr val="0F4662"/>
                </a:solidFill>
                <a:latin typeface="Quicksand"/>
                <a:ea typeface="Quicksand"/>
                <a:cs typeface="Quicksand"/>
                <a:sym typeface="Quicksand"/>
              </a:rPr>
              <a:t>60 % : les entreprises de taille intermédiaire et les PME</a:t>
            </a:r>
          </a:p>
          <a:p>
            <a:pPr algn="l" marL="554874" indent="-277437" lvl="1">
              <a:lnSpc>
                <a:spcPts val="4369"/>
              </a:lnSpc>
              <a:buFont typeface="Arial"/>
              <a:buChar char="•"/>
            </a:pPr>
            <a:r>
              <a:rPr lang="en-US" sz="2570">
                <a:solidFill>
                  <a:srgbClr val="0F4662"/>
                </a:solidFill>
                <a:latin typeface="Quicksand"/>
                <a:ea typeface="Quicksand"/>
                <a:cs typeface="Quicksand"/>
                <a:sym typeface="Quicksand"/>
              </a:rPr>
              <a:t>3 % : les entreprises avec 0 salarié</a:t>
            </a:r>
          </a:p>
        </p:txBody>
      </p:sp>
      <p:sp>
        <p:nvSpPr>
          <p:cNvPr name="TextBox 11" id="11"/>
          <p:cNvSpPr txBox="true"/>
          <p:nvPr/>
        </p:nvSpPr>
        <p:spPr>
          <a:xfrm rot="0">
            <a:off x="8841665" y="6907198"/>
            <a:ext cx="8984780" cy="2102988"/>
          </a:xfrm>
          <a:prstGeom prst="rect">
            <a:avLst/>
          </a:prstGeom>
        </p:spPr>
        <p:txBody>
          <a:bodyPr anchor="t" rtlCol="false" tIns="0" lIns="0" bIns="0" rIns="0">
            <a:spAutoFit/>
          </a:bodyPr>
          <a:lstStyle/>
          <a:p>
            <a:pPr algn="l" marL="540923" indent="-270462" lvl="1">
              <a:lnSpc>
                <a:spcPts val="4259"/>
              </a:lnSpc>
              <a:buFont typeface="Arial"/>
              <a:buChar char="•"/>
            </a:pPr>
            <a:r>
              <a:rPr lang="en-US" sz="2505">
                <a:solidFill>
                  <a:srgbClr val="0F4662"/>
                </a:solidFill>
                <a:latin typeface="Quicksand"/>
                <a:ea typeface="Quicksand"/>
                <a:cs typeface="Quicksand"/>
                <a:sym typeface="Quicksand"/>
              </a:rPr>
              <a:t>Les clients résidentiels</a:t>
            </a:r>
          </a:p>
          <a:p>
            <a:pPr algn="l" marL="540923" indent="-270462" lvl="1">
              <a:lnSpc>
                <a:spcPts val="4259"/>
              </a:lnSpc>
              <a:buFont typeface="Arial"/>
              <a:buChar char="•"/>
            </a:pPr>
            <a:r>
              <a:rPr lang="en-US" sz="2505">
                <a:solidFill>
                  <a:srgbClr val="0F4662"/>
                </a:solidFill>
                <a:latin typeface="Quicksand"/>
                <a:ea typeface="Quicksand"/>
                <a:cs typeface="Quicksand"/>
                <a:sym typeface="Quicksand"/>
              </a:rPr>
              <a:t>Les entreprises commerciales</a:t>
            </a:r>
          </a:p>
          <a:p>
            <a:pPr algn="l" marL="540923" indent="-270462" lvl="1">
              <a:lnSpc>
                <a:spcPts val="4259"/>
              </a:lnSpc>
              <a:buFont typeface="Arial"/>
              <a:buChar char="•"/>
            </a:pPr>
            <a:r>
              <a:rPr lang="en-US" sz="2505">
                <a:solidFill>
                  <a:srgbClr val="0F4662"/>
                </a:solidFill>
                <a:latin typeface="Quicksand"/>
                <a:ea typeface="Quicksand"/>
                <a:cs typeface="Quicksand"/>
                <a:sym typeface="Quicksand"/>
              </a:rPr>
              <a:t>Le gouvernement et les institutions publiques</a:t>
            </a:r>
          </a:p>
          <a:p>
            <a:pPr algn="l" marL="540923" indent="-270462" lvl="1">
              <a:lnSpc>
                <a:spcPts val="4259"/>
              </a:lnSpc>
              <a:buFont typeface="Arial"/>
              <a:buChar char="•"/>
            </a:pPr>
            <a:r>
              <a:rPr lang="en-US" sz="2505">
                <a:solidFill>
                  <a:srgbClr val="0F4662"/>
                </a:solidFill>
                <a:latin typeface="Quicksand"/>
                <a:ea typeface="Quicksand"/>
                <a:cs typeface="Quicksand"/>
                <a:sym typeface="Quicksand"/>
              </a:rPr>
              <a:t>Les organisateurs d’événements</a:t>
            </a:r>
          </a:p>
        </p:txBody>
      </p:sp>
      <p:sp>
        <p:nvSpPr>
          <p:cNvPr name="TextBox 12" id="12"/>
          <p:cNvSpPr txBox="true"/>
          <p:nvPr/>
        </p:nvSpPr>
        <p:spPr>
          <a:xfrm rot="0">
            <a:off x="8725806" y="2206615"/>
            <a:ext cx="8606683" cy="1080230"/>
          </a:xfrm>
          <a:prstGeom prst="rect">
            <a:avLst/>
          </a:prstGeom>
        </p:spPr>
        <p:txBody>
          <a:bodyPr anchor="t" rtlCol="false" tIns="0" lIns="0" bIns="0" rIns="0">
            <a:spAutoFit/>
          </a:bodyPr>
          <a:lstStyle/>
          <a:p>
            <a:pPr algn="l">
              <a:lnSpc>
                <a:spcPts val="4485"/>
              </a:lnSpc>
            </a:pPr>
            <a:r>
              <a:rPr lang="en-US" sz="2638" b="true">
                <a:solidFill>
                  <a:srgbClr val="0F4662"/>
                </a:solidFill>
                <a:latin typeface="Quicksand Bold"/>
                <a:ea typeface="Quicksand Bold"/>
                <a:cs typeface="Quicksand Bold"/>
                <a:sym typeface="Quicksand Bold"/>
              </a:rPr>
              <a:t>L'offre sur le marché de la sécurité privée</a:t>
            </a:r>
          </a:p>
          <a:p>
            <a:pPr algn="l" marL="0" indent="0" lvl="0">
              <a:lnSpc>
                <a:spcPts val="4485"/>
              </a:lnSpc>
            </a:pPr>
          </a:p>
        </p:txBody>
      </p:sp>
      <p:sp>
        <p:nvSpPr>
          <p:cNvPr name="TextBox 13" id="13"/>
          <p:cNvSpPr txBox="true"/>
          <p:nvPr/>
        </p:nvSpPr>
        <p:spPr>
          <a:xfrm rot="0">
            <a:off x="9030714" y="5941269"/>
            <a:ext cx="8606683" cy="1080230"/>
          </a:xfrm>
          <a:prstGeom prst="rect">
            <a:avLst/>
          </a:prstGeom>
        </p:spPr>
        <p:txBody>
          <a:bodyPr anchor="t" rtlCol="false" tIns="0" lIns="0" bIns="0" rIns="0">
            <a:spAutoFit/>
          </a:bodyPr>
          <a:lstStyle/>
          <a:p>
            <a:pPr algn="l">
              <a:lnSpc>
                <a:spcPts val="4485"/>
              </a:lnSpc>
            </a:pPr>
            <a:r>
              <a:rPr lang="en-US" sz="2638" b="true">
                <a:solidFill>
                  <a:srgbClr val="0F4662"/>
                </a:solidFill>
                <a:latin typeface="Quicksand Bold"/>
                <a:ea typeface="Quicksand Bold"/>
                <a:cs typeface="Quicksand Bold"/>
                <a:sym typeface="Quicksand Bold"/>
              </a:rPr>
              <a:t>L’étude de la demande</a:t>
            </a:r>
          </a:p>
          <a:p>
            <a:pPr algn="l" marL="0" indent="0" lvl="0">
              <a:lnSpc>
                <a:spcPts val="448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3271066" y="1028700"/>
            <a:ext cx="11677741" cy="9258300"/>
          </a:xfrm>
          <a:custGeom>
            <a:avLst/>
            <a:gdLst/>
            <a:ahLst/>
            <a:cxnLst/>
            <a:rect r="r" b="b" t="t" l="l"/>
            <a:pathLst>
              <a:path h="9258300" w="11677741">
                <a:moveTo>
                  <a:pt x="0" y="0"/>
                </a:moveTo>
                <a:lnTo>
                  <a:pt x="11677741" y="0"/>
                </a:lnTo>
                <a:lnTo>
                  <a:pt x="11677741" y="9258300"/>
                </a:lnTo>
                <a:lnTo>
                  <a:pt x="0" y="9258300"/>
                </a:lnTo>
                <a:lnTo>
                  <a:pt x="0" y="0"/>
                </a:lnTo>
                <a:close/>
              </a:path>
            </a:pathLst>
          </a:custGeom>
          <a:blipFill>
            <a:blip r:embed="rId2"/>
            <a:stretch>
              <a:fillRect l="0" t="-293" r="0" b="-293"/>
            </a:stretch>
          </a:blipFill>
        </p:spPr>
      </p:sp>
      <p:sp>
        <p:nvSpPr>
          <p:cNvPr name="TextBox 3" id="3"/>
          <p:cNvSpPr txBox="true"/>
          <p:nvPr/>
        </p:nvSpPr>
        <p:spPr>
          <a:xfrm rot="0">
            <a:off x="574523" y="-56515"/>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Etablissements de sécurité privée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2553360" y="1366710"/>
            <a:ext cx="13181280" cy="8555659"/>
          </a:xfrm>
          <a:custGeom>
            <a:avLst/>
            <a:gdLst/>
            <a:ahLst/>
            <a:cxnLst/>
            <a:rect r="r" b="b" t="t" l="l"/>
            <a:pathLst>
              <a:path h="8555659" w="13181280">
                <a:moveTo>
                  <a:pt x="0" y="0"/>
                </a:moveTo>
                <a:lnTo>
                  <a:pt x="13181280" y="0"/>
                </a:lnTo>
                <a:lnTo>
                  <a:pt x="13181280" y="8555659"/>
                </a:lnTo>
                <a:lnTo>
                  <a:pt x="0" y="8555659"/>
                </a:lnTo>
                <a:lnTo>
                  <a:pt x="0" y="0"/>
                </a:lnTo>
                <a:close/>
              </a:path>
            </a:pathLst>
          </a:custGeom>
          <a:blipFill>
            <a:blip r:embed="rId2"/>
            <a:stretch>
              <a:fillRect l="0" t="0" r="0" b="0"/>
            </a:stretch>
          </a:blipFill>
        </p:spPr>
      </p:sp>
      <p:sp>
        <p:nvSpPr>
          <p:cNvPr name="TextBox 3" id="3"/>
          <p:cNvSpPr txBox="true"/>
          <p:nvPr/>
        </p:nvSpPr>
        <p:spPr>
          <a:xfrm rot="0">
            <a:off x="574523" y="-56515"/>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Répartition des établissements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DAGcRTZYTYw</dc:identifier>
  <dcterms:modified xsi:type="dcterms:W3CDTF">2011-08-01T06:04:30Z</dcterms:modified>
  <cp:revision>1</cp:revision>
  <dc:title>White Blue Simple Modern Enhancing Sales Strategy Presentation</dc:title>
</cp:coreProperties>
</file>