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9" r:id="rId5"/>
    <p:sldId id="266" r:id="rId6"/>
    <p:sldId id="270" r:id="rId7"/>
    <p:sldId id="271" r:id="rId8"/>
    <p:sldId id="272" r:id="rId9"/>
    <p:sldId id="273" r:id="rId10"/>
    <p:sldId id="274" r:id="rId11"/>
    <p:sldId id="267" r:id="rId12"/>
    <p:sldId id="275" r:id="rId13"/>
    <p:sldId id="276" r:id="rId14"/>
    <p:sldId id="268" r:id="rId15"/>
    <p:sldId id="279" r:id="rId16"/>
    <p:sldId id="278" r:id="rId17"/>
    <p:sldId id="277"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4"/>
    <a:srgbClr val="7FA7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1"/>
    <p:restoredTop sz="95903"/>
  </p:normalViewPr>
  <p:slideViewPr>
    <p:cSldViewPr snapToGrid="0" snapToObjects="1">
      <p:cViewPr varScale="1">
        <p:scale>
          <a:sx n="113" d="100"/>
          <a:sy n="113" d="100"/>
        </p:scale>
        <p:origin x="28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8F537-2C6E-6D47-B45B-28190546432A}" type="datetimeFigureOut">
              <a:rPr kumimoji="1" lang="zh-CN" altLang="en-US" smtClean="0"/>
              <a:t>2023/9/1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B4376-F929-204F-BF5A-1D849A2EDD70}" type="slidenum">
              <a:rPr kumimoji="1" lang="zh-CN" altLang="en-US" smtClean="0"/>
              <a:t>‹#›</a:t>
            </a:fld>
            <a:endParaRPr kumimoji="1" lang="zh-CN" altLang="en-US"/>
          </a:p>
        </p:txBody>
      </p:sp>
    </p:spTree>
    <p:extLst>
      <p:ext uri="{BB962C8B-B14F-4D97-AF65-F5344CB8AC3E}">
        <p14:creationId xmlns:p14="http://schemas.microsoft.com/office/powerpoint/2010/main" val="70022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55B4376-F929-204F-BF5A-1D849A2EDD70}" type="slidenum">
              <a:rPr kumimoji="1" lang="zh-CN" altLang="en-US" smtClean="0"/>
              <a:t>1</a:t>
            </a:fld>
            <a:endParaRPr kumimoji="1" lang="zh-CN" altLang="en-US"/>
          </a:p>
        </p:txBody>
      </p:sp>
    </p:spTree>
    <p:extLst>
      <p:ext uri="{BB962C8B-B14F-4D97-AF65-F5344CB8AC3E}">
        <p14:creationId xmlns:p14="http://schemas.microsoft.com/office/powerpoint/2010/main" val="2680882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EE10-63FD-CE43-8C15-5593F894828E}"/>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Presentation Title</a:t>
            </a:r>
          </a:p>
        </p:txBody>
      </p:sp>
      <p:sp>
        <p:nvSpPr>
          <p:cNvPr id="3" name="Subtitle 2">
            <a:extLst>
              <a:ext uri="{FF2B5EF4-FFF2-40B4-BE49-F238E27FC236}">
                <a16:creationId xmlns:a16="http://schemas.microsoft.com/office/drawing/2014/main" id="{AC4D8CB9-736F-3641-BE74-5F9EEADE9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1ADA5858-0C5A-7445-9779-17FE8EAE2938}"/>
              </a:ext>
            </a:extLst>
          </p:cNvPr>
          <p:cNvSpPr>
            <a:spLocks noGrp="1"/>
          </p:cNvSpPr>
          <p:nvPr>
            <p:ph type="ftr" sz="quarter" idx="11"/>
          </p:nvPr>
        </p:nvSpPr>
        <p:spPr>
          <a:xfrm>
            <a:off x="3091642" y="6580554"/>
            <a:ext cx="6135716" cy="333058"/>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229EFC-5CA4-8B4C-89C1-871211C7F601}"/>
              </a:ext>
            </a:extLst>
          </p:cNvPr>
          <p:cNvSpPr>
            <a:spLocks noGrp="1"/>
          </p:cNvSpPr>
          <p:nvPr>
            <p:ph type="sldNum" sz="quarter" idx="12"/>
          </p:nvPr>
        </p:nvSpPr>
        <p:spPr/>
        <p:txBody>
          <a:bodyPr/>
          <a:lstStyle/>
          <a:p>
            <a:fld id="{D45A4278-EC91-9541-A4D9-B81444052E3C}" type="slidenum">
              <a:rPr lang="en-US" smtClean="0"/>
              <a:t>‹#›</a:t>
            </a:fld>
            <a:endParaRPr lang="en-US"/>
          </a:p>
        </p:txBody>
      </p:sp>
      <p:sp>
        <p:nvSpPr>
          <p:cNvPr id="18" name="Rectangle 17">
            <a:extLst>
              <a:ext uri="{FF2B5EF4-FFF2-40B4-BE49-F238E27FC236}">
                <a16:creationId xmlns:a16="http://schemas.microsoft.com/office/drawing/2014/main" id="{FA430CF7-C2C5-7F41-8A25-89F8A8D4AA14}"/>
              </a:ext>
            </a:extLst>
          </p:cNvPr>
          <p:cNvSpPr/>
          <p:nvPr userDrawn="1"/>
        </p:nvSpPr>
        <p:spPr>
          <a:xfrm>
            <a:off x="0" y="6474658"/>
            <a:ext cx="12192000" cy="383342"/>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5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D013-C113-B241-9DCA-D4B431AA4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291BE0-1225-6B4F-B732-EC26E84FD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B0CCC-AB3F-6143-83CA-4476DBEB6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a:extLst>
              <a:ext uri="{FF2B5EF4-FFF2-40B4-BE49-F238E27FC236}">
                <a16:creationId xmlns:a16="http://schemas.microsoft.com/office/drawing/2014/main" id="{B5B87565-65B3-A84A-9BAD-88B292467CDA}"/>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E46024E1-8131-3540-BD5D-CDE5635B64C8}"/>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34367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7386-20F5-F74D-96FF-AC6600AE6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1A2FA9-E892-8D42-BE3B-8F0218CF28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EE0986E-75E2-134C-A299-31DA3BE9201D}"/>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6" name="Footer Placeholder 4">
            <a:extLst>
              <a:ext uri="{FF2B5EF4-FFF2-40B4-BE49-F238E27FC236}">
                <a16:creationId xmlns:a16="http://schemas.microsoft.com/office/drawing/2014/main" id="{09FE6B65-6123-DD47-9E93-DE0D876FEE75}"/>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428942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459C7-87D3-0944-8B2B-D730858256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C59D98-4804-FC4E-A91B-0FF62640DE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C4E3C3E-AF12-4D48-9847-368FC5EF899F}"/>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6" name="Footer Placeholder 4">
            <a:extLst>
              <a:ext uri="{FF2B5EF4-FFF2-40B4-BE49-F238E27FC236}">
                <a16:creationId xmlns:a16="http://schemas.microsoft.com/office/drawing/2014/main" id="{30BFD188-00E7-E142-8F49-04EEEE3262F9}"/>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355283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63E488A-2AF0-6746-A484-352A8982545E}"/>
              </a:ext>
            </a:extLst>
          </p:cNvPr>
          <p:cNvSpPr>
            <a:spLocks noGrp="1"/>
          </p:cNvSpPr>
          <p:nvPr>
            <p:ph type="ftr" sz="quarter" idx="11"/>
          </p:nvPr>
        </p:nvSpPr>
        <p:spPr>
          <a:xfrm>
            <a:off x="3091642" y="6580554"/>
            <a:ext cx="6135716" cy="333058"/>
          </a:xfrm>
          <a:prstGeom prst="rect">
            <a:avLst/>
          </a:prstGeom>
        </p:spPr>
        <p:txBody>
          <a:bodyPr/>
          <a:lstStyle/>
          <a:p>
            <a:endParaRPr lang="en-US"/>
          </a:p>
        </p:txBody>
      </p:sp>
      <p:pic>
        <p:nvPicPr>
          <p:cNvPr id="5" name="Picture 4">
            <a:extLst>
              <a:ext uri="{FF2B5EF4-FFF2-40B4-BE49-F238E27FC236}">
                <a16:creationId xmlns:a16="http://schemas.microsoft.com/office/drawing/2014/main" id="{02604AB8-6A4B-5B45-B35E-EC39F68CCDEB}"/>
              </a:ext>
            </a:extLst>
          </p:cNvPr>
          <p:cNvPicPr>
            <a:picLocks noChangeAspect="1"/>
          </p:cNvPicPr>
          <p:nvPr userDrawn="1"/>
        </p:nvPicPr>
        <p:blipFill>
          <a:blip r:embed="rId2"/>
          <a:stretch>
            <a:fillRect/>
          </a:stretch>
        </p:blipFill>
        <p:spPr>
          <a:xfrm>
            <a:off x="2803176" y="2579984"/>
            <a:ext cx="6362047" cy="1351935"/>
          </a:xfrm>
          <a:prstGeom prst="rect">
            <a:avLst/>
          </a:prstGeom>
        </p:spPr>
      </p:pic>
      <p:sp>
        <p:nvSpPr>
          <p:cNvPr id="6" name="TextBox 5">
            <a:extLst>
              <a:ext uri="{FF2B5EF4-FFF2-40B4-BE49-F238E27FC236}">
                <a16:creationId xmlns:a16="http://schemas.microsoft.com/office/drawing/2014/main" id="{5DE83A9B-2938-A545-8381-B534CF3C8E1C}"/>
              </a:ext>
            </a:extLst>
          </p:cNvPr>
          <p:cNvSpPr txBox="1"/>
          <p:nvPr userDrawn="1"/>
        </p:nvSpPr>
        <p:spPr>
          <a:xfrm>
            <a:off x="4267200" y="4673600"/>
            <a:ext cx="3647440" cy="461665"/>
          </a:xfrm>
          <a:prstGeom prst="rect">
            <a:avLst/>
          </a:prstGeom>
          <a:noFill/>
        </p:spPr>
        <p:txBody>
          <a:bodyPr wrap="square" rtlCol="0">
            <a:spAutoFit/>
          </a:bodyPr>
          <a:lstStyle/>
          <a:p>
            <a:pPr algn="ctr"/>
            <a:r>
              <a:rPr lang="en-US" sz="2400" b="1" i="0" dirty="0" err="1">
                <a:latin typeface="Gotham Bold" pitchFamily="2" charset="0"/>
                <a:cs typeface="Gotham Bold" pitchFamily="2" charset="0"/>
              </a:rPr>
              <a:t>cal.msu.edu</a:t>
            </a:r>
            <a:endParaRPr lang="en-US" sz="2400" b="1" i="0" dirty="0">
              <a:latin typeface="Gotham Bold" pitchFamily="2" charset="0"/>
              <a:cs typeface="Gotham Bold" pitchFamily="2" charset="0"/>
            </a:endParaRPr>
          </a:p>
        </p:txBody>
      </p:sp>
      <p:sp>
        <p:nvSpPr>
          <p:cNvPr id="8" name="Rectangle 7">
            <a:extLst>
              <a:ext uri="{FF2B5EF4-FFF2-40B4-BE49-F238E27FC236}">
                <a16:creationId xmlns:a16="http://schemas.microsoft.com/office/drawing/2014/main" id="{D02C03AA-1F9E-6D48-9588-E11D8E9DB85B}"/>
              </a:ext>
            </a:extLst>
          </p:cNvPr>
          <p:cNvSpPr/>
          <p:nvPr userDrawn="1"/>
        </p:nvSpPr>
        <p:spPr>
          <a:xfrm>
            <a:off x="0" y="6471920"/>
            <a:ext cx="12192000" cy="386080"/>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3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EE10-63FD-CE43-8C15-5593F894828E}"/>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Section Title</a:t>
            </a:r>
          </a:p>
        </p:txBody>
      </p:sp>
      <p:sp>
        <p:nvSpPr>
          <p:cNvPr id="3" name="Subtitle 2">
            <a:extLst>
              <a:ext uri="{FF2B5EF4-FFF2-40B4-BE49-F238E27FC236}">
                <a16:creationId xmlns:a16="http://schemas.microsoft.com/office/drawing/2014/main" id="{AC4D8CB9-736F-3641-BE74-5F9EEADE9DC0}"/>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p>
        </p:txBody>
      </p:sp>
    </p:spTree>
    <p:extLst>
      <p:ext uri="{BB962C8B-B14F-4D97-AF65-F5344CB8AC3E}">
        <p14:creationId xmlns:p14="http://schemas.microsoft.com/office/powerpoint/2010/main" val="33488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3D18-CEC2-0641-A36B-7F520E066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49E11-B27A-7249-8BF8-2AD3D987A1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96EFC05-8B55-C643-B136-C0606D9D7562}"/>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EA5757DA-A98A-844C-8925-69573E6FDCB7}"/>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84240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7E6F-827A-5A4D-AD40-476E8D533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4F243-8E88-DE49-85C9-46C1608EF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Slide Number Placeholder 5">
            <a:extLst>
              <a:ext uri="{FF2B5EF4-FFF2-40B4-BE49-F238E27FC236}">
                <a16:creationId xmlns:a16="http://schemas.microsoft.com/office/drawing/2014/main" id="{27CB5300-A420-1441-A269-A035989495FE}"/>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1C3925E3-CE30-2A45-9F4E-152EFC78334C}"/>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237458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4280-3036-F248-AFC7-2B33DAA2B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2492B-1543-F141-92C5-2422FC8CFA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A676A-B3DB-164D-BCC7-6D05DA868B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967867F-4225-DA44-B950-DFAFACC4BCF1}"/>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3E81EB0F-7149-B645-A1A2-828CC2427CBF}"/>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312623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D183-7BFC-B44B-ABB5-09C8173B4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AD09D9-4395-D941-99EC-79053B726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082D61-4B4C-3D4D-AEE3-4E561753CF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6FDB6A-D76A-A44C-98E0-BE91C3005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3E3E73-4143-A047-9E70-89DCE11A5F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44DFA793-2FEC-6347-AC63-314B2C188B1D}"/>
              </a:ext>
            </a:extLst>
          </p:cNvPr>
          <p:cNvSpPr>
            <a:spLocks noGrp="1"/>
          </p:cNvSpPr>
          <p:nvPr>
            <p:ph type="sldNum" sz="quarter" idx="11"/>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9" name="Footer Placeholder 4">
            <a:extLst>
              <a:ext uri="{FF2B5EF4-FFF2-40B4-BE49-F238E27FC236}">
                <a16:creationId xmlns:a16="http://schemas.microsoft.com/office/drawing/2014/main" id="{CE63D078-0991-C64E-9330-E942D69256E5}"/>
              </a:ext>
            </a:extLst>
          </p:cNvPr>
          <p:cNvSpPr>
            <a:spLocks noGrp="1"/>
          </p:cNvSpPr>
          <p:nvPr>
            <p:ph type="ftr" sz="quarter" idx="12"/>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19252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A963-0D45-A040-9514-EA3014ADB3C2}"/>
              </a:ext>
            </a:extLst>
          </p:cNvPr>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FE2B344F-FC1C-1849-BCA5-881D1E268D9F}"/>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5" name="Footer Placeholder 4">
            <a:extLst>
              <a:ext uri="{FF2B5EF4-FFF2-40B4-BE49-F238E27FC236}">
                <a16:creationId xmlns:a16="http://schemas.microsoft.com/office/drawing/2014/main" id="{6BF2AA7A-C66D-E84E-B691-17794A37B42D}"/>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23690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A82A446E-6C4B-E44E-8A42-2566180F3C8A}"/>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4" name="Footer Placeholder 4">
            <a:extLst>
              <a:ext uri="{FF2B5EF4-FFF2-40B4-BE49-F238E27FC236}">
                <a16:creationId xmlns:a16="http://schemas.microsoft.com/office/drawing/2014/main" id="{AEF10AEE-4330-644A-BDCB-D356F2524884}"/>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69820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85C8-A558-FA4E-A704-7B12E5895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11DDD0-7150-4D41-826C-CA70B296F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2D61D-D374-5B41-B1D1-5954D55D7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a:extLst>
              <a:ext uri="{FF2B5EF4-FFF2-40B4-BE49-F238E27FC236}">
                <a16:creationId xmlns:a16="http://schemas.microsoft.com/office/drawing/2014/main" id="{94427802-E7F7-2F47-82FE-8B187EF2540B}"/>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EB1CADA5-3AE0-9545-9663-0594F08EB267}"/>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242334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AA551-DBFC-6D49-886B-115AF0CA5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9E764DA-FF52-5D4F-B5AE-2401949D3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6DA18D6-1C63-164D-9ABF-7FC810E8477A}"/>
              </a:ext>
            </a:extLst>
          </p:cNvPr>
          <p:cNvSpPr/>
          <p:nvPr userDrawn="1"/>
        </p:nvSpPr>
        <p:spPr>
          <a:xfrm>
            <a:off x="0" y="6474658"/>
            <a:ext cx="12192000" cy="383342"/>
          </a:xfrm>
          <a:prstGeom prst="rect">
            <a:avLst/>
          </a:prstGeom>
          <a:solidFill>
            <a:srgbClr val="184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F971A41-B843-424D-994E-A81EF2E2D798}"/>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8" name="Footer Placeholder 4">
            <a:extLst>
              <a:ext uri="{FF2B5EF4-FFF2-40B4-BE49-F238E27FC236}">
                <a16:creationId xmlns:a16="http://schemas.microsoft.com/office/drawing/2014/main" id="{85FADB8D-8AB6-9547-83DF-E9CFEA8B0FBE}"/>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72130076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b="1" i="0" kern="1200">
          <a:solidFill>
            <a:srgbClr val="184534"/>
          </a:solidFill>
          <a:latin typeface="Gotham Bold" pitchFamily="2" charset="0"/>
          <a:ea typeface="+mj-ea"/>
          <a:cs typeface="Gotham Bold"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64C3-2709-3E41-ACD9-15AE4D8DCE5E}"/>
              </a:ext>
            </a:extLst>
          </p:cNvPr>
          <p:cNvSpPr>
            <a:spLocks noGrp="1"/>
          </p:cNvSpPr>
          <p:nvPr>
            <p:ph type="ctrTitle"/>
          </p:nvPr>
        </p:nvSpPr>
        <p:spPr/>
        <p:txBody>
          <a:bodyPr>
            <a:normAutofit/>
          </a:bodyPr>
          <a:lstStyle/>
          <a:p>
            <a:pPr>
              <a:lnSpc>
                <a:spcPct val="150000"/>
              </a:lnSpc>
              <a:spcBef>
                <a:spcPts val="2400"/>
              </a:spcBef>
              <a:spcAft>
                <a:spcPts val="600"/>
              </a:spcAft>
            </a:pPr>
            <a:r>
              <a:rPr lang="zh-CN" altLang="en-US">
                <a:latin typeface="Microsoft YaHei" panose="020B0503020204020204" pitchFamily="34" charset="-122"/>
                <a:ea typeface="Microsoft YaHei" panose="020B0503020204020204" pitchFamily="34" charset="-122"/>
                <a:cs typeface="Arial" panose="020B0604020202020204" pitchFamily="34" charset="0"/>
              </a:rPr>
              <a:t>销售</a:t>
            </a:r>
            <a:r>
              <a:rPr lang="zh-CN" altLang="en-US" dirty="0">
                <a:latin typeface="Microsoft YaHei" panose="020B0503020204020204" pitchFamily="34" charset="-122"/>
                <a:ea typeface="Microsoft YaHei" panose="020B0503020204020204" pitchFamily="34" charset="-122"/>
                <a:cs typeface="Arial" panose="020B0604020202020204" pitchFamily="34" charset="0"/>
              </a:rPr>
              <a:t>预测</a:t>
            </a:r>
            <a:endParaRPr lang="en-US" dirty="0">
              <a:latin typeface="Microsoft YaHei" panose="020B0503020204020204" pitchFamily="34" charset="-122"/>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50518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数据集划分</a:t>
            </a:r>
            <a:endParaRPr lang="en-US" dirty="0"/>
          </a:p>
        </p:txBody>
      </p:sp>
      <p:sp>
        <p:nvSpPr>
          <p:cNvPr id="4" name="文本框 3">
            <a:extLst>
              <a:ext uri="{FF2B5EF4-FFF2-40B4-BE49-F238E27FC236}">
                <a16:creationId xmlns:a16="http://schemas.microsoft.com/office/drawing/2014/main" id="{DCDC5B20-14F6-0CA3-4F6A-9A8395EFE949}"/>
              </a:ext>
            </a:extLst>
          </p:cNvPr>
          <p:cNvSpPr txBox="1"/>
          <p:nvPr/>
        </p:nvSpPr>
        <p:spPr>
          <a:xfrm>
            <a:off x="838200" y="1576257"/>
            <a:ext cx="6100762" cy="1754326"/>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分割数据集</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X</a:t>
            </a:r>
            <a:r>
              <a:rPr lang="zh-CN" altLang="zh-CN" sz="18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和</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y</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num </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000088"/>
                </a:solidFill>
                <a:effectLst/>
                <a:latin typeface="Consolas" panose="020B0609020204030204" pitchFamily="49" charset="0"/>
                <a:ea typeface="宋体" panose="02010600030101010101" pitchFamily="2" charset="-122"/>
                <a:cs typeface="宋体" panose="02010600030101010101" pitchFamily="2" charset="-122"/>
              </a:rPr>
              <a:t>int</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6666"/>
                </a:solidFill>
                <a:effectLst/>
                <a:latin typeface="Consolas" panose="020B0609020204030204" pitchFamily="49" charset="0"/>
                <a:ea typeface="宋体" panose="02010600030101010101" pitchFamily="2" charset="-122"/>
                <a:cs typeface="宋体" panose="02010600030101010101" pitchFamily="2" charset="-122"/>
              </a:rPr>
              <a:t>0.7</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sales_data</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shape</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6666"/>
                </a:solidFill>
                <a:effectLst/>
                <a:latin typeface="Consolas" panose="020B0609020204030204" pitchFamily="49" charset="0"/>
                <a:ea typeface="宋体" panose="02010600030101010101" pitchFamily="2" charset="-122"/>
                <a:cs typeface="宋体" panose="02010600030101010101" pitchFamily="2" charset="-122"/>
              </a:rPr>
              <a:t>0</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X</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y</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sales_data</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iloc</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6666"/>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sales_data</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iloc</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6666"/>
                </a:solidFill>
                <a:effectLst/>
                <a:latin typeface="Consolas" panose="020B0609020204030204" pitchFamily="49" charset="0"/>
                <a:ea typeface="宋体" panose="02010600030101010101" pitchFamily="2" charset="-122"/>
                <a:cs typeface="宋体" panose="02010600030101010101" pitchFamily="2" charset="-122"/>
              </a:rPr>
              <a:t>1</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X_train</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X_test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X</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iloc</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num</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X</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iloc</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num</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y_train</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y_test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y</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iloc</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num</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y</a:t>
            </a:r>
            <a:r>
              <a:rPr lang="en-US" altLang="zh-CN" sz="1800" dirty="0" err="1">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err="1">
                <a:solidFill>
                  <a:srgbClr val="000000"/>
                </a:solidFill>
                <a:effectLst/>
                <a:latin typeface="Consolas" panose="020B0609020204030204" pitchFamily="49" charset="0"/>
                <a:ea typeface="宋体" panose="02010600030101010101" pitchFamily="2" charset="-122"/>
                <a:cs typeface="宋体" panose="02010600030101010101" pitchFamily="2" charset="-122"/>
              </a:rPr>
              <a:t>iloc</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r>
              <a:rPr lang="en-US" altLang="zh-CN" sz="1800" dirty="0">
                <a:solidFill>
                  <a:srgbClr val="000000"/>
                </a:solidFill>
                <a:effectLst/>
                <a:latin typeface="Consolas" panose="020B0609020204030204" pitchFamily="49" charset="0"/>
                <a:ea typeface="宋体" panose="02010600030101010101" pitchFamily="2" charset="-122"/>
                <a:cs typeface="宋体" panose="02010600030101010101" pitchFamily="2" charset="-122"/>
              </a:rPr>
              <a:t>num</a:t>
            </a:r>
            <a:r>
              <a:rPr lang="en-US" altLang="zh-CN" sz="1800" dirty="0">
                <a:solidFill>
                  <a:srgbClr val="666600"/>
                </a:solidFill>
                <a:effectLst/>
                <a:latin typeface="Consolas" panose="020B0609020204030204" pitchFamily="49" charset="0"/>
                <a:ea typeface="宋体" panose="02010600030101010101" pitchFamily="2" charset="-122"/>
                <a:cs typeface="宋体" panose="02010600030101010101" pitchFamily="2" charset="-122"/>
              </a:rPr>
              <a:t>:]</a:t>
            </a:r>
            <a:endParaRPr lang="zh-CN" altLang="zh-CN" sz="3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 name="Rectangle 1">
            <a:extLst>
              <a:ext uri="{FF2B5EF4-FFF2-40B4-BE49-F238E27FC236}">
                <a16:creationId xmlns:a16="http://schemas.microsoft.com/office/drawing/2014/main" id="{C2C7F770-394A-DE7D-2028-8487D9B6C0F6}"/>
              </a:ext>
            </a:extLst>
          </p:cNvPr>
          <p:cNvSpPr>
            <a:spLocks noChangeArrowheads="1"/>
          </p:cNvSpPr>
          <p:nvPr/>
        </p:nvSpPr>
        <p:spPr bwMode="auto">
          <a:xfrm>
            <a:off x="838200" y="4030718"/>
            <a:ext cx="10657114"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这里设置的</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 num </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是交叉检验的数量，设置</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 70% </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的数据为训练集，</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30% </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为测试集。</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 </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先通过分别获得</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 x </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和</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 y </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的数据集，使用</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 iloc</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方法获取最后一列为目标预测值</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因变量</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，前面的为自变量特征。然后通过</a:t>
            </a:r>
            <a:r>
              <a:rPr kumimoji="0" lang="zh-CN" altLang="zh-CN" sz="2000" b="0" i="0" u="none" strike="noStrike" cap="none" normalizeH="0" baseline="0" dirty="0">
                <a:ln>
                  <a:noFill/>
                </a:ln>
                <a:solidFill>
                  <a:srgbClr val="000000"/>
                </a:solidFill>
                <a:effectLst/>
                <a:latin typeface="Arial Unicode MS" panose="020B0604020202020204" pitchFamily="34" charset="-128"/>
                <a:ea typeface="Helvetica Neue" panose="02000503000000020004" pitchFamily="2" charset="0"/>
                <a:cs typeface="宋体" panose="02010600030101010101" pitchFamily="2" charset="-122"/>
              </a:rPr>
              <a:t> iloc </a:t>
            </a:r>
            <a:r>
              <a:rPr kumimoji="0" lang="zh-CN" altLang="zh-CN" sz="2000" b="0" i="0" u="none" strike="noStrike" cap="none" normalizeH="0" baseline="0" dirty="0">
                <a:ln>
                  <a:noFill/>
                </a:ln>
                <a:solidFill>
                  <a:srgbClr val="000000"/>
                </a:solidFill>
                <a:effectLst/>
                <a:latin typeface="Helvetica Neue" panose="02000503000000020004" pitchFamily="2" charset="0"/>
                <a:cs typeface="宋体" panose="02010600030101010101" pitchFamily="2" charset="-122"/>
              </a:rPr>
              <a:t>方法选择不同的记录作为训练和测试集。</a:t>
            </a:r>
            <a:r>
              <a:rPr kumimoji="0" lang="zh-CN" altLang="zh-CN" sz="2000" b="0" i="0" u="none" strike="noStrike" cap="none" normalizeH="0" baseline="0" dirty="0">
                <a:ln>
                  <a:noFill/>
                </a:ln>
                <a:solidFill>
                  <a:schemeClr val="tx1"/>
                </a:solidFill>
                <a:effectLst/>
              </a:rPr>
              <a:t> </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40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lstStyle/>
          <a:p>
            <a:r>
              <a:rPr lang="en-US" altLang="zh-CN" dirty="0"/>
              <a:t>03</a:t>
            </a:r>
            <a:r>
              <a:rPr lang="zh-CN" altLang="en-US" dirty="0">
                <a:latin typeface="Microsoft YaHei" panose="020B0503020204020204" pitchFamily="34" charset="-122"/>
                <a:ea typeface="Microsoft YaHei" panose="020B0503020204020204" pitchFamily="34" charset="-122"/>
              </a:rPr>
              <a:t> </a:t>
            </a:r>
            <a:r>
              <a:rPr lang="zh-CN" altLang="en-US" sz="5400" dirty="0">
                <a:solidFill>
                  <a:srgbClr val="184534"/>
                </a:solidFill>
                <a:latin typeface="Microsoft YaHei" panose="020B0503020204020204" pitchFamily="34" charset="-122"/>
                <a:ea typeface="Microsoft YaHei" panose="020B0503020204020204" pitchFamily="34" charset="-122"/>
              </a:rPr>
              <a:t>模型训练</a:t>
            </a:r>
            <a:br>
              <a:rPr lang="en-US" altLang="zh-CN" sz="4800" dirty="0">
                <a:solidFill>
                  <a:srgbClr val="184534"/>
                </a:solidFill>
              </a:rPr>
            </a:br>
            <a:endParaRPr lang="en-US" dirty="0"/>
          </a:p>
        </p:txBody>
      </p:sp>
    </p:spTree>
    <p:extLst>
      <p:ext uri="{BB962C8B-B14F-4D97-AF65-F5344CB8AC3E}">
        <p14:creationId xmlns:p14="http://schemas.microsoft.com/office/powerpoint/2010/main" val="88306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交叉检验</a:t>
            </a:r>
            <a:endParaRPr lang="en-US" dirty="0"/>
          </a:p>
        </p:txBody>
      </p:sp>
      <p:sp>
        <p:nvSpPr>
          <p:cNvPr id="5" name="文本框 4">
            <a:extLst>
              <a:ext uri="{FF2B5EF4-FFF2-40B4-BE49-F238E27FC236}">
                <a16:creationId xmlns:a16="http://schemas.microsoft.com/office/drawing/2014/main" id="{64379370-4FCE-737C-C789-EDD8323EE5DA}"/>
              </a:ext>
            </a:extLst>
          </p:cNvPr>
          <p:cNvSpPr txBox="1"/>
          <p:nvPr/>
        </p:nvSpPr>
        <p:spPr>
          <a:xfrm>
            <a:off x="700644" y="1690687"/>
            <a:ext cx="10653156" cy="3801041"/>
          </a:xfrm>
          <a:prstGeom prst="rect">
            <a:avLst/>
          </a:prstGeom>
          <a:noFill/>
        </p:spPr>
        <p:txBody>
          <a:bodyPr wrap="square">
            <a:spAutoFit/>
          </a:bodyPr>
          <a:lstStyle/>
          <a:p>
            <a:pPr indent="254000" algn="just">
              <a:spcAft>
                <a:spcPts val="600"/>
              </a:spcAft>
            </a:pP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交叉验证（</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Cross-Validation</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）是一种统计分析方法，用于评估和改进机器学习模型的性能。它旨在在有限的数据集上对模型进行多次训练和测试，以更好地估计模型在新数据上的表现。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54000" algn="just">
              <a:spcAft>
                <a:spcPts val="600"/>
              </a:spcAft>
            </a:pP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在交叉验证过程中，数据集被分成若干个子集，通常称为“折”（</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folds</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）。然后，模型会多次进行训练和测试，每次使用其中一部分数据作为测试集，其余部分作为训练集。这样可以获得多个模型性能评估的结果，从而更准确地评估模型在不同数据子集上的表现。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54000" algn="just">
              <a:spcAft>
                <a:spcPts val="600"/>
              </a:spcAft>
            </a:pP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常见的交叉验证方法包括：</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54000" algn="just">
              <a:spcAft>
                <a:spcPts val="600"/>
              </a:spcAft>
            </a:pPr>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1. k</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折交叉验证（</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k-fold Cross-Validation</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）：数据集被分成</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k</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个子集，每次将其中一个子集作为测试集，其他</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k-1</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个子集作为训练集。然后循环</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k</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次，每次都选择一个不同的子集作为测试集。</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54000" algn="just">
              <a:spcAft>
                <a:spcPts val="600"/>
              </a:spcAft>
            </a:pPr>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留一交叉验证（</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Leave-One-Out Cross-Validation</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LOOCV</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）：每次只将一个数据样本作为测试集，其余的样本作为训练集。这种方法适用于较小的数据集，但由于需要进行大量的模型训练，计算成本较高。</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54000" algn="just">
              <a:spcAft>
                <a:spcPts val="600"/>
              </a:spcAft>
            </a:pPr>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留</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p</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交叉验证（</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Leave-p-Out Cross-Validation</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LPOCV</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）：类似于留一交叉验证，但每次将</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p</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个样本作为测试集。</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221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交叉检验</a:t>
            </a:r>
            <a:endParaRPr lang="en-US" dirty="0"/>
          </a:p>
        </p:txBody>
      </p:sp>
      <p:sp>
        <p:nvSpPr>
          <p:cNvPr id="5" name="文本框 4">
            <a:extLst>
              <a:ext uri="{FF2B5EF4-FFF2-40B4-BE49-F238E27FC236}">
                <a16:creationId xmlns:a16="http://schemas.microsoft.com/office/drawing/2014/main" id="{64379370-4FCE-737C-C789-EDD8323EE5DA}"/>
              </a:ext>
            </a:extLst>
          </p:cNvPr>
          <p:cNvSpPr txBox="1"/>
          <p:nvPr/>
        </p:nvSpPr>
        <p:spPr>
          <a:xfrm>
            <a:off x="700644" y="1690687"/>
            <a:ext cx="9809018" cy="1200329"/>
          </a:xfrm>
          <a:prstGeom prst="rect">
            <a:avLst/>
          </a:prstGeom>
          <a:noFill/>
        </p:spPr>
        <p:txBody>
          <a:bodyPr wrap="square">
            <a:spAutoFit/>
          </a:bodyPr>
          <a:lstStyle/>
          <a:p>
            <a:pPr indent="266700"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GradientBoostingRegressor</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scikit-learn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提供的用于回归问题的梯度提升算法的实现，它通过集成多个弱预测模型来构建一个更强大的预测模型，适用于许多回归任务。</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先建立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GradientBoostingRegressor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模型对象，然后设置交叉检验时用到的模型可选参数，也就是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GradientBoostingRegressor</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中的调节参数。</a:t>
            </a:r>
            <a:r>
              <a:rPr lang="zh-CN" altLang="zh-CN" dirty="0">
                <a:effectLst/>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3435077B-20C4-62A4-3F7B-38CBEC12FAA6}"/>
              </a:ext>
            </a:extLst>
          </p:cNvPr>
          <p:cNvPicPr>
            <a:picLocks noChangeAspect="1"/>
          </p:cNvPicPr>
          <p:nvPr/>
        </p:nvPicPr>
        <p:blipFill>
          <a:blip r:embed="rId2"/>
          <a:stretch>
            <a:fillRect/>
          </a:stretch>
        </p:blipFill>
        <p:spPr>
          <a:xfrm>
            <a:off x="1001057" y="3429000"/>
            <a:ext cx="8373365" cy="785318"/>
          </a:xfrm>
          <a:prstGeom prst="rect">
            <a:avLst/>
          </a:prstGeom>
        </p:spPr>
      </p:pic>
    </p:spTree>
    <p:extLst>
      <p:ext uri="{BB962C8B-B14F-4D97-AF65-F5344CB8AC3E}">
        <p14:creationId xmlns:p14="http://schemas.microsoft.com/office/powerpoint/2010/main" val="189499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normAutofit/>
          </a:bodyPr>
          <a:lstStyle/>
          <a:p>
            <a:r>
              <a:rPr lang="en-US" altLang="zh-CN" dirty="0"/>
              <a:t>04</a:t>
            </a:r>
            <a:r>
              <a:rPr lang="zh-CN" altLang="en-US" dirty="0">
                <a:latin typeface="Microsoft YaHei" panose="020B0503020204020204" pitchFamily="34" charset="-122"/>
                <a:ea typeface="Microsoft YaHei" panose="020B0503020204020204" pitchFamily="34" charset="-122"/>
              </a:rPr>
              <a:t> </a:t>
            </a:r>
            <a:r>
              <a:rPr lang="zh-CN" altLang="en-US" sz="5400" dirty="0">
                <a:solidFill>
                  <a:srgbClr val="184534"/>
                </a:solidFill>
                <a:latin typeface="Microsoft YaHei" panose="020B0503020204020204" pitchFamily="34" charset="-122"/>
                <a:ea typeface="Microsoft YaHei" panose="020B0503020204020204" pitchFamily="34" charset="-122"/>
              </a:rPr>
              <a:t>模型评估和预测</a:t>
            </a:r>
            <a:br>
              <a:rPr lang="en-US" altLang="zh-CN" sz="4800" dirty="0">
                <a:solidFill>
                  <a:srgbClr val="184534"/>
                </a:solidFill>
              </a:rPr>
            </a:br>
            <a:endParaRPr lang="en-US" dirty="0"/>
          </a:p>
        </p:txBody>
      </p:sp>
    </p:spTree>
    <p:extLst>
      <p:ext uri="{BB962C8B-B14F-4D97-AF65-F5344CB8AC3E}">
        <p14:creationId xmlns:p14="http://schemas.microsoft.com/office/powerpoint/2010/main" val="32673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回归指标评估</a:t>
            </a:r>
            <a:endParaRPr lang="en-US" dirty="0"/>
          </a:p>
        </p:txBody>
      </p:sp>
      <p:pic>
        <p:nvPicPr>
          <p:cNvPr id="3" name="图片 2">
            <a:extLst>
              <a:ext uri="{FF2B5EF4-FFF2-40B4-BE49-F238E27FC236}">
                <a16:creationId xmlns:a16="http://schemas.microsoft.com/office/drawing/2014/main" id="{9D7E822E-7A36-6B16-90EF-49B226F660C2}"/>
              </a:ext>
            </a:extLst>
          </p:cNvPr>
          <p:cNvPicPr>
            <a:picLocks noChangeAspect="1"/>
          </p:cNvPicPr>
          <p:nvPr/>
        </p:nvPicPr>
        <p:blipFill>
          <a:blip r:embed="rId2"/>
          <a:stretch>
            <a:fillRect/>
          </a:stretch>
        </p:blipFill>
        <p:spPr>
          <a:xfrm>
            <a:off x="838200" y="1771650"/>
            <a:ext cx="7493000" cy="3314700"/>
          </a:xfrm>
          <a:prstGeom prst="rect">
            <a:avLst/>
          </a:prstGeom>
        </p:spPr>
      </p:pic>
    </p:spTree>
    <p:extLst>
      <p:ext uri="{BB962C8B-B14F-4D97-AF65-F5344CB8AC3E}">
        <p14:creationId xmlns:p14="http://schemas.microsoft.com/office/powerpoint/2010/main" val="21672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模型拟合程度展示</a:t>
            </a:r>
            <a:endParaRPr lang="en-US" dirty="0"/>
          </a:p>
        </p:txBody>
      </p:sp>
      <p:pic>
        <p:nvPicPr>
          <p:cNvPr id="4" name="图片 3">
            <a:extLst>
              <a:ext uri="{FF2B5EF4-FFF2-40B4-BE49-F238E27FC236}">
                <a16:creationId xmlns:a16="http://schemas.microsoft.com/office/drawing/2014/main" id="{847B63A1-0878-4E44-6EAA-82B0F70D2F3D}"/>
              </a:ext>
            </a:extLst>
          </p:cNvPr>
          <p:cNvPicPr>
            <a:picLocks noChangeAspect="1"/>
          </p:cNvPicPr>
          <p:nvPr/>
        </p:nvPicPr>
        <p:blipFill>
          <a:blip r:embed="rId2"/>
          <a:stretch>
            <a:fillRect/>
          </a:stretch>
        </p:blipFill>
        <p:spPr>
          <a:xfrm>
            <a:off x="51808" y="1852720"/>
            <a:ext cx="6706608" cy="2966822"/>
          </a:xfrm>
          <a:prstGeom prst="rect">
            <a:avLst/>
          </a:prstGeom>
        </p:spPr>
      </p:pic>
      <p:pic>
        <p:nvPicPr>
          <p:cNvPr id="7" name="图片 6">
            <a:extLst>
              <a:ext uri="{FF2B5EF4-FFF2-40B4-BE49-F238E27FC236}">
                <a16:creationId xmlns:a16="http://schemas.microsoft.com/office/drawing/2014/main" id="{546D3FA0-DA61-52F9-CA03-ADA8A383D79F}"/>
              </a:ext>
            </a:extLst>
          </p:cNvPr>
          <p:cNvPicPr>
            <a:picLocks noChangeAspect="1"/>
          </p:cNvPicPr>
          <p:nvPr/>
        </p:nvPicPr>
        <p:blipFill>
          <a:blip r:embed="rId3"/>
          <a:stretch>
            <a:fillRect/>
          </a:stretch>
        </p:blipFill>
        <p:spPr>
          <a:xfrm>
            <a:off x="6652895" y="1495742"/>
            <a:ext cx="5539105" cy="3866515"/>
          </a:xfrm>
          <a:prstGeom prst="rect">
            <a:avLst/>
          </a:prstGeom>
        </p:spPr>
      </p:pic>
    </p:spTree>
    <p:extLst>
      <p:ext uri="{BB962C8B-B14F-4D97-AF65-F5344CB8AC3E}">
        <p14:creationId xmlns:p14="http://schemas.microsoft.com/office/powerpoint/2010/main" val="102840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新数据集预测</a:t>
            </a:r>
            <a:endParaRPr lang="en-US" dirty="0"/>
          </a:p>
        </p:txBody>
      </p:sp>
      <p:sp>
        <p:nvSpPr>
          <p:cNvPr id="5" name="文本框 4">
            <a:extLst>
              <a:ext uri="{FF2B5EF4-FFF2-40B4-BE49-F238E27FC236}">
                <a16:creationId xmlns:a16="http://schemas.microsoft.com/office/drawing/2014/main" id="{64379370-4FCE-737C-C789-EDD8323EE5DA}"/>
              </a:ext>
            </a:extLst>
          </p:cNvPr>
          <p:cNvSpPr txBox="1"/>
          <p:nvPr/>
        </p:nvSpPr>
        <p:spPr>
          <a:xfrm>
            <a:off x="700644" y="1690687"/>
            <a:ext cx="10653156" cy="923330"/>
          </a:xfrm>
          <a:prstGeom prst="rect">
            <a:avLst/>
          </a:prstGeom>
          <a:noFill/>
        </p:spPr>
        <p:txBody>
          <a:bodyPr wrap="square">
            <a:spAutoFit/>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假设业务方给出一条新的数据，即</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Iimit_infor</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campaign_type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campaign_level</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product_level</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resource_amount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email_rate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price=177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discount_rate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=0.66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hour_resouces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campaign_fee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=798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00800D31-F7CB-A0C9-DD48-96D7D6E96B50}"/>
              </a:ext>
            </a:extLst>
          </p:cNvPr>
          <p:cNvPicPr>
            <a:picLocks noChangeAspect="1"/>
          </p:cNvPicPr>
          <p:nvPr/>
        </p:nvPicPr>
        <p:blipFill>
          <a:blip r:embed="rId2"/>
          <a:stretch>
            <a:fillRect/>
          </a:stretch>
        </p:blipFill>
        <p:spPr>
          <a:xfrm>
            <a:off x="524722" y="2873806"/>
            <a:ext cx="12911062" cy="923329"/>
          </a:xfrm>
          <a:prstGeom prst="rect">
            <a:avLst/>
          </a:prstGeom>
        </p:spPr>
      </p:pic>
      <p:sp>
        <p:nvSpPr>
          <p:cNvPr id="6" name="文本框 5">
            <a:extLst>
              <a:ext uri="{FF2B5EF4-FFF2-40B4-BE49-F238E27FC236}">
                <a16:creationId xmlns:a16="http://schemas.microsoft.com/office/drawing/2014/main" id="{E57E46BE-EB51-83AE-C6EF-1D8412F57385}"/>
              </a:ext>
            </a:extLst>
          </p:cNvPr>
          <p:cNvSpPr txBox="1"/>
          <p:nvPr/>
        </p:nvSpPr>
        <p:spPr>
          <a:xfrm>
            <a:off x="700644" y="4221079"/>
            <a:ext cx="6721434" cy="369332"/>
          </a:xfrm>
          <a:prstGeom prst="rect">
            <a:avLst/>
          </a:prstGeom>
          <a:noFill/>
        </p:spPr>
        <p:txBody>
          <a:bodyPr wrap="square">
            <a:spAutoFit/>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即预测的订单量为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846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37310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E90ADC-6879-DE50-EE68-C5759E970429}"/>
              </a:ext>
            </a:extLst>
          </p:cNvPr>
          <p:cNvSpPr>
            <a:spLocks noGrp="1"/>
          </p:cNvSpPr>
          <p:nvPr>
            <p:ph type="title"/>
          </p:nvPr>
        </p:nvSpPr>
        <p:spPr>
          <a:xfrm>
            <a:off x="4809506" y="2455184"/>
            <a:ext cx="8230590" cy="1321170"/>
          </a:xfrm>
        </p:spPr>
        <p:txBody>
          <a:bodyPr>
            <a:normAutofit/>
          </a:bodyPr>
          <a:lstStyle/>
          <a:p>
            <a:r>
              <a:rPr lang="en-US" sz="6600" dirty="0" err="1">
                <a:latin typeface="Microsoft YaHei" panose="020B0503020204020204" pitchFamily="34" charset="-122"/>
                <a:ea typeface="Microsoft YaHei" panose="020B0503020204020204" pitchFamily="34" charset="-122"/>
              </a:rPr>
              <a:t>谢谢</a:t>
            </a:r>
            <a:r>
              <a:rPr lang="zh-CN" altLang="en-US" sz="6600" dirty="0">
                <a:latin typeface="Microsoft YaHei" panose="020B0503020204020204" pitchFamily="34" charset="-122"/>
                <a:ea typeface="Microsoft YaHei" panose="020B0503020204020204" pitchFamily="34" charset="-122"/>
              </a:rPr>
              <a:t>！</a:t>
            </a:r>
            <a:endParaRPr lang="en-US" sz="6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2617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lstStyle/>
          <a:p>
            <a:r>
              <a:rPr lang="en-US" altLang="zh-CN" dirty="0"/>
              <a:t>01</a:t>
            </a:r>
            <a:r>
              <a:rPr lang="zh-CN" altLang="en-US" dirty="0">
                <a:latin typeface="Microsoft YaHei" panose="020B0503020204020204" pitchFamily="34" charset="-122"/>
                <a:ea typeface="Microsoft YaHei" panose="020B0503020204020204" pitchFamily="34" charset="-122"/>
              </a:rPr>
              <a:t> </a:t>
            </a:r>
            <a:r>
              <a:rPr lang="en-US" altLang="zh-CN" sz="5400" dirty="0" err="1">
                <a:solidFill>
                  <a:srgbClr val="184534"/>
                </a:solidFill>
                <a:latin typeface="Microsoft YaHei" panose="020B0503020204020204" pitchFamily="34" charset="-122"/>
                <a:ea typeface="Microsoft YaHei" panose="020B0503020204020204" pitchFamily="34" charset="-122"/>
              </a:rPr>
              <a:t>实验背景</a:t>
            </a:r>
            <a:br>
              <a:rPr lang="en-US" altLang="zh-CN" sz="4800" dirty="0">
                <a:solidFill>
                  <a:srgbClr val="184534"/>
                </a:solidFill>
              </a:rPr>
            </a:br>
            <a:endParaRPr lang="en-US" dirty="0"/>
          </a:p>
        </p:txBody>
      </p:sp>
    </p:spTree>
    <p:extLst>
      <p:ext uri="{BB962C8B-B14F-4D97-AF65-F5344CB8AC3E}">
        <p14:creationId xmlns:p14="http://schemas.microsoft.com/office/powerpoint/2010/main" val="133537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实验背景</a:t>
            </a:r>
            <a:endParaRPr lang="en-US" dirty="0"/>
          </a:p>
        </p:txBody>
      </p:sp>
      <p:sp>
        <p:nvSpPr>
          <p:cNvPr id="3" name="Content Placeholder 2">
            <a:extLst>
              <a:ext uri="{FF2B5EF4-FFF2-40B4-BE49-F238E27FC236}">
                <a16:creationId xmlns:a16="http://schemas.microsoft.com/office/drawing/2014/main" id="{87DE9904-1E89-D746-AD4B-57E69ADE41DF}"/>
              </a:ext>
            </a:extLst>
          </p:cNvPr>
          <p:cNvSpPr>
            <a:spLocks noGrp="1"/>
          </p:cNvSpPr>
          <p:nvPr>
            <p:ph idx="1"/>
          </p:nvPr>
        </p:nvSpPr>
        <p:spPr/>
        <p:txBody>
          <a:bodyPr/>
          <a:lstStyle/>
          <a:p>
            <a:r>
              <a:rPr lang="zh-CN" altLang="zh-CN" sz="2800" kern="100" dirty="0">
                <a:effectLst/>
                <a:latin typeface="Arial" panose="020B0604020202020204" pitchFamily="34" charset="0"/>
                <a:ea typeface="宋体" panose="02010600030101010101" pitchFamily="2" charset="-122"/>
              </a:rPr>
              <a:t>在现代零售业中，商品销售预测是运营部门的关键决策支持工具之一。无论是规划大型促销活动，还是制定单品销售策略，都需要准确的销售预测数据来优化库存管理、供应链安排和市场营销策略。本实验以一个商品数据集为例，旨在实现订单量预测，帮助零售商实现更精准的销售预测，以优化运营和提升盈利能力</a:t>
            </a:r>
            <a:r>
              <a:rPr lang="zh-CN" altLang="en-US" sz="2800" kern="100" dirty="0">
                <a:effectLst/>
                <a:latin typeface="Arial" panose="020B0604020202020204" pitchFamily="34" charset="0"/>
                <a:ea typeface="宋体" panose="02010600030101010101" pitchFamily="2" charset="-122"/>
              </a:rPr>
              <a:t>。</a:t>
            </a:r>
            <a:endParaRPr lang="en-US" dirty="0"/>
          </a:p>
        </p:txBody>
      </p:sp>
    </p:spTree>
    <p:extLst>
      <p:ext uri="{BB962C8B-B14F-4D97-AF65-F5344CB8AC3E}">
        <p14:creationId xmlns:p14="http://schemas.microsoft.com/office/powerpoint/2010/main" val="343272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数据集介绍</a:t>
            </a:r>
            <a:endParaRPr lang="en-US" dirty="0"/>
          </a:p>
        </p:txBody>
      </p:sp>
      <p:graphicFrame>
        <p:nvGraphicFramePr>
          <p:cNvPr id="6" name="表格 5">
            <a:extLst>
              <a:ext uri="{FF2B5EF4-FFF2-40B4-BE49-F238E27FC236}">
                <a16:creationId xmlns:a16="http://schemas.microsoft.com/office/drawing/2014/main" id="{438D51CA-0458-2FB3-C3E5-A2BE4A82DCF5}"/>
              </a:ext>
            </a:extLst>
          </p:cNvPr>
          <p:cNvGraphicFramePr>
            <a:graphicFrameLocks noGrp="1"/>
          </p:cNvGraphicFramePr>
          <p:nvPr>
            <p:extLst>
              <p:ext uri="{D42A27DB-BD31-4B8C-83A1-F6EECF244321}">
                <p14:modId xmlns:p14="http://schemas.microsoft.com/office/powerpoint/2010/main" val="3102581273"/>
              </p:ext>
            </p:extLst>
          </p:nvPr>
        </p:nvGraphicFramePr>
        <p:xfrm>
          <a:off x="593767" y="1448790"/>
          <a:ext cx="9239002" cy="4809508"/>
        </p:xfrm>
        <a:graphic>
          <a:graphicData uri="http://schemas.openxmlformats.org/drawingml/2006/table">
            <a:tbl>
              <a:tblPr firstRow="1" firstCol="1" bandRow="1">
                <a:tableStyleId>{F5AB1C69-6EDB-4FF4-983F-18BD219EF322}</a:tableStyleId>
              </a:tblPr>
              <a:tblGrid>
                <a:gridCol w="2304513">
                  <a:extLst>
                    <a:ext uri="{9D8B030D-6E8A-4147-A177-3AD203B41FA5}">
                      <a16:colId xmlns:a16="http://schemas.microsoft.com/office/drawing/2014/main" val="1263377027"/>
                    </a:ext>
                  </a:extLst>
                </a:gridCol>
                <a:gridCol w="6934489">
                  <a:extLst>
                    <a:ext uri="{9D8B030D-6E8A-4147-A177-3AD203B41FA5}">
                      <a16:colId xmlns:a16="http://schemas.microsoft.com/office/drawing/2014/main" val="1760739138"/>
                    </a:ext>
                  </a:extLst>
                </a:gridCol>
              </a:tblGrid>
              <a:tr h="310509">
                <a:tc>
                  <a:txBody>
                    <a:bodyPr/>
                    <a:lstStyle/>
                    <a:p>
                      <a:pPr algn="l">
                        <a:spcBef>
                          <a:spcPts val="200"/>
                        </a:spcBef>
                        <a:spcAft>
                          <a:spcPts val="400"/>
                        </a:spcAft>
                      </a:pPr>
                      <a:r>
                        <a:rPr lang="zh-CN" sz="1050" kern="100" dirty="0">
                          <a:effectLst/>
                        </a:rPr>
                        <a:t>列名（变量）</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tc>
                <a:tc>
                  <a:txBody>
                    <a:bodyPr/>
                    <a:lstStyle/>
                    <a:p>
                      <a:pPr algn="l">
                        <a:spcBef>
                          <a:spcPts val="200"/>
                        </a:spcBef>
                        <a:spcAft>
                          <a:spcPts val="400"/>
                        </a:spcAft>
                      </a:pPr>
                      <a:r>
                        <a:rPr lang="zh-CN" sz="1050" kern="100">
                          <a:effectLst/>
                        </a:rPr>
                        <a:t>含义</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00628317"/>
                  </a:ext>
                </a:extLst>
              </a:tr>
              <a:tr h="310509">
                <a:tc>
                  <a:txBody>
                    <a:bodyPr/>
                    <a:lstStyle/>
                    <a:p>
                      <a:pPr algn="l">
                        <a:spcBef>
                          <a:spcPts val="200"/>
                        </a:spcBef>
                        <a:spcAft>
                          <a:spcPts val="400"/>
                        </a:spcAft>
                      </a:pPr>
                      <a:r>
                        <a:rPr lang="en-US" sz="1050" kern="100">
                          <a:effectLst/>
                        </a:rPr>
                        <a:t>limit_infor</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是否有限购字样信息提示，</a:t>
                      </a:r>
                      <a:r>
                        <a:rPr lang="en-US" sz="1050" kern="100">
                          <a:effectLst/>
                        </a:rPr>
                        <a:t>1</a:t>
                      </a:r>
                      <a:r>
                        <a:rPr lang="zh-CN" sz="1050" kern="100">
                          <a:effectLst/>
                        </a:rPr>
                        <a:t>代表有，</a:t>
                      </a:r>
                      <a:r>
                        <a:rPr lang="en-US" sz="1050" kern="100">
                          <a:effectLst/>
                        </a:rPr>
                        <a:t>0</a:t>
                      </a:r>
                      <a:r>
                        <a:rPr lang="zh-CN" sz="1050" kern="100">
                          <a:effectLst/>
                        </a:rPr>
                        <a:t>代表没有。</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6134155"/>
                  </a:ext>
                </a:extLst>
              </a:tr>
              <a:tr h="571157">
                <a:tc>
                  <a:txBody>
                    <a:bodyPr/>
                    <a:lstStyle/>
                    <a:p>
                      <a:pPr algn="l">
                        <a:spcBef>
                          <a:spcPts val="200"/>
                        </a:spcBef>
                        <a:spcAft>
                          <a:spcPts val="400"/>
                        </a:spcAft>
                      </a:pPr>
                      <a:r>
                        <a:rPr lang="en-US" sz="1050" kern="100">
                          <a:effectLst/>
                        </a:rPr>
                        <a:t>campaign_type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rPr>
                        <a:t>促销活动类型，分类型变量，值域为</a:t>
                      </a:r>
                      <a:r>
                        <a:rPr lang="en-US" sz="1050" kern="100">
                          <a:effectLst/>
                        </a:rPr>
                        <a:t> [0, 6]</a:t>
                      </a:r>
                      <a:r>
                        <a:rPr lang="zh-CN" sz="1050" kern="100">
                          <a:effectLst/>
                        </a:rPr>
                        <a:t>，代表</a:t>
                      </a:r>
                      <a:r>
                        <a:rPr lang="en-US" sz="1050" kern="100">
                          <a:effectLst/>
                        </a:rPr>
                        <a:t> 7 </a:t>
                      </a:r>
                      <a:r>
                        <a:rPr lang="zh-CN" sz="1050" kern="100">
                          <a:effectLst/>
                        </a:rPr>
                        <a:t>种不同类型的促销活动，例如单品活动、跨店铺活动、综合性活动、</a:t>
                      </a:r>
                      <a:r>
                        <a:rPr lang="en-US" sz="1050" kern="100">
                          <a:effectLst/>
                        </a:rPr>
                        <a:t>3C </a:t>
                      </a:r>
                      <a:r>
                        <a:rPr lang="zh-CN" sz="1050" kern="100">
                          <a:effectLst/>
                        </a:rPr>
                        <a:t>大品类活动等。</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80476042"/>
                  </a:ext>
                </a:extLst>
              </a:tr>
              <a:tr h="380772">
                <a:tc>
                  <a:txBody>
                    <a:bodyPr/>
                    <a:lstStyle/>
                    <a:p>
                      <a:pPr algn="l">
                        <a:spcBef>
                          <a:spcPts val="200"/>
                        </a:spcBef>
                        <a:spcAft>
                          <a:spcPts val="400"/>
                        </a:spcAft>
                      </a:pPr>
                      <a:r>
                        <a:rPr lang="en-US" sz="1050" kern="100">
                          <a:effectLst/>
                        </a:rPr>
                        <a:t>campaign_level</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rPr>
                        <a:t>促销活动重要性，分类型变量，值域为</a:t>
                      </a:r>
                      <a:r>
                        <a:rPr lang="en-US" sz="1050" kern="100">
                          <a:effectLst/>
                        </a:rPr>
                        <a:t> [0, 1] , 0</a:t>
                      </a:r>
                      <a:r>
                        <a:rPr lang="zh-CN" sz="1050" kern="100">
                          <a:effectLst/>
                        </a:rPr>
                        <a:t>～</a:t>
                      </a:r>
                      <a:r>
                        <a:rPr lang="en-US" sz="1050" kern="100">
                          <a:effectLst/>
                        </a:rPr>
                        <a:t>1 </a:t>
                      </a:r>
                      <a:r>
                        <a:rPr lang="zh-CN" sz="1050" kern="100">
                          <a:effectLst/>
                        </a:rPr>
                        <a:t>代表了促销活动本身的重要程度。</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31566296"/>
                  </a:ext>
                </a:extLst>
              </a:tr>
              <a:tr h="380772">
                <a:tc>
                  <a:txBody>
                    <a:bodyPr/>
                    <a:lstStyle/>
                    <a:p>
                      <a:r>
                        <a:rPr lang="en-US" sz="1050">
                          <a:effectLst/>
                        </a:rPr>
                        <a:t>product_level</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rPr>
                        <a:t>产品重要性分级，分类型变量，值域为</a:t>
                      </a:r>
                      <a:r>
                        <a:rPr lang="en-US" sz="1050" kern="100">
                          <a:effectLst/>
                        </a:rPr>
                        <a:t> [1, 3]</a:t>
                      </a:r>
                      <a:r>
                        <a:rPr lang="zh-CN" sz="1050" kern="100">
                          <a:effectLst/>
                        </a:rPr>
                        <a:t>，分别代表运营部门对于商品重要性的分级。</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65061112"/>
                  </a:ext>
                </a:extLst>
              </a:tr>
              <a:tr h="380772">
                <a:tc>
                  <a:txBody>
                    <a:bodyPr/>
                    <a:lstStyle/>
                    <a:p>
                      <a:pPr algn="l">
                        <a:spcBef>
                          <a:spcPts val="200"/>
                        </a:spcBef>
                        <a:spcAft>
                          <a:spcPts val="400"/>
                        </a:spcAft>
                      </a:pPr>
                      <a:r>
                        <a:rPr lang="en-US" sz="1050" kern="100">
                          <a:effectLst/>
                        </a:rPr>
                        <a:t>resource_amount</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rPr>
                        <a:t>促销资源位数量，整数型变量，代表每次该商品在参加促销活动时有多少个资源位入口 。</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52599485"/>
                  </a:ext>
                </a:extLst>
              </a:tr>
              <a:tr h="380772">
                <a:tc>
                  <a:txBody>
                    <a:bodyPr/>
                    <a:lstStyle/>
                    <a:p>
                      <a:pPr algn="l">
                        <a:spcBef>
                          <a:spcPts val="200"/>
                        </a:spcBef>
                        <a:spcAft>
                          <a:spcPts val="400"/>
                        </a:spcAft>
                      </a:pPr>
                      <a:r>
                        <a:rPr lang="en-US" sz="1050" kern="100">
                          <a:effectLst/>
                        </a:rPr>
                        <a:t>email_rate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发送电子邮件中包含该商品的比例，浮点型变量，值域</a:t>
                      </a:r>
                      <a:r>
                        <a:rPr lang="en-US" sz="1050" kern="100">
                          <a:effectLst/>
                        </a:rPr>
                        <a:t> [0,1]</a:t>
                      </a:r>
                      <a:r>
                        <a:rPr lang="zh-CN" sz="1050" kern="100">
                          <a:effectLst/>
                        </a:rPr>
                        <a:t>，值越大代表包含该商品的电子邮件越多。</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77124791"/>
                  </a:ext>
                </a:extLst>
              </a:tr>
              <a:tr h="380772">
                <a:tc>
                  <a:txBody>
                    <a:bodyPr/>
                    <a:lstStyle/>
                    <a:p>
                      <a:pPr algn="l">
                        <a:spcBef>
                          <a:spcPts val="200"/>
                        </a:spcBef>
                        <a:spcAft>
                          <a:spcPts val="400"/>
                        </a:spcAft>
                      </a:pPr>
                      <a:r>
                        <a:rPr lang="en-US" sz="1050" kern="100">
                          <a:effectLst/>
                        </a:rPr>
                        <a:t>price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单品价格，整数型变量，代表商品在不同阶段的实际销售价格。</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54116171"/>
                  </a:ext>
                </a:extLst>
              </a:tr>
              <a:tr h="380772">
                <a:tc>
                  <a:txBody>
                    <a:bodyPr/>
                    <a:lstStyle/>
                    <a:p>
                      <a:pPr algn="l">
                        <a:spcBef>
                          <a:spcPts val="200"/>
                        </a:spcBef>
                        <a:spcAft>
                          <a:spcPts val="400"/>
                        </a:spcAft>
                      </a:pPr>
                      <a:r>
                        <a:rPr lang="en-US" sz="1050" kern="100">
                          <a:effectLst/>
                        </a:rPr>
                        <a:t>discount_rate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折扣率，浮点型变量，值域</a:t>
                      </a:r>
                      <a:r>
                        <a:rPr lang="en-US" sz="1050" kern="100">
                          <a:effectLst/>
                        </a:rPr>
                        <a:t> [0</a:t>
                      </a:r>
                      <a:r>
                        <a:rPr lang="zh-CN" sz="1050" kern="100">
                          <a:effectLst/>
                        </a:rPr>
                        <a:t>，</a:t>
                      </a:r>
                      <a:r>
                        <a:rPr lang="en-US" sz="1050" kern="100">
                          <a:effectLst/>
                        </a:rPr>
                        <a:t>1]</a:t>
                      </a:r>
                      <a:r>
                        <a:rPr lang="zh-CN" sz="1050" kern="100">
                          <a:effectLst/>
                        </a:rPr>
                        <a:t>，值越大代表折扣力度越大。</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87510967"/>
                  </a:ext>
                </a:extLst>
              </a:tr>
              <a:tr h="380772">
                <a:tc>
                  <a:txBody>
                    <a:bodyPr/>
                    <a:lstStyle/>
                    <a:p>
                      <a:pPr algn="l">
                        <a:spcBef>
                          <a:spcPts val="200"/>
                        </a:spcBef>
                        <a:spcAft>
                          <a:spcPts val="400"/>
                        </a:spcAft>
                      </a:pPr>
                      <a:r>
                        <a:rPr lang="en-US" sz="1050" kern="100">
                          <a:effectLst/>
                        </a:rPr>
                        <a:t>hour_resouces</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在促销活动中展示的小时数，整数型变量，值越大代表展示的时间越长。</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908746"/>
                  </a:ext>
                </a:extLst>
              </a:tr>
              <a:tr h="571157">
                <a:tc>
                  <a:txBody>
                    <a:bodyPr/>
                    <a:lstStyle/>
                    <a:p>
                      <a:pPr algn="l">
                        <a:spcBef>
                          <a:spcPts val="200"/>
                        </a:spcBef>
                        <a:spcAft>
                          <a:spcPts val="400"/>
                        </a:spcAft>
                      </a:pPr>
                      <a:r>
                        <a:rPr lang="en-US" sz="1050" kern="100">
                          <a:effectLst/>
                        </a:rPr>
                        <a:t>compaign_fee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rPr>
                        <a:t>该单品的促销费用，整数型变量，值越大代表用于该单品的综合促销费用越高，这里面包含促销费用、广告费用、优惠券费用等综合摊派的费用。</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44491935"/>
                  </a:ext>
                </a:extLst>
              </a:tr>
              <a:tr h="380772">
                <a:tc>
                  <a:txBody>
                    <a:bodyPr/>
                    <a:lstStyle/>
                    <a:p>
                      <a:pPr algn="l">
                        <a:spcBef>
                          <a:spcPts val="200"/>
                        </a:spcBef>
                        <a:spcAft>
                          <a:spcPts val="400"/>
                        </a:spcAft>
                      </a:pPr>
                      <a:r>
                        <a:rPr lang="en-US" sz="1050" kern="100">
                          <a:effectLst/>
                        </a:rPr>
                        <a:t>orders</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dirty="0">
                          <a:effectLst/>
                        </a:rPr>
                        <a:t>代表该单品在每次活动中形成的订单量，是我们关注的因变量。</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40091163"/>
                  </a:ext>
                </a:extLst>
              </a:tr>
            </a:tbl>
          </a:graphicData>
        </a:graphic>
      </p:graphicFrame>
    </p:spTree>
    <p:extLst>
      <p:ext uri="{BB962C8B-B14F-4D97-AF65-F5344CB8AC3E}">
        <p14:creationId xmlns:p14="http://schemas.microsoft.com/office/powerpoint/2010/main" val="7727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lstStyle/>
          <a:p>
            <a:r>
              <a:rPr lang="en-US" altLang="zh-CN" dirty="0"/>
              <a:t>02</a:t>
            </a:r>
            <a:r>
              <a:rPr lang="zh-CN" altLang="en-US" dirty="0">
                <a:latin typeface="Microsoft YaHei" panose="020B0503020204020204" pitchFamily="34" charset="-122"/>
                <a:ea typeface="Microsoft YaHei" panose="020B0503020204020204" pitchFamily="34" charset="-122"/>
              </a:rPr>
              <a:t> </a:t>
            </a:r>
            <a:r>
              <a:rPr lang="zh-CN" altLang="en-US" sz="5400" dirty="0">
                <a:solidFill>
                  <a:srgbClr val="184534"/>
                </a:solidFill>
                <a:latin typeface="Microsoft YaHei" panose="020B0503020204020204" pitchFamily="34" charset="-122"/>
                <a:ea typeface="Microsoft YaHei" panose="020B0503020204020204" pitchFamily="34" charset="-122"/>
              </a:rPr>
              <a:t>数据导入及分析</a:t>
            </a:r>
            <a:br>
              <a:rPr lang="en-US" altLang="zh-CN" sz="4800" dirty="0">
                <a:solidFill>
                  <a:srgbClr val="184534"/>
                </a:solidFill>
              </a:rPr>
            </a:br>
            <a:endParaRPr lang="en-US" dirty="0"/>
          </a:p>
        </p:txBody>
      </p:sp>
    </p:spTree>
    <p:extLst>
      <p:ext uri="{BB962C8B-B14F-4D97-AF65-F5344CB8AC3E}">
        <p14:creationId xmlns:p14="http://schemas.microsoft.com/office/powerpoint/2010/main" val="357762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数据导入及初步分析</a:t>
            </a:r>
            <a:endParaRPr lang="en-US" dirty="0"/>
          </a:p>
        </p:txBody>
      </p:sp>
      <p:sp>
        <p:nvSpPr>
          <p:cNvPr id="3" name="Content Placeholder 2">
            <a:extLst>
              <a:ext uri="{FF2B5EF4-FFF2-40B4-BE49-F238E27FC236}">
                <a16:creationId xmlns:a16="http://schemas.microsoft.com/office/drawing/2014/main" id="{87DE9904-1E89-D746-AD4B-57E69ADE41DF}"/>
              </a:ext>
            </a:extLst>
          </p:cNvPr>
          <p:cNvSpPr>
            <a:spLocks noGrp="1"/>
          </p:cNvSpPr>
          <p:nvPr>
            <p:ph idx="1"/>
          </p:nvPr>
        </p:nvSpPr>
        <p:spPr/>
        <p:txBody>
          <a:bodyPr>
            <a:normAutofit/>
          </a:bodyPr>
          <a:lstStyle/>
          <a:p>
            <a:pPr indent="266700" algn="just"/>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pandas </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err="1">
                <a:effectLst/>
                <a:latin typeface="Calibri" panose="020F0502020204030204" pitchFamily="34" charset="0"/>
                <a:ea typeface="宋体" panose="02010600030101010101" pitchFamily="2" charset="-122"/>
                <a:cs typeface="Times New Roman" panose="02020603050405020304" pitchFamily="18" charset="0"/>
              </a:rPr>
              <a:t>read_table</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方法读取</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文件，指定文中的列是用逗号分隔的。</a:t>
            </a:r>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171450" indent="0" algn="just">
              <a:buNone/>
            </a:pP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注：</a:t>
            </a:r>
            <a:endParaRPr lang="zh-CN" altLang="zh-CN" sz="3200" kern="100" dirty="0">
              <a:effectLst/>
              <a:latin typeface="FangSong" panose="02010609060101010101" pitchFamily="49" charset="-122"/>
              <a:ea typeface="FangSong" panose="02010609060101010101" pitchFamily="49" charset="-122"/>
              <a:cs typeface="Times New Roman" panose="02020603050405020304" pitchFamily="18" charset="0"/>
            </a:endParaRPr>
          </a:p>
          <a:p>
            <a:pPr marL="171450" indent="0" algn="just">
              <a:buNone/>
            </a:pP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1. </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如果是</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csv</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文件，则可以使用</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pd.read_csv</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函数；如果是</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excel</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文件，则可以使用</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pd.read_excel</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函数</a:t>
            </a:r>
            <a:endParaRPr lang="zh-CN" altLang="zh-CN" sz="3200" kern="100" dirty="0">
              <a:effectLst/>
              <a:latin typeface="FangSong" panose="02010609060101010101" pitchFamily="49" charset="-122"/>
              <a:ea typeface="FangSong" panose="02010609060101010101" pitchFamily="49" charset="-122"/>
              <a:cs typeface="Times New Roman" panose="02020603050405020304" pitchFamily="18" charset="0"/>
            </a:endParaRPr>
          </a:p>
          <a:p>
            <a:pPr marL="171450" indent="0" algn="just">
              <a:buNone/>
            </a:pP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2. </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raw_data.head</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用来展示前几条数据，默认为</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5</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；相应地，</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raw_data.tail</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用来展示最后几条数据。</a:t>
            </a:r>
            <a:endPar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endParaRPr>
          </a:p>
          <a:p>
            <a:pPr marL="171450" indent="0" algn="just">
              <a:buNone/>
            </a:pPr>
            <a:endParaRPr lang="en-US" altLang="zh-CN" sz="2400" kern="100" dirty="0">
              <a:latin typeface="FangSong" panose="02010609060101010101" pitchFamily="49" charset="-122"/>
              <a:ea typeface="FangSong" panose="02010609060101010101" pitchFamily="49" charset="-122"/>
              <a:cs typeface="Times New Roman" panose="02020603050405020304" pitchFamily="18" charset="0"/>
            </a:endParaRPr>
          </a:p>
          <a:p>
            <a:pPr indent="266700" algn="just"/>
            <a:r>
              <a:rPr lang="zh-CN" altLang="en-US" kern="100" dirty="0">
                <a:latin typeface="Calibri" panose="020F0502020204030204" pitchFamily="34" charset="0"/>
                <a:ea typeface="宋体" panose="02010600030101010101" pitchFamily="2" charset="-122"/>
                <a:cs typeface="Times New Roman" panose="02020603050405020304" pitchFamily="18" charset="0"/>
              </a:rPr>
              <a:t>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info</a:t>
            </a:r>
            <a:r>
              <a:rPr lang="zh-CN" altLang="en-US" kern="100" dirty="0">
                <a:latin typeface="Calibri" panose="020F0502020204030204" pitchFamily="34" charset="0"/>
                <a:ea typeface="宋体" panose="02010600030101010101" pitchFamily="2" charset="-122"/>
                <a:cs typeface="Times New Roman" panose="02020603050405020304" pitchFamily="18" charset="0"/>
              </a:rPr>
              <a:t>函数查看基本信息。</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152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数据框切片方法</a:t>
            </a:r>
            <a:endParaRPr lang="en-US" dirty="0"/>
          </a:p>
        </p:txBody>
      </p:sp>
      <p:sp>
        <p:nvSpPr>
          <p:cNvPr id="3" name="Content Placeholder 2">
            <a:extLst>
              <a:ext uri="{FF2B5EF4-FFF2-40B4-BE49-F238E27FC236}">
                <a16:creationId xmlns:a16="http://schemas.microsoft.com/office/drawing/2014/main" id="{87DE9904-1E89-D746-AD4B-57E69ADE41DF}"/>
              </a:ext>
            </a:extLst>
          </p:cNvPr>
          <p:cNvSpPr>
            <a:spLocks noGrp="1"/>
          </p:cNvSpPr>
          <p:nvPr>
            <p:ph idx="1"/>
          </p:nvPr>
        </p:nvSpPr>
        <p:spPr/>
        <p:txBody>
          <a:bodyPr>
            <a:normAutofit fontScale="70000" lnSpcReduction="20000"/>
          </a:bodyPr>
          <a:lstStyle/>
          <a:p>
            <a:pPr indent="0" algn="just">
              <a:buNone/>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通过列名方法选择</a:t>
            </a:r>
          </a:p>
          <a:p>
            <a:pPr indent="0" algn="just">
              <a:buNone/>
            </a:pP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用法</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df</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是否限购</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。这是最常用的选择方法，这种方法无须知晓目标列的具体索引值，只需知晓列名即可，可充分利用 </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pandas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的良好交互优势。</a:t>
            </a:r>
          </a:p>
          <a:p>
            <a:pPr indent="0" algn="just">
              <a:buNone/>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通过属性方法选择</a:t>
            </a:r>
          </a:p>
          <a:p>
            <a:pPr indent="0" algn="just">
              <a:buNone/>
            </a:pP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用法</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df</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是否限购。该方法的效果跟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df</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是否限购’</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是等同的。</a:t>
            </a:r>
          </a:p>
          <a:p>
            <a:pPr indent="0" algn="just">
              <a:buNone/>
            </a:pP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注</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使用这种方式时，不需要对中文列名加引号，否则会报错。</a:t>
            </a:r>
          </a:p>
          <a:p>
            <a:pPr indent="0" algn="just">
              <a:buNone/>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通过 </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loc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方法选择</a:t>
            </a:r>
          </a:p>
          <a:p>
            <a:pPr indent="0" algn="just">
              <a:buNone/>
            </a:pP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用法</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df.loc</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是否限购</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loc</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方法也是通过列名标签来获取列的常用方法，通过对行和列的限制可以选择特定数据块、片和单个数据体。例如通过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df.loc</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[1:10,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是否限购</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选择该列第 </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11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个数据的值。</a:t>
            </a:r>
          </a:p>
          <a:p>
            <a:pPr indent="0" algn="just">
              <a:buNone/>
            </a:pP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通过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iloc</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方法选择</a:t>
            </a:r>
          </a:p>
          <a:p>
            <a:pPr indent="0" algn="just">
              <a:buNone/>
            </a:pP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用法</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df.iloc</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 ,0]</a:t>
            </a:r>
            <a:r>
              <a:rPr lang="zh-CN" altLang="en" kern="100" dirty="0">
                <a:effectLst/>
                <a:latin typeface="Calibri" panose="020F0502020204030204" pitchFamily="34" charset="0"/>
                <a:ea typeface="宋体" panose="02010600030101010101" pitchFamily="2" charset="-122"/>
                <a:cs typeface="Times New Roman" panose="02020603050405020304" pitchFamily="18" charset="0"/>
              </a:rPr>
              <a:t>。</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iloc</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方法也可以实现选择列，与 </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loc</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的用法类似，都可以做灵活的数据选取。</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iloc</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的初衷是用于选择行数据，并且选择是通过列索引实现，而非标签实现。配合与 </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loc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类似的切片方法，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iloc</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可以做更加灵活的数据切片，例如，通过 </a:t>
            </a:r>
            <a:r>
              <a:rPr lang="en" altLang="zh-CN" kern="100" dirty="0" err="1">
                <a:effectLst/>
                <a:latin typeface="Calibri" panose="020F0502020204030204" pitchFamily="34" charset="0"/>
                <a:ea typeface="宋体" panose="02010600030101010101" pitchFamily="2" charset="-122"/>
                <a:cs typeface="Times New Roman" panose="02020603050405020304" pitchFamily="18" charset="0"/>
              </a:rPr>
              <a:t>df.iloc</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[1:10</a:t>
            </a:r>
            <a:r>
              <a:rPr lang="zh-CN" altLang="en" kern="100" dirty="0">
                <a:effectLst/>
                <a:latin typeface="Calibri" panose="020F0502020204030204" pitchFamily="34" charset="0"/>
                <a:ea typeface="宋体" panose="02010600030101010101" pitchFamily="2" charset="-122"/>
                <a:cs typeface="Times New Roman" panose="02020603050405020304" pitchFamily="18" charset="0"/>
              </a:rPr>
              <a:t>，</a:t>
            </a:r>
            <a:r>
              <a:rPr lang="en" altLang="zh-CN" kern="100" dirty="0">
                <a:effectLst/>
                <a:latin typeface="Calibri" panose="020F0502020204030204" pitchFamily="34" charset="0"/>
                <a:ea typeface="宋体" panose="02010600030101010101" pitchFamily="2" charset="-122"/>
                <a:cs typeface="Times New Roman" panose="02020603050405020304" pitchFamily="18" charset="0"/>
              </a:rPr>
              <a:t>2:4]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来实现数据切割。</a:t>
            </a:r>
          </a:p>
        </p:txBody>
      </p:sp>
    </p:spTree>
    <p:extLst>
      <p:ext uri="{BB962C8B-B14F-4D97-AF65-F5344CB8AC3E}">
        <p14:creationId xmlns:p14="http://schemas.microsoft.com/office/powerpoint/2010/main" val="280619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数据可视化</a:t>
            </a:r>
            <a:endParaRPr lang="en-US" dirty="0"/>
          </a:p>
        </p:txBody>
      </p:sp>
      <p:pic>
        <p:nvPicPr>
          <p:cNvPr id="4" name="图片 3">
            <a:extLst>
              <a:ext uri="{FF2B5EF4-FFF2-40B4-BE49-F238E27FC236}">
                <a16:creationId xmlns:a16="http://schemas.microsoft.com/office/drawing/2014/main" id="{6248D14B-59A5-1168-1870-DC36C30AB823}"/>
              </a:ext>
            </a:extLst>
          </p:cNvPr>
          <p:cNvPicPr>
            <a:picLocks noChangeAspect="1"/>
          </p:cNvPicPr>
          <p:nvPr/>
        </p:nvPicPr>
        <p:blipFill>
          <a:blip r:embed="rId2"/>
          <a:stretch>
            <a:fillRect/>
          </a:stretch>
        </p:blipFill>
        <p:spPr>
          <a:xfrm>
            <a:off x="792843" y="1316761"/>
            <a:ext cx="3210324" cy="2137260"/>
          </a:xfrm>
          <a:prstGeom prst="rect">
            <a:avLst/>
          </a:prstGeom>
        </p:spPr>
      </p:pic>
      <p:pic>
        <p:nvPicPr>
          <p:cNvPr id="7" name="图片 6">
            <a:extLst>
              <a:ext uri="{FF2B5EF4-FFF2-40B4-BE49-F238E27FC236}">
                <a16:creationId xmlns:a16="http://schemas.microsoft.com/office/drawing/2014/main" id="{A8DC4736-A1D0-115B-B06D-26EC7506819D}"/>
              </a:ext>
            </a:extLst>
          </p:cNvPr>
          <p:cNvPicPr>
            <a:picLocks noChangeAspect="1"/>
          </p:cNvPicPr>
          <p:nvPr/>
        </p:nvPicPr>
        <p:blipFill>
          <a:blip r:embed="rId3"/>
          <a:stretch>
            <a:fillRect/>
          </a:stretch>
        </p:blipFill>
        <p:spPr>
          <a:xfrm>
            <a:off x="4588950" y="1250859"/>
            <a:ext cx="3141382" cy="2178141"/>
          </a:xfrm>
          <a:prstGeom prst="rect">
            <a:avLst/>
          </a:prstGeom>
        </p:spPr>
      </p:pic>
      <p:pic>
        <p:nvPicPr>
          <p:cNvPr id="8" name="图片 7">
            <a:extLst>
              <a:ext uri="{FF2B5EF4-FFF2-40B4-BE49-F238E27FC236}">
                <a16:creationId xmlns:a16="http://schemas.microsoft.com/office/drawing/2014/main" id="{0C9FB50D-4010-AB02-9227-50C0781562D5}"/>
              </a:ext>
            </a:extLst>
          </p:cNvPr>
          <p:cNvPicPr>
            <a:picLocks noChangeAspect="1"/>
          </p:cNvPicPr>
          <p:nvPr/>
        </p:nvPicPr>
        <p:blipFill>
          <a:blip r:embed="rId4"/>
          <a:stretch>
            <a:fillRect/>
          </a:stretch>
        </p:blipFill>
        <p:spPr>
          <a:xfrm>
            <a:off x="8316114" y="1202704"/>
            <a:ext cx="3141382" cy="2190098"/>
          </a:xfrm>
          <a:prstGeom prst="rect">
            <a:avLst/>
          </a:prstGeom>
        </p:spPr>
      </p:pic>
      <p:pic>
        <p:nvPicPr>
          <p:cNvPr id="9" name="图片 8">
            <a:extLst>
              <a:ext uri="{FF2B5EF4-FFF2-40B4-BE49-F238E27FC236}">
                <a16:creationId xmlns:a16="http://schemas.microsoft.com/office/drawing/2014/main" id="{11FE95DA-B529-BAEB-DEE3-D4AEDFDE8448}"/>
              </a:ext>
            </a:extLst>
          </p:cNvPr>
          <p:cNvPicPr>
            <a:picLocks noChangeAspect="1"/>
          </p:cNvPicPr>
          <p:nvPr/>
        </p:nvPicPr>
        <p:blipFill>
          <a:blip r:embed="rId5"/>
          <a:stretch>
            <a:fillRect/>
          </a:stretch>
        </p:blipFill>
        <p:spPr>
          <a:xfrm>
            <a:off x="1151268" y="3806020"/>
            <a:ext cx="2724619" cy="2599708"/>
          </a:xfrm>
          <a:prstGeom prst="rect">
            <a:avLst/>
          </a:prstGeom>
        </p:spPr>
      </p:pic>
      <p:pic>
        <p:nvPicPr>
          <p:cNvPr id="10" name="图片 9">
            <a:extLst>
              <a:ext uri="{FF2B5EF4-FFF2-40B4-BE49-F238E27FC236}">
                <a16:creationId xmlns:a16="http://schemas.microsoft.com/office/drawing/2014/main" id="{A2D9A702-DC37-27F2-9482-09A98B64A690}"/>
              </a:ext>
            </a:extLst>
          </p:cNvPr>
          <p:cNvPicPr>
            <a:picLocks noChangeAspect="1"/>
          </p:cNvPicPr>
          <p:nvPr/>
        </p:nvPicPr>
        <p:blipFill>
          <a:blip r:embed="rId6"/>
          <a:stretch>
            <a:fillRect/>
          </a:stretch>
        </p:blipFill>
        <p:spPr>
          <a:xfrm>
            <a:off x="4488873" y="3773011"/>
            <a:ext cx="3341536" cy="2562717"/>
          </a:xfrm>
          <a:prstGeom prst="rect">
            <a:avLst/>
          </a:prstGeom>
        </p:spPr>
      </p:pic>
      <p:pic>
        <p:nvPicPr>
          <p:cNvPr id="11" name="图片 10">
            <a:extLst>
              <a:ext uri="{FF2B5EF4-FFF2-40B4-BE49-F238E27FC236}">
                <a16:creationId xmlns:a16="http://schemas.microsoft.com/office/drawing/2014/main" id="{0544272D-B720-1313-2116-F7AD2D504E10}"/>
              </a:ext>
            </a:extLst>
          </p:cNvPr>
          <p:cNvPicPr>
            <a:picLocks noChangeAspect="1"/>
          </p:cNvPicPr>
          <p:nvPr/>
        </p:nvPicPr>
        <p:blipFill>
          <a:blip r:embed="rId7"/>
          <a:stretch>
            <a:fillRect/>
          </a:stretch>
        </p:blipFill>
        <p:spPr>
          <a:xfrm>
            <a:off x="8142058" y="3773011"/>
            <a:ext cx="3536023" cy="2392270"/>
          </a:xfrm>
          <a:prstGeom prst="rect">
            <a:avLst/>
          </a:prstGeom>
        </p:spPr>
      </p:pic>
    </p:spTree>
    <p:extLst>
      <p:ext uri="{BB962C8B-B14F-4D97-AF65-F5344CB8AC3E}">
        <p14:creationId xmlns:p14="http://schemas.microsoft.com/office/powerpoint/2010/main" val="220538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相关性分析</a:t>
            </a:r>
            <a:endParaRPr lang="en-US" dirty="0"/>
          </a:p>
        </p:txBody>
      </p:sp>
      <p:pic>
        <p:nvPicPr>
          <p:cNvPr id="3" name="图片 2">
            <a:extLst>
              <a:ext uri="{FF2B5EF4-FFF2-40B4-BE49-F238E27FC236}">
                <a16:creationId xmlns:a16="http://schemas.microsoft.com/office/drawing/2014/main" id="{9EF0AB96-EEE2-BF70-7E92-8E3B554041BB}"/>
              </a:ext>
            </a:extLst>
          </p:cNvPr>
          <p:cNvPicPr>
            <a:picLocks noChangeAspect="1"/>
          </p:cNvPicPr>
          <p:nvPr/>
        </p:nvPicPr>
        <p:blipFill>
          <a:blip r:embed="rId2"/>
          <a:stretch>
            <a:fillRect/>
          </a:stretch>
        </p:blipFill>
        <p:spPr>
          <a:xfrm>
            <a:off x="257102" y="1417990"/>
            <a:ext cx="7839703" cy="3404504"/>
          </a:xfrm>
          <a:prstGeom prst="rect">
            <a:avLst/>
          </a:prstGeom>
        </p:spPr>
      </p:pic>
      <p:pic>
        <p:nvPicPr>
          <p:cNvPr id="5" name="图片 4">
            <a:extLst>
              <a:ext uri="{FF2B5EF4-FFF2-40B4-BE49-F238E27FC236}">
                <a16:creationId xmlns:a16="http://schemas.microsoft.com/office/drawing/2014/main" id="{7DD3F7AB-6847-CB75-FB3F-2FA0F93391E2}"/>
              </a:ext>
            </a:extLst>
          </p:cNvPr>
          <p:cNvPicPr>
            <a:picLocks noChangeAspect="1"/>
          </p:cNvPicPr>
          <p:nvPr/>
        </p:nvPicPr>
        <p:blipFill>
          <a:blip r:embed="rId3"/>
          <a:stretch>
            <a:fillRect/>
          </a:stretch>
        </p:blipFill>
        <p:spPr>
          <a:xfrm>
            <a:off x="8274685" y="1549069"/>
            <a:ext cx="3917315" cy="3273425"/>
          </a:xfrm>
          <a:prstGeom prst="rect">
            <a:avLst/>
          </a:prstGeom>
        </p:spPr>
      </p:pic>
      <p:sp>
        <p:nvSpPr>
          <p:cNvPr id="12" name="文本框 11">
            <a:extLst>
              <a:ext uri="{FF2B5EF4-FFF2-40B4-BE49-F238E27FC236}">
                <a16:creationId xmlns:a16="http://schemas.microsoft.com/office/drawing/2014/main" id="{27805F54-E42E-AAF8-0E88-DB803E0D2289}"/>
              </a:ext>
            </a:extLst>
          </p:cNvPr>
          <p:cNvSpPr txBox="1"/>
          <p:nvPr/>
        </p:nvSpPr>
        <p:spPr>
          <a:xfrm>
            <a:off x="368135" y="4822493"/>
            <a:ext cx="11447813" cy="1600438"/>
          </a:xfrm>
          <a:prstGeom prst="rect">
            <a:avLst/>
          </a:prstGeom>
          <a:noFill/>
        </p:spPr>
        <p:txBody>
          <a:bodyPr wrap="square">
            <a:spAutoFit/>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仿宋" panose="02010609060101010101" pitchFamily="49" charset="-122"/>
                <a:ea typeface="仿宋" panose="02010609060101010101" pitchFamily="49" charset="-122"/>
                <a:cs typeface="宋体" panose="02010600030101010101" pitchFamily="2" charset="-122"/>
              </a:rPr>
              <a:t>注：相关系数是一种统计量，用于衡量两个变量之间线性关系的强度和方向。它可以告诉我们两个变量是如何随着彼此的变化而变化的。相关系数的取值范围在 -1 到 1 之间。相关系数为 -1 时，表示两个变量呈现完全的负相关关系。也就是说，当一个变量增加时，另一个变量会减少。相关系数为 0 时，表示两个变量之间没有线性相关关系。它们的变化不受彼此影响。相关系数为 1 时，表示两个变量呈现完全的正相关关系。也就是说，当一个变量增加时，另一个变量也会增加。在实际应用中，常用的相关系数有皮尔逊相关系数（Pearson Correlation Coefficient）和斯皮尔曼等级相关系数（Spearman Rank Correlation Coefficient）。皮尔逊相关系数：适用于连续型变量，它衡量的是线性相关关系的强度和方向。取值范围在 -1 到 1 之间，绝对值越接近 1，表示关系越强。斯皮尔曼等级相关系数：适用于有序变量或非线性关系，它衡量的是变量之间的单调关系强度和方向。取值范围也在 -1 到 1 之间。这里默认是皮尔逊相关系数。通过计算相关系数，我们可以了解两个变量之间的关系，从而帮助进行数据分析、特征选择、预测等任务。然而，需要注意的是，相关性并不代表因果关系，即使两个变量相关并不意味着其中一个变量的变化是另一个变量变化的原因。</a:t>
            </a:r>
            <a:r>
              <a:rPr kumimoji="0" lang="zh-CN" altLang="zh-CN" sz="1400" b="0" i="0" u="none" strike="noStrike" cap="none" normalizeH="0" baseline="0" dirty="0">
                <a:ln>
                  <a:noFill/>
                </a:ln>
                <a:solidFill>
                  <a:schemeClr val="tx1"/>
                </a:solidFill>
                <a:effectLst/>
              </a:rPr>
              <a:t>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637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1714</Words>
  <Application>Microsoft Macintosh PowerPoint</Application>
  <PresentationFormat>宽屏</PresentationFormat>
  <Paragraphs>76</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等线</vt:lpstr>
      <vt:lpstr>FangSong</vt:lpstr>
      <vt:lpstr>FangSong</vt:lpstr>
      <vt:lpstr>宋体</vt:lpstr>
      <vt:lpstr>Microsoft YaHei</vt:lpstr>
      <vt:lpstr>Arial Unicode MS</vt:lpstr>
      <vt:lpstr>Gotham Bold</vt:lpstr>
      <vt:lpstr>Gotham Book</vt:lpstr>
      <vt:lpstr>Arial</vt:lpstr>
      <vt:lpstr>Calibri</vt:lpstr>
      <vt:lpstr>Consolas</vt:lpstr>
      <vt:lpstr>Helvetica Neue</vt:lpstr>
      <vt:lpstr>Times New Roman</vt:lpstr>
      <vt:lpstr>Office Theme</vt:lpstr>
      <vt:lpstr>销售预测</vt:lpstr>
      <vt:lpstr>01 实验背景 </vt:lpstr>
      <vt:lpstr>实验背景</vt:lpstr>
      <vt:lpstr>数据集介绍</vt:lpstr>
      <vt:lpstr>02 数据导入及分析 </vt:lpstr>
      <vt:lpstr>数据导入及初步分析</vt:lpstr>
      <vt:lpstr>数据框切片方法</vt:lpstr>
      <vt:lpstr>数据可视化</vt:lpstr>
      <vt:lpstr>相关性分析</vt:lpstr>
      <vt:lpstr>数据集划分</vt:lpstr>
      <vt:lpstr>03 模型训练 </vt:lpstr>
      <vt:lpstr>交叉检验</vt:lpstr>
      <vt:lpstr>交叉检验</vt:lpstr>
      <vt:lpstr>04 模型评估和预测 </vt:lpstr>
      <vt:lpstr>回归指标评估</vt:lpstr>
      <vt:lpstr>模型拟合程度展示</vt:lpstr>
      <vt:lpstr>新数据集预测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鲁蔚征</cp:lastModifiedBy>
  <cp:revision>43</cp:revision>
  <cp:lastPrinted>2019-02-26T15:34:54Z</cp:lastPrinted>
  <dcterms:created xsi:type="dcterms:W3CDTF">2019-02-21T16:29:10Z</dcterms:created>
  <dcterms:modified xsi:type="dcterms:W3CDTF">2023-09-01T01:23:04Z</dcterms:modified>
</cp:coreProperties>
</file>