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69" r:id="rId5"/>
    <p:sldId id="266" r:id="rId6"/>
    <p:sldId id="270" r:id="rId7"/>
    <p:sldId id="280" r:id="rId8"/>
    <p:sldId id="272" r:id="rId9"/>
    <p:sldId id="281" r:id="rId10"/>
    <p:sldId id="282" r:id="rId11"/>
    <p:sldId id="273" r:id="rId12"/>
    <p:sldId id="267" r:id="rId13"/>
    <p:sldId id="275" r:id="rId14"/>
    <p:sldId id="276" r:id="rId15"/>
    <p:sldId id="283" r:id="rId16"/>
    <p:sldId id="268" r:id="rId17"/>
    <p:sldId id="279" r:id="rId18"/>
    <p:sldId id="278" r:id="rId19"/>
    <p:sldId id="284" r:id="rId20"/>
    <p:sldId id="285"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4534"/>
    <a:srgbClr val="7FA7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61"/>
    <p:restoredTop sz="95903"/>
  </p:normalViewPr>
  <p:slideViewPr>
    <p:cSldViewPr snapToGrid="0" snapToObjects="1">
      <p:cViewPr varScale="1">
        <p:scale>
          <a:sx n="113" d="100"/>
          <a:sy n="113" d="100"/>
        </p:scale>
        <p:origin x="280" y="1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8F537-2C6E-6D47-B45B-28190546432A}" type="datetimeFigureOut">
              <a:rPr kumimoji="1" lang="zh-CN" altLang="en-US" smtClean="0"/>
              <a:t>2023/9/2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5B4376-F929-204F-BF5A-1D849A2EDD70}" type="slidenum">
              <a:rPr kumimoji="1" lang="zh-CN" altLang="en-US" smtClean="0"/>
              <a:t>‹#›</a:t>
            </a:fld>
            <a:endParaRPr kumimoji="1" lang="zh-CN" altLang="en-US"/>
          </a:p>
        </p:txBody>
      </p:sp>
    </p:spTree>
    <p:extLst>
      <p:ext uri="{BB962C8B-B14F-4D97-AF65-F5344CB8AC3E}">
        <p14:creationId xmlns:p14="http://schemas.microsoft.com/office/powerpoint/2010/main" val="700223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55B4376-F929-204F-BF5A-1D849A2EDD70}" type="slidenum">
              <a:rPr kumimoji="1" lang="zh-CN" altLang="en-US" smtClean="0"/>
              <a:t>1</a:t>
            </a:fld>
            <a:endParaRPr kumimoji="1" lang="zh-CN" altLang="en-US"/>
          </a:p>
        </p:txBody>
      </p:sp>
    </p:spTree>
    <p:extLst>
      <p:ext uri="{BB962C8B-B14F-4D97-AF65-F5344CB8AC3E}">
        <p14:creationId xmlns:p14="http://schemas.microsoft.com/office/powerpoint/2010/main" val="2680882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9EE10-63FD-CE43-8C15-5593F894828E}"/>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Presentation Title</a:t>
            </a:r>
          </a:p>
        </p:txBody>
      </p:sp>
      <p:sp>
        <p:nvSpPr>
          <p:cNvPr id="3" name="Subtitle 2">
            <a:extLst>
              <a:ext uri="{FF2B5EF4-FFF2-40B4-BE49-F238E27FC236}">
                <a16:creationId xmlns:a16="http://schemas.microsoft.com/office/drawing/2014/main" id="{AC4D8CB9-736F-3641-BE74-5F9EEADE9D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1ADA5858-0C5A-7445-9779-17FE8EAE2938}"/>
              </a:ext>
            </a:extLst>
          </p:cNvPr>
          <p:cNvSpPr>
            <a:spLocks noGrp="1"/>
          </p:cNvSpPr>
          <p:nvPr>
            <p:ph type="ftr" sz="quarter" idx="11"/>
          </p:nvPr>
        </p:nvSpPr>
        <p:spPr>
          <a:xfrm>
            <a:off x="3091642" y="6580554"/>
            <a:ext cx="6135716" cy="333058"/>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5229EFC-5CA4-8B4C-89C1-871211C7F601}"/>
              </a:ext>
            </a:extLst>
          </p:cNvPr>
          <p:cNvSpPr>
            <a:spLocks noGrp="1"/>
          </p:cNvSpPr>
          <p:nvPr>
            <p:ph type="sldNum" sz="quarter" idx="12"/>
          </p:nvPr>
        </p:nvSpPr>
        <p:spPr/>
        <p:txBody>
          <a:bodyPr/>
          <a:lstStyle/>
          <a:p>
            <a:fld id="{D45A4278-EC91-9541-A4D9-B81444052E3C}" type="slidenum">
              <a:rPr lang="en-US" smtClean="0"/>
              <a:t>‹#›</a:t>
            </a:fld>
            <a:endParaRPr lang="en-US"/>
          </a:p>
        </p:txBody>
      </p:sp>
      <p:sp>
        <p:nvSpPr>
          <p:cNvPr id="18" name="Rectangle 17">
            <a:extLst>
              <a:ext uri="{FF2B5EF4-FFF2-40B4-BE49-F238E27FC236}">
                <a16:creationId xmlns:a16="http://schemas.microsoft.com/office/drawing/2014/main" id="{FA430CF7-C2C5-7F41-8A25-89F8A8D4AA14}"/>
              </a:ext>
            </a:extLst>
          </p:cNvPr>
          <p:cNvSpPr/>
          <p:nvPr userDrawn="1"/>
        </p:nvSpPr>
        <p:spPr>
          <a:xfrm>
            <a:off x="0" y="6474658"/>
            <a:ext cx="12192000" cy="383342"/>
          </a:xfrm>
          <a:prstGeom prst="rect">
            <a:avLst/>
          </a:prstGeom>
          <a:solidFill>
            <a:srgbClr val="1845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9578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ED013-C113-B241-9DCA-D4B431AA4B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291BE0-1225-6B4F-B732-EC26E84FDD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5B0CCC-AB3F-6143-83CA-4476DBEB60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Slide Number Placeholder 5">
            <a:extLst>
              <a:ext uri="{FF2B5EF4-FFF2-40B4-BE49-F238E27FC236}">
                <a16:creationId xmlns:a16="http://schemas.microsoft.com/office/drawing/2014/main" id="{B5B87565-65B3-A84A-9BAD-88B292467CDA}"/>
              </a:ext>
            </a:extLst>
          </p:cNvPr>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pPr/>
              <a:t>‹#›</a:t>
            </a:fld>
            <a:endParaRPr lang="en-US" dirty="0"/>
          </a:p>
        </p:txBody>
      </p:sp>
      <p:sp>
        <p:nvSpPr>
          <p:cNvPr id="7" name="Footer Placeholder 4">
            <a:extLst>
              <a:ext uri="{FF2B5EF4-FFF2-40B4-BE49-F238E27FC236}">
                <a16:creationId xmlns:a16="http://schemas.microsoft.com/office/drawing/2014/main" id="{E46024E1-8131-3540-BD5D-CDE5635B64C8}"/>
              </a:ext>
            </a:extLst>
          </p:cNvPr>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p>
          <a:p>
            <a:endParaRPr lang="en-US" dirty="0"/>
          </a:p>
        </p:txBody>
      </p:sp>
    </p:spTree>
    <p:extLst>
      <p:ext uri="{BB962C8B-B14F-4D97-AF65-F5344CB8AC3E}">
        <p14:creationId xmlns:p14="http://schemas.microsoft.com/office/powerpoint/2010/main" val="1343673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7386-20F5-F74D-96FF-AC6600AE63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1A2FA9-E892-8D42-BE3B-8F0218CF287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EE0986E-75E2-134C-A299-31DA3BE9201D}"/>
              </a:ext>
            </a:extLst>
          </p:cNvPr>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pPr/>
              <a:t>‹#›</a:t>
            </a:fld>
            <a:endParaRPr lang="en-US" dirty="0"/>
          </a:p>
        </p:txBody>
      </p:sp>
      <p:sp>
        <p:nvSpPr>
          <p:cNvPr id="6" name="Footer Placeholder 4">
            <a:extLst>
              <a:ext uri="{FF2B5EF4-FFF2-40B4-BE49-F238E27FC236}">
                <a16:creationId xmlns:a16="http://schemas.microsoft.com/office/drawing/2014/main" id="{09FE6B65-6123-DD47-9E93-DE0D876FEE75}"/>
              </a:ext>
            </a:extLst>
          </p:cNvPr>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p>
          <a:p>
            <a:endParaRPr lang="en-US" dirty="0"/>
          </a:p>
        </p:txBody>
      </p:sp>
    </p:spTree>
    <p:extLst>
      <p:ext uri="{BB962C8B-B14F-4D97-AF65-F5344CB8AC3E}">
        <p14:creationId xmlns:p14="http://schemas.microsoft.com/office/powerpoint/2010/main" val="1428942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E459C7-87D3-0944-8B2B-D730858256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C59D98-4804-FC4E-A91B-0FF62640DE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6C4E3C3E-AF12-4D48-9847-368FC5EF899F}"/>
              </a:ext>
            </a:extLst>
          </p:cNvPr>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pPr/>
              <a:t>‹#›</a:t>
            </a:fld>
            <a:endParaRPr lang="en-US" dirty="0"/>
          </a:p>
        </p:txBody>
      </p:sp>
      <p:sp>
        <p:nvSpPr>
          <p:cNvPr id="6" name="Footer Placeholder 4">
            <a:extLst>
              <a:ext uri="{FF2B5EF4-FFF2-40B4-BE49-F238E27FC236}">
                <a16:creationId xmlns:a16="http://schemas.microsoft.com/office/drawing/2014/main" id="{30BFD188-00E7-E142-8F49-04EEEE3262F9}"/>
              </a:ext>
            </a:extLst>
          </p:cNvPr>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p>
          <a:p>
            <a:endParaRPr lang="en-US" dirty="0"/>
          </a:p>
        </p:txBody>
      </p:sp>
    </p:spTree>
    <p:extLst>
      <p:ext uri="{BB962C8B-B14F-4D97-AF65-F5344CB8AC3E}">
        <p14:creationId xmlns:p14="http://schemas.microsoft.com/office/powerpoint/2010/main" val="355283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63E488A-2AF0-6746-A484-352A8982545E}"/>
              </a:ext>
            </a:extLst>
          </p:cNvPr>
          <p:cNvSpPr>
            <a:spLocks noGrp="1"/>
          </p:cNvSpPr>
          <p:nvPr>
            <p:ph type="ftr" sz="quarter" idx="11"/>
          </p:nvPr>
        </p:nvSpPr>
        <p:spPr>
          <a:xfrm>
            <a:off x="3091642" y="6580554"/>
            <a:ext cx="6135716" cy="333058"/>
          </a:xfrm>
          <a:prstGeom prst="rect">
            <a:avLst/>
          </a:prstGeom>
        </p:spPr>
        <p:txBody>
          <a:bodyPr/>
          <a:lstStyle/>
          <a:p>
            <a:endParaRPr lang="en-US"/>
          </a:p>
        </p:txBody>
      </p:sp>
      <p:pic>
        <p:nvPicPr>
          <p:cNvPr id="5" name="Picture 4">
            <a:extLst>
              <a:ext uri="{FF2B5EF4-FFF2-40B4-BE49-F238E27FC236}">
                <a16:creationId xmlns:a16="http://schemas.microsoft.com/office/drawing/2014/main" id="{02604AB8-6A4B-5B45-B35E-EC39F68CCDEB}"/>
              </a:ext>
            </a:extLst>
          </p:cNvPr>
          <p:cNvPicPr>
            <a:picLocks noChangeAspect="1"/>
          </p:cNvPicPr>
          <p:nvPr userDrawn="1"/>
        </p:nvPicPr>
        <p:blipFill>
          <a:blip r:embed="rId2"/>
          <a:stretch>
            <a:fillRect/>
          </a:stretch>
        </p:blipFill>
        <p:spPr>
          <a:xfrm>
            <a:off x="2803176" y="2579984"/>
            <a:ext cx="6362047" cy="1351935"/>
          </a:xfrm>
          <a:prstGeom prst="rect">
            <a:avLst/>
          </a:prstGeom>
        </p:spPr>
      </p:pic>
      <p:sp>
        <p:nvSpPr>
          <p:cNvPr id="6" name="TextBox 5">
            <a:extLst>
              <a:ext uri="{FF2B5EF4-FFF2-40B4-BE49-F238E27FC236}">
                <a16:creationId xmlns:a16="http://schemas.microsoft.com/office/drawing/2014/main" id="{5DE83A9B-2938-A545-8381-B534CF3C8E1C}"/>
              </a:ext>
            </a:extLst>
          </p:cNvPr>
          <p:cNvSpPr txBox="1"/>
          <p:nvPr userDrawn="1"/>
        </p:nvSpPr>
        <p:spPr>
          <a:xfrm>
            <a:off x="4267200" y="4673600"/>
            <a:ext cx="3647440" cy="461665"/>
          </a:xfrm>
          <a:prstGeom prst="rect">
            <a:avLst/>
          </a:prstGeom>
          <a:noFill/>
        </p:spPr>
        <p:txBody>
          <a:bodyPr wrap="square" rtlCol="0">
            <a:spAutoFit/>
          </a:bodyPr>
          <a:lstStyle/>
          <a:p>
            <a:pPr algn="ctr"/>
            <a:r>
              <a:rPr lang="en-US" sz="2400" b="1" i="0" dirty="0" err="1">
                <a:latin typeface="Gotham Bold" pitchFamily="2" charset="0"/>
                <a:cs typeface="Gotham Bold" pitchFamily="2" charset="0"/>
              </a:rPr>
              <a:t>cal.msu.edu</a:t>
            </a:r>
            <a:endParaRPr lang="en-US" sz="2400" b="1" i="0" dirty="0">
              <a:latin typeface="Gotham Bold" pitchFamily="2" charset="0"/>
              <a:cs typeface="Gotham Bold" pitchFamily="2" charset="0"/>
            </a:endParaRPr>
          </a:p>
        </p:txBody>
      </p:sp>
      <p:sp>
        <p:nvSpPr>
          <p:cNvPr id="8" name="Rectangle 7">
            <a:extLst>
              <a:ext uri="{FF2B5EF4-FFF2-40B4-BE49-F238E27FC236}">
                <a16:creationId xmlns:a16="http://schemas.microsoft.com/office/drawing/2014/main" id="{D02C03AA-1F9E-6D48-9588-E11D8E9DB85B}"/>
              </a:ext>
            </a:extLst>
          </p:cNvPr>
          <p:cNvSpPr/>
          <p:nvPr userDrawn="1"/>
        </p:nvSpPr>
        <p:spPr>
          <a:xfrm>
            <a:off x="0" y="6471920"/>
            <a:ext cx="12192000" cy="386080"/>
          </a:xfrm>
          <a:prstGeom prst="rect">
            <a:avLst/>
          </a:prstGeom>
          <a:solidFill>
            <a:srgbClr val="1845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0335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9EE10-63FD-CE43-8C15-5593F894828E}"/>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Section Title</a:t>
            </a:r>
          </a:p>
        </p:txBody>
      </p:sp>
      <p:sp>
        <p:nvSpPr>
          <p:cNvPr id="3" name="Subtitle 2">
            <a:extLst>
              <a:ext uri="{FF2B5EF4-FFF2-40B4-BE49-F238E27FC236}">
                <a16:creationId xmlns:a16="http://schemas.microsoft.com/office/drawing/2014/main" id="{AC4D8CB9-736F-3641-BE74-5F9EEADE9DC0}"/>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Subtitle</a:t>
            </a:r>
          </a:p>
        </p:txBody>
      </p:sp>
    </p:spTree>
    <p:extLst>
      <p:ext uri="{BB962C8B-B14F-4D97-AF65-F5344CB8AC3E}">
        <p14:creationId xmlns:p14="http://schemas.microsoft.com/office/powerpoint/2010/main" val="334882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03D18-CEC2-0641-A36B-7F520E0663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749E11-B27A-7249-8BF8-2AD3D987A1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696EFC05-8B55-C643-B136-C0606D9D7562}"/>
              </a:ext>
            </a:extLst>
          </p:cNvPr>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pPr/>
              <a:t>‹#›</a:t>
            </a:fld>
            <a:endParaRPr lang="en-US" dirty="0"/>
          </a:p>
        </p:txBody>
      </p:sp>
      <p:sp>
        <p:nvSpPr>
          <p:cNvPr id="7" name="Footer Placeholder 4">
            <a:extLst>
              <a:ext uri="{FF2B5EF4-FFF2-40B4-BE49-F238E27FC236}">
                <a16:creationId xmlns:a16="http://schemas.microsoft.com/office/drawing/2014/main" id="{EA5757DA-A98A-844C-8925-69573E6FDCB7}"/>
              </a:ext>
            </a:extLst>
          </p:cNvPr>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p>
          <a:p>
            <a:endParaRPr lang="en-US" dirty="0"/>
          </a:p>
        </p:txBody>
      </p:sp>
    </p:spTree>
    <p:extLst>
      <p:ext uri="{BB962C8B-B14F-4D97-AF65-F5344CB8AC3E}">
        <p14:creationId xmlns:p14="http://schemas.microsoft.com/office/powerpoint/2010/main" val="1842402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67E6F-827A-5A4D-AD40-476E8D5339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C4F243-8E88-DE49-85C9-46C1608EFE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Slide Number Placeholder 5">
            <a:extLst>
              <a:ext uri="{FF2B5EF4-FFF2-40B4-BE49-F238E27FC236}">
                <a16:creationId xmlns:a16="http://schemas.microsoft.com/office/drawing/2014/main" id="{27CB5300-A420-1441-A269-A035989495FE}"/>
              </a:ext>
            </a:extLst>
          </p:cNvPr>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pPr/>
              <a:t>‹#›</a:t>
            </a:fld>
            <a:endParaRPr lang="en-US" dirty="0"/>
          </a:p>
        </p:txBody>
      </p:sp>
      <p:sp>
        <p:nvSpPr>
          <p:cNvPr id="7" name="Footer Placeholder 4">
            <a:extLst>
              <a:ext uri="{FF2B5EF4-FFF2-40B4-BE49-F238E27FC236}">
                <a16:creationId xmlns:a16="http://schemas.microsoft.com/office/drawing/2014/main" id="{1C3925E3-CE30-2A45-9F4E-152EFC78334C}"/>
              </a:ext>
            </a:extLst>
          </p:cNvPr>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p>
          <a:p>
            <a:endParaRPr lang="en-US" dirty="0"/>
          </a:p>
        </p:txBody>
      </p:sp>
    </p:spTree>
    <p:extLst>
      <p:ext uri="{BB962C8B-B14F-4D97-AF65-F5344CB8AC3E}">
        <p14:creationId xmlns:p14="http://schemas.microsoft.com/office/powerpoint/2010/main" val="2374584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44280-3036-F248-AFC7-2B33DAA2BC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2492B-1543-F141-92C5-2422FC8CFA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9A676A-B3DB-164D-BCC7-6D05DA868BE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4967867F-4225-DA44-B950-DFAFACC4BCF1}"/>
              </a:ext>
            </a:extLst>
          </p:cNvPr>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pPr/>
              <a:t>‹#›</a:t>
            </a:fld>
            <a:endParaRPr lang="en-US" dirty="0"/>
          </a:p>
        </p:txBody>
      </p:sp>
      <p:sp>
        <p:nvSpPr>
          <p:cNvPr id="7" name="Footer Placeholder 4">
            <a:extLst>
              <a:ext uri="{FF2B5EF4-FFF2-40B4-BE49-F238E27FC236}">
                <a16:creationId xmlns:a16="http://schemas.microsoft.com/office/drawing/2014/main" id="{3E81EB0F-7149-B645-A1A2-828CC2427CBF}"/>
              </a:ext>
            </a:extLst>
          </p:cNvPr>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p>
          <a:p>
            <a:endParaRPr lang="en-US" dirty="0"/>
          </a:p>
        </p:txBody>
      </p:sp>
    </p:spTree>
    <p:extLst>
      <p:ext uri="{BB962C8B-B14F-4D97-AF65-F5344CB8AC3E}">
        <p14:creationId xmlns:p14="http://schemas.microsoft.com/office/powerpoint/2010/main" val="3126237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4D183-7BFC-B44B-ABB5-09C8173B41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AD09D9-4395-D941-99EC-79053B7268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8082D61-4B4C-3D4D-AEE3-4E561753CF2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6FDB6A-D76A-A44C-98E0-BE91C3005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3E3E73-4143-A047-9E70-89DCE11A5F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44DFA793-2FEC-6347-AC63-314B2C188B1D}"/>
              </a:ext>
            </a:extLst>
          </p:cNvPr>
          <p:cNvSpPr>
            <a:spLocks noGrp="1"/>
          </p:cNvSpPr>
          <p:nvPr>
            <p:ph type="sldNum" sz="quarter" idx="11"/>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pPr/>
              <a:t>‹#›</a:t>
            </a:fld>
            <a:endParaRPr lang="en-US" dirty="0"/>
          </a:p>
        </p:txBody>
      </p:sp>
      <p:sp>
        <p:nvSpPr>
          <p:cNvPr id="9" name="Footer Placeholder 4">
            <a:extLst>
              <a:ext uri="{FF2B5EF4-FFF2-40B4-BE49-F238E27FC236}">
                <a16:creationId xmlns:a16="http://schemas.microsoft.com/office/drawing/2014/main" id="{CE63D078-0991-C64E-9330-E942D69256E5}"/>
              </a:ext>
            </a:extLst>
          </p:cNvPr>
          <p:cNvSpPr>
            <a:spLocks noGrp="1"/>
          </p:cNvSpPr>
          <p:nvPr>
            <p:ph type="ftr" sz="quarter" idx="12"/>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p>
          <a:p>
            <a:endParaRPr lang="en-US" dirty="0"/>
          </a:p>
        </p:txBody>
      </p:sp>
    </p:spTree>
    <p:extLst>
      <p:ext uri="{BB962C8B-B14F-4D97-AF65-F5344CB8AC3E}">
        <p14:creationId xmlns:p14="http://schemas.microsoft.com/office/powerpoint/2010/main" val="119252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9A963-0D45-A040-9514-EA3014ADB3C2}"/>
              </a:ext>
            </a:extLst>
          </p:cNvPr>
          <p:cNvSpPr>
            <a:spLocks noGrp="1"/>
          </p:cNvSpPr>
          <p:nvPr>
            <p:ph type="title"/>
          </p:nvPr>
        </p:nvSpPr>
        <p:spPr/>
        <p:txBody>
          <a:bodyPr/>
          <a:lstStyle/>
          <a:p>
            <a:r>
              <a:rPr lang="en-US"/>
              <a:t>Click to edit Master title style</a:t>
            </a:r>
          </a:p>
        </p:txBody>
      </p:sp>
      <p:sp>
        <p:nvSpPr>
          <p:cNvPr id="4" name="Slide Number Placeholder 5">
            <a:extLst>
              <a:ext uri="{FF2B5EF4-FFF2-40B4-BE49-F238E27FC236}">
                <a16:creationId xmlns:a16="http://schemas.microsoft.com/office/drawing/2014/main" id="{FE2B344F-FC1C-1849-BCA5-881D1E268D9F}"/>
              </a:ext>
            </a:extLst>
          </p:cNvPr>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pPr/>
              <a:t>‹#›</a:t>
            </a:fld>
            <a:endParaRPr lang="en-US" dirty="0"/>
          </a:p>
        </p:txBody>
      </p:sp>
      <p:sp>
        <p:nvSpPr>
          <p:cNvPr id="5" name="Footer Placeholder 4">
            <a:extLst>
              <a:ext uri="{FF2B5EF4-FFF2-40B4-BE49-F238E27FC236}">
                <a16:creationId xmlns:a16="http://schemas.microsoft.com/office/drawing/2014/main" id="{6BF2AA7A-C66D-E84E-B691-17794A37B42D}"/>
              </a:ext>
            </a:extLst>
          </p:cNvPr>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p>
          <a:p>
            <a:endParaRPr lang="en-US" dirty="0"/>
          </a:p>
        </p:txBody>
      </p:sp>
    </p:spTree>
    <p:extLst>
      <p:ext uri="{BB962C8B-B14F-4D97-AF65-F5344CB8AC3E}">
        <p14:creationId xmlns:p14="http://schemas.microsoft.com/office/powerpoint/2010/main" val="236907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A82A446E-6C4B-E44E-8A42-2566180F3C8A}"/>
              </a:ext>
            </a:extLst>
          </p:cNvPr>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pPr/>
              <a:t>‹#›</a:t>
            </a:fld>
            <a:endParaRPr lang="en-US" dirty="0"/>
          </a:p>
        </p:txBody>
      </p:sp>
      <p:sp>
        <p:nvSpPr>
          <p:cNvPr id="4" name="Footer Placeholder 4">
            <a:extLst>
              <a:ext uri="{FF2B5EF4-FFF2-40B4-BE49-F238E27FC236}">
                <a16:creationId xmlns:a16="http://schemas.microsoft.com/office/drawing/2014/main" id="{AEF10AEE-4330-644A-BDCB-D356F2524884}"/>
              </a:ext>
            </a:extLst>
          </p:cNvPr>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p>
          <a:p>
            <a:endParaRPr lang="en-US" dirty="0"/>
          </a:p>
        </p:txBody>
      </p:sp>
    </p:spTree>
    <p:extLst>
      <p:ext uri="{BB962C8B-B14F-4D97-AF65-F5344CB8AC3E}">
        <p14:creationId xmlns:p14="http://schemas.microsoft.com/office/powerpoint/2010/main" val="1698203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785C8-A558-FA4E-A704-7B12E5895A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11DDD0-7150-4D41-826C-CA70B296F3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42D61D-D374-5B41-B1D1-5954D55D76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Slide Number Placeholder 5">
            <a:extLst>
              <a:ext uri="{FF2B5EF4-FFF2-40B4-BE49-F238E27FC236}">
                <a16:creationId xmlns:a16="http://schemas.microsoft.com/office/drawing/2014/main" id="{94427802-E7F7-2F47-82FE-8B187EF2540B}"/>
              </a:ext>
            </a:extLst>
          </p:cNvPr>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pPr/>
              <a:t>‹#›</a:t>
            </a:fld>
            <a:endParaRPr lang="en-US" dirty="0"/>
          </a:p>
        </p:txBody>
      </p:sp>
      <p:sp>
        <p:nvSpPr>
          <p:cNvPr id="7" name="Footer Placeholder 4">
            <a:extLst>
              <a:ext uri="{FF2B5EF4-FFF2-40B4-BE49-F238E27FC236}">
                <a16:creationId xmlns:a16="http://schemas.microsoft.com/office/drawing/2014/main" id="{EB1CADA5-3AE0-9545-9663-0594F08EB267}"/>
              </a:ext>
            </a:extLst>
          </p:cNvPr>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p>
          <a:p>
            <a:endParaRPr lang="en-US" dirty="0"/>
          </a:p>
        </p:txBody>
      </p:sp>
    </p:spTree>
    <p:extLst>
      <p:ext uri="{BB962C8B-B14F-4D97-AF65-F5344CB8AC3E}">
        <p14:creationId xmlns:p14="http://schemas.microsoft.com/office/powerpoint/2010/main" val="2423345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FAA551-DBFC-6D49-886B-115AF0CA50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9E764DA-FF52-5D4F-B5AE-2401949D3C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86DA18D6-1C63-164D-9ABF-7FC810E8477A}"/>
              </a:ext>
            </a:extLst>
          </p:cNvPr>
          <p:cNvSpPr/>
          <p:nvPr userDrawn="1"/>
        </p:nvSpPr>
        <p:spPr>
          <a:xfrm>
            <a:off x="0" y="6474658"/>
            <a:ext cx="12192000" cy="383342"/>
          </a:xfrm>
          <a:prstGeom prst="rect">
            <a:avLst/>
          </a:prstGeom>
          <a:solidFill>
            <a:srgbClr val="1845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5F971A41-B843-424D-994E-A81EF2E2D798}"/>
              </a:ext>
            </a:extLst>
          </p:cNvPr>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pPr/>
              <a:t>‹#›</a:t>
            </a:fld>
            <a:endParaRPr lang="en-US" dirty="0"/>
          </a:p>
        </p:txBody>
      </p:sp>
      <p:sp>
        <p:nvSpPr>
          <p:cNvPr id="8" name="Footer Placeholder 4">
            <a:extLst>
              <a:ext uri="{FF2B5EF4-FFF2-40B4-BE49-F238E27FC236}">
                <a16:creationId xmlns:a16="http://schemas.microsoft.com/office/drawing/2014/main" id="{85FADB8D-8AB6-9547-83DF-E9CFEA8B0FBE}"/>
              </a:ext>
            </a:extLst>
          </p:cNvPr>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p>
          <a:p>
            <a:endParaRPr lang="en-US" dirty="0"/>
          </a:p>
        </p:txBody>
      </p:sp>
    </p:spTree>
    <p:extLst>
      <p:ext uri="{BB962C8B-B14F-4D97-AF65-F5344CB8AC3E}">
        <p14:creationId xmlns:p14="http://schemas.microsoft.com/office/powerpoint/2010/main" val="172130076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txStyles>
    <p:titleStyle>
      <a:lvl1pPr algn="l" defTabSz="914400" rtl="0" eaLnBrk="1" latinLnBrk="0" hangingPunct="1">
        <a:lnSpc>
          <a:spcPct val="90000"/>
        </a:lnSpc>
        <a:spcBef>
          <a:spcPct val="0"/>
        </a:spcBef>
        <a:buNone/>
        <a:defRPr sz="4400" b="1" i="0" kern="1200">
          <a:solidFill>
            <a:srgbClr val="184534"/>
          </a:solidFill>
          <a:latin typeface="Gotham Bold" pitchFamily="2" charset="0"/>
          <a:ea typeface="+mj-ea"/>
          <a:cs typeface="Gotham Bold"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64C3-2709-3E41-ACD9-15AE4D8DCE5E}"/>
              </a:ext>
            </a:extLst>
          </p:cNvPr>
          <p:cNvSpPr>
            <a:spLocks noGrp="1"/>
          </p:cNvSpPr>
          <p:nvPr>
            <p:ph type="ctrTitle"/>
          </p:nvPr>
        </p:nvSpPr>
        <p:spPr/>
        <p:txBody>
          <a:bodyPr>
            <a:normAutofit/>
          </a:bodyPr>
          <a:lstStyle/>
          <a:p>
            <a:pPr>
              <a:lnSpc>
                <a:spcPct val="150000"/>
              </a:lnSpc>
              <a:spcBef>
                <a:spcPts val="2400"/>
              </a:spcBef>
              <a:spcAft>
                <a:spcPts val="600"/>
              </a:spcAft>
            </a:pPr>
            <a:r>
              <a:rPr lang="zh-CN" altLang="en-US">
                <a:latin typeface="Microsoft YaHei" panose="020B0503020204020204" pitchFamily="34" charset="-122"/>
                <a:ea typeface="Microsoft YaHei" panose="020B0503020204020204" pitchFamily="34" charset="-122"/>
                <a:cs typeface="Arial" panose="020B0604020202020204" pitchFamily="34" charset="0"/>
              </a:rPr>
              <a:t>广告</a:t>
            </a:r>
            <a:r>
              <a:rPr lang="zh-CN" altLang="en-US" dirty="0">
                <a:latin typeface="Microsoft YaHei" panose="020B0503020204020204" pitchFamily="34" charset="-122"/>
                <a:ea typeface="Microsoft YaHei" panose="020B0503020204020204" pitchFamily="34" charset="-122"/>
                <a:cs typeface="Arial" panose="020B0604020202020204" pitchFamily="34" charset="0"/>
              </a:rPr>
              <a:t>分类</a:t>
            </a:r>
            <a:endParaRPr lang="en-US" dirty="0">
              <a:latin typeface="Microsoft YaHei" panose="020B0503020204020204" pitchFamily="34" charset="-122"/>
              <a:ea typeface="Microsoft YaHei" panose="020B0503020204020204" pitchFamily="34" charset="-122"/>
              <a:cs typeface="Arial" panose="020B0604020202020204" pitchFamily="34" charset="0"/>
            </a:endParaRPr>
          </a:p>
        </p:txBody>
      </p:sp>
    </p:spTree>
    <p:extLst>
      <p:ext uri="{BB962C8B-B14F-4D97-AF65-F5344CB8AC3E}">
        <p14:creationId xmlns:p14="http://schemas.microsoft.com/office/powerpoint/2010/main" val="505188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1C14-CDF0-6145-93F2-6EDE28ADB259}"/>
              </a:ext>
            </a:extLst>
          </p:cNvPr>
          <p:cNvSpPr>
            <a:spLocks noGrp="1"/>
          </p:cNvSpPr>
          <p:nvPr>
            <p:ph type="title"/>
          </p:nvPr>
        </p:nvSpPr>
        <p:spPr/>
        <p:txBody>
          <a:bodyPr/>
          <a:lstStyle/>
          <a:p>
            <a:r>
              <a:rPr lang="en-US" dirty="0" err="1"/>
              <a:t>数据可视化</a:t>
            </a:r>
            <a:r>
              <a:rPr lang="en-US" altLang="zh-CN" dirty="0"/>
              <a:t>—</a:t>
            </a:r>
            <a:r>
              <a:rPr lang="zh-CN" altLang="en-US" dirty="0"/>
              <a:t>离散变量</a:t>
            </a:r>
            <a:endParaRPr lang="en-US" dirty="0"/>
          </a:p>
        </p:txBody>
      </p:sp>
      <p:pic>
        <p:nvPicPr>
          <p:cNvPr id="5" name="图片 4">
            <a:extLst>
              <a:ext uri="{FF2B5EF4-FFF2-40B4-BE49-F238E27FC236}">
                <a16:creationId xmlns:a16="http://schemas.microsoft.com/office/drawing/2014/main" id="{FBFFBB5B-2884-A7B2-1D2D-5671604F6437}"/>
              </a:ext>
            </a:extLst>
          </p:cNvPr>
          <p:cNvPicPr>
            <a:picLocks noChangeAspect="1"/>
          </p:cNvPicPr>
          <p:nvPr/>
        </p:nvPicPr>
        <p:blipFill>
          <a:blip r:embed="rId2"/>
          <a:stretch>
            <a:fillRect/>
          </a:stretch>
        </p:blipFill>
        <p:spPr>
          <a:xfrm>
            <a:off x="192417" y="2070069"/>
            <a:ext cx="5686792" cy="2654581"/>
          </a:xfrm>
          <a:prstGeom prst="rect">
            <a:avLst/>
          </a:prstGeom>
        </p:spPr>
      </p:pic>
      <p:pic>
        <p:nvPicPr>
          <p:cNvPr id="6" name="图片 5">
            <a:extLst>
              <a:ext uri="{FF2B5EF4-FFF2-40B4-BE49-F238E27FC236}">
                <a16:creationId xmlns:a16="http://schemas.microsoft.com/office/drawing/2014/main" id="{BC65BE2A-1E33-D142-0D75-5AC548196F28}"/>
              </a:ext>
            </a:extLst>
          </p:cNvPr>
          <p:cNvPicPr>
            <a:picLocks noChangeAspect="1"/>
          </p:cNvPicPr>
          <p:nvPr/>
        </p:nvPicPr>
        <p:blipFill>
          <a:blip r:embed="rId3"/>
          <a:stretch>
            <a:fillRect/>
          </a:stretch>
        </p:blipFill>
        <p:spPr>
          <a:xfrm>
            <a:off x="6089787" y="2164206"/>
            <a:ext cx="6102213" cy="2466305"/>
          </a:xfrm>
          <a:prstGeom prst="rect">
            <a:avLst/>
          </a:prstGeom>
        </p:spPr>
      </p:pic>
    </p:spTree>
    <p:extLst>
      <p:ext uri="{BB962C8B-B14F-4D97-AF65-F5344CB8AC3E}">
        <p14:creationId xmlns:p14="http://schemas.microsoft.com/office/powerpoint/2010/main" val="430869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1C14-CDF0-6145-93F2-6EDE28ADB259}"/>
              </a:ext>
            </a:extLst>
          </p:cNvPr>
          <p:cNvSpPr>
            <a:spLocks noGrp="1"/>
          </p:cNvSpPr>
          <p:nvPr>
            <p:ph type="title"/>
          </p:nvPr>
        </p:nvSpPr>
        <p:spPr/>
        <p:txBody>
          <a:bodyPr/>
          <a:lstStyle/>
          <a:p>
            <a:r>
              <a:rPr lang="en-US" dirty="0" err="1"/>
              <a:t>相关性分析</a:t>
            </a:r>
            <a:endParaRPr lang="en-US" dirty="0"/>
          </a:p>
        </p:txBody>
      </p:sp>
      <p:pic>
        <p:nvPicPr>
          <p:cNvPr id="4" name="图片 3">
            <a:extLst>
              <a:ext uri="{FF2B5EF4-FFF2-40B4-BE49-F238E27FC236}">
                <a16:creationId xmlns:a16="http://schemas.microsoft.com/office/drawing/2014/main" id="{8EE2B26F-26C2-63E8-B4B8-4AA79099B2EA}"/>
              </a:ext>
            </a:extLst>
          </p:cNvPr>
          <p:cNvPicPr>
            <a:picLocks noChangeAspect="1"/>
          </p:cNvPicPr>
          <p:nvPr/>
        </p:nvPicPr>
        <p:blipFill>
          <a:blip r:embed="rId2"/>
          <a:stretch>
            <a:fillRect/>
          </a:stretch>
        </p:blipFill>
        <p:spPr>
          <a:xfrm>
            <a:off x="1051956" y="1711469"/>
            <a:ext cx="4161312" cy="3515547"/>
          </a:xfrm>
          <a:prstGeom prst="rect">
            <a:avLst/>
          </a:prstGeom>
        </p:spPr>
      </p:pic>
      <p:sp>
        <p:nvSpPr>
          <p:cNvPr id="7" name="Rectangle 1">
            <a:extLst>
              <a:ext uri="{FF2B5EF4-FFF2-40B4-BE49-F238E27FC236}">
                <a16:creationId xmlns:a16="http://schemas.microsoft.com/office/drawing/2014/main" id="{F27BFB87-BDF3-2DF0-D225-60DC270291D9}"/>
              </a:ext>
            </a:extLst>
          </p:cNvPr>
          <p:cNvSpPr>
            <a:spLocks noChangeArrowheads="1"/>
          </p:cNvSpPr>
          <p:nvPr/>
        </p:nvSpPr>
        <p:spPr bwMode="auto">
          <a:xfrm>
            <a:off x="5530660" y="2251787"/>
            <a:ext cx="5264010" cy="11733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76176" numCol="1" anchor="ctr" anchorCtr="0" compatLnSpc="1">
            <a:prstTxWarp prst="textNoShape">
              <a:avLst/>
            </a:prstTxWarp>
            <a:spAutoFit/>
          </a:bodyPr>
          <a:lstStyle/>
          <a:p>
            <a:pPr marL="0" marR="0" lvl="0" indent="266700" algn="l" defTabSz="914400" rtl="0" eaLnBrk="0" fontAlgn="base" latinLnBrk="0" hangingPunct="0">
              <a:lnSpc>
                <a:spcPct val="15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FangSong" panose="02010609060101010101" pitchFamily="49" charset="-122"/>
                <a:ea typeface="FangSong" panose="02010609060101010101" pitchFamily="49" charset="-122"/>
                <a:cs typeface="宋体" panose="02010600030101010101" pitchFamily="2" charset="-122"/>
              </a:rPr>
              <a:t>通过相关性结果分析可知，7 个特征中平均停留时间和访问深度的相关系数为 0.72，这两个指标具有较高的相关性；其他特征之间的相关性关系都不突出。</a:t>
            </a:r>
            <a:r>
              <a:rPr kumimoji="0" lang="zh-CN" altLang="zh-CN" sz="1600" b="0" i="0" u="none" strike="noStrike" cap="none" normalizeH="0" baseline="0" dirty="0">
                <a:ln>
                  <a:noFill/>
                </a:ln>
                <a:solidFill>
                  <a:schemeClr val="tx1"/>
                </a:solidFill>
                <a:effectLst/>
                <a:latin typeface="FangSong" panose="02010609060101010101" pitchFamily="49" charset="-122"/>
                <a:ea typeface="FangSong" panose="02010609060101010101" pitchFamily="49" charset="-122"/>
              </a:rPr>
              <a:t> </a:t>
            </a:r>
            <a:endParaRPr kumimoji="0" lang="zh-CN" altLang="zh-CN" sz="3600" b="0" i="0" u="none" strike="noStrike" cap="none" normalizeH="0" baseline="0" dirty="0">
              <a:ln>
                <a:noFill/>
              </a:ln>
              <a:solidFill>
                <a:schemeClr val="tx1"/>
              </a:solidFill>
              <a:effectLst/>
              <a:latin typeface="FangSong" panose="02010609060101010101" pitchFamily="49" charset="-122"/>
              <a:ea typeface="FangSong" panose="02010609060101010101" pitchFamily="49" charset="-122"/>
            </a:endParaRPr>
          </a:p>
        </p:txBody>
      </p:sp>
    </p:spTree>
    <p:extLst>
      <p:ext uri="{BB962C8B-B14F-4D97-AF65-F5344CB8AC3E}">
        <p14:creationId xmlns:p14="http://schemas.microsoft.com/office/powerpoint/2010/main" val="4206376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4CA68-7ECD-A742-BA26-C4AF87658E91}"/>
              </a:ext>
            </a:extLst>
          </p:cNvPr>
          <p:cNvSpPr>
            <a:spLocks noGrp="1"/>
          </p:cNvSpPr>
          <p:nvPr>
            <p:ph type="ctrTitle"/>
          </p:nvPr>
        </p:nvSpPr>
        <p:spPr>
          <a:xfrm>
            <a:off x="1238993" y="1407370"/>
            <a:ext cx="9144000" cy="2387600"/>
          </a:xfrm>
        </p:spPr>
        <p:txBody>
          <a:bodyPr/>
          <a:lstStyle/>
          <a:p>
            <a:r>
              <a:rPr lang="en-US" altLang="zh-CN" dirty="0"/>
              <a:t>03</a:t>
            </a:r>
            <a:r>
              <a:rPr lang="zh-CN" altLang="en-US" dirty="0">
                <a:latin typeface="Microsoft YaHei" panose="020B0503020204020204" pitchFamily="34" charset="-122"/>
                <a:ea typeface="Microsoft YaHei" panose="020B0503020204020204" pitchFamily="34" charset="-122"/>
              </a:rPr>
              <a:t> </a:t>
            </a:r>
            <a:r>
              <a:rPr lang="zh-CN" altLang="en-US" sz="5400" dirty="0">
                <a:latin typeface="Microsoft YaHei" panose="020B0503020204020204" pitchFamily="34" charset="-122"/>
                <a:ea typeface="Microsoft YaHei" panose="020B0503020204020204" pitchFamily="34" charset="-122"/>
              </a:rPr>
              <a:t>特征处理</a:t>
            </a:r>
            <a:br>
              <a:rPr lang="en-US" altLang="zh-CN" sz="4800" dirty="0">
                <a:solidFill>
                  <a:srgbClr val="184534"/>
                </a:solidFill>
              </a:rPr>
            </a:br>
            <a:endParaRPr lang="en-US" dirty="0"/>
          </a:p>
        </p:txBody>
      </p:sp>
    </p:spTree>
    <p:extLst>
      <p:ext uri="{BB962C8B-B14F-4D97-AF65-F5344CB8AC3E}">
        <p14:creationId xmlns:p14="http://schemas.microsoft.com/office/powerpoint/2010/main" val="883069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1C14-CDF0-6145-93F2-6EDE28ADB259}"/>
              </a:ext>
            </a:extLst>
          </p:cNvPr>
          <p:cNvSpPr>
            <a:spLocks noGrp="1"/>
          </p:cNvSpPr>
          <p:nvPr>
            <p:ph type="title"/>
          </p:nvPr>
        </p:nvSpPr>
        <p:spPr/>
        <p:txBody>
          <a:bodyPr/>
          <a:lstStyle/>
          <a:p>
            <a:r>
              <a:rPr lang="en-US" dirty="0" err="1"/>
              <a:t>相关性处理</a:t>
            </a:r>
            <a:endParaRPr lang="en-US" dirty="0"/>
          </a:p>
        </p:txBody>
      </p:sp>
      <p:sp>
        <p:nvSpPr>
          <p:cNvPr id="5" name="文本框 4">
            <a:extLst>
              <a:ext uri="{FF2B5EF4-FFF2-40B4-BE49-F238E27FC236}">
                <a16:creationId xmlns:a16="http://schemas.microsoft.com/office/drawing/2014/main" id="{64379370-4FCE-737C-C789-EDD8323EE5DA}"/>
              </a:ext>
            </a:extLst>
          </p:cNvPr>
          <p:cNvSpPr txBox="1"/>
          <p:nvPr/>
        </p:nvSpPr>
        <p:spPr>
          <a:xfrm>
            <a:off x="933201" y="2018805"/>
            <a:ext cx="9790217" cy="1721921"/>
          </a:xfrm>
          <a:prstGeom prst="rect">
            <a:avLst/>
          </a:prstGeom>
          <a:noFill/>
        </p:spPr>
        <p:txBody>
          <a:bodyPr wrap="square">
            <a:spAutoFit/>
          </a:bodyPr>
          <a:lstStyle/>
          <a:p>
            <a:pPr indent="254000" algn="just">
              <a:lnSpc>
                <a:spcPct val="150000"/>
              </a:lnSpc>
              <a:spcAft>
                <a:spcPts val="600"/>
              </a:spcAft>
            </a:pPr>
            <a:r>
              <a:rPr lang="zh-CN" altLang="zh-CN" sz="1800" kern="100" dirty="0">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通过上面的步骤我们知道，平均停留时间和访问深度具有较高的相关性，本次用到的</a:t>
            </a:r>
            <a:r>
              <a:rPr lang="zh-CN" altLang="zh-CN" sz="1800" kern="100" dirty="0">
                <a:solidFill>
                  <a:srgbClr val="000000"/>
                </a:solidFill>
                <a:effectLst/>
                <a:ea typeface="Helvetica Neue" panose="02000503000000020004" pitchFamily="2" charset="0"/>
                <a:cs typeface="Times New Roman" panose="02020603050405020304" pitchFamily="18" charset="0"/>
              </a:rPr>
              <a:t> </a:t>
            </a:r>
            <a:r>
              <a:rPr lang="en-US" altLang="zh-CN" sz="1800" kern="100" dirty="0">
                <a:solidFill>
                  <a:srgbClr val="000000"/>
                </a:solidFill>
                <a:effectLst/>
                <a:ea typeface="Helvetica Neue" panose="02000503000000020004" pitchFamily="2" charset="0"/>
                <a:cs typeface="Times New Roman" panose="02020603050405020304" pitchFamily="18" charset="0"/>
              </a:rPr>
              <a:t>K-Means </a:t>
            </a:r>
            <a:r>
              <a:rPr lang="zh-CN" altLang="zh-CN" sz="1800" kern="100" dirty="0">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模块由于是基于距离的计算，因此较高的相关性会在一定程度上导致距离计算的偏差，即数据之间的相似度会由于两个具有较高相关性的指标而</a:t>
            </a:r>
            <a:r>
              <a:rPr lang="en-US" altLang="zh-CN" sz="1800" kern="100" dirty="0">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a:t>
            </a:r>
            <a:r>
              <a:rPr lang="zh-CN" altLang="zh-CN" sz="1800" kern="100" dirty="0">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过度相似”。再结合平均停留时间中有</a:t>
            </a:r>
            <a:r>
              <a:rPr lang="en-US" altLang="zh-CN" sz="1800" kern="100" dirty="0">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 2</a:t>
            </a:r>
            <a:r>
              <a:rPr lang="zh-CN" altLang="zh-CN" sz="1800" kern="100" dirty="0">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个缺失值，因此，这里将平均停留时间指标去除，保留访问深度。</a:t>
            </a:r>
            <a:r>
              <a:rPr lang="zh-CN" altLang="zh-CN" dirty="0">
                <a:effectLst/>
              </a:rPr>
              <a:t> </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92219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1C14-CDF0-6145-93F2-6EDE28ADB259}"/>
              </a:ext>
            </a:extLst>
          </p:cNvPr>
          <p:cNvSpPr>
            <a:spLocks noGrp="1"/>
          </p:cNvSpPr>
          <p:nvPr>
            <p:ph type="title"/>
          </p:nvPr>
        </p:nvSpPr>
        <p:spPr/>
        <p:txBody>
          <a:bodyPr/>
          <a:lstStyle/>
          <a:p>
            <a:r>
              <a:rPr lang="en-US" dirty="0" err="1"/>
              <a:t>分类变量O</a:t>
            </a:r>
            <a:r>
              <a:rPr lang="en-US" altLang="zh-CN" dirty="0" err="1"/>
              <a:t>neHot</a:t>
            </a:r>
            <a:r>
              <a:rPr lang="zh-CN" altLang="en-US" dirty="0"/>
              <a:t>编码</a:t>
            </a:r>
            <a:endParaRPr lang="en-US" dirty="0"/>
          </a:p>
        </p:txBody>
      </p:sp>
      <p:sp>
        <p:nvSpPr>
          <p:cNvPr id="5" name="文本框 4">
            <a:extLst>
              <a:ext uri="{FF2B5EF4-FFF2-40B4-BE49-F238E27FC236}">
                <a16:creationId xmlns:a16="http://schemas.microsoft.com/office/drawing/2014/main" id="{64379370-4FCE-737C-C789-EDD8323EE5DA}"/>
              </a:ext>
            </a:extLst>
          </p:cNvPr>
          <p:cNvSpPr txBox="1"/>
          <p:nvPr/>
        </p:nvSpPr>
        <p:spPr>
          <a:xfrm>
            <a:off x="838200" y="1815377"/>
            <a:ext cx="10146476" cy="2608182"/>
          </a:xfrm>
          <a:prstGeom prst="rect">
            <a:avLst/>
          </a:prstGeom>
          <a:noFill/>
        </p:spPr>
        <p:txBody>
          <a:bodyPr wrap="square">
            <a:spAutoFit/>
          </a:bodyPr>
          <a:lstStyle/>
          <a:p>
            <a:pPr indent="266700">
              <a:lnSpc>
                <a:spcPct val="150000"/>
              </a:lnSpc>
            </a:pPr>
            <a:r>
              <a:rPr lang="zh-CN" altLang="zh-CN" sz="1800" dirty="0">
                <a:solidFill>
                  <a:srgbClr val="000000"/>
                </a:solidFill>
                <a:effectLst/>
                <a:latin typeface="Helvetica Neue" panose="02000503000000020004" pitchFamily="2" charset="0"/>
                <a:ea typeface="宋体" panose="02010600030101010101" pitchFamily="2" charset="-122"/>
                <a:cs typeface="宋体" panose="02010600030101010101" pitchFamily="2" charset="-122"/>
              </a:rPr>
              <a:t>字符串本身即使转换为数值型索引也是没有</a:t>
            </a:r>
            <a:r>
              <a:rPr lang="en-US" altLang="zh-CN" sz="1800" dirty="0">
                <a:solidFill>
                  <a:srgbClr val="000000"/>
                </a:solidFill>
                <a:effectLst/>
                <a:latin typeface="Helvetica Neue" panose="02000503000000020004" pitchFamily="2" charset="0"/>
                <a:ea typeface="宋体" panose="02010600030101010101" pitchFamily="2" charset="-122"/>
                <a:cs typeface="宋体" panose="02010600030101010101" pitchFamily="2" charset="-122"/>
              </a:rPr>
              <a:t>"</a:t>
            </a:r>
            <a:r>
              <a:rPr lang="zh-CN" altLang="zh-CN" sz="1800" dirty="0">
                <a:solidFill>
                  <a:srgbClr val="000000"/>
                </a:solidFill>
                <a:effectLst/>
                <a:latin typeface="Helvetica Neue" panose="02000503000000020004" pitchFamily="2" charset="0"/>
                <a:ea typeface="宋体" panose="02010600030101010101" pitchFamily="2" charset="-122"/>
                <a:cs typeface="宋体" panose="02010600030101010101" pitchFamily="2" charset="-122"/>
              </a:rPr>
              <a:t>距离</a:t>
            </a:r>
            <a:r>
              <a:rPr lang="en-US" altLang="zh-CN" sz="1800" dirty="0">
                <a:solidFill>
                  <a:srgbClr val="000000"/>
                </a:solidFill>
                <a:effectLst/>
                <a:latin typeface="Helvetica Neue" panose="02000503000000020004" pitchFamily="2" charset="0"/>
                <a:ea typeface="宋体" panose="02010600030101010101" pitchFamily="2" charset="-122"/>
                <a:cs typeface="宋体" panose="02010600030101010101" pitchFamily="2" charset="-122"/>
              </a:rPr>
              <a:t>"</a:t>
            </a:r>
            <a:r>
              <a:rPr lang="zh-CN" altLang="zh-CN" sz="1800" dirty="0">
                <a:solidFill>
                  <a:srgbClr val="000000"/>
                </a:solidFill>
                <a:effectLst/>
                <a:latin typeface="Helvetica Neue" panose="02000503000000020004" pitchFamily="2" charset="0"/>
                <a:ea typeface="宋体" panose="02010600030101010101" pitchFamily="2" charset="-122"/>
                <a:cs typeface="宋体" panose="02010600030101010101" pitchFamily="2" charset="-122"/>
              </a:rPr>
              <a:t>意义的。</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zh-CN" sz="1800" kern="100" dirty="0">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例如，对于素材类型，</a:t>
            </a:r>
            <a:r>
              <a:rPr lang="en-US" altLang="zh-CN" sz="1800" kern="100" dirty="0">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gif</a:t>
            </a:r>
            <a:r>
              <a:rPr lang="zh-CN" altLang="zh-CN" sz="1800" kern="100" dirty="0">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，可以用</a:t>
            </a:r>
            <a:r>
              <a:rPr lang="en-US" altLang="zh-CN" sz="1800" kern="100" dirty="0">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 1 </a:t>
            </a:r>
            <a:r>
              <a:rPr lang="zh-CN" altLang="zh-CN" sz="1800" kern="100" dirty="0">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和</a:t>
            </a:r>
            <a:r>
              <a:rPr lang="en-US" altLang="zh-CN" sz="1800" kern="100" dirty="0">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 2 </a:t>
            </a:r>
            <a:r>
              <a:rPr lang="zh-CN" altLang="zh-CN" sz="1800" kern="100" dirty="0">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表示</a:t>
            </a:r>
            <a:r>
              <a:rPr lang="zh-CN" altLang="zh-CN" sz="1800" kern="100" dirty="0">
                <a:solidFill>
                  <a:srgbClr val="000000"/>
                </a:solidFill>
                <a:effectLst/>
                <a:ea typeface="Helvetica Neue" panose="02000503000000020004" pitchFamily="2" charset="0"/>
                <a:cs typeface="Times New Roman" panose="02020603050405020304" pitchFamily="18" charset="0"/>
              </a:rPr>
              <a:t> </a:t>
            </a:r>
            <a:r>
              <a:rPr lang="zh-CN" altLang="zh-CN" sz="1800" kern="100" dirty="0">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，也可以用</a:t>
            </a:r>
            <a:r>
              <a:rPr lang="en-US" altLang="zh-CN" sz="1800" kern="100" dirty="0">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 2 </a:t>
            </a:r>
            <a:r>
              <a:rPr lang="zh-CN" altLang="zh-CN" sz="1800" kern="100" dirty="0">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和</a:t>
            </a:r>
            <a:r>
              <a:rPr lang="en-US" altLang="zh-CN" sz="1800" kern="100" dirty="0">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 4 </a:t>
            </a:r>
            <a:r>
              <a:rPr lang="zh-CN" altLang="zh-CN" sz="1800" kern="100" dirty="0">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表示，无论使用哪种方法，代表的只是不同素材类型的区别，而不是素材类型之间的距离是</a:t>
            </a:r>
            <a:r>
              <a:rPr lang="en-US" altLang="zh-CN" sz="1800" kern="100" dirty="0">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 1 </a:t>
            </a:r>
            <a:r>
              <a:rPr lang="zh-CN" altLang="zh-CN" sz="1800" kern="100" dirty="0">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或</a:t>
            </a:r>
            <a:r>
              <a:rPr lang="en-US" altLang="zh-CN" sz="1800" kern="100" dirty="0">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 2</a:t>
            </a:r>
            <a:r>
              <a:rPr lang="zh-CN" altLang="zh-CN" sz="1800" kern="100" dirty="0">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a:t>
            </a:r>
            <a:r>
              <a:rPr lang="zh-CN" altLang="zh-CN" sz="1800" kern="100" dirty="0">
                <a:solidFill>
                  <a:srgbClr val="000000"/>
                </a:solidFill>
                <a:effectLst/>
                <a:ea typeface="Helvetica Neue" panose="02000503000000020004" pitchFamily="2" charset="0"/>
                <a:cs typeface="Times New Roman" panose="02020603050405020304" pitchFamily="18" charset="0"/>
              </a:rPr>
              <a:t> </a:t>
            </a:r>
            <a:r>
              <a:rPr lang="zh-CN" altLang="zh-CN" sz="1800" kern="100" dirty="0">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因此，直接基于数值型索引并做距离计算并不符合实际逻辑。而通过</a:t>
            </a:r>
            <a:r>
              <a:rPr lang="en-US" altLang="zh-CN" sz="1800" kern="100" dirty="0" err="1">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OneHotEncoder</a:t>
            </a:r>
            <a:r>
              <a:rPr lang="zh-CN" altLang="zh-CN" sz="1800" kern="100" dirty="0">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做转换之后的数据，能将原有的字符串索引变为标志变量，不会引入偏好或权重，而只是表示一个分类是否存在。转换后的新特征是有实际解释意义且可以直接做距离计算的</a:t>
            </a:r>
            <a:r>
              <a:rPr lang="zh-CN" altLang="zh-CN" dirty="0">
                <a:effectLst/>
              </a:rPr>
              <a:t> </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DDC0FAC0-FE20-3985-9572-08DF06DB24D3}"/>
              </a:ext>
            </a:extLst>
          </p:cNvPr>
          <p:cNvPicPr>
            <a:picLocks noChangeAspect="1"/>
          </p:cNvPicPr>
          <p:nvPr/>
        </p:nvPicPr>
        <p:blipFill>
          <a:blip r:embed="rId2"/>
          <a:stretch>
            <a:fillRect/>
          </a:stretch>
        </p:blipFill>
        <p:spPr>
          <a:xfrm>
            <a:off x="5052207" y="4037338"/>
            <a:ext cx="3824499" cy="2280335"/>
          </a:xfrm>
          <a:prstGeom prst="rect">
            <a:avLst/>
          </a:prstGeom>
        </p:spPr>
      </p:pic>
    </p:spTree>
    <p:extLst>
      <p:ext uri="{BB962C8B-B14F-4D97-AF65-F5344CB8AC3E}">
        <p14:creationId xmlns:p14="http://schemas.microsoft.com/office/powerpoint/2010/main" val="1894996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1C14-CDF0-6145-93F2-6EDE28ADB259}"/>
              </a:ext>
            </a:extLst>
          </p:cNvPr>
          <p:cNvSpPr>
            <a:spLocks noGrp="1"/>
          </p:cNvSpPr>
          <p:nvPr>
            <p:ph type="title"/>
          </p:nvPr>
        </p:nvSpPr>
        <p:spPr/>
        <p:txBody>
          <a:bodyPr/>
          <a:lstStyle/>
          <a:p>
            <a:r>
              <a:rPr lang="en-US" dirty="0" err="1"/>
              <a:t>连续变量标准化</a:t>
            </a:r>
            <a:endParaRPr lang="en-US" dirty="0"/>
          </a:p>
        </p:txBody>
      </p:sp>
      <p:sp>
        <p:nvSpPr>
          <p:cNvPr id="5" name="文本框 4">
            <a:extLst>
              <a:ext uri="{FF2B5EF4-FFF2-40B4-BE49-F238E27FC236}">
                <a16:creationId xmlns:a16="http://schemas.microsoft.com/office/drawing/2014/main" id="{64379370-4FCE-737C-C789-EDD8323EE5DA}"/>
              </a:ext>
            </a:extLst>
          </p:cNvPr>
          <p:cNvSpPr txBox="1"/>
          <p:nvPr/>
        </p:nvSpPr>
        <p:spPr>
          <a:xfrm>
            <a:off x="838200" y="1815377"/>
            <a:ext cx="10146476" cy="875881"/>
          </a:xfrm>
          <a:prstGeom prst="rect">
            <a:avLst/>
          </a:prstGeom>
          <a:noFill/>
        </p:spPr>
        <p:txBody>
          <a:bodyPr wrap="square">
            <a:spAutoFit/>
          </a:bodyPr>
          <a:lstStyle/>
          <a:p>
            <a:pPr indent="266700">
              <a:lnSpc>
                <a:spcPct val="150000"/>
              </a:lnSpc>
            </a:pPr>
            <a:r>
              <a:rPr lang="zh-CN" altLang="zh-CN" sz="1800" kern="100" dirty="0">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由于不同字段间存在数值的量纲差异，例如，日均</a:t>
            </a:r>
            <a:r>
              <a:rPr lang="en-US" altLang="zh-CN" sz="1800" kern="100" dirty="0">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UV</a:t>
            </a:r>
            <a:r>
              <a:rPr lang="zh-CN" altLang="zh-CN" sz="1800" kern="100" dirty="0">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有几万的量级，而转化率的范围却是</a:t>
            </a:r>
            <a:r>
              <a:rPr lang="en-US" altLang="zh-CN" sz="1800" kern="100" dirty="0">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 0</a:t>
            </a:r>
            <a:r>
              <a:rPr lang="zh-CN" altLang="zh-CN" sz="1800" kern="100" dirty="0">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a:t>
            </a:r>
            <a:r>
              <a:rPr lang="en-US" altLang="zh-CN" sz="1800" kern="100" dirty="0">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1</a:t>
            </a:r>
            <a:r>
              <a:rPr lang="zh-CN" altLang="zh-CN" sz="1800" kern="100" dirty="0">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，因此需要做数据标准化。这里使用的是</a:t>
            </a:r>
            <a:r>
              <a:rPr lang="en-US" altLang="zh-CN" sz="1800" kern="100" dirty="0">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 Min-Max</a:t>
            </a:r>
            <a:r>
              <a:rPr lang="zh-CN" altLang="zh-CN" sz="1800" kern="100" dirty="0">
                <a:solidFill>
                  <a:srgbClr val="000000"/>
                </a:solidFill>
                <a:effectLst/>
                <a:latin typeface="Helvetica Neue" panose="02000503000000020004" pitchFamily="2" charset="0"/>
                <a:ea typeface="宋体" panose="02010600030101010101" pitchFamily="2" charset="-122"/>
                <a:cs typeface="Times New Roman" panose="02020603050405020304" pitchFamily="18" charset="0"/>
              </a:rPr>
              <a:t>标准化方法。</a:t>
            </a:r>
            <a:r>
              <a:rPr lang="zh-CN" altLang="zh-CN" dirty="0">
                <a:effectLst/>
              </a:rPr>
              <a:t> </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363367B-CCB0-69BD-CD88-7BA0CB478FFE}"/>
                  </a:ext>
                </a:extLst>
              </p:cNvPr>
              <p:cNvSpPr txBox="1"/>
              <p:nvPr/>
            </p:nvSpPr>
            <p:spPr>
              <a:xfrm>
                <a:off x="2609603" y="3093876"/>
                <a:ext cx="6097978" cy="6702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mtClean="0">
                          <a:latin typeface="Cambria Math" panose="02040503050406030204" pitchFamily="18" charset="0"/>
                        </a:rPr>
                        <m:t>标</m:t>
                      </m:r>
                      <m:r>
                        <a:rPr lang="zh-CN" altLang="en-US" i="0">
                          <a:latin typeface="Cambria Math" panose="02040503050406030204" pitchFamily="18" charset="0"/>
                        </a:rPr>
                        <m:t>准化值</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原始值</m:t>
                          </m:r>
                          <m:r>
                            <a:rPr lang="zh-CN" altLang="en-US" i="0">
                              <a:latin typeface="Cambria Math" panose="02040503050406030204" pitchFamily="18" charset="0"/>
                            </a:rPr>
                            <m:t>−</m:t>
                          </m:r>
                          <m:r>
                            <a:rPr lang="zh-CN" altLang="en-US" i="0">
                              <a:latin typeface="Cambria Math" panose="02040503050406030204" pitchFamily="18" charset="0"/>
                            </a:rPr>
                            <m:t>特征最小值</m:t>
                          </m:r>
                        </m:num>
                        <m:den>
                          <m:r>
                            <a:rPr lang="zh-CN" altLang="en-US" i="0">
                              <a:latin typeface="Cambria Math" panose="02040503050406030204" pitchFamily="18" charset="0"/>
                            </a:rPr>
                            <m:t>特征最大值</m:t>
                          </m:r>
                          <m:r>
                            <a:rPr lang="zh-CN" altLang="en-US" i="0">
                              <a:latin typeface="Cambria Math" panose="02040503050406030204" pitchFamily="18" charset="0"/>
                            </a:rPr>
                            <m:t>−</m:t>
                          </m:r>
                          <m:r>
                            <a:rPr lang="zh-CN" altLang="en-US" i="0">
                              <a:latin typeface="Cambria Math" panose="02040503050406030204" pitchFamily="18" charset="0"/>
                            </a:rPr>
                            <m:t>特征最小值</m:t>
                          </m:r>
                        </m:den>
                      </m:f>
                    </m:oMath>
                  </m:oMathPara>
                </a14:m>
                <a:endParaRPr lang="zh-CN" altLang="en-US" dirty="0"/>
              </a:p>
            </p:txBody>
          </p:sp>
        </mc:Choice>
        <mc:Fallback xmlns="">
          <p:sp>
            <p:nvSpPr>
              <p:cNvPr id="6" name="文本框 5">
                <a:extLst>
                  <a:ext uri="{FF2B5EF4-FFF2-40B4-BE49-F238E27FC236}">
                    <a16:creationId xmlns:a16="http://schemas.microsoft.com/office/drawing/2014/main" id="{1363367B-CCB0-69BD-CD88-7BA0CB478FFE}"/>
                  </a:ext>
                </a:extLst>
              </p:cNvPr>
              <p:cNvSpPr txBox="1">
                <a:spLocks noRot="1" noChangeAspect="1" noMove="1" noResize="1" noEditPoints="1" noAdjustHandles="1" noChangeArrowheads="1" noChangeShapeType="1" noTextEdit="1"/>
              </p:cNvSpPr>
              <p:nvPr/>
            </p:nvSpPr>
            <p:spPr>
              <a:xfrm>
                <a:off x="2609603" y="3093876"/>
                <a:ext cx="6097978" cy="670248"/>
              </a:xfrm>
              <a:prstGeom prst="rect">
                <a:avLst/>
              </a:prstGeom>
              <a:blipFill>
                <a:blip r:embed="rId2"/>
                <a:stretch>
                  <a:fillRect b="-7407"/>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9ED3B4E4-32FD-D536-37E1-3F5D7E8ECE6F}"/>
              </a:ext>
            </a:extLst>
          </p:cNvPr>
          <p:cNvPicPr>
            <a:picLocks noChangeAspect="1"/>
          </p:cNvPicPr>
          <p:nvPr/>
        </p:nvPicPr>
        <p:blipFill>
          <a:blip r:embed="rId3"/>
          <a:stretch>
            <a:fillRect/>
          </a:stretch>
        </p:blipFill>
        <p:spPr>
          <a:xfrm>
            <a:off x="6807855" y="3918857"/>
            <a:ext cx="4802255" cy="2182843"/>
          </a:xfrm>
          <a:prstGeom prst="rect">
            <a:avLst/>
          </a:prstGeom>
        </p:spPr>
      </p:pic>
    </p:spTree>
    <p:extLst>
      <p:ext uri="{BB962C8B-B14F-4D97-AF65-F5344CB8AC3E}">
        <p14:creationId xmlns:p14="http://schemas.microsoft.com/office/powerpoint/2010/main" val="3529176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4CA68-7ECD-A742-BA26-C4AF87658E91}"/>
              </a:ext>
            </a:extLst>
          </p:cNvPr>
          <p:cNvSpPr>
            <a:spLocks noGrp="1"/>
          </p:cNvSpPr>
          <p:nvPr>
            <p:ph type="ctrTitle"/>
          </p:nvPr>
        </p:nvSpPr>
        <p:spPr>
          <a:xfrm>
            <a:off x="1238993" y="1407370"/>
            <a:ext cx="9144000" cy="2387600"/>
          </a:xfrm>
        </p:spPr>
        <p:txBody>
          <a:bodyPr>
            <a:normAutofit/>
          </a:bodyPr>
          <a:lstStyle/>
          <a:p>
            <a:r>
              <a:rPr lang="en-US" altLang="zh-CN" dirty="0"/>
              <a:t>04</a:t>
            </a:r>
            <a:r>
              <a:rPr lang="zh-CN" altLang="en-US" dirty="0">
                <a:latin typeface="Microsoft YaHei" panose="020B0503020204020204" pitchFamily="34" charset="-122"/>
                <a:ea typeface="Microsoft YaHei" panose="020B0503020204020204" pitchFamily="34" charset="-122"/>
              </a:rPr>
              <a:t> </a:t>
            </a:r>
            <a:r>
              <a:rPr lang="en-US" altLang="zh-CN" sz="5400" dirty="0">
                <a:solidFill>
                  <a:srgbClr val="184534"/>
                </a:solidFill>
                <a:latin typeface="Microsoft YaHei" panose="020B0503020204020204" pitchFamily="34" charset="-122"/>
                <a:ea typeface="Microsoft YaHei" panose="020B0503020204020204" pitchFamily="34" charset="-122"/>
              </a:rPr>
              <a:t>K-Means</a:t>
            </a:r>
            <a:r>
              <a:rPr lang="zh-CN" altLang="en-US" sz="5400" dirty="0">
                <a:solidFill>
                  <a:srgbClr val="184534"/>
                </a:solidFill>
                <a:latin typeface="Microsoft YaHei" panose="020B0503020204020204" pitchFamily="34" charset="-122"/>
                <a:ea typeface="Microsoft YaHei" panose="020B0503020204020204" pitchFamily="34" charset="-122"/>
              </a:rPr>
              <a:t>建模与分析</a:t>
            </a:r>
            <a:br>
              <a:rPr lang="en-US" altLang="zh-CN" sz="4800" dirty="0">
                <a:solidFill>
                  <a:srgbClr val="184534"/>
                </a:solidFill>
              </a:rPr>
            </a:br>
            <a:endParaRPr lang="en-US" dirty="0"/>
          </a:p>
        </p:txBody>
      </p:sp>
    </p:spTree>
    <p:extLst>
      <p:ext uri="{BB962C8B-B14F-4D97-AF65-F5344CB8AC3E}">
        <p14:creationId xmlns:p14="http://schemas.microsoft.com/office/powerpoint/2010/main" val="326738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1C14-CDF0-6145-93F2-6EDE28ADB259}"/>
              </a:ext>
            </a:extLst>
          </p:cNvPr>
          <p:cNvSpPr>
            <a:spLocks noGrp="1"/>
          </p:cNvSpPr>
          <p:nvPr>
            <p:ph type="title"/>
          </p:nvPr>
        </p:nvSpPr>
        <p:spPr/>
        <p:txBody>
          <a:bodyPr/>
          <a:lstStyle/>
          <a:p>
            <a:r>
              <a:rPr lang="en-US" dirty="0"/>
              <a:t>K-</a:t>
            </a:r>
            <a:r>
              <a:rPr lang="en-US" dirty="0" err="1"/>
              <a:t>Means算法</a:t>
            </a:r>
            <a:endParaRPr lang="en-US" dirty="0"/>
          </a:p>
        </p:txBody>
      </p:sp>
      <p:sp>
        <p:nvSpPr>
          <p:cNvPr id="5" name="文本框 4">
            <a:extLst>
              <a:ext uri="{FF2B5EF4-FFF2-40B4-BE49-F238E27FC236}">
                <a16:creationId xmlns:a16="http://schemas.microsoft.com/office/drawing/2014/main" id="{147127C4-80E1-55A5-735E-B51D8D5F9D64}"/>
              </a:ext>
            </a:extLst>
          </p:cNvPr>
          <p:cNvSpPr txBox="1"/>
          <p:nvPr/>
        </p:nvSpPr>
        <p:spPr>
          <a:xfrm>
            <a:off x="472539" y="1508166"/>
            <a:ext cx="11246922" cy="4785926"/>
          </a:xfrm>
          <a:prstGeom prst="rect">
            <a:avLst/>
          </a:prstGeom>
          <a:noFill/>
        </p:spPr>
        <p:txBody>
          <a:bodyPr wrap="square">
            <a:spAutoFit/>
          </a:bodyPr>
          <a:lstStyle/>
          <a:p>
            <a:pPr marL="400050" algn="just">
              <a:spcAft>
                <a:spcPts val="60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K-Means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算法是将一组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个样本的特征矩阵</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划分为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K</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个无交集的簇，直观上来看簇是一组一组聚集在一起的数据，在一个簇中的数据就被认为是同一类，簇就是聚类的结果表现。</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marL="400050" algn="just">
              <a:spcAft>
                <a:spcPts val="600"/>
              </a:spcAf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簇中所有数据的均值通常被称为这个簇的质心。在一个二维平面中，一簇数据点的质心的横坐标就是这一簇数据点的横坐标的均值，质心的纵坐标就是这一簇数据点纵坐标的均值。同理，可推广至高维空间。</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marL="400050" algn="just">
              <a:spcAft>
                <a:spcPts val="600"/>
              </a:spcAf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K-Means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算法中，簇的个数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K</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是一个超参数，需要人为输入来确定。</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K-Means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的核心任务就是根据设定好的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K</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，找出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K</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个最优的质心，并将离这些质心最近的数据分别分配到这些质心代表的簇中去。具体过程可以总结如下：</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marL="400050" algn="just">
              <a:spcAft>
                <a:spcPts val="60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首先随机选取样本中的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K</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个点作为聚类中心；</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marL="400050" algn="just">
              <a:spcAft>
                <a:spcPts val="60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分别算出样本中其他样本距离这</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K</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个聚类中心的距离，并把这些样本分别作为自己最近的那个聚类中心的类别；</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marL="400050" algn="just">
              <a:spcAft>
                <a:spcPts val="60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对上述分类完的样本再进行每个类别求平均值，求解出新的聚类质心；</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marL="400050" algn="just">
              <a:spcAft>
                <a:spcPts val="60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与前一次计算得到的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K</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个聚类质心比较，如果聚类质心发生变化，转过程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，否则转过程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marL="400050" algn="just">
              <a:spcAft>
                <a:spcPts val="60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当质心不发生变化时（当我们找到一个质心，在每次迭代中被分配到这个质心上的样本都是一致的，即每次新生成的簇都是一致的，所有的样本点都不会再从一个簇转移到另一个簇，质心就不会变化了），停止并输出聚类结果。</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6720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1C14-CDF0-6145-93F2-6EDE28ADB259}"/>
              </a:ext>
            </a:extLst>
          </p:cNvPr>
          <p:cNvSpPr>
            <a:spLocks noGrp="1"/>
          </p:cNvSpPr>
          <p:nvPr>
            <p:ph type="title"/>
          </p:nvPr>
        </p:nvSpPr>
        <p:spPr/>
        <p:txBody>
          <a:bodyPr>
            <a:normAutofit/>
          </a:bodyPr>
          <a:lstStyle/>
          <a:p>
            <a:r>
              <a:rPr lang="en-US" dirty="0" err="1"/>
              <a:t>基于自动K值的K</a:t>
            </a:r>
            <a:r>
              <a:rPr lang="en-US" altLang="zh-CN" dirty="0"/>
              <a:t>-Means</a:t>
            </a:r>
            <a:r>
              <a:rPr kumimoji="0" lang="en-US" altLang="zh-CN" sz="4400" b="1" i="0" u="none" strike="noStrike" kern="1200" cap="none" spc="0" normalizeH="0" baseline="0" noProof="0" dirty="0" err="1">
                <a:ln>
                  <a:noFill/>
                </a:ln>
                <a:solidFill>
                  <a:srgbClr val="184534"/>
                </a:solidFill>
                <a:effectLst/>
                <a:uLnTx/>
                <a:uFillTx/>
                <a:latin typeface="Gotham Bold" pitchFamily="2" charset="0"/>
                <a:ea typeface="+mj-ea"/>
              </a:rPr>
              <a:t>聚类</a:t>
            </a:r>
            <a:br>
              <a:rPr lang="zh-CN" altLang="zh-CN" dirty="0"/>
            </a:br>
            <a:endParaRPr lang="en-US" dirty="0"/>
          </a:p>
        </p:txBody>
      </p:sp>
      <p:sp>
        <p:nvSpPr>
          <p:cNvPr id="5" name="文本框 4">
            <a:extLst>
              <a:ext uri="{FF2B5EF4-FFF2-40B4-BE49-F238E27FC236}">
                <a16:creationId xmlns:a16="http://schemas.microsoft.com/office/drawing/2014/main" id="{23BCCF02-B253-A0D6-7E4C-2596E813BF3F}"/>
              </a:ext>
            </a:extLst>
          </p:cNvPr>
          <p:cNvSpPr txBox="1"/>
          <p:nvPr/>
        </p:nvSpPr>
        <p:spPr>
          <a:xfrm>
            <a:off x="970808" y="1600912"/>
            <a:ext cx="10515600" cy="1200329"/>
          </a:xfrm>
          <a:prstGeom prst="rect">
            <a:avLst/>
          </a:prstGeom>
          <a:noFill/>
        </p:spPr>
        <p:txBody>
          <a:bodyPr wrap="square">
            <a:spAutoFit/>
          </a:bodyPr>
          <a:lstStyle/>
          <a:p>
            <a:pPr indent="266700"/>
            <a:r>
              <a:rPr lang="en-US" altLang="zh-CN" sz="1800" dirty="0">
                <a:solidFill>
                  <a:srgbClr val="000000"/>
                </a:solidFill>
                <a:effectLst/>
                <a:latin typeface="Helvetica Neue" panose="02000503000000020004" pitchFamily="2" charset="0"/>
                <a:ea typeface="宋体" panose="02010600030101010101" pitchFamily="2" charset="-122"/>
                <a:cs typeface="宋体" panose="02010600030101010101" pitchFamily="2" charset="-122"/>
              </a:rPr>
              <a:t>K </a:t>
            </a:r>
            <a:r>
              <a:rPr lang="zh-CN" altLang="zh-CN" sz="1800" dirty="0">
                <a:solidFill>
                  <a:srgbClr val="000000"/>
                </a:solidFill>
                <a:effectLst/>
                <a:latin typeface="Helvetica Neue" panose="02000503000000020004" pitchFamily="2" charset="0"/>
                <a:ea typeface="宋体" panose="02010600030101010101" pitchFamily="2" charset="-122"/>
                <a:cs typeface="宋体" panose="02010600030101010101" pitchFamily="2" charset="-122"/>
              </a:rPr>
              <a:t>值的确定一直是</a:t>
            </a:r>
            <a:r>
              <a:rPr lang="zh-CN" altLang="zh-CN" sz="1800" dirty="0">
                <a:solidFill>
                  <a:srgbClr val="000000"/>
                </a:solidFill>
                <a:effectLst/>
                <a:latin typeface="宋体" panose="02010600030101010101" pitchFamily="2" charset="-122"/>
                <a:ea typeface="Helvetica Neue" panose="02000503000000020004" pitchFamily="2" charset="0"/>
                <a:cs typeface="宋体" panose="02010600030101010101" pitchFamily="2" charset="-122"/>
              </a:rPr>
              <a:t> </a:t>
            </a:r>
            <a:r>
              <a:rPr lang="en-US" altLang="zh-CN" sz="1800" dirty="0">
                <a:solidFill>
                  <a:srgbClr val="000000"/>
                </a:solidFill>
                <a:effectLst/>
                <a:latin typeface="宋体" panose="02010600030101010101" pitchFamily="2" charset="-122"/>
                <a:ea typeface="Helvetica Neue" panose="02000503000000020004" pitchFamily="2" charset="0"/>
                <a:cs typeface="宋体" panose="02010600030101010101" pitchFamily="2" charset="-122"/>
              </a:rPr>
              <a:t>K-Means </a:t>
            </a:r>
            <a:r>
              <a:rPr lang="zh-CN" altLang="zh-CN" sz="1800" dirty="0">
                <a:solidFill>
                  <a:srgbClr val="000000"/>
                </a:solidFill>
                <a:effectLst/>
                <a:latin typeface="Helvetica Neue" panose="02000503000000020004" pitchFamily="2" charset="0"/>
                <a:ea typeface="宋体" panose="02010600030101010101" pitchFamily="2" charset="-122"/>
                <a:cs typeface="宋体" panose="02010600030101010101" pitchFamily="2" charset="-122"/>
              </a:rPr>
              <a:t>算法的关键，而由于</a:t>
            </a:r>
            <a:r>
              <a:rPr lang="zh-CN" altLang="zh-CN" sz="1800" dirty="0">
                <a:solidFill>
                  <a:srgbClr val="000000"/>
                </a:solidFill>
                <a:effectLst/>
                <a:latin typeface="宋体" panose="02010600030101010101" pitchFamily="2" charset="-122"/>
                <a:ea typeface="Helvetica Neue" panose="02000503000000020004" pitchFamily="2" charset="0"/>
                <a:cs typeface="宋体" panose="02010600030101010101" pitchFamily="2" charset="-122"/>
              </a:rPr>
              <a:t> </a:t>
            </a:r>
            <a:r>
              <a:rPr lang="en-US" altLang="zh-CN" sz="1800" dirty="0">
                <a:solidFill>
                  <a:srgbClr val="000000"/>
                </a:solidFill>
                <a:effectLst/>
                <a:latin typeface="宋体" panose="02010600030101010101" pitchFamily="2" charset="-122"/>
                <a:ea typeface="Helvetica Neue" panose="02000503000000020004" pitchFamily="2" charset="0"/>
                <a:cs typeface="宋体" panose="02010600030101010101" pitchFamily="2" charset="-122"/>
              </a:rPr>
              <a:t>K-Means </a:t>
            </a:r>
            <a:r>
              <a:rPr lang="zh-CN" altLang="zh-CN" sz="1800" dirty="0">
                <a:solidFill>
                  <a:srgbClr val="000000"/>
                </a:solidFill>
                <a:effectLst/>
                <a:latin typeface="Helvetica Neue" panose="02000503000000020004" pitchFamily="2" charset="0"/>
                <a:ea typeface="宋体" panose="02010600030101010101" pitchFamily="2" charset="-122"/>
                <a:cs typeface="宋体" panose="02010600030101010101" pitchFamily="2" charset="-122"/>
              </a:rPr>
              <a:t>是一个无监督模型，因此没有所谓的</a:t>
            </a:r>
            <a:r>
              <a:rPr lang="en-US" altLang="zh-CN" sz="1800" dirty="0">
                <a:solidFill>
                  <a:srgbClr val="000000"/>
                </a:solidFill>
                <a:effectLst/>
                <a:latin typeface="Helvetica Neue" panose="02000503000000020004" pitchFamily="2" charset="0"/>
                <a:ea typeface="宋体" panose="02010600030101010101" pitchFamily="2" charset="-122"/>
                <a:cs typeface="宋体" panose="02010600030101010101" pitchFamily="2" charset="-122"/>
              </a:rPr>
              <a:t>"</a:t>
            </a:r>
            <a:r>
              <a:rPr lang="zh-CN" altLang="zh-CN" sz="1800" dirty="0">
                <a:solidFill>
                  <a:srgbClr val="000000"/>
                </a:solidFill>
                <a:effectLst/>
                <a:latin typeface="Helvetica Neue" panose="02000503000000020004" pitchFamily="2" charset="0"/>
                <a:ea typeface="宋体" panose="02010600030101010101" pitchFamily="2" charset="-122"/>
                <a:cs typeface="宋体" panose="02010600030101010101" pitchFamily="2" charset="-122"/>
              </a:rPr>
              <a:t>最佳</a:t>
            </a:r>
            <a:r>
              <a:rPr lang="en-US" altLang="zh-CN" sz="1800" dirty="0">
                <a:solidFill>
                  <a:srgbClr val="000000"/>
                </a:solidFill>
                <a:effectLst/>
                <a:latin typeface="Helvetica Neue" panose="02000503000000020004" pitchFamily="2" charset="0"/>
                <a:ea typeface="宋体" panose="02010600030101010101" pitchFamily="2" charset="-122"/>
                <a:cs typeface="宋体" panose="02010600030101010101" pitchFamily="2" charset="-122"/>
              </a:rPr>
              <a:t>" K </a:t>
            </a:r>
            <a:r>
              <a:rPr lang="zh-CN" altLang="zh-CN" sz="1800" dirty="0">
                <a:solidFill>
                  <a:srgbClr val="000000"/>
                </a:solidFill>
                <a:effectLst/>
                <a:latin typeface="Helvetica Neue" panose="02000503000000020004" pitchFamily="2" charset="0"/>
                <a:ea typeface="宋体" panose="02010600030101010101" pitchFamily="2" charset="-122"/>
                <a:cs typeface="宋体" panose="02010600030101010101" pitchFamily="2" charset="-122"/>
              </a:rPr>
              <a:t>值。但是，从数据本身的特征来讲，最佳</a:t>
            </a:r>
            <a:r>
              <a:rPr lang="en-US" altLang="zh-CN" sz="1800" dirty="0">
                <a:solidFill>
                  <a:srgbClr val="000000"/>
                </a:solidFill>
                <a:effectLst/>
                <a:latin typeface="Helvetica Neue" panose="02000503000000020004" pitchFamily="2" charset="0"/>
                <a:ea typeface="宋体" panose="02010600030101010101" pitchFamily="2" charset="-122"/>
                <a:cs typeface="宋体" panose="02010600030101010101" pitchFamily="2" charset="-122"/>
              </a:rPr>
              <a:t> K </a:t>
            </a:r>
            <a:r>
              <a:rPr lang="zh-CN" altLang="zh-CN" sz="1800" dirty="0">
                <a:solidFill>
                  <a:srgbClr val="000000"/>
                </a:solidFill>
                <a:effectLst/>
                <a:latin typeface="Helvetica Neue" panose="02000503000000020004" pitchFamily="2" charset="0"/>
                <a:ea typeface="宋体" panose="02010600030101010101" pitchFamily="2" charset="-122"/>
                <a:cs typeface="宋体" panose="02010600030101010101" pitchFamily="2" charset="-122"/>
              </a:rPr>
              <a:t>值对应的类别下应该是类内距离最小化并且类间距离最大化。有多个指标可以用来评估这种特征，比如平均轮廓系数、类内距离或类间距离等。基于这种思路，这里我们通过枚举法，计算每个</a:t>
            </a:r>
            <a:r>
              <a:rPr lang="en-US" altLang="zh-CN" sz="1800" dirty="0">
                <a:solidFill>
                  <a:srgbClr val="000000"/>
                </a:solidFill>
                <a:effectLst/>
                <a:latin typeface="Helvetica Neue" panose="02000503000000020004" pitchFamily="2" charset="0"/>
                <a:ea typeface="宋体" panose="02010600030101010101" pitchFamily="2" charset="-122"/>
                <a:cs typeface="宋体" panose="02010600030101010101" pitchFamily="2" charset="-122"/>
              </a:rPr>
              <a:t> K </a:t>
            </a:r>
            <a:r>
              <a:rPr lang="zh-CN" altLang="zh-CN" sz="1800" dirty="0">
                <a:solidFill>
                  <a:srgbClr val="000000"/>
                </a:solidFill>
                <a:effectLst/>
                <a:latin typeface="Helvetica Neue" panose="02000503000000020004" pitchFamily="2" charset="0"/>
                <a:ea typeface="宋体" panose="02010600030101010101" pitchFamily="2" charset="-122"/>
                <a:cs typeface="宋体" panose="02010600030101010101" pitchFamily="2" charset="-122"/>
              </a:rPr>
              <a:t>下的平均轮廓系数值，然后选出平均轮廓系数最大的</a:t>
            </a:r>
            <a:r>
              <a:rPr lang="en-US" altLang="zh-CN" sz="1800" dirty="0">
                <a:solidFill>
                  <a:srgbClr val="000000"/>
                </a:solidFill>
                <a:effectLst/>
                <a:latin typeface="Helvetica Neue" panose="02000503000000020004" pitchFamily="2" charset="0"/>
                <a:ea typeface="宋体" panose="02010600030101010101" pitchFamily="2" charset="-122"/>
                <a:cs typeface="宋体" panose="02010600030101010101" pitchFamily="2" charset="-122"/>
              </a:rPr>
              <a:t>K</a:t>
            </a:r>
            <a:r>
              <a:rPr lang="zh-CN" altLang="zh-CN" sz="1800" dirty="0">
                <a:solidFill>
                  <a:srgbClr val="000000"/>
                </a:solidFill>
                <a:effectLst/>
                <a:latin typeface="Helvetica Neue" panose="02000503000000020004" pitchFamily="2" charset="0"/>
                <a:ea typeface="宋体" panose="02010600030101010101" pitchFamily="2" charset="-122"/>
                <a:cs typeface="宋体" panose="02010600030101010101" pitchFamily="2" charset="-122"/>
              </a:rPr>
              <a:t>值。</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6" name="图片 5">
            <a:extLst>
              <a:ext uri="{FF2B5EF4-FFF2-40B4-BE49-F238E27FC236}">
                <a16:creationId xmlns:a16="http://schemas.microsoft.com/office/drawing/2014/main" id="{E6E377E0-FF2C-24FC-63A3-18244F80ECBB}"/>
              </a:ext>
            </a:extLst>
          </p:cNvPr>
          <p:cNvPicPr>
            <a:picLocks noChangeAspect="1"/>
          </p:cNvPicPr>
          <p:nvPr/>
        </p:nvPicPr>
        <p:blipFill>
          <a:blip r:embed="rId2"/>
          <a:stretch>
            <a:fillRect/>
          </a:stretch>
        </p:blipFill>
        <p:spPr>
          <a:xfrm>
            <a:off x="838200" y="3323759"/>
            <a:ext cx="9703015" cy="1648321"/>
          </a:xfrm>
          <a:prstGeom prst="rect">
            <a:avLst/>
          </a:prstGeom>
        </p:spPr>
      </p:pic>
    </p:spTree>
    <p:extLst>
      <p:ext uri="{BB962C8B-B14F-4D97-AF65-F5344CB8AC3E}">
        <p14:creationId xmlns:p14="http://schemas.microsoft.com/office/powerpoint/2010/main" val="1028408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1C14-CDF0-6145-93F2-6EDE28ADB259}"/>
              </a:ext>
            </a:extLst>
          </p:cNvPr>
          <p:cNvSpPr>
            <a:spLocks noGrp="1"/>
          </p:cNvSpPr>
          <p:nvPr>
            <p:ph type="title"/>
          </p:nvPr>
        </p:nvSpPr>
        <p:spPr/>
        <p:txBody>
          <a:bodyPr>
            <a:normAutofit/>
          </a:bodyPr>
          <a:lstStyle/>
          <a:p>
            <a:r>
              <a:rPr lang="en-US" dirty="0" err="1"/>
              <a:t>聚类结果分析</a:t>
            </a:r>
            <a:br>
              <a:rPr lang="zh-CN" altLang="zh-CN" dirty="0"/>
            </a:br>
            <a:endParaRPr lang="en-US" dirty="0"/>
          </a:p>
        </p:txBody>
      </p:sp>
      <p:pic>
        <p:nvPicPr>
          <p:cNvPr id="3" name="图片 2" descr="表格&#10;&#10;描述已自动生成">
            <a:extLst>
              <a:ext uri="{FF2B5EF4-FFF2-40B4-BE49-F238E27FC236}">
                <a16:creationId xmlns:a16="http://schemas.microsoft.com/office/drawing/2014/main" id="{B7DB24ED-94A5-CA35-B289-2B362BC515F6}"/>
              </a:ext>
            </a:extLst>
          </p:cNvPr>
          <p:cNvPicPr>
            <a:picLocks noChangeAspect="1"/>
          </p:cNvPicPr>
          <p:nvPr/>
        </p:nvPicPr>
        <p:blipFill>
          <a:blip r:embed="rId2"/>
          <a:stretch>
            <a:fillRect/>
          </a:stretch>
        </p:blipFill>
        <p:spPr>
          <a:xfrm>
            <a:off x="838200" y="1340909"/>
            <a:ext cx="9623464" cy="3242966"/>
          </a:xfrm>
          <a:prstGeom prst="rect">
            <a:avLst/>
          </a:prstGeom>
        </p:spPr>
      </p:pic>
    </p:spTree>
    <p:extLst>
      <p:ext uri="{BB962C8B-B14F-4D97-AF65-F5344CB8AC3E}">
        <p14:creationId xmlns:p14="http://schemas.microsoft.com/office/powerpoint/2010/main" val="108920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4CA68-7ECD-A742-BA26-C4AF87658E91}"/>
              </a:ext>
            </a:extLst>
          </p:cNvPr>
          <p:cNvSpPr>
            <a:spLocks noGrp="1"/>
          </p:cNvSpPr>
          <p:nvPr>
            <p:ph type="ctrTitle"/>
          </p:nvPr>
        </p:nvSpPr>
        <p:spPr>
          <a:xfrm>
            <a:off x="1238993" y="1407370"/>
            <a:ext cx="9144000" cy="2387600"/>
          </a:xfrm>
        </p:spPr>
        <p:txBody>
          <a:bodyPr/>
          <a:lstStyle/>
          <a:p>
            <a:r>
              <a:rPr lang="en-US" altLang="zh-CN" dirty="0"/>
              <a:t>01</a:t>
            </a:r>
            <a:r>
              <a:rPr lang="zh-CN" altLang="en-US" dirty="0">
                <a:latin typeface="Microsoft YaHei" panose="020B0503020204020204" pitchFamily="34" charset="-122"/>
                <a:ea typeface="Microsoft YaHei" panose="020B0503020204020204" pitchFamily="34" charset="-122"/>
              </a:rPr>
              <a:t> </a:t>
            </a:r>
            <a:r>
              <a:rPr lang="en-US" altLang="zh-CN" sz="5400" dirty="0" err="1">
                <a:solidFill>
                  <a:srgbClr val="184534"/>
                </a:solidFill>
                <a:latin typeface="Microsoft YaHei" panose="020B0503020204020204" pitchFamily="34" charset="-122"/>
                <a:ea typeface="Microsoft YaHei" panose="020B0503020204020204" pitchFamily="34" charset="-122"/>
              </a:rPr>
              <a:t>实验背景</a:t>
            </a:r>
            <a:br>
              <a:rPr lang="en-US" altLang="zh-CN" sz="4800" dirty="0">
                <a:solidFill>
                  <a:srgbClr val="184534"/>
                </a:solidFill>
              </a:rPr>
            </a:br>
            <a:endParaRPr lang="en-US" dirty="0"/>
          </a:p>
        </p:txBody>
      </p:sp>
    </p:spTree>
    <p:extLst>
      <p:ext uri="{BB962C8B-B14F-4D97-AF65-F5344CB8AC3E}">
        <p14:creationId xmlns:p14="http://schemas.microsoft.com/office/powerpoint/2010/main" val="1335372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1C14-CDF0-6145-93F2-6EDE28ADB259}"/>
              </a:ext>
            </a:extLst>
          </p:cNvPr>
          <p:cNvSpPr>
            <a:spLocks noGrp="1"/>
          </p:cNvSpPr>
          <p:nvPr>
            <p:ph type="title"/>
          </p:nvPr>
        </p:nvSpPr>
        <p:spPr/>
        <p:txBody>
          <a:bodyPr>
            <a:normAutofit/>
          </a:bodyPr>
          <a:lstStyle/>
          <a:p>
            <a:r>
              <a:rPr lang="en-US" dirty="0" err="1"/>
              <a:t>聚类结果分析</a:t>
            </a:r>
            <a:br>
              <a:rPr lang="zh-CN" altLang="zh-CN" dirty="0"/>
            </a:br>
            <a:endParaRPr lang="en-US" dirty="0"/>
          </a:p>
        </p:txBody>
      </p:sp>
      <p:pic>
        <p:nvPicPr>
          <p:cNvPr id="4" name="图片 3">
            <a:extLst>
              <a:ext uri="{FF2B5EF4-FFF2-40B4-BE49-F238E27FC236}">
                <a16:creationId xmlns:a16="http://schemas.microsoft.com/office/drawing/2014/main" id="{4BAC27E9-C467-A4F7-EC5E-B61880D0F49D}"/>
              </a:ext>
            </a:extLst>
          </p:cNvPr>
          <p:cNvPicPr>
            <a:picLocks noChangeAspect="1"/>
          </p:cNvPicPr>
          <p:nvPr/>
        </p:nvPicPr>
        <p:blipFill>
          <a:blip r:embed="rId2"/>
          <a:stretch>
            <a:fillRect/>
          </a:stretch>
        </p:blipFill>
        <p:spPr>
          <a:xfrm>
            <a:off x="6690475" y="1690688"/>
            <a:ext cx="3964940" cy="3492500"/>
          </a:xfrm>
          <a:prstGeom prst="rect">
            <a:avLst/>
          </a:prstGeom>
        </p:spPr>
      </p:pic>
      <p:pic>
        <p:nvPicPr>
          <p:cNvPr id="5" name="图片 4">
            <a:extLst>
              <a:ext uri="{FF2B5EF4-FFF2-40B4-BE49-F238E27FC236}">
                <a16:creationId xmlns:a16="http://schemas.microsoft.com/office/drawing/2014/main" id="{71F18725-15B0-FF4B-A761-FB0B79FC9638}"/>
              </a:ext>
            </a:extLst>
          </p:cNvPr>
          <p:cNvPicPr>
            <a:picLocks noChangeAspect="1"/>
          </p:cNvPicPr>
          <p:nvPr/>
        </p:nvPicPr>
        <p:blipFill>
          <a:blip r:embed="rId3"/>
          <a:stretch>
            <a:fillRect/>
          </a:stretch>
        </p:blipFill>
        <p:spPr>
          <a:xfrm>
            <a:off x="648548" y="2021020"/>
            <a:ext cx="6041927" cy="2831835"/>
          </a:xfrm>
          <a:prstGeom prst="rect">
            <a:avLst/>
          </a:prstGeom>
        </p:spPr>
      </p:pic>
    </p:spTree>
    <p:extLst>
      <p:ext uri="{BB962C8B-B14F-4D97-AF65-F5344CB8AC3E}">
        <p14:creationId xmlns:p14="http://schemas.microsoft.com/office/powerpoint/2010/main" val="427323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E90ADC-6879-DE50-EE68-C5759E970429}"/>
              </a:ext>
            </a:extLst>
          </p:cNvPr>
          <p:cNvSpPr>
            <a:spLocks noGrp="1"/>
          </p:cNvSpPr>
          <p:nvPr>
            <p:ph type="title"/>
          </p:nvPr>
        </p:nvSpPr>
        <p:spPr>
          <a:xfrm>
            <a:off x="4809506" y="2455184"/>
            <a:ext cx="8230590" cy="1321170"/>
          </a:xfrm>
        </p:spPr>
        <p:txBody>
          <a:bodyPr>
            <a:normAutofit/>
          </a:bodyPr>
          <a:lstStyle/>
          <a:p>
            <a:r>
              <a:rPr lang="en-US" sz="6600" dirty="0" err="1">
                <a:latin typeface="Microsoft YaHei" panose="020B0503020204020204" pitchFamily="34" charset="-122"/>
                <a:ea typeface="Microsoft YaHei" panose="020B0503020204020204" pitchFamily="34" charset="-122"/>
              </a:rPr>
              <a:t>谢谢</a:t>
            </a:r>
            <a:r>
              <a:rPr lang="zh-CN" altLang="en-US" sz="6600" dirty="0">
                <a:latin typeface="Microsoft YaHei" panose="020B0503020204020204" pitchFamily="34" charset="-122"/>
                <a:ea typeface="Microsoft YaHei" panose="020B0503020204020204" pitchFamily="34" charset="-122"/>
              </a:rPr>
              <a:t>！</a:t>
            </a:r>
            <a:endParaRPr lang="en-US" sz="66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426179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1C14-CDF0-6145-93F2-6EDE28ADB259}"/>
              </a:ext>
            </a:extLst>
          </p:cNvPr>
          <p:cNvSpPr>
            <a:spLocks noGrp="1"/>
          </p:cNvSpPr>
          <p:nvPr>
            <p:ph type="title"/>
          </p:nvPr>
        </p:nvSpPr>
        <p:spPr/>
        <p:txBody>
          <a:bodyPr/>
          <a:lstStyle/>
          <a:p>
            <a:r>
              <a:rPr lang="en-US" dirty="0" err="1"/>
              <a:t>实验背景</a:t>
            </a:r>
            <a:endParaRPr lang="en-US" dirty="0"/>
          </a:p>
        </p:txBody>
      </p:sp>
      <p:sp>
        <p:nvSpPr>
          <p:cNvPr id="3" name="Content Placeholder 2">
            <a:extLst>
              <a:ext uri="{FF2B5EF4-FFF2-40B4-BE49-F238E27FC236}">
                <a16:creationId xmlns:a16="http://schemas.microsoft.com/office/drawing/2014/main" id="{87DE9904-1E89-D746-AD4B-57E69ADE41DF}"/>
              </a:ext>
            </a:extLst>
          </p:cNvPr>
          <p:cNvSpPr>
            <a:spLocks noGrp="1"/>
          </p:cNvSpPr>
          <p:nvPr>
            <p:ph idx="1"/>
          </p:nvPr>
        </p:nvSpPr>
        <p:spPr/>
        <p:txBody>
          <a:bodyPr/>
          <a:lstStyle/>
          <a:p>
            <a:r>
              <a:rPr lang="zh-CN" altLang="en-US" sz="2800" kern="100" dirty="0">
                <a:effectLst/>
                <a:latin typeface="Arial" panose="020B0604020202020204" pitchFamily="34" charset="0"/>
                <a:ea typeface="宋体" panose="02010600030101010101" pitchFamily="2" charset="-122"/>
              </a:rPr>
              <a:t>在当今多元化的广告生态中，许多企业广告投放渠道繁多。在这样的背景下，进行广告效果分析以实现有针对性的广告效果衡量和优化工作显得尤为关键。通过将广告效果进行分类，并挖掘其重点特征，能够为未来的业务讨论和数据分析提供有力支持。</a:t>
            </a:r>
          </a:p>
          <a:p>
            <a:r>
              <a:rPr lang="zh-CN" altLang="en-US" sz="2800" kern="100" dirty="0">
                <a:effectLst/>
                <a:latin typeface="Arial" panose="020B0604020202020204" pitchFamily="34" charset="0"/>
                <a:ea typeface="宋体" panose="02010600030101010101" pitchFamily="2" charset="-122"/>
              </a:rPr>
              <a:t>将广告进行分类是进行深入分析的第一步。这不仅有助于将相似性较高的广告归为一类，还有助于洞察广告效果随着不同渠道和策略的变化而产生的多样性。分类能够将广告效果的差异化变得更加清晰，从而为决策提供更有力的依据。</a:t>
            </a:r>
          </a:p>
        </p:txBody>
      </p:sp>
    </p:spTree>
    <p:extLst>
      <p:ext uri="{BB962C8B-B14F-4D97-AF65-F5344CB8AC3E}">
        <p14:creationId xmlns:p14="http://schemas.microsoft.com/office/powerpoint/2010/main" val="3432725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1C14-CDF0-6145-93F2-6EDE28ADB259}"/>
              </a:ext>
            </a:extLst>
          </p:cNvPr>
          <p:cNvSpPr>
            <a:spLocks noGrp="1"/>
          </p:cNvSpPr>
          <p:nvPr>
            <p:ph type="title"/>
          </p:nvPr>
        </p:nvSpPr>
        <p:spPr/>
        <p:txBody>
          <a:bodyPr/>
          <a:lstStyle/>
          <a:p>
            <a:r>
              <a:rPr lang="en-US" dirty="0" err="1"/>
              <a:t>数据集介绍</a:t>
            </a:r>
            <a:endParaRPr lang="en-US" dirty="0"/>
          </a:p>
        </p:txBody>
      </p:sp>
      <p:graphicFrame>
        <p:nvGraphicFramePr>
          <p:cNvPr id="3" name="表格 2">
            <a:extLst>
              <a:ext uri="{FF2B5EF4-FFF2-40B4-BE49-F238E27FC236}">
                <a16:creationId xmlns:a16="http://schemas.microsoft.com/office/drawing/2014/main" id="{19497571-0704-2247-39C5-DCC64BD8EDE0}"/>
              </a:ext>
            </a:extLst>
          </p:cNvPr>
          <p:cNvGraphicFramePr>
            <a:graphicFrameLocks noGrp="1"/>
          </p:cNvGraphicFramePr>
          <p:nvPr>
            <p:extLst>
              <p:ext uri="{D42A27DB-BD31-4B8C-83A1-F6EECF244321}">
                <p14:modId xmlns:p14="http://schemas.microsoft.com/office/powerpoint/2010/main" val="2924985969"/>
              </p:ext>
            </p:extLst>
          </p:nvPr>
        </p:nvGraphicFramePr>
        <p:xfrm>
          <a:off x="1436915" y="1555667"/>
          <a:ext cx="8383979" cy="4417623"/>
        </p:xfrm>
        <a:graphic>
          <a:graphicData uri="http://schemas.openxmlformats.org/drawingml/2006/table">
            <a:tbl>
              <a:tblPr firstRow="1" firstCol="1" bandRow="1">
                <a:tableStyleId>{F5AB1C69-6EDB-4FF4-983F-18BD219EF322}</a:tableStyleId>
              </a:tblPr>
              <a:tblGrid>
                <a:gridCol w="2091242">
                  <a:extLst>
                    <a:ext uri="{9D8B030D-6E8A-4147-A177-3AD203B41FA5}">
                      <a16:colId xmlns:a16="http://schemas.microsoft.com/office/drawing/2014/main" val="1253400669"/>
                    </a:ext>
                  </a:extLst>
                </a:gridCol>
                <a:gridCol w="6292737">
                  <a:extLst>
                    <a:ext uri="{9D8B030D-6E8A-4147-A177-3AD203B41FA5}">
                      <a16:colId xmlns:a16="http://schemas.microsoft.com/office/drawing/2014/main" val="883137339"/>
                    </a:ext>
                  </a:extLst>
                </a:gridCol>
              </a:tblGrid>
              <a:tr h="284673">
                <a:tc>
                  <a:txBody>
                    <a:bodyPr/>
                    <a:lstStyle/>
                    <a:p>
                      <a:pPr algn="l">
                        <a:spcBef>
                          <a:spcPts val="200"/>
                        </a:spcBef>
                        <a:spcAft>
                          <a:spcPts val="400"/>
                        </a:spcAft>
                      </a:pPr>
                      <a:r>
                        <a:rPr lang="zh-CN" sz="1050" kern="100">
                          <a:effectLst/>
                        </a:rPr>
                        <a:t>列名（变量）</a:t>
                      </a:r>
                      <a:endParaRPr lang="zh-CN" sz="1050" kern="100">
                        <a:effectLst/>
                        <a:latin typeface="Arial" panose="020B0604020202020204" pitchFamily="34" charset="0"/>
                        <a:ea typeface="宋体" panose="02010600030101010101" pitchFamily="2" charset="-122"/>
                      </a:endParaRPr>
                    </a:p>
                  </a:txBody>
                  <a:tcPr marL="68580" marR="68580" marT="0" marB="0"/>
                </a:tc>
                <a:tc>
                  <a:txBody>
                    <a:bodyPr/>
                    <a:lstStyle/>
                    <a:p>
                      <a:pPr algn="l">
                        <a:spcBef>
                          <a:spcPts val="200"/>
                        </a:spcBef>
                        <a:spcAft>
                          <a:spcPts val="400"/>
                        </a:spcAft>
                      </a:pPr>
                      <a:r>
                        <a:rPr lang="zh-CN" sz="1050" kern="100">
                          <a:effectLst/>
                        </a:rPr>
                        <a:t>含义</a:t>
                      </a:r>
                      <a:endParaRPr lang="zh-CN" sz="1050" kern="100">
                        <a:effectLst/>
                        <a:latin typeface="Arial" panose="020B0604020202020204" pitchFamily="34" charset="0"/>
                        <a:ea typeface="宋体" panose="02010600030101010101" pitchFamily="2" charset="-122"/>
                      </a:endParaRPr>
                    </a:p>
                  </a:txBody>
                  <a:tcPr marL="68580" marR="68580" marT="0" marB="0"/>
                </a:tc>
                <a:extLst>
                  <a:ext uri="{0D108BD9-81ED-4DB2-BD59-A6C34878D82A}">
                    <a16:rowId xmlns:a16="http://schemas.microsoft.com/office/drawing/2014/main" val="1131598972"/>
                  </a:ext>
                </a:extLst>
              </a:tr>
              <a:tr h="284673">
                <a:tc>
                  <a:txBody>
                    <a:bodyPr/>
                    <a:lstStyle/>
                    <a:p>
                      <a:pPr algn="l">
                        <a:spcBef>
                          <a:spcPts val="200"/>
                        </a:spcBef>
                        <a:spcAft>
                          <a:spcPts val="400"/>
                        </a:spcAft>
                      </a:pPr>
                      <a:r>
                        <a:rPr lang="zh-CN" sz="1050" kern="100">
                          <a:effectLst/>
                        </a:rPr>
                        <a:t>渠道代号</a:t>
                      </a:r>
                      <a:endParaRPr lang="zh-CN" sz="1050" kern="100">
                        <a:effectLst/>
                        <a:latin typeface="Arial" panose="020B0604020202020204" pitchFamily="34" charset="0"/>
                        <a:ea typeface="宋体" panose="02010600030101010101" pitchFamily="2" charset="-122"/>
                      </a:endParaRPr>
                    </a:p>
                  </a:txBody>
                  <a:tcPr marL="68580" marR="68580" marT="0" marB="0" anchor="ctr"/>
                </a:tc>
                <a:tc>
                  <a:txBody>
                    <a:bodyPr/>
                    <a:lstStyle/>
                    <a:p>
                      <a:pPr indent="266700" algn="just">
                        <a:spcBef>
                          <a:spcPts val="200"/>
                        </a:spcBef>
                        <a:spcAft>
                          <a:spcPts val="600"/>
                        </a:spcAft>
                      </a:pPr>
                      <a:r>
                        <a:rPr lang="zh-CN" sz="1050" kern="100">
                          <a:effectLst/>
                        </a:rPr>
                        <a:t>业务方统一命名规划的唯一渠道标志</a:t>
                      </a:r>
                      <a:endParaRPr lang="zh-CN" sz="1050" kern="100">
                        <a:effectLst/>
                        <a:latin typeface="Arial" panose="020B0604020202020204" pitchFamily="34" charset="0"/>
                        <a:ea typeface="宋体" panose="02010600030101010101" pitchFamily="2" charset="-122"/>
                      </a:endParaRPr>
                    </a:p>
                  </a:txBody>
                  <a:tcPr marL="68580" marR="68580" marT="0" marB="0" anchor="ctr"/>
                </a:tc>
                <a:extLst>
                  <a:ext uri="{0D108BD9-81ED-4DB2-BD59-A6C34878D82A}">
                    <a16:rowId xmlns:a16="http://schemas.microsoft.com/office/drawing/2014/main" val="3805811025"/>
                  </a:ext>
                </a:extLst>
              </a:tr>
              <a:tr h="349087">
                <a:tc>
                  <a:txBody>
                    <a:bodyPr/>
                    <a:lstStyle/>
                    <a:p>
                      <a:pPr algn="l">
                        <a:spcBef>
                          <a:spcPts val="200"/>
                        </a:spcBef>
                        <a:spcAft>
                          <a:spcPts val="400"/>
                        </a:spcAft>
                      </a:pPr>
                      <a:r>
                        <a:rPr lang="zh-CN" sz="1050" kern="100">
                          <a:effectLst/>
                        </a:rPr>
                        <a:t>日均</a:t>
                      </a:r>
                      <a:r>
                        <a:rPr lang="en-US" sz="1050" kern="100">
                          <a:effectLst/>
                        </a:rPr>
                        <a:t> UV</a:t>
                      </a:r>
                      <a:endParaRPr lang="zh-CN" sz="1050" kern="100">
                        <a:effectLst/>
                        <a:latin typeface="Arial" panose="020B0604020202020204" pitchFamily="34" charset="0"/>
                        <a:ea typeface="宋体" panose="02010600030101010101" pitchFamily="2" charset="-122"/>
                      </a:endParaRPr>
                    </a:p>
                  </a:txBody>
                  <a:tcPr marL="68580" marR="68580" marT="0" marB="0" anchor="ctr"/>
                </a:tc>
                <a:tc>
                  <a:txBody>
                    <a:bodyPr/>
                    <a:lstStyle/>
                    <a:p>
                      <a:pPr indent="266700" algn="just">
                        <a:spcBef>
                          <a:spcPts val="200"/>
                        </a:spcBef>
                        <a:spcAft>
                          <a:spcPts val="600"/>
                        </a:spcAft>
                      </a:pPr>
                      <a:r>
                        <a:rPr lang="zh-CN" sz="1050" kern="100">
                          <a:effectLst/>
                        </a:rPr>
                        <a:t>每天的平均独立访客，从一个渠道中带来的一个访客，即使一天中该访客到达多次都统计为 </a:t>
                      </a:r>
                      <a:r>
                        <a:rPr lang="en-US" sz="1050" kern="100">
                          <a:effectLst/>
                        </a:rPr>
                        <a:t>1 </a:t>
                      </a:r>
                      <a:r>
                        <a:rPr lang="zh-CN" sz="1050" kern="100">
                          <a:effectLst/>
                        </a:rPr>
                        <a:t>次</a:t>
                      </a:r>
                      <a:endParaRPr lang="zh-CN" sz="1050" kern="100">
                        <a:effectLst/>
                        <a:latin typeface="Arial" panose="020B0604020202020204" pitchFamily="34" charset="0"/>
                        <a:ea typeface="宋体" panose="02010600030101010101" pitchFamily="2" charset="-122"/>
                      </a:endParaRPr>
                    </a:p>
                  </a:txBody>
                  <a:tcPr marL="68580" marR="68580" marT="0" marB="0" anchor="ctr"/>
                </a:tc>
                <a:extLst>
                  <a:ext uri="{0D108BD9-81ED-4DB2-BD59-A6C34878D82A}">
                    <a16:rowId xmlns:a16="http://schemas.microsoft.com/office/drawing/2014/main" val="2011209131"/>
                  </a:ext>
                </a:extLst>
              </a:tr>
              <a:tr h="284673">
                <a:tc>
                  <a:txBody>
                    <a:bodyPr/>
                    <a:lstStyle/>
                    <a:p>
                      <a:pPr algn="l">
                        <a:spcBef>
                          <a:spcPts val="200"/>
                        </a:spcBef>
                        <a:spcAft>
                          <a:spcPts val="400"/>
                        </a:spcAft>
                      </a:pPr>
                      <a:r>
                        <a:rPr lang="zh-CN" sz="1050" kern="100">
                          <a:effectLst/>
                        </a:rPr>
                        <a:t>平均注册率</a:t>
                      </a:r>
                      <a:endParaRPr lang="zh-CN" sz="1050" kern="100">
                        <a:effectLst/>
                        <a:latin typeface="Arial" panose="020B0604020202020204" pitchFamily="34" charset="0"/>
                        <a:ea typeface="宋体" panose="02010600030101010101" pitchFamily="2" charset="-122"/>
                      </a:endParaRPr>
                    </a:p>
                  </a:txBody>
                  <a:tcPr marL="68580" marR="68580" marT="0" marB="0" anchor="ctr"/>
                </a:tc>
                <a:tc>
                  <a:txBody>
                    <a:bodyPr/>
                    <a:lstStyle/>
                    <a:p>
                      <a:pPr indent="266700" algn="just">
                        <a:spcBef>
                          <a:spcPts val="200"/>
                        </a:spcBef>
                        <a:spcAft>
                          <a:spcPts val="600"/>
                        </a:spcAft>
                      </a:pPr>
                      <a:r>
                        <a:rPr lang="zh-CN" sz="1050" kern="100">
                          <a:effectLst/>
                        </a:rPr>
                        <a:t>日均注册的用户数量</a:t>
                      </a:r>
                      <a:r>
                        <a:rPr lang="en-US" sz="1050" kern="100">
                          <a:effectLst/>
                        </a:rPr>
                        <a:t>/</a:t>
                      </a:r>
                      <a:r>
                        <a:rPr lang="zh-CN" sz="1050" kern="100">
                          <a:effectLst/>
                        </a:rPr>
                        <a:t>平均每天的访问量。</a:t>
                      </a:r>
                      <a:endParaRPr lang="zh-CN" sz="1050" kern="100">
                        <a:effectLst/>
                        <a:latin typeface="Arial" panose="020B0604020202020204" pitchFamily="34" charset="0"/>
                        <a:ea typeface="宋体" panose="02010600030101010101" pitchFamily="2" charset="-122"/>
                      </a:endParaRPr>
                    </a:p>
                  </a:txBody>
                  <a:tcPr marL="68580" marR="68580" marT="0" marB="0" anchor="ctr"/>
                </a:tc>
                <a:extLst>
                  <a:ext uri="{0D108BD9-81ED-4DB2-BD59-A6C34878D82A}">
                    <a16:rowId xmlns:a16="http://schemas.microsoft.com/office/drawing/2014/main" val="2831850187"/>
                  </a:ext>
                </a:extLst>
              </a:tr>
              <a:tr h="284673">
                <a:tc>
                  <a:txBody>
                    <a:bodyPr/>
                    <a:lstStyle/>
                    <a:p>
                      <a:pPr algn="l">
                        <a:spcBef>
                          <a:spcPts val="200"/>
                        </a:spcBef>
                        <a:spcAft>
                          <a:spcPts val="400"/>
                        </a:spcAft>
                      </a:pPr>
                      <a:r>
                        <a:rPr lang="zh-CN" sz="1050" kern="100">
                          <a:effectLst/>
                        </a:rPr>
                        <a:t>平均搜索量</a:t>
                      </a:r>
                      <a:endParaRPr lang="zh-CN" sz="1050" kern="100">
                        <a:effectLst/>
                        <a:latin typeface="Arial" panose="020B0604020202020204" pitchFamily="34" charset="0"/>
                        <a:ea typeface="宋体" panose="02010600030101010101" pitchFamily="2" charset="-122"/>
                      </a:endParaRPr>
                    </a:p>
                  </a:txBody>
                  <a:tcPr marL="68580" marR="68580" marT="0" marB="0" anchor="ctr"/>
                </a:tc>
                <a:tc>
                  <a:txBody>
                    <a:bodyPr/>
                    <a:lstStyle/>
                    <a:p>
                      <a:pPr indent="266700" algn="just">
                        <a:spcBef>
                          <a:spcPts val="200"/>
                        </a:spcBef>
                        <a:spcAft>
                          <a:spcPts val="600"/>
                        </a:spcAft>
                      </a:pPr>
                      <a:r>
                        <a:rPr lang="zh-CN" sz="1050" kern="100">
                          <a:effectLst/>
                        </a:rPr>
                        <a:t>平均每个访问的搜索次数。</a:t>
                      </a:r>
                      <a:endParaRPr lang="zh-CN" sz="1050" kern="100">
                        <a:effectLst/>
                        <a:latin typeface="Arial" panose="020B0604020202020204" pitchFamily="34" charset="0"/>
                        <a:ea typeface="宋体" panose="02010600030101010101" pitchFamily="2" charset="-122"/>
                      </a:endParaRPr>
                    </a:p>
                  </a:txBody>
                  <a:tcPr marL="68580" marR="68580" marT="0" marB="0" anchor="ctr"/>
                </a:tc>
                <a:extLst>
                  <a:ext uri="{0D108BD9-81ED-4DB2-BD59-A6C34878D82A}">
                    <a16:rowId xmlns:a16="http://schemas.microsoft.com/office/drawing/2014/main" val="4268892928"/>
                  </a:ext>
                </a:extLst>
              </a:tr>
              <a:tr h="284673">
                <a:tc>
                  <a:txBody>
                    <a:bodyPr/>
                    <a:lstStyle/>
                    <a:p>
                      <a:pPr algn="l">
                        <a:spcBef>
                          <a:spcPts val="200"/>
                        </a:spcBef>
                        <a:spcAft>
                          <a:spcPts val="400"/>
                        </a:spcAft>
                      </a:pPr>
                      <a:r>
                        <a:rPr lang="zh-CN" sz="1050" kern="100">
                          <a:effectLst/>
                        </a:rPr>
                        <a:t>访问深度</a:t>
                      </a:r>
                      <a:endParaRPr lang="zh-CN" sz="1050" kern="100">
                        <a:effectLst/>
                        <a:latin typeface="Arial" panose="020B0604020202020204" pitchFamily="34" charset="0"/>
                        <a:ea typeface="宋体" panose="02010600030101010101" pitchFamily="2" charset="-122"/>
                      </a:endParaRPr>
                    </a:p>
                  </a:txBody>
                  <a:tcPr marL="68580" marR="68580" marT="0" marB="0" anchor="ctr"/>
                </a:tc>
                <a:tc>
                  <a:txBody>
                    <a:bodyPr/>
                    <a:lstStyle/>
                    <a:p>
                      <a:pPr indent="266700" algn="just">
                        <a:spcBef>
                          <a:spcPts val="200"/>
                        </a:spcBef>
                        <a:spcAft>
                          <a:spcPts val="600"/>
                        </a:spcAft>
                      </a:pPr>
                      <a:r>
                        <a:rPr lang="zh-CN" sz="1050" kern="100">
                          <a:effectLst/>
                        </a:rPr>
                        <a:t>总页面浏览量</a:t>
                      </a:r>
                      <a:r>
                        <a:rPr lang="en-US" sz="1050" kern="100">
                          <a:effectLst/>
                        </a:rPr>
                        <a:t>/</a:t>
                      </a:r>
                      <a:r>
                        <a:rPr lang="zh-CN" sz="1050" kern="100">
                          <a:effectLst/>
                        </a:rPr>
                        <a:t>平均每天的访问量。</a:t>
                      </a:r>
                      <a:endParaRPr lang="zh-CN" sz="1050" kern="100">
                        <a:effectLst/>
                        <a:latin typeface="Arial" panose="020B0604020202020204" pitchFamily="34" charset="0"/>
                        <a:ea typeface="宋体" panose="02010600030101010101" pitchFamily="2" charset="-122"/>
                      </a:endParaRPr>
                    </a:p>
                  </a:txBody>
                  <a:tcPr marL="68580" marR="68580" marT="0" marB="0" anchor="ctr"/>
                </a:tc>
                <a:extLst>
                  <a:ext uri="{0D108BD9-81ED-4DB2-BD59-A6C34878D82A}">
                    <a16:rowId xmlns:a16="http://schemas.microsoft.com/office/drawing/2014/main" val="2437957798"/>
                  </a:ext>
                </a:extLst>
              </a:tr>
              <a:tr h="284673">
                <a:tc>
                  <a:txBody>
                    <a:bodyPr/>
                    <a:lstStyle/>
                    <a:p>
                      <a:pPr algn="l">
                        <a:spcBef>
                          <a:spcPts val="200"/>
                        </a:spcBef>
                        <a:spcAft>
                          <a:spcPts val="400"/>
                        </a:spcAft>
                      </a:pPr>
                      <a:r>
                        <a:rPr lang="zh-CN" sz="1050" kern="100">
                          <a:effectLst/>
                        </a:rPr>
                        <a:t>平均停留时间</a:t>
                      </a:r>
                      <a:endParaRPr lang="zh-CN" sz="1050" kern="100">
                        <a:effectLst/>
                        <a:latin typeface="Arial" panose="020B0604020202020204" pitchFamily="34" charset="0"/>
                        <a:ea typeface="宋体" panose="02010600030101010101" pitchFamily="2" charset="-122"/>
                      </a:endParaRPr>
                    </a:p>
                  </a:txBody>
                  <a:tcPr marL="68580" marR="68580" marT="0" marB="0" anchor="ctr"/>
                </a:tc>
                <a:tc>
                  <a:txBody>
                    <a:bodyPr/>
                    <a:lstStyle/>
                    <a:p>
                      <a:pPr indent="266700" algn="just">
                        <a:spcBef>
                          <a:spcPts val="200"/>
                        </a:spcBef>
                        <a:spcAft>
                          <a:spcPts val="600"/>
                        </a:spcAft>
                      </a:pPr>
                      <a:r>
                        <a:rPr lang="zh-CN" sz="1050" kern="100">
                          <a:effectLst/>
                        </a:rPr>
                        <a:t>总停留时间</a:t>
                      </a:r>
                      <a:r>
                        <a:rPr lang="en-US" sz="1050" kern="100">
                          <a:effectLst/>
                        </a:rPr>
                        <a:t>/</a:t>
                      </a:r>
                      <a:r>
                        <a:rPr lang="zh-CN" sz="1050" kern="100">
                          <a:effectLst/>
                        </a:rPr>
                        <a:t>平均每天的访问量。</a:t>
                      </a:r>
                      <a:endParaRPr lang="zh-CN" sz="1050" kern="100">
                        <a:effectLst/>
                        <a:latin typeface="Arial" panose="020B0604020202020204" pitchFamily="34" charset="0"/>
                        <a:ea typeface="宋体" panose="02010600030101010101" pitchFamily="2" charset="-122"/>
                      </a:endParaRPr>
                    </a:p>
                  </a:txBody>
                  <a:tcPr marL="68580" marR="68580" marT="0" marB="0" anchor="ctr"/>
                </a:tc>
                <a:extLst>
                  <a:ext uri="{0D108BD9-81ED-4DB2-BD59-A6C34878D82A}">
                    <a16:rowId xmlns:a16="http://schemas.microsoft.com/office/drawing/2014/main" val="4244325570"/>
                  </a:ext>
                </a:extLst>
              </a:tr>
              <a:tr h="284673">
                <a:tc>
                  <a:txBody>
                    <a:bodyPr/>
                    <a:lstStyle/>
                    <a:p>
                      <a:pPr algn="l">
                        <a:spcBef>
                          <a:spcPts val="200"/>
                        </a:spcBef>
                        <a:spcAft>
                          <a:spcPts val="400"/>
                        </a:spcAft>
                      </a:pPr>
                      <a:r>
                        <a:rPr lang="zh-CN" sz="1050" kern="100">
                          <a:effectLst/>
                        </a:rPr>
                        <a:t>订单转化率</a:t>
                      </a:r>
                      <a:endParaRPr lang="zh-CN" sz="1050" kern="100">
                        <a:effectLst/>
                        <a:latin typeface="Arial" panose="020B0604020202020204" pitchFamily="34" charset="0"/>
                        <a:ea typeface="宋体" panose="02010600030101010101" pitchFamily="2" charset="-122"/>
                      </a:endParaRPr>
                    </a:p>
                  </a:txBody>
                  <a:tcPr marL="68580" marR="68580" marT="0" marB="0" anchor="ctr"/>
                </a:tc>
                <a:tc>
                  <a:txBody>
                    <a:bodyPr/>
                    <a:lstStyle/>
                    <a:p>
                      <a:pPr indent="266700" algn="just">
                        <a:spcBef>
                          <a:spcPts val="200"/>
                        </a:spcBef>
                        <a:spcAft>
                          <a:spcPts val="600"/>
                        </a:spcAft>
                      </a:pPr>
                      <a:r>
                        <a:rPr lang="zh-CN" sz="1050" kern="100">
                          <a:effectLst/>
                        </a:rPr>
                        <a:t>总订单数量</a:t>
                      </a:r>
                      <a:r>
                        <a:rPr lang="en-US" sz="1050" kern="100">
                          <a:effectLst/>
                        </a:rPr>
                        <a:t>/</a:t>
                      </a:r>
                      <a:r>
                        <a:rPr lang="zh-CN" sz="1050" kern="100">
                          <a:effectLst/>
                        </a:rPr>
                        <a:t>平均每天的访问量。</a:t>
                      </a:r>
                      <a:endParaRPr lang="zh-CN" sz="1050" kern="100">
                        <a:effectLst/>
                        <a:latin typeface="Arial" panose="020B0604020202020204" pitchFamily="34" charset="0"/>
                        <a:ea typeface="宋体" panose="02010600030101010101" pitchFamily="2" charset="-122"/>
                      </a:endParaRPr>
                    </a:p>
                  </a:txBody>
                  <a:tcPr marL="68580" marR="68580" marT="0" marB="0" anchor="ctr"/>
                </a:tc>
                <a:extLst>
                  <a:ext uri="{0D108BD9-81ED-4DB2-BD59-A6C34878D82A}">
                    <a16:rowId xmlns:a16="http://schemas.microsoft.com/office/drawing/2014/main" val="2547854054"/>
                  </a:ext>
                </a:extLst>
              </a:tr>
              <a:tr h="284673">
                <a:tc>
                  <a:txBody>
                    <a:bodyPr/>
                    <a:lstStyle/>
                    <a:p>
                      <a:pPr algn="l">
                        <a:spcBef>
                          <a:spcPts val="200"/>
                        </a:spcBef>
                        <a:spcAft>
                          <a:spcPts val="400"/>
                        </a:spcAft>
                      </a:pPr>
                      <a:r>
                        <a:rPr lang="zh-CN" sz="1050" kern="100">
                          <a:effectLst/>
                        </a:rPr>
                        <a:t>投放总时间</a:t>
                      </a:r>
                      <a:endParaRPr lang="zh-CN" sz="1050" kern="100">
                        <a:effectLst/>
                        <a:latin typeface="Arial" panose="020B0604020202020204" pitchFamily="34" charset="0"/>
                        <a:ea typeface="宋体" panose="02010600030101010101" pitchFamily="2" charset="-122"/>
                      </a:endParaRPr>
                    </a:p>
                  </a:txBody>
                  <a:tcPr marL="68580" marR="68580" marT="0" marB="0" anchor="ctr"/>
                </a:tc>
                <a:tc>
                  <a:txBody>
                    <a:bodyPr/>
                    <a:lstStyle/>
                    <a:p>
                      <a:pPr indent="266700" algn="just">
                        <a:spcBef>
                          <a:spcPts val="200"/>
                        </a:spcBef>
                        <a:spcAft>
                          <a:spcPts val="600"/>
                        </a:spcAft>
                      </a:pPr>
                      <a:r>
                        <a:rPr lang="zh-CN" sz="1050" kern="100">
                          <a:effectLst/>
                        </a:rPr>
                        <a:t>每个广告媒介在站外投放的天数。</a:t>
                      </a:r>
                      <a:endParaRPr lang="zh-CN" sz="1050" kern="100">
                        <a:effectLst/>
                        <a:latin typeface="Arial" panose="020B0604020202020204" pitchFamily="34" charset="0"/>
                        <a:ea typeface="宋体" panose="02010600030101010101" pitchFamily="2" charset="-122"/>
                      </a:endParaRPr>
                    </a:p>
                  </a:txBody>
                  <a:tcPr marL="68580" marR="68580" marT="0" marB="0" anchor="ctr"/>
                </a:tc>
                <a:extLst>
                  <a:ext uri="{0D108BD9-81ED-4DB2-BD59-A6C34878D82A}">
                    <a16:rowId xmlns:a16="http://schemas.microsoft.com/office/drawing/2014/main" val="3067605352"/>
                  </a:ext>
                </a:extLst>
              </a:tr>
              <a:tr h="284673">
                <a:tc>
                  <a:txBody>
                    <a:bodyPr/>
                    <a:lstStyle/>
                    <a:p>
                      <a:pPr algn="l">
                        <a:spcBef>
                          <a:spcPts val="200"/>
                        </a:spcBef>
                        <a:spcAft>
                          <a:spcPts val="400"/>
                        </a:spcAft>
                      </a:pPr>
                      <a:r>
                        <a:rPr lang="zh-CN" sz="1050" kern="100">
                          <a:effectLst/>
                        </a:rPr>
                        <a:t>素材类型</a:t>
                      </a:r>
                      <a:endParaRPr lang="zh-CN" sz="1050" kern="100">
                        <a:effectLst/>
                        <a:latin typeface="Arial" panose="020B0604020202020204" pitchFamily="34" charset="0"/>
                        <a:ea typeface="宋体" panose="02010600030101010101" pitchFamily="2" charset="-122"/>
                      </a:endParaRPr>
                    </a:p>
                  </a:txBody>
                  <a:tcPr marL="68580" marR="68580" marT="0" marB="0" anchor="ctr"/>
                </a:tc>
                <a:tc>
                  <a:txBody>
                    <a:bodyPr/>
                    <a:lstStyle/>
                    <a:p>
                      <a:pPr indent="266700" algn="just">
                        <a:spcBef>
                          <a:spcPts val="200"/>
                        </a:spcBef>
                        <a:spcAft>
                          <a:spcPts val="600"/>
                        </a:spcAft>
                      </a:pPr>
                      <a:r>
                        <a:rPr lang="zh-CN" sz="1050" kern="100">
                          <a:effectLst/>
                        </a:rPr>
                        <a:t>广告素材类型，包括</a:t>
                      </a:r>
                      <a:r>
                        <a:rPr lang="en-US" sz="1050" kern="100">
                          <a:effectLst/>
                        </a:rPr>
                        <a:t> jpg</a:t>
                      </a:r>
                      <a:r>
                        <a:rPr lang="zh-CN" sz="1050" kern="100">
                          <a:effectLst/>
                        </a:rPr>
                        <a:t>、</a:t>
                      </a:r>
                      <a:r>
                        <a:rPr lang="en-US" sz="1050" kern="100">
                          <a:effectLst/>
                        </a:rPr>
                        <a:t>gif</a:t>
                      </a:r>
                      <a:r>
                        <a:rPr lang="zh-CN" sz="1050" kern="100">
                          <a:effectLst/>
                        </a:rPr>
                        <a:t>、</a:t>
                      </a:r>
                      <a:r>
                        <a:rPr lang="en-US" sz="1050" kern="100">
                          <a:effectLst/>
                        </a:rPr>
                        <a:t>swf</a:t>
                      </a:r>
                      <a:r>
                        <a:rPr lang="zh-CN" sz="1050" kern="100">
                          <a:effectLst/>
                        </a:rPr>
                        <a:t>、</a:t>
                      </a:r>
                      <a:r>
                        <a:rPr lang="en-US" sz="1050" kern="100">
                          <a:effectLst/>
                        </a:rPr>
                        <a:t>sp</a:t>
                      </a:r>
                      <a:r>
                        <a:rPr lang="zh-CN" sz="1050" kern="100">
                          <a:effectLst/>
                        </a:rPr>
                        <a:t>。</a:t>
                      </a:r>
                      <a:endParaRPr lang="zh-CN" sz="1050" kern="100">
                        <a:effectLst/>
                        <a:latin typeface="Arial" panose="020B0604020202020204" pitchFamily="34" charset="0"/>
                        <a:ea typeface="宋体" panose="02010600030101010101" pitchFamily="2" charset="-122"/>
                      </a:endParaRPr>
                    </a:p>
                  </a:txBody>
                  <a:tcPr marL="68580" marR="68580" marT="0" marB="0" anchor="ctr"/>
                </a:tc>
                <a:extLst>
                  <a:ext uri="{0D108BD9-81ED-4DB2-BD59-A6C34878D82A}">
                    <a16:rowId xmlns:a16="http://schemas.microsoft.com/office/drawing/2014/main" val="4193311970"/>
                  </a:ext>
                </a:extLst>
              </a:tr>
              <a:tr h="349087">
                <a:tc>
                  <a:txBody>
                    <a:bodyPr/>
                    <a:lstStyle/>
                    <a:p>
                      <a:pPr algn="l">
                        <a:spcBef>
                          <a:spcPts val="200"/>
                        </a:spcBef>
                        <a:spcAft>
                          <a:spcPts val="400"/>
                        </a:spcAft>
                      </a:pPr>
                      <a:r>
                        <a:rPr lang="zh-CN" sz="1050" kern="100">
                          <a:effectLst/>
                        </a:rPr>
                        <a:t>广告类型</a:t>
                      </a:r>
                      <a:endParaRPr lang="zh-CN" sz="1050" kern="100">
                        <a:effectLst/>
                        <a:latin typeface="Arial" panose="020B0604020202020204" pitchFamily="34" charset="0"/>
                        <a:ea typeface="宋体" panose="02010600030101010101" pitchFamily="2" charset="-122"/>
                      </a:endParaRPr>
                    </a:p>
                  </a:txBody>
                  <a:tcPr marL="68580" marR="68580" marT="0" marB="0" anchor="ctr"/>
                </a:tc>
                <a:tc>
                  <a:txBody>
                    <a:bodyPr/>
                    <a:lstStyle/>
                    <a:p>
                      <a:pPr indent="266700">
                        <a:spcBef>
                          <a:spcPts val="200"/>
                        </a:spcBef>
                        <a:spcAft>
                          <a:spcPts val="600"/>
                        </a:spcAft>
                      </a:pPr>
                      <a:r>
                        <a:rPr lang="zh-CN" sz="1050" kern="100">
                          <a:effectLst/>
                        </a:rPr>
                        <a:t>广告投放类型，包括</a:t>
                      </a:r>
                      <a:r>
                        <a:rPr lang="en-US" sz="1050" kern="100">
                          <a:effectLst/>
                        </a:rPr>
                        <a:t> banner</a:t>
                      </a:r>
                      <a:r>
                        <a:rPr lang="zh-CN" sz="1050" kern="100">
                          <a:effectLst/>
                        </a:rPr>
                        <a:t>、</a:t>
                      </a:r>
                      <a:r>
                        <a:rPr lang="en-US" sz="1050" kern="100">
                          <a:effectLst/>
                        </a:rPr>
                        <a:t>tips</a:t>
                      </a:r>
                      <a:r>
                        <a:rPr lang="zh-CN" sz="1050" kern="100">
                          <a:effectLst/>
                        </a:rPr>
                        <a:t>、横幅、通栏、暂停及不确定（不知道到底是何种形式）。</a:t>
                      </a:r>
                      <a:endParaRPr lang="zh-CN" sz="1050" kern="100">
                        <a:effectLst/>
                        <a:latin typeface="Arial" panose="020B0604020202020204" pitchFamily="34" charset="0"/>
                        <a:ea typeface="宋体" panose="02010600030101010101" pitchFamily="2" charset="-122"/>
                      </a:endParaRPr>
                    </a:p>
                  </a:txBody>
                  <a:tcPr marL="68580" marR="68580" marT="0" marB="0" anchor="ctr"/>
                </a:tc>
                <a:extLst>
                  <a:ext uri="{0D108BD9-81ED-4DB2-BD59-A6C34878D82A}">
                    <a16:rowId xmlns:a16="http://schemas.microsoft.com/office/drawing/2014/main" val="2627176883"/>
                  </a:ext>
                </a:extLst>
              </a:tr>
              <a:tr h="284673">
                <a:tc>
                  <a:txBody>
                    <a:bodyPr/>
                    <a:lstStyle/>
                    <a:p>
                      <a:pPr algn="l">
                        <a:spcBef>
                          <a:spcPts val="200"/>
                        </a:spcBef>
                        <a:spcAft>
                          <a:spcPts val="400"/>
                        </a:spcAft>
                      </a:pPr>
                      <a:r>
                        <a:rPr lang="zh-CN" sz="1050" kern="100">
                          <a:effectLst/>
                        </a:rPr>
                        <a:t>合作方式</a:t>
                      </a:r>
                      <a:endParaRPr lang="zh-CN" sz="1050" kern="100">
                        <a:effectLst/>
                        <a:latin typeface="Arial" panose="020B0604020202020204" pitchFamily="34" charset="0"/>
                        <a:ea typeface="宋体" panose="02010600030101010101" pitchFamily="2" charset="-122"/>
                      </a:endParaRPr>
                    </a:p>
                  </a:txBody>
                  <a:tcPr marL="68580" marR="68580" marT="0" marB="0" anchor="ctr"/>
                </a:tc>
                <a:tc>
                  <a:txBody>
                    <a:bodyPr/>
                    <a:lstStyle/>
                    <a:p>
                      <a:pPr indent="266700" algn="just">
                        <a:spcBef>
                          <a:spcPts val="200"/>
                        </a:spcBef>
                        <a:spcAft>
                          <a:spcPts val="600"/>
                        </a:spcAft>
                      </a:pPr>
                      <a:r>
                        <a:rPr lang="zh-CN" sz="1050" kern="100">
                          <a:effectLst/>
                        </a:rPr>
                        <a:t>广告合作方式，包括</a:t>
                      </a:r>
                      <a:r>
                        <a:rPr lang="en-US" sz="1050" kern="100">
                          <a:effectLst/>
                        </a:rPr>
                        <a:t> roi</a:t>
                      </a:r>
                      <a:r>
                        <a:rPr lang="zh-CN" sz="1050" kern="100">
                          <a:effectLst/>
                        </a:rPr>
                        <a:t>、</a:t>
                      </a:r>
                      <a:r>
                        <a:rPr lang="en-US" sz="1050" kern="100">
                          <a:effectLst/>
                        </a:rPr>
                        <a:t> cpc</a:t>
                      </a:r>
                      <a:r>
                        <a:rPr lang="zh-CN" sz="1050" kern="100">
                          <a:effectLst/>
                        </a:rPr>
                        <a:t>、</a:t>
                      </a:r>
                      <a:r>
                        <a:rPr lang="en-US" sz="1050" kern="100">
                          <a:effectLst/>
                        </a:rPr>
                        <a:t> cpm </a:t>
                      </a:r>
                      <a:r>
                        <a:rPr lang="zh-CN" sz="1050" kern="100">
                          <a:effectLst/>
                        </a:rPr>
                        <a:t>和</a:t>
                      </a:r>
                      <a:r>
                        <a:rPr lang="en-US" sz="1050" kern="100">
                          <a:effectLst/>
                        </a:rPr>
                        <a:t> cpd</a:t>
                      </a:r>
                      <a:r>
                        <a:rPr lang="zh-CN" sz="1050" kern="100">
                          <a:effectLst/>
                        </a:rPr>
                        <a:t>。</a:t>
                      </a:r>
                      <a:endParaRPr lang="zh-CN" sz="1050" kern="100">
                        <a:effectLst/>
                        <a:latin typeface="Arial" panose="020B0604020202020204" pitchFamily="34" charset="0"/>
                        <a:ea typeface="宋体" panose="02010600030101010101" pitchFamily="2" charset="-122"/>
                      </a:endParaRPr>
                    </a:p>
                  </a:txBody>
                  <a:tcPr marL="68580" marR="68580" marT="0" marB="0" anchor="ctr"/>
                </a:tc>
                <a:extLst>
                  <a:ext uri="{0D108BD9-81ED-4DB2-BD59-A6C34878D82A}">
                    <a16:rowId xmlns:a16="http://schemas.microsoft.com/office/drawing/2014/main" val="2566442848"/>
                  </a:ext>
                </a:extLst>
              </a:tr>
              <a:tr h="523632">
                <a:tc>
                  <a:txBody>
                    <a:bodyPr/>
                    <a:lstStyle/>
                    <a:p>
                      <a:pPr algn="l">
                        <a:spcBef>
                          <a:spcPts val="200"/>
                        </a:spcBef>
                        <a:spcAft>
                          <a:spcPts val="400"/>
                        </a:spcAft>
                      </a:pPr>
                      <a:r>
                        <a:rPr lang="zh-CN" sz="1050" kern="100">
                          <a:effectLst/>
                        </a:rPr>
                        <a:t>广告尺寸</a:t>
                      </a:r>
                      <a:endParaRPr lang="zh-CN" sz="1050" kern="100">
                        <a:effectLst/>
                        <a:latin typeface="Arial" panose="020B0604020202020204" pitchFamily="34" charset="0"/>
                        <a:ea typeface="宋体" panose="02010600030101010101" pitchFamily="2" charset="-122"/>
                      </a:endParaRPr>
                    </a:p>
                  </a:txBody>
                  <a:tcPr marL="68580" marR="68580" marT="0" marB="0" anchor="ctr"/>
                </a:tc>
                <a:tc>
                  <a:txBody>
                    <a:bodyPr/>
                    <a:lstStyle/>
                    <a:p>
                      <a:pPr indent="266700">
                        <a:spcBef>
                          <a:spcPts val="200"/>
                        </a:spcBef>
                        <a:spcAft>
                          <a:spcPts val="600"/>
                        </a:spcAft>
                      </a:pPr>
                      <a:r>
                        <a:rPr lang="zh-CN" sz="1050" kern="100">
                          <a:effectLst/>
                        </a:rPr>
                        <a:t>每个广告投放的尺寸大小，包括</a:t>
                      </a:r>
                      <a:r>
                        <a:rPr lang="en-US" sz="1050" kern="100">
                          <a:effectLst/>
                        </a:rPr>
                        <a:t> 140X40</a:t>
                      </a:r>
                      <a:r>
                        <a:rPr lang="zh-CN" sz="1050" kern="100">
                          <a:effectLst/>
                        </a:rPr>
                        <a:t>、</a:t>
                      </a:r>
                      <a:r>
                        <a:rPr lang="en-US" sz="1050" kern="100">
                          <a:effectLst/>
                        </a:rPr>
                        <a:t> 308X388</a:t>
                      </a:r>
                      <a:r>
                        <a:rPr lang="zh-CN" sz="1050" kern="100">
                          <a:effectLst/>
                        </a:rPr>
                        <a:t>、</a:t>
                      </a:r>
                      <a:r>
                        <a:rPr lang="en-US" sz="1050" kern="100">
                          <a:effectLst/>
                        </a:rPr>
                        <a:t> 450X300</a:t>
                      </a:r>
                      <a:r>
                        <a:rPr lang="zh-CN" sz="1050" kern="100">
                          <a:effectLst/>
                        </a:rPr>
                        <a:t>、</a:t>
                      </a:r>
                      <a:r>
                        <a:rPr lang="en-US" sz="1050" kern="100">
                          <a:effectLst/>
                        </a:rPr>
                        <a:t> 600X90</a:t>
                      </a:r>
                      <a:r>
                        <a:rPr lang="zh-CN" sz="1050" kern="100">
                          <a:effectLst/>
                        </a:rPr>
                        <a:t>、</a:t>
                      </a:r>
                      <a:r>
                        <a:rPr lang="en-US" sz="1050" kern="100">
                          <a:effectLst/>
                        </a:rPr>
                        <a:t>480X360</a:t>
                      </a:r>
                      <a:r>
                        <a:rPr lang="zh-CN" sz="1050" kern="100">
                          <a:effectLst/>
                        </a:rPr>
                        <a:t>、</a:t>
                      </a:r>
                      <a:r>
                        <a:rPr lang="en-US" sz="1050" kern="100">
                          <a:effectLst/>
                        </a:rPr>
                        <a:t> 960X 126</a:t>
                      </a:r>
                      <a:r>
                        <a:rPr lang="zh-CN" sz="1050" kern="100">
                          <a:effectLst/>
                        </a:rPr>
                        <a:t>、</a:t>
                      </a:r>
                      <a:r>
                        <a:rPr lang="en-US" sz="1050" kern="100">
                          <a:effectLst/>
                        </a:rPr>
                        <a:t> 900X 120</a:t>
                      </a:r>
                      <a:r>
                        <a:rPr lang="zh-CN" sz="1050" kern="100">
                          <a:effectLst/>
                        </a:rPr>
                        <a:t>、</a:t>
                      </a:r>
                      <a:r>
                        <a:rPr lang="en-US" sz="1050" kern="100">
                          <a:effectLst/>
                        </a:rPr>
                        <a:t> 390X270</a:t>
                      </a:r>
                      <a:r>
                        <a:rPr lang="zh-CN" sz="1050" kern="100">
                          <a:effectLst/>
                        </a:rPr>
                        <a:t>。</a:t>
                      </a:r>
                      <a:endParaRPr lang="zh-CN" sz="1050" kern="100">
                        <a:effectLst/>
                        <a:latin typeface="Arial" panose="020B0604020202020204" pitchFamily="34" charset="0"/>
                        <a:ea typeface="宋体" panose="02010600030101010101" pitchFamily="2" charset="-122"/>
                      </a:endParaRPr>
                    </a:p>
                  </a:txBody>
                  <a:tcPr marL="68580" marR="68580" marT="0" marB="0" anchor="ctr"/>
                </a:tc>
                <a:extLst>
                  <a:ext uri="{0D108BD9-81ED-4DB2-BD59-A6C34878D82A}">
                    <a16:rowId xmlns:a16="http://schemas.microsoft.com/office/drawing/2014/main" val="2104508760"/>
                  </a:ext>
                </a:extLst>
              </a:tr>
              <a:tr h="349087">
                <a:tc>
                  <a:txBody>
                    <a:bodyPr/>
                    <a:lstStyle/>
                    <a:p>
                      <a:pPr algn="l">
                        <a:spcBef>
                          <a:spcPts val="200"/>
                        </a:spcBef>
                        <a:spcAft>
                          <a:spcPts val="400"/>
                        </a:spcAft>
                      </a:pPr>
                      <a:r>
                        <a:rPr lang="zh-CN" sz="1050" kern="100">
                          <a:effectLst/>
                        </a:rPr>
                        <a:t>广告卖点</a:t>
                      </a:r>
                      <a:endParaRPr lang="zh-CN" sz="1050" kern="100">
                        <a:effectLst/>
                        <a:latin typeface="Arial" panose="020B0604020202020204" pitchFamily="34" charset="0"/>
                        <a:ea typeface="宋体" panose="02010600030101010101" pitchFamily="2" charset="-122"/>
                      </a:endParaRPr>
                    </a:p>
                  </a:txBody>
                  <a:tcPr marL="68580" marR="68580" marT="0" marB="0" anchor="ctr"/>
                </a:tc>
                <a:tc>
                  <a:txBody>
                    <a:bodyPr/>
                    <a:lstStyle/>
                    <a:p>
                      <a:pPr indent="266700">
                        <a:spcBef>
                          <a:spcPts val="200"/>
                        </a:spcBef>
                        <a:spcAft>
                          <a:spcPts val="600"/>
                        </a:spcAft>
                      </a:pPr>
                      <a:r>
                        <a:rPr lang="zh-CN" sz="1050" kern="100" dirty="0">
                          <a:effectLst/>
                        </a:rPr>
                        <a:t>广告素材上主要的卖点诉求信息，包括打折、满减、满赠、秒杀、直降、满返。</a:t>
                      </a:r>
                      <a:endParaRPr lang="zh-CN" sz="1050" kern="100" dirty="0">
                        <a:effectLst/>
                        <a:latin typeface="Arial" panose="020B0604020202020204" pitchFamily="34" charset="0"/>
                        <a:ea typeface="宋体" panose="02010600030101010101" pitchFamily="2" charset="-122"/>
                      </a:endParaRPr>
                    </a:p>
                  </a:txBody>
                  <a:tcPr marL="68580" marR="68580" marT="0" marB="0" anchor="ctr"/>
                </a:tc>
                <a:extLst>
                  <a:ext uri="{0D108BD9-81ED-4DB2-BD59-A6C34878D82A}">
                    <a16:rowId xmlns:a16="http://schemas.microsoft.com/office/drawing/2014/main" val="299050946"/>
                  </a:ext>
                </a:extLst>
              </a:tr>
            </a:tbl>
          </a:graphicData>
        </a:graphic>
      </p:graphicFrame>
    </p:spTree>
    <p:extLst>
      <p:ext uri="{BB962C8B-B14F-4D97-AF65-F5344CB8AC3E}">
        <p14:creationId xmlns:p14="http://schemas.microsoft.com/office/powerpoint/2010/main" val="772702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4CA68-7ECD-A742-BA26-C4AF87658E91}"/>
              </a:ext>
            </a:extLst>
          </p:cNvPr>
          <p:cNvSpPr>
            <a:spLocks noGrp="1"/>
          </p:cNvSpPr>
          <p:nvPr>
            <p:ph type="ctrTitle"/>
          </p:nvPr>
        </p:nvSpPr>
        <p:spPr>
          <a:xfrm>
            <a:off x="1238993" y="1407370"/>
            <a:ext cx="9144000" cy="2387600"/>
          </a:xfrm>
        </p:spPr>
        <p:txBody>
          <a:bodyPr/>
          <a:lstStyle/>
          <a:p>
            <a:r>
              <a:rPr lang="en-US" altLang="zh-CN" dirty="0"/>
              <a:t>02</a:t>
            </a:r>
            <a:r>
              <a:rPr lang="zh-CN" altLang="en-US" dirty="0">
                <a:latin typeface="Microsoft YaHei" panose="020B0503020204020204" pitchFamily="34" charset="-122"/>
                <a:ea typeface="Microsoft YaHei" panose="020B0503020204020204" pitchFamily="34" charset="-122"/>
              </a:rPr>
              <a:t> </a:t>
            </a:r>
            <a:r>
              <a:rPr lang="zh-CN" altLang="en-US" sz="5400" dirty="0">
                <a:solidFill>
                  <a:srgbClr val="184534"/>
                </a:solidFill>
                <a:latin typeface="Microsoft YaHei" panose="020B0503020204020204" pitchFamily="34" charset="-122"/>
                <a:ea typeface="Microsoft YaHei" panose="020B0503020204020204" pitchFamily="34" charset="-122"/>
              </a:rPr>
              <a:t>数据导入及分析</a:t>
            </a:r>
            <a:br>
              <a:rPr lang="en-US" altLang="zh-CN" sz="4800" dirty="0">
                <a:solidFill>
                  <a:srgbClr val="184534"/>
                </a:solidFill>
              </a:rPr>
            </a:br>
            <a:endParaRPr lang="en-US" dirty="0"/>
          </a:p>
        </p:txBody>
      </p:sp>
    </p:spTree>
    <p:extLst>
      <p:ext uri="{BB962C8B-B14F-4D97-AF65-F5344CB8AC3E}">
        <p14:creationId xmlns:p14="http://schemas.microsoft.com/office/powerpoint/2010/main" val="3577624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1C14-CDF0-6145-93F2-6EDE28ADB259}"/>
              </a:ext>
            </a:extLst>
          </p:cNvPr>
          <p:cNvSpPr>
            <a:spLocks noGrp="1"/>
          </p:cNvSpPr>
          <p:nvPr>
            <p:ph type="title"/>
          </p:nvPr>
        </p:nvSpPr>
        <p:spPr/>
        <p:txBody>
          <a:bodyPr/>
          <a:lstStyle/>
          <a:p>
            <a:r>
              <a:rPr lang="en-US" dirty="0" err="1"/>
              <a:t>数据导入及初步分析</a:t>
            </a:r>
            <a:endParaRPr lang="en-US" dirty="0"/>
          </a:p>
        </p:txBody>
      </p:sp>
      <p:sp>
        <p:nvSpPr>
          <p:cNvPr id="3" name="Content Placeholder 2">
            <a:extLst>
              <a:ext uri="{FF2B5EF4-FFF2-40B4-BE49-F238E27FC236}">
                <a16:creationId xmlns:a16="http://schemas.microsoft.com/office/drawing/2014/main" id="{87DE9904-1E89-D746-AD4B-57E69ADE41DF}"/>
              </a:ext>
            </a:extLst>
          </p:cNvPr>
          <p:cNvSpPr>
            <a:spLocks noGrp="1"/>
          </p:cNvSpPr>
          <p:nvPr>
            <p:ph idx="1"/>
          </p:nvPr>
        </p:nvSpPr>
        <p:spPr/>
        <p:txBody>
          <a:bodyPr>
            <a:normAutofit/>
          </a:bodyPr>
          <a:lstStyle/>
          <a:p>
            <a:pPr indent="266700" algn="just"/>
            <a:r>
              <a:rPr lang="zh-CN" altLang="zh-CN" kern="100" dirty="0">
                <a:effectLst/>
                <a:latin typeface="Calibri" panose="020F0502020204030204" pitchFamily="34" charset="0"/>
                <a:ea typeface="宋体" panose="02010600030101010101" pitchFamily="2" charset="-122"/>
                <a:cs typeface="Times New Roman" panose="02020603050405020304" pitchFamily="18" charset="0"/>
              </a:rPr>
              <a:t>使用</a:t>
            </a:r>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pandas </a:t>
            </a:r>
            <a:r>
              <a:rPr lang="zh-CN" altLang="zh-CN" kern="100" dirty="0">
                <a:effectLst/>
                <a:latin typeface="Calibri" panose="020F0502020204030204" pitchFamily="34" charset="0"/>
                <a:ea typeface="宋体" panose="02010600030101010101" pitchFamily="2" charset="-122"/>
                <a:cs typeface="Times New Roman" panose="02020603050405020304" pitchFamily="18" charset="0"/>
              </a:rPr>
              <a:t>的</a:t>
            </a:r>
            <a:r>
              <a:rPr lang="en-US" altLang="zh-CN" kern="100" dirty="0" err="1">
                <a:effectLst/>
                <a:latin typeface="Calibri" panose="020F0502020204030204" pitchFamily="34" charset="0"/>
                <a:ea typeface="宋体" panose="02010600030101010101" pitchFamily="2" charset="-122"/>
                <a:cs typeface="Times New Roman" panose="02020603050405020304" pitchFamily="18" charset="0"/>
              </a:rPr>
              <a:t>read_table</a:t>
            </a:r>
            <a:r>
              <a:rPr lang="zh-CN" altLang="zh-CN" kern="100" dirty="0">
                <a:effectLst/>
                <a:latin typeface="Calibri" panose="020F0502020204030204" pitchFamily="34" charset="0"/>
                <a:ea typeface="宋体" panose="02010600030101010101" pitchFamily="2" charset="-122"/>
                <a:cs typeface="Times New Roman" panose="02020603050405020304" pitchFamily="18" charset="0"/>
              </a:rPr>
              <a:t>方法读取</a:t>
            </a:r>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txt</a:t>
            </a:r>
            <a:r>
              <a:rPr lang="zh-CN" altLang="zh-CN" kern="100" dirty="0">
                <a:effectLst/>
                <a:latin typeface="Calibri" panose="020F0502020204030204" pitchFamily="34" charset="0"/>
                <a:ea typeface="宋体" panose="02010600030101010101" pitchFamily="2" charset="-122"/>
                <a:cs typeface="Times New Roman" panose="02020603050405020304" pitchFamily="18" charset="0"/>
              </a:rPr>
              <a:t>文件，指定</a:t>
            </a:r>
            <a:r>
              <a:rPr lang="zh-CN" altLang="en-US" kern="100" dirty="0">
                <a:effectLst/>
                <a:latin typeface="Calibri" panose="020F0502020204030204" pitchFamily="34" charset="0"/>
                <a:ea typeface="宋体" panose="02010600030101010101" pitchFamily="2" charset="-122"/>
                <a:cs typeface="Times New Roman" panose="02020603050405020304" pitchFamily="18" charset="0"/>
              </a:rPr>
              <a:t>制表符为分隔符</a:t>
            </a:r>
            <a:r>
              <a:rPr lang="zh-CN" altLang="zh-CN"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marL="171450" indent="0" algn="just">
              <a:buNone/>
            </a:pPr>
            <a:r>
              <a:rPr lang="zh-CN" altLang="zh-CN" sz="2400" kern="100" dirty="0">
                <a:effectLst/>
                <a:latin typeface="FangSong" panose="02010609060101010101" pitchFamily="49" charset="-122"/>
                <a:ea typeface="FangSong" panose="02010609060101010101" pitchFamily="49" charset="-122"/>
                <a:cs typeface="Times New Roman" panose="02020603050405020304" pitchFamily="18" charset="0"/>
              </a:rPr>
              <a:t>注：</a:t>
            </a:r>
            <a:endParaRPr lang="zh-CN" altLang="zh-CN" sz="3200" kern="100" dirty="0">
              <a:effectLst/>
              <a:latin typeface="FangSong" panose="02010609060101010101" pitchFamily="49" charset="-122"/>
              <a:ea typeface="FangSong" panose="02010609060101010101" pitchFamily="49" charset="-122"/>
              <a:cs typeface="Times New Roman" panose="02020603050405020304" pitchFamily="18" charset="0"/>
            </a:endParaRPr>
          </a:p>
          <a:p>
            <a:pPr marL="171450" indent="0" algn="just">
              <a:buNone/>
            </a:pPr>
            <a:r>
              <a:rPr lang="en-US" altLang="zh-CN" sz="2400" kern="100" dirty="0">
                <a:effectLst/>
                <a:latin typeface="FangSong" panose="02010609060101010101" pitchFamily="49" charset="-122"/>
                <a:ea typeface="FangSong" panose="02010609060101010101" pitchFamily="49" charset="-122"/>
                <a:cs typeface="Times New Roman" panose="02020603050405020304" pitchFamily="18" charset="0"/>
              </a:rPr>
              <a:t>1. </a:t>
            </a:r>
            <a:r>
              <a:rPr lang="zh-CN" altLang="zh-CN" sz="2400" kern="100" dirty="0">
                <a:effectLst/>
                <a:latin typeface="FangSong" panose="02010609060101010101" pitchFamily="49" charset="-122"/>
                <a:ea typeface="FangSong" panose="02010609060101010101" pitchFamily="49" charset="-122"/>
                <a:cs typeface="Times New Roman" panose="02020603050405020304" pitchFamily="18" charset="0"/>
              </a:rPr>
              <a:t>如果是</a:t>
            </a:r>
            <a:r>
              <a:rPr lang="en-US" altLang="zh-CN" sz="2400" kern="100" dirty="0">
                <a:effectLst/>
                <a:latin typeface="FangSong" panose="02010609060101010101" pitchFamily="49" charset="-122"/>
                <a:ea typeface="FangSong" panose="02010609060101010101" pitchFamily="49" charset="-122"/>
                <a:cs typeface="Times New Roman" panose="02020603050405020304" pitchFamily="18" charset="0"/>
              </a:rPr>
              <a:t>csv</a:t>
            </a:r>
            <a:r>
              <a:rPr lang="zh-CN" altLang="zh-CN" sz="2400" kern="100" dirty="0">
                <a:effectLst/>
                <a:latin typeface="FangSong" panose="02010609060101010101" pitchFamily="49" charset="-122"/>
                <a:ea typeface="FangSong" panose="02010609060101010101" pitchFamily="49" charset="-122"/>
                <a:cs typeface="Times New Roman" panose="02020603050405020304" pitchFamily="18" charset="0"/>
              </a:rPr>
              <a:t>文件，则可以使用</a:t>
            </a:r>
            <a:r>
              <a:rPr lang="en-US" altLang="zh-CN" sz="2400" kern="100" dirty="0" err="1">
                <a:effectLst/>
                <a:latin typeface="FangSong" panose="02010609060101010101" pitchFamily="49" charset="-122"/>
                <a:ea typeface="FangSong" panose="02010609060101010101" pitchFamily="49" charset="-122"/>
                <a:cs typeface="Times New Roman" panose="02020603050405020304" pitchFamily="18" charset="0"/>
              </a:rPr>
              <a:t>pd.read_csv</a:t>
            </a:r>
            <a:r>
              <a:rPr lang="zh-CN" altLang="zh-CN" sz="2400" kern="100" dirty="0">
                <a:effectLst/>
                <a:latin typeface="FangSong" panose="02010609060101010101" pitchFamily="49" charset="-122"/>
                <a:ea typeface="FangSong" panose="02010609060101010101" pitchFamily="49" charset="-122"/>
                <a:cs typeface="Times New Roman" panose="02020603050405020304" pitchFamily="18" charset="0"/>
              </a:rPr>
              <a:t>函数；如果是</a:t>
            </a:r>
            <a:r>
              <a:rPr lang="en-US" altLang="zh-CN" sz="2400" kern="100" dirty="0">
                <a:effectLst/>
                <a:latin typeface="FangSong" panose="02010609060101010101" pitchFamily="49" charset="-122"/>
                <a:ea typeface="FangSong" panose="02010609060101010101" pitchFamily="49" charset="-122"/>
                <a:cs typeface="Times New Roman" panose="02020603050405020304" pitchFamily="18" charset="0"/>
              </a:rPr>
              <a:t>excel</a:t>
            </a:r>
            <a:r>
              <a:rPr lang="zh-CN" altLang="zh-CN" sz="2400" kern="100" dirty="0">
                <a:effectLst/>
                <a:latin typeface="FangSong" panose="02010609060101010101" pitchFamily="49" charset="-122"/>
                <a:ea typeface="FangSong" panose="02010609060101010101" pitchFamily="49" charset="-122"/>
                <a:cs typeface="Times New Roman" panose="02020603050405020304" pitchFamily="18" charset="0"/>
              </a:rPr>
              <a:t>文件，则可以使用</a:t>
            </a:r>
            <a:r>
              <a:rPr lang="en-US" altLang="zh-CN" sz="2400" kern="100" dirty="0" err="1">
                <a:effectLst/>
                <a:latin typeface="FangSong" panose="02010609060101010101" pitchFamily="49" charset="-122"/>
                <a:ea typeface="FangSong" panose="02010609060101010101" pitchFamily="49" charset="-122"/>
                <a:cs typeface="Times New Roman" panose="02020603050405020304" pitchFamily="18" charset="0"/>
              </a:rPr>
              <a:t>pd.read_excel</a:t>
            </a:r>
            <a:r>
              <a:rPr lang="zh-CN" altLang="zh-CN" sz="2400" kern="100" dirty="0">
                <a:effectLst/>
                <a:latin typeface="FangSong" panose="02010609060101010101" pitchFamily="49" charset="-122"/>
                <a:ea typeface="FangSong" panose="02010609060101010101" pitchFamily="49" charset="-122"/>
                <a:cs typeface="Times New Roman" panose="02020603050405020304" pitchFamily="18" charset="0"/>
              </a:rPr>
              <a:t>函数</a:t>
            </a:r>
            <a:endParaRPr lang="zh-CN" altLang="zh-CN" sz="3200" kern="100" dirty="0">
              <a:effectLst/>
              <a:latin typeface="FangSong" panose="02010609060101010101" pitchFamily="49" charset="-122"/>
              <a:ea typeface="FangSong" panose="02010609060101010101" pitchFamily="49" charset="-122"/>
              <a:cs typeface="Times New Roman" panose="02020603050405020304" pitchFamily="18" charset="0"/>
            </a:endParaRPr>
          </a:p>
          <a:p>
            <a:pPr marL="171450" indent="0" algn="just">
              <a:buNone/>
            </a:pPr>
            <a:r>
              <a:rPr lang="en-US" altLang="zh-CN" sz="2400" kern="100" dirty="0">
                <a:effectLst/>
                <a:latin typeface="FangSong" panose="02010609060101010101" pitchFamily="49" charset="-122"/>
                <a:ea typeface="FangSong" panose="02010609060101010101" pitchFamily="49" charset="-122"/>
                <a:cs typeface="Times New Roman" panose="02020603050405020304" pitchFamily="18" charset="0"/>
              </a:rPr>
              <a:t>2. </a:t>
            </a:r>
            <a:r>
              <a:rPr lang="en-US" altLang="zh-CN" sz="2400" kern="100" dirty="0" err="1">
                <a:effectLst/>
                <a:latin typeface="FangSong" panose="02010609060101010101" pitchFamily="49" charset="-122"/>
                <a:ea typeface="FangSong" panose="02010609060101010101" pitchFamily="49" charset="-122"/>
                <a:cs typeface="Times New Roman" panose="02020603050405020304" pitchFamily="18" charset="0"/>
              </a:rPr>
              <a:t>raw_data.head</a:t>
            </a:r>
            <a:r>
              <a:rPr lang="en-US" altLang="zh-CN" sz="2400" kern="100" dirty="0">
                <a:effectLst/>
                <a:latin typeface="FangSong" panose="02010609060101010101" pitchFamily="49" charset="-122"/>
                <a:ea typeface="FangSong" panose="02010609060101010101" pitchFamily="49" charset="-122"/>
                <a:cs typeface="Times New Roman" panose="02020603050405020304" pitchFamily="18" charset="0"/>
              </a:rPr>
              <a:t>()</a:t>
            </a:r>
            <a:r>
              <a:rPr lang="zh-CN" altLang="zh-CN" sz="2400" kern="100" dirty="0">
                <a:effectLst/>
                <a:latin typeface="FangSong" panose="02010609060101010101" pitchFamily="49" charset="-122"/>
                <a:ea typeface="FangSong" panose="02010609060101010101" pitchFamily="49" charset="-122"/>
                <a:cs typeface="Times New Roman" panose="02020603050405020304" pitchFamily="18" charset="0"/>
              </a:rPr>
              <a:t>用来展示前几条数据，默认为</a:t>
            </a:r>
            <a:r>
              <a:rPr lang="en-US" altLang="zh-CN" sz="2400" kern="100" dirty="0">
                <a:effectLst/>
                <a:latin typeface="FangSong" panose="02010609060101010101" pitchFamily="49" charset="-122"/>
                <a:ea typeface="FangSong" panose="02010609060101010101" pitchFamily="49" charset="-122"/>
                <a:cs typeface="Times New Roman" panose="02020603050405020304" pitchFamily="18" charset="0"/>
              </a:rPr>
              <a:t>5</a:t>
            </a:r>
            <a:r>
              <a:rPr lang="zh-CN" altLang="zh-CN" sz="2400" kern="100" dirty="0">
                <a:effectLst/>
                <a:latin typeface="FangSong" panose="02010609060101010101" pitchFamily="49" charset="-122"/>
                <a:ea typeface="FangSong" panose="02010609060101010101" pitchFamily="49" charset="-122"/>
                <a:cs typeface="Times New Roman" panose="02020603050405020304" pitchFamily="18" charset="0"/>
              </a:rPr>
              <a:t>；相应地，</a:t>
            </a:r>
            <a:r>
              <a:rPr lang="en-US" altLang="zh-CN" sz="2400" kern="100" dirty="0" err="1">
                <a:effectLst/>
                <a:latin typeface="FangSong" panose="02010609060101010101" pitchFamily="49" charset="-122"/>
                <a:ea typeface="FangSong" panose="02010609060101010101" pitchFamily="49" charset="-122"/>
                <a:cs typeface="Times New Roman" panose="02020603050405020304" pitchFamily="18" charset="0"/>
              </a:rPr>
              <a:t>raw_data.tail</a:t>
            </a:r>
            <a:r>
              <a:rPr lang="en-US" altLang="zh-CN" sz="2400" kern="100" dirty="0">
                <a:effectLst/>
                <a:latin typeface="FangSong" panose="02010609060101010101" pitchFamily="49" charset="-122"/>
                <a:ea typeface="FangSong" panose="02010609060101010101" pitchFamily="49" charset="-122"/>
                <a:cs typeface="Times New Roman" panose="02020603050405020304" pitchFamily="18" charset="0"/>
              </a:rPr>
              <a:t>()</a:t>
            </a:r>
            <a:r>
              <a:rPr lang="zh-CN" altLang="zh-CN" sz="2400" kern="100" dirty="0">
                <a:effectLst/>
                <a:latin typeface="FangSong" panose="02010609060101010101" pitchFamily="49" charset="-122"/>
                <a:ea typeface="FangSong" panose="02010609060101010101" pitchFamily="49" charset="-122"/>
                <a:cs typeface="Times New Roman" panose="02020603050405020304" pitchFamily="18" charset="0"/>
              </a:rPr>
              <a:t>用来展示最后几条数据。</a:t>
            </a:r>
            <a:endParaRPr lang="en-US" altLang="zh-CN" sz="2400" kern="100" dirty="0">
              <a:effectLst/>
              <a:latin typeface="FangSong" panose="02010609060101010101" pitchFamily="49" charset="-122"/>
              <a:ea typeface="FangSong" panose="02010609060101010101" pitchFamily="49" charset="-122"/>
              <a:cs typeface="Times New Roman" panose="02020603050405020304" pitchFamily="18" charset="0"/>
            </a:endParaRPr>
          </a:p>
          <a:p>
            <a:pPr marL="171450" indent="0" algn="just">
              <a:buNone/>
            </a:pPr>
            <a:endParaRPr lang="en-US" altLang="zh-CN" sz="2400" kern="100" dirty="0">
              <a:latin typeface="FangSong" panose="02010609060101010101" pitchFamily="49" charset="-122"/>
              <a:ea typeface="FangSong" panose="02010609060101010101" pitchFamily="49" charset="-122"/>
              <a:cs typeface="Times New Roman" panose="02020603050405020304" pitchFamily="18" charset="0"/>
            </a:endParaRPr>
          </a:p>
          <a:p>
            <a:pPr indent="266700" algn="just"/>
            <a:r>
              <a:rPr lang="zh-CN" altLang="en-US" kern="100" dirty="0">
                <a:latin typeface="Calibri" panose="020F0502020204030204" pitchFamily="34" charset="0"/>
                <a:ea typeface="宋体" panose="02010600030101010101" pitchFamily="2" charset="-122"/>
                <a:cs typeface="Times New Roman" panose="02020603050405020304" pitchFamily="18" charset="0"/>
              </a:rPr>
              <a:t>用</a:t>
            </a:r>
            <a:r>
              <a:rPr lang="en-US" altLang="zh-CN" kern="100" dirty="0">
                <a:latin typeface="Calibri" panose="020F0502020204030204" pitchFamily="34" charset="0"/>
                <a:ea typeface="宋体" panose="02010600030101010101" pitchFamily="2" charset="-122"/>
                <a:cs typeface="Times New Roman" panose="02020603050405020304" pitchFamily="18" charset="0"/>
              </a:rPr>
              <a:t>info</a:t>
            </a:r>
            <a:r>
              <a:rPr lang="zh-CN" altLang="en-US" kern="100" dirty="0">
                <a:latin typeface="Calibri" panose="020F0502020204030204" pitchFamily="34" charset="0"/>
                <a:ea typeface="宋体" panose="02010600030101010101" pitchFamily="2" charset="-122"/>
                <a:cs typeface="Times New Roman" panose="02020603050405020304" pitchFamily="18" charset="0"/>
              </a:rPr>
              <a:t>函数查看基本信息。</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81520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1C14-CDF0-6145-93F2-6EDE28ADB259}"/>
              </a:ext>
            </a:extLst>
          </p:cNvPr>
          <p:cNvSpPr>
            <a:spLocks noGrp="1"/>
          </p:cNvSpPr>
          <p:nvPr>
            <p:ph type="title"/>
          </p:nvPr>
        </p:nvSpPr>
        <p:spPr/>
        <p:txBody>
          <a:bodyPr/>
          <a:lstStyle/>
          <a:p>
            <a:r>
              <a:rPr lang="en-US" dirty="0" err="1"/>
              <a:t>数据导入及初步分析</a:t>
            </a:r>
            <a:endParaRPr lang="en-US" dirty="0"/>
          </a:p>
        </p:txBody>
      </p:sp>
      <p:pic>
        <p:nvPicPr>
          <p:cNvPr id="4" name="图片 3">
            <a:extLst>
              <a:ext uri="{FF2B5EF4-FFF2-40B4-BE49-F238E27FC236}">
                <a16:creationId xmlns:a16="http://schemas.microsoft.com/office/drawing/2014/main" id="{40F83919-54A0-C10E-0A47-2666157C111D}"/>
              </a:ext>
            </a:extLst>
          </p:cNvPr>
          <p:cNvPicPr>
            <a:picLocks noChangeAspect="1"/>
          </p:cNvPicPr>
          <p:nvPr/>
        </p:nvPicPr>
        <p:blipFill>
          <a:blip r:embed="rId2"/>
          <a:stretch>
            <a:fillRect/>
          </a:stretch>
        </p:blipFill>
        <p:spPr>
          <a:xfrm>
            <a:off x="838200" y="1550574"/>
            <a:ext cx="6263244" cy="3389511"/>
          </a:xfrm>
          <a:prstGeom prst="rect">
            <a:avLst/>
          </a:prstGeom>
        </p:spPr>
      </p:pic>
      <p:sp>
        <p:nvSpPr>
          <p:cNvPr id="5" name="文本框 4">
            <a:extLst>
              <a:ext uri="{FF2B5EF4-FFF2-40B4-BE49-F238E27FC236}">
                <a16:creationId xmlns:a16="http://schemas.microsoft.com/office/drawing/2014/main" id="{8EFB0794-49D8-02DE-34D7-A3C0EC0A6D1F}"/>
              </a:ext>
            </a:extLst>
          </p:cNvPr>
          <p:cNvSpPr txBox="1"/>
          <p:nvPr/>
        </p:nvSpPr>
        <p:spPr>
          <a:xfrm>
            <a:off x="838200" y="5106391"/>
            <a:ext cx="10257111" cy="923330"/>
          </a:xfrm>
          <a:prstGeom prst="rect">
            <a:avLst/>
          </a:prstGeom>
          <a:noFill/>
        </p:spPr>
        <p:txBody>
          <a:bodyPr wrap="square" rtlCol="0">
            <a:spAutoFit/>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由结果可知，总共有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个变量，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6</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7</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为连续型变量，其他为分类变量。在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平均停留时间</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字段中有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2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个缺失值。由于缺失数量少且为连续型变量，可以使用均值法做填充。</a:t>
            </a:r>
          </a:p>
          <a:p>
            <a:endParaRPr kumimoji="1" lang="zh-CN" altLang="en-US" dirty="0"/>
          </a:p>
        </p:txBody>
      </p:sp>
    </p:spTree>
    <p:extLst>
      <p:ext uri="{BB962C8B-B14F-4D97-AF65-F5344CB8AC3E}">
        <p14:creationId xmlns:p14="http://schemas.microsoft.com/office/powerpoint/2010/main" val="2635300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1C14-CDF0-6145-93F2-6EDE28ADB259}"/>
              </a:ext>
            </a:extLst>
          </p:cNvPr>
          <p:cNvSpPr>
            <a:spLocks noGrp="1"/>
          </p:cNvSpPr>
          <p:nvPr>
            <p:ph type="title"/>
          </p:nvPr>
        </p:nvSpPr>
        <p:spPr/>
        <p:txBody>
          <a:bodyPr/>
          <a:lstStyle/>
          <a:p>
            <a:r>
              <a:rPr lang="en-US" dirty="0" err="1"/>
              <a:t>描述性统计</a:t>
            </a:r>
            <a:endParaRPr lang="en-US" dirty="0"/>
          </a:p>
        </p:txBody>
      </p:sp>
      <p:pic>
        <p:nvPicPr>
          <p:cNvPr id="6" name="图片 5">
            <a:extLst>
              <a:ext uri="{FF2B5EF4-FFF2-40B4-BE49-F238E27FC236}">
                <a16:creationId xmlns:a16="http://schemas.microsoft.com/office/drawing/2014/main" id="{5313A4E5-7D8E-EEFD-7F12-4AD4AC57645C}"/>
              </a:ext>
            </a:extLst>
          </p:cNvPr>
          <p:cNvPicPr>
            <a:picLocks noChangeAspect="1"/>
          </p:cNvPicPr>
          <p:nvPr/>
        </p:nvPicPr>
        <p:blipFill>
          <a:blip r:embed="rId2"/>
          <a:stretch>
            <a:fillRect/>
          </a:stretch>
        </p:blipFill>
        <p:spPr>
          <a:xfrm>
            <a:off x="576942" y="1596601"/>
            <a:ext cx="7270239" cy="3265743"/>
          </a:xfrm>
          <a:prstGeom prst="rect">
            <a:avLst/>
          </a:prstGeom>
        </p:spPr>
      </p:pic>
      <p:sp>
        <p:nvSpPr>
          <p:cNvPr id="12" name="文本框 11">
            <a:extLst>
              <a:ext uri="{FF2B5EF4-FFF2-40B4-BE49-F238E27FC236}">
                <a16:creationId xmlns:a16="http://schemas.microsoft.com/office/drawing/2014/main" id="{5A8809A5-B304-9DA2-8ABA-A94FF25EF44A}"/>
              </a:ext>
            </a:extLst>
          </p:cNvPr>
          <p:cNvSpPr txBox="1"/>
          <p:nvPr/>
        </p:nvSpPr>
        <p:spPr>
          <a:xfrm>
            <a:off x="8002549" y="1305341"/>
            <a:ext cx="3517505" cy="4247317"/>
          </a:xfrm>
          <a:prstGeom prst="rect">
            <a:avLst/>
          </a:prstGeom>
          <a:noFill/>
        </p:spPr>
        <p:txBody>
          <a:bodyPr wrap="square" rtlCol="0">
            <a:spAutoFit/>
          </a:bodyPr>
          <a:lstStyle/>
          <a:p>
            <a:pPr marL="342900" indent="-342900" algn="just">
              <a:buAutoNum type="arabicPeriod"/>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日均</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UV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的数据波动非常大，说明了不同渠道间的特征差异非常明显：由于广告的流量型特征明显，很多广告的流量爆发明显，因此渠道间确实有非常大的差异性，这些差异性应该保留，不能作为异常值处理。</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平均注册率、平均搜索量、订单转化率等多个统计量（例如最小值、</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25%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分位数等）都为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，似乎数据不太正常：是由于在打印输出过程中仅保留了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位小数，而有些数值很小。</a:t>
            </a:r>
          </a:p>
          <a:p>
            <a:endParaRPr kumimoji="1" lang="zh-CN" altLang="en-US" dirty="0"/>
          </a:p>
        </p:txBody>
      </p:sp>
    </p:spTree>
    <p:extLst>
      <p:ext uri="{BB962C8B-B14F-4D97-AF65-F5344CB8AC3E}">
        <p14:creationId xmlns:p14="http://schemas.microsoft.com/office/powerpoint/2010/main" val="2205387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1C14-CDF0-6145-93F2-6EDE28ADB259}"/>
              </a:ext>
            </a:extLst>
          </p:cNvPr>
          <p:cNvSpPr>
            <a:spLocks noGrp="1"/>
          </p:cNvSpPr>
          <p:nvPr>
            <p:ph type="title"/>
          </p:nvPr>
        </p:nvSpPr>
        <p:spPr/>
        <p:txBody>
          <a:bodyPr/>
          <a:lstStyle/>
          <a:p>
            <a:r>
              <a:rPr lang="en-US" dirty="0" err="1"/>
              <a:t>数据可视化</a:t>
            </a:r>
            <a:r>
              <a:rPr lang="en-US" altLang="zh-CN" dirty="0"/>
              <a:t>—</a:t>
            </a:r>
            <a:r>
              <a:rPr lang="zh-CN" altLang="en-US" dirty="0"/>
              <a:t>连续变量</a:t>
            </a:r>
            <a:endParaRPr lang="en-US" dirty="0"/>
          </a:p>
        </p:txBody>
      </p:sp>
      <p:pic>
        <p:nvPicPr>
          <p:cNvPr id="3" name="图片 2">
            <a:extLst>
              <a:ext uri="{FF2B5EF4-FFF2-40B4-BE49-F238E27FC236}">
                <a16:creationId xmlns:a16="http://schemas.microsoft.com/office/drawing/2014/main" id="{BB32C849-8DFF-E24D-24D2-F863907F6039}"/>
              </a:ext>
            </a:extLst>
          </p:cNvPr>
          <p:cNvPicPr>
            <a:picLocks noChangeAspect="1"/>
          </p:cNvPicPr>
          <p:nvPr/>
        </p:nvPicPr>
        <p:blipFill>
          <a:blip r:embed="rId2"/>
          <a:stretch>
            <a:fillRect/>
          </a:stretch>
        </p:blipFill>
        <p:spPr>
          <a:xfrm>
            <a:off x="715100" y="2341267"/>
            <a:ext cx="3387241" cy="2175465"/>
          </a:xfrm>
          <a:prstGeom prst="rect">
            <a:avLst/>
          </a:prstGeom>
        </p:spPr>
      </p:pic>
      <p:pic>
        <p:nvPicPr>
          <p:cNvPr id="4" name="图片 3">
            <a:extLst>
              <a:ext uri="{FF2B5EF4-FFF2-40B4-BE49-F238E27FC236}">
                <a16:creationId xmlns:a16="http://schemas.microsoft.com/office/drawing/2014/main" id="{2B8ED082-30A9-AE31-4C1F-4D29C3F68AA7}"/>
              </a:ext>
            </a:extLst>
          </p:cNvPr>
          <p:cNvPicPr>
            <a:picLocks noChangeAspect="1"/>
          </p:cNvPicPr>
          <p:nvPr/>
        </p:nvPicPr>
        <p:blipFill>
          <a:blip r:embed="rId3"/>
          <a:stretch>
            <a:fillRect/>
          </a:stretch>
        </p:blipFill>
        <p:spPr>
          <a:xfrm>
            <a:off x="4980099" y="2341267"/>
            <a:ext cx="3566263" cy="2175465"/>
          </a:xfrm>
          <a:prstGeom prst="rect">
            <a:avLst/>
          </a:prstGeom>
        </p:spPr>
      </p:pic>
    </p:spTree>
    <p:extLst>
      <p:ext uri="{BB962C8B-B14F-4D97-AF65-F5344CB8AC3E}">
        <p14:creationId xmlns:p14="http://schemas.microsoft.com/office/powerpoint/2010/main" val="2233527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1658</TotalTime>
  <Words>1520</Words>
  <Application>Microsoft Macintosh PowerPoint</Application>
  <PresentationFormat>宽屏</PresentationFormat>
  <Paragraphs>77</Paragraphs>
  <Slides>21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等线</vt:lpstr>
      <vt:lpstr>FangSong</vt:lpstr>
      <vt:lpstr>宋体</vt:lpstr>
      <vt:lpstr>Microsoft YaHei</vt:lpstr>
      <vt:lpstr>Gotham Bold</vt:lpstr>
      <vt:lpstr>Gotham Book</vt:lpstr>
      <vt:lpstr>Arial</vt:lpstr>
      <vt:lpstr>Calibri</vt:lpstr>
      <vt:lpstr>Cambria Math</vt:lpstr>
      <vt:lpstr>Helvetica Neue</vt:lpstr>
      <vt:lpstr>Office Theme</vt:lpstr>
      <vt:lpstr>广告分类</vt:lpstr>
      <vt:lpstr>01 实验背景 </vt:lpstr>
      <vt:lpstr>实验背景</vt:lpstr>
      <vt:lpstr>数据集介绍</vt:lpstr>
      <vt:lpstr>02 数据导入及分析 </vt:lpstr>
      <vt:lpstr>数据导入及初步分析</vt:lpstr>
      <vt:lpstr>数据导入及初步分析</vt:lpstr>
      <vt:lpstr>描述性统计</vt:lpstr>
      <vt:lpstr>数据可视化—连续变量</vt:lpstr>
      <vt:lpstr>数据可视化—离散变量</vt:lpstr>
      <vt:lpstr>相关性分析</vt:lpstr>
      <vt:lpstr>03 特征处理 </vt:lpstr>
      <vt:lpstr>相关性处理</vt:lpstr>
      <vt:lpstr>分类变量OneHot编码</vt:lpstr>
      <vt:lpstr>连续变量标准化</vt:lpstr>
      <vt:lpstr>04 K-Means建模与分析 </vt:lpstr>
      <vt:lpstr>K-Means算法</vt:lpstr>
      <vt:lpstr>基于自动K值的K-Means聚类 </vt:lpstr>
      <vt:lpstr>聚类结果分析 </vt:lpstr>
      <vt:lpstr>聚类结果分析 </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鲁蔚征</cp:lastModifiedBy>
  <cp:revision>59</cp:revision>
  <cp:lastPrinted>2023-08-30T09:51:23Z</cp:lastPrinted>
  <dcterms:created xsi:type="dcterms:W3CDTF">2019-02-21T16:29:10Z</dcterms:created>
  <dcterms:modified xsi:type="dcterms:W3CDTF">2023-09-02T07:04:20Z</dcterms:modified>
</cp:coreProperties>
</file>