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66" r:id="rId6"/>
    <p:sldId id="270" r:id="rId7"/>
    <p:sldId id="280" r:id="rId8"/>
    <p:sldId id="281" r:id="rId9"/>
    <p:sldId id="282" r:id="rId10"/>
    <p:sldId id="283" r:id="rId11"/>
    <p:sldId id="267" r:id="rId12"/>
    <p:sldId id="275" r:id="rId13"/>
    <p:sldId id="276" r:id="rId14"/>
    <p:sldId id="284" r:id="rId15"/>
    <p:sldId id="285" r:id="rId16"/>
    <p:sldId id="268" r:id="rId17"/>
    <p:sldId id="279" r:id="rId18"/>
    <p:sldId id="286" r:id="rId19"/>
    <p:sldId id="278" r:id="rId20"/>
    <p:sldId id="277" r:id="rId21"/>
    <p:sldId id="287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4"/>
    <a:srgbClr val="7FA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/>
    <p:restoredTop sz="95903"/>
  </p:normalViewPr>
  <p:slideViewPr>
    <p:cSldViewPr snapToGrid="0" snapToObjects="1">
      <p:cViewPr varScale="1">
        <p:scale>
          <a:sx n="110" d="100"/>
          <a:sy n="110" d="100"/>
        </p:scale>
        <p:origin x="2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F537-2C6E-6D47-B45B-28190546432A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B4376-F929-204F-BF5A-1D849A2ED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22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B4376-F929-204F-BF5A-1D849A2EDD7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88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EE10-63FD-CE43-8C15-5593F89482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D8CB9-736F-3641-BE74-5F9EEADE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5858-0C5A-7445-9779-17FE8EAE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1642" y="6580554"/>
            <a:ext cx="6135716" cy="3330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9EFC-5CA4-8B4C-89C1-871211C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4278-EC91-9541-A4D9-B81444052E3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430CF7-C2C5-7F41-8A25-89F8A8D4AA14}"/>
              </a:ext>
            </a:extLst>
          </p:cNvPr>
          <p:cNvSpPr/>
          <p:nvPr userDrawn="1"/>
        </p:nvSpPr>
        <p:spPr>
          <a:xfrm>
            <a:off x="0" y="6474658"/>
            <a:ext cx="12192000" cy="383342"/>
          </a:xfrm>
          <a:prstGeom prst="rect">
            <a:avLst/>
          </a:prstGeom>
          <a:solidFill>
            <a:srgbClr val="1845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D013-C113-B241-9DCA-D4B431AA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91BE0-1225-6B4F-B732-EC26E84FD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B0CCC-AB3F-6143-83CA-4476DBEB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7565-65B3-A84A-9BAD-88B292467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6024E1-8131-3540-BD5D-CDE5635B6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7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7386-20F5-F74D-96FF-AC6600AE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2FA9-E892-8D42-BE3B-8F0218CF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E0986E-75E2-134C-A299-31DA3BE92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FE6B65-6123-DD47-9E93-DE0D876FE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4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459C7-87D3-0944-8B2B-D73085825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59D98-4804-FC4E-A91B-0FF62640D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C4E3C3E-AF12-4D48-9847-368FC5EF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BFD188-00E7-E142-8F49-04EEEE326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E488A-2AF0-6746-A484-352A8982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1642" y="6580554"/>
            <a:ext cx="6135716" cy="3330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04AB8-6A4B-5B45-B35E-EC39F68CC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3176" y="2579984"/>
            <a:ext cx="6362047" cy="135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83A9B-2938-A545-8381-B534CF3C8E1C}"/>
              </a:ext>
            </a:extLst>
          </p:cNvPr>
          <p:cNvSpPr txBox="1"/>
          <p:nvPr userDrawn="1"/>
        </p:nvSpPr>
        <p:spPr>
          <a:xfrm>
            <a:off x="4267200" y="4673600"/>
            <a:ext cx="364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latin typeface="Gotham Bold" pitchFamily="2" charset="0"/>
                <a:cs typeface="Gotham Bold" pitchFamily="2" charset="0"/>
              </a:rPr>
              <a:t>cal.msu.edu</a:t>
            </a:r>
            <a:endParaRPr lang="en-US" sz="2400" b="1" i="0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C03AA-1F9E-6D48-9588-E11D8E9DB85B}"/>
              </a:ext>
            </a:extLst>
          </p:cNvPr>
          <p:cNvSpPr/>
          <p:nvPr userDrawn="1"/>
        </p:nvSpPr>
        <p:spPr>
          <a:xfrm>
            <a:off x="0" y="6471920"/>
            <a:ext cx="12192000" cy="386080"/>
          </a:xfrm>
          <a:prstGeom prst="rect">
            <a:avLst/>
          </a:prstGeom>
          <a:solidFill>
            <a:srgbClr val="1845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EE10-63FD-CE43-8C15-5593F89482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D8CB9-736F-3641-BE74-5F9EEADE9D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34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3D18-CEC2-0641-A36B-7F520E06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E11-B27A-7249-8BF8-2AD3D987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6EFC05-8B55-C643-B136-C0606D9D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5757DA-A98A-844C-8925-69573E6FD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7E6F-827A-5A4D-AD40-476E8D5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F243-8E88-DE49-85C9-46C1608E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B5300-A420-1441-A269-A0359894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C3925E3-CE30-2A45-9F4E-152EFC783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8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280-3036-F248-AFC7-2B33DAA2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492B-1543-F141-92C5-2422FC8CF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676A-B3DB-164D-BCC7-6D05DA86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867F-4225-DA44-B950-DFAFACC4B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E81EB0F-7149-B645-A1A2-828CC242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3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83-7BFC-B44B-ABB5-09C8173B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09D9-4395-D941-99EC-79053B726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2D61-4B4C-3D4D-AEE3-4E561753C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FDB6A-D76A-A44C-98E0-BE91C3005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E3E73-4143-A047-9E70-89DCE11A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DFA793-2FEC-6347-AC63-314B2C188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E63D078-0991-C64E-9330-E942D69256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A963-0D45-A040-9514-EA3014AD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2B344F-FC1C-1849-BCA5-881D1E268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AA7A-C66D-E84E-B691-17794A37B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2A446E-6C4B-E44E-8A42-2566180F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10AEE-4330-644A-BDCB-D356F252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0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85C8-A558-FA4E-A704-7B12E589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DDD0-7150-4D41-826C-CA70B296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2D61D-D374-5B41-B1D1-5954D55D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7802-E7F7-2F47-82FE-8B187EF2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1CADA5-3AE0-9545-9663-0594F08EB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AA551-DBFC-6D49-886B-115AF0CA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64DA-FF52-5D4F-B5AE-2401949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A18D6-1C63-164D-9ABF-7FC810E8477A}"/>
              </a:ext>
            </a:extLst>
          </p:cNvPr>
          <p:cNvSpPr/>
          <p:nvPr userDrawn="1"/>
        </p:nvSpPr>
        <p:spPr>
          <a:xfrm>
            <a:off x="0" y="6474658"/>
            <a:ext cx="12192000" cy="383342"/>
          </a:xfrm>
          <a:prstGeom prst="rect">
            <a:avLst/>
          </a:prstGeom>
          <a:solidFill>
            <a:srgbClr val="184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1A41-B843-424D-994E-A81EF2E2D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82239"/>
            <a:ext cx="441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defRPr>
            </a:lvl1pPr>
          </a:lstStyle>
          <a:p>
            <a:fld id="{D45A4278-EC91-9541-A4D9-B81444052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FADB8D-8AB6-9547-83DF-E9CFEA8B0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142" y="6577428"/>
            <a:ext cx="6135716" cy="333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Book" pitchFamily="2" charset="0"/>
                <a:cs typeface="Gotham Book" pitchFamily="2" charset="0"/>
              </a:rPr>
              <a:t>Presentation 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184534"/>
          </a:solidFill>
          <a:latin typeface="Gotham Bold" pitchFamily="2" charset="0"/>
          <a:ea typeface="+mj-ea"/>
          <a:cs typeface="Gotham 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otham Book" pitchFamily="2" charset="0"/>
          <a:ea typeface="+mn-ea"/>
          <a:cs typeface="Gotham Boo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4C3-2709-3E41-ACD9-15AE4D8DC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信用评估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数据探索性分析</a:t>
            </a:r>
            <a:r>
              <a:rPr lang="zh-CN" altLang="en-US" dirty="0"/>
              <a:t>（</a:t>
            </a:r>
            <a:r>
              <a:rPr lang="en-US" altLang="zh-CN" dirty="0"/>
              <a:t>EDA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EDBCC6-886B-44B0-E845-4EDE13E25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94" y="1690688"/>
            <a:ext cx="2626096" cy="17935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98216A-14A6-98B5-C2A3-5FF9334C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4" y="4077628"/>
            <a:ext cx="2626096" cy="1772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B5B-D8C9-5F37-7246-7EEABC7D9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200" y="2172200"/>
            <a:ext cx="4344073" cy="25779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D7DF7B-AB10-4E8C-3CB6-1B2ED547F735}"/>
              </a:ext>
            </a:extLst>
          </p:cNvPr>
          <p:cNvSpPr txBox="1"/>
          <p:nvPr/>
        </p:nvSpPr>
        <p:spPr>
          <a:xfrm rot="10800000" flipV="1">
            <a:off x="8140883" y="2410797"/>
            <a:ext cx="3562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）各变量之间的相关性较小。后续逻辑回归可认为不存在多重共线性问题；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solidFill>
                <a:srgbClr val="000000"/>
              </a:solidFill>
              <a:effectLst/>
              <a:ea typeface="Helvetica Neue" panose="02000503000000020004" pitchFamily="2" charset="0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30-59days, 60-89days, 90+days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对我们要预测的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label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有较强的相关性。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9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A68-7ECD-A742-BA26-C4AF87658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93" y="1407370"/>
            <a:ext cx="9144000" cy="238760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特征工程</a:t>
            </a:r>
            <a:br>
              <a:rPr lang="en-US" altLang="zh-CN" sz="4800" dirty="0">
                <a:solidFill>
                  <a:srgbClr val="184534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6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特征工程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379370-4FCE-737C-C789-EDD8323EE5DA}"/>
              </a:ext>
            </a:extLst>
          </p:cNvPr>
          <p:cNvSpPr txBox="1"/>
          <p:nvPr/>
        </p:nvSpPr>
        <p:spPr>
          <a:xfrm>
            <a:off x="700644" y="1690687"/>
            <a:ext cx="1065315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在上面的数据分析中可以看到，实验所用的数据集包含了缺失值，以及一些异常点，这样的数据很不利于训练得到好的模型，下面通过特征工程得到更有价值的数据。</a:t>
            </a:r>
          </a:p>
          <a:p>
            <a:pPr indent="266700"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特征工程在机器学习中起着非常重要的作用，往往直接影响模型的有效性。常见的特征变量选择方法有：相关性分析、基于模型的特征选择、特征重要性等。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Weight of Evidence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种在信用评分建模和风险评估中常用的统计方法，用于衡量一个特征对于目标变量的预测能力。它将每个特征的不同取值映射到一个权重，这个权重表示了该特征在不同取值下对目标变量的影响程度。可以处理缺失值、处理连续型和分类型特征，同时具有较强的解释性，降低异常值的影响。详细了解可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https://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zhuanlan.zhihu.com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/p/375447436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注：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值描述了变量当前这个分组，对判断个体是否属于坏样本所起的影响方向和大小。当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为正时，变量当前取值对判断个体是否会响应起到的正向的影响，当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为负时，起到了负向影响。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值的大小，则是这个影响的大小的体现；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值是用来衡量自变量的预测能力，一个变量蕴含的信息越多，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iv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值越大。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1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变量离散化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E2B72-9C51-7486-269E-DA87F33E4D63}"/>
              </a:ext>
            </a:extLst>
          </p:cNvPr>
          <p:cNvSpPr txBox="1"/>
          <p:nvPr/>
        </p:nvSpPr>
        <p:spPr>
          <a:xfrm>
            <a:off x="838200" y="1690687"/>
            <a:ext cx="84008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编码适用的是类别变量，因此对数值变量，我们首先需要进行分箱操作，也就是变量离散化。 </a:t>
            </a:r>
          </a:p>
          <a:p>
            <a:pPr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连续变量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常用的有等距分段、等深分段、最优分段。</a:t>
            </a:r>
          </a:p>
          <a:p>
            <a:pPr marL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等距分段：分段区间一致，比如年龄以十年作为一个分段；</a:t>
            </a:r>
          </a:p>
          <a:p>
            <a:pPr marL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等深分段：先确定分段数量，使每个分段中样本量大致相同；</a:t>
            </a:r>
          </a:p>
          <a:p>
            <a:pPr marL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最优分段：保持对原始数据分布进行适当划分的同时，最大程度地提高分箱后的特征与目标变量之间的关联性。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9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变量离散化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3E2B72-9C51-7486-269E-DA87F33E4D63}"/>
              </a:ext>
            </a:extLst>
          </p:cNvPr>
          <p:cNvSpPr txBox="1"/>
          <p:nvPr/>
        </p:nvSpPr>
        <p:spPr>
          <a:xfrm>
            <a:off x="838200" y="1690687"/>
            <a:ext cx="8400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其他的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非连续型变量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，则需要进行手动分箱（主要使用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的拼接操作），目标切点如下（切点可根据要求自行选择）：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x3_cut = [-inf, 0, 1, 3, 5, +inf]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x6_cut = [-inf, 1, 2, 3, 5, +inf]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x7_cut = [-inf, 0, 1, 3, 5, +inf]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x8_cut = [-inf, 0, 1, 2, 3, +inf]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x9_cut = [-inf, 0, 1, 3, +inf]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x10_cut = [-inf, 0, 1, 2, 3, 5, +inf]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67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变量筛选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7750A3-01C6-277A-4802-0BC31620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3591296" cy="23722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84DF44-7320-C9AA-37EB-2AFBBEA811D6}"/>
              </a:ext>
            </a:extLst>
          </p:cNvPr>
          <p:cNvSpPr txBox="1"/>
          <p:nvPr/>
        </p:nvSpPr>
        <p:spPr>
          <a:xfrm>
            <a:off x="759031" y="4423015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可以看出，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DebtRatio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MonthlyIncome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openloan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iv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值明显较低。故最终选择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lineofcredit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(x1), age (x2), 30-59days (x3), 90+days (x7), 60-89days (x9)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变量建模【与前述热力图展现的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x3,x7,x9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的相关性也一致】。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80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A68-7ECD-A742-BA26-C4AF87658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93" y="140737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04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5400" dirty="0">
                <a:solidFill>
                  <a:srgbClr val="18453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建立与评估</a:t>
            </a:r>
            <a:br>
              <a:rPr lang="en-US" altLang="zh-CN" sz="4800" dirty="0">
                <a:solidFill>
                  <a:srgbClr val="184534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Logistic模型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360871-AC69-D1A3-03D9-47FA087460A5}"/>
                  </a:ext>
                </a:extLst>
              </p:cNvPr>
              <p:cNvSpPr txBox="1"/>
              <p:nvPr/>
            </p:nvSpPr>
            <p:spPr>
              <a:xfrm>
                <a:off x="838200" y="1612797"/>
                <a:ext cx="10888362" cy="5038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我们知道一般线性回归基本模型是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ϵ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假设有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个自变量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模型假设为：</a:t>
                </a:r>
              </a:p>
              <a:p>
                <a:pPr algn="just"/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数据是独立观测的，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ϵ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ϵ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之间都是相互独立的随机变量；</a:t>
                </a:r>
              </a:p>
              <a:p>
                <a:pPr algn="just"/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随机误差项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ϵ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满足高斯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马尔可夫条件：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𝐶𝑜𝑣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正态性假定：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因此因变量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也应该服从正态分布，给定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下，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</a:rPr>
                  <a:t> </a:t>
                </a:r>
                <a:b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对于分类变量来说，因变量是二分类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01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变量，而不是服从正态分布的连续变量；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的范围是负无穷到正无穷，不满足二分类变量的要求，样本点不同，方差也不同。</a:t>
                </a:r>
              </a:p>
              <a:p>
                <a:pPr algn="just"/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因此我们引入广义回归，来解决这些问题。将正态分布拓宽为指数型分布，并用连接函数对条件均值做变换。逻辑回归就是广义回归模型的一种最常用的模型之一，选择的连接函数是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logit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变换。</a:t>
                </a:r>
              </a:p>
              <a:p>
                <a:pPr algn="just"/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360871-AC69-D1A3-03D9-47FA08746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2797"/>
                <a:ext cx="10888362" cy="5038815"/>
              </a:xfrm>
              <a:prstGeom prst="rect">
                <a:avLst/>
              </a:prstGeom>
              <a:blipFill>
                <a:blip r:embed="rId2"/>
                <a:stretch>
                  <a:fillRect l="-583" t="-13854" r="-466" b="-2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WOE编码转换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5ED49-D5A4-BC11-3A06-1573552C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25" y="2114200"/>
            <a:ext cx="6948717" cy="21408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72C5E1-821A-2B4E-4D5D-78636B9359D5}"/>
              </a:ext>
            </a:extLst>
          </p:cNvPr>
          <p:cNvSpPr txBox="1"/>
          <p:nvPr/>
        </p:nvSpPr>
        <p:spPr>
          <a:xfrm>
            <a:off x="838200" y="1581216"/>
            <a:ext cx="820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编码转换看作为一种数据标准化，可以降低异常值和量纲不同的影响。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EF3413-19B6-49A6-5AA5-A095FD34A533}"/>
              </a:ext>
            </a:extLst>
          </p:cNvPr>
          <p:cNvSpPr txBox="1"/>
          <p:nvPr/>
        </p:nvSpPr>
        <p:spPr>
          <a:xfrm>
            <a:off x="936024" y="5026922"/>
            <a:ext cx="8109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可以发现样本的某些变量可能与其他样本具有相同的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编码，这是因为他们属于同一个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woe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编码就是将数值型变量转化为广义分类变量的过程。</a:t>
            </a:r>
          </a:p>
        </p:txBody>
      </p:sp>
    </p:spTree>
    <p:extLst>
      <p:ext uri="{BB962C8B-B14F-4D97-AF65-F5344CB8AC3E}">
        <p14:creationId xmlns:p14="http://schemas.microsoft.com/office/powerpoint/2010/main" val="273760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逻辑回归模型结果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A62EA2-F136-4E43-5CDF-E37FC316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196"/>
            <a:ext cx="6860059" cy="3365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D49A10-7B3D-BA3A-B2A1-9BB7BCFEF697}"/>
              </a:ext>
            </a:extLst>
          </p:cNvPr>
          <p:cNvSpPr txBox="1"/>
          <p:nvPr/>
        </p:nvSpPr>
        <p:spPr>
          <a:xfrm>
            <a:off x="838200" y="5424616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由系数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&lt;0.05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可知，拒绝系数为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的原假设，该模型成立。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40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A68-7ECD-A742-BA26-C4AF87658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93" y="1407370"/>
            <a:ext cx="9144000" cy="2387600"/>
          </a:xfrm>
        </p:spPr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dirty="0" err="1">
                <a:solidFill>
                  <a:srgbClr val="18453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实验背景</a:t>
            </a:r>
            <a:br>
              <a:rPr lang="en-US" altLang="zh-CN" sz="4800" dirty="0">
                <a:solidFill>
                  <a:srgbClr val="184534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7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ROC曲线原理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827B4-BA75-6832-4189-D796772D851E}"/>
              </a:ext>
            </a:extLst>
          </p:cNvPr>
          <p:cNvSpPr txBox="1"/>
          <p:nvPr/>
        </p:nvSpPr>
        <p:spPr>
          <a:xfrm>
            <a:off x="838199" y="1690688"/>
            <a:ext cx="1067726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计算预测概率： 在进行二分类模型训练后，模型会输出样本属于正例（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）的概率值（预测概率）。</a:t>
            </a:r>
          </a:p>
          <a:p>
            <a:pPr marL="13335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设定阈值： 通过设定一个阈值，将预测概率转换为二分类的预测结果。当预测概率大于阈值时，将样本划分为正例；否则，划分为负例。</a:t>
            </a:r>
          </a:p>
          <a:p>
            <a:pPr marL="13335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 在不同的阈值下，计算出对应的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表示正例中被正确预测的比例，即真阳性率；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表示负例中被错误预测为正例的比例，即假阳性率。</a:t>
            </a:r>
          </a:p>
          <a:p>
            <a:pPr marL="13335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绘制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曲线： 将得到的一组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点，按顺序连接起来，形成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曲线。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曲线的斜率和形状反映了模型的分类能力。</a:t>
            </a:r>
          </a:p>
          <a:p>
            <a:pPr marL="13335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AUC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Area Under the Curve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）表示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曲线下的面积，反映了模型整体的性能。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值越接近于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，说明模型性能越好。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3350" algn="just">
              <a:spcAft>
                <a:spcPts val="600"/>
              </a:spcAft>
            </a:pP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3350" algn="just"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通常来说，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曲线越靠近左上角，说明模型的性能越好，因为此时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低。而随机猜测的情况下，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曲线是一条对角线，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33350" algn="just"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0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模型结果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F7D823-8D59-EFFE-E3BF-3C2956EA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4" y="1900753"/>
            <a:ext cx="4994248" cy="3363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5E502-D75F-F707-299A-9356173479C6}"/>
              </a:ext>
            </a:extLst>
          </p:cNvPr>
          <p:cNvSpPr txBox="1"/>
          <p:nvPr/>
        </p:nvSpPr>
        <p:spPr>
          <a:xfrm>
            <a:off x="6644846" y="291070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0.85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，说明该模型的预测效果不错。</a:t>
            </a:r>
          </a:p>
        </p:txBody>
      </p:sp>
    </p:spTree>
    <p:extLst>
      <p:ext uri="{BB962C8B-B14F-4D97-AF65-F5344CB8AC3E}">
        <p14:creationId xmlns:p14="http://schemas.microsoft.com/office/powerpoint/2010/main" val="101662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E90ADC-6879-DE50-EE68-C5759E97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506" y="2455184"/>
            <a:ext cx="8230590" cy="1321170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</a:t>
            </a:r>
            <a:r>
              <a:rPr lang="zh-CN" altLang="en-US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en-US" sz="6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17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实验背景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9904-1E89-D746-AD4B-57E69ADE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银行在市场经济中起着至关重要的作用。他们决定谁能获得融资，以什么条件获得融资，并能做出或破坏投资决策。为了让市场和社会正常运转，个人和公司都需要获得信贷。 </a:t>
            </a:r>
          </a:p>
          <a:p>
            <a:r>
              <a:rPr lang="zh-CN" altLang="en-US" sz="2800" kern="1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信用评估是对贷款申请人（信用卡申请人）做风险评估的预测方法，尤其在金融风险控制领域得到了广泛应用。信用评估可以根据客户提供的资料、客户的历史数据、第三方平台（芝麻分、京东、微信等）的数据，对客户的信用进行评估（预测某人在未来一段时间内经历财务困境的可能性），以帮助借款方做出更准确可靠的决策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数据集介绍</a:t>
            </a: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8D51CA-0458-2FB3-C3E5-A2BE4A82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5271"/>
              </p:ext>
            </p:extLst>
          </p:nvPr>
        </p:nvGraphicFramePr>
        <p:xfrm>
          <a:off x="593767" y="1448790"/>
          <a:ext cx="9239002" cy="480950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04513">
                  <a:extLst>
                    <a:ext uri="{9D8B030D-6E8A-4147-A177-3AD203B41FA5}">
                      <a16:colId xmlns:a16="http://schemas.microsoft.com/office/drawing/2014/main" val="1263377027"/>
                    </a:ext>
                  </a:extLst>
                </a:gridCol>
                <a:gridCol w="6934489">
                  <a:extLst>
                    <a:ext uri="{9D8B030D-6E8A-4147-A177-3AD203B41FA5}">
                      <a16:colId xmlns:a16="http://schemas.microsoft.com/office/drawing/2014/main" val="1760739138"/>
                    </a:ext>
                  </a:extLst>
                </a:gridCol>
              </a:tblGrid>
              <a:tr h="31050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zh-CN" sz="1050" b="1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列名（变量）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zh-CN" sz="1050" b="1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28317"/>
                  </a:ext>
                </a:extLst>
              </a:tr>
              <a:tr h="310509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SeriousDlqin2yrs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贷款人会经历逾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天的拖欠或者更糟的情况（区分好坏客户）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34155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RevolvingUtilizationOfUnsecuredLines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信用卡和个人信用额度的总余额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不包括房地产和汽车贷款等分期付款债务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除以信用额度的总和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0476042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age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贷款人年龄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566296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NumberOfTime30-59DaysPastDueNotWorse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贷款人逾期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30-59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天的次数，但在过去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年没有更差的信用记录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061112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DebtRatio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贷款人负债比例（每月偿还债务，赡养费，生活费除以月总收入）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599485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MonthlyIncome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贷款人月收入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7124791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NumberOfOpenCreditLinesAndLoans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贷款人公开贷款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分期付款，如汽车贷款或抵押贷款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和信用额度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如信用卡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的数目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4116171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NumberOfTimes90DaysLate</a:t>
                      </a:r>
                      <a:endParaRPr lang="zh-CN" sz="105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贷款人逾期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天或以上的次数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7510967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NumberRealEstateLoansOrLines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贷款人抵押贷款和房地产贷款的数量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8746"/>
                  </a:ext>
                </a:extLst>
              </a:tr>
              <a:tr h="571157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NumberOfTime60-89DaysPastDueNotWorse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贷款人逾期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60-89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天的次数，但在过去</a:t>
                      </a: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年没有更差的信用记录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491935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400"/>
                        </a:spcAft>
                      </a:pPr>
                      <a:r>
                        <a:rPr lang="en-US" sz="1050" kern="1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NumberOfDependents</a:t>
                      </a:r>
                      <a:endParaRPr lang="zh-CN" sz="105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zh-CN" sz="105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贷款人家属人数（配偶、子女等）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09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0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CA68-7ECD-A742-BA26-C4AF87658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93" y="1407370"/>
            <a:ext cx="9144000" cy="2387600"/>
          </a:xfrm>
        </p:spPr>
        <p:txBody>
          <a:bodyPr/>
          <a:lstStyle/>
          <a:p>
            <a:r>
              <a:rPr lang="en-US" altLang="zh-CN" dirty="0"/>
              <a:t>02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5400" dirty="0">
                <a:solidFill>
                  <a:srgbClr val="18453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数据导入及分析</a:t>
            </a:r>
            <a:br>
              <a:rPr lang="en-US" altLang="zh-CN" sz="4800" dirty="0">
                <a:solidFill>
                  <a:srgbClr val="184534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数据导入及初步分析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9904-1E89-D746-AD4B-57E69ADE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66700"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pandas 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read_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方法读取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C1A7C6-CBBE-8D5B-85AF-7A68E56E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05" y="2635249"/>
            <a:ext cx="7657750" cy="2304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7C7A18-165F-F329-A87A-47DD77DFD720}"/>
              </a:ext>
            </a:extLst>
          </p:cNvPr>
          <p:cNvSpPr txBox="1"/>
          <p:nvPr/>
        </p:nvSpPr>
        <p:spPr>
          <a:xfrm>
            <a:off x="1484417" y="5032421"/>
            <a:ext cx="815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初步看到数据第一列无意义，列名过长，后续使用会不便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RevolvingUtilizationOfUnsecuredLines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age,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DebtRatio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MonthlyIncome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为连续性变量，其他为离散变量。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SeriousDlqin2yrs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是我们需要研究的分类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值，它是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0/1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变量，代表是否出现逾期偿还的坏情况。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5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数据导入及初步分析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9904-1E89-D746-AD4B-57E69ADE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66700" algn="just"/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rename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函数重新命名</a:t>
            </a:r>
            <a:endParaRPr lang="en-US" altLang="zh-CN" sz="2400" kern="100" dirty="0">
              <a:latin typeface="FangSong" panose="02010609060101010101" pitchFamily="49" charset="-122"/>
              <a:ea typeface="FangSong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EE0650-FD0B-4076-65CB-CE00262D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05" y="2456663"/>
            <a:ext cx="8745886" cy="33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缺失值处理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9904-1E89-D746-AD4B-57E69ADE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1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数据缺失情况在现实问题中非常普遍，常见的处理方法包括：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直接删除有缺失值的样本；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根据样本之间的相似性填补；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根据变量之间的相关性填补。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92AC4-4B13-582A-7CB9-2FF9DFFC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1" y="3217408"/>
            <a:ext cx="2850078" cy="26745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673F41-86E5-0322-78DB-5C622C05EE3F}"/>
              </a:ext>
            </a:extLst>
          </p:cNvPr>
          <p:cNvSpPr txBox="1"/>
          <p:nvPr/>
        </p:nvSpPr>
        <p:spPr>
          <a:xfrm>
            <a:off x="4999512" y="3429000"/>
            <a:ext cx="6354288" cy="170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MonthlyIncome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缺失数量较多，为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29731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kern="100" dirty="0">
                <a:solidFill>
                  <a:srgbClr val="000000"/>
                </a:solidFill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我们根据变量之间的相关关系，采用随机森林进行填补；</a:t>
            </a:r>
            <a:endParaRPr lang="en-US" altLang="zh-CN" sz="1800" kern="100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缺失数量较少，为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3924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个（小于样本总量的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），直接删除这些样本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1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C14-CDF0-6145-93F2-6EDE28A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异常值处理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9904-1E89-D746-AD4B-57E69ADE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1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统计学中，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Q1-1.5IQR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Q3+1.5IQR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以外的数据被看作异常值。这里我们用箱线图判别异常值（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boxplot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marker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比如圆圈会直接表示出异常值），其中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IQR=75%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分位数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-25%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分位数，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Q1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分位数，</a:t>
            </a:r>
            <a:r>
              <a:rPr lang="en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Q3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75%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分位数。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03B78-25F3-D2D4-49F2-2CCD3598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02" y="2648901"/>
            <a:ext cx="3119028" cy="2062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13193D-44F7-5608-F518-2AED2F94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43" y="2516768"/>
            <a:ext cx="2964526" cy="23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5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1808</Words>
  <Application>Microsoft Macintosh PowerPoint</Application>
  <PresentationFormat>宽屏</PresentationFormat>
  <Paragraphs>101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FangSong</vt:lpstr>
      <vt:lpstr>Microsoft YaHei</vt:lpstr>
      <vt:lpstr>Gotham Bold</vt:lpstr>
      <vt:lpstr>Gotham Book</vt:lpstr>
      <vt:lpstr>Arial</vt:lpstr>
      <vt:lpstr>Calibri</vt:lpstr>
      <vt:lpstr>Cambria Math</vt:lpstr>
      <vt:lpstr>Helvetica Neue</vt:lpstr>
      <vt:lpstr>Office Theme</vt:lpstr>
      <vt:lpstr>信用评估</vt:lpstr>
      <vt:lpstr>01 实验背景 </vt:lpstr>
      <vt:lpstr>实验背景</vt:lpstr>
      <vt:lpstr>数据集介绍</vt:lpstr>
      <vt:lpstr>02 数据导入及分析 </vt:lpstr>
      <vt:lpstr>数据导入及初步分析</vt:lpstr>
      <vt:lpstr>数据导入及初步分析</vt:lpstr>
      <vt:lpstr>缺失值处理</vt:lpstr>
      <vt:lpstr>异常值处理</vt:lpstr>
      <vt:lpstr>数据探索性分析（EDA）</vt:lpstr>
      <vt:lpstr>03 特征工程 </vt:lpstr>
      <vt:lpstr>特征工程</vt:lpstr>
      <vt:lpstr>变量离散化</vt:lpstr>
      <vt:lpstr>变量离散化</vt:lpstr>
      <vt:lpstr>变量筛选</vt:lpstr>
      <vt:lpstr>04 模型建立与评估 </vt:lpstr>
      <vt:lpstr>Logistic模型</vt:lpstr>
      <vt:lpstr>WOE编码转换</vt:lpstr>
      <vt:lpstr>逻辑回归模型结果</vt:lpstr>
      <vt:lpstr>ROC曲线原理</vt:lpstr>
      <vt:lpstr>模型结果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鲁蔚征</cp:lastModifiedBy>
  <cp:revision>62</cp:revision>
  <cp:lastPrinted>2019-02-26T15:34:54Z</cp:lastPrinted>
  <dcterms:created xsi:type="dcterms:W3CDTF">2019-02-21T16:29:10Z</dcterms:created>
  <dcterms:modified xsi:type="dcterms:W3CDTF">2023-09-02T07:03:05Z</dcterms:modified>
</cp:coreProperties>
</file>