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85" r:id="rId3"/>
    <p:sldId id="286" r:id="rId5"/>
    <p:sldId id="287" r:id="rId6"/>
    <p:sldId id="288" r:id="rId7"/>
    <p:sldId id="289" r:id="rId8"/>
    <p:sldId id="290" r:id="rId9"/>
    <p:sldId id="291" r:id="rId10"/>
    <p:sldId id="292" r:id="rId11"/>
    <p:sldId id="293" r:id="rId12"/>
    <p:sldId id="295" r:id="rId13"/>
    <p:sldId id="296" r:id="rId14"/>
    <p:sldId id="297" r:id="rId15"/>
    <p:sldId id="271" r:id="rId16"/>
    <p:sldId id="284" r:id="rId17"/>
    <p:sldId id="298" r:id="rId18"/>
    <p:sldId id="299" r:id="rId19"/>
    <p:sldId id="300" r:id="rId20"/>
    <p:sldId id="301" r:id="rId21"/>
    <p:sldId id="302" r:id="rId22"/>
    <p:sldId id="303" r:id="rId23"/>
    <p:sldId id="304" r:id="rId24"/>
    <p:sldId id="307" r:id="rId25"/>
    <p:sldId id="308" r:id="rId26"/>
    <p:sldId id="309" r:id="rId27"/>
    <p:sldId id="310" r:id="rId28"/>
    <p:sldId id="311" r:id="rId29"/>
    <p:sldId id="312" r:id="rId30"/>
    <p:sldId id="315" r:id="rId31"/>
    <p:sldId id="314" r:id="rId32"/>
    <p:sldId id="313" r:id="rId33"/>
    <p:sldId id="316" r:id="rId34"/>
    <p:sldId id="317" r:id="rId35"/>
    <p:sldId id="318" r:id="rId36"/>
    <p:sldId id="319" r:id="rId37"/>
    <p:sldId id="320" r:id="rId38"/>
    <p:sldId id="321" r:id="rId39"/>
    <p:sldId id="322" r:id="rId40"/>
  </p:sldIdLst>
  <p:sldSz cx="12192000" cy="6858000"/>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534"/>
    <a:srgbClr val="7FA7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61"/>
    <p:restoredTop sz="95903"/>
  </p:normalViewPr>
  <p:slideViewPr>
    <p:cSldViewPr snapToGrid="0" snapToObjects="1">
      <p:cViewPr varScale="1">
        <p:scale>
          <a:sx n="114" d="100"/>
          <a:sy n="114" d="100"/>
        </p:scale>
        <p:origin x="232"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gs" Target="tags/tag74.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EB1D179-D23D-41D4-AEEF-E4B9FEB06903}" type="doc">
      <dgm:prSet loTypeId="urn:microsoft.com/office/officeart/2005/8/layout/process1" loCatId="process" qsTypeId="urn:microsoft.com/office/officeart/2005/8/quickstyle/simple1" qsCatId="simple" csTypeId="urn:microsoft.com/office/officeart/2005/8/colors/accent0_1" csCatId="accent1" phldr="0"/>
      <dgm:spPr/>
    </dgm:pt>
    <dgm:pt modelId="{3F25DA44-7F3E-4C17-A40B-7F663FDBEA65}">
      <dgm:prSet phldrT="[文本]" phldr="0" custT="0"/>
      <dgm:spPr/>
      <dgm:t>
        <a:bodyPr vert="horz" wrap="square"/>
        <a:p>
          <a:pPr>
            <a:lnSpc>
              <a:spcPct val="100000"/>
            </a:lnSpc>
            <a:spcBef>
              <a:spcPct val="0"/>
            </a:spcBef>
            <a:spcAft>
              <a:spcPct val="35000"/>
            </a:spcAft>
          </a:pPr>
          <a:r>
            <a:rPr lang="zh-CN" altLang="en-US"/>
            <a:t>环境</a:t>
          </a:r>
          <a:r>
            <a:rPr lang="zh-CN" altLang="en-US"/>
            <a:t>准备</a:t>
          </a:r>
          <a:r>
            <a:rPr lang="zh-CN" altLang="en-US"/>
            <a:t/>
          </a:r>
          <a:endParaRPr lang="zh-CN" altLang="en-US"/>
        </a:p>
      </dgm:t>
    </dgm:pt>
    <dgm:pt modelId="{EE9066D1-3403-4469-8E8C-0D40A82430F2}" cxnId="{4C1EBA90-E2F1-4F56-8D45-56582B0AE344}" type="parTrans">
      <dgm:prSet/>
      <dgm:spPr/>
    </dgm:pt>
    <dgm:pt modelId="{8EC5AF5E-9C9F-410A-A755-A3EA5186F948}" cxnId="{4C1EBA90-E2F1-4F56-8D45-56582B0AE344}" type="sibTrans">
      <dgm:prSet/>
      <dgm:spPr/>
      <dgm:t>
        <a:bodyPr/>
        <a:p>
          <a:endParaRPr lang="zh-CN" altLang="en-US"/>
        </a:p>
      </dgm:t>
    </dgm:pt>
    <dgm:pt modelId="{2E2F4D3A-969C-4DB2-9FA9-5C4A40369351}">
      <dgm:prSet phldrT="[文本]" phldr="0" custT="0"/>
      <dgm:spPr/>
      <dgm:t>
        <a:bodyPr vert="horz" wrap="square"/>
        <a:p>
          <a:pPr>
            <a:lnSpc>
              <a:spcPct val="100000"/>
            </a:lnSpc>
            <a:spcBef>
              <a:spcPct val="0"/>
            </a:spcBef>
            <a:spcAft>
              <a:spcPct val="35000"/>
            </a:spcAft>
          </a:pPr>
          <a:r>
            <a:rPr lang="zh-CN" altLang="en-US"/>
            <a:t>数据</a:t>
          </a:r>
          <a:r>
            <a:rPr lang="zh-CN" altLang="en-US"/>
            <a:t>导入</a:t>
          </a:r>
          <a:endParaRPr lang="zh-CN" altLang="en-US"/>
        </a:p>
      </dgm:t>
    </dgm:pt>
    <dgm:pt modelId="{1E934BFE-4D40-486C-8784-F698A10C4CF5}" cxnId="{968990BB-37CE-47C2-BEEC-82D11FBA867A}" type="parTrans">
      <dgm:prSet/>
      <dgm:spPr/>
    </dgm:pt>
    <dgm:pt modelId="{EC1AFF77-9232-4EEB-95CB-85CEAB3B1FC0}" cxnId="{968990BB-37CE-47C2-BEEC-82D11FBA867A}" type="sibTrans">
      <dgm:prSet/>
      <dgm:spPr/>
      <dgm:t>
        <a:bodyPr/>
        <a:p>
          <a:endParaRPr lang="zh-CN" altLang="en-US"/>
        </a:p>
      </dgm:t>
    </dgm:pt>
    <dgm:pt modelId="{37B86CFA-59B5-46FA-8A6B-9FB187CE14DF}">
      <dgm:prSet phldrT="[文本]" phldr="0" custT="0"/>
      <dgm:spPr/>
      <dgm:t>
        <a:bodyPr vert="horz" wrap="square"/>
        <a:p>
          <a:pPr>
            <a:lnSpc>
              <a:spcPct val="100000"/>
            </a:lnSpc>
            <a:spcBef>
              <a:spcPct val="0"/>
            </a:spcBef>
            <a:spcAft>
              <a:spcPct val="35000"/>
            </a:spcAft>
          </a:pPr>
          <a:r>
            <a:rPr lang="zh-CN" altLang="en-US"/>
            <a:t>实证</a:t>
          </a:r>
          <a:r>
            <a:rPr lang="zh-CN" altLang="en-US"/>
            <a:t>分析</a:t>
          </a:r>
          <a:r>
            <a:rPr lang="zh-CN" altLang="en-US"/>
            <a:t/>
          </a:r>
          <a:endParaRPr lang="zh-CN" altLang="en-US"/>
        </a:p>
      </dgm:t>
    </dgm:pt>
    <dgm:pt modelId="{9DABF4F3-A9E6-40B1-A863-AC9409CC14BB}" cxnId="{B1273D22-874A-46F9-B4BA-5332AB537C92}" type="parTrans">
      <dgm:prSet/>
      <dgm:spPr/>
    </dgm:pt>
    <dgm:pt modelId="{18EFF3C3-47F9-402B-A3F3-E9310EA281B4}" cxnId="{B1273D22-874A-46F9-B4BA-5332AB537C92}" type="sibTrans">
      <dgm:prSet/>
      <dgm:spPr/>
    </dgm:pt>
    <dgm:pt modelId="{7DD25684-A4F3-45E1-B78E-D22F3DE20514}">
      <dgm:prSet phldr="0" custT="0"/>
      <dgm:spPr/>
      <dgm:t>
        <a:bodyPr vert="horz" wrap="square"/>
        <a:p>
          <a:pPr>
            <a:lnSpc>
              <a:spcPct val="100000"/>
            </a:lnSpc>
            <a:spcBef>
              <a:spcPct val="0"/>
            </a:spcBef>
            <a:spcAft>
              <a:spcPct val="35000"/>
            </a:spcAft>
          </a:pPr>
          <a:r>
            <a:rPr lang="zh-CN"/>
            <a:t>模型</a:t>
          </a:r>
          <a:r>
            <a:rPr lang="zh-CN"/>
            <a:t>检验</a:t>
          </a:r>
          <a:r>
            <a:rPr lang="zh-CN"/>
            <a:t>和</a:t>
          </a:r>
          <a:r>
            <a:rPr lang="zh-CN"/>
            <a:t>诊断</a:t>
          </a:r>
          <a:r>
            <a:rPr lang="zh-CN"/>
            <a:t>分析</a:t>
          </a:r>
          <a:r>
            <a:rPr altLang="en-US"/>
            <a:t/>
          </a:r>
          <a:endParaRPr altLang="en-US"/>
        </a:p>
      </dgm:t>
    </dgm:pt>
    <dgm:pt modelId="{5FD63583-FEC9-4DB7-B158-563476CCA46C}" cxnId="{B97160BE-B37A-43FC-B4E8-56E7A7F1CD3D}" type="parTrans">
      <dgm:prSet/>
      <dgm:spPr/>
    </dgm:pt>
    <dgm:pt modelId="{4BD9BB32-85C3-41D9-9E70-D1924D1FF6C6}" cxnId="{B97160BE-B37A-43FC-B4E8-56E7A7F1CD3D}" type="sibTrans">
      <dgm:prSet/>
      <dgm:spPr/>
    </dgm:pt>
    <dgm:pt modelId="{BF708676-7EFC-4C81-9D3A-3E677EAC1C7B}" type="pres">
      <dgm:prSet presAssocID="{8EB1D179-D23D-41D4-AEEF-E4B9FEB06903}" presName="Name0" presStyleCnt="0">
        <dgm:presLayoutVars>
          <dgm:dir/>
          <dgm:resizeHandles val="exact"/>
        </dgm:presLayoutVars>
      </dgm:prSet>
      <dgm:spPr/>
    </dgm:pt>
    <dgm:pt modelId="{111DEAC9-5D4C-4A6A-A44E-082A26F60596}" type="pres">
      <dgm:prSet presAssocID="{3F25DA44-7F3E-4C17-A40B-7F663FDBEA65}" presName="node" presStyleLbl="node1" presStyleIdx="0" presStyleCnt="4">
        <dgm:presLayoutVars>
          <dgm:bulletEnabled val="1"/>
        </dgm:presLayoutVars>
      </dgm:prSet>
      <dgm:spPr/>
    </dgm:pt>
    <dgm:pt modelId="{8A5CF0CE-3323-464D-9C63-05C1BDB053F5}" type="pres">
      <dgm:prSet presAssocID="{8EC5AF5E-9C9F-410A-A755-A3EA5186F948}" presName="sibTrans" presStyleLbl="sibTrans2D1" presStyleIdx="0" presStyleCnt="3"/>
      <dgm:spPr/>
    </dgm:pt>
    <dgm:pt modelId="{5FA465F6-7607-499F-BFB2-52F4E071FB67}" type="pres">
      <dgm:prSet presAssocID="{8EC5AF5E-9C9F-410A-A755-A3EA5186F948}" presName="connectorText" presStyleCnt="0"/>
      <dgm:spPr/>
    </dgm:pt>
    <dgm:pt modelId="{552FB8E7-A5FB-4CC3-94C3-CE0BDF19F9F1}" type="pres">
      <dgm:prSet presAssocID="{2E2F4D3A-969C-4DB2-9FA9-5C4A40369351}" presName="node" presStyleLbl="node1" presStyleIdx="1" presStyleCnt="4">
        <dgm:presLayoutVars>
          <dgm:bulletEnabled val="1"/>
        </dgm:presLayoutVars>
      </dgm:prSet>
      <dgm:spPr/>
    </dgm:pt>
    <dgm:pt modelId="{353C3794-50AA-4D44-83C9-CE28317C3317}" type="pres">
      <dgm:prSet presAssocID="{EC1AFF77-9232-4EEB-95CB-85CEAB3B1FC0}" presName="sibTrans" presStyleLbl="sibTrans2D1" presStyleIdx="1" presStyleCnt="3"/>
      <dgm:spPr/>
    </dgm:pt>
    <dgm:pt modelId="{5AFF040D-0639-4120-9E39-DA822CF9F321}" type="pres">
      <dgm:prSet presAssocID="{EC1AFF77-9232-4EEB-95CB-85CEAB3B1FC0}" presName="connectorText" presStyleCnt="0"/>
      <dgm:spPr/>
    </dgm:pt>
    <dgm:pt modelId="{A1E15D63-E1FF-4A28-A04F-A2B65927BC31}" type="pres">
      <dgm:prSet presAssocID="{37B86CFA-59B5-46FA-8A6B-9FB187CE14DF}" presName="node" presStyleLbl="node1" presStyleIdx="2" presStyleCnt="4">
        <dgm:presLayoutVars>
          <dgm:bulletEnabled val="1"/>
        </dgm:presLayoutVars>
      </dgm:prSet>
      <dgm:spPr/>
    </dgm:pt>
    <dgm:pt modelId="{5B16EA35-60CA-4CE6-91F4-68BB741AA4A8}" type="pres">
      <dgm:prSet presAssocID="{18EFF3C3-47F9-402B-A3F3-E9310EA281B4}" presName="sibTrans" presStyleLbl="sibTrans2D1" presStyleIdx="2" presStyleCnt="3"/>
      <dgm:spPr/>
    </dgm:pt>
    <dgm:pt modelId="{B69AF4CC-9955-4217-BEDD-0513570F315C}" type="pres">
      <dgm:prSet presAssocID="{18EFF3C3-47F9-402B-A3F3-E9310EA281B4}" presName="connectorText" presStyleCnt="0"/>
      <dgm:spPr/>
    </dgm:pt>
    <dgm:pt modelId="{D20C8C11-1982-4A6C-9EBC-E0B4A19EB7D2}" type="pres">
      <dgm:prSet presAssocID="{7DD25684-A4F3-45E1-B78E-D22F3DE20514}" presName="node" presStyleLbl="node1" presStyleIdx="3" presStyleCnt="4">
        <dgm:presLayoutVars>
          <dgm:bulletEnabled val="1"/>
        </dgm:presLayoutVars>
      </dgm:prSet>
      <dgm:spPr/>
    </dgm:pt>
  </dgm:ptLst>
  <dgm:cxnLst>
    <dgm:cxn modelId="{4C1EBA90-E2F1-4F56-8D45-56582B0AE344}" srcId="{8EB1D179-D23D-41D4-AEEF-E4B9FEB06903}" destId="{3F25DA44-7F3E-4C17-A40B-7F663FDBEA65}" srcOrd="0" destOrd="0" parTransId="{EE9066D1-3403-4469-8E8C-0D40A82430F2}" sibTransId="{8EC5AF5E-9C9F-410A-A755-A3EA5186F948}"/>
    <dgm:cxn modelId="{968990BB-37CE-47C2-BEEC-82D11FBA867A}" srcId="{8EB1D179-D23D-41D4-AEEF-E4B9FEB06903}" destId="{2E2F4D3A-969C-4DB2-9FA9-5C4A40369351}" srcOrd="1" destOrd="0" parTransId="{1E934BFE-4D40-486C-8784-F698A10C4CF5}" sibTransId="{EC1AFF77-9232-4EEB-95CB-85CEAB3B1FC0}"/>
    <dgm:cxn modelId="{B1273D22-874A-46F9-B4BA-5332AB537C92}" srcId="{8EB1D179-D23D-41D4-AEEF-E4B9FEB06903}" destId="{37B86CFA-59B5-46FA-8A6B-9FB187CE14DF}" srcOrd="2" destOrd="0" parTransId="{9DABF4F3-A9E6-40B1-A863-AC9409CC14BB}" sibTransId="{18EFF3C3-47F9-402B-A3F3-E9310EA281B4}"/>
    <dgm:cxn modelId="{B97160BE-B37A-43FC-B4E8-56E7A7F1CD3D}" srcId="{8EB1D179-D23D-41D4-AEEF-E4B9FEB06903}" destId="{7DD25684-A4F3-45E1-B78E-D22F3DE20514}" srcOrd="3" destOrd="0" parTransId="{5FD63583-FEC9-4DB7-B158-563476CCA46C}" sibTransId="{4BD9BB32-85C3-41D9-9E70-D1924D1FF6C6}"/>
    <dgm:cxn modelId="{9B58DE2D-A1E3-40C6-B5C3-371F73910344}" type="presOf" srcId="{8EB1D179-D23D-41D4-AEEF-E4B9FEB06903}" destId="{BF708676-7EFC-4C81-9D3A-3E677EAC1C7B}" srcOrd="0" destOrd="0" presId="urn:microsoft.com/office/officeart/2005/8/layout/process1"/>
    <dgm:cxn modelId="{CE64F341-0DC5-4825-B5F5-9ED5535FAD46}" type="presParOf" srcId="{BF708676-7EFC-4C81-9D3A-3E677EAC1C7B}" destId="{111DEAC9-5D4C-4A6A-A44E-082A26F60596}" srcOrd="0" destOrd="0" presId="urn:microsoft.com/office/officeart/2005/8/layout/process1"/>
    <dgm:cxn modelId="{B33A5D1F-72BA-4314-A91B-C0E4BE2B2465}" type="presOf" srcId="{3F25DA44-7F3E-4C17-A40B-7F663FDBEA65}" destId="{111DEAC9-5D4C-4A6A-A44E-082A26F60596}" srcOrd="0" destOrd="0" presId="urn:microsoft.com/office/officeart/2005/8/layout/process1"/>
    <dgm:cxn modelId="{73C28F28-DEBE-4517-8585-DF3EFE917EF6}" type="presParOf" srcId="{BF708676-7EFC-4C81-9D3A-3E677EAC1C7B}" destId="{8A5CF0CE-3323-464D-9C63-05C1BDB053F5}" srcOrd="1" destOrd="0" presId="urn:microsoft.com/office/officeart/2005/8/layout/process1"/>
    <dgm:cxn modelId="{D356D271-C4FA-4F75-BE4F-ACCDE3B52E37}" type="presOf" srcId="{8EC5AF5E-9C9F-410A-A755-A3EA5186F948}" destId="{8A5CF0CE-3323-464D-9C63-05C1BDB053F5}" srcOrd="0" destOrd="0" presId="urn:microsoft.com/office/officeart/2005/8/layout/process1"/>
    <dgm:cxn modelId="{387177AB-FFD6-4539-824B-AAE5DF5581D6}" type="presParOf" srcId="{8A5CF0CE-3323-464D-9C63-05C1BDB053F5}" destId="{5FA465F6-7607-499F-BFB2-52F4E071FB67}" srcOrd="0" destOrd="1" presId="urn:microsoft.com/office/officeart/2005/8/layout/process1"/>
    <dgm:cxn modelId="{093AD0B1-03BF-463E-8FD8-DA752DFA9456}" type="presOf" srcId="{8EC5AF5E-9C9F-410A-A755-A3EA5186F948}" destId="{5FA465F6-7607-499F-BFB2-52F4E071FB67}" srcOrd="1" destOrd="0" presId="urn:microsoft.com/office/officeart/2005/8/layout/process1"/>
    <dgm:cxn modelId="{C8368CAF-A6FE-48F3-8EBB-43CFC14B9351}" type="presParOf" srcId="{BF708676-7EFC-4C81-9D3A-3E677EAC1C7B}" destId="{552FB8E7-A5FB-4CC3-94C3-CE0BDF19F9F1}" srcOrd="2" destOrd="0" presId="urn:microsoft.com/office/officeart/2005/8/layout/process1"/>
    <dgm:cxn modelId="{EDF5D4BE-3E22-4F5B-BD76-C9E07D542EA8}" type="presOf" srcId="{2E2F4D3A-969C-4DB2-9FA9-5C4A40369351}" destId="{552FB8E7-A5FB-4CC3-94C3-CE0BDF19F9F1}" srcOrd="0" destOrd="0" presId="urn:microsoft.com/office/officeart/2005/8/layout/process1"/>
    <dgm:cxn modelId="{B045F607-B08A-4F49-B053-03B80B6F08D2}" type="presParOf" srcId="{BF708676-7EFC-4C81-9D3A-3E677EAC1C7B}" destId="{353C3794-50AA-4D44-83C9-CE28317C3317}" srcOrd="3" destOrd="0" presId="urn:microsoft.com/office/officeart/2005/8/layout/process1"/>
    <dgm:cxn modelId="{FFE4F8C7-570A-423E-AE45-2F45FB94A304}" type="presOf" srcId="{EC1AFF77-9232-4EEB-95CB-85CEAB3B1FC0}" destId="{353C3794-50AA-4D44-83C9-CE28317C3317}" srcOrd="0" destOrd="0" presId="urn:microsoft.com/office/officeart/2005/8/layout/process1"/>
    <dgm:cxn modelId="{2229E2D1-D33C-4932-8FFA-A59225A3213E}" type="presParOf" srcId="{353C3794-50AA-4D44-83C9-CE28317C3317}" destId="{5AFF040D-0639-4120-9E39-DA822CF9F321}" srcOrd="0" destOrd="3" presId="urn:microsoft.com/office/officeart/2005/8/layout/process1"/>
    <dgm:cxn modelId="{CE97F26D-CE88-4DCA-9FCA-120DCDC11AB4}" type="presOf" srcId="{EC1AFF77-9232-4EEB-95CB-85CEAB3B1FC0}" destId="{5AFF040D-0639-4120-9E39-DA822CF9F321}" srcOrd="1" destOrd="0" presId="urn:microsoft.com/office/officeart/2005/8/layout/process1"/>
    <dgm:cxn modelId="{8D360ABC-E7FE-4C3F-9E56-E8BF3666BC9A}" type="presParOf" srcId="{BF708676-7EFC-4C81-9D3A-3E677EAC1C7B}" destId="{A1E15D63-E1FF-4A28-A04F-A2B65927BC31}" srcOrd="4" destOrd="0" presId="urn:microsoft.com/office/officeart/2005/8/layout/process1"/>
    <dgm:cxn modelId="{9DE9CDE9-9C9B-4574-B658-7C9EB888520C}" type="presOf" srcId="{37B86CFA-59B5-46FA-8A6B-9FB187CE14DF}" destId="{A1E15D63-E1FF-4A28-A04F-A2B65927BC31}" srcOrd="0" destOrd="0" presId="urn:microsoft.com/office/officeart/2005/8/layout/process1"/>
    <dgm:cxn modelId="{4DDAAF52-3351-4C6C-8216-47D49D2B3E6D}" type="presParOf" srcId="{BF708676-7EFC-4C81-9D3A-3E677EAC1C7B}" destId="{5B16EA35-60CA-4CE6-91F4-68BB741AA4A8}" srcOrd="5" destOrd="0" presId="urn:microsoft.com/office/officeart/2005/8/layout/process1"/>
    <dgm:cxn modelId="{E6186987-3EF0-4FCB-A832-398FC275E266}" type="presOf" srcId="{18EFF3C3-47F9-402B-A3F3-E9310EA281B4}" destId="{5B16EA35-60CA-4CE6-91F4-68BB741AA4A8}" srcOrd="0" destOrd="0" presId="urn:microsoft.com/office/officeart/2005/8/layout/process1"/>
    <dgm:cxn modelId="{EDD92383-EC4A-44A0-AF98-BCE55ACEC950}" type="presParOf" srcId="{5B16EA35-60CA-4CE6-91F4-68BB741AA4A8}" destId="{B69AF4CC-9955-4217-BEDD-0513570F315C}" srcOrd="0" destOrd="5" presId="urn:microsoft.com/office/officeart/2005/8/layout/process1"/>
    <dgm:cxn modelId="{3199E66C-F0FD-4DF4-9988-9899C7CD5EB4}" type="presOf" srcId="{18EFF3C3-47F9-402B-A3F3-E9310EA281B4}" destId="{B69AF4CC-9955-4217-BEDD-0513570F315C}" srcOrd="1" destOrd="0" presId="urn:microsoft.com/office/officeart/2005/8/layout/process1"/>
    <dgm:cxn modelId="{79DEB900-2DC3-440F-A6C6-5C5CDB31A8EE}" type="presParOf" srcId="{BF708676-7EFC-4C81-9D3A-3E677EAC1C7B}" destId="{D20C8C11-1982-4A6C-9EBC-E0B4A19EB7D2}" srcOrd="6" destOrd="0" presId="urn:microsoft.com/office/officeart/2005/8/layout/process1"/>
    <dgm:cxn modelId="{C58AA8F2-94E3-4434-8E77-4F7243F2BE88}" type="presOf" srcId="{7DD25684-A4F3-45E1-B78E-D22F3DE20514}" destId="{D20C8C11-1982-4A6C-9EBC-E0B4A19EB7D2}"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627620" cy="1720850"/>
        <a:chOff x="0" y="0"/>
        <a:chExt cx="7627620" cy="1720850"/>
      </a:xfrm>
    </dsp:grpSpPr>
    <dsp:sp modelId="{111DEAC9-5D4C-4A6A-A44E-082A26F60596}">
      <dsp:nvSpPr>
        <dsp:cNvPr id="3" name="圆角矩形 2"/>
        <dsp:cNvSpPr/>
      </dsp:nvSpPr>
      <dsp:spPr bwMode="white">
        <a:xfrm>
          <a:off x="0" y="420370"/>
          <a:ext cx="1466850" cy="880110"/>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solidFill>
                <a:schemeClr val="dk1"/>
              </a:solidFill>
            </a:rPr>
            <a:t>环境</a:t>
          </a:r>
          <a:r>
            <a:rPr lang="zh-CN" altLang="en-US">
              <a:solidFill>
                <a:schemeClr val="dk1"/>
              </a:solidFill>
            </a:rPr>
            <a:t>准备</a:t>
          </a:r>
          <a:endParaRPr lang="zh-CN" altLang="en-US">
            <a:solidFill>
              <a:schemeClr val="dk1"/>
            </a:solidFill>
          </a:endParaRPr>
        </a:p>
      </dsp:txBody>
      <dsp:txXfrm>
        <a:off x="0" y="420370"/>
        <a:ext cx="1466850" cy="880110"/>
      </dsp:txXfrm>
    </dsp:sp>
    <dsp:sp modelId="{8A5CF0CE-3323-464D-9C63-05C1BDB053F5}">
      <dsp:nvSpPr>
        <dsp:cNvPr id="4" name="右箭头 3"/>
        <dsp:cNvSpPr/>
      </dsp:nvSpPr>
      <dsp:spPr bwMode="white">
        <a:xfrm>
          <a:off x="1604734" y="678536"/>
          <a:ext cx="310972" cy="363779"/>
        </a:xfrm>
        <a:prstGeom prst="rightArrow">
          <a:avLst>
            <a:gd name="adj1" fmla="val 60000"/>
            <a:gd name="adj2" fmla="val 50000"/>
          </a:avLst>
        </a:prstGeom>
      </dsp:spPr>
      <dsp:style>
        <a:lnRef idx="0">
          <a:schemeClr val="dk1">
            <a:tint val="60000"/>
          </a:schemeClr>
        </a:lnRef>
        <a:fillRef idx="1">
          <a:schemeClr val="dk1">
            <a:tint val="60000"/>
          </a:schemeClr>
        </a:fillRef>
        <a:effectRef idx="0">
          <a:scrgbClr r="0" g="0" b="0"/>
        </a:effectRef>
        <a:fontRef idx="minor">
          <a:schemeClr val="lt1"/>
        </a:fontRef>
      </dsp:style>
      <dsp:txBody>
        <a:bodyPr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lang="zh-CN" altLang="en-US">
            <a:solidFill>
              <a:schemeClr val="dk1"/>
            </a:solidFill>
          </a:endParaRPr>
        </a:p>
      </dsp:txBody>
      <dsp:txXfrm>
        <a:off x="1604734" y="678536"/>
        <a:ext cx="310972" cy="363779"/>
      </dsp:txXfrm>
    </dsp:sp>
    <dsp:sp modelId="{552FB8E7-A5FB-4CC3-94C3-CE0BDF19F9F1}">
      <dsp:nvSpPr>
        <dsp:cNvPr id="5" name="圆角矩形 4"/>
        <dsp:cNvSpPr/>
      </dsp:nvSpPr>
      <dsp:spPr bwMode="white">
        <a:xfrm>
          <a:off x="2053590" y="420370"/>
          <a:ext cx="1466850" cy="880110"/>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solidFill>
                <a:schemeClr val="dk1"/>
              </a:solidFill>
            </a:rPr>
            <a:t>数据</a:t>
          </a:r>
          <a:r>
            <a:rPr lang="zh-CN" altLang="en-US">
              <a:solidFill>
                <a:schemeClr val="dk1"/>
              </a:solidFill>
            </a:rPr>
            <a:t>导入</a:t>
          </a:r>
          <a:endParaRPr lang="zh-CN" altLang="en-US">
            <a:solidFill>
              <a:schemeClr val="dk1"/>
            </a:solidFill>
          </a:endParaRPr>
        </a:p>
      </dsp:txBody>
      <dsp:txXfrm>
        <a:off x="2053590" y="420370"/>
        <a:ext cx="1466850" cy="880110"/>
      </dsp:txXfrm>
    </dsp:sp>
    <dsp:sp modelId="{353C3794-50AA-4D44-83C9-CE28317C3317}">
      <dsp:nvSpPr>
        <dsp:cNvPr id="6" name="右箭头 5"/>
        <dsp:cNvSpPr/>
      </dsp:nvSpPr>
      <dsp:spPr bwMode="white">
        <a:xfrm>
          <a:off x="3658324" y="678536"/>
          <a:ext cx="310972" cy="363779"/>
        </a:xfrm>
        <a:prstGeom prst="rightArrow">
          <a:avLst>
            <a:gd name="adj1" fmla="val 60000"/>
            <a:gd name="adj2" fmla="val 50000"/>
          </a:avLst>
        </a:prstGeom>
      </dsp:spPr>
      <dsp:style>
        <a:lnRef idx="0">
          <a:schemeClr val="dk1">
            <a:tint val="60000"/>
          </a:schemeClr>
        </a:lnRef>
        <a:fillRef idx="1">
          <a:schemeClr val="dk1">
            <a:tint val="60000"/>
          </a:schemeClr>
        </a:fillRef>
        <a:effectRef idx="0">
          <a:scrgbClr r="0" g="0" b="0"/>
        </a:effectRef>
        <a:fontRef idx="minor">
          <a:schemeClr val="lt1"/>
        </a:fontRef>
      </dsp:style>
      <dsp:txBody>
        <a:bodyPr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lang="zh-CN" altLang="en-US">
            <a:solidFill>
              <a:schemeClr val="dk1"/>
            </a:solidFill>
          </a:endParaRPr>
        </a:p>
      </dsp:txBody>
      <dsp:txXfrm>
        <a:off x="3658324" y="678536"/>
        <a:ext cx="310972" cy="363779"/>
      </dsp:txXfrm>
    </dsp:sp>
    <dsp:sp modelId="{A1E15D63-E1FF-4A28-A04F-A2B65927BC31}">
      <dsp:nvSpPr>
        <dsp:cNvPr id="7" name="圆角矩形 6"/>
        <dsp:cNvSpPr/>
      </dsp:nvSpPr>
      <dsp:spPr bwMode="white">
        <a:xfrm>
          <a:off x="4107180" y="420370"/>
          <a:ext cx="1466850" cy="880110"/>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solidFill>
                <a:schemeClr val="dk1"/>
              </a:solidFill>
            </a:rPr>
            <a:t>实证</a:t>
          </a:r>
          <a:r>
            <a:rPr lang="zh-CN" altLang="en-US">
              <a:solidFill>
                <a:schemeClr val="dk1"/>
              </a:solidFill>
            </a:rPr>
            <a:t>分析</a:t>
          </a:r>
          <a:endParaRPr lang="zh-CN" altLang="en-US">
            <a:solidFill>
              <a:schemeClr val="dk1"/>
            </a:solidFill>
          </a:endParaRPr>
        </a:p>
      </dsp:txBody>
      <dsp:txXfrm>
        <a:off x="4107180" y="420370"/>
        <a:ext cx="1466850" cy="880110"/>
      </dsp:txXfrm>
    </dsp:sp>
    <dsp:sp modelId="{5B16EA35-60CA-4CE6-91F4-68BB741AA4A8}">
      <dsp:nvSpPr>
        <dsp:cNvPr id="8" name="右箭头 7"/>
        <dsp:cNvSpPr/>
      </dsp:nvSpPr>
      <dsp:spPr bwMode="white">
        <a:xfrm>
          <a:off x="5711914" y="678536"/>
          <a:ext cx="310972" cy="363779"/>
        </a:xfrm>
        <a:prstGeom prst="rightArrow">
          <a:avLst>
            <a:gd name="adj1" fmla="val 60000"/>
            <a:gd name="adj2" fmla="val 50000"/>
          </a:avLst>
        </a:prstGeom>
      </dsp:spPr>
      <dsp:style>
        <a:lnRef idx="0">
          <a:schemeClr val="dk1">
            <a:tint val="60000"/>
          </a:schemeClr>
        </a:lnRef>
        <a:fillRef idx="1">
          <a:schemeClr val="dk1">
            <a:tint val="60000"/>
          </a:schemeClr>
        </a:fillRef>
        <a:effectRef idx="0">
          <a:scrgbClr r="0" g="0" b="0"/>
        </a:effectRef>
        <a:fontRef idx="minor">
          <a:schemeClr val="lt1"/>
        </a:fontRef>
      </dsp:style>
      <dsp:txBody>
        <a:bodyPr lIns="0" tIns="0" rIns="0" bIns="0" anchor="ctr"/>
        <a:lstStyle>
          <a:lvl1pPr algn="ctr">
            <a:defRPr sz="14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endParaRPr>
            <a:solidFill>
              <a:schemeClr val="dk1"/>
            </a:solidFill>
          </a:endParaRPr>
        </a:p>
      </dsp:txBody>
      <dsp:txXfrm>
        <a:off x="5711914" y="678536"/>
        <a:ext cx="310972" cy="363779"/>
      </dsp:txXfrm>
    </dsp:sp>
    <dsp:sp modelId="{D20C8C11-1982-4A6C-9EBC-E0B4A19EB7D2}">
      <dsp:nvSpPr>
        <dsp:cNvPr id="9" name="圆角矩形 8"/>
        <dsp:cNvSpPr/>
      </dsp:nvSpPr>
      <dsp:spPr bwMode="white">
        <a:xfrm>
          <a:off x="6160770" y="420370"/>
          <a:ext cx="1466850" cy="880110"/>
        </a:xfrm>
        <a:prstGeom prst="roundRect">
          <a:avLst>
            <a:gd name="adj" fmla="val 10000"/>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solidFill>
                <a:schemeClr val="dk1"/>
              </a:solidFill>
            </a:rPr>
            <a:t>模型</a:t>
          </a:r>
          <a:r>
            <a:rPr lang="zh-CN">
              <a:solidFill>
                <a:schemeClr val="dk1"/>
              </a:solidFill>
            </a:rPr>
            <a:t>检验</a:t>
          </a:r>
          <a:r>
            <a:rPr lang="zh-CN">
              <a:solidFill>
                <a:schemeClr val="dk1"/>
              </a:solidFill>
            </a:rPr>
            <a:t>和</a:t>
          </a:r>
          <a:r>
            <a:rPr lang="zh-CN">
              <a:solidFill>
                <a:schemeClr val="dk1"/>
              </a:solidFill>
            </a:rPr>
            <a:t>诊断</a:t>
          </a:r>
          <a:r>
            <a:rPr lang="zh-CN">
              <a:solidFill>
                <a:schemeClr val="dk1"/>
              </a:solidFill>
            </a:rPr>
            <a:t>分析</a:t>
          </a:r>
          <a:endParaRPr altLang="en-US">
            <a:solidFill>
              <a:schemeClr val="dk1"/>
            </a:solidFill>
          </a:endParaRPr>
        </a:p>
      </dsp:txBody>
      <dsp:txXfrm>
        <a:off x="6160770" y="420370"/>
        <a:ext cx="1466850" cy="8801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8F537-2C6E-6D47-B45B-28190546432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B4376-F929-204F-BF5A-1D849A2EDD7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55B4376-F929-204F-BF5A-1D849A2EDD70}"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Presentation Title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5" name="Footer Placeholder 4"/>
          <p:cNvSpPr>
            <a:spLocks noGrp="1"/>
          </p:cNvSpPr>
          <p:nvPr>
            <p:ph type="ftr" sz="quarter" idx="11"/>
          </p:nvPr>
        </p:nvSpPr>
        <p:spPr>
          <a:xfrm>
            <a:off x="3091642" y="6580554"/>
            <a:ext cx="6135716" cy="333058"/>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45A4278-EC91-9541-A4D9-B81444052E3C}" type="slidenum">
              <a:rPr lang="en-US" smtClean="0"/>
            </a:fld>
            <a:endParaRPr lang="en-US"/>
          </a:p>
        </p:txBody>
      </p:sp>
      <p:sp>
        <p:nvSpPr>
          <p:cNvPr id="18" name="Rectangle 17"/>
          <p:cNvSpPr/>
          <p:nvPr userDrawn="1"/>
        </p:nvSpPr>
        <p:spPr>
          <a:xfrm>
            <a:off x="0" y="6474658"/>
            <a:ext cx="12192000" cy="383342"/>
          </a:xfrm>
          <a:prstGeom prst="rect">
            <a:avLst/>
          </a:prstGeom>
          <a:solidFill>
            <a:srgbClr val="1845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6"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7"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6"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6"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91642" y="6580554"/>
            <a:ext cx="6135716" cy="333058"/>
          </a:xfrm>
          <a:prstGeom prst="rect">
            <a:avLst/>
          </a:prstGeom>
        </p:spPr>
        <p:txBody>
          <a:bodyPr/>
          <a:lstStyle/>
          <a:p>
            <a:endParaRPr lang="en-US"/>
          </a:p>
        </p:txBody>
      </p:sp>
      <p:pic>
        <p:nvPicPr>
          <p:cNvPr id="5" name="Picture 4"/>
          <p:cNvPicPr>
            <a:picLocks noChangeAspect="1"/>
          </p:cNvPicPr>
          <p:nvPr userDrawn="1"/>
        </p:nvPicPr>
        <p:blipFill>
          <a:blip r:embed="rId2"/>
          <a:stretch>
            <a:fillRect/>
          </a:stretch>
        </p:blipFill>
        <p:spPr>
          <a:xfrm>
            <a:off x="2803176" y="2579984"/>
            <a:ext cx="6362047" cy="1351935"/>
          </a:xfrm>
          <a:prstGeom prst="rect">
            <a:avLst/>
          </a:prstGeom>
        </p:spPr>
      </p:pic>
      <p:sp>
        <p:nvSpPr>
          <p:cNvPr id="6" name="TextBox 5"/>
          <p:cNvSpPr txBox="1"/>
          <p:nvPr userDrawn="1"/>
        </p:nvSpPr>
        <p:spPr>
          <a:xfrm>
            <a:off x="4267200" y="4673600"/>
            <a:ext cx="3647440" cy="461665"/>
          </a:xfrm>
          <a:prstGeom prst="rect">
            <a:avLst/>
          </a:prstGeom>
          <a:noFill/>
        </p:spPr>
        <p:txBody>
          <a:bodyPr wrap="square" rtlCol="0">
            <a:spAutoFit/>
          </a:bodyPr>
          <a:lstStyle/>
          <a:p>
            <a:pPr algn="ctr"/>
            <a:r>
              <a:rPr lang="en-US" sz="2400" b="1" i="0" dirty="0" err="1">
                <a:latin typeface="Gotham Bold" pitchFamily="2" charset="0"/>
                <a:cs typeface="Gotham Bold" pitchFamily="2" charset="0"/>
              </a:rPr>
              <a:t>cal.msu.edu</a:t>
            </a:r>
            <a:endParaRPr lang="en-US" sz="2400" b="1" i="0" dirty="0">
              <a:latin typeface="Gotham Bold" pitchFamily="2" charset="0"/>
              <a:cs typeface="Gotham Bold" pitchFamily="2" charset="0"/>
            </a:endParaRPr>
          </a:p>
        </p:txBody>
      </p:sp>
      <p:sp>
        <p:nvSpPr>
          <p:cNvPr id="8" name="Rectangle 7"/>
          <p:cNvSpPr/>
          <p:nvPr userDrawn="1"/>
        </p:nvSpPr>
        <p:spPr>
          <a:xfrm>
            <a:off x="0" y="6471920"/>
            <a:ext cx="12192000" cy="386080"/>
          </a:xfrm>
          <a:prstGeom prst="rect">
            <a:avLst/>
          </a:prstGeom>
          <a:solidFill>
            <a:srgbClr val="1845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Section Title</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Subtitle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7"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5"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7"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7"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Slide Number Placeholder 5"/>
          <p:cNvSpPr>
            <a:spLocks noGrp="1"/>
          </p:cNvSpPr>
          <p:nvPr>
            <p:ph type="sldNum" sz="quarter" idx="11"/>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9" name="Footer Placeholder 4"/>
          <p:cNvSpPr>
            <a:spLocks noGrp="1"/>
          </p:cNvSpPr>
          <p:nvPr>
            <p:ph type="ftr" sz="quarter" idx="12"/>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5"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4"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6"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7"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Rectangle 6"/>
          <p:cNvSpPr/>
          <p:nvPr userDrawn="1"/>
        </p:nvSpPr>
        <p:spPr>
          <a:xfrm>
            <a:off x="0" y="6474658"/>
            <a:ext cx="12192000" cy="383342"/>
          </a:xfrm>
          <a:prstGeom prst="rect">
            <a:avLst/>
          </a:prstGeom>
          <a:solidFill>
            <a:srgbClr val="184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0" y="6482239"/>
            <a:ext cx="441960" cy="365125"/>
          </a:xfrm>
          <a:prstGeom prst="rect">
            <a:avLst/>
          </a:prstGeom>
        </p:spPr>
        <p:txBody>
          <a:bodyPr vert="horz" lIns="91440" tIns="45720" rIns="91440" bIns="45720" rtlCol="0" anchor="ctr"/>
          <a:lstStyle>
            <a:lvl1pPr algn="r">
              <a:defRPr sz="1400" b="0" i="0">
                <a:solidFill>
                  <a:schemeClr val="bg1"/>
                </a:solidFill>
                <a:latin typeface="Gotham Book" pitchFamily="2" charset="0"/>
                <a:cs typeface="Gotham Book" pitchFamily="2" charset="0"/>
              </a:defRPr>
            </a:lvl1pPr>
          </a:lstStyle>
          <a:p>
            <a:fld id="{D45A4278-EC91-9541-A4D9-B81444052E3C}" type="slidenum">
              <a:rPr lang="en-US" smtClean="0"/>
            </a:fld>
            <a:endParaRPr lang="en-US" dirty="0"/>
          </a:p>
        </p:txBody>
      </p:sp>
      <p:sp>
        <p:nvSpPr>
          <p:cNvPr id="8" name="Footer Placeholder 4"/>
          <p:cNvSpPr>
            <a:spLocks noGrp="1"/>
          </p:cNvSpPr>
          <p:nvPr>
            <p:ph type="ftr" sz="quarter" idx="3"/>
          </p:nvPr>
        </p:nvSpPr>
        <p:spPr>
          <a:xfrm>
            <a:off x="3028142" y="6577428"/>
            <a:ext cx="6135716" cy="333058"/>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dirty="0">
                <a:solidFill>
                  <a:schemeClr val="bg1"/>
                </a:solidFill>
                <a:latin typeface="Gotham Book" pitchFamily="2" charset="0"/>
                <a:cs typeface="Gotham Book" pitchFamily="2" charset="0"/>
              </a:rPr>
              <a:t>Presentation Title</a:t>
            </a:r>
            <a:endParaRPr lang="en-US" dirty="0">
              <a:solidFill>
                <a:schemeClr val="bg1"/>
              </a:solidFill>
              <a:latin typeface="Gotham Book" pitchFamily="2" charset="0"/>
              <a:cs typeface="Gotham Book" pitchFamily="2" charset="0"/>
            </a:endParaRPr>
          </a:p>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b="1" i="0" kern="1200">
          <a:solidFill>
            <a:srgbClr val="184534"/>
          </a:solidFill>
          <a:latin typeface="Gotham Bold" pitchFamily="2" charset="0"/>
          <a:ea typeface="+mj-ea"/>
          <a:cs typeface="Gotham Bold"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otham Book" pitchFamily="2" charset="0"/>
          <a:ea typeface="+mn-ea"/>
          <a:cs typeface="Gotham Book"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otham Book" pitchFamily="2" charset="0"/>
          <a:ea typeface="+mn-ea"/>
          <a:cs typeface="Gotham Book"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otham Book" pitchFamily="2" charset="0"/>
          <a:ea typeface="+mn-ea"/>
          <a:cs typeface="Gotham Book"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otham Book" pitchFamily="2" charset="0"/>
          <a:ea typeface="+mn-ea"/>
          <a:cs typeface="Gotham Book"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6.png"/><Relationship Id="rId3" Type="http://schemas.openxmlformats.org/officeDocument/2006/relationships/tags" Target="../tags/tag7.xml"/><Relationship Id="rId2" Type="http://schemas.openxmlformats.org/officeDocument/2006/relationships/image" Target="../media/image5.png"/><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image" Target="../media/image11.png"/><Relationship Id="rId7"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tags" Target="../tags/tag11.xml"/><Relationship Id="rId4" Type="http://schemas.openxmlformats.org/officeDocument/2006/relationships/image" Target="../media/image9.png"/><Relationship Id="rId3" Type="http://schemas.openxmlformats.org/officeDocument/2006/relationships/tags" Target="../tags/tag10.xml"/><Relationship Id="rId2" Type="http://schemas.openxmlformats.org/officeDocument/2006/relationships/image" Target="../media/image8.png"/><Relationship Id="rId13" Type="http://schemas.openxmlformats.org/officeDocument/2006/relationships/slideLayout" Target="../slideLayouts/slideLayout3.xml"/><Relationship Id="rId12" Type="http://schemas.openxmlformats.org/officeDocument/2006/relationships/image" Target="../media/image13.png"/><Relationship Id="rId11" Type="http://schemas.openxmlformats.org/officeDocument/2006/relationships/tags" Target="../tags/tag14.xml"/><Relationship Id="rId10" Type="http://schemas.openxmlformats.org/officeDocument/2006/relationships/image" Target="../media/image12.png"/><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5.png"/><Relationship Id="rId3" Type="http://schemas.openxmlformats.org/officeDocument/2006/relationships/tags" Target="../tags/tag16.xml"/><Relationship Id="rId2" Type="http://schemas.openxmlformats.org/officeDocument/2006/relationships/image" Target="../media/image14.png"/><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image" Target="../media/image19.png"/><Relationship Id="rId7" Type="http://schemas.openxmlformats.org/officeDocument/2006/relationships/tags" Target="../tags/tag20.xml"/><Relationship Id="rId6" Type="http://schemas.openxmlformats.org/officeDocument/2006/relationships/image" Target="../media/image18.png"/><Relationship Id="rId5" Type="http://schemas.openxmlformats.org/officeDocument/2006/relationships/tags" Target="../tags/tag19.xml"/><Relationship Id="rId4" Type="http://schemas.openxmlformats.org/officeDocument/2006/relationships/image" Target="../media/image17.png"/><Relationship Id="rId3" Type="http://schemas.openxmlformats.org/officeDocument/2006/relationships/tags" Target="../tags/tag18.xml"/><Relationship Id="rId2" Type="http://schemas.openxmlformats.org/officeDocument/2006/relationships/image" Target="../media/image16.png"/><Relationship Id="rId10" Type="http://schemas.openxmlformats.org/officeDocument/2006/relationships/slideLayout" Target="../slideLayouts/slideLayout3.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3.png"/><Relationship Id="rId7" Type="http://schemas.openxmlformats.org/officeDocument/2006/relationships/tags" Target="../tags/tag26.xml"/><Relationship Id="rId6" Type="http://schemas.openxmlformats.org/officeDocument/2006/relationships/image" Target="../media/image22.png"/><Relationship Id="rId5" Type="http://schemas.openxmlformats.org/officeDocument/2006/relationships/tags" Target="../tags/tag25.xml"/><Relationship Id="rId4" Type="http://schemas.openxmlformats.org/officeDocument/2006/relationships/image" Target="../media/image21.png"/><Relationship Id="rId3" Type="http://schemas.openxmlformats.org/officeDocument/2006/relationships/tags" Target="../tags/tag24.xml"/><Relationship Id="rId2" Type="http://schemas.openxmlformats.org/officeDocument/2006/relationships/image" Target="../media/image20.png"/><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7.png"/><Relationship Id="rId7" Type="http://schemas.openxmlformats.org/officeDocument/2006/relationships/tags" Target="../tags/tag30.xml"/><Relationship Id="rId6" Type="http://schemas.openxmlformats.org/officeDocument/2006/relationships/image" Target="../media/image26.png"/><Relationship Id="rId5" Type="http://schemas.openxmlformats.org/officeDocument/2006/relationships/tags" Target="../tags/tag29.xml"/><Relationship Id="rId4" Type="http://schemas.openxmlformats.org/officeDocument/2006/relationships/image" Target="../media/image25.png"/><Relationship Id="rId3" Type="http://schemas.openxmlformats.org/officeDocument/2006/relationships/tags" Target="../tags/tag28.xml"/><Relationship Id="rId2" Type="http://schemas.openxmlformats.org/officeDocument/2006/relationships/image" Target="../media/image24.png"/><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29.png"/><Relationship Id="rId3" Type="http://schemas.openxmlformats.org/officeDocument/2006/relationships/tags" Target="../tags/tag32.xml"/><Relationship Id="rId2" Type="http://schemas.openxmlformats.org/officeDocument/2006/relationships/image" Target="../media/image28.png"/><Relationship Id="rId1" Type="http://schemas.openxmlformats.org/officeDocument/2006/relationships/tags" Target="../tags/tag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tags" Target="../tags/tag35.xml"/><Relationship Id="rId4" Type="http://schemas.openxmlformats.org/officeDocument/2006/relationships/image" Target="../media/image31.png"/><Relationship Id="rId3" Type="http://schemas.openxmlformats.org/officeDocument/2006/relationships/tags" Target="../tags/tag34.xml"/><Relationship Id="rId2" Type="http://schemas.openxmlformats.org/officeDocument/2006/relationships/image" Target="../media/image30.png"/><Relationship Id="rId1" Type="http://schemas.openxmlformats.org/officeDocument/2006/relationships/tags" Target="../tags/tag33.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4.png"/><Relationship Id="rId3" Type="http://schemas.openxmlformats.org/officeDocument/2006/relationships/tags" Target="../tags/tag37.xml"/><Relationship Id="rId2" Type="http://schemas.openxmlformats.org/officeDocument/2006/relationships/image" Target="../media/image33.png"/><Relationship Id="rId1" Type="http://schemas.openxmlformats.org/officeDocument/2006/relationships/tags" Target="../tags/tag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6.png"/><Relationship Id="rId3" Type="http://schemas.openxmlformats.org/officeDocument/2006/relationships/tags" Target="../tags/tag39.xml"/><Relationship Id="rId2" Type="http://schemas.openxmlformats.org/officeDocument/2006/relationships/image" Target="../media/image35.png"/><Relationship Id="rId1" Type="http://schemas.openxmlformats.org/officeDocument/2006/relationships/tags" Target="../tags/tag38.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8.png"/><Relationship Id="rId3" Type="http://schemas.openxmlformats.org/officeDocument/2006/relationships/tags" Target="../tags/tag41.xml"/><Relationship Id="rId2" Type="http://schemas.openxmlformats.org/officeDocument/2006/relationships/image" Target="../media/image37.png"/><Relationship Id="rId1" Type="http://schemas.openxmlformats.org/officeDocument/2006/relationships/tags" Target="../tags/tag40.xml"/></Relationships>
</file>

<file path=ppt/slides/_rels/slide28.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image" Target="../media/image42.png"/><Relationship Id="rId7" Type="http://schemas.openxmlformats.org/officeDocument/2006/relationships/tags" Target="../tags/tag45.xml"/><Relationship Id="rId6" Type="http://schemas.openxmlformats.org/officeDocument/2006/relationships/image" Target="../media/image41.png"/><Relationship Id="rId5" Type="http://schemas.openxmlformats.org/officeDocument/2006/relationships/tags" Target="../tags/tag44.xml"/><Relationship Id="rId4" Type="http://schemas.openxmlformats.org/officeDocument/2006/relationships/image" Target="../media/image40.png"/><Relationship Id="rId3" Type="http://schemas.openxmlformats.org/officeDocument/2006/relationships/tags" Target="../tags/tag43.xml"/><Relationship Id="rId2" Type="http://schemas.openxmlformats.org/officeDocument/2006/relationships/image" Target="../media/image39.png"/><Relationship Id="rId13" Type="http://schemas.openxmlformats.org/officeDocument/2006/relationships/slideLayout" Target="../slideLayouts/slideLayout3.xml"/><Relationship Id="rId12" Type="http://schemas.openxmlformats.org/officeDocument/2006/relationships/tags" Target="../tags/tag48.xml"/><Relationship Id="rId11" Type="http://schemas.openxmlformats.org/officeDocument/2006/relationships/image" Target="../media/image43.jpeg"/><Relationship Id="rId10" Type="http://schemas.openxmlformats.org/officeDocument/2006/relationships/tags" Target="../tags/tag47.xml"/><Relationship Id="rId1" Type="http://schemas.openxmlformats.org/officeDocument/2006/relationships/tags" Target="../tags/tag42.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5.png"/><Relationship Id="rId3" Type="http://schemas.openxmlformats.org/officeDocument/2006/relationships/tags" Target="../tags/tag50.xml"/><Relationship Id="rId2" Type="http://schemas.openxmlformats.org/officeDocument/2006/relationships/image" Target="../media/image44.png"/><Relationship Id="rId1" Type="http://schemas.openxmlformats.org/officeDocument/2006/relationships/tags" Target="../tags/tag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49.png"/><Relationship Id="rId7" Type="http://schemas.openxmlformats.org/officeDocument/2006/relationships/tags" Target="../tags/tag54.xml"/><Relationship Id="rId6" Type="http://schemas.openxmlformats.org/officeDocument/2006/relationships/image" Target="../media/image48.png"/><Relationship Id="rId5" Type="http://schemas.openxmlformats.org/officeDocument/2006/relationships/tags" Target="../tags/tag53.xml"/><Relationship Id="rId4" Type="http://schemas.openxmlformats.org/officeDocument/2006/relationships/image" Target="../media/image47.png"/><Relationship Id="rId3" Type="http://schemas.openxmlformats.org/officeDocument/2006/relationships/tags" Target="../tags/tag52.xml"/><Relationship Id="rId2" Type="http://schemas.openxmlformats.org/officeDocument/2006/relationships/image" Target="../media/image46.png"/><Relationship Id="rId1" Type="http://schemas.openxmlformats.org/officeDocument/2006/relationships/tags" Target="../tags/tag51.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51.png"/><Relationship Id="rId3" Type="http://schemas.openxmlformats.org/officeDocument/2006/relationships/tags" Target="../tags/tag56.xml"/><Relationship Id="rId2" Type="http://schemas.openxmlformats.org/officeDocument/2006/relationships/image" Target="../media/image50.png"/><Relationship Id="rId1" Type="http://schemas.openxmlformats.org/officeDocument/2006/relationships/tags" Target="../tags/tag55.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53.png"/><Relationship Id="rId3" Type="http://schemas.openxmlformats.org/officeDocument/2006/relationships/tags" Target="../tags/tag58.xml"/><Relationship Id="rId2" Type="http://schemas.openxmlformats.org/officeDocument/2006/relationships/image" Target="../media/image52.png"/><Relationship Id="rId1" Type="http://schemas.openxmlformats.org/officeDocument/2006/relationships/tags" Target="../tags/tag57.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tags" Target="../tags/tag61.xml"/><Relationship Id="rId3" Type="http://schemas.openxmlformats.org/officeDocument/2006/relationships/image" Target="../media/image54.png"/><Relationship Id="rId2" Type="http://schemas.openxmlformats.org/officeDocument/2006/relationships/tags" Target="../tags/tag60.xml"/><Relationship Id="rId1" Type="http://schemas.openxmlformats.org/officeDocument/2006/relationships/tags" Target="../tags/tag59.xml"/></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59.png"/><Relationship Id="rId7" Type="http://schemas.openxmlformats.org/officeDocument/2006/relationships/tags" Target="../tags/tag65.xml"/><Relationship Id="rId6" Type="http://schemas.openxmlformats.org/officeDocument/2006/relationships/image" Target="../media/image58.png"/><Relationship Id="rId5" Type="http://schemas.openxmlformats.org/officeDocument/2006/relationships/tags" Target="../tags/tag64.xml"/><Relationship Id="rId4" Type="http://schemas.openxmlformats.org/officeDocument/2006/relationships/image" Target="../media/image57.png"/><Relationship Id="rId3" Type="http://schemas.openxmlformats.org/officeDocument/2006/relationships/tags" Target="../tags/tag63.xml"/><Relationship Id="rId2" Type="http://schemas.openxmlformats.org/officeDocument/2006/relationships/image" Target="../media/image56.png"/><Relationship Id="rId1" Type="http://schemas.openxmlformats.org/officeDocument/2006/relationships/tags" Target="../tags/tag6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0.jpeg"/></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64.png"/><Relationship Id="rId7" Type="http://schemas.openxmlformats.org/officeDocument/2006/relationships/tags" Target="../tags/tag69.xml"/><Relationship Id="rId6" Type="http://schemas.openxmlformats.org/officeDocument/2006/relationships/image" Target="../media/image63.png"/><Relationship Id="rId5" Type="http://schemas.openxmlformats.org/officeDocument/2006/relationships/tags" Target="../tags/tag68.xml"/><Relationship Id="rId4" Type="http://schemas.openxmlformats.org/officeDocument/2006/relationships/image" Target="../media/image62.png"/><Relationship Id="rId3" Type="http://schemas.openxmlformats.org/officeDocument/2006/relationships/tags" Target="../tags/tag67.xml"/><Relationship Id="rId2" Type="http://schemas.openxmlformats.org/officeDocument/2006/relationships/image" Target="../media/image61.png"/><Relationship Id="rId1" Type="http://schemas.openxmlformats.org/officeDocument/2006/relationships/tags" Target="../tags/tag66.xml"/></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68.png"/><Relationship Id="rId7" Type="http://schemas.openxmlformats.org/officeDocument/2006/relationships/tags" Target="../tags/tag73.xml"/><Relationship Id="rId6" Type="http://schemas.openxmlformats.org/officeDocument/2006/relationships/image" Target="../media/image67.png"/><Relationship Id="rId5" Type="http://schemas.openxmlformats.org/officeDocument/2006/relationships/tags" Target="../tags/tag72.xml"/><Relationship Id="rId4" Type="http://schemas.openxmlformats.org/officeDocument/2006/relationships/image" Target="../media/image66.png"/><Relationship Id="rId3" Type="http://schemas.openxmlformats.org/officeDocument/2006/relationships/tags" Target="../tags/tag71.xml"/><Relationship Id="rId2" Type="http://schemas.openxmlformats.org/officeDocument/2006/relationships/image" Target="../media/image65.png"/><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latin typeface="Arial" panose="020B0604020202020204" pitchFamily="34" charset="0"/>
                <a:cs typeface="Arial" panose="020B0604020202020204" pitchFamily="34" charset="0"/>
              </a:rPr>
              <a:t>实验：</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对学生成绩的数据分析</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fontScale="25000"/>
          </a:bodyPr>
          <a:lstStyle/>
          <a:p>
            <a:pPr algn="l" fontAlgn="auto"/>
            <a:r>
              <a:rPr lang="en-US" dirty="0"/>
              <a:t>    </a:t>
            </a:r>
            <a:r>
              <a:rPr lang="en-US" sz="5600" dirty="0"/>
              <a:t>   在现行的普通高中教育中，考试成绩依然是学生学习状况评价和教师教学质量考核的主要指标，也是普通高校择优录取的主要依据之一。从1977年高考制度恢复以来，对学生学业成绩的评价一直是社会各界津津乐道的话题，学生学习成绩预测一直是教育数据挖掘领域的重要研究课题，对于此问题的探讨已经有很长的历史，早在上世纪初就展开了学术研究。</a:t>
            </a:r>
            <a:endParaRPr lang="en-US" sz="5600" dirty="0"/>
          </a:p>
          <a:p>
            <a:pPr algn="l" fontAlgn="auto"/>
            <a:r>
              <a:rPr lang="en-US" sz="5600" dirty="0"/>
              <a:t>      在我国，最关键的事实是每年的高考和中考制度都把学生的学业成绩放在了第一位。在现行教育体制下，学业成绩是衡量一个学生能否继续升学或深造的唯一参数。为了提高学生的学习成绩，教育工、家长以及学生都投入了相当的精力和时间，但良好的愿望和投入不一定都能得到令人满意的回报，因为学习成绩的好坏是多种因素综合作用的结果。 </a:t>
            </a:r>
            <a:endParaRPr lang="en-US" sz="5600" dirty="0"/>
          </a:p>
          <a:p>
            <a:pPr algn="l" fontAlgn="auto"/>
            <a:r>
              <a:rPr lang="en-US" sz="5600" dirty="0"/>
              <a:t>       学生的学习成绩主要受家庭、学校、社会三个方面影响，我们更需要对此做进一步研究，从而用于指导实践，更好地促进学生的进展。该数据集由学生在各种科目中获得的分数组成，随着社会的发展，对学生成绩的影响来源也不断增多，通过对本数据集的分析，了解性别父母背景、备考等对学生表现影响。</a:t>
            </a:r>
            <a:endParaRPr lang="en-US" sz="5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mn-lt"/>
                <a:cs typeface="+mn-lt"/>
                <a:sym typeface="+mn-ea"/>
              </a:rPr>
              <a:t>步骤一：配置Jupyter Notebook环境</a:t>
            </a:r>
            <a:endParaRPr lang="en-US" dirty="0">
              <a:sym typeface="+mn-ea"/>
            </a:endParaRPr>
          </a:p>
        </p:txBody>
      </p:sp>
      <p:sp>
        <p:nvSpPr>
          <p:cNvPr id="3" name="Content Placeholder 2"/>
          <p:cNvSpPr>
            <a:spLocks noGrp="1"/>
          </p:cNvSpPr>
          <p:nvPr>
            <p:ph idx="1"/>
          </p:nvPr>
        </p:nvSpPr>
        <p:spPr>
          <a:xfrm>
            <a:off x="838200" y="1691005"/>
            <a:ext cx="10515600" cy="4611370"/>
          </a:xfrm>
        </p:spPr>
        <p:txBody>
          <a:bodyPr/>
          <a:lstStyle/>
          <a:p>
            <a:pPr marL="0" indent="0">
              <a:buNone/>
            </a:pPr>
            <a:r>
              <a:rPr lang="en-US" sz="2400">
                <a:latin typeface="+mn-lt"/>
                <a:cs typeface="+mn-lt"/>
                <a:sym typeface="+mn-ea"/>
              </a:rPr>
              <a:t>如果使用Anaconda的Python发行版，则自带Jupyter Notebook，无需安装，直接在终端输入以下命令即可直接启动Jupyter Notebook：</a:t>
            </a:r>
            <a:endParaRPr lang="en-US" sz="2400">
              <a:latin typeface="+mn-lt"/>
              <a:cs typeface="+mn-lt"/>
              <a:sym typeface="+mn-ea"/>
            </a:endParaRPr>
          </a:p>
          <a:p>
            <a:pPr marL="0" indent="457200" algn="l">
              <a:lnSpc>
                <a:spcPct val="100000"/>
              </a:lnSpc>
              <a:buClrTx/>
              <a:buSzTx/>
              <a:buFontTx/>
              <a:buNone/>
            </a:pPr>
            <a:r>
              <a:rPr lang="zh-CN" altLang="en-US" sz="2000" i="1">
                <a:solidFill>
                  <a:schemeClr val="bg2">
                    <a:lumMod val="50000"/>
                  </a:schemeClr>
                </a:solidFill>
                <a:latin typeface="Candara" panose="020E0502030303020204" charset="0"/>
                <a:cs typeface="Candara" panose="020E0502030303020204" charset="0"/>
                <a:sym typeface="+mn-ea"/>
              </a:rPr>
              <a:t>jupyter notebook</a:t>
            </a:r>
            <a:endParaRPr lang="zh-CN" altLang="en-US" sz="2000" i="1">
              <a:solidFill>
                <a:schemeClr val="bg2">
                  <a:lumMod val="50000"/>
                </a:schemeClr>
              </a:solidFill>
              <a:latin typeface="Candara" panose="020E0502030303020204" charset="0"/>
              <a:cs typeface="Candara" panose="020E0502030303020204" charset="0"/>
              <a:sym typeface="+mn-ea"/>
            </a:endParaRPr>
          </a:p>
          <a:p>
            <a:pPr marL="0" indent="0">
              <a:buNone/>
            </a:pPr>
            <a:r>
              <a:rPr lang="en-US" sz="2400">
                <a:latin typeface="+mn-lt"/>
                <a:cs typeface="+mn-lt"/>
                <a:sym typeface="+mn-ea"/>
              </a:rPr>
              <a:t>启动成功后显示</a:t>
            </a:r>
            <a:r>
              <a:rPr lang="zh-CN" altLang="en-US" sz="2400">
                <a:latin typeface="+mn-lt"/>
                <a:cs typeface="+mn-lt"/>
                <a:sym typeface="+mn-ea"/>
              </a:rPr>
              <a:t>：</a:t>
            </a:r>
            <a:endParaRPr lang="zh-CN" altLang="en-US" sz="2400">
              <a:latin typeface="+mn-lt"/>
              <a:cs typeface="+mn-lt"/>
              <a:sym typeface="+mn-ea"/>
            </a:endParaRPr>
          </a:p>
          <a:p>
            <a:pPr marL="0" indent="0">
              <a:buNone/>
            </a:pPr>
            <a:endParaRPr lang="zh-CN" altLang="en-US" sz="2400">
              <a:latin typeface="+mn-lt"/>
              <a:cs typeface="+mn-lt"/>
              <a:sym typeface="+mn-ea"/>
            </a:endParaRPr>
          </a:p>
        </p:txBody>
      </p:sp>
      <p:pic>
        <p:nvPicPr>
          <p:cNvPr id="6" name="图片 6" descr="1684335282405"/>
          <p:cNvPicPr>
            <a:picLocks noChangeAspect="1"/>
          </p:cNvPicPr>
          <p:nvPr>
            <p:custDataLst>
              <p:tags r:id="rId1"/>
            </p:custDataLst>
          </p:nvPr>
        </p:nvPicPr>
        <p:blipFill>
          <a:blip r:embed="rId2"/>
          <a:stretch>
            <a:fillRect/>
          </a:stretch>
        </p:blipFill>
        <p:spPr>
          <a:xfrm>
            <a:off x="838200" y="3596640"/>
            <a:ext cx="5584190" cy="2362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mn-lt"/>
                <a:cs typeface="+mn-lt"/>
                <a:sym typeface="+mn-ea"/>
              </a:rPr>
              <a:t>步骤一：配置Jupyter Notebook环境</a:t>
            </a:r>
            <a:endParaRPr lang="en-US" dirty="0">
              <a:sym typeface="+mn-ea"/>
            </a:endParaRPr>
          </a:p>
        </p:txBody>
      </p:sp>
      <p:sp>
        <p:nvSpPr>
          <p:cNvPr id="3" name="Content Placeholder 2"/>
          <p:cNvSpPr>
            <a:spLocks noGrp="1"/>
          </p:cNvSpPr>
          <p:nvPr>
            <p:ph idx="1"/>
          </p:nvPr>
        </p:nvSpPr>
        <p:spPr>
          <a:xfrm>
            <a:off x="838200" y="1691005"/>
            <a:ext cx="10515600" cy="4886960"/>
          </a:xfrm>
        </p:spPr>
        <p:txBody>
          <a:bodyPr>
            <a:normAutofit lnSpcReduction="10000"/>
          </a:bodyPr>
          <a:lstStyle/>
          <a:p>
            <a:pPr marL="0" indent="0">
              <a:lnSpc>
                <a:spcPct val="110000"/>
              </a:lnSpc>
              <a:spcAft>
                <a:spcPts val="0"/>
              </a:spcAft>
              <a:buNone/>
            </a:pPr>
            <a:r>
              <a:rPr lang="en-US" sz="2400">
                <a:latin typeface="+mn-lt"/>
                <a:cs typeface="+mn-lt"/>
                <a:sym typeface="+mn-ea"/>
              </a:rPr>
              <a:t>Jupyter Notebook会在后台启动一个web服务器，默认端口为8888。在浏览器中访问http://localhost:8888即可使用Jupyter notebook，打开Jupyter Notebook后，选择新建一个python 3文档，并修改文档名称为Main.ipynb：</a:t>
            </a:r>
            <a:endParaRPr lang="en-US" sz="2400">
              <a:latin typeface="+mn-lt"/>
              <a:cs typeface="+mn-lt"/>
              <a:sym typeface="+mn-ea"/>
            </a:endParaRPr>
          </a:p>
          <a:p>
            <a:pPr marL="0" indent="0">
              <a:lnSpc>
                <a:spcPct val="110000"/>
              </a:lnSpc>
              <a:spcAft>
                <a:spcPts val="0"/>
              </a:spcAft>
              <a:buNone/>
            </a:pPr>
            <a:endParaRPr lang="en-US">
              <a:latin typeface="+mn-lt"/>
              <a:cs typeface="+mn-lt"/>
              <a:sym typeface="+mn-ea"/>
            </a:endParaRPr>
          </a:p>
          <a:p>
            <a:pPr marL="0" indent="0">
              <a:lnSpc>
                <a:spcPct val="110000"/>
              </a:lnSpc>
              <a:spcAft>
                <a:spcPts val="0"/>
              </a:spcAft>
              <a:buNone/>
            </a:pPr>
            <a:endParaRPr lang="en-US">
              <a:latin typeface="+mn-lt"/>
              <a:cs typeface="+mn-lt"/>
              <a:sym typeface="+mn-ea"/>
            </a:endParaRPr>
          </a:p>
          <a:p>
            <a:pPr marL="0" indent="0">
              <a:lnSpc>
                <a:spcPct val="110000"/>
              </a:lnSpc>
              <a:spcAft>
                <a:spcPts val="0"/>
              </a:spcAft>
              <a:buNone/>
            </a:pPr>
            <a:endParaRPr lang="en-US">
              <a:latin typeface="+mn-lt"/>
              <a:cs typeface="+mn-lt"/>
              <a:sym typeface="+mn-ea"/>
            </a:endParaRPr>
          </a:p>
          <a:p>
            <a:pPr marL="0" indent="0">
              <a:lnSpc>
                <a:spcPct val="110000"/>
              </a:lnSpc>
              <a:spcAft>
                <a:spcPts val="0"/>
              </a:spcAft>
              <a:buNone/>
            </a:pPr>
            <a:endParaRPr lang="en-US">
              <a:latin typeface="+mn-lt"/>
              <a:cs typeface="+mn-lt"/>
              <a:sym typeface="+mn-ea"/>
            </a:endParaRPr>
          </a:p>
          <a:p>
            <a:pPr marL="0" indent="0">
              <a:lnSpc>
                <a:spcPct val="110000"/>
              </a:lnSpc>
              <a:spcAft>
                <a:spcPts val="0"/>
              </a:spcAft>
              <a:buNone/>
            </a:pPr>
            <a:r>
              <a:rPr lang="en-US" sz="2400">
                <a:latin typeface="+mn-lt"/>
                <a:cs typeface="+mn-lt"/>
                <a:sym typeface="+mn-ea"/>
              </a:rPr>
              <a:t>我们就可以在Main.ipynb编写python代码，并使用Jupyter notebook运行。</a:t>
            </a:r>
            <a:endParaRPr lang="en-US" sz="2400">
              <a:latin typeface="+mn-lt"/>
              <a:cs typeface="+mn-lt"/>
              <a:sym typeface="+mn-ea"/>
            </a:endParaRPr>
          </a:p>
        </p:txBody>
      </p:sp>
      <p:pic>
        <p:nvPicPr>
          <p:cNvPr id="8" name="Picture"/>
          <p:cNvPicPr>
            <a:picLocks noChangeAspect="1" noChangeArrowheads="1"/>
          </p:cNvPicPr>
          <p:nvPr>
            <p:custDataLst>
              <p:tags r:id="rId1"/>
            </p:custDataLst>
          </p:nvPr>
        </p:nvPicPr>
        <p:blipFill>
          <a:blip r:embed="rId2"/>
          <a:stretch>
            <a:fillRect/>
          </a:stretch>
        </p:blipFill>
        <p:spPr>
          <a:xfrm>
            <a:off x="838200" y="3101340"/>
            <a:ext cx="7548245" cy="203009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atin typeface="+mn-lt"/>
                <a:cs typeface="+mn-lt"/>
                <a:sym typeface="+mn-ea"/>
              </a:rPr>
              <a:t>步骤二： 下载实验数据集</a:t>
            </a:r>
            <a:endParaRPr lang="zh-CN" altLang="en-US"/>
          </a:p>
        </p:txBody>
      </p:sp>
      <p:sp>
        <p:nvSpPr>
          <p:cNvPr id="3" name="内容占位符 2"/>
          <p:cNvSpPr>
            <a:spLocks noGrp="1"/>
          </p:cNvSpPr>
          <p:nvPr>
            <p:ph idx="1"/>
          </p:nvPr>
        </p:nvSpPr>
        <p:spPr/>
        <p:txBody>
          <a:bodyPr/>
          <a:p>
            <a:pPr marL="0" algn="l">
              <a:buClrTx/>
              <a:buSzTx/>
              <a:buNone/>
            </a:pPr>
            <a:r>
              <a:rPr lang="en-US" sz="2400">
                <a:latin typeface="+mn-lt"/>
                <a:cs typeface="+mn-lt"/>
              </a:rPr>
              <a:t>数据来源：http://roycekimmons.com/tools/generated_data/exams</a:t>
            </a:r>
            <a:endParaRPr lang="en-US" sz="2400">
              <a:latin typeface="+mn-lt"/>
              <a:cs typeface="+mn-lt"/>
            </a:endParaRPr>
          </a:p>
          <a:p>
            <a:pPr marL="0" algn="l">
              <a:buClrTx/>
              <a:buSzTx/>
              <a:buNone/>
            </a:pPr>
            <a:r>
              <a:rPr lang="en-US" sz="2400">
                <a:latin typeface="+mn-lt"/>
                <a:cs typeface="+mn-lt"/>
              </a:rPr>
              <a:t>由学生在各种科目中获得的分数和社会因素背景组成。</a:t>
            </a:r>
            <a:endParaRPr lang="en-US" sz="2400">
              <a:latin typeface="+mn-lt"/>
              <a:cs typeface="+mn-lt"/>
            </a:endParaRPr>
          </a:p>
          <a:p>
            <a:pPr marL="0" algn="l">
              <a:buClrTx/>
              <a:buSzTx/>
              <a:buNone/>
            </a:pPr>
            <a:endParaRPr lang="en-US" sz="2400">
              <a:latin typeface="+mn-lt"/>
              <a:cs typeface="+mn-lt"/>
            </a:endParaRPr>
          </a:p>
        </p:txBody>
      </p:sp>
      <p:pic>
        <p:nvPicPr>
          <p:cNvPr id="40" name="图片 40" descr="980f8ae69bcc082757072725417f21f"/>
          <p:cNvPicPr>
            <a:picLocks noChangeAspect="1"/>
          </p:cNvPicPr>
          <p:nvPr>
            <p:custDataLst>
              <p:tags r:id="rId1"/>
            </p:custDataLst>
          </p:nvPr>
        </p:nvPicPr>
        <p:blipFill>
          <a:blip r:embed="rId2"/>
          <a:srcRect l="13119" t="1289" r="17101"/>
          <a:stretch>
            <a:fillRect/>
          </a:stretch>
        </p:blipFill>
        <p:spPr>
          <a:xfrm>
            <a:off x="838200" y="3011805"/>
            <a:ext cx="4479290" cy="3322955"/>
          </a:xfrm>
          <a:prstGeom prst="rect">
            <a:avLst/>
          </a:prstGeom>
        </p:spPr>
      </p:pic>
      <p:pic>
        <p:nvPicPr>
          <p:cNvPr id="42" name="图片 1"/>
          <p:cNvPicPr>
            <a:picLocks noChangeAspect="1"/>
          </p:cNvPicPr>
          <p:nvPr>
            <p:custDataLst>
              <p:tags r:id="rId3"/>
            </p:custDataLst>
          </p:nvPr>
        </p:nvPicPr>
        <p:blipFill>
          <a:blip r:embed="rId4"/>
          <a:srcRect l="11501" r="14446"/>
          <a:stretch>
            <a:fillRect/>
          </a:stretch>
        </p:blipFill>
        <p:spPr>
          <a:xfrm>
            <a:off x="5306695" y="3002915"/>
            <a:ext cx="4481830" cy="31737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2045" y="2804795"/>
            <a:ext cx="10179050" cy="1248410"/>
          </a:xfrm>
        </p:spPr>
        <p:txBody>
          <a:bodyPr/>
          <a:lstStyle/>
          <a:p>
            <a:r>
              <a:rPr lang="en-US" dirty="0"/>
              <a:t>实验任务二：数据导入及分析</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atin typeface="+mn-lt"/>
                <a:cs typeface="+mn-lt"/>
                <a:sym typeface="+mn-ea"/>
              </a:rPr>
              <a:t>步骤一：导入数据和初步处理</a:t>
            </a:r>
            <a:endParaRPr>
              <a:latin typeface="+mn-lt"/>
              <a:cs typeface="+mn-lt"/>
              <a:sym typeface="+mn-ea"/>
            </a:endParaRPr>
          </a:p>
        </p:txBody>
      </p:sp>
      <p:sp>
        <p:nvSpPr>
          <p:cNvPr id="3" name="内容占位符 2"/>
          <p:cNvSpPr>
            <a:spLocks noGrp="1"/>
          </p:cNvSpPr>
          <p:nvPr>
            <p:ph idx="1"/>
          </p:nvPr>
        </p:nvSpPr>
        <p:spPr>
          <a:xfrm>
            <a:off x="838200" y="1341755"/>
            <a:ext cx="10515600" cy="4351338"/>
          </a:xfrm>
        </p:spPr>
        <p:txBody>
          <a:bodyPr/>
          <a:p>
            <a:pPr marL="0" algn="l">
              <a:buClrTx/>
              <a:buSzTx/>
              <a:buNone/>
            </a:pPr>
            <a:r>
              <a:rPr lang="en-US" sz="2400">
                <a:latin typeface="+mn-lt"/>
                <a:cs typeface="+mn-lt"/>
              </a:rPr>
              <a:t>导入所需的第三方工具包，在jupyter notebook中运行以下代码：</a:t>
            </a:r>
            <a:endParaRPr lang="en-US" sz="2400">
              <a:latin typeface="+mn-lt"/>
              <a:cs typeface="+mn-lt"/>
            </a:endParaRPr>
          </a:p>
        </p:txBody>
      </p:sp>
      <p:pic>
        <p:nvPicPr>
          <p:cNvPr id="4" name="图片 3"/>
          <p:cNvPicPr>
            <a:picLocks noChangeAspect="1"/>
          </p:cNvPicPr>
          <p:nvPr>
            <p:custDataLst>
              <p:tags r:id="rId1"/>
            </p:custDataLst>
          </p:nvPr>
        </p:nvPicPr>
        <p:blipFill>
          <a:blip r:embed="rId2"/>
          <a:stretch>
            <a:fillRect/>
          </a:stretch>
        </p:blipFill>
        <p:spPr>
          <a:xfrm>
            <a:off x="384810" y="1927860"/>
            <a:ext cx="5826125" cy="3945255"/>
          </a:xfrm>
          <a:prstGeom prst="rect">
            <a:avLst/>
          </a:prstGeom>
        </p:spPr>
      </p:pic>
      <p:sp>
        <p:nvSpPr>
          <p:cNvPr id="5" name="文本框 4"/>
          <p:cNvSpPr txBox="1"/>
          <p:nvPr/>
        </p:nvSpPr>
        <p:spPr>
          <a:xfrm>
            <a:off x="6210935" y="1786255"/>
            <a:ext cx="5980430" cy="4799965"/>
          </a:xfrm>
          <a:prstGeom prst="rect">
            <a:avLst/>
          </a:prstGeom>
          <a:noFill/>
        </p:spPr>
        <p:txBody>
          <a:bodyPr wrap="square" rtlCol="0">
            <a:spAutoFit/>
          </a:bodyPr>
          <a:p>
            <a:pPr marL="285750" indent="-285750">
              <a:buFont typeface="Arial" panose="020B0604020202020204" pitchFamily="34" charset="0"/>
              <a:buChar char="•"/>
            </a:pPr>
            <a:r>
              <a:rPr lang="zh-CN" altLang="en-US"/>
              <a:t>Numpy库主要用于对多维数组执行计算，库中提供了大量的库函数和操作，内置运算功能，包含实用的线性代数、傅里叶变换和随机数生成函数。</a:t>
            </a:r>
            <a:endParaRPr lang="zh-CN" altLang="en-US"/>
          </a:p>
          <a:p>
            <a:pPr marL="285750" indent="-285750">
              <a:buFont typeface="Arial" panose="020B0604020202020204" pitchFamily="34" charset="0"/>
              <a:buChar char="•"/>
            </a:pPr>
            <a:r>
              <a:rPr lang="zh-CN" altLang="en-US"/>
              <a:t>Matplotlib库是Python的数据可视化第三方库，可绘制坐标系、饼状图等一百多种形式的效果。Matplotlib.pyplot是绘制各类可视化图形的命令子库，可以简单的调用Matplotlib中所有的可视化方式，引入别名plt作为简化。</a:t>
            </a:r>
            <a:endParaRPr lang="zh-CN" altLang="en-US"/>
          </a:p>
          <a:p>
            <a:pPr marL="285750" indent="-285750">
              <a:buFont typeface="Arial" panose="020B0604020202020204" pitchFamily="34" charset="0"/>
              <a:buChar char="•"/>
            </a:pPr>
            <a:r>
              <a:rPr lang="zh-CN" altLang="en-US"/>
              <a:t>Pandas库是Python第三方库，提供高性能易用数据类型和分析工具，Pandas基于NumPy实现，常与NumPy和Matplotlib一同使用。</a:t>
            </a:r>
            <a:endParaRPr lang="zh-CN" altLang="en-US"/>
          </a:p>
          <a:p>
            <a:pPr marL="285750" indent="-285750">
              <a:buFont typeface="Arial" panose="020B0604020202020204" pitchFamily="34" charset="0"/>
              <a:buChar char="•"/>
            </a:pPr>
            <a:r>
              <a:rPr lang="zh-CN" altLang="en-US"/>
              <a:t>Sklearn是Python中的一个提供机器算法的库，是一组简单有效的工具集，一共分为6大部分，分别用于完成分类任务、回归任务、聚类任务、降维任务、模型选择以及数据的预处理。</a:t>
            </a:r>
            <a:endParaRPr lang="zh-CN" altLang="en-US"/>
          </a:p>
          <a:p>
            <a:pPr marL="285750" indent="-285750">
              <a:buFont typeface="Arial" panose="020B0604020202020204" pitchFamily="34" charset="0"/>
              <a:buChar char="•"/>
            </a:pPr>
            <a:r>
              <a:rPr lang="zh-CN" altLang="en-US"/>
              <a:t>seaborn是一个基于matplotlib进行高级封装的可视化库，绘制图表更为集成化、绘图风格具有更高的定制性。</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atin typeface="+mn-lt"/>
                <a:cs typeface="+mn-lt"/>
                <a:sym typeface="+mn-ea"/>
              </a:rPr>
              <a:t>步骤一：导入数据和初步处理</a:t>
            </a:r>
            <a:endParaRPr>
              <a:latin typeface="+mn-lt"/>
              <a:cs typeface="+mn-lt"/>
              <a:sym typeface="+mn-ea"/>
            </a:endParaRPr>
          </a:p>
        </p:txBody>
      </p:sp>
      <p:pic>
        <p:nvPicPr>
          <p:cNvPr id="6" name="图片 5"/>
          <p:cNvPicPr>
            <a:picLocks noChangeAspect="1"/>
          </p:cNvPicPr>
          <p:nvPr>
            <p:custDataLst>
              <p:tags r:id="rId1"/>
            </p:custDataLst>
          </p:nvPr>
        </p:nvPicPr>
        <p:blipFill>
          <a:blip r:embed="rId2"/>
          <a:stretch>
            <a:fillRect/>
          </a:stretch>
        </p:blipFill>
        <p:spPr>
          <a:xfrm>
            <a:off x="838200" y="1339215"/>
            <a:ext cx="6883400" cy="787400"/>
          </a:xfrm>
          <a:prstGeom prst="rect">
            <a:avLst/>
          </a:prstGeom>
        </p:spPr>
      </p:pic>
      <p:pic>
        <p:nvPicPr>
          <p:cNvPr id="9" name="图片 1"/>
          <p:cNvPicPr>
            <a:picLocks noChangeAspect="1"/>
          </p:cNvPicPr>
          <p:nvPr>
            <p:custDataLst>
              <p:tags r:id="rId3"/>
            </p:custDataLst>
          </p:nvPr>
        </p:nvPicPr>
        <p:blipFill>
          <a:blip r:embed="rId4"/>
          <a:stretch>
            <a:fillRect/>
          </a:stretch>
        </p:blipFill>
        <p:spPr>
          <a:xfrm>
            <a:off x="838518" y="2126298"/>
            <a:ext cx="5266055" cy="1043305"/>
          </a:xfrm>
          <a:prstGeom prst="rect">
            <a:avLst/>
          </a:prstGeom>
          <a:noFill/>
          <a:ln>
            <a:noFill/>
          </a:ln>
        </p:spPr>
      </p:pic>
      <p:pic>
        <p:nvPicPr>
          <p:cNvPr id="7" name="图片 6"/>
          <p:cNvPicPr>
            <a:picLocks noChangeAspect="1"/>
          </p:cNvPicPr>
          <p:nvPr>
            <p:custDataLst>
              <p:tags r:id="rId5"/>
            </p:custDataLst>
          </p:nvPr>
        </p:nvPicPr>
        <p:blipFill>
          <a:blip r:embed="rId6"/>
          <a:stretch>
            <a:fillRect/>
          </a:stretch>
        </p:blipFill>
        <p:spPr>
          <a:xfrm>
            <a:off x="838200" y="3169920"/>
            <a:ext cx="6877050" cy="742950"/>
          </a:xfrm>
          <a:prstGeom prst="rect">
            <a:avLst/>
          </a:prstGeom>
        </p:spPr>
      </p:pic>
      <p:pic>
        <p:nvPicPr>
          <p:cNvPr id="21" name="图片 21" descr="1692324686016"/>
          <p:cNvPicPr>
            <a:picLocks noChangeAspect="1"/>
          </p:cNvPicPr>
          <p:nvPr>
            <p:custDataLst>
              <p:tags r:id="rId7"/>
            </p:custDataLst>
          </p:nvPr>
        </p:nvPicPr>
        <p:blipFill>
          <a:blip r:embed="rId8"/>
          <a:stretch>
            <a:fillRect/>
          </a:stretch>
        </p:blipFill>
        <p:spPr>
          <a:xfrm>
            <a:off x="897255" y="3912553"/>
            <a:ext cx="5266690" cy="1062355"/>
          </a:xfrm>
          <a:prstGeom prst="rect">
            <a:avLst/>
          </a:prstGeom>
        </p:spPr>
      </p:pic>
      <p:pic>
        <p:nvPicPr>
          <p:cNvPr id="8" name="内容占位符 7"/>
          <p:cNvPicPr>
            <a:picLocks noChangeAspect="1"/>
          </p:cNvPicPr>
          <p:nvPr>
            <p:ph idx="1"/>
            <p:custDataLst>
              <p:tags r:id="rId9"/>
            </p:custDataLst>
          </p:nvPr>
        </p:nvPicPr>
        <p:blipFill>
          <a:blip r:embed="rId10"/>
          <a:stretch>
            <a:fillRect/>
          </a:stretch>
        </p:blipFill>
        <p:spPr>
          <a:xfrm>
            <a:off x="838200" y="4975225"/>
            <a:ext cx="6851650" cy="520700"/>
          </a:xfrm>
          <a:prstGeom prst="rect">
            <a:avLst/>
          </a:prstGeom>
        </p:spPr>
      </p:pic>
      <p:pic>
        <p:nvPicPr>
          <p:cNvPr id="22" name="图片 22" descr="1692324739439(1)"/>
          <p:cNvPicPr>
            <a:picLocks noChangeAspect="1"/>
          </p:cNvPicPr>
          <p:nvPr>
            <p:custDataLst>
              <p:tags r:id="rId11"/>
            </p:custDataLst>
          </p:nvPr>
        </p:nvPicPr>
        <p:blipFill>
          <a:blip r:embed="rId12"/>
          <a:stretch>
            <a:fillRect/>
          </a:stretch>
        </p:blipFill>
        <p:spPr>
          <a:xfrm>
            <a:off x="896938" y="5573078"/>
            <a:ext cx="1348105" cy="2571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atin typeface="+mn-lt"/>
                <a:cs typeface="+mn-lt"/>
                <a:sym typeface="+mn-ea"/>
              </a:rPr>
              <a:t>步骤一：导入数据和初步处理</a:t>
            </a:r>
            <a:endParaRPr>
              <a:latin typeface="+mn-lt"/>
              <a:cs typeface="+mn-lt"/>
              <a:sym typeface="+mn-ea"/>
            </a:endParaRPr>
          </a:p>
        </p:txBody>
      </p:sp>
      <p:pic>
        <p:nvPicPr>
          <p:cNvPr id="4" name="图片 3"/>
          <p:cNvPicPr>
            <a:picLocks noChangeAspect="1"/>
          </p:cNvPicPr>
          <p:nvPr>
            <p:custDataLst>
              <p:tags r:id="rId1"/>
            </p:custDataLst>
          </p:nvPr>
        </p:nvPicPr>
        <p:blipFill>
          <a:blip r:embed="rId2"/>
          <a:stretch>
            <a:fillRect/>
          </a:stretch>
        </p:blipFill>
        <p:spPr>
          <a:xfrm>
            <a:off x="838200" y="1691005"/>
            <a:ext cx="6838950" cy="3321050"/>
          </a:xfrm>
          <a:prstGeom prst="rect">
            <a:avLst/>
          </a:prstGeom>
        </p:spPr>
      </p:pic>
      <p:pic>
        <p:nvPicPr>
          <p:cNvPr id="23" name="图片 23" descr="1692324778528"/>
          <p:cNvPicPr>
            <a:picLocks noChangeAspect="1"/>
          </p:cNvPicPr>
          <p:nvPr>
            <p:custDataLst>
              <p:tags r:id="rId3"/>
            </p:custDataLst>
          </p:nvPr>
        </p:nvPicPr>
        <p:blipFill>
          <a:blip r:embed="rId4"/>
          <a:stretch>
            <a:fillRect/>
          </a:stretch>
        </p:blipFill>
        <p:spPr>
          <a:xfrm>
            <a:off x="3962400" y="2730183"/>
            <a:ext cx="3714750" cy="2281555"/>
          </a:xfrm>
          <a:prstGeom prst="rect">
            <a:avLst/>
          </a:prstGeom>
        </p:spPr>
      </p:pic>
      <p:sp>
        <p:nvSpPr>
          <p:cNvPr id="5" name="文本框 4"/>
          <p:cNvSpPr txBox="1"/>
          <p:nvPr/>
        </p:nvSpPr>
        <p:spPr>
          <a:xfrm>
            <a:off x="7923530" y="1585595"/>
            <a:ext cx="3754120" cy="4246245"/>
          </a:xfrm>
          <a:prstGeom prst="rect">
            <a:avLst/>
          </a:prstGeom>
          <a:noFill/>
        </p:spPr>
        <p:txBody>
          <a:bodyPr wrap="square" rtlCol="0">
            <a:spAutoFit/>
          </a:bodyPr>
          <a:p>
            <a:r>
              <a:rPr lang="zh-CN" altLang="en-US"/>
              <a:t>首先对数据的数值型数据进行初步了解，数学成绩的最小值是13，四分之一分位数是55，中位数是67，平均数是66.775，四分之三分位数是79，最大值是100；阅读成绩的最小值是23，四分之一分位数是59，中位数是70，平均数是69.446，四分之三分位数是80，最大值是100；写作成绩的最小值是16，四分之一分位数是57，中位数是68，平均数是68.332，四分之三分位数是80，最大值是100；总成绩的最小值是69，四分之一分位数是173，中位数是204.5，平均数是204.553，四分之三分位数是237，最大值是300.</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atin typeface="+mn-lt"/>
                <a:cs typeface="+mn-lt"/>
                <a:sym typeface="+mn-ea"/>
              </a:rPr>
              <a:t>步骤一：导入数据和初步处理</a:t>
            </a:r>
            <a:endParaRPr>
              <a:latin typeface="+mn-lt"/>
              <a:cs typeface="+mn-lt"/>
              <a:sym typeface="+mn-ea"/>
            </a:endParaRPr>
          </a:p>
        </p:txBody>
      </p:sp>
      <p:sp>
        <p:nvSpPr>
          <p:cNvPr id="5" name="文本框 4"/>
          <p:cNvSpPr txBox="1"/>
          <p:nvPr/>
        </p:nvSpPr>
        <p:spPr>
          <a:xfrm>
            <a:off x="923290" y="4784090"/>
            <a:ext cx="4967605" cy="368300"/>
          </a:xfrm>
          <a:prstGeom prst="rect">
            <a:avLst/>
          </a:prstGeom>
          <a:noFill/>
        </p:spPr>
        <p:txBody>
          <a:bodyPr wrap="square" rtlCol="0">
            <a:spAutoFit/>
          </a:bodyPr>
          <a:p>
            <a:r>
              <a:rPr lang="zh-CN" altLang="en-US"/>
              <a:t>运行结果可知，数据集本身不存在缺失值</a:t>
            </a:r>
            <a:endParaRPr lang="zh-CN" altLang="en-US"/>
          </a:p>
        </p:txBody>
      </p:sp>
      <p:pic>
        <p:nvPicPr>
          <p:cNvPr id="3" name="图片 2"/>
          <p:cNvPicPr>
            <a:picLocks noChangeAspect="1"/>
          </p:cNvPicPr>
          <p:nvPr>
            <p:custDataLst>
              <p:tags r:id="rId1"/>
            </p:custDataLst>
          </p:nvPr>
        </p:nvPicPr>
        <p:blipFill>
          <a:blip r:embed="rId2"/>
          <a:srcRect r="38488"/>
          <a:stretch>
            <a:fillRect/>
          </a:stretch>
        </p:blipFill>
        <p:spPr>
          <a:xfrm>
            <a:off x="838200" y="1691005"/>
            <a:ext cx="4210685" cy="514350"/>
          </a:xfrm>
          <a:prstGeom prst="rect">
            <a:avLst/>
          </a:prstGeom>
        </p:spPr>
      </p:pic>
      <p:pic>
        <p:nvPicPr>
          <p:cNvPr id="24" name="图片 24" descr="1692324986741"/>
          <p:cNvPicPr>
            <a:picLocks noChangeAspect="1"/>
          </p:cNvPicPr>
          <p:nvPr>
            <p:custDataLst>
              <p:tags r:id="rId3"/>
            </p:custDataLst>
          </p:nvPr>
        </p:nvPicPr>
        <p:blipFill>
          <a:blip r:embed="rId4"/>
          <a:stretch>
            <a:fillRect/>
          </a:stretch>
        </p:blipFill>
        <p:spPr>
          <a:xfrm>
            <a:off x="838200" y="2297748"/>
            <a:ext cx="3924300" cy="248602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6335395" y="1729105"/>
            <a:ext cx="5137150" cy="476250"/>
          </a:xfrm>
          <a:prstGeom prst="rect">
            <a:avLst/>
          </a:prstGeom>
        </p:spPr>
      </p:pic>
      <p:pic>
        <p:nvPicPr>
          <p:cNvPr id="47" name="图片 9"/>
          <p:cNvPicPr>
            <a:picLocks noChangeAspect="1"/>
          </p:cNvPicPr>
          <p:nvPr>
            <p:custDataLst>
              <p:tags r:id="rId7"/>
            </p:custDataLst>
          </p:nvPr>
        </p:nvPicPr>
        <p:blipFill>
          <a:blip r:embed="rId8"/>
          <a:stretch>
            <a:fillRect/>
          </a:stretch>
        </p:blipFill>
        <p:spPr>
          <a:xfrm>
            <a:off x="6335395" y="2243455"/>
            <a:ext cx="4257675" cy="2324735"/>
          </a:xfrm>
          <a:prstGeom prst="rect">
            <a:avLst/>
          </a:prstGeom>
          <a:noFill/>
          <a:ln>
            <a:noFill/>
          </a:ln>
        </p:spPr>
      </p:pic>
      <p:sp>
        <p:nvSpPr>
          <p:cNvPr id="7" name="文本框 6"/>
          <p:cNvSpPr txBox="1"/>
          <p:nvPr>
            <p:custDataLst>
              <p:tags r:id="rId9"/>
            </p:custDataLst>
          </p:nvPr>
        </p:nvSpPr>
        <p:spPr>
          <a:xfrm>
            <a:off x="6017895" y="4784090"/>
            <a:ext cx="4967605" cy="368300"/>
          </a:xfrm>
          <a:prstGeom prst="rect">
            <a:avLst/>
          </a:prstGeom>
          <a:noFill/>
        </p:spPr>
        <p:txBody>
          <a:bodyPr wrap="square" rtlCol="0">
            <a:spAutoFit/>
          </a:bodyPr>
          <a:p>
            <a:r>
              <a:rPr lang="zh-CN" altLang="en-US"/>
              <a:t>运行结果可知，数据集每一行不存在重复值。</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atin typeface="+mn-lt"/>
                <a:cs typeface="+mn-lt"/>
                <a:sym typeface="+mn-ea"/>
              </a:rPr>
              <a:t>步骤一：导入数据和初步处理</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r>
              <a:rPr lang="zh-CN" altLang="en-US"/>
              <a:t>最终完成数据初步处理，数据集共有1000条数据，9个特征变量，特征变量的含义如下表：</a:t>
            </a:r>
            <a:endParaRPr lang="zh-CN" altLang="en-US"/>
          </a:p>
        </p:txBody>
      </p:sp>
      <p:graphicFrame>
        <p:nvGraphicFramePr>
          <p:cNvPr id="4" name="表格 3"/>
          <p:cNvGraphicFramePr/>
          <p:nvPr>
            <p:custDataLst>
              <p:tags r:id="rId1"/>
            </p:custDataLst>
          </p:nvPr>
        </p:nvGraphicFramePr>
        <p:xfrm>
          <a:off x="1789430" y="2285365"/>
          <a:ext cx="8613140" cy="4288790"/>
        </p:xfrm>
        <a:graphic>
          <a:graphicData uri="http://schemas.openxmlformats.org/drawingml/2006/table">
            <a:tbl>
              <a:tblPr/>
              <a:tblGrid>
                <a:gridCol w="2870200"/>
                <a:gridCol w="2869565"/>
                <a:gridCol w="2873375"/>
              </a:tblGrid>
              <a:tr h="3898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编号</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变量名</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变量含义</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98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charset="0"/>
                          <a:cs typeface="Times New Roman" panose="02020603050405020304" charset="0"/>
                        </a:rPr>
                        <a:t>gender</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性别</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98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charset="0"/>
                          <a:cs typeface="Times New Roman" panose="02020603050405020304" charset="0"/>
                        </a:rPr>
                        <a:t>race/ethnicity</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种族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98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charset="0"/>
                          <a:cs typeface="Times New Roman" panose="02020603050405020304" charset="0"/>
                        </a:rPr>
                        <a:t>parental level of education</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父母受教育程度</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98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4</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lunch</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午餐</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98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test preparation course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考前准备</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98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6</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charset="0"/>
                          <a:cs typeface="Times New Roman" panose="02020603050405020304" charset="0"/>
                        </a:rPr>
                        <a:t>math score：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数学成绩</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98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7</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charset="0"/>
                          <a:cs typeface="Times New Roman" panose="02020603050405020304" charset="0"/>
                        </a:rPr>
                        <a:t>reading score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阅读成绩</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98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8</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charset="0"/>
                          <a:cs typeface="Times New Roman" panose="02020603050405020304" charset="0"/>
                        </a:rPr>
                        <a:t>writing score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写作成绩</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989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9</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总成绩</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总成绩（上述三科加总）</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atin typeface="+mn-lt"/>
                <a:cs typeface="+mn-lt"/>
                <a:sym typeface="+mn-ea"/>
              </a:rPr>
              <a:t>步骤二：数据分析</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r>
              <a:rPr lang="zh-CN" altLang="en-US"/>
              <a:t>利用数据可视化直观感受各数据的基本特征，利用饼图、条形图等展现出非数值型数据，性别和家庭学历背景以及是否进行考前准备课程的各类占比情况。</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838200" y="2520315"/>
            <a:ext cx="4578350" cy="604520"/>
          </a:xfrm>
          <a:prstGeom prst="rect">
            <a:avLst/>
          </a:prstGeom>
        </p:spPr>
      </p:pic>
      <p:pic>
        <p:nvPicPr>
          <p:cNvPr id="26" name="图片 26" descr="1692325142245"/>
          <p:cNvPicPr>
            <a:picLocks noChangeAspect="1"/>
          </p:cNvPicPr>
          <p:nvPr>
            <p:custDataLst>
              <p:tags r:id="rId3"/>
            </p:custDataLst>
          </p:nvPr>
        </p:nvPicPr>
        <p:blipFill>
          <a:blip r:embed="rId4"/>
          <a:stretch>
            <a:fillRect/>
          </a:stretch>
        </p:blipFill>
        <p:spPr>
          <a:xfrm>
            <a:off x="838200" y="3295015"/>
            <a:ext cx="3797300" cy="299910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6108065" y="2520315"/>
            <a:ext cx="5847715" cy="1089025"/>
          </a:xfrm>
          <a:prstGeom prst="rect">
            <a:avLst/>
          </a:prstGeom>
        </p:spPr>
      </p:pic>
      <p:pic>
        <p:nvPicPr>
          <p:cNvPr id="27" name="图片 27" descr="1692325163353"/>
          <p:cNvPicPr>
            <a:picLocks noChangeAspect="1"/>
          </p:cNvPicPr>
          <p:nvPr>
            <p:custDataLst>
              <p:tags r:id="rId7"/>
            </p:custDataLst>
          </p:nvPr>
        </p:nvPicPr>
        <p:blipFill>
          <a:blip r:embed="rId8"/>
          <a:srcRect l="12433" t="16165" r="2452" b="452"/>
          <a:stretch>
            <a:fillRect/>
          </a:stretch>
        </p:blipFill>
        <p:spPr>
          <a:xfrm>
            <a:off x="6108065" y="3665855"/>
            <a:ext cx="3503295" cy="2628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1.1.实验目的</a:t>
            </a:r>
            <a:endParaRPr lang="en-US"/>
          </a:p>
        </p:txBody>
      </p:sp>
      <p:sp>
        <p:nvSpPr>
          <p:cNvPr id="3" name="Content Placeholder 2"/>
          <p:cNvSpPr>
            <a:spLocks noGrp="1"/>
          </p:cNvSpPr>
          <p:nvPr>
            <p:ph idx="1"/>
          </p:nvPr>
        </p:nvSpPr>
        <p:spPr/>
        <p:txBody>
          <a:bodyPr/>
          <a:lstStyle/>
          <a:p>
            <a:r>
              <a:rPr lang="en-US">
                <a:latin typeface="+mn-lt"/>
                <a:cs typeface="+mn-lt"/>
                <a:sym typeface="+mn-ea"/>
              </a:rPr>
              <a:t>利用pandas和numpy对数据进行操作</a:t>
            </a:r>
            <a:endParaRPr lang="en-US">
              <a:latin typeface="+mn-lt"/>
              <a:cs typeface="+mn-lt"/>
              <a:sym typeface="+mn-ea"/>
            </a:endParaRPr>
          </a:p>
          <a:p>
            <a:r>
              <a:rPr lang="en-US">
                <a:latin typeface="+mn-lt"/>
                <a:cs typeface="+mn-lt"/>
                <a:sym typeface="+mn-ea"/>
              </a:rPr>
              <a:t>使用matplotlib进行图像化</a:t>
            </a:r>
            <a:endParaRPr lang="en-US">
              <a:latin typeface="+mn-lt"/>
              <a:cs typeface="+mn-lt"/>
              <a:sym typeface="+mn-ea"/>
            </a:endParaRPr>
          </a:p>
          <a:p>
            <a:r>
              <a:rPr lang="en-US">
                <a:latin typeface="+mn-lt"/>
                <a:cs typeface="+mn-lt"/>
                <a:sym typeface="+mn-ea"/>
              </a:rPr>
              <a:t>使用sklearn进行数据集训练与逻辑回归模型导入</a:t>
            </a:r>
            <a:endParaRPr lang="en-US">
              <a:latin typeface="+mn-lt"/>
              <a:cs typeface="+mn-lt"/>
              <a:sym typeface="+mn-ea"/>
            </a:endParaRPr>
          </a:p>
          <a:p>
            <a:endParaRPr lang="en-US">
              <a:latin typeface="+mn-lt"/>
              <a:cs typeface="+mn-lt"/>
              <a:sym typeface="+mn-ea"/>
            </a:endParaRPr>
          </a:p>
          <a:p>
            <a:r>
              <a:rPr lang="en-US">
                <a:latin typeface="+mn-lt"/>
                <a:cs typeface="+mn-lt"/>
                <a:sym typeface="+mn-ea"/>
              </a:rPr>
              <a:t>以此完成对被解释的变量进行实证分析工作。</a:t>
            </a:r>
            <a:endParaRPr lang="en-US">
              <a:latin typeface="+mn-lt"/>
              <a:cs typeface="+mn-lt"/>
            </a:endParaRPr>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atin typeface="+mn-lt"/>
                <a:cs typeface="+mn-lt"/>
                <a:sym typeface="+mn-ea"/>
              </a:rPr>
              <a:t>步骤二：数据分析</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838200" y="1691005"/>
            <a:ext cx="4578350" cy="1009650"/>
          </a:xfrm>
          <a:prstGeom prst="rect">
            <a:avLst/>
          </a:prstGeom>
        </p:spPr>
      </p:pic>
      <p:pic>
        <p:nvPicPr>
          <p:cNvPr id="54" name="图片 54" descr="1692325314485"/>
          <p:cNvPicPr>
            <a:picLocks noChangeAspect="1"/>
          </p:cNvPicPr>
          <p:nvPr>
            <p:custDataLst>
              <p:tags r:id="rId3"/>
            </p:custDataLst>
          </p:nvPr>
        </p:nvPicPr>
        <p:blipFill>
          <a:blip r:embed="rId4"/>
          <a:stretch>
            <a:fillRect/>
          </a:stretch>
        </p:blipFill>
        <p:spPr>
          <a:xfrm>
            <a:off x="725170" y="2795588"/>
            <a:ext cx="4691380" cy="2409825"/>
          </a:xfrm>
          <a:prstGeom prst="rect">
            <a:avLst/>
          </a:prstGeom>
        </p:spPr>
      </p:pic>
      <p:sp>
        <p:nvSpPr>
          <p:cNvPr id="100" name="文本框 99"/>
          <p:cNvSpPr txBox="1"/>
          <p:nvPr/>
        </p:nvSpPr>
        <p:spPr>
          <a:xfrm>
            <a:off x="838200" y="5134610"/>
            <a:ext cx="5080000" cy="829945"/>
          </a:xfrm>
          <a:prstGeom prst="rect">
            <a:avLst/>
          </a:prstGeom>
          <a:noFill/>
          <a:ln w="9525">
            <a:noFill/>
          </a:ln>
        </p:spPr>
        <p:txBody>
          <a:bodyPr>
            <a:spAutoFit/>
          </a:bodyPr>
          <a:p>
            <a:pPr indent="0"/>
            <a:r>
              <a:rPr lang="zh-CN" sz="1600" b="0">
                <a:ea typeface="宋体" panose="02010600030101010101" pitchFamily="2" charset="-122"/>
              </a:rPr>
              <a:t>通过对父母学历条形图进行分析，some college数量最多，超过250，masters degree数量最少，数量大概在50-60之间。</a:t>
            </a:r>
            <a:endParaRPr lang="zh-CN" altLang="en-US" sz="1600" b="0">
              <a:ea typeface="宋体" panose="02010600030101010101" pitchFamily="2" charset="-122"/>
            </a:endParaRPr>
          </a:p>
        </p:txBody>
      </p:sp>
      <p:pic>
        <p:nvPicPr>
          <p:cNvPr id="7" name="图片 6"/>
          <p:cNvPicPr>
            <a:picLocks noChangeAspect="1"/>
          </p:cNvPicPr>
          <p:nvPr>
            <p:custDataLst>
              <p:tags r:id="rId5"/>
            </p:custDataLst>
          </p:nvPr>
        </p:nvPicPr>
        <p:blipFill>
          <a:blip r:embed="rId6"/>
          <a:stretch>
            <a:fillRect/>
          </a:stretch>
        </p:blipFill>
        <p:spPr>
          <a:xfrm>
            <a:off x="6108065" y="1062355"/>
            <a:ext cx="6032500" cy="1035050"/>
          </a:xfrm>
          <a:prstGeom prst="rect">
            <a:avLst/>
          </a:prstGeom>
        </p:spPr>
      </p:pic>
      <p:pic>
        <p:nvPicPr>
          <p:cNvPr id="28" name="图片 28" descr="1692325191878"/>
          <p:cNvPicPr>
            <a:picLocks noChangeAspect="1"/>
          </p:cNvPicPr>
          <p:nvPr>
            <p:custDataLst>
              <p:tags r:id="rId7"/>
            </p:custDataLst>
          </p:nvPr>
        </p:nvPicPr>
        <p:blipFill>
          <a:blip r:embed="rId8"/>
          <a:stretch>
            <a:fillRect/>
          </a:stretch>
        </p:blipFill>
        <p:spPr>
          <a:xfrm>
            <a:off x="6108065" y="2166938"/>
            <a:ext cx="3695700" cy="2338705"/>
          </a:xfrm>
          <a:prstGeom prst="rect">
            <a:avLst/>
          </a:prstGeom>
        </p:spPr>
      </p:pic>
      <p:sp>
        <p:nvSpPr>
          <p:cNvPr id="8" name="文本框 7"/>
          <p:cNvSpPr txBox="1"/>
          <p:nvPr/>
        </p:nvSpPr>
        <p:spPr>
          <a:xfrm>
            <a:off x="6273800" y="4443730"/>
            <a:ext cx="5652770" cy="1814830"/>
          </a:xfrm>
          <a:prstGeom prst="rect">
            <a:avLst/>
          </a:prstGeom>
          <a:noFill/>
          <a:ln w="9525">
            <a:noFill/>
          </a:ln>
        </p:spPr>
        <p:txBody>
          <a:bodyPr wrap="square">
            <a:spAutoFit/>
          </a:bodyPr>
          <a:p>
            <a:pPr indent="0"/>
            <a:r>
              <a:rPr lang="zh-CN" altLang="en-US" sz="1600" b="0">
                <a:latin typeface="Calibri" panose="020F0502020204030204" charset="0"/>
                <a:ea typeface="宋体" panose="02010600030101010101" pitchFamily="2" charset="-122"/>
              </a:rPr>
              <a:t>小结：</a:t>
            </a:r>
            <a:endParaRPr lang="zh-CN" altLang="en-US" sz="1600" b="0">
              <a:latin typeface="Calibri" panose="020F0502020204030204" charset="0"/>
              <a:ea typeface="宋体" panose="02010600030101010101" pitchFamily="2" charset="-122"/>
            </a:endParaRPr>
          </a:p>
          <a:p>
            <a:pPr indent="0"/>
            <a:r>
              <a:rPr lang="en-US" sz="1600" b="0">
                <a:latin typeface="Calibri" panose="020F0502020204030204" charset="0"/>
                <a:ea typeface="宋体" panose="02010600030101010101" pitchFamily="2" charset="-122"/>
              </a:rPr>
              <a:t>(a) </a:t>
            </a:r>
            <a:r>
              <a:rPr lang="zh-CN" sz="1600" b="0">
                <a:ea typeface="宋体" panose="02010600030101010101" pitchFamily="2" charset="-122"/>
              </a:rPr>
              <a:t>表现了数据集中的男女占比大小，男性占比</a:t>
            </a:r>
            <a:r>
              <a:rPr lang="en-US" sz="1600" b="0">
                <a:latin typeface="Calibri" panose="020F0502020204030204" charset="0"/>
                <a:ea typeface="宋体" panose="02010600030101010101" pitchFamily="2" charset="-122"/>
              </a:rPr>
              <a:t>50</a:t>
            </a:r>
            <a:r>
              <a:rPr lang="en-US" sz="1600" b="0">
                <a:latin typeface="Calibri" panose="020F0502020204030204" charset="0"/>
                <a:ea typeface="宋体" panose="02010600030101010101" pitchFamily="2" charset="-122"/>
                <a:cs typeface="Times New Roman" panose="02020603050405020304" charset="0"/>
              </a:rPr>
              <a:t>.</a:t>
            </a:r>
            <a:r>
              <a:rPr lang="en-US" sz="1600" b="0">
                <a:latin typeface="Calibri" panose="020F0502020204030204" charset="0"/>
                <a:ea typeface="宋体" panose="02010600030101010101" pitchFamily="2" charset="-122"/>
              </a:rPr>
              <a:t>9</a:t>
            </a:r>
            <a:r>
              <a:rPr lang="en-US" sz="1600" b="0">
                <a:latin typeface="Calibri" panose="020F0502020204030204" charset="0"/>
                <a:ea typeface="宋体" panose="02010600030101010101" pitchFamily="2" charset="-122"/>
                <a:cs typeface="Times New Roman" panose="02020603050405020304" charset="0"/>
              </a:rPr>
              <a:t>%</a:t>
            </a:r>
            <a:r>
              <a:rPr lang="zh-CN" sz="1600" b="0">
                <a:ea typeface="宋体" panose="02010600030101010101" pitchFamily="2" charset="-122"/>
              </a:rPr>
              <a:t>，女性占比</a:t>
            </a:r>
            <a:r>
              <a:rPr lang="en-US" sz="1600" b="0">
                <a:latin typeface="Calibri" panose="020F0502020204030204" charset="0"/>
                <a:ea typeface="宋体" panose="02010600030101010101" pitchFamily="2" charset="-122"/>
              </a:rPr>
              <a:t>49</a:t>
            </a:r>
            <a:r>
              <a:rPr lang="en-US" sz="1600" b="0">
                <a:latin typeface="Calibri" panose="020F0502020204030204" charset="0"/>
                <a:ea typeface="宋体" panose="02010600030101010101" pitchFamily="2" charset="-122"/>
                <a:cs typeface="Times New Roman" panose="02020603050405020304" charset="0"/>
              </a:rPr>
              <a:t>.</a:t>
            </a:r>
            <a:r>
              <a:rPr lang="en-US" sz="1600" b="0">
                <a:latin typeface="Calibri" panose="020F0502020204030204" charset="0"/>
                <a:ea typeface="宋体" panose="02010600030101010101" pitchFamily="2" charset="-122"/>
              </a:rPr>
              <a:t>1</a:t>
            </a:r>
            <a:r>
              <a:rPr lang="en-US" sz="1600" b="0">
                <a:latin typeface="Calibri" panose="020F0502020204030204" charset="0"/>
                <a:ea typeface="宋体" panose="02010600030101010101" pitchFamily="2" charset="-122"/>
                <a:cs typeface="Times New Roman" panose="02020603050405020304" charset="0"/>
              </a:rPr>
              <a:t>%</a:t>
            </a:r>
            <a:r>
              <a:rPr lang="zh-CN" sz="1600" b="0">
                <a:ea typeface="宋体" panose="02010600030101010101" pitchFamily="2" charset="-122"/>
              </a:rPr>
              <a:t>，占比相差不大。</a:t>
            </a:r>
            <a:r>
              <a:rPr lang="en-US" sz="1600" b="0">
                <a:latin typeface="Calibri" panose="020F0502020204030204" charset="0"/>
                <a:ea typeface="宋体" panose="02010600030101010101" pitchFamily="2" charset="-122"/>
              </a:rPr>
              <a:t>(b)</a:t>
            </a:r>
            <a:r>
              <a:rPr lang="zh-CN" sz="1600" b="0">
                <a:ea typeface="宋体" panose="02010600030101010101" pitchFamily="2" charset="-122"/>
              </a:rPr>
              <a:t>表现了父母的教育水平分布较为分散，存在六种种类，占比最大的是</a:t>
            </a:r>
            <a:r>
              <a:rPr lang="en-US" sz="1600" b="0">
                <a:latin typeface="Calibri" panose="020F0502020204030204" charset="0"/>
                <a:ea typeface="宋体" panose="02010600030101010101" pitchFamily="2" charset="-122"/>
              </a:rPr>
              <a:t>some college</a:t>
            </a:r>
            <a:r>
              <a:rPr lang="zh-CN" sz="1600" b="0">
                <a:ea typeface="宋体" panose="02010600030101010101" pitchFamily="2" charset="-122"/>
              </a:rPr>
              <a:t>为</a:t>
            </a:r>
            <a:r>
              <a:rPr lang="en-US" sz="1600" b="0">
                <a:latin typeface="Calibri" panose="020F0502020204030204" charset="0"/>
                <a:ea typeface="宋体" panose="02010600030101010101" pitchFamily="2" charset="-122"/>
              </a:rPr>
              <a:t>27</a:t>
            </a:r>
            <a:r>
              <a:rPr lang="en-US" sz="1600" b="0">
                <a:latin typeface="Calibri" panose="020F0502020204030204" charset="0"/>
                <a:ea typeface="宋体" panose="02010600030101010101" pitchFamily="2" charset="-122"/>
                <a:cs typeface="Times New Roman" panose="02020603050405020304" charset="0"/>
              </a:rPr>
              <a:t>.</a:t>
            </a:r>
            <a:r>
              <a:rPr lang="en-US" sz="1600" b="0">
                <a:latin typeface="Calibri" panose="020F0502020204030204" charset="0"/>
                <a:ea typeface="宋体" panose="02010600030101010101" pitchFamily="2" charset="-122"/>
              </a:rPr>
              <a:t>2</a:t>
            </a:r>
            <a:r>
              <a:rPr lang="en-US" sz="1600" b="0">
                <a:latin typeface="Calibri" panose="020F0502020204030204" charset="0"/>
                <a:ea typeface="宋体" panose="02010600030101010101" pitchFamily="2" charset="-122"/>
                <a:cs typeface="Times New Roman" panose="02020603050405020304" charset="0"/>
              </a:rPr>
              <a:t>%</a:t>
            </a:r>
            <a:r>
              <a:rPr lang="zh-CN" sz="1600" b="0">
                <a:ea typeface="宋体" panose="02010600030101010101" pitchFamily="2" charset="-122"/>
              </a:rPr>
              <a:t>，占比最少的是</a:t>
            </a:r>
            <a:r>
              <a:rPr lang="en-US" sz="1600" b="0">
                <a:latin typeface="Calibri" panose="020F0502020204030204" charset="0"/>
                <a:ea typeface="宋体" panose="02010600030101010101" pitchFamily="2" charset="-122"/>
              </a:rPr>
              <a:t>master’s degree</a:t>
            </a:r>
            <a:r>
              <a:rPr lang="zh-CN" sz="1600" b="0">
                <a:ea typeface="宋体" panose="02010600030101010101" pitchFamily="2" charset="-122"/>
              </a:rPr>
              <a:t>为</a:t>
            </a:r>
            <a:r>
              <a:rPr lang="en-US" sz="1600" b="0">
                <a:latin typeface="Calibri" panose="020F0502020204030204" charset="0"/>
                <a:ea typeface="宋体" panose="02010600030101010101" pitchFamily="2" charset="-122"/>
              </a:rPr>
              <a:t>6</a:t>
            </a:r>
            <a:r>
              <a:rPr lang="en-US" sz="1600" b="0">
                <a:latin typeface="Calibri" panose="020F0502020204030204" charset="0"/>
                <a:ea typeface="宋体" panose="02010600030101010101" pitchFamily="2" charset="-122"/>
                <a:cs typeface="Times New Roman" panose="02020603050405020304" charset="0"/>
              </a:rPr>
              <a:t>%</a:t>
            </a:r>
            <a:r>
              <a:rPr lang="zh-CN" sz="1600" b="0">
                <a:ea typeface="宋体" panose="02010600030101010101" pitchFamily="2" charset="-122"/>
              </a:rPr>
              <a:t>。</a:t>
            </a:r>
            <a:r>
              <a:rPr lang="en-US" sz="1600" b="0">
                <a:latin typeface="Calibri" panose="020F0502020204030204" charset="0"/>
                <a:ea typeface="宋体" panose="02010600030101010101" pitchFamily="2" charset="-122"/>
              </a:rPr>
              <a:t>(c)</a:t>
            </a:r>
            <a:r>
              <a:rPr lang="zh-CN" sz="1600" b="0">
                <a:ea typeface="宋体" panose="02010600030101010101" pitchFamily="2" charset="-122"/>
              </a:rPr>
              <a:t>表现了备考占比，考前进行备考的占总体的</a:t>
            </a:r>
            <a:r>
              <a:rPr lang="en-US" sz="1600" b="0">
                <a:latin typeface="Calibri" panose="020F0502020204030204" charset="0"/>
                <a:ea typeface="宋体" panose="02010600030101010101" pitchFamily="2" charset="-122"/>
              </a:rPr>
              <a:t>37.2</a:t>
            </a:r>
            <a:r>
              <a:rPr lang="en-US" sz="1600" b="0">
                <a:latin typeface="Calibri" panose="020F0502020204030204" charset="0"/>
                <a:ea typeface="宋体" panose="02010600030101010101" pitchFamily="2" charset="-122"/>
                <a:cs typeface="Times New Roman" panose="02020603050405020304" charset="0"/>
              </a:rPr>
              <a:t>%</a:t>
            </a:r>
            <a:r>
              <a:rPr lang="zh-CN" sz="1600" b="0">
                <a:ea typeface="宋体" panose="02010600030101010101" pitchFamily="2" charset="-122"/>
              </a:rPr>
              <a:t>，没有进行备考的占总体的</a:t>
            </a:r>
            <a:r>
              <a:rPr lang="en-US" sz="1600" b="0">
                <a:latin typeface="Calibri" panose="020F0502020204030204" charset="0"/>
                <a:ea typeface="宋体" panose="02010600030101010101" pitchFamily="2" charset="-122"/>
              </a:rPr>
              <a:t>62.8</a:t>
            </a:r>
            <a:r>
              <a:rPr lang="en-US" sz="1600" b="0">
                <a:latin typeface="Calibri" panose="020F0502020204030204" charset="0"/>
                <a:ea typeface="宋体" panose="02010600030101010101" pitchFamily="2" charset="-122"/>
                <a:cs typeface="Times New Roman" panose="02020603050405020304" charset="0"/>
              </a:rPr>
              <a:t>%</a:t>
            </a:r>
            <a:r>
              <a:rPr lang="zh-CN" sz="1600" b="0">
                <a:ea typeface="宋体" panose="02010600030101010101" pitchFamily="2" charset="-122"/>
              </a:rPr>
              <a:t>，未进行备考的占大多数。</a:t>
            </a:r>
            <a:endParaRPr lang="zh-CN" altLang="en-US" sz="1600" b="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atin typeface="+mn-lt"/>
                <a:cs typeface="+mn-lt"/>
                <a:sym typeface="+mn-ea"/>
              </a:rPr>
              <a:t>步骤二：数据分析</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endParaRPr lang="zh-CN" altLang="en-US"/>
          </a:p>
        </p:txBody>
      </p:sp>
      <p:sp>
        <p:nvSpPr>
          <p:cNvPr id="8" name="文本框 7"/>
          <p:cNvSpPr txBox="1"/>
          <p:nvPr/>
        </p:nvSpPr>
        <p:spPr>
          <a:xfrm>
            <a:off x="6273800" y="5291455"/>
            <a:ext cx="5652770" cy="1076325"/>
          </a:xfrm>
          <a:prstGeom prst="rect">
            <a:avLst/>
          </a:prstGeom>
          <a:noFill/>
          <a:ln w="9525">
            <a:noFill/>
          </a:ln>
        </p:spPr>
        <p:txBody>
          <a:bodyPr wrap="square">
            <a:spAutoFit/>
          </a:bodyPr>
          <a:p>
            <a:pPr indent="0"/>
            <a:r>
              <a:rPr lang="zh-CN" altLang="en-US" sz="1600" b="0">
                <a:latin typeface="Calibri" panose="020F0502020204030204" charset="0"/>
                <a:ea typeface="宋体" panose="02010600030101010101" pitchFamily="2" charset="-122"/>
              </a:rPr>
              <a:t>通过核密度图对学生的三个科目的成绩进行一个总体分布把握。数学成绩的密度65左右达到峰值，其中男性的数学成绩整体上看高于女性，阅读和写作成绩均在75左右达到峰值，女性在整体上对阅读和写作更具有优势。</a:t>
            </a:r>
            <a:endParaRPr lang="zh-CN" altLang="en-US" sz="1600" b="0">
              <a:latin typeface="Calibri" panose="020F0502020204030204" charset="0"/>
              <a:ea typeface="宋体" panose="02010600030101010101" pitchFamily="2" charset="-122"/>
            </a:endParaRPr>
          </a:p>
        </p:txBody>
      </p:sp>
      <p:sp>
        <p:nvSpPr>
          <p:cNvPr id="3" name="文本框 2"/>
          <p:cNvSpPr txBox="1"/>
          <p:nvPr/>
        </p:nvSpPr>
        <p:spPr>
          <a:xfrm>
            <a:off x="838200" y="1383030"/>
            <a:ext cx="5080000" cy="368300"/>
          </a:xfrm>
          <a:prstGeom prst="rect">
            <a:avLst/>
          </a:prstGeom>
          <a:noFill/>
          <a:ln w="9525">
            <a:noFill/>
          </a:ln>
        </p:spPr>
        <p:txBody>
          <a:bodyPr>
            <a:spAutoFit/>
          </a:bodyPr>
          <a:p>
            <a:pPr indent="0"/>
            <a:r>
              <a:rPr lang="zh-CN" b="0">
                <a:ea typeface="宋体" panose="02010600030101010101" pitchFamily="2" charset="-122"/>
              </a:rPr>
              <a:t>绘制不同性别下的三种成绩的核密度图</a:t>
            </a:r>
            <a:endParaRPr lang="zh-CN" altLang="en-US" b="0">
              <a:ea typeface="宋体" panose="02010600030101010101" pitchFamily="2" charset="-122"/>
            </a:endParaRPr>
          </a:p>
        </p:txBody>
      </p:sp>
      <p:pic>
        <p:nvPicPr>
          <p:cNvPr id="6" name="图片 5"/>
          <p:cNvPicPr>
            <a:picLocks noChangeAspect="1"/>
          </p:cNvPicPr>
          <p:nvPr>
            <p:custDataLst>
              <p:tags r:id="rId1"/>
            </p:custDataLst>
          </p:nvPr>
        </p:nvPicPr>
        <p:blipFill>
          <a:blip r:embed="rId2"/>
          <a:stretch>
            <a:fillRect/>
          </a:stretch>
        </p:blipFill>
        <p:spPr>
          <a:xfrm>
            <a:off x="948055" y="1751330"/>
            <a:ext cx="4949825" cy="4616450"/>
          </a:xfrm>
          <a:prstGeom prst="rect">
            <a:avLst/>
          </a:prstGeom>
        </p:spPr>
      </p:pic>
      <p:pic>
        <p:nvPicPr>
          <p:cNvPr id="29" name="图片 1" descr="IMG_256"/>
          <p:cNvPicPr>
            <a:picLocks noChangeAspect="1"/>
          </p:cNvPicPr>
          <p:nvPr>
            <p:custDataLst>
              <p:tags r:id="rId3"/>
            </p:custDataLst>
          </p:nvPr>
        </p:nvPicPr>
        <p:blipFill>
          <a:blip r:embed="rId4"/>
          <a:stretch>
            <a:fillRect/>
          </a:stretch>
        </p:blipFill>
        <p:spPr>
          <a:xfrm>
            <a:off x="6420803" y="879158"/>
            <a:ext cx="3640455" cy="434276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2045" y="2804795"/>
            <a:ext cx="10179050" cy="1248410"/>
          </a:xfrm>
        </p:spPr>
        <p:txBody>
          <a:bodyPr/>
          <a:lstStyle/>
          <a:p>
            <a:r>
              <a:rPr lang="en-US" dirty="0"/>
              <a:t>实验任务三：特征工程</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atin typeface="+mn-lt"/>
                <a:cs typeface="+mn-lt"/>
                <a:sym typeface="+mn-ea"/>
              </a:rPr>
              <a:t>步骤一：属性间的相关性</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838200" y="1501140"/>
            <a:ext cx="4191000" cy="1304290"/>
          </a:xfrm>
          <a:prstGeom prst="rect">
            <a:avLst/>
          </a:prstGeom>
        </p:spPr>
      </p:pic>
      <p:pic>
        <p:nvPicPr>
          <p:cNvPr id="31" name="图片 31" descr="1692325382001"/>
          <p:cNvPicPr>
            <a:picLocks noChangeAspect="1"/>
          </p:cNvPicPr>
          <p:nvPr>
            <p:custDataLst>
              <p:tags r:id="rId3"/>
            </p:custDataLst>
          </p:nvPr>
        </p:nvPicPr>
        <p:blipFill>
          <a:blip r:embed="rId4"/>
          <a:stretch>
            <a:fillRect/>
          </a:stretch>
        </p:blipFill>
        <p:spPr>
          <a:xfrm>
            <a:off x="838200" y="2889250"/>
            <a:ext cx="5269230" cy="1079500"/>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838200" y="4052570"/>
            <a:ext cx="5998845" cy="17894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atin typeface="+mn-lt"/>
                <a:cs typeface="+mn-lt"/>
                <a:sym typeface="+mn-ea"/>
              </a:rPr>
              <a:t>步骤一：属性间的相关性</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endParaRPr lang="zh-CN" altLang="en-US"/>
          </a:p>
        </p:txBody>
      </p:sp>
      <p:pic>
        <p:nvPicPr>
          <p:cNvPr id="32" name="图片 32" descr="1692325429134"/>
          <p:cNvPicPr>
            <a:picLocks noChangeAspect="1"/>
          </p:cNvPicPr>
          <p:nvPr>
            <p:custDataLst>
              <p:tags r:id="rId1"/>
            </p:custDataLst>
          </p:nvPr>
        </p:nvPicPr>
        <p:blipFill>
          <a:blip r:embed="rId2"/>
          <a:stretch>
            <a:fillRect/>
          </a:stretch>
        </p:blipFill>
        <p:spPr>
          <a:xfrm>
            <a:off x="838200" y="1691005"/>
            <a:ext cx="3353435" cy="4674870"/>
          </a:xfrm>
          <a:prstGeom prst="rect">
            <a:avLst/>
          </a:prstGeom>
        </p:spPr>
      </p:pic>
      <p:pic>
        <p:nvPicPr>
          <p:cNvPr id="33" name="图片 2" descr="IMG_256"/>
          <p:cNvPicPr>
            <a:picLocks noChangeAspect="1"/>
          </p:cNvPicPr>
          <p:nvPr>
            <p:custDataLst>
              <p:tags r:id="rId3"/>
            </p:custDataLst>
          </p:nvPr>
        </p:nvPicPr>
        <p:blipFill>
          <a:blip r:embed="rId4"/>
          <a:stretch>
            <a:fillRect/>
          </a:stretch>
        </p:blipFill>
        <p:spPr>
          <a:xfrm>
            <a:off x="4594860" y="1991360"/>
            <a:ext cx="4179570" cy="349123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2045" y="2804795"/>
            <a:ext cx="10179050" cy="1248410"/>
          </a:xfrm>
        </p:spPr>
        <p:txBody>
          <a:bodyPr/>
          <a:lstStyle/>
          <a:p>
            <a:r>
              <a:rPr lang="en-US" dirty="0"/>
              <a:t>实验任务四：数据建模和预测</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atin typeface="+mn-lt"/>
                <a:cs typeface="+mn-lt"/>
                <a:sym typeface="+mn-ea"/>
              </a:rPr>
              <a:t>步骤一：模型训练</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endParaRPr lang="zh-CN" altLang="en-US"/>
          </a:p>
        </p:txBody>
      </p:sp>
      <p:pic>
        <p:nvPicPr>
          <p:cNvPr id="3" name="图片 2"/>
          <p:cNvPicPr>
            <a:picLocks noChangeAspect="1"/>
          </p:cNvPicPr>
          <p:nvPr>
            <p:custDataLst>
              <p:tags r:id="rId1"/>
            </p:custDataLst>
          </p:nvPr>
        </p:nvPicPr>
        <p:blipFill>
          <a:blip r:embed="rId2"/>
          <a:stretch>
            <a:fillRect/>
          </a:stretch>
        </p:blipFill>
        <p:spPr>
          <a:xfrm>
            <a:off x="838200" y="1691005"/>
            <a:ext cx="6921500" cy="2819400"/>
          </a:xfrm>
          <a:prstGeom prst="rect">
            <a:avLst/>
          </a:prstGeom>
        </p:spPr>
      </p:pic>
      <p:pic>
        <p:nvPicPr>
          <p:cNvPr id="34" name="图片 34" descr="1692325543992"/>
          <p:cNvPicPr>
            <a:picLocks noChangeAspect="1"/>
          </p:cNvPicPr>
          <p:nvPr>
            <p:custDataLst>
              <p:tags r:id="rId3"/>
            </p:custDataLst>
          </p:nvPr>
        </p:nvPicPr>
        <p:blipFill>
          <a:blip r:embed="rId4"/>
          <a:stretch>
            <a:fillRect/>
          </a:stretch>
        </p:blipFill>
        <p:spPr>
          <a:xfrm>
            <a:off x="838200" y="4596765"/>
            <a:ext cx="2535555" cy="1120775"/>
          </a:xfrm>
          <a:prstGeom prst="rect">
            <a:avLst/>
          </a:prstGeom>
        </p:spPr>
      </p:pic>
      <p:sp>
        <p:nvSpPr>
          <p:cNvPr id="100" name="文本框 99"/>
          <p:cNvSpPr txBox="1"/>
          <p:nvPr/>
        </p:nvSpPr>
        <p:spPr>
          <a:xfrm>
            <a:off x="838200" y="5925185"/>
            <a:ext cx="7999730" cy="368300"/>
          </a:xfrm>
          <a:prstGeom prst="rect">
            <a:avLst/>
          </a:prstGeom>
          <a:noFill/>
          <a:ln w="9525">
            <a:noFill/>
          </a:ln>
        </p:spPr>
        <p:txBody>
          <a:bodyPr wrap="square">
            <a:spAutoFit/>
          </a:bodyPr>
          <a:p>
            <a:pPr indent="0"/>
            <a:r>
              <a:rPr lang="zh-CN" b="0">
                <a:latin typeface="Calibri" panose="020F0502020204030204" charset="0"/>
                <a:ea typeface="宋体" panose="02010600030101010101" pitchFamily="2" charset="-122"/>
              </a:rPr>
              <a:t>将数据集按照训练集和测试集</a:t>
            </a:r>
            <a:r>
              <a:rPr lang="en-US" b="0">
                <a:latin typeface="Calibri" panose="020F0502020204030204" charset="0"/>
                <a:ea typeface="宋体" panose="02010600030101010101" pitchFamily="2" charset="-122"/>
              </a:rPr>
              <a:t>4:1</a:t>
            </a:r>
            <a:r>
              <a:rPr lang="zh-CN" b="0">
                <a:latin typeface="Calibri" panose="020F0502020204030204" charset="0"/>
                <a:ea typeface="宋体" panose="02010600030101010101" pitchFamily="2" charset="-122"/>
              </a:rPr>
              <a:t>进行分配，方便后续数据建模及模型检验。</a:t>
            </a:r>
            <a:endParaRPr lang="zh-CN" altLang="en-US" b="0">
              <a:latin typeface="Calibri" panose="020F050202020403020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atin typeface="+mn-lt"/>
                <a:cs typeface="+mn-lt"/>
                <a:sym typeface="+mn-ea"/>
              </a:rPr>
              <a:t>步骤</a:t>
            </a:r>
            <a:r>
              <a:rPr lang="zh-CN">
                <a:latin typeface="+mn-lt"/>
                <a:cs typeface="+mn-lt"/>
                <a:sym typeface="+mn-ea"/>
              </a:rPr>
              <a:t>二</a:t>
            </a:r>
            <a:r>
              <a:rPr>
                <a:latin typeface="+mn-lt"/>
                <a:cs typeface="+mn-lt"/>
                <a:sym typeface="+mn-ea"/>
              </a:rPr>
              <a:t>：线性回归</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838200" y="1504315"/>
            <a:ext cx="3968750" cy="3092450"/>
          </a:xfrm>
          <a:prstGeom prst="rect">
            <a:avLst/>
          </a:prstGeom>
        </p:spPr>
      </p:pic>
      <p:pic>
        <p:nvPicPr>
          <p:cNvPr id="7" name="图片 1" descr="1692893291256"/>
          <p:cNvPicPr>
            <a:picLocks noChangeAspect="1"/>
          </p:cNvPicPr>
          <p:nvPr>
            <p:custDataLst>
              <p:tags r:id="rId3"/>
            </p:custDataLst>
          </p:nvPr>
        </p:nvPicPr>
        <p:blipFill>
          <a:blip r:embed="rId4"/>
          <a:stretch>
            <a:fillRect/>
          </a:stretch>
        </p:blipFill>
        <p:spPr>
          <a:xfrm>
            <a:off x="838200" y="5045075"/>
            <a:ext cx="6704330" cy="236220"/>
          </a:xfrm>
          <a:prstGeom prst="rect">
            <a:avLst/>
          </a:prstGeom>
        </p:spPr>
      </p:pic>
      <p:sp>
        <p:nvSpPr>
          <p:cNvPr id="14" name="文本框 13"/>
          <p:cNvSpPr txBox="1"/>
          <p:nvPr/>
        </p:nvSpPr>
        <p:spPr>
          <a:xfrm>
            <a:off x="6155055" y="1504315"/>
            <a:ext cx="5727065" cy="2584450"/>
          </a:xfrm>
          <a:prstGeom prst="rect">
            <a:avLst/>
          </a:prstGeom>
          <a:noFill/>
          <a:ln w="9525">
            <a:noFill/>
          </a:ln>
        </p:spPr>
        <p:txBody>
          <a:bodyPr wrap="square">
            <a:spAutoFit/>
          </a:bodyPr>
          <a:p>
            <a:pPr indent="0"/>
            <a:r>
              <a:rPr lang="zh-CN" b="0">
                <a:ea typeface="宋体" panose="02010600030101010101" pitchFamily="2" charset="-122"/>
              </a:rPr>
              <a:t>线性回归是指对参数</a:t>
            </a:r>
            <a:r>
              <a:rPr lang="en-US" b="0">
                <a:latin typeface="Calibri" panose="020F0502020204030204" charset="0"/>
                <a:ea typeface="宋体" panose="02010600030101010101" pitchFamily="2" charset="-122"/>
              </a:rPr>
              <a:t>β</a:t>
            </a:r>
            <a:r>
              <a:rPr lang="zh-CN" b="0">
                <a:ea typeface="宋体" panose="02010600030101010101" pitchFamily="2" charset="-122"/>
              </a:rPr>
              <a:t>为线性的一种回归</a:t>
            </a:r>
            <a:r>
              <a:rPr lang="en-US" b="0">
                <a:latin typeface="Calibri" panose="020F0502020204030204" charset="0"/>
                <a:ea typeface="宋体" panose="02010600030101010101" pitchFamily="2" charset="-122"/>
              </a:rPr>
              <a:t>(</a:t>
            </a:r>
            <a:r>
              <a:rPr lang="zh-CN" b="0">
                <a:ea typeface="宋体" panose="02010600030101010101" pitchFamily="2" charset="-122"/>
              </a:rPr>
              <a:t>即参数只以一次方的形式出现</a:t>
            </a:r>
            <a:r>
              <a:rPr lang="en-US" b="0">
                <a:latin typeface="Calibri" panose="020F0502020204030204" charset="0"/>
                <a:ea typeface="宋体" panose="02010600030101010101" pitchFamily="2" charset="-122"/>
              </a:rPr>
              <a:t>)</a:t>
            </a:r>
            <a:r>
              <a:rPr lang="zh-CN" b="0">
                <a:ea typeface="宋体" panose="02010600030101010101" pitchFamily="2" charset="-122"/>
              </a:rPr>
              <a:t>模型：</a:t>
            </a:r>
            <a:r>
              <a:rPr lang="en-US" b="0">
                <a:latin typeface="Calibri" panose="020F0502020204030204" charset="0"/>
                <a:ea typeface="宋体" panose="02010600030101010101" pitchFamily="2" charset="-122"/>
                <a:cs typeface="Times New Roman" panose="02020603050405020304" charset="0"/>
              </a:rPr>
              <a:t>Yt=α+βxt+μt (t=1……n)</a:t>
            </a:r>
            <a:r>
              <a:rPr lang="zh-CN" b="0">
                <a:ea typeface="宋体" panose="02010600030101010101" pitchFamily="2" charset="-122"/>
              </a:rPr>
              <a:t>表示观测数</a:t>
            </a:r>
            <a:r>
              <a:rPr lang="en-US" b="0">
                <a:latin typeface="Calibri" panose="020F0502020204030204" charset="0"/>
                <a:ea typeface="宋体" panose="02010600030101010101" pitchFamily="2" charset="-122"/>
                <a:cs typeface="Times New Roman" panose="02020603050405020304" charset="0"/>
              </a:rPr>
              <a:t>Yt </a:t>
            </a:r>
            <a:r>
              <a:rPr lang="zh-CN" b="0">
                <a:ea typeface="宋体" panose="02010600030101010101" pitchFamily="2" charset="-122"/>
              </a:rPr>
              <a:t>被称作因变量</a:t>
            </a:r>
            <a:r>
              <a:rPr lang="en-US" b="0">
                <a:latin typeface="Calibri" panose="020F0502020204030204" charset="0"/>
                <a:ea typeface="宋体" panose="02010600030101010101" pitchFamily="2" charset="-122"/>
                <a:cs typeface="Times New Roman" panose="02020603050405020304" charset="0"/>
              </a:rPr>
              <a:t>xt </a:t>
            </a:r>
            <a:r>
              <a:rPr lang="zh-CN" b="0">
                <a:ea typeface="宋体" panose="02010600030101010101" pitchFamily="2" charset="-122"/>
              </a:rPr>
              <a:t>被称作自变量</a:t>
            </a:r>
            <a:r>
              <a:rPr lang="en-US" b="0">
                <a:latin typeface="Calibri" panose="020F0502020204030204" charset="0"/>
                <a:ea typeface="宋体" panose="02010600030101010101" pitchFamily="2" charset="-122"/>
              </a:rPr>
              <a:t>α</a:t>
            </a:r>
            <a:r>
              <a:rPr lang="zh-CN" b="0">
                <a:ea typeface="宋体" panose="02010600030101010101" pitchFamily="2" charset="-122"/>
              </a:rPr>
              <a:t>、</a:t>
            </a:r>
            <a:r>
              <a:rPr lang="en-US" b="0">
                <a:latin typeface="Calibri" panose="020F0502020204030204" charset="0"/>
                <a:ea typeface="宋体" panose="02010600030101010101" pitchFamily="2" charset="-122"/>
              </a:rPr>
              <a:t>β </a:t>
            </a:r>
            <a:r>
              <a:rPr lang="zh-CN" b="0">
                <a:ea typeface="宋体" panose="02010600030101010101" pitchFamily="2" charset="-122"/>
              </a:rPr>
              <a:t>为需要最小二乘法去确定的参数，或称回归系数</a:t>
            </a:r>
            <a:r>
              <a:rPr lang="en-US" b="0">
                <a:latin typeface="Calibri" panose="020F0502020204030204" charset="0"/>
                <a:ea typeface="宋体" panose="02010600030101010101" pitchFamily="2" charset="-122"/>
              </a:rPr>
              <a:t>μt </a:t>
            </a:r>
            <a:r>
              <a:rPr lang="zh-CN" b="0">
                <a:ea typeface="宋体" panose="02010600030101010101" pitchFamily="2" charset="-122"/>
              </a:rPr>
              <a:t>为随机误差项</a:t>
            </a:r>
            <a:r>
              <a:rPr lang="en-US" b="0">
                <a:latin typeface="Calibri" panose="020F0502020204030204" charset="0"/>
                <a:ea typeface="宋体" panose="02010600030101010101" pitchFamily="2" charset="-122"/>
                <a:cs typeface="Times New Roman" panose="02020603050405020304" charset="0"/>
              </a:rPr>
              <a:t>OLS</a:t>
            </a:r>
            <a:r>
              <a:rPr lang="zh-CN" b="0">
                <a:ea typeface="宋体" panose="02010600030101010101" pitchFamily="2" charset="-122"/>
              </a:rPr>
              <a:t>线性回归的基本原则：最优拟合曲线应该使</a:t>
            </a:r>
            <a:r>
              <a:rPr lang="zh-CN" b="0">
                <a:highlight>
                  <a:srgbClr val="FFFF00"/>
                </a:highlight>
                <a:ea typeface="宋体" panose="02010600030101010101" pitchFamily="2" charset="-122"/>
              </a:rPr>
              <a:t>各点到直线的距离的平方和</a:t>
            </a:r>
            <a:r>
              <a:rPr lang="en-US" b="0">
                <a:latin typeface="Calibri" panose="020F0502020204030204" charset="0"/>
                <a:ea typeface="宋体" panose="02010600030101010101" pitchFamily="2" charset="-122"/>
                <a:cs typeface="Times New Roman" panose="02020603050405020304" charset="0"/>
              </a:rPr>
              <a:t>(</a:t>
            </a:r>
            <a:r>
              <a:rPr lang="zh-CN" b="0">
                <a:ea typeface="宋体" panose="02010600030101010101" pitchFamily="2" charset="-122"/>
              </a:rPr>
              <a:t>即残差平方和，简称</a:t>
            </a:r>
            <a:r>
              <a:rPr lang="en-US" b="0">
                <a:highlight>
                  <a:srgbClr val="FFFF00"/>
                </a:highlight>
                <a:latin typeface="Calibri" panose="020F0502020204030204" charset="0"/>
                <a:ea typeface="宋体" panose="02010600030101010101" pitchFamily="2" charset="-122"/>
                <a:cs typeface="Times New Roman" panose="02020603050405020304" charset="0"/>
              </a:rPr>
              <a:t>RSS</a:t>
            </a:r>
            <a:r>
              <a:rPr lang="en-US" b="0">
                <a:highlight>
                  <a:srgbClr val="FFFF00"/>
                </a:highlight>
                <a:latin typeface="Calibri" panose="020F0502020204030204" charset="0"/>
                <a:ea typeface="宋体" panose="02010600030101010101" pitchFamily="2" charset="-122"/>
              </a:rPr>
              <a:t>/R2</a:t>
            </a:r>
            <a:r>
              <a:rPr lang="en-US" b="0">
                <a:latin typeface="Calibri" panose="020F0502020204030204" charset="0"/>
                <a:ea typeface="宋体" panose="02010600030101010101" pitchFamily="2" charset="-122"/>
                <a:cs typeface="Times New Roman" panose="02020603050405020304" charset="0"/>
              </a:rPr>
              <a:t>)</a:t>
            </a:r>
            <a:r>
              <a:rPr lang="zh-CN" b="0">
                <a:ea typeface="宋体" panose="02010600030101010101" pitchFamily="2" charset="-122"/>
              </a:rPr>
              <a:t>最小</a:t>
            </a:r>
            <a:r>
              <a:rPr lang="zh-CN" b="0">
                <a:latin typeface="Calibri" panose="020F0502020204030204" charset="0"/>
                <a:ea typeface="宋体" panose="02010600030101010101" pitchFamily="2" charset="-122"/>
              </a:rPr>
              <a:t>。</a:t>
            </a:r>
            <a:endParaRPr lang="zh-CN" altLang="en-US" b="0">
              <a:latin typeface="Calibri" panose="020F050202020403020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atin typeface="+mn-lt"/>
                <a:cs typeface="+mn-lt"/>
                <a:sym typeface="+mn-ea"/>
              </a:rPr>
              <a:t>步骤</a:t>
            </a:r>
            <a:r>
              <a:rPr lang="zh-CN">
                <a:latin typeface="+mn-lt"/>
                <a:cs typeface="+mn-lt"/>
                <a:sym typeface="+mn-ea"/>
              </a:rPr>
              <a:t>二</a:t>
            </a:r>
            <a:r>
              <a:rPr>
                <a:latin typeface="+mn-lt"/>
                <a:cs typeface="+mn-lt"/>
                <a:sym typeface="+mn-ea"/>
              </a:rPr>
              <a:t>：线性回归</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endParaRPr lang="zh-CN" altLang="en-US"/>
          </a:p>
        </p:txBody>
      </p:sp>
      <p:pic>
        <p:nvPicPr>
          <p:cNvPr id="8" name="图片 7"/>
          <p:cNvPicPr>
            <a:picLocks noChangeAspect="1"/>
          </p:cNvPicPr>
          <p:nvPr>
            <p:custDataLst>
              <p:tags r:id="rId1"/>
            </p:custDataLst>
          </p:nvPr>
        </p:nvPicPr>
        <p:blipFill>
          <a:blip r:embed="rId2"/>
          <a:stretch>
            <a:fillRect/>
          </a:stretch>
        </p:blipFill>
        <p:spPr>
          <a:xfrm>
            <a:off x="6181725" y="1504315"/>
            <a:ext cx="5448300" cy="1016000"/>
          </a:xfrm>
          <a:prstGeom prst="rect">
            <a:avLst/>
          </a:prstGeom>
        </p:spPr>
      </p:pic>
      <p:pic>
        <p:nvPicPr>
          <p:cNvPr id="9" name="图片 2" descr="1692893295838"/>
          <p:cNvPicPr>
            <a:picLocks noChangeAspect="1"/>
          </p:cNvPicPr>
          <p:nvPr>
            <p:custDataLst>
              <p:tags r:id="rId3"/>
            </p:custDataLst>
          </p:nvPr>
        </p:nvPicPr>
        <p:blipFill>
          <a:blip r:embed="rId4"/>
          <a:stretch>
            <a:fillRect/>
          </a:stretch>
        </p:blipFill>
        <p:spPr>
          <a:xfrm>
            <a:off x="6181725" y="2572385"/>
            <a:ext cx="4699000" cy="615950"/>
          </a:xfrm>
          <a:prstGeom prst="rect">
            <a:avLst/>
          </a:prstGeom>
        </p:spPr>
      </p:pic>
      <p:pic>
        <p:nvPicPr>
          <p:cNvPr id="10" name="图片 9"/>
          <p:cNvPicPr>
            <a:picLocks noChangeAspect="1"/>
          </p:cNvPicPr>
          <p:nvPr>
            <p:custDataLst>
              <p:tags r:id="rId5"/>
            </p:custDataLst>
          </p:nvPr>
        </p:nvPicPr>
        <p:blipFill>
          <a:blip r:embed="rId6"/>
          <a:stretch>
            <a:fillRect/>
          </a:stretch>
        </p:blipFill>
        <p:spPr>
          <a:xfrm>
            <a:off x="6243955" y="3429000"/>
            <a:ext cx="4916805" cy="1497330"/>
          </a:xfrm>
          <a:prstGeom prst="rect">
            <a:avLst/>
          </a:prstGeom>
        </p:spPr>
      </p:pic>
      <p:pic>
        <p:nvPicPr>
          <p:cNvPr id="11" name="图片 4" descr="1692893320912"/>
          <p:cNvPicPr>
            <a:picLocks noChangeAspect="1"/>
          </p:cNvPicPr>
          <p:nvPr>
            <p:custDataLst>
              <p:tags r:id="rId7"/>
            </p:custDataLst>
          </p:nvPr>
        </p:nvPicPr>
        <p:blipFill>
          <a:blip r:embed="rId8"/>
          <a:stretch>
            <a:fillRect/>
          </a:stretch>
        </p:blipFill>
        <p:spPr>
          <a:xfrm>
            <a:off x="6389370" y="5041900"/>
            <a:ext cx="5194935" cy="329565"/>
          </a:xfrm>
          <a:prstGeom prst="rect">
            <a:avLst/>
          </a:prstGeom>
        </p:spPr>
      </p:pic>
      <p:sp>
        <p:nvSpPr>
          <p:cNvPr id="12" name="文本框 11"/>
          <p:cNvSpPr txBox="1"/>
          <p:nvPr>
            <p:custDataLst>
              <p:tags r:id="rId9"/>
            </p:custDataLst>
          </p:nvPr>
        </p:nvSpPr>
        <p:spPr>
          <a:xfrm>
            <a:off x="838200" y="1586865"/>
            <a:ext cx="5080000" cy="1198880"/>
          </a:xfrm>
          <a:prstGeom prst="rect">
            <a:avLst/>
          </a:prstGeom>
          <a:noFill/>
          <a:ln w="9525">
            <a:noFill/>
          </a:ln>
        </p:spPr>
        <p:txBody>
          <a:bodyPr>
            <a:spAutoFit/>
          </a:bodyPr>
          <a:p>
            <a:pPr indent="0"/>
            <a:r>
              <a:rPr lang="zh-CN" b="0">
                <a:latin typeface="Calibri" panose="020F0502020204030204" charset="0"/>
                <a:ea typeface="宋体" panose="02010600030101010101" pitchFamily="2" charset="-122"/>
              </a:rPr>
              <a:t>【均方误差</a:t>
            </a:r>
            <a:r>
              <a:rPr lang="en-US" b="0">
                <a:latin typeface="Calibri" panose="020F0502020204030204" charset="0"/>
                <a:ea typeface="宋体" panose="02010600030101010101" pitchFamily="2" charset="-122"/>
              </a:rPr>
              <a:t>MSE</a:t>
            </a:r>
            <a:r>
              <a:rPr lang="zh-CN" b="0">
                <a:latin typeface="Calibri" panose="020F0502020204030204" charset="0"/>
                <a:ea typeface="宋体" panose="02010600030101010101" pitchFamily="2" charset="-122"/>
              </a:rPr>
              <a:t>】是反映估计量与被估计量之间差异程度的一种度量。对于回归问题，通常用回归误差作为指标，是预测值与真实标签的均方误差。</a:t>
            </a:r>
            <a:endParaRPr lang="zh-CN" altLang="en-US" b="0">
              <a:latin typeface="Calibri" panose="020F0502020204030204" charset="0"/>
              <a:ea typeface="宋体" panose="02010600030101010101" pitchFamily="2" charset="-122"/>
            </a:endParaRPr>
          </a:p>
        </p:txBody>
      </p:sp>
      <p:pic>
        <p:nvPicPr>
          <p:cNvPr id="13" name="图片 12"/>
          <p:cNvPicPr/>
          <p:nvPr>
            <p:custDataLst>
              <p:tags r:id="rId10"/>
            </p:custDataLst>
          </p:nvPr>
        </p:nvPicPr>
        <p:blipFill>
          <a:blip r:embed="rId11"/>
          <a:stretch>
            <a:fillRect/>
          </a:stretch>
        </p:blipFill>
        <p:spPr>
          <a:xfrm>
            <a:off x="838200" y="2785745"/>
            <a:ext cx="2101850" cy="1216025"/>
          </a:xfrm>
          <a:prstGeom prst="rect">
            <a:avLst/>
          </a:prstGeom>
          <a:noFill/>
          <a:ln w="9525">
            <a:noFill/>
          </a:ln>
        </p:spPr>
      </p:pic>
      <p:sp>
        <p:nvSpPr>
          <p:cNvPr id="101" name="文本框 100"/>
          <p:cNvSpPr txBox="1"/>
          <p:nvPr>
            <p:custDataLst>
              <p:tags r:id="rId12"/>
            </p:custDataLst>
          </p:nvPr>
        </p:nvSpPr>
        <p:spPr>
          <a:xfrm>
            <a:off x="838200" y="3592195"/>
            <a:ext cx="5080000" cy="2861310"/>
          </a:xfrm>
          <a:prstGeom prst="rect">
            <a:avLst/>
          </a:prstGeom>
          <a:noFill/>
          <a:ln w="9525">
            <a:noFill/>
          </a:ln>
        </p:spPr>
        <p:txBody>
          <a:bodyPr>
            <a:spAutoFit/>
          </a:bodyPr>
          <a:p>
            <a:pPr indent="0"/>
            <a:r>
              <a:rPr lang="en-US" b="0">
                <a:latin typeface="Calibri" panose="020F0502020204030204" charset="0"/>
                <a:ea typeface="宋体" panose="02010600030101010101" pitchFamily="2" charset="-122"/>
                <a:cs typeface="Times New Roman" panose="02020603050405020304" charset="0"/>
              </a:rPr>
              <a:t> </a:t>
            </a:r>
            <a:r>
              <a:rPr lang="zh-CN" b="0">
                <a:latin typeface="Calibri" panose="020F0502020204030204" charset="0"/>
                <a:ea typeface="宋体" panose="02010600030101010101" pitchFamily="2" charset="-122"/>
              </a:rPr>
              <a:t>【决定系数】可决系数，亦称测定系数、决定系数、可决指数。与复相关系数类似的，表示一个随机变量与多个随机变量关系的数字特征，用来反映回归模式说明因变量变化可靠程度的一个统计指标，一般用符号</a:t>
            </a:r>
            <a:r>
              <a:rPr lang="en-US" b="0">
                <a:latin typeface="Calibri" panose="020F0502020204030204" charset="0"/>
                <a:ea typeface="宋体" panose="02010600030101010101" pitchFamily="2" charset="-122"/>
              </a:rPr>
              <a:t>“R</a:t>
            </a:r>
            <a:r>
              <a:rPr lang="zh-CN" b="0">
                <a:latin typeface="Calibri" panose="020F0502020204030204" charset="0"/>
                <a:ea typeface="宋体" panose="02010600030101010101" pitchFamily="2" charset="-122"/>
              </a:rPr>
              <a:t>”表示，可定 义为已被模式中全部自变量说明的自变量的变差对自变量总变差的比值。</a:t>
            </a:r>
            <a:r>
              <a:rPr lang="en-US" b="0">
                <a:latin typeface="Calibri" panose="020F0502020204030204" charset="0"/>
                <a:ea typeface="宋体" panose="02010600030101010101" pitchFamily="2" charset="-122"/>
              </a:rPr>
              <a:t>-</a:t>
            </a:r>
            <a:r>
              <a:rPr lang="zh-CN" b="0">
                <a:latin typeface="Calibri" panose="020F0502020204030204" charset="0"/>
                <a:ea typeface="宋体" panose="02010600030101010101" pitchFamily="2" charset="-122"/>
              </a:rPr>
              <a:t>介于</a:t>
            </a:r>
            <a:r>
              <a:rPr lang="en-US" b="0">
                <a:latin typeface="Calibri" panose="020F0502020204030204" charset="0"/>
                <a:ea typeface="宋体" panose="02010600030101010101" pitchFamily="2" charset="-122"/>
              </a:rPr>
              <a:t>0-1</a:t>
            </a:r>
            <a:r>
              <a:rPr lang="zh-CN" b="0">
                <a:latin typeface="Calibri" panose="020F0502020204030204" charset="0"/>
                <a:ea typeface="宋体" panose="02010600030101010101" pitchFamily="2" charset="-122"/>
              </a:rPr>
              <a:t>之间，越接近</a:t>
            </a:r>
            <a:r>
              <a:rPr lang="en-US" b="0">
                <a:latin typeface="Calibri" panose="020F0502020204030204" charset="0"/>
                <a:ea typeface="宋体" panose="02010600030101010101" pitchFamily="2" charset="-122"/>
              </a:rPr>
              <a:t>1</a:t>
            </a:r>
            <a:r>
              <a:rPr lang="zh-CN" b="0">
                <a:latin typeface="Calibri" panose="020F0502020204030204" charset="0"/>
                <a:ea typeface="宋体" panose="02010600030101010101" pitchFamily="2" charset="-122"/>
              </a:rPr>
              <a:t>表示拟合效果越好</a:t>
            </a:r>
            <a:endParaRPr lang="zh-CN" altLang="en-US" b="0">
              <a:latin typeface="Calibri" panose="020F050202020403020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latin typeface="+mn-lt"/>
                <a:cs typeface="+mn-lt"/>
                <a:sym typeface="+mn-ea"/>
              </a:rPr>
              <a:t>步骤</a:t>
            </a:r>
            <a:r>
              <a:rPr lang="zh-CN">
                <a:latin typeface="+mn-lt"/>
                <a:cs typeface="+mn-lt"/>
                <a:sym typeface="+mn-ea"/>
              </a:rPr>
              <a:t>三</a:t>
            </a:r>
            <a:r>
              <a:rPr>
                <a:latin typeface="+mn-lt"/>
                <a:cs typeface="+mn-lt"/>
                <a:sym typeface="+mn-ea"/>
              </a:rPr>
              <a:t>：使用Sklearn封装好的梯度下降回归SGDRegressor进行训练和预测</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endParaRPr lang="zh-CN" altLang="en-US"/>
          </a:p>
        </p:txBody>
      </p:sp>
      <p:pic>
        <p:nvPicPr>
          <p:cNvPr id="7" name="图片 6"/>
          <p:cNvPicPr>
            <a:picLocks noChangeAspect="1"/>
          </p:cNvPicPr>
          <p:nvPr>
            <p:custDataLst>
              <p:tags r:id="rId1"/>
            </p:custDataLst>
          </p:nvPr>
        </p:nvPicPr>
        <p:blipFill>
          <a:blip r:embed="rId2"/>
          <a:stretch>
            <a:fillRect/>
          </a:stretch>
        </p:blipFill>
        <p:spPr>
          <a:xfrm>
            <a:off x="838200" y="1969770"/>
            <a:ext cx="4064000" cy="1517650"/>
          </a:xfrm>
          <a:prstGeom prst="rect">
            <a:avLst/>
          </a:prstGeom>
        </p:spPr>
      </p:pic>
      <p:pic>
        <p:nvPicPr>
          <p:cNvPr id="8" name="图片 7" descr="1692893343496"/>
          <p:cNvPicPr>
            <a:picLocks noChangeAspect="1"/>
          </p:cNvPicPr>
          <p:nvPr>
            <p:custDataLst>
              <p:tags r:id="rId3"/>
            </p:custDataLst>
          </p:nvPr>
        </p:nvPicPr>
        <p:blipFill>
          <a:blip r:embed="rId4"/>
          <a:stretch>
            <a:fillRect/>
          </a:stretch>
        </p:blipFill>
        <p:spPr>
          <a:xfrm>
            <a:off x="838200" y="3766185"/>
            <a:ext cx="5200650" cy="1212850"/>
          </a:xfrm>
          <a:prstGeom prst="rect">
            <a:avLst/>
          </a:prstGeom>
        </p:spPr>
      </p:pic>
      <p:sp>
        <p:nvSpPr>
          <p:cNvPr id="101" name="文本框 100"/>
          <p:cNvSpPr txBox="1"/>
          <p:nvPr/>
        </p:nvSpPr>
        <p:spPr>
          <a:xfrm>
            <a:off x="6795770" y="1969453"/>
            <a:ext cx="5080000" cy="2306955"/>
          </a:xfrm>
          <a:prstGeom prst="rect">
            <a:avLst/>
          </a:prstGeom>
          <a:noFill/>
          <a:ln w="9525">
            <a:noFill/>
          </a:ln>
        </p:spPr>
        <p:txBody>
          <a:bodyPr>
            <a:spAutoFit/>
          </a:bodyPr>
          <a:p>
            <a:pPr indent="0">
              <a:buFont typeface="Arial" panose="020B0604020202020204" pitchFamily="34" charset="0"/>
              <a:buNone/>
            </a:pPr>
            <a:r>
              <a:rPr lang="zh-CN" b="0">
                <a:highlight>
                  <a:srgbClr val="FFFF00"/>
                </a:highlight>
                <a:latin typeface="Calibri" panose="020F0502020204030204" charset="0"/>
                <a:ea typeface="宋体" panose="02010600030101010101" pitchFamily="2" charset="-122"/>
              </a:rPr>
              <a:t>【梯度下降法</a:t>
            </a:r>
            <a:r>
              <a:rPr lang="en-US" b="0">
                <a:highlight>
                  <a:srgbClr val="FFFF00"/>
                </a:highlight>
                <a:latin typeface="Calibri" panose="020F0502020204030204" charset="0"/>
                <a:ea typeface="宋体" panose="02010600030101010101" pitchFamily="2" charset="-122"/>
                <a:cs typeface="Times New Roman" panose="02020603050405020304" charset="0"/>
              </a:rPr>
              <a:t> </a:t>
            </a:r>
            <a:r>
              <a:rPr lang="en-US" b="0">
                <a:highlight>
                  <a:srgbClr val="FFFF00"/>
                </a:highlight>
                <a:latin typeface="Calibri" panose="020F0502020204030204" charset="0"/>
                <a:ea typeface="宋体" panose="02010600030101010101" pitchFamily="2" charset="-122"/>
              </a:rPr>
              <a:t>vs </a:t>
            </a:r>
            <a:r>
              <a:rPr lang="zh-CN" b="0">
                <a:highlight>
                  <a:srgbClr val="FFFF00"/>
                </a:highlight>
                <a:latin typeface="Calibri" panose="020F0502020204030204" charset="0"/>
                <a:ea typeface="宋体" panose="02010600030101010101" pitchFamily="2" charset="-122"/>
              </a:rPr>
              <a:t>最小二乘法】</a:t>
            </a:r>
            <a:endParaRPr lang="zh-CN" b="0">
              <a:highlight>
                <a:srgbClr val="FFFF00"/>
              </a:highlight>
              <a:latin typeface="Calibri" panose="020F0502020204030204" charset="0"/>
              <a:ea typeface="宋体" panose="02010600030101010101" pitchFamily="2" charset="-122"/>
            </a:endParaRPr>
          </a:p>
          <a:p>
            <a:pPr marL="285750" indent="-285750">
              <a:buFont typeface="Arial" panose="020B0604020202020204" pitchFamily="34" charset="0"/>
              <a:buChar char="•"/>
            </a:pPr>
            <a:r>
              <a:rPr lang="zh-CN" b="0">
                <a:latin typeface="Calibri" panose="020F0502020204030204" charset="0"/>
                <a:ea typeface="宋体" panose="02010600030101010101" pitchFamily="2" charset="-122"/>
              </a:rPr>
              <a:t>选择步长：梯度下降法√需要，最小二乘法不需要</a:t>
            </a:r>
            <a:endParaRPr lang="zh-CN" b="0">
              <a:latin typeface="Calibri" panose="020F0502020204030204" charset="0"/>
              <a:ea typeface="宋体" panose="02010600030101010101" pitchFamily="2" charset="-122"/>
            </a:endParaRPr>
          </a:p>
          <a:p>
            <a:pPr marL="285750" indent="-285750">
              <a:buFont typeface="Arial" panose="020B0604020202020204" pitchFamily="34" charset="0"/>
              <a:buChar char="•"/>
            </a:pPr>
            <a:r>
              <a:rPr lang="zh-CN" b="0">
                <a:latin typeface="Calibri" panose="020F0502020204030204" charset="0"/>
                <a:ea typeface="宋体" panose="02010600030101010101" pitchFamily="2" charset="-122"/>
              </a:rPr>
              <a:t>原理：</a:t>
            </a:r>
            <a:endParaRPr lang="zh-CN" b="0">
              <a:latin typeface="Calibri" panose="020F0502020204030204" charset="0"/>
              <a:ea typeface="宋体" panose="02010600030101010101" pitchFamily="2" charset="-122"/>
            </a:endParaRPr>
          </a:p>
          <a:p>
            <a:pPr marL="742950" lvl="1" indent="-285750">
              <a:buFont typeface="Arial" panose="020B0604020202020204" pitchFamily="34" charset="0"/>
              <a:buChar char="•"/>
            </a:pPr>
            <a:r>
              <a:rPr lang="zh-CN" b="0">
                <a:latin typeface="Calibri" panose="020F0502020204030204" charset="0"/>
                <a:ea typeface="宋体" panose="02010600030101010101" pitchFamily="2" charset="-122"/>
              </a:rPr>
              <a:t>梯度下降法：迭代求解；</a:t>
            </a:r>
            <a:endParaRPr lang="zh-CN" b="0">
              <a:latin typeface="Calibri" panose="020F0502020204030204" charset="0"/>
              <a:ea typeface="宋体" panose="02010600030101010101" pitchFamily="2" charset="-122"/>
            </a:endParaRPr>
          </a:p>
          <a:p>
            <a:pPr marL="742950" lvl="1" indent="-285750">
              <a:buFont typeface="Arial" panose="020B0604020202020204" pitchFamily="34" charset="0"/>
              <a:buChar char="•"/>
            </a:pPr>
            <a:r>
              <a:rPr lang="zh-CN" b="0">
                <a:latin typeface="Calibri" panose="020F0502020204030204" charset="0"/>
                <a:ea typeface="宋体" panose="02010600030101010101" pitchFamily="2" charset="-122"/>
              </a:rPr>
              <a:t>最小二乘法：计算解析解</a:t>
            </a:r>
            <a:endParaRPr lang="zh-CN" b="0">
              <a:latin typeface="Calibri" panose="020F0502020204030204" charset="0"/>
              <a:ea typeface="宋体" panose="02010600030101010101" pitchFamily="2" charset="-122"/>
            </a:endParaRPr>
          </a:p>
          <a:p>
            <a:pPr marL="285750" indent="-285750">
              <a:buFont typeface="Arial" panose="020B0604020202020204" pitchFamily="34" charset="0"/>
              <a:buChar char="•"/>
            </a:pPr>
            <a:r>
              <a:rPr lang="zh-CN" b="0">
                <a:latin typeface="Calibri" panose="020F0502020204030204" charset="0"/>
                <a:ea typeface="宋体" panose="02010600030101010101" pitchFamily="2" charset="-122"/>
              </a:rPr>
              <a:t>因此，样本量不大且存在解析解，最小二乘法更具有优势。</a:t>
            </a:r>
            <a:endParaRPr lang="zh-CN" altLang="en-US" b="0">
              <a:latin typeface="Calibri" panose="020F050202020403020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1.2.实验要求</a:t>
            </a:r>
            <a:endParaRPr lang="en-US" dirty="0">
              <a:sym typeface="+mn-ea"/>
            </a:endParaRPr>
          </a:p>
        </p:txBody>
      </p:sp>
      <p:sp>
        <p:nvSpPr>
          <p:cNvPr id="3" name="Content Placeholder 2"/>
          <p:cNvSpPr>
            <a:spLocks noGrp="1"/>
          </p:cNvSpPr>
          <p:nvPr>
            <p:ph idx="1"/>
          </p:nvPr>
        </p:nvSpPr>
        <p:spPr/>
        <p:txBody>
          <a:bodyPr/>
          <a:lstStyle/>
          <a:p>
            <a:r>
              <a:rPr lang="en-US">
                <a:latin typeface="+mn-lt"/>
                <a:cs typeface="+mn-lt"/>
                <a:sym typeface="+mn-ea"/>
              </a:rPr>
              <a:t>1.读取数据及预处理</a:t>
            </a:r>
            <a:endParaRPr lang="en-US">
              <a:latin typeface="+mn-lt"/>
              <a:cs typeface="+mn-lt"/>
              <a:sym typeface="+mn-ea"/>
            </a:endParaRPr>
          </a:p>
          <a:p>
            <a:r>
              <a:rPr lang="en-US">
                <a:latin typeface="+mn-lt"/>
                <a:cs typeface="+mn-lt"/>
                <a:sym typeface="+mn-ea"/>
              </a:rPr>
              <a:t>2.实证分析</a:t>
            </a:r>
            <a:endParaRPr lang="en-US">
              <a:latin typeface="+mn-lt"/>
              <a:cs typeface="+mn-lt"/>
              <a:sym typeface="+mn-ea"/>
            </a:endParaRPr>
          </a:p>
          <a:p>
            <a:r>
              <a:rPr lang="en-US">
                <a:latin typeface="+mn-lt"/>
                <a:cs typeface="+mn-lt"/>
                <a:sym typeface="+mn-ea"/>
              </a:rPr>
              <a:t>3.数据建模和预测</a:t>
            </a:r>
            <a:endParaRPr lang="en-US">
              <a:latin typeface="+mn-lt"/>
              <a:cs typeface="+mn-lt"/>
              <a:sym typeface="+mn-ea"/>
            </a:endParaRPr>
          </a:p>
          <a:p>
            <a:r>
              <a:rPr lang="en-US">
                <a:latin typeface="+mn-lt"/>
                <a:cs typeface="+mn-lt"/>
                <a:sym typeface="+mn-ea"/>
              </a:rPr>
              <a:t>4.模型评估</a:t>
            </a:r>
            <a:endParaRPr lang="en-US">
              <a:latin typeface="+mn-lt"/>
              <a:cs typeface="+mn-lt"/>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latin typeface="+mn-lt"/>
                <a:cs typeface="+mn-lt"/>
                <a:sym typeface="+mn-ea"/>
              </a:rPr>
              <a:t>步骤</a:t>
            </a:r>
            <a:r>
              <a:rPr lang="zh-CN">
                <a:latin typeface="+mn-lt"/>
                <a:cs typeface="+mn-lt"/>
                <a:sym typeface="+mn-ea"/>
              </a:rPr>
              <a:t>三</a:t>
            </a:r>
            <a:r>
              <a:rPr>
                <a:latin typeface="+mn-lt"/>
                <a:cs typeface="+mn-lt"/>
                <a:sym typeface="+mn-ea"/>
              </a:rPr>
              <a:t>：使用Sklearn封装好的梯度下降回归SGDRegressor进行训练和预测</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endParaRPr lang="zh-CN" altLang="en-US"/>
          </a:p>
        </p:txBody>
      </p:sp>
      <p:pic>
        <p:nvPicPr>
          <p:cNvPr id="9" name="图片 8"/>
          <p:cNvPicPr>
            <a:picLocks noChangeAspect="1"/>
          </p:cNvPicPr>
          <p:nvPr>
            <p:custDataLst>
              <p:tags r:id="rId1"/>
            </p:custDataLst>
          </p:nvPr>
        </p:nvPicPr>
        <p:blipFill>
          <a:blip r:embed="rId2"/>
          <a:stretch>
            <a:fillRect/>
          </a:stretch>
        </p:blipFill>
        <p:spPr>
          <a:xfrm>
            <a:off x="962025" y="1530985"/>
            <a:ext cx="5918200" cy="4394200"/>
          </a:xfrm>
          <a:prstGeom prst="rect">
            <a:avLst/>
          </a:prstGeom>
        </p:spPr>
      </p:pic>
      <p:pic>
        <p:nvPicPr>
          <p:cNvPr id="10" name="图片 10" descr="1692893364053"/>
          <p:cNvPicPr>
            <a:picLocks noChangeAspect="1"/>
          </p:cNvPicPr>
          <p:nvPr>
            <p:custDataLst>
              <p:tags r:id="rId3"/>
            </p:custDataLst>
          </p:nvPr>
        </p:nvPicPr>
        <p:blipFill>
          <a:blip r:embed="rId4"/>
          <a:stretch>
            <a:fillRect/>
          </a:stretch>
        </p:blipFill>
        <p:spPr>
          <a:xfrm>
            <a:off x="962025" y="5925185"/>
            <a:ext cx="3941445" cy="548005"/>
          </a:xfrm>
          <a:prstGeom prst="rect">
            <a:avLst/>
          </a:prstGeom>
        </p:spPr>
      </p:pic>
      <p:pic>
        <p:nvPicPr>
          <p:cNvPr id="11" name="图片 10"/>
          <p:cNvPicPr>
            <a:picLocks noChangeAspect="1"/>
          </p:cNvPicPr>
          <p:nvPr>
            <p:custDataLst>
              <p:tags r:id="rId5"/>
            </p:custDataLst>
          </p:nvPr>
        </p:nvPicPr>
        <p:blipFill>
          <a:blip r:embed="rId6"/>
          <a:stretch>
            <a:fillRect/>
          </a:stretch>
        </p:blipFill>
        <p:spPr>
          <a:xfrm>
            <a:off x="7058660" y="1530985"/>
            <a:ext cx="4806950" cy="2317750"/>
          </a:xfrm>
          <a:prstGeom prst="rect">
            <a:avLst/>
          </a:prstGeom>
        </p:spPr>
      </p:pic>
      <p:pic>
        <p:nvPicPr>
          <p:cNvPr id="41" name="图片 41" descr="1692325938527"/>
          <p:cNvPicPr>
            <a:picLocks noChangeAspect="1"/>
          </p:cNvPicPr>
          <p:nvPr>
            <p:custDataLst>
              <p:tags r:id="rId7"/>
            </p:custDataLst>
          </p:nvPr>
        </p:nvPicPr>
        <p:blipFill>
          <a:blip r:embed="rId8"/>
          <a:stretch>
            <a:fillRect/>
          </a:stretch>
        </p:blipFill>
        <p:spPr>
          <a:xfrm>
            <a:off x="7058343" y="3848418"/>
            <a:ext cx="4396105" cy="25292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latin typeface="+mn-lt"/>
                <a:cs typeface="+mn-lt"/>
                <a:sym typeface="+mn-ea"/>
              </a:rPr>
              <a:t>步骤</a:t>
            </a:r>
            <a:r>
              <a:rPr lang="zh-CN">
                <a:latin typeface="+mn-lt"/>
                <a:cs typeface="+mn-lt"/>
                <a:sym typeface="+mn-ea"/>
              </a:rPr>
              <a:t>四</a:t>
            </a:r>
            <a:r>
              <a:rPr>
                <a:latin typeface="+mn-lt"/>
                <a:cs typeface="+mn-lt"/>
                <a:sym typeface="+mn-ea"/>
              </a:rPr>
              <a:t>：</a:t>
            </a:r>
            <a:r>
              <a:rPr>
                <a:latin typeface="+mn-lt"/>
                <a:cs typeface="+mn-lt"/>
                <a:sym typeface="+mn-ea"/>
              </a:rPr>
              <a:t>逻辑回归</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endParaRPr lang="zh-CN" altLang="en-US"/>
          </a:p>
        </p:txBody>
      </p:sp>
      <p:sp>
        <p:nvSpPr>
          <p:cNvPr id="101" name="文本框 100"/>
          <p:cNvSpPr txBox="1"/>
          <p:nvPr/>
        </p:nvSpPr>
        <p:spPr>
          <a:xfrm>
            <a:off x="838200" y="4732655"/>
            <a:ext cx="6903085" cy="1753235"/>
          </a:xfrm>
          <a:prstGeom prst="rect">
            <a:avLst/>
          </a:prstGeom>
          <a:noFill/>
          <a:ln w="9525">
            <a:noFill/>
          </a:ln>
        </p:spPr>
        <p:txBody>
          <a:bodyPr wrap="square">
            <a:spAutoFit/>
          </a:bodyPr>
          <a:p>
            <a:pPr indent="0"/>
            <a:r>
              <a:rPr lang="zh-CN" b="0">
                <a:latin typeface="Calibri" panose="020F0502020204030204" charset="0"/>
                <a:ea typeface="宋体" panose="02010600030101010101" pitchFamily="2" charset="-122"/>
              </a:rPr>
              <a:t>【机器学习</a:t>
            </a:r>
            <a:r>
              <a:rPr lang="en-US" b="0">
                <a:latin typeface="Calibri" panose="020F0502020204030204" charset="0"/>
                <a:ea typeface="宋体" panose="02010600030101010101" pitchFamily="2" charset="-122"/>
              </a:rPr>
              <a:t>-</a:t>
            </a:r>
            <a:r>
              <a:rPr lang="zh-CN" b="0">
                <a:latin typeface="Calibri" panose="020F0502020204030204" charset="0"/>
                <a:ea typeface="宋体" panose="02010600030101010101" pitchFamily="2" charset="-122"/>
              </a:rPr>
              <a:t>分类问题】根据数据样本抽取出的特征，判定其属于有限个类别中的哪一个，分类问题大致可以归类为以下三种：①垃圾邮件识别（结果类别：</a:t>
            </a:r>
            <a:r>
              <a:rPr lang="en-US" b="0">
                <a:latin typeface="Calibri" panose="020F0502020204030204" charset="0"/>
                <a:ea typeface="宋体" panose="02010600030101010101" pitchFamily="2" charset="-122"/>
              </a:rPr>
              <a:t>1</a:t>
            </a:r>
            <a:r>
              <a:rPr lang="zh-CN" b="0">
                <a:latin typeface="Calibri" panose="020F0502020204030204" charset="0"/>
                <a:ea typeface="宋体" panose="02010600030101010101" pitchFamily="2" charset="-122"/>
              </a:rPr>
              <a:t>、垃圾邮件 </a:t>
            </a:r>
            <a:r>
              <a:rPr lang="en-US" b="0">
                <a:latin typeface="Calibri" panose="020F0502020204030204" charset="0"/>
                <a:ea typeface="宋体" panose="02010600030101010101" pitchFamily="2" charset="-122"/>
              </a:rPr>
              <a:t>2</a:t>
            </a:r>
            <a:r>
              <a:rPr lang="zh-CN" b="0">
                <a:latin typeface="Calibri" panose="020F0502020204030204" charset="0"/>
                <a:ea typeface="宋体" panose="02010600030101010101" pitchFamily="2" charset="-122"/>
              </a:rPr>
              <a:t>、正常邮件）②文本情感褒贬分析（结果类别：</a:t>
            </a:r>
            <a:r>
              <a:rPr lang="en-US" b="0">
                <a:latin typeface="Calibri" panose="020F0502020204030204" charset="0"/>
                <a:ea typeface="宋体" panose="02010600030101010101" pitchFamily="2" charset="-122"/>
              </a:rPr>
              <a:t>1</a:t>
            </a:r>
            <a:r>
              <a:rPr lang="zh-CN" b="0">
                <a:latin typeface="Calibri" panose="020F0502020204030204" charset="0"/>
                <a:ea typeface="宋体" panose="02010600030101010101" pitchFamily="2" charset="-122"/>
              </a:rPr>
              <a:t>、褒 </a:t>
            </a:r>
            <a:r>
              <a:rPr lang="en-US" b="0">
                <a:latin typeface="Calibri" panose="020F0502020204030204" charset="0"/>
                <a:ea typeface="宋体" panose="02010600030101010101" pitchFamily="2" charset="-122"/>
              </a:rPr>
              <a:t>2</a:t>
            </a:r>
            <a:r>
              <a:rPr lang="zh-CN" b="0">
                <a:latin typeface="Calibri" panose="020F0502020204030204" charset="0"/>
                <a:ea typeface="宋体" panose="02010600030101010101" pitchFamily="2" charset="-122"/>
              </a:rPr>
              <a:t>、贬）③图像内容识别（结果类别：</a:t>
            </a:r>
            <a:r>
              <a:rPr lang="en-US" b="0">
                <a:latin typeface="Calibri" panose="020F0502020204030204" charset="0"/>
                <a:ea typeface="宋体" panose="02010600030101010101" pitchFamily="2" charset="-122"/>
              </a:rPr>
              <a:t>1</a:t>
            </a:r>
            <a:r>
              <a:rPr lang="zh-CN" b="0">
                <a:latin typeface="Calibri" panose="020F0502020204030204" charset="0"/>
                <a:ea typeface="宋体" panose="02010600030101010101" pitchFamily="2" charset="-122"/>
              </a:rPr>
              <a:t>、猫 </a:t>
            </a:r>
            <a:r>
              <a:rPr lang="en-US" b="0">
                <a:latin typeface="Calibri" panose="020F0502020204030204" charset="0"/>
                <a:ea typeface="宋体" panose="02010600030101010101" pitchFamily="2" charset="-122"/>
              </a:rPr>
              <a:t>2</a:t>
            </a:r>
            <a:r>
              <a:rPr lang="zh-CN" b="0">
                <a:latin typeface="Calibri" panose="020F0502020204030204" charset="0"/>
                <a:ea typeface="宋体" panose="02010600030101010101" pitchFamily="2" charset="-122"/>
              </a:rPr>
              <a:t>、狗 </a:t>
            </a:r>
            <a:r>
              <a:rPr lang="en-US" b="0">
                <a:latin typeface="Calibri" panose="020F0502020204030204" charset="0"/>
                <a:ea typeface="宋体" panose="02010600030101010101" pitchFamily="2" charset="-122"/>
              </a:rPr>
              <a:t>3</a:t>
            </a:r>
            <a:r>
              <a:rPr lang="zh-CN" b="0">
                <a:latin typeface="Calibri" panose="020F0502020204030204" charset="0"/>
                <a:ea typeface="宋体" panose="02010600030101010101" pitchFamily="2" charset="-122"/>
              </a:rPr>
              <a:t>、鼠）</a:t>
            </a:r>
            <a:endParaRPr lang="zh-CN" altLang="en-US" b="0">
              <a:latin typeface="Calibri" panose="020F0502020204030204" charset="0"/>
              <a:ea typeface="宋体" panose="02010600030101010101" pitchFamily="2" charset="-122"/>
            </a:endParaRPr>
          </a:p>
        </p:txBody>
      </p:sp>
      <p:pic>
        <p:nvPicPr>
          <p:cNvPr id="4" name="图片 3"/>
          <p:cNvPicPr>
            <a:picLocks noChangeAspect="1"/>
          </p:cNvPicPr>
          <p:nvPr>
            <p:custDataLst>
              <p:tags r:id="rId1"/>
            </p:custDataLst>
          </p:nvPr>
        </p:nvPicPr>
        <p:blipFill>
          <a:blip r:embed="rId2"/>
          <a:stretch>
            <a:fillRect/>
          </a:stretch>
        </p:blipFill>
        <p:spPr>
          <a:xfrm>
            <a:off x="838200" y="1500505"/>
            <a:ext cx="6927850" cy="3111500"/>
          </a:xfrm>
          <a:prstGeom prst="rect">
            <a:avLst/>
          </a:prstGeom>
        </p:spPr>
      </p:pic>
      <p:pic>
        <p:nvPicPr>
          <p:cNvPr id="43" name="图片 43" descr="1692331241855"/>
          <p:cNvPicPr>
            <a:picLocks noChangeAspect="1"/>
          </p:cNvPicPr>
          <p:nvPr>
            <p:custDataLst>
              <p:tags r:id="rId3"/>
            </p:custDataLst>
          </p:nvPr>
        </p:nvPicPr>
        <p:blipFill>
          <a:blip r:embed="rId4"/>
          <a:stretch>
            <a:fillRect/>
          </a:stretch>
        </p:blipFill>
        <p:spPr>
          <a:xfrm>
            <a:off x="6352540" y="2312035"/>
            <a:ext cx="5839460" cy="229997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latin typeface="+mn-lt"/>
                <a:cs typeface="+mn-lt"/>
                <a:sym typeface="+mn-ea"/>
              </a:rPr>
              <a:t>步骤</a:t>
            </a:r>
            <a:r>
              <a:rPr lang="zh-CN">
                <a:latin typeface="+mn-lt"/>
                <a:cs typeface="+mn-lt"/>
                <a:sym typeface="+mn-ea"/>
              </a:rPr>
              <a:t>四</a:t>
            </a:r>
            <a:r>
              <a:rPr>
                <a:latin typeface="+mn-lt"/>
                <a:cs typeface="+mn-lt"/>
                <a:sym typeface="+mn-ea"/>
              </a:rPr>
              <a:t>：</a:t>
            </a:r>
            <a:r>
              <a:rPr>
                <a:latin typeface="+mn-lt"/>
                <a:cs typeface="+mn-lt"/>
                <a:sym typeface="+mn-ea"/>
              </a:rPr>
              <a:t>逻辑回归</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endParaRPr lang="zh-CN" altLang="en-US"/>
          </a:p>
        </p:txBody>
      </p:sp>
      <p:pic>
        <p:nvPicPr>
          <p:cNvPr id="3" name="图片 2"/>
          <p:cNvPicPr>
            <a:picLocks noChangeAspect="1"/>
          </p:cNvPicPr>
          <p:nvPr>
            <p:custDataLst>
              <p:tags r:id="rId1"/>
            </p:custDataLst>
          </p:nvPr>
        </p:nvPicPr>
        <p:blipFill>
          <a:blip r:embed="rId2"/>
          <a:stretch>
            <a:fillRect/>
          </a:stretch>
        </p:blipFill>
        <p:spPr>
          <a:xfrm>
            <a:off x="838200" y="1691005"/>
            <a:ext cx="6896100" cy="2838450"/>
          </a:xfrm>
          <a:prstGeom prst="rect">
            <a:avLst/>
          </a:prstGeom>
        </p:spPr>
      </p:pic>
      <p:pic>
        <p:nvPicPr>
          <p:cNvPr id="44" name="图片 44" descr="1692331378221"/>
          <p:cNvPicPr>
            <a:picLocks noChangeAspect="1"/>
          </p:cNvPicPr>
          <p:nvPr>
            <p:custDataLst>
              <p:tags r:id="rId3"/>
            </p:custDataLst>
          </p:nvPr>
        </p:nvPicPr>
        <p:blipFill>
          <a:blip r:embed="rId4"/>
          <a:stretch>
            <a:fillRect/>
          </a:stretch>
        </p:blipFill>
        <p:spPr>
          <a:xfrm>
            <a:off x="838200" y="4827905"/>
            <a:ext cx="2693035" cy="10083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latin typeface="+mn-lt"/>
                <a:cs typeface="+mn-lt"/>
                <a:sym typeface="+mn-ea"/>
              </a:rPr>
              <a:t>步骤</a:t>
            </a:r>
            <a:r>
              <a:rPr lang="zh-CN">
                <a:latin typeface="+mn-lt"/>
                <a:cs typeface="+mn-lt"/>
                <a:sym typeface="+mn-ea"/>
              </a:rPr>
              <a:t>四</a:t>
            </a:r>
            <a:r>
              <a:rPr>
                <a:latin typeface="+mn-lt"/>
                <a:cs typeface="+mn-lt"/>
                <a:sym typeface="+mn-ea"/>
              </a:rPr>
              <a:t>：</a:t>
            </a:r>
            <a:r>
              <a:rPr>
                <a:latin typeface="+mn-lt"/>
                <a:cs typeface="+mn-lt"/>
                <a:sym typeface="+mn-ea"/>
              </a:rPr>
              <a:t>逻辑回归</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endParaRPr lang="zh-CN" altLang="en-US"/>
          </a:p>
        </p:txBody>
      </p:sp>
      <p:sp>
        <p:nvSpPr>
          <p:cNvPr id="7" name="文本框 6"/>
          <p:cNvSpPr txBox="1"/>
          <p:nvPr>
            <p:custDataLst>
              <p:tags r:id="rId1"/>
            </p:custDataLst>
          </p:nvPr>
        </p:nvSpPr>
        <p:spPr>
          <a:xfrm>
            <a:off x="838200" y="5514975"/>
            <a:ext cx="9311005" cy="3018155"/>
          </a:xfrm>
          <a:prstGeom prst="rect">
            <a:avLst/>
          </a:prstGeom>
          <a:noFill/>
        </p:spPr>
        <p:txBody>
          <a:bodyPr wrap="square" rtlCol="0" anchor="t">
            <a:noAutofit/>
          </a:bodyPr>
          <a:p>
            <a:pPr indent="0" algn="l" fontAlgn="auto"/>
            <a:r>
              <a:rPr lang="zh-CN">
                <a:latin typeface="Calibri" panose="020F0502020204030204" charset="0"/>
                <a:ea typeface="宋体" panose="02010600030101010101" pitchFamily="2" charset="-122"/>
                <a:sym typeface="+mn-ea"/>
              </a:rPr>
              <a:t>逻辑回归的工作原理是测量因变量和一个或多个自变量（特征）之间的关系</a:t>
            </a:r>
            <a:r>
              <a:rPr lang="en-US" altLang="zh-CN">
                <a:latin typeface="Calibri" panose="020F0502020204030204" charset="0"/>
                <a:ea typeface="宋体" panose="02010600030101010101" pitchFamily="2" charset="-122"/>
                <a:sym typeface="+mn-ea"/>
              </a:rPr>
              <a:t>.</a:t>
            </a:r>
            <a:endParaRPr lang="zh-CN">
              <a:latin typeface="Calibri" panose="020F0502020204030204" charset="0"/>
              <a:ea typeface="宋体" panose="02010600030101010101" pitchFamily="2" charset="-122"/>
              <a:sym typeface="+mn-ea"/>
            </a:endParaRPr>
          </a:p>
          <a:p>
            <a:pPr indent="0" algn="l" fontAlgn="auto"/>
            <a:r>
              <a:rPr lang="zh-CN">
                <a:latin typeface="Calibri" panose="020F0502020204030204" charset="0"/>
                <a:ea typeface="宋体" panose="02010600030101010101" pitchFamily="2" charset="-122"/>
                <a:sym typeface="+mn-ea"/>
              </a:rPr>
              <a:t>其适用</a:t>
            </a:r>
            <a:r>
              <a:rPr lang="zh-CN">
                <a:highlight>
                  <a:srgbClr val="FFFF00"/>
                </a:highlight>
                <a:latin typeface="Calibri" panose="020F0502020204030204" charset="0"/>
                <a:ea typeface="宋体" panose="02010600030101010101" pitchFamily="2" charset="-122"/>
                <a:sym typeface="+mn-ea"/>
              </a:rPr>
              <a:t>于分类场景</a:t>
            </a:r>
            <a:r>
              <a:rPr lang="zh-CN">
                <a:latin typeface="Calibri" panose="020F0502020204030204" charset="0"/>
                <a:ea typeface="宋体" panose="02010600030101010101" pitchFamily="2" charset="-122"/>
                <a:sym typeface="+mn-ea"/>
              </a:rPr>
              <a:t>，尤其是因变量是二分类（</a:t>
            </a:r>
            <a:r>
              <a:rPr lang="en-US">
                <a:latin typeface="Calibri" panose="020F0502020204030204" charset="0"/>
                <a:ea typeface="宋体" panose="02010600030101010101" pitchFamily="2" charset="-122"/>
                <a:sym typeface="+mn-ea"/>
              </a:rPr>
              <a:t>0/1</a:t>
            </a:r>
            <a:r>
              <a:rPr lang="zh-CN">
                <a:latin typeface="Calibri" panose="020F0502020204030204" charset="0"/>
                <a:ea typeface="宋体" panose="02010600030101010101" pitchFamily="2" charset="-122"/>
                <a:sym typeface="+mn-ea"/>
              </a:rPr>
              <a:t>，</a:t>
            </a:r>
            <a:r>
              <a:rPr lang="en-US">
                <a:latin typeface="Calibri" panose="020F0502020204030204" charset="0"/>
                <a:ea typeface="宋体" panose="02010600030101010101" pitchFamily="2" charset="-122"/>
                <a:sym typeface="+mn-ea"/>
              </a:rPr>
              <a:t>True/False</a:t>
            </a:r>
            <a:r>
              <a:rPr lang="zh-CN">
                <a:latin typeface="Calibri" panose="020F0502020204030204" charset="0"/>
                <a:ea typeface="宋体" panose="02010600030101010101" pitchFamily="2" charset="-122"/>
                <a:sym typeface="+mn-ea"/>
              </a:rPr>
              <a:t>，</a:t>
            </a:r>
            <a:r>
              <a:rPr lang="en-US">
                <a:latin typeface="Calibri" panose="020F0502020204030204" charset="0"/>
                <a:ea typeface="宋体" panose="02010600030101010101" pitchFamily="2" charset="-122"/>
                <a:sym typeface="+mn-ea"/>
              </a:rPr>
              <a:t>Yes/No</a:t>
            </a:r>
            <a:r>
              <a:rPr lang="zh-CN">
                <a:latin typeface="Calibri" panose="020F0502020204030204" charset="0"/>
                <a:ea typeface="宋体" panose="02010600030101010101" pitchFamily="2" charset="-122"/>
                <a:sym typeface="+mn-ea"/>
              </a:rPr>
              <a:t>）。</a:t>
            </a:r>
            <a:endParaRPr lang="zh-CN" altLang="en-US">
              <a:latin typeface="Calibri" panose="020F0502020204030204" charset="0"/>
              <a:ea typeface="宋体" panose="02010600030101010101" pitchFamily="2" charset="-122"/>
              <a:sym typeface="+mn-ea"/>
            </a:endParaRPr>
          </a:p>
        </p:txBody>
      </p:sp>
      <p:pic>
        <p:nvPicPr>
          <p:cNvPr id="4" name="图片 3"/>
          <p:cNvPicPr>
            <a:picLocks noChangeAspect="1"/>
          </p:cNvPicPr>
          <p:nvPr>
            <p:custDataLst>
              <p:tags r:id="rId2"/>
            </p:custDataLst>
          </p:nvPr>
        </p:nvPicPr>
        <p:blipFill>
          <a:blip r:embed="rId3"/>
          <a:stretch>
            <a:fillRect/>
          </a:stretch>
        </p:blipFill>
        <p:spPr>
          <a:xfrm>
            <a:off x="911860" y="1691005"/>
            <a:ext cx="5334000" cy="2330450"/>
          </a:xfrm>
          <a:prstGeom prst="rect">
            <a:avLst/>
          </a:prstGeom>
        </p:spPr>
      </p:pic>
      <p:pic>
        <p:nvPicPr>
          <p:cNvPr id="45" name="图片 45" descr="1692331428393"/>
          <p:cNvPicPr>
            <a:picLocks noChangeAspect="1"/>
          </p:cNvPicPr>
          <p:nvPr>
            <p:custDataLst>
              <p:tags r:id="rId4"/>
            </p:custDataLst>
          </p:nvPr>
        </p:nvPicPr>
        <p:blipFill>
          <a:blip r:embed="rId5"/>
          <a:stretch>
            <a:fillRect/>
          </a:stretch>
        </p:blipFill>
        <p:spPr>
          <a:xfrm>
            <a:off x="838200" y="4021455"/>
            <a:ext cx="4876165" cy="149352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latin typeface="+mn-lt"/>
                <a:cs typeface="+mn-lt"/>
                <a:sym typeface="+mn-ea"/>
              </a:rPr>
              <a:t>步骤</a:t>
            </a:r>
            <a:r>
              <a:rPr lang="zh-CN">
                <a:latin typeface="+mn-lt"/>
                <a:cs typeface="+mn-lt"/>
                <a:sym typeface="+mn-ea"/>
              </a:rPr>
              <a:t>四</a:t>
            </a:r>
            <a:r>
              <a:rPr>
                <a:latin typeface="+mn-lt"/>
                <a:cs typeface="+mn-lt"/>
                <a:sym typeface="+mn-ea"/>
              </a:rPr>
              <a:t>：</a:t>
            </a:r>
            <a:r>
              <a:rPr>
                <a:latin typeface="+mn-lt"/>
                <a:cs typeface="+mn-lt"/>
                <a:sym typeface="+mn-ea"/>
              </a:rPr>
              <a:t>逻辑回归</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endParaRPr lang="zh-CN" altLang="en-US"/>
          </a:p>
        </p:txBody>
      </p:sp>
      <p:pic>
        <p:nvPicPr>
          <p:cNvPr id="3" name="图片 2"/>
          <p:cNvPicPr>
            <a:picLocks noChangeAspect="1"/>
          </p:cNvPicPr>
          <p:nvPr>
            <p:custDataLst>
              <p:tags r:id="rId1"/>
            </p:custDataLst>
          </p:nvPr>
        </p:nvPicPr>
        <p:blipFill>
          <a:blip r:embed="rId2"/>
          <a:stretch>
            <a:fillRect/>
          </a:stretch>
        </p:blipFill>
        <p:spPr>
          <a:xfrm>
            <a:off x="435610" y="1400175"/>
            <a:ext cx="6896100" cy="1568450"/>
          </a:xfrm>
          <a:prstGeom prst="rect">
            <a:avLst/>
          </a:prstGeom>
        </p:spPr>
      </p:pic>
      <p:pic>
        <p:nvPicPr>
          <p:cNvPr id="46" name="图片 46" descr="1692331460097"/>
          <p:cNvPicPr>
            <a:picLocks noChangeAspect="1"/>
          </p:cNvPicPr>
          <p:nvPr>
            <p:custDataLst>
              <p:tags r:id="rId3"/>
            </p:custDataLst>
          </p:nvPr>
        </p:nvPicPr>
        <p:blipFill>
          <a:blip r:embed="rId4"/>
          <a:srcRect b="1152"/>
          <a:stretch>
            <a:fillRect/>
          </a:stretch>
        </p:blipFill>
        <p:spPr>
          <a:xfrm>
            <a:off x="838200" y="3380105"/>
            <a:ext cx="3393440" cy="289052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6140450" y="2968625"/>
            <a:ext cx="5854700" cy="1054100"/>
          </a:xfrm>
          <a:prstGeom prst="rect">
            <a:avLst/>
          </a:prstGeom>
        </p:spPr>
      </p:pic>
      <p:pic>
        <p:nvPicPr>
          <p:cNvPr id="48" name="图片 48" descr="1692331530392"/>
          <p:cNvPicPr>
            <a:picLocks noChangeAspect="1"/>
          </p:cNvPicPr>
          <p:nvPr>
            <p:custDataLst>
              <p:tags r:id="rId7"/>
            </p:custDataLst>
          </p:nvPr>
        </p:nvPicPr>
        <p:blipFill>
          <a:blip r:embed="rId8"/>
          <a:stretch>
            <a:fillRect/>
          </a:stretch>
        </p:blipFill>
        <p:spPr>
          <a:xfrm>
            <a:off x="6390640" y="4022725"/>
            <a:ext cx="1600835" cy="239585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latin typeface="+mn-lt"/>
                <a:cs typeface="+mn-lt"/>
                <a:sym typeface="+mn-ea"/>
              </a:rPr>
              <a:t>步骤</a:t>
            </a:r>
            <a:r>
              <a:rPr lang="zh-CN">
                <a:latin typeface="+mn-lt"/>
                <a:cs typeface="+mn-lt"/>
                <a:sym typeface="+mn-ea"/>
              </a:rPr>
              <a:t>四</a:t>
            </a:r>
            <a:r>
              <a:rPr>
                <a:latin typeface="+mn-lt"/>
                <a:cs typeface="+mn-lt"/>
                <a:sym typeface="+mn-ea"/>
              </a:rPr>
              <a:t>：</a:t>
            </a:r>
            <a:r>
              <a:rPr>
                <a:latin typeface="+mn-lt"/>
                <a:cs typeface="+mn-lt"/>
                <a:sym typeface="+mn-ea"/>
              </a:rPr>
              <a:t>逻辑回归</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endParaRPr lang="zh-CN" altLang="en-US"/>
          </a:p>
        </p:txBody>
      </p:sp>
      <p:sp>
        <p:nvSpPr>
          <p:cNvPr id="8" name="文本框 7"/>
          <p:cNvSpPr txBox="1"/>
          <p:nvPr/>
        </p:nvSpPr>
        <p:spPr>
          <a:xfrm>
            <a:off x="838200" y="1675765"/>
            <a:ext cx="9421495" cy="1198880"/>
          </a:xfrm>
          <a:prstGeom prst="rect">
            <a:avLst/>
          </a:prstGeom>
          <a:noFill/>
          <a:ln w="9525">
            <a:noFill/>
          </a:ln>
        </p:spPr>
        <p:txBody>
          <a:bodyPr wrap="square">
            <a:spAutoFit/>
          </a:bodyPr>
          <a:p>
            <a:pPr indent="0"/>
            <a:r>
              <a:rPr lang="zh-CN" b="1">
                <a:latin typeface="Calibri" panose="020F0502020204030204" charset="0"/>
                <a:ea typeface="宋体" panose="02010600030101010101" pitchFamily="2" charset="-122"/>
              </a:rPr>
              <a:t>模型的性能度量：</a:t>
            </a:r>
            <a:r>
              <a:rPr lang="zh-CN" b="0">
                <a:latin typeface="Calibri" panose="020F0502020204030204" charset="0"/>
                <a:ea typeface="宋体" panose="02010600030101010101" pitchFamily="2" charset="-122"/>
              </a:rPr>
              <a:t>泛化能力的评价标准回归任务——均方误差</a:t>
            </a:r>
            <a:r>
              <a:rPr lang="en-US" b="0">
                <a:latin typeface="Calibri" panose="020F0502020204030204" charset="0"/>
                <a:ea typeface="宋体" panose="02010600030101010101" pitchFamily="2" charset="-122"/>
              </a:rPr>
              <a:t>MSE</a:t>
            </a:r>
            <a:r>
              <a:rPr lang="zh-CN" b="0">
                <a:latin typeface="Calibri" panose="020F0502020204030204" charset="0"/>
                <a:ea typeface="宋体" panose="02010600030101010101" pitchFamily="2" charset="-122"/>
              </a:rPr>
              <a:t>分类任务——错误率和回归任务——均方误差</a:t>
            </a:r>
            <a:r>
              <a:rPr lang="en-US" b="0">
                <a:latin typeface="Calibri" panose="020F0502020204030204" charset="0"/>
                <a:ea typeface="宋体" panose="02010600030101010101" pitchFamily="2" charset="-122"/>
              </a:rPr>
              <a:t>MS</a:t>
            </a:r>
            <a:r>
              <a:rPr lang="zh-CN" b="0">
                <a:latin typeface="Calibri" panose="020F0502020204030204" charset="0"/>
                <a:ea typeface="宋体" panose="02010600030101010101" pitchFamily="2" charset="-122"/>
              </a:rPr>
              <a:t>准确率、查准率与查全率（</a:t>
            </a:r>
            <a:r>
              <a:rPr lang="en-US" b="0">
                <a:latin typeface="Calibri" panose="020F0502020204030204" charset="0"/>
                <a:ea typeface="宋体" panose="02010600030101010101" pitchFamily="2" charset="-122"/>
              </a:rPr>
              <a:t>F1 score</a:t>
            </a:r>
            <a:r>
              <a:rPr lang="zh-CN" b="0">
                <a:latin typeface="Calibri" panose="020F0502020204030204" charset="0"/>
                <a:ea typeface="宋体" panose="02010600030101010101" pitchFamily="2" charset="-122"/>
              </a:rPr>
              <a:t>）、混淆矩阵、</a:t>
            </a:r>
            <a:r>
              <a:rPr lang="en-US" b="0">
                <a:latin typeface="Calibri" panose="020F0502020204030204" charset="0"/>
                <a:ea typeface="宋体" panose="02010600030101010101" pitchFamily="2" charset="-122"/>
              </a:rPr>
              <a:t>ROC</a:t>
            </a:r>
            <a:r>
              <a:rPr lang="zh-CN" b="0">
                <a:latin typeface="Calibri" panose="020F0502020204030204" charset="0"/>
                <a:ea typeface="宋体" panose="02010600030101010101" pitchFamily="2" charset="-122"/>
              </a:rPr>
              <a:t>与</a:t>
            </a:r>
            <a:r>
              <a:rPr lang="en-US" b="0">
                <a:latin typeface="Calibri" panose="020F0502020204030204" charset="0"/>
                <a:ea typeface="宋体" panose="02010600030101010101" pitchFamily="2" charset="-122"/>
              </a:rPr>
              <a:t>AUC</a:t>
            </a:r>
            <a:r>
              <a:rPr lang="zh-CN" b="0">
                <a:latin typeface="Calibri" panose="020F0502020204030204" charset="0"/>
                <a:ea typeface="宋体" panose="02010600030101010101" pitchFamily="2" charset="-122"/>
              </a:rPr>
              <a:t>、过拟合与欠拟合、偏差与方差分解。</a:t>
            </a:r>
            <a:endParaRPr lang="zh-CN" altLang="en-US" b="0">
              <a:latin typeface="Calibri" panose="020F0502020204030204" charset="0"/>
              <a:ea typeface="宋体" panose="02010600030101010101" pitchFamily="2" charset="-122"/>
            </a:endParaRPr>
          </a:p>
        </p:txBody>
      </p:sp>
      <p:sp>
        <p:nvSpPr>
          <p:cNvPr id="9" name="文本框 8"/>
          <p:cNvSpPr txBox="1"/>
          <p:nvPr/>
        </p:nvSpPr>
        <p:spPr>
          <a:xfrm>
            <a:off x="904875" y="2879725"/>
            <a:ext cx="5080000" cy="368300"/>
          </a:xfrm>
          <a:prstGeom prst="rect">
            <a:avLst/>
          </a:prstGeom>
          <a:noFill/>
          <a:ln w="9525">
            <a:noFill/>
          </a:ln>
        </p:spPr>
        <p:txBody>
          <a:bodyPr>
            <a:spAutoFit/>
          </a:bodyPr>
          <a:p>
            <a:pPr indent="0"/>
            <a:r>
              <a:rPr lang="zh-CN" b="0">
                <a:latin typeface="Calibri" panose="020F0502020204030204" charset="0"/>
                <a:ea typeface="宋体" panose="02010600030101010101" pitchFamily="2" charset="-122"/>
              </a:rPr>
              <a:t>【混淆矩阵】统计真实标记和预测结果的组合</a:t>
            </a:r>
            <a:endParaRPr lang="zh-CN" altLang="en-US" b="0">
              <a:latin typeface="Calibri" panose="020F0502020204030204" charset="0"/>
              <a:ea typeface="宋体" panose="02010600030101010101" pitchFamily="2" charset="-122"/>
            </a:endParaRPr>
          </a:p>
        </p:txBody>
      </p:sp>
      <p:pic>
        <p:nvPicPr>
          <p:cNvPr id="10" name="图片 9"/>
          <p:cNvPicPr/>
          <p:nvPr/>
        </p:nvPicPr>
        <p:blipFill>
          <a:blip r:embed="rId1"/>
          <a:stretch>
            <a:fillRect/>
          </a:stretch>
        </p:blipFill>
        <p:spPr>
          <a:xfrm>
            <a:off x="904875" y="3248025"/>
            <a:ext cx="3511550" cy="1035050"/>
          </a:xfrm>
          <a:prstGeom prst="rect">
            <a:avLst/>
          </a:prstGeom>
          <a:noFill/>
          <a:ln w="9525">
            <a:noFill/>
          </a:ln>
        </p:spPr>
      </p:pic>
      <p:sp>
        <p:nvSpPr>
          <p:cNvPr id="104" name="文本框 103"/>
          <p:cNvSpPr txBox="1"/>
          <p:nvPr/>
        </p:nvSpPr>
        <p:spPr>
          <a:xfrm>
            <a:off x="904875" y="4283075"/>
            <a:ext cx="10069195" cy="1753235"/>
          </a:xfrm>
          <a:prstGeom prst="rect">
            <a:avLst/>
          </a:prstGeom>
          <a:noFill/>
          <a:ln w="9525">
            <a:noFill/>
          </a:ln>
        </p:spPr>
        <p:txBody>
          <a:bodyPr wrap="square">
            <a:spAutoFit/>
          </a:bodyPr>
          <a:p>
            <a:pPr marL="285750" indent="-285750">
              <a:buFont typeface="Arial" panose="020B0604020202020204" pitchFamily="34" charset="0"/>
              <a:buChar char="•"/>
            </a:pPr>
            <a:r>
              <a:rPr lang="zh-CN" b="0">
                <a:ea typeface="宋体" panose="02010600030101010101" pitchFamily="2" charset="-122"/>
              </a:rPr>
              <a:t>准确率=(TP+TN)/(TP+TN+FP+FN）</a:t>
            </a:r>
            <a:endParaRPr lang="zh-CN" b="0">
              <a:ea typeface="宋体" panose="02010600030101010101" pitchFamily="2" charset="-122"/>
            </a:endParaRPr>
          </a:p>
          <a:p>
            <a:pPr marL="285750" indent="-285750">
              <a:buFont typeface="Arial" panose="020B0604020202020204" pitchFamily="34" charset="0"/>
              <a:buChar char="•"/>
            </a:pPr>
            <a:r>
              <a:rPr lang="zh-CN" b="0">
                <a:ea typeface="宋体" panose="02010600030101010101" pitchFamily="2" charset="-122"/>
              </a:rPr>
              <a:t>查准率=TP/TP+FP：预测正例的准确度</a:t>
            </a:r>
            <a:endParaRPr lang="zh-CN" b="0">
              <a:ea typeface="宋体" panose="02010600030101010101" pitchFamily="2" charset="-122"/>
            </a:endParaRPr>
          </a:p>
          <a:p>
            <a:pPr marL="285750" indent="-285750">
              <a:buFont typeface="Arial" panose="020B0604020202020204" pitchFamily="34" charset="0"/>
              <a:buChar char="•"/>
            </a:pPr>
            <a:r>
              <a:rPr lang="zh-CN" b="0">
                <a:ea typeface="宋体" panose="02010600030101010101" pitchFamily="2" charset="-122"/>
              </a:rPr>
              <a:t>查全率</a:t>
            </a:r>
            <a:r>
              <a:rPr lang="en-US" b="0">
                <a:latin typeface="黑体" panose="02010609060101010101" charset="-122"/>
                <a:ea typeface="宋体" panose="02010600030101010101" pitchFamily="2" charset="-122"/>
              </a:rPr>
              <a:t>=TP/(TP+FN)</a:t>
            </a:r>
            <a:r>
              <a:rPr lang="zh-CN" b="0">
                <a:ea typeface="宋体" panose="02010600030101010101" pitchFamily="2" charset="-122"/>
              </a:rPr>
              <a:t>查准率和查全率是一对矛盾的度量</a:t>
            </a:r>
            <a:endParaRPr lang="zh-CN" b="0">
              <a:ea typeface="宋体" panose="02010600030101010101" pitchFamily="2" charset="-122"/>
            </a:endParaRPr>
          </a:p>
          <a:p>
            <a:pPr marL="285750" indent="-285750">
              <a:buFont typeface="Arial" panose="020B0604020202020204" pitchFamily="34" charset="0"/>
              <a:buChar char="•"/>
            </a:pPr>
            <a:r>
              <a:rPr lang="zh-CN" b="0">
                <a:ea typeface="宋体" panose="02010600030101010101" pitchFamily="2" charset="-122"/>
              </a:rPr>
              <a:t>→F1度量：P和R的调和平均数，值越大，模型越准确</a:t>
            </a:r>
            <a:r>
              <a:rPr lang="en-US" b="0">
                <a:latin typeface="黑体" panose="02010609060101010101" charset="-122"/>
                <a:ea typeface="宋体" panose="02010600030101010101" pitchFamily="2" charset="-122"/>
              </a:rPr>
              <a:t>	F1=2*P*R/(P+R)</a:t>
            </a:r>
            <a:endParaRPr lang="en-US" altLang="en-US" b="0">
              <a:latin typeface="黑体" panose="02010609060101010101" charset="-122"/>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latin typeface="+mn-lt"/>
                <a:cs typeface="+mn-lt"/>
                <a:sym typeface="+mn-ea"/>
              </a:rPr>
              <a:t>步骤</a:t>
            </a:r>
            <a:r>
              <a:rPr lang="zh-CN">
                <a:latin typeface="+mn-lt"/>
                <a:cs typeface="+mn-lt"/>
                <a:sym typeface="+mn-ea"/>
              </a:rPr>
              <a:t>四</a:t>
            </a:r>
            <a:r>
              <a:rPr>
                <a:latin typeface="+mn-lt"/>
                <a:cs typeface="+mn-lt"/>
                <a:sym typeface="+mn-ea"/>
              </a:rPr>
              <a:t>：</a:t>
            </a:r>
            <a:r>
              <a:rPr>
                <a:latin typeface="+mn-lt"/>
                <a:cs typeface="+mn-lt"/>
                <a:sym typeface="+mn-ea"/>
              </a:rPr>
              <a:t>逻辑回归</a:t>
            </a:r>
            <a:endParaRPr>
              <a:latin typeface="+mn-lt"/>
              <a:cs typeface="+mn-lt"/>
              <a:sym typeface="+mn-ea"/>
            </a:endParaRPr>
          </a:p>
        </p:txBody>
      </p:sp>
      <p:sp>
        <p:nvSpPr>
          <p:cNvPr id="5" name="文本框 4"/>
          <p:cNvSpPr txBox="1"/>
          <p:nvPr/>
        </p:nvSpPr>
        <p:spPr>
          <a:xfrm>
            <a:off x="838200" y="1691005"/>
            <a:ext cx="10791825" cy="1737995"/>
          </a:xfrm>
          <a:prstGeom prst="rect">
            <a:avLst/>
          </a:prstGeom>
          <a:noFill/>
        </p:spPr>
        <p:txBody>
          <a:bodyPr wrap="square" rtlCol="0">
            <a:noAutofit/>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838200" y="1691005"/>
            <a:ext cx="6661150" cy="812800"/>
          </a:xfrm>
          <a:prstGeom prst="rect">
            <a:avLst/>
          </a:prstGeom>
        </p:spPr>
      </p:pic>
      <p:pic>
        <p:nvPicPr>
          <p:cNvPr id="49" name="图片 49" descr="1692331549988"/>
          <p:cNvPicPr>
            <a:picLocks noChangeAspect="1"/>
          </p:cNvPicPr>
          <p:nvPr>
            <p:custDataLst>
              <p:tags r:id="rId3"/>
            </p:custDataLst>
          </p:nvPr>
        </p:nvPicPr>
        <p:blipFill>
          <a:blip r:embed="rId4"/>
          <a:stretch>
            <a:fillRect/>
          </a:stretch>
        </p:blipFill>
        <p:spPr>
          <a:xfrm>
            <a:off x="838200" y="2696210"/>
            <a:ext cx="4857115" cy="378460"/>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838200" y="3342640"/>
            <a:ext cx="5162550" cy="2578100"/>
          </a:xfrm>
          <a:prstGeom prst="rect">
            <a:avLst/>
          </a:prstGeom>
        </p:spPr>
      </p:pic>
      <p:pic>
        <p:nvPicPr>
          <p:cNvPr id="50" name="图片 50" descr="1692331591315"/>
          <p:cNvPicPr>
            <a:picLocks noChangeAspect="1"/>
          </p:cNvPicPr>
          <p:nvPr>
            <p:custDataLst>
              <p:tags r:id="rId7"/>
            </p:custDataLst>
          </p:nvPr>
        </p:nvPicPr>
        <p:blipFill>
          <a:blip r:embed="rId8"/>
          <a:stretch>
            <a:fillRect/>
          </a:stretch>
        </p:blipFill>
        <p:spPr>
          <a:xfrm>
            <a:off x="7588885" y="2696210"/>
            <a:ext cx="4145915" cy="3699510"/>
          </a:xfrm>
          <a:prstGeom prst="rect">
            <a:avLst/>
          </a:prstGeom>
        </p:spPr>
      </p:pic>
      <p:sp>
        <p:nvSpPr>
          <p:cNvPr id="104" name="文本框 103"/>
          <p:cNvSpPr txBox="1"/>
          <p:nvPr/>
        </p:nvSpPr>
        <p:spPr>
          <a:xfrm>
            <a:off x="838200" y="5935980"/>
            <a:ext cx="6345555" cy="583565"/>
          </a:xfrm>
          <a:prstGeom prst="rect">
            <a:avLst/>
          </a:prstGeom>
          <a:noFill/>
          <a:ln w="9525">
            <a:noFill/>
          </a:ln>
        </p:spPr>
        <p:txBody>
          <a:bodyPr wrap="square">
            <a:spAutoFit/>
          </a:bodyPr>
          <a:p>
            <a:pPr indent="0"/>
            <a:r>
              <a:rPr lang="zh-CN" sz="1600" b="0">
                <a:latin typeface="Calibri" panose="020F0502020204030204" charset="0"/>
                <a:ea typeface="宋体" panose="02010600030101010101" pitchFamily="2" charset="-122"/>
              </a:rPr>
              <a:t>混淆矩阵可以直观看出模型的预测结果准确率，还可以依据混淆矩阵计算出查准率、查全率和</a:t>
            </a:r>
            <a:r>
              <a:rPr lang="en-US" sz="1600" b="0">
                <a:latin typeface="Calibri" panose="020F0502020204030204" charset="0"/>
                <a:ea typeface="宋体" panose="02010600030101010101" pitchFamily="2" charset="-122"/>
              </a:rPr>
              <a:t>F1</a:t>
            </a:r>
            <a:r>
              <a:rPr lang="zh-CN" sz="1600" b="0">
                <a:latin typeface="Calibri" panose="020F0502020204030204" charset="0"/>
                <a:ea typeface="宋体" panose="02010600030101010101" pitchFamily="2" charset="-122"/>
              </a:rPr>
              <a:t>值。</a:t>
            </a:r>
            <a:endParaRPr lang="zh-CN" altLang="en-US" sz="1600" b="0">
              <a:latin typeface="Calibri" panose="020F050202020403020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latin typeface="+mn-lt"/>
                <a:cs typeface="+mn-lt"/>
                <a:sym typeface="+mn-ea"/>
              </a:rPr>
              <a:t>步骤</a:t>
            </a:r>
            <a:r>
              <a:rPr lang="zh-CN">
                <a:latin typeface="+mn-lt"/>
                <a:cs typeface="+mn-lt"/>
                <a:sym typeface="+mn-ea"/>
              </a:rPr>
              <a:t>四</a:t>
            </a:r>
            <a:r>
              <a:rPr>
                <a:latin typeface="+mn-lt"/>
                <a:cs typeface="+mn-lt"/>
                <a:sym typeface="+mn-ea"/>
              </a:rPr>
              <a:t>：</a:t>
            </a:r>
            <a:r>
              <a:rPr>
                <a:latin typeface="+mn-lt"/>
                <a:cs typeface="+mn-lt"/>
                <a:sym typeface="+mn-ea"/>
              </a:rPr>
              <a:t>逻辑回归</a:t>
            </a:r>
            <a:endParaRPr>
              <a:latin typeface="+mn-lt"/>
              <a:cs typeface="+mn-lt"/>
              <a:sym typeface="+mn-ea"/>
            </a:endParaRPr>
          </a:p>
        </p:txBody>
      </p:sp>
      <p:pic>
        <p:nvPicPr>
          <p:cNvPr id="3" name="图片 2"/>
          <p:cNvPicPr>
            <a:picLocks noChangeAspect="1"/>
          </p:cNvPicPr>
          <p:nvPr>
            <p:custDataLst>
              <p:tags r:id="rId1"/>
            </p:custDataLst>
          </p:nvPr>
        </p:nvPicPr>
        <p:blipFill>
          <a:blip r:embed="rId2"/>
          <a:stretch>
            <a:fillRect/>
          </a:stretch>
        </p:blipFill>
        <p:spPr>
          <a:xfrm>
            <a:off x="838200" y="1691005"/>
            <a:ext cx="6184900" cy="1276350"/>
          </a:xfrm>
          <a:prstGeom prst="rect">
            <a:avLst/>
          </a:prstGeom>
        </p:spPr>
      </p:pic>
      <p:pic>
        <p:nvPicPr>
          <p:cNvPr id="51" name="图片 51" descr="1692331610925"/>
          <p:cNvPicPr>
            <a:picLocks noChangeAspect="1"/>
          </p:cNvPicPr>
          <p:nvPr>
            <p:custDataLst>
              <p:tags r:id="rId3"/>
            </p:custDataLst>
          </p:nvPr>
        </p:nvPicPr>
        <p:blipFill>
          <a:blip r:embed="rId4"/>
          <a:stretch>
            <a:fillRect/>
          </a:stretch>
        </p:blipFill>
        <p:spPr>
          <a:xfrm>
            <a:off x="768985" y="3053080"/>
            <a:ext cx="3974465" cy="179514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7423785" y="1691005"/>
            <a:ext cx="3810000" cy="1568450"/>
          </a:xfrm>
          <a:prstGeom prst="rect">
            <a:avLst/>
          </a:prstGeom>
        </p:spPr>
      </p:pic>
      <p:pic>
        <p:nvPicPr>
          <p:cNvPr id="53" name="图片 53" descr="1692331722135"/>
          <p:cNvPicPr>
            <a:picLocks noChangeAspect="1"/>
          </p:cNvPicPr>
          <p:nvPr>
            <p:custDataLst>
              <p:tags r:id="rId7"/>
            </p:custDataLst>
          </p:nvPr>
        </p:nvPicPr>
        <p:blipFill>
          <a:blip r:embed="rId8"/>
          <a:srcRect l="19745" t="-9111"/>
          <a:stretch>
            <a:fillRect/>
          </a:stretch>
        </p:blipFill>
        <p:spPr>
          <a:xfrm>
            <a:off x="7423785" y="3521075"/>
            <a:ext cx="4171950" cy="560705"/>
          </a:xfrm>
          <a:prstGeom prst="rect">
            <a:avLst/>
          </a:prstGeom>
        </p:spPr>
      </p:pic>
      <p:sp>
        <p:nvSpPr>
          <p:cNvPr id="8" name="文本框 7"/>
          <p:cNvSpPr txBox="1"/>
          <p:nvPr/>
        </p:nvSpPr>
        <p:spPr>
          <a:xfrm>
            <a:off x="744220" y="5115560"/>
            <a:ext cx="5995670" cy="368300"/>
          </a:xfrm>
          <a:prstGeom prst="rect">
            <a:avLst/>
          </a:prstGeom>
          <a:noFill/>
        </p:spPr>
        <p:txBody>
          <a:bodyPr wrap="square" rtlCol="0">
            <a:spAutoFit/>
          </a:bodyPr>
          <a:p>
            <a:r>
              <a:rPr lang="zh-CN" altLang="en-US"/>
              <a:t>模型的准确率为</a:t>
            </a:r>
            <a:r>
              <a:rPr lang="en-US" altLang="zh-CN"/>
              <a:t>0.56</a:t>
            </a:r>
            <a:r>
              <a:rPr lang="zh-CN" altLang="en-US"/>
              <a:t>，</a:t>
            </a:r>
            <a:r>
              <a:rPr lang="en-US" altLang="zh-CN"/>
              <a:t>class 2</a:t>
            </a:r>
            <a:r>
              <a:rPr lang="zh-CN" altLang="en-US"/>
              <a:t>的</a:t>
            </a:r>
            <a:r>
              <a:rPr lang="en-US" altLang="zh-CN"/>
              <a:t>F1 </a:t>
            </a:r>
            <a:r>
              <a:rPr lang="zh-CN" altLang="en-US"/>
              <a:t>值最高，</a:t>
            </a:r>
            <a:r>
              <a:rPr lang="en-US" altLang="zh-CN"/>
              <a:t>class0</a:t>
            </a:r>
            <a:r>
              <a:rPr lang="zh-CN" altLang="en-US"/>
              <a:t>最低</a:t>
            </a:r>
            <a:r>
              <a:rPr lang="en-US" altLang="zh-CN"/>
              <a:t> </a:t>
            </a:r>
            <a:r>
              <a:rPr lang="zh-CN" altLang="en-US"/>
              <a:t>。</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1.3.实验环境</a:t>
            </a:r>
            <a:endParaRPr lang="en-US" dirty="0">
              <a:sym typeface="+mn-ea"/>
            </a:endParaRPr>
          </a:p>
        </p:txBody>
      </p:sp>
      <p:sp>
        <p:nvSpPr>
          <p:cNvPr id="3" name="Content Placeholder 2"/>
          <p:cNvSpPr>
            <a:spLocks noGrp="1"/>
          </p:cNvSpPr>
          <p:nvPr>
            <p:ph idx="1"/>
          </p:nvPr>
        </p:nvSpPr>
        <p:spPr/>
        <p:txBody>
          <a:bodyPr/>
          <a:lstStyle/>
          <a:p>
            <a:r>
              <a:rPr lang="en-US">
                <a:latin typeface="+mn-lt"/>
                <a:cs typeface="+mn-lt"/>
                <a:sym typeface="+mn-ea"/>
              </a:rPr>
              <a:t>本实验所需主要资源环境如下表所示</a:t>
            </a:r>
            <a:r>
              <a:rPr lang="zh-CN" altLang="en-US">
                <a:latin typeface="+mn-lt"/>
                <a:cs typeface="+mn-lt"/>
                <a:sym typeface="+mn-ea"/>
              </a:rPr>
              <a:t>：</a:t>
            </a:r>
            <a:endParaRPr lang="zh-CN" altLang="en-US">
              <a:latin typeface="+mn-lt"/>
              <a:cs typeface="+mn-lt"/>
              <a:sym typeface="+mn-ea"/>
            </a:endParaRPr>
          </a:p>
          <a:p>
            <a:endParaRPr lang="zh-CN" altLang="en-US">
              <a:latin typeface="+mn-lt"/>
              <a:cs typeface="+mn-lt"/>
              <a:sym typeface="+mn-ea"/>
            </a:endParaRPr>
          </a:p>
        </p:txBody>
      </p:sp>
      <p:graphicFrame>
        <p:nvGraphicFramePr>
          <p:cNvPr id="5" name="表格 4"/>
          <p:cNvGraphicFramePr/>
          <p:nvPr>
            <p:custDataLst>
              <p:tags r:id="rId1"/>
            </p:custDataLst>
          </p:nvPr>
        </p:nvGraphicFramePr>
        <p:xfrm>
          <a:off x="2526665" y="2701290"/>
          <a:ext cx="7962900" cy="1289050"/>
        </p:xfrm>
        <a:graphic>
          <a:graphicData uri="http://schemas.openxmlformats.org/drawingml/2006/table">
            <a:tbl>
              <a:tblPr/>
              <a:tblGrid>
                <a:gridCol w="1434465"/>
                <a:gridCol w="6528435"/>
              </a:tblGrid>
              <a:tr h="64452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运行环境</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Jupyter Notebook Python 3.9</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4452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所需第三方库</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seaborn </a:t>
                      </a:r>
                      <a:endParaRPr lang="en-US" sz="1800" b="0">
                        <a:latin typeface="宋体" panose="02010600030101010101" pitchFamily="2" charset="-122"/>
                        <a:ea typeface="宋体" panose="02010600030101010101" pitchFamily="2" charset="-122"/>
                        <a:cs typeface="宋体" panose="02010600030101010101" pitchFamily="2" charset="-122"/>
                      </a:endParaRPr>
                    </a:p>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scikit-learn </a:t>
                      </a:r>
                      <a:endParaRPr lang="en-US" sz="1800" b="0">
                        <a:latin typeface="宋体" panose="02010600030101010101" pitchFamily="2" charset="-122"/>
                        <a:ea typeface="宋体" panose="02010600030101010101" pitchFamily="2" charset="-122"/>
                        <a:cs typeface="宋体" panose="02010600030101010101" pitchFamily="2" charset="-122"/>
                      </a:endParaRPr>
                    </a:p>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numpy</a:t>
                      </a:r>
                      <a:endParaRPr lang="en-US" sz="1800" b="0">
                        <a:latin typeface="宋体" panose="02010600030101010101" pitchFamily="2" charset="-122"/>
                        <a:ea typeface="宋体" panose="02010600030101010101" pitchFamily="2" charset="-122"/>
                        <a:cs typeface="宋体" panose="02010600030101010101" pitchFamily="2" charset="-122"/>
                      </a:endParaRPr>
                    </a:p>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pandas</a:t>
                      </a:r>
                      <a:endParaRPr lang="en-US" sz="1800" b="0">
                        <a:latin typeface="宋体" panose="02010600030101010101" pitchFamily="2" charset="-122"/>
                        <a:ea typeface="宋体" panose="02010600030101010101" pitchFamily="2" charset="-122"/>
                        <a:cs typeface="宋体" panose="02010600030101010101" pitchFamily="2" charset="-122"/>
                      </a:endParaRPr>
                    </a:p>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matplotlib</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1.4.实验视图</a:t>
            </a:r>
            <a:endParaRPr lang="en-US" dirty="0">
              <a:sym typeface="+mn-ea"/>
            </a:endParaRPr>
          </a:p>
        </p:txBody>
      </p:sp>
      <p:sp>
        <p:nvSpPr>
          <p:cNvPr id="3" name="Content Placeholder 2"/>
          <p:cNvSpPr>
            <a:spLocks noGrp="1"/>
          </p:cNvSpPr>
          <p:nvPr>
            <p:ph idx="1"/>
          </p:nvPr>
        </p:nvSpPr>
        <p:spPr/>
        <p:txBody>
          <a:bodyPr/>
          <a:lstStyle/>
          <a:p>
            <a:r>
              <a:rPr>
                <a:latin typeface="+mn-lt"/>
                <a:cs typeface="+mn-lt"/>
                <a:sym typeface="+mn-ea"/>
              </a:rPr>
              <a:t>实验的流程如图：</a:t>
            </a:r>
            <a:endParaRPr>
              <a:latin typeface="+mn-lt"/>
              <a:cs typeface="+mn-lt"/>
              <a:sym typeface="+mn-ea"/>
            </a:endParaRPr>
          </a:p>
        </p:txBody>
      </p:sp>
      <p:graphicFrame>
        <p:nvGraphicFramePr>
          <p:cNvPr id="4" name="图示 3"/>
          <p:cNvGraphicFramePr/>
          <p:nvPr>
            <p:custDataLst>
              <p:tags r:id="rId1"/>
            </p:custDataLst>
          </p:nvPr>
        </p:nvGraphicFramePr>
        <p:xfrm>
          <a:off x="2282190" y="2986405"/>
          <a:ext cx="7627620" cy="1720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1.5.实验过程</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93695"/>
            <a:ext cx="9501505" cy="1069975"/>
          </a:xfrm>
        </p:spPr>
        <p:txBody>
          <a:bodyPr/>
          <a:lstStyle/>
          <a:p>
            <a:r>
              <a:rPr lang="en-US" dirty="0">
                <a:sym typeface="+mn-ea"/>
              </a:rPr>
              <a:t>实验任务一：实验环境准备</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a:latin typeface="+mn-lt"/>
                <a:cs typeface="+mn-lt"/>
                <a:sym typeface="+mn-ea"/>
              </a:rPr>
              <a:t>步骤一：配置Jupyter Notebook环境</a:t>
            </a:r>
            <a:endParaRPr lang="en-US" dirty="0">
              <a:sym typeface="+mn-ea"/>
            </a:endParaRPr>
          </a:p>
        </p:txBody>
      </p:sp>
      <p:sp>
        <p:nvSpPr>
          <p:cNvPr id="3" name="Content Placeholder 2"/>
          <p:cNvSpPr>
            <a:spLocks noGrp="1"/>
          </p:cNvSpPr>
          <p:nvPr>
            <p:ph idx="1"/>
          </p:nvPr>
        </p:nvSpPr>
        <p:spPr/>
        <p:txBody>
          <a:bodyPr/>
          <a:lstStyle/>
          <a:p>
            <a:pPr marL="0" indent="0">
              <a:buNone/>
            </a:pPr>
            <a:endParaRPr sz="3600">
              <a:latin typeface="+mn-lt"/>
              <a:cs typeface="+mn-lt"/>
              <a:sym typeface="+mn-ea"/>
            </a:endParaRPr>
          </a:p>
          <a:p>
            <a:pPr marL="0" indent="0">
              <a:buNone/>
            </a:pPr>
            <a:r>
              <a:rPr>
                <a:latin typeface="+mn-lt"/>
                <a:cs typeface="+mn-lt"/>
                <a:sym typeface="+mn-ea"/>
              </a:rPr>
              <a:t>Jupyter Notebook是基于网页的用于交互计算的应用程序。其可以被应用于全过程计算：开发、文档编写、运行代码和展示成果。</a:t>
            </a:r>
            <a:endParaRPr>
              <a:latin typeface="+mn-lt"/>
              <a:cs typeface="+mn-lt"/>
              <a:sym typeface="+mn-ea"/>
            </a:endParaRPr>
          </a:p>
          <a:p>
            <a:pPr marL="0" indent="0">
              <a:buNone/>
            </a:pPr>
            <a:r>
              <a:rPr>
                <a:latin typeface="+mn-lt"/>
                <a:cs typeface="+mn-lt"/>
                <a:sym typeface="+mn-ea"/>
              </a:rPr>
              <a:t>安装Jupyter Notebook的前提是需要安装Python（3.3版本及以上，或2.7版本）。</a:t>
            </a:r>
            <a:endParaRPr>
              <a:latin typeface="+mn-lt"/>
              <a:cs typeface="+mn-lt"/>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a:latin typeface="+mn-lt"/>
                <a:cs typeface="+mn-lt"/>
                <a:sym typeface="+mn-ea"/>
              </a:rPr>
              <a:t>步骤一：配置Jupyter Notebook环境</a:t>
            </a:r>
            <a:endParaRPr lang="en-US" dirty="0">
              <a:sym typeface="+mn-ea"/>
            </a:endParaRPr>
          </a:p>
        </p:txBody>
      </p:sp>
      <p:sp>
        <p:nvSpPr>
          <p:cNvPr id="3" name="Content Placeholder 2"/>
          <p:cNvSpPr>
            <a:spLocks noGrp="1"/>
          </p:cNvSpPr>
          <p:nvPr>
            <p:ph idx="1"/>
          </p:nvPr>
        </p:nvSpPr>
        <p:spPr>
          <a:xfrm>
            <a:off x="838200" y="1691005"/>
            <a:ext cx="10515600" cy="4351338"/>
          </a:xfrm>
        </p:spPr>
        <p:txBody>
          <a:bodyPr/>
          <a:lstStyle/>
          <a:p>
            <a:pPr marL="0" indent="0">
              <a:buNone/>
            </a:pPr>
            <a:r>
              <a:rPr lang="en-US">
                <a:latin typeface="+mn-lt"/>
                <a:cs typeface="+mn-lt"/>
                <a:sym typeface="+mn-ea"/>
              </a:rPr>
              <a:t>如果安装的是Python官方发行版，需要自行安装Jupyter Notebook：</a:t>
            </a:r>
            <a:endParaRPr sz="3200">
              <a:latin typeface="+mn-lt"/>
              <a:cs typeface="+mn-lt"/>
              <a:sym typeface="+mn-ea"/>
            </a:endParaRPr>
          </a:p>
          <a:p>
            <a:pPr>
              <a:buFont typeface="Arial" panose="020B0604020202020204" pitchFamily="34" charset="0"/>
              <a:buChar char="•"/>
            </a:pPr>
            <a:r>
              <a:rPr sz="2400">
                <a:latin typeface="+mn-lt"/>
                <a:cs typeface="+mn-lt"/>
                <a:sym typeface="+mn-ea"/>
              </a:rPr>
              <a:t>使用Anaconda安装。通过安装Anaconda，进入官方下载页面自行选择Jupyter Notebook下载。</a:t>
            </a:r>
            <a:endParaRPr>
              <a:latin typeface="+mn-lt"/>
              <a:cs typeface="+mn-lt"/>
              <a:sym typeface="+mn-ea"/>
            </a:endParaRPr>
          </a:p>
          <a:p>
            <a:pPr marL="0" indent="0">
              <a:buFont typeface="Arial" panose="020B0604020202020204" pitchFamily="34" charset="0"/>
              <a:buNone/>
            </a:pPr>
            <a:endParaRPr>
              <a:latin typeface="+mn-lt"/>
              <a:cs typeface="+mn-lt"/>
              <a:sym typeface="+mn-ea"/>
            </a:endParaRPr>
          </a:p>
        </p:txBody>
      </p:sp>
      <p:pic>
        <p:nvPicPr>
          <p:cNvPr id="5" name="图片 5"/>
          <p:cNvPicPr>
            <a:picLocks noChangeAspect="1"/>
          </p:cNvPicPr>
          <p:nvPr>
            <p:custDataLst>
              <p:tags r:id="rId1"/>
            </p:custDataLst>
          </p:nvPr>
        </p:nvPicPr>
        <p:blipFill>
          <a:blip r:embed="rId2"/>
          <a:srcRect t="-64" b="17398"/>
          <a:stretch>
            <a:fillRect/>
          </a:stretch>
        </p:blipFill>
        <p:spPr>
          <a:xfrm>
            <a:off x="1143000" y="3670935"/>
            <a:ext cx="4693285" cy="2465070"/>
          </a:xfrm>
          <a:prstGeom prst="rect">
            <a:avLst/>
          </a:prstGeom>
          <a:noFill/>
          <a:ln>
            <a:noFill/>
          </a:ln>
        </p:spPr>
      </p:pic>
    </p:spTree>
  </p:cSld>
  <p:clrMapOvr>
    <a:masterClrMapping/>
  </p:clrMapOvr>
</p:sld>
</file>

<file path=ppt/tags/tag1.xml><?xml version="1.0" encoding="utf-8"?>
<p:tagLst xmlns:p="http://schemas.openxmlformats.org/presentationml/2006/main">
  <p:tag name="TABLE_ENDDRAG_ORIGIN_RECT" val="627*101"/>
  <p:tag name="TABLE_ENDDRAG_RECT" val="267*252*627*101"/>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TABLE_ENDDRAG_ORIGIN_RECT" val="678*337"/>
  <p:tag name="TABLE_ENDDRAG_RECT" val="140*101*678*337"/>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 name="KSO_WM_UNIT_PLACING_PICTURE_USER_VIEWPORT" val="{&quot;height&quot;:7270,&quot;width&quot;:7795}"/>
</p:tagLst>
</file>

<file path=ppt/tags/tag32.xml><?xml version="1.0" encoding="utf-8"?>
<p:tagLst xmlns:p="http://schemas.openxmlformats.org/presentationml/2006/main">
  <p:tag name="KSO_WM_BEAUTIFY_FLAG" val=""/>
  <p:tag name="KSO_WM_UNIT_PLACING_PICTURE_USER_VIEWPORT" val="{&quot;height&quot;:6839,&quot;width&quot;:5733}"/>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COMMONDATA" val="eyJoZGlkIjoiODViY2JkMjU3NGYzZTEwMzZmMGFkZWViYmNkYWU3NDI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4202</Words>
  <Application>WPS 演示</Application>
  <PresentationFormat>宽屏</PresentationFormat>
  <Paragraphs>268</Paragraphs>
  <Slides>37</Slides>
  <Notes>1</Notes>
  <HiddenSlides>0</HiddenSlides>
  <MMClips>0</MMClips>
  <ScaleCrop>false</ScaleCrop>
  <HeadingPairs>
    <vt:vector size="6" baseType="variant">
      <vt:variant>
        <vt:lpstr>已用的字体</vt:lpstr>
      </vt:variant>
      <vt:variant>
        <vt:i4>51</vt:i4>
      </vt:variant>
      <vt:variant>
        <vt:lpstr>主题</vt:lpstr>
      </vt:variant>
      <vt:variant>
        <vt:i4>1</vt:i4>
      </vt:variant>
      <vt:variant>
        <vt:lpstr>幻灯片标题</vt:lpstr>
      </vt:variant>
      <vt:variant>
        <vt:i4>37</vt:i4>
      </vt:variant>
    </vt:vector>
  </HeadingPairs>
  <TitlesOfParts>
    <vt:vector size="89" baseType="lpstr">
      <vt:lpstr>Arial</vt:lpstr>
      <vt:lpstr>宋体</vt:lpstr>
      <vt:lpstr>Wingdings</vt:lpstr>
      <vt:lpstr>Gotham Book</vt:lpstr>
      <vt:lpstr>ksdb</vt:lpstr>
      <vt:lpstr>Gotham Bold</vt:lpstr>
      <vt:lpstr>Calibri</vt:lpstr>
      <vt:lpstr>等线</vt:lpstr>
      <vt:lpstr>微软雅黑</vt:lpstr>
      <vt:lpstr>Arial Unicode MS</vt:lpstr>
      <vt:lpstr>等线 Light</vt:lpstr>
      <vt:lpstr>Calibri Light</vt:lpstr>
      <vt:lpstr>黑体</vt:lpstr>
      <vt:lpstr>汉仪颜楷简</vt:lpstr>
      <vt:lpstr>汉仪劲楷简</vt:lpstr>
      <vt:lpstr>仿宋</vt:lpstr>
      <vt:lpstr>Wingdings</vt:lpstr>
      <vt:lpstr>汉仪君黑-45简</vt:lpstr>
      <vt:lpstr>华文行楷</vt:lpstr>
      <vt:lpstr>HarmonyOS Sans SC Medium</vt:lpstr>
      <vt:lpstr>HarmonyOS Sans SC</vt:lpstr>
      <vt:lpstr>Malgun Gothic</vt:lpstr>
      <vt:lpstr>Microsoft JhengHei</vt:lpstr>
      <vt:lpstr>MingLiU_HKSCS-ExtB</vt:lpstr>
      <vt:lpstr>MS Gothic</vt:lpstr>
      <vt:lpstr>MS PGothic</vt:lpstr>
      <vt:lpstr>Arial Black</vt:lpstr>
      <vt:lpstr>Bahnschrift</vt:lpstr>
      <vt:lpstr>Bahnschrift Condensed</vt:lpstr>
      <vt:lpstr>Bahnschrift Light</vt:lpstr>
      <vt:lpstr>Cambria Math</vt:lpstr>
      <vt:lpstr>Cambria</vt:lpstr>
      <vt:lpstr>Bradley Hand ITC</vt:lpstr>
      <vt:lpstr>Candara</vt:lpstr>
      <vt:lpstr>Candara Light</vt:lpstr>
      <vt:lpstr>Constantia</vt:lpstr>
      <vt:lpstr>Consolas</vt:lpstr>
      <vt:lpstr>Comic Sans MS</vt:lpstr>
      <vt:lpstr>Century Gothic</vt:lpstr>
      <vt:lpstr>Century</vt:lpstr>
      <vt:lpstr>Corbel Light</vt:lpstr>
      <vt:lpstr>Courier New</vt:lpstr>
      <vt:lpstr>DejaVu Math TeX Gyre</vt:lpstr>
      <vt:lpstr>Dubai</vt:lpstr>
      <vt:lpstr>French Script MT</vt:lpstr>
      <vt:lpstr>Freestyle Script</vt:lpstr>
      <vt:lpstr>Franklin Gothic Medium</vt:lpstr>
      <vt:lpstr>Ebrima</vt:lpstr>
      <vt:lpstr>Dubai Medium</vt:lpstr>
      <vt:lpstr>汉仪粗仿宋简</vt:lpstr>
      <vt:lpstr>Times New Roman</vt:lpstr>
      <vt:lpstr>1_Office Theme</vt:lpstr>
      <vt:lpstr>实验： 对学生成绩的数据分析</vt:lpstr>
      <vt:lpstr>1.1.实验目的</vt:lpstr>
      <vt:lpstr>1.2.实验要求</vt:lpstr>
      <vt:lpstr>1.3.实验环境</vt:lpstr>
      <vt:lpstr>1.4.实验视图</vt:lpstr>
      <vt:lpstr>1.5.实验过程</vt:lpstr>
      <vt:lpstr>实验任务一：实验环境准备</vt:lpstr>
      <vt:lpstr>步骤一：配置Jupyter Notebook环境</vt:lpstr>
      <vt:lpstr>步骤一：配置Jupyter Notebook环境</vt:lpstr>
      <vt:lpstr>步骤一：配置Jupyter Notebook环境</vt:lpstr>
      <vt:lpstr>步骤一：配置Jupyter Notebook环境</vt:lpstr>
      <vt:lpstr>步骤二： 下载实验数据集</vt:lpstr>
      <vt:lpstr>PowerPoint 演示文稿</vt:lpstr>
      <vt:lpstr>步骤二： 下载实验数据集</vt:lpstr>
      <vt:lpstr>步骤一：导入数据和初步处理</vt:lpstr>
      <vt:lpstr>步骤一：导入数据和初步处理</vt:lpstr>
      <vt:lpstr>步骤一：导入数据和初步处理</vt:lpstr>
      <vt:lpstr>步骤一：导入数据和初步处理</vt:lpstr>
      <vt:lpstr>步骤一：导入数据和初步处理</vt:lpstr>
      <vt:lpstr>步骤二：数据分析</vt:lpstr>
      <vt:lpstr>步骤二：数据分析</vt:lpstr>
      <vt:lpstr>实验任务二：数据导入及分析</vt:lpstr>
      <vt:lpstr>步骤二：数据分析</vt:lpstr>
      <vt:lpstr>步骤一：属性间的相关性</vt:lpstr>
      <vt:lpstr>实验任务三：特征工程</vt:lpstr>
      <vt:lpstr>步骤一：属性间的相关性</vt:lpstr>
      <vt:lpstr>步骤一：模型训练</vt:lpstr>
      <vt:lpstr>步骤二：线性回归</vt:lpstr>
      <vt:lpstr>步骤二：使用Sklearn封装好的梯度下降回归SGDRegressor进行训练和预测</vt:lpstr>
      <vt:lpstr>步骤二：线性回归</vt:lpstr>
      <vt:lpstr>步骤三：使用Sklearn封装好的梯度下降回归SGDRegressor进行训练和预测</vt:lpstr>
      <vt:lpstr>步骤四：逻辑回归</vt:lpstr>
      <vt:lpstr>步骤四：逻辑回归</vt:lpstr>
      <vt:lpstr>步骤四：逻辑回归</vt:lpstr>
      <vt:lpstr>步骤四：逻辑回归</vt:lpstr>
      <vt:lpstr>步骤四：逻辑回归</vt:lpstr>
      <vt:lpstr>步骤四：逻辑回归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时忆安</cp:lastModifiedBy>
  <cp:revision>28</cp:revision>
  <cp:lastPrinted>2019-02-26T15:34:00Z</cp:lastPrinted>
  <dcterms:created xsi:type="dcterms:W3CDTF">2019-02-21T16:29:00Z</dcterms:created>
  <dcterms:modified xsi:type="dcterms:W3CDTF">2023-08-31T15:21:49Z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21649D99969E43EB9A5C7E2D6AA435DB_13</vt:lpwstr>
  </property>
  <property fmtid="{D5CDD505-2E9C-101B-9397-08002B2CF9AE}" pid="3" name="KSOProductBuildVer">
    <vt:lpwstr>2052-12.1.0.15120</vt:lpwstr>
  </property>
</Properties>
</file>