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59" r:id="rId6"/>
    <p:sldId id="260" r:id="rId7"/>
    <p:sldId id="266" r:id="rId8"/>
    <p:sldId id="263" r:id="rId9"/>
    <p:sldId id="261" r:id="rId10"/>
    <p:sldId id="264" r:id="rId11"/>
    <p:sldId id="274" r:id="rId12"/>
    <p:sldId id="265" r:id="rId13"/>
    <p:sldId id="267" r:id="rId14"/>
    <p:sldId id="268" r:id="rId15"/>
    <p:sldId id="269" r:id="rId16"/>
    <p:sldId id="270" r:id="rId17"/>
    <p:sldId id="271" r:id="rId18"/>
    <p:sldId id="272" r:id="rId19"/>
    <p:sldId id="275" r:id="rId20"/>
    <p:sldId id="276" r:id="rId21"/>
    <p:sldId id="280" r:id="rId22"/>
    <p:sldId id="279" r:id="rId23"/>
    <p:sldId id="278" r:id="rId24"/>
    <p:sldId id="281" r:id="rId25"/>
    <p:sldId id="282"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D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1" autoAdjust="0"/>
    <p:restoredTop sz="94660"/>
  </p:normalViewPr>
  <p:slideViewPr>
    <p:cSldViewPr snapToGrid="0">
      <p:cViewPr>
        <p:scale>
          <a:sx n="66" d="100"/>
          <a:sy n="66" d="100"/>
        </p:scale>
        <p:origin x="2820"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A91C-E750-4732-A438-80642C413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2DCBB25-644F-4CF7-833D-8C8973FAE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9088122-120F-4C34-A53E-7BD0453D81EB}"/>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4BFF27EF-FC41-4EA0-8301-71D19344D06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B9D958-9E6F-4287-8AF0-29F1B56E5F4D}"/>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4125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B482-1AA3-4AF5-87FC-613505CBD1A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5B8607D-D37F-462D-B1FA-1E4BE7B77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4B4AB61-865D-4940-AB86-4BF5857B3715}"/>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43F50E58-5377-457B-B0EC-05F0815A322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B7DFD70-A92D-46DC-B52D-EFC5D7C01860}"/>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171796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E4F80-2DDC-430B-BD68-9B9FFD470E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C4730EB-0623-45BB-8793-F546811FBC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9CCC06B-B8EB-4A01-9EDD-35CC3CA3F61C}"/>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A25290E8-4149-4CF4-9D6D-F891BA34763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F5E2ADE-6FCF-401B-AFB8-DD5E0D17BA84}"/>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260780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8D7E-72D6-4986-8BB9-2AD6D878312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2784B82-47BB-4EDE-B1E0-B037AB655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D099D4C-D54D-4A22-AB23-840C4B51C005}"/>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AB2A3CB6-5DCF-4DEC-AD90-241C4A0D321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7301740-8CAD-4F4E-BD25-8A7AFEEA6839}"/>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347475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8C30-F649-48CD-9113-7B47B2D18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0953CE7-FFAA-4A39-9B02-A254A572F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BD003-172D-4033-8BA5-ECCB43D39B12}"/>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0E097DE2-5EAF-4FA4-A546-DB7314909B5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B08ABC0-CA19-4377-B409-96482EDF6B77}"/>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401005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517E-BE27-42B4-9D43-FB3B6C76B6E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9A7B29B-5741-4A9B-904D-024F7A581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0EE288A-A450-45E3-96A2-32BE236E7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F3BF2B6-09D9-40A2-9FD7-1063B1B0A64C}"/>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6" name="Footer Placeholder 5">
            <a:extLst>
              <a:ext uri="{FF2B5EF4-FFF2-40B4-BE49-F238E27FC236}">
                <a16:creationId xmlns:a16="http://schemas.microsoft.com/office/drawing/2014/main" id="{26B9E160-5945-4FB2-9AE3-1C7E8564A16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3554D7D-22A3-4C9A-9C50-1456F589DAD0}"/>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171034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484C-93CE-4FD5-BF58-01EABBF0121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113B729-EE4C-4B64-9C46-7066E4815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956D0-C582-47EA-AC02-749C97EA4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E411F2B-17BE-464E-9299-1C82FB4A8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E7EE4-78E1-4BBC-944C-2D4D9915C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AEFC6A1-D052-4B87-B01A-1D8E87DBD072}"/>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8" name="Footer Placeholder 7">
            <a:extLst>
              <a:ext uri="{FF2B5EF4-FFF2-40B4-BE49-F238E27FC236}">
                <a16:creationId xmlns:a16="http://schemas.microsoft.com/office/drawing/2014/main" id="{D2AB37AA-21A7-4C84-8768-4DB205B3AAE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078013-B18C-4EE8-94D4-958CB5600861}"/>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109155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A9E8-DFF4-40F5-9EBD-F0CFCAC6E67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A02D7FCB-B36D-49B6-9FB1-4C40CECDDDFC}"/>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4" name="Footer Placeholder 3">
            <a:extLst>
              <a:ext uri="{FF2B5EF4-FFF2-40B4-BE49-F238E27FC236}">
                <a16:creationId xmlns:a16="http://schemas.microsoft.com/office/drawing/2014/main" id="{BDB7AA5F-90E4-4E61-A33B-8444CCCCA66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D870659-AD74-4901-8BD1-3FC03E1D3D91}"/>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382522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EA92F-6F89-4513-B821-0908F8551E58}"/>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3" name="Footer Placeholder 2">
            <a:extLst>
              <a:ext uri="{FF2B5EF4-FFF2-40B4-BE49-F238E27FC236}">
                <a16:creationId xmlns:a16="http://schemas.microsoft.com/office/drawing/2014/main" id="{E5DC0A20-9610-4CAA-8F3E-FBFDAD3BF1D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ABAA1274-E3DE-42E0-8443-BB8E6D04302C}"/>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42456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414E-6C16-4245-A1D3-BD7010AC2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A8CE8E2-69E2-4AAD-8E7C-A742DBE9A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77A12B9-0368-4E05-9516-B30CC436F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E73B8-50E0-4171-A7B8-8B26EBAFD2B1}"/>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6" name="Footer Placeholder 5">
            <a:extLst>
              <a:ext uri="{FF2B5EF4-FFF2-40B4-BE49-F238E27FC236}">
                <a16:creationId xmlns:a16="http://schemas.microsoft.com/office/drawing/2014/main" id="{9DE9EBBF-11D4-44B9-9FEC-EF3A8A93078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3EE6FF1-DAE9-45EF-A819-C7A1CE8C9009}"/>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269553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EF0D-9031-4907-9308-F639213CE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D0B04F2-40BF-43A5-8D1C-97D757B7C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588BFE6-636A-4918-9B7E-C7780B6F6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4E347-C6F6-46A1-A60B-8CC6925AC6B9}"/>
              </a:ext>
            </a:extLst>
          </p:cNvPr>
          <p:cNvSpPr>
            <a:spLocks noGrp="1"/>
          </p:cNvSpPr>
          <p:nvPr>
            <p:ph type="dt" sz="half" idx="10"/>
          </p:nvPr>
        </p:nvSpPr>
        <p:spPr/>
        <p:txBody>
          <a:bodyPr/>
          <a:lstStyle/>
          <a:p>
            <a:fld id="{678E0385-2A64-46EB-9EBC-3BFF13CFE4CF}" type="datetimeFigureOut">
              <a:rPr lang="en-MY" smtClean="0"/>
              <a:t>11/8/2024</a:t>
            </a:fld>
            <a:endParaRPr lang="en-MY"/>
          </a:p>
        </p:txBody>
      </p:sp>
      <p:sp>
        <p:nvSpPr>
          <p:cNvPr id="6" name="Footer Placeholder 5">
            <a:extLst>
              <a:ext uri="{FF2B5EF4-FFF2-40B4-BE49-F238E27FC236}">
                <a16:creationId xmlns:a16="http://schemas.microsoft.com/office/drawing/2014/main" id="{81E44EE4-F61F-4C77-B47F-D10F9C55CBE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A2BC9C4-8B59-4D63-AF47-D84BBCD41173}"/>
              </a:ext>
            </a:extLst>
          </p:cNvPr>
          <p:cNvSpPr>
            <a:spLocks noGrp="1"/>
          </p:cNvSpPr>
          <p:nvPr>
            <p:ph type="sldNum" sz="quarter" idx="12"/>
          </p:nvPr>
        </p:nvSpPr>
        <p:spPr/>
        <p:txBody>
          <a:bodyPr/>
          <a:lstStyle/>
          <a:p>
            <a:fld id="{FE27A496-BFCC-4311-814E-220358FE6BB1}" type="slidenum">
              <a:rPr lang="en-MY" smtClean="0"/>
              <a:t>‹#›</a:t>
            </a:fld>
            <a:endParaRPr lang="en-MY"/>
          </a:p>
        </p:txBody>
      </p:sp>
    </p:spTree>
    <p:extLst>
      <p:ext uri="{BB962C8B-B14F-4D97-AF65-F5344CB8AC3E}">
        <p14:creationId xmlns:p14="http://schemas.microsoft.com/office/powerpoint/2010/main" val="395009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0C673-0D31-404E-8F8A-E70BEF740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727F95B-088E-4EB2-8F0C-C71132123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E824DB7-9374-4A5C-83B1-7401FDB58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E0385-2A64-46EB-9EBC-3BFF13CFE4CF}" type="datetimeFigureOut">
              <a:rPr lang="en-MY" smtClean="0"/>
              <a:t>11/8/2024</a:t>
            </a:fld>
            <a:endParaRPr lang="en-MY"/>
          </a:p>
        </p:txBody>
      </p:sp>
      <p:sp>
        <p:nvSpPr>
          <p:cNvPr id="5" name="Footer Placeholder 4">
            <a:extLst>
              <a:ext uri="{FF2B5EF4-FFF2-40B4-BE49-F238E27FC236}">
                <a16:creationId xmlns:a16="http://schemas.microsoft.com/office/drawing/2014/main" id="{54DF95D0-FA86-4948-84FE-C2CD67466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506C3384-5FC9-47D6-9796-54F2B10D3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7A496-BFCC-4311-814E-220358FE6BB1}" type="slidenum">
              <a:rPr lang="en-MY" smtClean="0"/>
              <a:t>‹#›</a:t>
            </a:fld>
            <a:endParaRPr lang="en-MY"/>
          </a:p>
        </p:txBody>
      </p:sp>
    </p:spTree>
    <p:extLst>
      <p:ext uri="{BB962C8B-B14F-4D97-AF65-F5344CB8AC3E}">
        <p14:creationId xmlns:p14="http://schemas.microsoft.com/office/powerpoint/2010/main" val="445861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20">
            <a:extLst>
              <a:ext uri="{FF2B5EF4-FFF2-40B4-BE49-F238E27FC236}">
                <a16:creationId xmlns:a16="http://schemas.microsoft.com/office/drawing/2014/main" id="{E7B4A582-65B3-491B-923F-0D06289781F6}"/>
              </a:ext>
            </a:extLst>
          </p:cNvPr>
          <p:cNvGraphicFramePr>
            <a:graphicFrameLocks noGrp="1"/>
          </p:cNvGraphicFramePr>
          <p:nvPr>
            <p:extLst>
              <p:ext uri="{D42A27DB-BD31-4B8C-83A1-F6EECF244321}">
                <p14:modId xmlns:p14="http://schemas.microsoft.com/office/powerpoint/2010/main" val="1924418888"/>
              </p:ext>
            </p:extLst>
          </p:nvPr>
        </p:nvGraphicFramePr>
        <p:xfrm>
          <a:off x="3394392" y="5170487"/>
          <a:ext cx="4949371" cy="1112520"/>
        </p:xfrm>
        <a:graphic>
          <a:graphicData uri="http://schemas.openxmlformats.org/drawingml/2006/table">
            <a:tbl>
              <a:tblPr firstRow="1" bandRow="1">
                <a:effectLst>
                  <a:outerShdw sx="1000" sy="1000" algn="ctr" rotWithShape="0">
                    <a:schemeClr val="bg2">
                      <a:lumMod val="75000"/>
                    </a:schemeClr>
                  </a:outerShdw>
                </a:effectLst>
                <a:tableStyleId>{073A0DAA-6AF3-43AB-8588-CEC1D06C72B9}</a:tableStyleId>
              </a:tblPr>
              <a:tblGrid>
                <a:gridCol w="4949371">
                  <a:extLst>
                    <a:ext uri="{9D8B030D-6E8A-4147-A177-3AD203B41FA5}">
                      <a16:colId xmlns:a16="http://schemas.microsoft.com/office/drawing/2014/main" val="3459124038"/>
                    </a:ext>
                  </a:extLst>
                </a:gridCol>
              </a:tblGrid>
              <a:tr h="370840">
                <a:tc>
                  <a:txBody>
                    <a:bodyPr/>
                    <a:lstStyle/>
                    <a:p>
                      <a:r>
                        <a:rPr lang="en-US" dirty="0">
                          <a:noFill/>
                          <a:latin typeface="Consolas" panose="020B0609020204030204" pitchFamily="49" charset="0"/>
                        </a:rPr>
                        <a:t>Target</a:t>
                      </a:r>
                      <a:endParaRPr lang="en-MY" dirty="0">
                        <a:noFill/>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881721"/>
                  </a:ext>
                </a:extLst>
              </a:tr>
              <a:tr h="370840">
                <a:tc>
                  <a:txBody>
                    <a:bodyPr/>
                    <a:lstStyle/>
                    <a:p>
                      <a:r>
                        <a:rPr lang="en-US" dirty="0">
                          <a:noFill/>
                          <a:latin typeface="Consolas" panose="020B0609020204030204" pitchFamily="49" charset="0"/>
                        </a:rPr>
                        <a:t>0 = Did Not Submit an Insurance Claim</a:t>
                      </a:r>
                      <a:endParaRPr lang="en-MY" dirty="0">
                        <a:noFill/>
                        <a:latin typeface="Consolas" panose="020B0609020204030204" pitchFamily="49"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4483579"/>
                  </a:ext>
                </a:extLst>
              </a:tr>
              <a:tr h="370840">
                <a:tc>
                  <a:txBody>
                    <a:bodyPr/>
                    <a:lstStyle/>
                    <a:p>
                      <a:r>
                        <a:rPr lang="en-US" dirty="0">
                          <a:noFill/>
                          <a:latin typeface="Consolas" panose="020B0609020204030204" pitchFamily="49" charset="0"/>
                        </a:rPr>
                        <a:t>1 = File an Insurance Claim</a:t>
                      </a:r>
                      <a:endParaRPr lang="en-MY" dirty="0">
                        <a:noFill/>
                        <a:latin typeface="Consolas" panose="020B06090202040302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31169"/>
                  </a:ext>
                </a:extLst>
              </a:tr>
            </a:tbl>
          </a:graphicData>
        </a:graphic>
      </p:graphicFrame>
      <p:sp>
        <p:nvSpPr>
          <p:cNvPr id="14" name="TextBox 13">
            <a:extLst>
              <a:ext uri="{FF2B5EF4-FFF2-40B4-BE49-F238E27FC236}">
                <a16:creationId xmlns:a16="http://schemas.microsoft.com/office/drawing/2014/main" id="{77D597C3-F330-455F-AFAA-E5FF07726ADD}"/>
              </a:ext>
            </a:extLst>
          </p:cNvPr>
          <p:cNvSpPr txBox="1"/>
          <p:nvPr/>
        </p:nvSpPr>
        <p:spPr>
          <a:xfrm>
            <a:off x="540657" y="3101668"/>
            <a:ext cx="11110686" cy="2031325"/>
          </a:xfrm>
          <a:prstGeom prst="rect">
            <a:avLst/>
          </a:prstGeom>
          <a:noFill/>
        </p:spPr>
        <p:txBody>
          <a:bodyPr wrap="square">
            <a:spAutoFit/>
          </a:bodyPr>
          <a:lstStyle/>
          <a:p>
            <a:r>
              <a:rPr lang="en-US" b="0" dirty="0">
                <a:noFill/>
                <a:effectLst/>
                <a:latin typeface="Consolas" panose="020B0609020204030204" pitchFamily="49" charset="0"/>
              </a:rPr>
              <a:t>Travel insurance is a type of insurance that provides protection as long as we travel both domestically and abroad. Several countries have even required travelers to have travel insurance, for example, countries in Europe and America. The amount of premium depends on the coverage desired, the length of the trip, and the purpose of the trip. A company engaged in travel insurance wants to know the policyholder who will submit an insurance claim for coverage. Policyholder data at insurance companies is historical data consisting of destinations, insurance products, and so on.</a:t>
            </a:r>
          </a:p>
        </p:txBody>
      </p:sp>
      <p:sp>
        <p:nvSpPr>
          <p:cNvPr id="15" name="TextBox 14">
            <a:extLst>
              <a:ext uri="{FF2B5EF4-FFF2-40B4-BE49-F238E27FC236}">
                <a16:creationId xmlns:a16="http://schemas.microsoft.com/office/drawing/2014/main" id="{E700020F-1806-4E14-B570-B88A960C85E7}"/>
              </a:ext>
            </a:extLst>
          </p:cNvPr>
          <p:cNvSpPr txBox="1"/>
          <p:nvPr/>
        </p:nvSpPr>
        <p:spPr>
          <a:xfrm>
            <a:off x="5308704" y="2382771"/>
            <a:ext cx="1120749" cy="369332"/>
          </a:xfrm>
          <a:prstGeom prst="rect">
            <a:avLst/>
          </a:prstGeom>
          <a:noFill/>
          <a:ln>
            <a:noFill/>
          </a:ln>
        </p:spPr>
        <p:txBody>
          <a:bodyPr wrap="square">
            <a:spAutoFit/>
          </a:bodyPr>
          <a:lstStyle/>
          <a:p>
            <a:r>
              <a:rPr lang="en-US" b="1" dirty="0">
                <a:noFill/>
                <a:effectLst/>
                <a:latin typeface="Consolas" panose="020B0609020204030204" pitchFamily="49" charset="0"/>
              </a:rPr>
              <a:t>Context</a:t>
            </a:r>
            <a:endParaRPr lang="en-MY" b="1" dirty="0">
              <a:noFill/>
            </a:endParaRPr>
          </a:p>
        </p:txBody>
      </p:sp>
      <p:sp>
        <p:nvSpPr>
          <p:cNvPr id="20" name="Flowchart: Connector 19">
            <a:extLst>
              <a:ext uri="{FF2B5EF4-FFF2-40B4-BE49-F238E27FC236}">
                <a16:creationId xmlns:a16="http://schemas.microsoft.com/office/drawing/2014/main" id="{B24F3A6F-1004-465B-A718-197E737D8524}"/>
              </a:ext>
            </a:extLst>
          </p:cNvPr>
          <p:cNvSpPr/>
          <p:nvPr/>
        </p:nvSpPr>
        <p:spPr>
          <a:xfrm>
            <a:off x="4300667" y="-324282"/>
            <a:ext cx="13062533"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1" name="Flowchart: Connector 20">
            <a:extLst>
              <a:ext uri="{FF2B5EF4-FFF2-40B4-BE49-F238E27FC236}">
                <a16:creationId xmlns:a16="http://schemas.microsoft.com/office/drawing/2014/main" id="{E1248EBF-AC28-4F58-8DE1-E11684F0FE26}"/>
              </a:ext>
            </a:extLst>
          </p:cNvPr>
          <p:cNvSpPr/>
          <p:nvPr/>
        </p:nvSpPr>
        <p:spPr>
          <a:xfrm>
            <a:off x="-5559717" y="-324282"/>
            <a:ext cx="12575884"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2" name="Flowchart: Connector 21">
            <a:extLst>
              <a:ext uri="{FF2B5EF4-FFF2-40B4-BE49-F238E27FC236}">
                <a16:creationId xmlns:a16="http://schemas.microsoft.com/office/drawing/2014/main" id="{8E632308-DB21-4117-ADB3-F5EA9738503D}"/>
              </a:ext>
            </a:extLst>
          </p:cNvPr>
          <p:cNvSpPr/>
          <p:nvPr/>
        </p:nvSpPr>
        <p:spPr>
          <a:xfrm>
            <a:off x="-870533" y="-5588511"/>
            <a:ext cx="13062533"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3303165" y="3035944"/>
            <a:ext cx="5585669" cy="584775"/>
          </a:xfrm>
          <a:prstGeom prst="rect">
            <a:avLst/>
          </a:prstGeom>
          <a:noFill/>
        </p:spPr>
        <p:txBody>
          <a:bodyPr wrap="square" rtlCol="0">
            <a:spAutoFit/>
          </a:bodyPr>
          <a:lstStyle/>
          <a:p>
            <a:r>
              <a:rPr lang="en-US" sz="3200" dirty="0">
                <a:latin typeface="Bauhaus 93" panose="04030905020B02020C02" pitchFamily="82" charset="0"/>
              </a:rPr>
              <a:t>Capstone 3 : Travel Insurance</a:t>
            </a:r>
            <a:endParaRPr lang="en-MY" sz="32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4756906" y="3466830"/>
            <a:ext cx="2678185" cy="307777"/>
          </a:xfrm>
          <a:prstGeom prst="rect">
            <a:avLst/>
          </a:prstGeom>
          <a:noFill/>
        </p:spPr>
        <p:txBody>
          <a:bodyPr wrap="square" rtlCol="0">
            <a:spAutoFit/>
          </a:bodyPr>
          <a:lstStyle/>
          <a:p>
            <a:r>
              <a:rPr lang="en-US" sz="1400" dirty="0">
                <a:latin typeface="Aharoni" panose="02010803020104030203" pitchFamily="2" charset="-79"/>
                <a:cs typeface="Aharoni" panose="02010803020104030203" pitchFamily="2" charset="-79"/>
              </a:rPr>
              <a:t>Ahmadio Rasyadi </a:t>
            </a:r>
            <a:r>
              <a:rPr lang="en-US" sz="1400" dirty="0" err="1">
                <a:latin typeface="Aharoni" panose="02010803020104030203" pitchFamily="2" charset="-79"/>
                <a:cs typeface="Aharoni" panose="02010803020104030203" pitchFamily="2" charset="-79"/>
              </a:rPr>
              <a:t>Hermanu</a:t>
            </a:r>
            <a:endParaRPr lang="en-MY" sz="1400" dirty="0">
              <a:latin typeface="Aharoni" panose="02010803020104030203" pitchFamily="2" charset="-79"/>
              <a:cs typeface="Aharoni" panose="02010803020104030203" pitchFamily="2" charset="-79"/>
            </a:endParaRPr>
          </a:p>
        </p:txBody>
      </p:sp>
      <p:pic>
        <p:nvPicPr>
          <p:cNvPr id="11" name="Picture 10">
            <a:extLst>
              <a:ext uri="{FF2B5EF4-FFF2-40B4-BE49-F238E27FC236}">
                <a16:creationId xmlns:a16="http://schemas.microsoft.com/office/drawing/2014/main" id="{AFE439E7-AEC1-4170-8391-511808D63E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619" y="8693228"/>
            <a:ext cx="1405705" cy="1475990"/>
          </a:xfrm>
          <a:prstGeom prst="rect">
            <a:avLst/>
          </a:prstGeom>
        </p:spPr>
      </p:pic>
    </p:spTree>
    <p:extLst>
      <p:ext uri="{BB962C8B-B14F-4D97-AF65-F5344CB8AC3E}">
        <p14:creationId xmlns:p14="http://schemas.microsoft.com/office/powerpoint/2010/main" val="3722779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lay 9">
            <a:extLst>
              <a:ext uri="{FF2B5EF4-FFF2-40B4-BE49-F238E27FC236}">
                <a16:creationId xmlns:a16="http://schemas.microsoft.com/office/drawing/2014/main" id="{580FEA25-04C6-433E-AB2C-5D0A5359B0F6}"/>
              </a:ext>
            </a:extLst>
          </p:cNvPr>
          <p:cNvSpPr/>
          <p:nvPr/>
        </p:nvSpPr>
        <p:spPr>
          <a:xfrm rot="16200000">
            <a:off x="-915566" y="-17584195"/>
            <a:ext cx="13730750"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cxnSp>
        <p:nvCxnSpPr>
          <p:cNvPr id="17" name="Straight Connector 16">
            <a:extLst>
              <a:ext uri="{FF2B5EF4-FFF2-40B4-BE49-F238E27FC236}">
                <a16:creationId xmlns:a16="http://schemas.microsoft.com/office/drawing/2014/main" id="{EAD9AD9A-BF90-44F8-9C2D-D2001CB43ECF}"/>
              </a:ext>
            </a:extLst>
          </p:cNvPr>
          <p:cNvCxnSpPr>
            <a:cxnSpLocks/>
          </p:cNvCxnSpPr>
          <p:nvPr/>
        </p:nvCxnSpPr>
        <p:spPr>
          <a:xfrm>
            <a:off x="-12496800" y="2094271"/>
            <a:ext cx="12192000" cy="0"/>
          </a:xfrm>
          <a:prstGeom prst="line">
            <a:avLst/>
          </a:prstGeom>
          <a:ln w="1016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E005EC-7987-47A9-B825-7C74791E0252}"/>
              </a:ext>
            </a:extLst>
          </p:cNvPr>
          <p:cNvCxnSpPr>
            <a:cxnSpLocks/>
          </p:cNvCxnSpPr>
          <p:nvPr/>
        </p:nvCxnSpPr>
        <p:spPr>
          <a:xfrm>
            <a:off x="12550527" y="4399936"/>
            <a:ext cx="12192000" cy="0"/>
          </a:xfrm>
          <a:prstGeom prst="line">
            <a:avLst/>
          </a:prstGeom>
          <a:ln w="1016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C24D3C2-6967-4C3D-A414-6D04A70F1E62}"/>
              </a:ext>
            </a:extLst>
          </p:cNvPr>
          <p:cNvSpPr/>
          <p:nvPr/>
        </p:nvSpPr>
        <p:spPr>
          <a:xfrm>
            <a:off x="-12200541" y="2305368"/>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Agency</a:t>
            </a:r>
            <a:endParaRPr lang="en-MY" b="1" dirty="0">
              <a:latin typeface="Consolas" panose="020B0609020204030204" pitchFamily="49" charset="0"/>
            </a:endParaRPr>
          </a:p>
        </p:txBody>
      </p:sp>
      <p:sp>
        <p:nvSpPr>
          <p:cNvPr id="21" name="Rectangle: Rounded Corners 20">
            <a:extLst>
              <a:ext uri="{FF2B5EF4-FFF2-40B4-BE49-F238E27FC236}">
                <a16:creationId xmlns:a16="http://schemas.microsoft.com/office/drawing/2014/main" id="{273B4A6A-23BE-419F-AD6D-A9453866A0CA}"/>
              </a:ext>
            </a:extLst>
          </p:cNvPr>
          <p:cNvSpPr/>
          <p:nvPr/>
        </p:nvSpPr>
        <p:spPr>
          <a:xfrm>
            <a:off x="-10216036" y="2328125"/>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Agency Type</a:t>
            </a:r>
            <a:endParaRPr lang="en-MY" b="1" dirty="0">
              <a:latin typeface="Consolas" panose="020B0609020204030204" pitchFamily="49" charset="0"/>
            </a:endParaRPr>
          </a:p>
        </p:txBody>
      </p:sp>
      <p:sp>
        <p:nvSpPr>
          <p:cNvPr id="22" name="Rectangle: Rounded Corners 21">
            <a:extLst>
              <a:ext uri="{FF2B5EF4-FFF2-40B4-BE49-F238E27FC236}">
                <a16:creationId xmlns:a16="http://schemas.microsoft.com/office/drawing/2014/main" id="{EECD525E-8480-41B4-B296-F0D43E92D9CF}"/>
              </a:ext>
            </a:extLst>
          </p:cNvPr>
          <p:cNvSpPr/>
          <p:nvPr/>
        </p:nvSpPr>
        <p:spPr>
          <a:xfrm>
            <a:off x="-8231531" y="2328125"/>
            <a:ext cx="1881386"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Distribution Channel</a:t>
            </a:r>
            <a:endParaRPr lang="en-MY" b="1" dirty="0">
              <a:latin typeface="Consolas" panose="020B0609020204030204" pitchFamily="49" charset="0"/>
            </a:endParaRPr>
          </a:p>
        </p:txBody>
      </p:sp>
      <p:sp>
        <p:nvSpPr>
          <p:cNvPr id="23" name="Rectangle: Rounded Corners 22">
            <a:extLst>
              <a:ext uri="{FF2B5EF4-FFF2-40B4-BE49-F238E27FC236}">
                <a16:creationId xmlns:a16="http://schemas.microsoft.com/office/drawing/2014/main" id="{3A1E150B-85E3-4CE3-B316-157CF64E98CC}"/>
              </a:ext>
            </a:extLst>
          </p:cNvPr>
          <p:cNvSpPr/>
          <p:nvPr/>
        </p:nvSpPr>
        <p:spPr>
          <a:xfrm>
            <a:off x="-5863272" y="2305368"/>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Product Name</a:t>
            </a:r>
            <a:endParaRPr lang="en-MY" b="1" dirty="0">
              <a:latin typeface="Consolas" panose="020B0609020204030204" pitchFamily="49" charset="0"/>
            </a:endParaRPr>
          </a:p>
        </p:txBody>
      </p:sp>
      <p:sp>
        <p:nvSpPr>
          <p:cNvPr id="24" name="Rectangle: Rounded Corners 23">
            <a:extLst>
              <a:ext uri="{FF2B5EF4-FFF2-40B4-BE49-F238E27FC236}">
                <a16:creationId xmlns:a16="http://schemas.microsoft.com/office/drawing/2014/main" id="{D6EEE493-E482-4EE2-886E-9A752B211640}"/>
              </a:ext>
            </a:extLst>
          </p:cNvPr>
          <p:cNvSpPr/>
          <p:nvPr/>
        </p:nvSpPr>
        <p:spPr>
          <a:xfrm>
            <a:off x="-3878767" y="2336276"/>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Gender</a:t>
            </a:r>
            <a:endParaRPr lang="en-MY" b="1" dirty="0">
              <a:latin typeface="Consolas" panose="020B0609020204030204" pitchFamily="49" charset="0"/>
            </a:endParaRPr>
          </a:p>
        </p:txBody>
      </p:sp>
      <p:sp>
        <p:nvSpPr>
          <p:cNvPr id="25" name="Rectangle: Rounded Corners 24">
            <a:extLst>
              <a:ext uri="{FF2B5EF4-FFF2-40B4-BE49-F238E27FC236}">
                <a16:creationId xmlns:a16="http://schemas.microsoft.com/office/drawing/2014/main" id="{44DCD979-55CD-4E27-A950-B2FE211190C2}"/>
              </a:ext>
            </a:extLst>
          </p:cNvPr>
          <p:cNvSpPr/>
          <p:nvPr/>
        </p:nvSpPr>
        <p:spPr>
          <a:xfrm>
            <a:off x="-1894262" y="2336276"/>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Duration</a:t>
            </a:r>
            <a:endParaRPr lang="en-MY" b="1" dirty="0">
              <a:latin typeface="Consolas" panose="020B0609020204030204" pitchFamily="49" charset="0"/>
            </a:endParaRPr>
          </a:p>
        </p:txBody>
      </p:sp>
      <p:sp>
        <p:nvSpPr>
          <p:cNvPr id="26" name="Rectangle: Rounded Corners 25">
            <a:extLst>
              <a:ext uri="{FF2B5EF4-FFF2-40B4-BE49-F238E27FC236}">
                <a16:creationId xmlns:a16="http://schemas.microsoft.com/office/drawing/2014/main" id="{3A53B813-4D60-404A-A048-2EEE3EA1D19D}"/>
              </a:ext>
            </a:extLst>
          </p:cNvPr>
          <p:cNvSpPr/>
          <p:nvPr/>
        </p:nvSpPr>
        <p:spPr>
          <a:xfrm>
            <a:off x="22580420" y="4586699"/>
            <a:ext cx="1625078"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Destination</a:t>
            </a:r>
            <a:endParaRPr lang="en-MY" b="1" dirty="0">
              <a:latin typeface="Consolas" panose="020B0609020204030204" pitchFamily="49" charset="0"/>
            </a:endParaRPr>
          </a:p>
        </p:txBody>
      </p:sp>
      <p:sp>
        <p:nvSpPr>
          <p:cNvPr id="27" name="Rectangle: Rounded Corners 26">
            <a:extLst>
              <a:ext uri="{FF2B5EF4-FFF2-40B4-BE49-F238E27FC236}">
                <a16:creationId xmlns:a16="http://schemas.microsoft.com/office/drawing/2014/main" id="{DD46F561-DB6F-4E8C-BEFB-BF48BC4ABFB5}"/>
              </a:ext>
            </a:extLst>
          </p:cNvPr>
          <p:cNvSpPr/>
          <p:nvPr/>
        </p:nvSpPr>
        <p:spPr>
          <a:xfrm>
            <a:off x="20323802" y="4591900"/>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Net Sales</a:t>
            </a:r>
            <a:endParaRPr lang="en-MY" b="1" dirty="0">
              <a:latin typeface="Consolas" panose="020B0609020204030204" pitchFamily="49" charset="0"/>
            </a:endParaRPr>
          </a:p>
        </p:txBody>
      </p:sp>
      <p:sp>
        <p:nvSpPr>
          <p:cNvPr id="28" name="Rectangle: Rounded Corners 27">
            <a:extLst>
              <a:ext uri="{FF2B5EF4-FFF2-40B4-BE49-F238E27FC236}">
                <a16:creationId xmlns:a16="http://schemas.microsoft.com/office/drawing/2014/main" id="{D01BFF35-F32C-47C4-9C11-998CF79C9337}"/>
              </a:ext>
            </a:extLst>
          </p:cNvPr>
          <p:cNvSpPr/>
          <p:nvPr/>
        </p:nvSpPr>
        <p:spPr>
          <a:xfrm>
            <a:off x="17806071" y="4602117"/>
            <a:ext cx="1739548"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Consolas" panose="020B0609020204030204" pitchFamily="49" charset="0"/>
              </a:rPr>
              <a:t>Commision</a:t>
            </a:r>
            <a:r>
              <a:rPr lang="en-US" b="1" dirty="0">
                <a:latin typeface="Consolas" panose="020B0609020204030204" pitchFamily="49" charset="0"/>
              </a:rPr>
              <a:t> (In Value)</a:t>
            </a:r>
            <a:endParaRPr lang="en-MY" b="1" dirty="0">
              <a:latin typeface="Consolas" panose="020B0609020204030204" pitchFamily="49" charset="0"/>
            </a:endParaRPr>
          </a:p>
        </p:txBody>
      </p:sp>
      <p:sp>
        <p:nvSpPr>
          <p:cNvPr id="29" name="Rectangle: Rounded Corners 28">
            <a:extLst>
              <a:ext uri="{FF2B5EF4-FFF2-40B4-BE49-F238E27FC236}">
                <a16:creationId xmlns:a16="http://schemas.microsoft.com/office/drawing/2014/main" id="{27B78B06-DB4C-48D1-9404-2A8582413C83}"/>
              </a:ext>
            </a:extLst>
          </p:cNvPr>
          <p:cNvSpPr/>
          <p:nvPr/>
        </p:nvSpPr>
        <p:spPr>
          <a:xfrm>
            <a:off x="15535290" y="4586699"/>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a:t>
            </a:r>
            <a:endParaRPr lang="en-MY" b="1" dirty="0">
              <a:latin typeface="Consolas" panose="020B0609020204030204" pitchFamily="49" charset="0"/>
            </a:endParaRPr>
          </a:p>
        </p:txBody>
      </p:sp>
      <p:sp>
        <p:nvSpPr>
          <p:cNvPr id="30" name="Rectangle: Rounded Corners 29">
            <a:extLst>
              <a:ext uri="{FF2B5EF4-FFF2-40B4-BE49-F238E27FC236}">
                <a16:creationId xmlns:a16="http://schemas.microsoft.com/office/drawing/2014/main" id="{F68D95CB-2961-4D49-9471-5C7A42EECFB5}"/>
              </a:ext>
            </a:extLst>
          </p:cNvPr>
          <p:cNvSpPr/>
          <p:nvPr/>
        </p:nvSpPr>
        <p:spPr>
          <a:xfrm>
            <a:off x="13209658" y="4586699"/>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Claim</a:t>
            </a:r>
            <a:endParaRPr lang="en-MY" b="1" dirty="0">
              <a:latin typeface="Consolas" panose="020B0609020204030204" pitchFamily="49" charset="0"/>
            </a:endParaRPr>
          </a:p>
        </p:txBody>
      </p:sp>
      <p:sp>
        <p:nvSpPr>
          <p:cNvPr id="31" name="TextBox 30">
            <a:extLst>
              <a:ext uri="{FF2B5EF4-FFF2-40B4-BE49-F238E27FC236}">
                <a16:creationId xmlns:a16="http://schemas.microsoft.com/office/drawing/2014/main" id="{DAEFF98A-E88C-4E24-BD48-EC0120D87124}"/>
              </a:ext>
            </a:extLst>
          </p:cNvPr>
          <p:cNvSpPr txBox="1"/>
          <p:nvPr/>
        </p:nvSpPr>
        <p:spPr>
          <a:xfrm>
            <a:off x="-12211883" y="2843420"/>
            <a:ext cx="1995847"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pPr algn="just"/>
            <a:r>
              <a:rPr lang="en-US" sz="1200" dirty="0">
                <a:solidFill>
                  <a:schemeClr val="accent2">
                    <a:lumMod val="75000"/>
                  </a:schemeClr>
                </a:solidFill>
                <a:latin typeface="Consolas" panose="020B0609020204030204" pitchFamily="49" charset="0"/>
              </a:rPr>
              <a:t>Name of the travel insurance agency</a:t>
            </a:r>
            <a:endParaRPr lang="en-MY" sz="1200" dirty="0">
              <a:solidFill>
                <a:schemeClr val="accent2">
                  <a:lumMod val="75000"/>
                </a:schemeClr>
              </a:solidFill>
              <a:latin typeface="Consolas" panose="020B0609020204030204" pitchFamily="49" charset="0"/>
            </a:endParaRPr>
          </a:p>
        </p:txBody>
      </p:sp>
      <p:sp>
        <p:nvSpPr>
          <p:cNvPr id="32" name="TextBox 31">
            <a:extLst>
              <a:ext uri="{FF2B5EF4-FFF2-40B4-BE49-F238E27FC236}">
                <a16:creationId xmlns:a16="http://schemas.microsoft.com/office/drawing/2014/main" id="{CB3AD68E-96FC-4988-9C17-E3B0B4BEC507}"/>
              </a:ext>
            </a:extLst>
          </p:cNvPr>
          <p:cNvSpPr txBox="1"/>
          <p:nvPr/>
        </p:nvSpPr>
        <p:spPr>
          <a:xfrm>
            <a:off x="-10216036" y="2843420"/>
            <a:ext cx="1995847"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Type of travel insurance agency (e.g., Airlines, Travel Agency)</a:t>
            </a:r>
            <a:endParaRPr lang="en-MY" sz="1200" dirty="0">
              <a:solidFill>
                <a:schemeClr val="accent2">
                  <a:lumMod val="75000"/>
                </a:schemeClr>
              </a:solidFill>
              <a:latin typeface="Consolas" panose="020B0609020204030204" pitchFamily="49" charset="0"/>
            </a:endParaRPr>
          </a:p>
        </p:txBody>
      </p:sp>
      <p:sp>
        <p:nvSpPr>
          <p:cNvPr id="33" name="TextBox 32">
            <a:extLst>
              <a:ext uri="{FF2B5EF4-FFF2-40B4-BE49-F238E27FC236}">
                <a16:creationId xmlns:a16="http://schemas.microsoft.com/office/drawing/2014/main" id="{4A75DE27-9421-448A-95D1-A30C8FD5C12B}"/>
              </a:ext>
            </a:extLst>
          </p:cNvPr>
          <p:cNvSpPr txBox="1"/>
          <p:nvPr/>
        </p:nvSpPr>
        <p:spPr>
          <a:xfrm>
            <a:off x="-8288762" y="2834868"/>
            <a:ext cx="2425490"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Channel used by the agency to distribute the insurance (e.g., Online, Offline)</a:t>
            </a:r>
            <a:endParaRPr lang="en-MY" sz="1200" dirty="0">
              <a:solidFill>
                <a:schemeClr val="accent2">
                  <a:lumMod val="75000"/>
                </a:schemeClr>
              </a:solidFill>
              <a:latin typeface="Consolas" panose="020B0609020204030204" pitchFamily="49" charset="0"/>
            </a:endParaRPr>
          </a:p>
        </p:txBody>
      </p:sp>
      <p:sp>
        <p:nvSpPr>
          <p:cNvPr id="34" name="TextBox 33">
            <a:extLst>
              <a:ext uri="{FF2B5EF4-FFF2-40B4-BE49-F238E27FC236}">
                <a16:creationId xmlns:a16="http://schemas.microsoft.com/office/drawing/2014/main" id="{3F1FEE6F-5F08-4FCD-AE74-93A91B2DE2E0}"/>
              </a:ext>
            </a:extLst>
          </p:cNvPr>
          <p:cNvSpPr txBox="1"/>
          <p:nvPr/>
        </p:nvSpPr>
        <p:spPr>
          <a:xfrm>
            <a:off x="-5936270" y="2842188"/>
            <a:ext cx="2057503"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 Name of the travel insurance product purchased</a:t>
            </a:r>
            <a:endParaRPr lang="en-MY" sz="1200" dirty="0">
              <a:solidFill>
                <a:schemeClr val="accent2">
                  <a:lumMod val="7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B9768377-9B1E-45A9-A4CA-F3864CBA471E}"/>
              </a:ext>
            </a:extLst>
          </p:cNvPr>
          <p:cNvSpPr txBox="1"/>
          <p:nvPr/>
        </p:nvSpPr>
        <p:spPr>
          <a:xfrm>
            <a:off x="-3935998" y="2849508"/>
            <a:ext cx="2057503"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Gender of the insured person (M, F) </a:t>
            </a:r>
            <a:endParaRPr lang="en-MY" sz="1200" dirty="0">
              <a:solidFill>
                <a:schemeClr val="accent2">
                  <a:lumMod val="75000"/>
                </a:schemeClr>
              </a:solidFill>
              <a:latin typeface="Consolas" panose="020B0609020204030204" pitchFamily="49" charset="0"/>
            </a:endParaRPr>
          </a:p>
        </p:txBody>
      </p:sp>
      <p:sp>
        <p:nvSpPr>
          <p:cNvPr id="36" name="TextBox 35">
            <a:extLst>
              <a:ext uri="{FF2B5EF4-FFF2-40B4-BE49-F238E27FC236}">
                <a16:creationId xmlns:a16="http://schemas.microsoft.com/office/drawing/2014/main" id="{B1B8CA58-42D0-482F-AEC8-71A4C09033EC}"/>
              </a:ext>
            </a:extLst>
          </p:cNvPr>
          <p:cNvSpPr txBox="1"/>
          <p:nvPr/>
        </p:nvSpPr>
        <p:spPr>
          <a:xfrm>
            <a:off x="-1935725" y="2856828"/>
            <a:ext cx="1630926"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Integer</a:t>
            </a:r>
          </a:p>
          <a:p>
            <a:r>
              <a:rPr lang="en-US" sz="1200" dirty="0">
                <a:solidFill>
                  <a:schemeClr val="accent2">
                    <a:lumMod val="75000"/>
                  </a:schemeClr>
                </a:solidFill>
                <a:latin typeface="Consolas" panose="020B0609020204030204" pitchFamily="49" charset="0"/>
              </a:rPr>
              <a:t>Duration of travel in days</a:t>
            </a:r>
            <a:endParaRPr lang="en-MY" sz="1200" dirty="0">
              <a:solidFill>
                <a:schemeClr val="accent2">
                  <a:lumMod val="75000"/>
                </a:schemeClr>
              </a:solidFill>
              <a:latin typeface="Consolas" panose="020B0609020204030204" pitchFamily="49" charset="0"/>
            </a:endParaRPr>
          </a:p>
        </p:txBody>
      </p:sp>
      <p:sp>
        <p:nvSpPr>
          <p:cNvPr id="37" name="TextBox 36">
            <a:extLst>
              <a:ext uri="{FF2B5EF4-FFF2-40B4-BE49-F238E27FC236}">
                <a16:creationId xmlns:a16="http://schemas.microsoft.com/office/drawing/2014/main" id="{E891C44F-E8FB-4558-B20A-06B6035232B5}"/>
              </a:ext>
            </a:extLst>
          </p:cNvPr>
          <p:cNvSpPr txBox="1"/>
          <p:nvPr/>
        </p:nvSpPr>
        <p:spPr>
          <a:xfrm>
            <a:off x="22574571" y="5155172"/>
            <a:ext cx="2167955"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b="0" dirty="0">
                <a:solidFill>
                  <a:schemeClr val="accent2">
                    <a:lumMod val="75000"/>
                  </a:schemeClr>
                </a:solidFill>
                <a:effectLst/>
                <a:latin typeface="Consolas" panose="020B0609020204030204" pitchFamily="49" charset="0"/>
              </a:rPr>
              <a:t>Travel destination of the insured person</a:t>
            </a:r>
          </a:p>
        </p:txBody>
      </p:sp>
      <p:sp>
        <p:nvSpPr>
          <p:cNvPr id="38" name="TextBox 37">
            <a:extLst>
              <a:ext uri="{FF2B5EF4-FFF2-40B4-BE49-F238E27FC236}">
                <a16:creationId xmlns:a16="http://schemas.microsoft.com/office/drawing/2014/main" id="{0FCE07C3-E1AD-412D-8F90-12A9DD7910F7}"/>
              </a:ext>
            </a:extLst>
          </p:cNvPr>
          <p:cNvSpPr txBox="1"/>
          <p:nvPr/>
        </p:nvSpPr>
        <p:spPr>
          <a:xfrm>
            <a:off x="20323802" y="5155172"/>
            <a:ext cx="2167955"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Float</a:t>
            </a:r>
          </a:p>
          <a:p>
            <a:r>
              <a:rPr lang="en-US" sz="1200" b="0" dirty="0">
                <a:solidFill>
                  <a:schemeClr val="accent2">
                    <a:lumMod val="75000"/>
                  </a:schemeClr>
                </a:solidFill>
                <a:effectLst/>
                <a:latin typeface="Consolas" panose="020B0609020204030204" pitchFamily="49" charset="0"/>
              </a:rPr>
              <a:t>Amount of sales generated by the travel insurance policy </a:t>
            </a:r>
          </a:p>
        </p:txBody>
      </p:sp>
      <p:sp>
        <p:nvSpPr>
          <p:cNvPr id="39" name="TextBox 38">
            <a:extLst>
              <a:ext uri="{FF2B5EF4-FFF2-40B4-BE49-F238E27FC236}">
                <a16:creationId xmlns:a16="http://schemas.microsoft.com/office/drawing/2014/main" id="{FD003BE3-A807-4FCE-9A5D-B0B8AE0459DA}"/>
              </a:ext>
            </a:extLst>
          </p:cNvPr>
          <p:cNvSpPr txBox="1"/>
          <p:nvPr/>
        </p:nvSpPr>
        <p:spPr>
          <a:xfrm>
            <a:off x="17755317" y="5147852"/>
            <a:ext cx="2485671"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Float</a:t>
            </a:r>
          </a:p>
          <a:p>
            <a:r>
              <a:rPr lang="en-US" sz="1200" b="0" dirty="0">
                <a:solidFill>
                  <a:schemeClr val="accent2">
                    <a:lumMod val="75000"/>
                  </a:schemeClr>
                </a:solidFill>
                <a:effectLst/>
                <a:latin typeface="Consolas" panose="020B0609020204030204" pitchFamily="49" charset="0"/>
              </a:rPr>
              <a:t>Commission earned by the agency for the insurance policy</a:t>
            </a:r>
          </a:p>
        </p:txBody>
      </p:sp>
      <p:sp>
        <p:nvSpPr>
          <p:cNvPr id="40" name="TextBox 39">
            <a:extLst>
              <a:ext uri="{FF2B5EF4-FFF2-40B4-BE49-F238E27FC236}">
                <a16:creationId xmlns:a16="http://schemas.microsoft.com/office/drawing/2014/main" id="{9A7D20B5-0DB1-47D4-827C-A83EF77B10A0}"/>
              </a:ext>
            </a:extLst>
          </p:cNvPr>
          <p:cNvSpPr txBox="1"/>
          <p:nvPr/>
        </p:nvSpPr>
        <p:spPr>
          <a:xfrm>
            <a:off x="15485640" y="5172161"/>
            <a:ext cx="2269678"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Integer</a:t>
            </a:r>
          </a:p>
          <a:p>
            <a:r>
              <a:rPr lang="en-US" sz="1200" b="0" dirty="0">
                <a:solidFill>
                  <a:schemeClr val="accent2">
                    <a:lumMod val="75000"/>
                  </a:schemeClr>
                </a:solidFill>
                <a:effectLst/>
                <a:latin typeface="Consolas" panose="020B0609020204030204" pitchFamily="49" charset="0"/>
              </a:rPr>
              <a:t>Age of the insured person</a:t>
            </a:r>
          </a:p>
        </p:txBody>
      </p:sp>
      <p:sp>
        <p:nvSpPr>
          <p:cNvPr id="41" name="TextBox 40">
            <a:extLst>
              <a:ext uri="{FF2B5EF4-FFF2-40B4-BE49-F238E27FC236}">
                <a16:creationId xmlns:a16="http://schemas.microsoft.com/office/drawing/2014/main" id="{84F20D1B-979B-4FC4-9B5F-CE1CBB333766}"/>
              </a:ext>
            </a:extLst>
          </p:cNvPr>
          <p:cNvSpPr txBox="1"/>
          <p:nvPr/>
        </p:nvSpPr>
        <p:spPr>
          <a:xfrm>
            <a:off x="13215963" y="5196470"/>
            <a:ext cx="2269678"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b="0" dirty="0">
                <a:solidFill>
                  <a:schemeClr val="accent2">
                    <a:lumMod val="75000"/>
                  </a:schemeClr>
                </a:solidFill>
                <a:effectLst/>
                <a:latin typeface="Consolas" panose="020B0609020204030204" pitchFamily="49" charset="0"/>
              </a:rPr>
              <a:t>Claim status (Yes, No) indicating whether a claim was made against the policy</a:t>
            </a:r>
          </a:p>
        </p:txBody>
      </p:sp>
      <p:sp>
        <p:nvSpPr>
          <p:cNvPr id="42" name="Flowchart: Connector 41">
            <a:extLst>
              <a:ext uri="{FF2B5EF4-FFF2-40B4-BE49-F238E27FC236}">
                <a16:creationId xmlns:a16="http://schemas.microsoft.com/office/drawing/2014/main" id="{01C67C80-7D7E-467C-8D9C-CA7898C2D6A7}"/>
              </a:ext>
            </a:extLst>
          </p:cNvPr>
          <p:cNvSpPr/>
          <p:nvPr/>
        </p:nvSpPr>
        <p:spPr>
          <a:xfrm>
            <a:off x="-11578208" y="195900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Flowchart: Connector 42">
            <a:extLst>
              <a:ext uri="{FF2B5EF4-FFF2-40B4-BE49-F238E27FC236}">
                <a16:creationId xmlns:a16="http://schemas.microsoft.com/office/drawing/2014/main" id="{2C994CDF-2E11-49C4-B636-749C5F7691E7}"/>
              </a:ext>
            </a:extLst>
          </p:cNvPr>
          <p:cNvSpPr/>
          <p:nvPr/>
        </p:nvSpPr>
        <p:spPr>
          <a:xfrm>
            <a:off x="-9633533" y="19553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Flowchart: Connector 43">
            <a:extLst>
              <a:ext uri="{FF2B5EF4-FFF2-40B4-BE49-F238E27FC236}">
                <a16:creationId xmlns:a16="http://schemas.microsoft.com/office/drawing/2014/main" id="{0199EDA8-4F3D-4621-9A16-2FD95D8A9CDE}"/>
              </a:ext>
            </a:extLst>
          </p:cNvPr>
          <p:cNvSpPr/>
          <p:nvPr/>
        </p:nvSpPr>
        <p:spPr>
          <a:xfrm>
            <a:off x="-7422639"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Flowchart: Connector 44">
            <a:extLst>
              <a:ext uri="{FF2B5EF4-FFF2-40B4-BE49-F238E27FC236}">
                <a16:creationId xmlns:a16="http://schemas.microsoft.com/office/drawing/2014/main" id="{D31C78D9-D477-4F0D-A502-CAE4E0D33AF1}"/>
              </a:ext>
            </a:extLst>
          </p:cNvPr>
          <p:cNvSpPr/>
          <p:nvPr/>
        </p:nvSpPr>
        <p:spPr>
          <a:xfrm>
            <a:off x="-5254684" y="19553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Flowchart: Connector 45">
            <a:extLst>
              <a:ext uri="{FF2B5EF4-FFF2-40B4-BE49-F238E27FC236}">
                <a16:creationId xmlns:a16="http://schemas.microsoft.com/office/drawing/2014/main" id="{AE8EF51A-09A8-4FDF-8654-B8FF61EBBE36}"/>
              </a:ext>
            </a:extLst>
          </p:cNvPr>
          <p:cNvSpPr/>
          <p:nvPr/>
        </p:nvSpPr>
        <p:spPr>
          <a:xfrm>
            <a:off x="-3270179"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Flowchart: Connector 46">
            <a:extLst>
              <a:ext uri="{FF2B5EF4-FFF2-40B4-BE49-F238E27FC236}">
                <a16:creationId xmlns:a16="http://schemas.microsoft.com/office/drawing/2014/main" id="{F379B395-B139-4F66-B40C-8A1E751A0BB6}"/>
              </a:ext>
            </a:extLst>
          </p:cNvPr>
          <p:cNvSpPr/>
          <p:nvPr/>
        </p:nvSpPr>
        <p:spPr>
          <a:xfrm>
            <a:off x="-1285674"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8" name="Flowchart: Connector 47">
            <a:extLst>
              <a:ext uri="{FF2B5EF4-FFF2-40B4-BE49-F238E27FC236}">
                <a16:creationId xmlns:a16="http://schemas.microsoft.com/office/drawing/2014/main" id="{53DD58C5-4F05-47E6-8222-5437F18AB80F}"/>
              </a:ext>
            </a:extLst>
          </p:cNvPr>
          <p:cNvSpPr/>
          <p:nvPr/>
        </p:nvSpPr>
        <p:spPr>
          <a:xfrm>
            <a:off x="23262330" y="4263768"/>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9" name="Flowchart: Connector 48">
            <a:extLst>
              <a:ext uri="{FF2B5EF4-FFF2-40B4-BE49-F238E27FC236}">
                <a16:creationId xmlns:a16="http://schemas.microsoft.com/office/drawing/2014/main" id="{1C0CA323-54FC-4302-A431-678EF62254C5}"/>
              </a:ext>
            </a:extLst>
          </p:cNvPr>
          <p:cNvSpPr/>
          <p:nvPr/>
        </p:nvSpPr>
        <p:spPr>
          <a:xfrm>
            <a:off x="20932390"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Flowchart: Connector 49">
            <a:extLst>
              <a:ext uri="{FF2B5EF4-FFF2-40B4-BE49-F238E27FC236}">
                <a16:creationId xmlns:a16="http://schemas.microsoft.com/office/drawing/2014/main" id="{C5100966-A03F-465B-BF3C-B24CAAF277C8}"/>
              </a:ext>
            </a:extLst>
          </p:cNvPr>
          <p:cNvSpPr/>
          <p:nvPr/>
        </p:nvSpPr>
        <p:spPr>
          <a:xfrm>
            <a:off x="18545216"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1" name="Flowchart: Connector 50">
            <a:extLst>
              <a:ext uri="{FF2B5EF4-FFF2-40B4-BE49-F238E27FC236}">
                <a16:creationId xmlns:a16="http://schemas.microsoft.com/office/drawing/2014/main" id="{DC6B6823-A2BF-430D-AE13-04A28CAA458E}"/>
              </a:ext>
            </a:extLst>
          </p:cNvPr>
          <p:cNvSpPr/>
          <p:nvPr/>
        </p:nvSpPr>
        <p:spPr>
          <a:xfrm>
            <a:off x="16143878"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2" name="Flowchart: Connector 51">
            <a:extLst>
              <a:ext uri="{FF2B5EF4-FFF2-40B4-BE49-F238E27FC236}">
                <a16:creationId xmlns:a16="http://schemas.microsoft.com/office/drawing/2014/main" id="{780693E8-96E8-4D4A-985D-5E30F57E0713}"/>
              </a:ext>
            </a:extLst>
          </p:cNvPr>
          <p:cNvSpPr/>
          <p:nvPr/>
        </p:nvSpPr>
        <p:spPr>
          <a:xfrm>
            <a:off x="13813938"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4" name="TextBox 53">
            <a:extLst>
              <a:ext uri="{FF2B5EF4-FFF2-40B4-BE49-F238E27FC236}">
                <a16:creationId xmlns:a16="http://schemas.microsoft.com/office/drawing/2014/main" id="{9682EC75-575D-48F3-8269-E70BEBB89B6D}"/>
              </a:ext>
            </a:extLst>
          </p:cNvPr>
          <p:cNvSpPr txBox="1"/>
          <p:nvPr/>
        </p:nvSpPr>
        <p:spPr>
          <a:xfrm>
            <a:off x="-6176080" y="2928313"/>
            <a:ext cx="3346330" cy="1323439"/>
          </a:xfrm>
          <a:prstGeom prst="rect">
            <a:avLst/>
          </a:prstGeom>
          <a:noFill/>
        </p:spPr>
        <p:txBody>
          <a:bodyPr wrap="square" rtlCol="0">
            <a:spAutoFit/>
          </a:bodyPr>
          <a:lstStyle/>
          <a:p>
            <a:r>
              <a:rPr lang="en-US" sz="8000" dirty="0">
                <a:solidFill>
                  <a:schemeClr val="bg2"/>
                </a:solidFill>
                <a:latin typeface="Bauhaus 93" panose="04030905020B02020C02" pitchFamily="82" charset="0"/>
              </a:rPr>
              <a:t>Target</a:t>
            </a:r>
            <a:endParaRPr lang="en-MY" sz="8000" dirty="0">
              <a:solidFill>
                <a:schemeClr val="bg2"/>
              </a:solidFill>
              <a:latin typeface="Bauhaus 93" panose="04030905020B02020C02" pitchFamily="82" charset="0"/>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3977" y="1536174"/>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465343" y="153617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465343" y="468352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7990724" y="468352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990724" y="1491013"/>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697219" y="2005496"/>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248294" y="1955344"/>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445789" y="5165137"/>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465368" y="5168821"/>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63" name="TextBox 62">
            <a:extLst>
              <a:ext uri="{FF2B5EF4-FFF2-40B4-BE49-F238E27FC236}">
                <a16:creationId xmlns:a16="http://schemas.microsoft.com/office/drawing/2014/main" id="{08230399-0CB6-4BCD-AB63-AC7F22352FE0}"/>
              </a:ext>
            </a:extLst>
          </p:cNvPr>
          <p:cNvSpPr txBox="1"/>
          <p:nvPr/>
        </p:nvSpPr>
        <p:spPr>
          <a:xfrm>
            <a:off x="12510508" y="-172790"/>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spTree>
    <p:extLst>
      <p:ext uri="{BB962C8B-B14F-4D97-AF65-F5344CB8AC3E}">
        <p14:creationId xmlns:p14="http://schemas.microsoft.com/office/powerpoint/2010/main" val="618392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500"/>
                                        <p:tgtEl>
                                          <p:spTgt spid="20"/>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strips(downRight)">
                                      <p:cBhvr>
                                        <p:cTn id="13" dur="500"/>
                                        <p:tgtEl>
                                          <p:spTgt spid="31"/>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strips(downRight)">
                                      <p:cBhvr>
                                        <p:cTn id="16" dur="500"/>
                                        <p:tgtEl>
                                          <p:spTgt spid="21"/>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strips(downRight)">
                                      <p:cBhvr>
                                        <p:cTn id="19" dur="500"/>
                                        <p:tgtEl>
                                          <p:spTgt spid="32"/>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strips(downRight)">
                                      <p:cBhvr>
                                        <p:cTn id="25" dur="500"/>
                                        <p:tgtEl>
                                          <p:spTgt spid="33"/>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strips(downRight)">
                                      <p:cBhvr>
                                        <p:cTn id="28" dur="500"/>
                                        <p:tgtEl>
                                          <p:spTgt spid="23"/>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strips(downRight)">
                                      <p:cBhvr>
                                        <p:cTn id="31" dur="500"/>
                                        <p:tgtEl>
                                          <p:spTgt spid="34"/>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downRight)">
                                      <p:cBhvr>
                                        <p:cTn id="34" dur="500"/>
                                        <p:tgtEl>
                                          <p:spTgt spid="24"/>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strips(downRight)">
                                      <p:cBhvr>
                                        <p:cTn id="37" dur="500"/>
                                        <p:tgtEl>
                                          <p:spTgt spid="3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strips(downRight)">
                                      <p:cBhvr>
                                        <p:cTn id="43" dur="500"/>
                                        <p:tgtEl>
                                          <p:spTgt spid="36"/>
                                        </p:tgtEl>
                                      </p:cBhvr>
                                    </p:animEffect>
                                  </p:childTnLst>
                                </p:cTn>
                              </p:par>
                              <p:par>
                                <p:cTn id="44" presetID="18" presetClass="entr" presetSubtype="6"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strips(downRight)">
                                      <p:cBhvr>
                                        <p:cTn id="46" dur="500"/>
                                        <p:tgtEl>
                                          <p:spTgt spid="42"/>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strips(downRight)">
                                      <p:cBhvr>
                                        <p:cTn id="49" dur="500"/>
                                        <p:tgtEl>
                                          <p:spTgt spid="43"/>
                                        </p:tgtEl>
                                      </p:cBhvr>
                                    </p:animEffect>
                                  </p:childTnLst>
                                </p:cTn>
                              </p:par>
                              <p:par>
                                <p:cTn id="50" presetID="18" presetClass="entr" presetSubtype="6"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strips(downRight)">
                                      <p:cBhvr>
                                        <p:cTn id="52" dur="500"/>
                                        <p:tgtEl>
                                          <p:spTgt spid="44"/>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strips(downRight)">
                                      <p:cBhvr>
                                        <p:cTn id="55" dur="500"/>
                                        <p:tgtEl>
                                          <p:spTgt spid="45"/>
                                        </p:tgtEl>
                                      </p:cBhvr>
                                    </p:animEffect>
                                  </p:childTnLst>
                                </p:cTn>
                              </p:par>
                              <p:par>
                                <p:cTn id="56" presetID="18" presetClass="entr" presetSubtype="6"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strips(downRight)">
                                      <p:cBhvr>
                                        <p:cTn id="58" dur="500"/>
                                        <p:tgtEl>
                                          <p:spTgt spid="46"/>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strips(downRight)">
                                      <p:cBhvr>
                                        <p:cTn id="61" dur="500"/>
                                        <p:tgtEl>
                                          <p:spTgt spid="47"/>
                                        </p:tgtEl>
                                      </p:cBhvr>
                                    </p:animEffect>
                                  </p:childTnLst>
                                </p:cTn>
                              </p:par>
                              <p:par>
                                <p:cTn id="62" presetID="18" presetClass="entr" presetSubtype="12"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strips(downLeft)">
                                      <p:cBhvr>
                                        <p:cTn id="64" dur="500"/>
                                        <p:tgtEl>
                                          <p:spTgt spid="19"/>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strips(downLeft)">
                                      <p:cBhvr>
                                        <p:cTn id="67" dur="500"/>
                                        <p:tgtEl>
                                          <p:spTgt spid="48"/>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strips(downLeft)">
                                      <p:cBhvr>
                                        <p:cTn id="70" dur="500"/>
                                        <p:tgtEl>
                                          <p:spTgt spid="49"/>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strips(downLeft)">
                                      <p:cBhvr>
                                        <p:cTn id="73" dur="500"/>
                                        <p:tgtEl>
                                          <p:spTgt spid="50"/>
                                        </p:tgtEl>
                                      </p:cBhvr>
                                    </p:animEffect>
                                  </p:childTnLst>
                                </p:cTn>
                              </p:par>
                              <p:par>
                                <p:cTn id="74" presetID="18" presetClass="entr" presetSubtype="12"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strips(downLeft)">
                                      <p:cBhvr>
                                        <p:cTn id="76" dur="500"/>
                                        <p:tgtEl>
                                          <p:spTgt spid="51"/>
                                        </p:tgtEl>
                                      </p:cBhvr>
                                    </p:animEffect>
                                  </p:childTnLst>
                                </p:cTn>
                              </p:par>
                              <p:par>
                                <p:cTn id="77" presetID="18" presetClass="entr" presetSubtype="12"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strips(downLeft)">
                                      <p:cBhvr>
                                        <p:cTn id="79" dur="500"/>
                                        <p:tgtEl>
                                          <p:spTgt spid="52"/>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strips(downLeft)">
                                      <p:cBhvr>
                                        <p:cTn id="82" dur="500"/>
                                        <p:tgtEl>
                                          <p:spTgt spid="30"/>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strips(downLeft)">
                                      <p:cBhvr>
                                        <p:cTn id="85" dur="500"/>
                                        <p:tgtEl>
                                          <p:spTgt spid="41"/>
                                        </p:tgtEl>
                                      </p:cBhvr>
                                    </p:animEffect>
                                  </p:childTnLst>
                                </p:cTn>
                              </p:par>
                              <p:par>
                                <p:cTn id="86" presetID="18" presetClass="entr" presetSubtype="12"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strips(downLeft)">
                                      <p:cBhvr>
                                        <p:cTn id="88" dur="500"/>
                                        <p:tgtEl>
                                          <p:spTgt spid="29"/>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strips(downLeft)">
                                      <p:cBhvr>
                                        <p:cTn id="91" dur="500"/>
                                        <p:tgtEl>
                                          <p:spTgt spid="40"/>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strips(downLeft)">
                                      <p:cBhvr>
                                        <p:cTn id="94" dur="500"/>
                                        <p:tgtEl>
                                          <p:spTgt spid="28"/>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strips(downLeft)">
                                      <p:cBhvr>
                                        <p:cTn id="97" dur="500"/>
                                        <p:tgtEl>
                                          <p:spTgt spid="39"/>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Left)">
                                      <p:cBhvr>
                                        <p:cTn id="100" dur="500"/>
                                        <p:tgtEl>
                                          <p:spTgt spid="27"/>
                                        </p:tgtEl>
                                      </p:cBhvr>
                                    </p:animEffect>
                                  </p:childTnLst>
                                </p:cTn>
                              </p:par>
                              <p:par>
                                <p:cTn id="101" presetID="18" presetClass="entr" presetSubtype="12"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strips(downLeft)">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par>
                                <p:cTn id="107" presetID="18" presetClass="entr" presetSubtype="12"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strips(downLeft)">
                                      <p:cBhvr>
                                        <p:cTn id="10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17" name="Picture 16">
            <a:extLst>
              <a:ext uri="{FF2B5EF4-FFF2-40B4-BE49-F238E27FC236}">
                <a16:creationId xmlns:a16="http://schemas.microsoft.com/office/drawing/2014/main" id="{EFE1CB80-2DB9-451C-A72A-6150CACCE89F}"/>
              </a:ext>
            </a:extLst>
          </p:cNvPr>
          <p:cNvPicPr>
            <a:picLocks noChangeAspect="1"/>
          </p:cNvPicPr>
          <p:nvPr/>
        </p:nvPicPr>
        <p:blipFill>
          <a:blip r:embed="rId2"/>
          <a:stretch>
            <a:fillRect/>
          </a:stretch>
        </p:blipFill>
        <p:spPr>
          <a:xfrm>
            <a:off x="6096000" y="635931"/>
            <a:ext cx="5295725" cy="3337283"/>
          </a:xfrm>
          <a:prstGeom prst="rect">
            <a:avLst/>
          </a:prstGeom>
        </p:spPr>
      </p:pic>
      <p:pic>
        <p:nvPicPr>
          <p:cNvPr id="18" name="Picture 17">
            <a:extLst>
              <a:ext uri="{FF2B5EF4-FFF2-40B4-BE49-F238E27FC236}">
                <a16:creationId xmlns:a16="http://schemas.microsoft.com/office/drawing/2014/main" id="{95F82A9B-0012-4E80-978F-3CF4FA6A7F1B}"/>
              </a:ext>
            </a:extLst>
          </p:cNvPr>
          <p:cNvPicPr>
            <a:picLocks noChangeAspect="1"/>
          </p:cNvPicPr>
          <p:nvPr/>
        </p:nvPicPr>
        <p:blipFill>
          <a:blip r:embed="rId3"/>
          <a:stretch>
            <a:fillRect/>
          </a:stretch>
        </p:blipFill>
        <p:spPr>
          <a:xfrm>
            <a:off x="684589" y="727629"/>
            <a:ext cx="5004707" cy="3153888"/>
          </a:xfrm>
          <a:prstGeom prst="rect">
            <a:avLst/>
          </a:prstGeom>
        </p:spPr>
      </p:pic>
    </p:spTree>
    <p:extLst>
      <p:ext uri="{BB962C8B-B14F-4D97-AF65-F5344CB8AC3E}">
        <p14:creationId xmlns:p14="http://schemas.microsoft.com/office/powerpoint/2010/main" val="3396965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F88D1AE8-763A-499D-9FD7-CE316183515D}"/>
              </a:ext>
            </a:extLst>
          </p:cNvPr>
          <p:cNvPicPr>
            <a:picLocks noChangeAspect="1"/>
          </p:cNvPicPr>
          <p:nvPr/>
        </p:nvPicPr>
        <p:blipFill>
          <a:blip r:embed="rId2"/>
          <a:stretch>
            <a:fillRect/>
          </a:stretch>
        </p:blipFill>
        <p:spPr>
          <a:xfrm>
            <a:off x="1592685" y="763867"/>
            <a:ext cx="8267700" cy="5210175"/>
          </a:xfrm>
          <a:prstGeom prst="rect">
            <a:avLst/>
          </a:prstGeom>
        </p:spPr>
      </p:pic>
    </p:spTree>
    <p:extLst>
      <p:ext uri="{BB962C8B-B14F-4D97-AF65-F5344CB8AC3E}">
        <p14:creationId xmlns:p14="http://schemas.microsoft.com/office/powerpoint/2010/main" val="509209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8" name="Picture 7">
            <a:extLst>
              <a:ext uri="{FF2B5EF4-FFF2-40B4-BE49-F238E27FC236}">
                <a16:creationId xmlns:a16="http://schemas.microsoft.com/office/drawing/2014/main" id="{1B7A4095-92E8-47E4-A840-43B680BA924D}"/>
              </a:ext>
            </a:extLst>
          </p:cNvPr>
          <p:cNvPicPr>
            <a:picLocks noChangeAspect="1"/>
          </p:cNvPicPr>
          <p:nvPr/>
        </p:nvPicPr>
        <p:blipFill>
          <a:blip r:embed="rId2"/>
          <a:stretch>
            <a:fillRect/>
          </a:stretch>
        </p:blipFill>
        <p:spPr>
          <a:xfrm>
            <a:off x="613953" y="676580"/>
            <a:ext cx="5037587" cy="2837089"/>
          </a:xfrm>
          <a:prstGeom prst="rect">
            <a:avLst/>
          </a:prstGeom>
        </p:spPr>
      </p:pic>
      <p:pic>
        <p:nvPicPr>
          <p:cNvPr id="10" name="Picture 9">
            <a:extLst>
              <a:ext uri="{FF2B5EF4-FFF2-40B4-BE49-F238E27FC236}">
                <a16:creationId xmlns:a16="http://schemas.microsoft.com/office/drawing/2014/main" id="{B9606582-E260-4B90-820B-528266833726}"/>
              </a:ext>
            </a:extLst>
          </p:cNvPr>
          <p:cNvPicPr>
            <a:picLocks noChangeAspect="1"/>
          </p:cNvPicPr>
          <p:nvPr/>
        </p:nvPicPr>
        <p:blipFill>
          <a:blip r:embed="rId3"/>
          <a:stretch>
            <a:fillRect/>
          </a:stretch>
        </p:blipFill>
        <p:spPr>
          <a:xfrm>
            <a:off x="6384910" y="761251"/>
            <a:ext cx="4821744" cy="2667749"/>
          </a:xfrm>
          <a:prstGeom prst="rect">
            <a:avLst/>
          </a:prstGeom>
        </p:spPr>
      </p:pic>
    </p:spTree>
    <p:extLst>
      <p:ext uri="{BB962C8B-B14F-4D97-AF65-F5344CB8AC3E}">
        <p14:creationId xmlns:p14="http://schemas.microsoft.com/office/powerpoint/2010/main" val="124301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8" name="Picture 7">
            <a:extLst>
              <a:ext uri="{FF2B5EF4-FFF2-40B4-BE49-F238E27FC236}">
                <a16:creationId xmlns:a16="http://schemas.microsoft.com/office/drawing/2014/main" id="{8EAAAA94-6CB4-43CC-A530-7E36D23660DD}"/>
              </a:ext>
            </a:extLst>
          </p:cNvPr>
          <p:cNvPicPr>
            <a:picLocks noChangeAspect="1"/>
          </p:cNvPicPr>
          <p:nvPr/>
        </p:nvPicPr>
        <p:blipFill>
          <a:blip r:embed="rId2"/>
          <a:stretch>
            <a:fillRect/>
          </a:stretch>
        </p:blipFill>
        <p:spPr>
          <a:xfrm>
            <a:off x="1962150" y="823912"/>
            <a:ext cx="8267700" cy="5210175"/>
          </a:xfrm>
          <a:prstGeom prst="rect">
            <a:avLst/>
          </a:prstGeom>
        </p:spPr>
      </p:pic>
    </p:spTree>
    <p:extLst>
      <p:ext uri="{BB962C8B-B14F-4D97-AF65-F5344CB8AC3E}">
        <p14:creationId xmlns:p14="http://schemas.microsoft.com/office/powerpoint/2010/main" val="3106015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8" name="Picture 7">
            <a:extLst>
              <a:ext uri="{FF2B5EF4-FFF2-40B4-BE49-F238E27FC236}">
                <a16:creationId xmlns:a16="http://schemas.microsoft.com/office/drawing/2014/main" id="{0A761848-FE06-4140-A68C-6855EAD6E4C1}"/>
              </a:ext>
            </a:extLst>
          </p:cNvPr>
          <p:cNvPicPr>
            <a:picLocks noChangeAspect="1"/>
          </p:cNvPicPr>
          <p:nvPr/>
        </p:nvPicPr>
        <p:blipFill>
          <a:blip r:embed="rId2"/>
          <a:stretch>
            <a:fillRect/>
          </a:stretch>
        </p:blipFill>
        <p:spPr>
          <a:xfrm>
            <a:off x="760186" y="763867"/>
            <a:ext cx="10439400" cy="5210175"/>
          </a:xfrm>
          <a:prstGeom prst="rect">
            <a:avLst/>
          </a:prstGeom>
        </p:spPr>
      </p:pic>
    </p:spTree>
    <p:extLst>
      <p:ext uri="{BB962C8B-B14F-4D97-AF65-F5344CB8AC3E}">
        <p14:creationId xmlns:p14="http://schemas.microsoft.com/office/powerpoint/2010/main" val="4264904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8" name="Picture 7">
            <a:extLst>
              <a:ext uri="{FF2B5EF4-FFF2-40B4-BE49-F238E27FC236}">
                <a16:creationId xmlns:a16="http://schemas.microsoft.com/office/drawing/2014/main" id="{C5BFFFCC-171C-4E82-A522-C9727F5567B5}"/>
              </a:ext>
            </a:extLst>
          </p:cNvPr>
          <p:cNvPicPr>
            <a:picLocks noChangeAspect="1"/>
          </p:cNvPicPr>
          <p:nvPr/>
        </p:nvPicPr>
        <p:blipFill>
          <a:blip r:embed="rId2"/>
          <a:stretch>
            <a:fillRect/>
          </a:stretch>
        </p:blipFill>
        <p:spPr>
          <a:xfrm>
            <a:off x="202960" y="396972"/>
            <a:ext cx="6328229" cy="3074193"/>
          </a:xfrm>
          <a:prstGeom prst="rect">
            <a:avLst/>
          </a:prstGeom>
        </p:spPr>
      </p:pic>
      <p:pic>
        <p:nvPicPr>
          <p:cNvPr id="10" name="Picture 9">
            <a:extLst>
              <a:ext uri="{FF2B5EF4-FFF2-40B4-BE49-F238E27FC236}">
                <a16:creationId xmlns:a16="http://schemas.microsoft.com/office/drawing/2014/main" id="{C1B9D13A-64CA-4833-837F-1C084CA02003}"/>
              </a:ext>
            </a:extLst>
          </p:cNvPr>
          <p:cNvPicPr>
            <a:picLocks noChangeAspect="1"/>
          </p:cNvPicPr>
          <p:nvPr/>
        </p:nvPicPr>
        <p:blipFill>
          <a:blip r:embed="rId3"/>
          <a:stretch>
            <a:fillRect/>
          </a:stretch>
        </p:blipFill>
        <p:spPr>
          <a:xfrm>
            <a:off x="5007429" y="3524312"/>
            <a:ext cx="6865258" cy="3276872"/>
          </a:xfrm>
          <a:prstGeom prst="rect">
            <a:avLst/>
          </a:prstGeom>
        </p:spPr>
      </p:pic>
    </p:spTree>
    <p:extLst>
      <p:ext uri="{BB962C8B-B14F-4D97-AF65-F5344CB8AC3E}">
        <p14:creationId xmlns:p14="http://schemas.microsoft.com/office/powerpoint/2010/main" val="166736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EB34FBA2-D16D-4A6F-A8DB-F569A34FEE72}"/>
              </a:ext>
            </a:extLst>
          </p:cNvPr>
          <p:cNvPicPr>
            <a:picLocks noChangeAspect="1"/>
          </p:cNvPicPr>
          <p:nvPr/>
        </p:nvPicPr>
        <p:blipFill>
          <a:blip r:embed="rId2"/>
          <a:stretch>
            <a:fillRect/>
          </a:stretch>
        </p:blipFill>
        <p:spPr>
          <a:xfrm>
            <a:off x="362668" y="572095"/>
            <a:ext cx="5529219" cy="3520934"/>
          </a:xfrm>
          <a:prstGeom prst="rect">
            <a:avLst/>
          </a:prstGeom>
        </p:spPr>
      </p:pic>
      <p:pic>
        <p:nvPicPr>
          <p:cNvPr id="18" name="Picture 17">
            <a:extLst>
              <a:ext uri="{FF2B5EF4-FFF2-40B4-BE49-F238E27FC236}">
                <a16:creationId xmlns:a16="http://schemas.microsoft.com/office/drawing/2014/main" id="{9CEDCE35-9090-4FAB-B20E-05E5DD4AC7C3}"/>
              </a:ext>
            </a:extLst>
          </p:cNvPr>
          <p:cNvPicPr>
            <a:picLocks noChangeAspect="1"/>
          </p:cNvPicPr>
          <p:nvPr/>
        </p:nvPicPr>
        <p:blipFill>
          <a:blip r:embed="rId3"/>
          <a:stretch>
            <a:fillRect/>
          </a:stretch>
        </p:blipFill>
        <p:spPr>
          <a:xfrm>
            <a:off x="6002487" y="2889965"/>
            <a:ext cx="5826845" cy="3671986"/>
          </a:xfrm>
          <a:prstGeom prst="rect">
            <a:avLst/>
          </a:prstGeom>
        </p:spPr>
      </p:pic>
    </p:spTree>
    <p:extLst>
      <p:ext uri="{BB962C8B-B14F-4D97-AF65-F5344CB8AC3E}">
        <p14:creationId xmlns:p14="http://schemas.microsoft.com/office/powerpoint/2010/main" val="348604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99965" y="-233541"/>
            <a:ext cx="12591930" cy="732508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DATA ANALYSIS</a:t>
            </a:r>
            <a:endParaRPr lang="en-MY" sz="235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341C67F2-68D9-408D-86A2-3AF6D68847D6}"/>
              </a:ext>
            </a:extLst>
          </p:cNvPr>
          <p:cNvPicPr>
            <a:picLocks noChangeAspect="1"/>
          </p:cNvPicPr>
          <p:nvPr/>
        </p:nvPicPr>
        <p:blipFill>
          <a:blip r:embed="rId2"/>
          <a:stretch>
            <a:fillRect/>
          </a:stretch>
        </p:blipFill>
        <p:spPr>
          <a:xfrm>
            <a:off x="1962150" y="823912"/>
            <a:ext cx="8267700" cy="5210175"/>
          </a:xfrm>
          <a:prstGeom prst="rect">
            <a:avLst/>
          </a:prstGeom>
        </p:spPr>
      </p:pic>
    </p:spTree>
    <p:extLst>
      <p:ext uri="{BB962C8B-B14F-4D97-AF65-F5344CB8AC3E}">
        <p14:creationId xmlns:p14="http://schemas.microsoft.com/office/powerpoint/2010/main" val="85199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3088011"/>
            <a:ext cx="12591930" cy="378565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DATA PREPROCESSING</a:t>
            </a:r>
            <a:endParaRPr lang="en-MY" sz="12000" dirty="0">
              <a:solidFill>
                <a:schemeClr val="bg2"/>
              </a:solidFill>
              <a:latin typeface="Bauhaus 93" panose="04030905020B02020C02" pitchFamily="82" charset="0"/>
            </a:endParaRPr>
          </a:p>
        </p:txBody>
      </p:sp>
      <p:sp>
        <p:nvSpPr>
          <p:cNvPr id="2" name="TextBox 1">
            <a:extLst>
              <a:ext uri="{FF2B5EF4-FFF2-40B4-BE49-F238E27FC236}">
                <a16:creationId xmlns:a16="http://schemas.microsoft.com/office/drawing/2014/main" id="{3B4B16F7-17A4-475D-881A-E609380FF783}"/>
              </a:ext>
            </a:extLst>
          </p:cNvPr>
          <p:cNvSpPr txBox="1"/>
          <p:nvPr/>
        </p:nvSpPr>
        <p:spPr>
          <a:xfrm>
            <a:off x="1392166" y="943293"/>
            <a:ext cx="3449982" cy="1569660"/>
          </a:xfrm>
          <a:prstGeom prst="rect">
            <a:avLst/>
          </a:prstGeom>
          <a:noFill/>
        </p:spPr>
        <p:txBody>
          <a:bodyPr wrap="none" rtlCol="0">
            <a:spAutoFit/>
          </a:bodyPr>
          <a:lstStyle/>
          <a:p>
            <a:pPr algn="ctr"/>
            <a:r>
              <a:rPr lang="en-US" sz="4800" dirty="0">
                <a:latin typeface="Bauhaus 93" panose="04030905020B02020C02" pitchFamily="82" charset="0"/>
              </a:rPr>
              <a:t>IMBALANCE </a:t>
            </a:r>
          </a:p>
          <a:p>
            <a:pPr algn="ctr"/>
            <a:r>
              <a:rPr lang="en-US" sz="4800" dirty="0">
                <a:latin typeface="Bauhaus 93" panose="04030905020B02020C02" pitchFamily="82" charset="0"/>
              </a:rPr>
              <a:t>DATA</a:t>
            </a:r>
            <a:endParaRPr lang="en-MY" sz="4800" dirty="0">
              <a:latin typeface="Bauhaus 93" panose="04030905020B02020C02" pitchFamily="82" charset="0"/>
            </a:endParaRPr>
          </a:p>
        </p:txBody>
      </p:sp>
      <p:pic>
        <p:nvPicPr>
          <p:cNvPr id="21" name="Picture 20">
            <a:extLst>
              <a:ext uri="{FF2B5EF4-FFF2-40B4-BE49-F238E27FC236}">
                <a16:creationId xmlns:a16="http://schemas.microsoft.com/office/drawing/2014/main" id="{8332334C-2C1E-4EAE-BB79-95A095660E9D}"/>
              </a:ext>
            </a:extLst>
          </p:cNvPr>
          <p:cNvPicPr>
            <a:picLocks noChangeAspect="1"/>
          </p:cNvPicPr>
          <p:nvPr/>
        </p:nvPicPr>
        <p:blipFill>
          <a:blip r:embed="rId2"/>
          <a:stretch>
            <a:fillRect/>
          </a:stretch>
        </p:blipFill>
        <p:spPr>
          <a:xfrm>
            <a:off x="428841" y="2506786"/>
            <a:ext cx="4868852" cy="3429138"/>
          </a:xfrm>
          <a:prstGeom prst="rect">
            <a:avLst/>
          </a:prstGeom>
        </p:spPr>
      </p:pic>
      <p:sp>
        <p:nvSpPr>
          <p:cNvPr id="22" name="TextBox 21">
            <a:extLst>
              <a:ext uri="{FF2B5EF4-FFF2-40B4-BE49-F238E27FC236}">
                <a16:creationId xmlns:a16="http://schemas.microsoft.com/office/drawing/2014/main" id="{E726FCAE-E1D3-400A-8250-2C41A6003FC5}"/>
              </a:ext>
            </a:extLst>
          </p:cNvPr>
          <p:cNvSpPr txBox="1"/>
          <p:nvPr/>
        </p:nvSpPr>
        <p:spPr>
          <a:xfrm>
            <a:off x="7713477" y="1312624"/>
            <a:ext cx="2725426" cy="830997"/>
          </a:xfrm>
          <a:prstGeom prst="rect">
            <a:avLst/>
          </a:prstGeom>
          <a:noFill/>
        </p:spPr>
        <p:txBody>
          <a:bodyPr wrap="none" rtlCol="0">
            <a:spAutoFit/>
          </a:bodyPr>
          <a:lstStyle/>
          <a:p>
            <a:pPr algn="ctr"/>
            <a:r>
              <a:rPr lang="en-US" sz="4800" dirty="0">
                <a:latin typeface="Bauhaus 93" panose="04030905020B02020C02" pitchFamily="82" charset="0"/>
              </a:rPr>
              <a:t>Encoding</a:t>
            </a:r>
            <a:endParaRPr lang="en-MY" sz="4800" dirty="0">
              <a:latin typeface="Bauhaus 93" panose="04030905020B02020C02" pitchFamily="82" charset="0"/>
            </a:endParaRPr>
          </a:p>
        </p:txBody>
      </p:sp>
      <p:graphicFrame>
        <p:nvGraphicFramePr>
          <p:cNvPr id="23" name="Table 6">
            <a:extLst>
              <a:ext uri="{FF2B5EF4-FFF2-40B4-BE49-F238E27FC236}">
                <a16:creationId xmlns:a16="http://schemas.microsoft.com/office/drawing/2014/main" id="{E047C694-93B4-4AAA-A17E-6BC3EC21705F}"/>
              </a:ext>
            </a:extLst>
          </p:cNvPr>
          <p:cNvGraphicFramePr>
            <a:graphicFrameLocks noGrp="1"/>
          </p:cNvGraphicFramePr>
          <p:nvPr>
            <p:extLst>
              <p:ext uri="{D42A27DB-BD31-4B8C-83A1-F6EECF244321}">
                <p14:modId xmlns:p14="http://schemas.microsoft.com/office/powerpoint/2010/main" val="478580439"/>
              </p:ext>
            </p:extLst>
          </p:nvPr>
        </p:nvGraphicFramePr>
        <p:xfrm>
          <a:off x="5994440" y="2763840"/>
          <a:ext cx="6008181" cy="1112520"/>
        </p:xfrm>
        <a:graphic>
          <a:graphicData uri="http://schemas.openxmlformats.org/drawingml/2006/table">
            <a:tbl>
              <a:tblPr firstRow="1" bandRow="1">
                <a:tableStyleId>{5C22544A-7EE6-4342-B048-85BDC9FD1C3A}</a:tableStyleId>
              </a:tblPr>
              <a:tblGrid>
                <a:gridCol w="1416214">
                  <a:extLst>
                    <a:ext uri="{9D8B030D-6E8A-4147-A177-3AD203B41FA5}">
                      <a16:colId xmlns:a16="http://schemas.microsoft.com/office/drawing/2014/main" val="2711879039"/>
                    </a:ext>
                  </a:extLst>
                </a:gridCol>
                <a:gridCol w="4591967">
                  <a:extLst>
                    <a:ext uri="{9D8B030D-6E8A-4147-A177-3AD203B41FA5}">
                      <a16:colId xmlns:a16="http://schemas.microsoft.com/office/drawing/2014/main" val="533648991"/>
                    </a:ext>
                  </a:extLst>
                </a:gridCol>
              </a:tblGrid>
              <a:tr h="370840">
                <a:tc>
                  <a:txBody>
                    <a:bodyPr/>
                    <a:lstStyle/>
                    <a:p>
                      <a:r>
                        <a:rPr lang="en-US" dirty="0">
                          <a:solidFill>
                            <a:schemeClr val="tx1">
                              <a:lumMod val="75000"/>
                              <a:lumOff val="25000"/>
                            </a:schemeClr>
                          </a:solidFill>
                        </a:rPr>
                        <a:t>ONE HOT</a:t>
                      </a:r>
                      <a:endParaRPr lang="en-MY"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lumMod val="75000"/>
                              <a:lumOff val="25000"/>
                            </a:schemeClr>
                          </a:solidFill>
                        </a:rPr>
                        <a:t>Agency Type, Distribution Channel</a:t>
                      </a:r>
                      <a:endParaRPr lang="en-MY"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9608346"/>
                  </a:ext>
                </a:extLst>
              </a:tr>
              <a:tr h="370840">
                <a:tc>
                  <a:txBody>
                    <a:bodyPr/>
                    <a:lstStyle/>
                    <a:p>
                      <a:r>
                        <a:rPr lang="en-US" b="1" dirty="0">
                          <a:solidFill>
                            <a:schemeClr val="tx1">
                              <a:lumMod val="75000"/>
                              <a:lumOff val="25000"/>
                            </a:schemeClr>
                          </a:solidFill>
                        </a:rPr>
                        <a:t>BINARY</a:t>
                      </a:r>
                      <a:endParaRPr lang="en-MY" b="1"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lumMod val="75000"/>
                              <a:lumOff val="25000"/>
                            </a:schemeClr>
                          </a:solidFill>
                        </a:rPr>
                        <a:t>Agency, Product Name, Destination</a:t>
                      </a:r>
                      <a:endParaRPr lang="en-MY" b="1"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5260295"/>
                  </a:ext>
                </a:extLst>
              </a:tr>
              <a:tr h="370840">
                <a:tc>
                  <a:txBody>
                    <a:bodyPr/>
                    <a:lstStyle/>
                    <a:p>
                      <a:r>
                        <a:rPr lang="en-US" b="1" dirty="0">
                          <a:solidFill>
                            <a:schemeClr val="tx1">
                              <a:lumMod val="75000"/>
                              <a:lumOff val="25000"/>
                            </a:schemeClr>
                          </a:solidFill>
                        </a:rPr>
                        <a:t>ORDINAL</a:t>
                      </a:r>
                      <a:endParaRPr lang="en-MY" b="1"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err="1">
                          <a:solidFill>
                            <a:schemeClr val="tx1">
                              <a:lumMod val="75000"/>
                              <a:lumOff val="25000"/>
                            </a:schemeClr>
                          </a:solidFill>
                        </a:rPr>
                        <a:t>AgeGroup</a:t>
                      </a:r>
                      <a:r>
                        <a:rPr lang="en-US" b="1" dirty="0">
                          <a:solidFill>
                            <a:schemeClr val="tx1">
                              <a:lumMod val="75000"/>
                              <a:lumOff val="25000"/>
                            </a:schemeClr>
                          </a:solidFill>
                        </a:rPr>
                        <a:t>, </a:t>
                      </a:r>
                      <a:r>
                        <a:rPr lang="en-US" b="1" dirty="0" err="1">
                          <a:solidFill>
                            <a:schemeClr val="tx1">
                              <a:lumMod val="75000"/>
                              <a:lumOff val="25000"/>
                            </a:schemeClr>
                          </a:solidFill>
                        </a:rPr>
                        <a:t>DurationGroup</a:t>
                      </a:r>
                      <a:endParaRPr lang="en-MY" b="1"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376810"/>
                  </a:ext>
                </a:extLst>
              </a:tr>
            </a:tbl>
          </a:graphicData>
        </a:graphic>
      </p:graphicFrame>
    </p:spTree>
    <p:extLst>
      <p:ext uri="{BB962C8B-B14F-4D97-AF65-F5344CB8AC3E}">
        <p14:creationId xmlns:p14="http://schemas.microsoft.com/office/powerpoint/2010/main" val="2750162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Connector 24">
            <a:extLst>
              <a:ext uri="{FF2B5EF4-FFF2-40B4-BE49-F238E27FC236}">
                <a16:creationId xmlns:a16="http://schemas.microsoft.com/office/drawing/2014/main" id="{AE668E56-2187-4E7F-A1F1-C970AB29C2D3}"/>
              </a:ext>
            </a:extLst>
          </p:cNvPr>
          <p:cNvSpPr/>
          <p:nvPr/>
        </p:nvSpPr>
        <p:spPr>
          <a:xfrm>
            <a:off x="6429453" y="-4033956"/>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endParaRPr lang="en-MY" sz="1600" dirty="0"/>
          </a:p>
        </p:txBody>
      </p:sp>
      <p:sp>
        <p:nvSpPr>
          <p:cNvPr id="26" name="Flowchart: Connector 25">
            <a:extLst>
              <a:ext uri="{FF2B5EF4-FFF2-40B4-BE49-F238E27FC236}">
                <a16:creationId xmlns:a16="http://schemas.microsoft.com/office/drawing/2014/main" id="{C29A5189-BDB4-4FD8-81FB-5344E0A7EABC}"/>
              </a:ext>
            </a:extLst>
          </p:cNvPr>
          <p:cNvSpPr/>
          <p:nvPr/>
        </p:nvSpPr>
        <p:spPr>
          <a:xfrm>
            <a:off x="12743867" y="2667000"/>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Goals</a:t>
            </a:r>
            <a:endParaRPr lang="en-MY" sz="1600" dirty="0"/>
          </a:p>
        </p:txBody>
      </p:sp>
      <p:sp>
        <p:nvSpPr>
          <p:cNvPr id="27" name="Flowchart: Connector 26">
            <a:extLst>
              <a:ext uri="{FF2B5EF4-FFF2-40B4-BE49-F238E27FC236}">
                <a16:creationId xmlns:a16="http://schemas.microsoft.com/office/drawing/2014/main" id="{520DBF64-AC4A-466B-924D-62D5FC46BA4B}"/>
              </a:ext>
            </a:extLst>
          </p:cNvPr>
          <p:cNvSpPr/>
          <p:nvPr/>
        </p:nvSpPr>
        <p:spPr>
          <a:xfrm>
            <a:off x="7126089" y="8316724"/>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Analytics Approach</a:t>
            </a:r>
            <a:endParaRPr lang="en-MY" sz="1600" dirty="0"/>
          </a:p>
        </p:txBody>
      </p:sp>
      <p:cxnSp>
        <p:nvCxnSpPr>
          <p:cNvPr id="28" name="Connector: Curved 27">
            <a:extLst>
              <a:ext uri="{FF2B5EF4-FFF2-40B4-BE49-F238E27FC236}">
                <a16:creationId xmlns:a16="http://schemas.microsoft.com/office/drawing/2014/main" id="{FCBD3CA9-8FDB-4232-8D8C-7ACD0F7CF399}"/>
              </a:ext>
            </a:extLst>
          </p:cNvPr>
          <p:cNvCxnSpPr>
            <a:cxnSpLocks/>
            <a:stCxn id="25" idx="6"/>
            <a:endCxn id="26" idx="0"/>
          </p:cNvCxnSpPr>
          <p:nvPr/>
        </p:nvCxnSpPr>
        <p:spPr>
          <a:xfrm>
            <a:off x="8004253" y="-3291006"/>
            <a:ext cx="5527014" cy="595800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FD793CDF-2A54-40DF-AEF6-C4996BD4C9F3}"/>
              </a:ext>
            </a:extLst>
          </p:cNvPr>
          <p:cNvCxnSpPr>
            <a:cxnSpLocks/>
            <a:stCxn id="26" idx="4"/>
            <a:endCxn id="27" idx="6"/>
          </p:cNvCxnSpPr>
          <p:nvPr/>
        </p:nvCxnSpPr>
        <p:spPr>
          <a:xfrm rot="5400000">
            <a:off x="8662691" y="4191098"/>
            <a:ext cx="4906774" cy="48303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7201472-05F3-4723-962F-BAAFFE635498}"/>
              </a:ext>
            </a:extLst>
          </p:cNvPr>
          <p:cNvSpPr txBox="1"/>
          <p:nvPr/>
        </p:nvSpPr>
        <p:spPr>
          <a:xfrm>
            <a:off x="540657" y="3101668"/>
            <a:ext cx="11110686" cy="2031325"/>
          </a:xfrm>
          <a:prstGeom prst="rect">
            <a:avLst/>
          </a:prstGeom>
          <a:noFill/>
        </p:spPr>
        <p:txBody>
          <a:bodyPr wrap="square">
            <a:spAutoFit/>
          </a:bodyPr>
          <a:lstStyle/>
          <a:p>
            <a:r>
              <a:rPr lang="en-US" b="0" dirty="0">
                <a:effectLst/>
                <a:latin typeface="Consolas" panose="020B0609020204030204" pitchFamily="49" charset="0"/>
              </a:rPr>
              <a:t>Travel insurance is a type of insurance that provides protection as long as we travel both domestically and abroad. Several countries have even required travelers to have travel insurance, for example, countries in Europe and America. The amount of premium depends on the coverage desired, the length of the trip, and the purpose of the trip. A company engaged in travel insurance wants to know the policyholder who will submit an insurance claim for coverage. Policyholder data at insurance companies is historical data consisting of destinations, insurance products, and so on.</a:t>
            </a:r>
          </a:p>
        </p:txBody>
      </p:sp>
      <p:sp>
        <p:nvSpPr>
          <p:cNvPr id="18" name="TextBox 17">
            <a:extLst>
              <a:ext uri="{FF2B5EF4-FFF2-40B4-BE49-F238E27FC236}">
                <a16:creationId xmlns:a16="http://schemas.microsoft.com/office/drawing/2014/main" id="{CE78FE8A-37BA-4925-97D9-83D1BE9D425D}"/>
              </a:ext>
            </a:extLst>
          </p:cNvPr>
          <p:cNvSpPr txBox="1"/>
          <p:nvPr/>
        </p:nvSpPr>
        <p:spPr>
          <a:xfrm>
            <a:off x="4461946" y="2205335"/>
            <a:ext cx="4127583" cy="923330"/>
          </a:xfrm>
          <a:prstGeom prst="rect">
            <a:avLst/>
          </a:prstGeom>
          <a:noFill/>
        </p:spPr>
        <p:txBody>
          <a:bodyPr wrap="square">
            <a:spAutoFit/>
          </a:bodyPr>
          <a:lstStyle/>
          <a:p>
            <a:r>
              <a:rPr lang="en-US" sz="5400" b="1" dirty="0">
                <a:effectLst/>
                <a:latin typeface="Consolas" panose="020B0609020204030204" pitchFamily="49" charset="0"/>
              </a:rPr>
              <a:t>Context</a:t>
            </a:r>
            <a:endParaRPr lang="en-MY" sz="5400" b="1" dirty="0"/>
          </a:p>
        </p:txBody>
      </p:sp>
      <p:graphicFrame>
        <p:nvGraphicFramePr>
          <p:cNvPr id="20" name="Table 20">
            <a:extLst>
              <a:ext uri="{FF2B5EF4-FFF2-40B4-BE49-F238E27FC236}">
                <a16:creationId xmlns:a16="http://schemas.microsoft.com/office/drawing/2014/main" id="{81B74819-7661-4190-BF65-AACE41FFE7F2}"/>
              </a:ext>
            </a:extLst>
          </p:cNvPr>
          <p:cNvGraphicFramePr>
            <a:graphicFrameLocks noGrp="1"/>
          </p:cNvGraphicFramePr>
          <p:nvPr>
            <p:extLst>
              <p:ext uri="{D42A27DB-BD31-4B8C-83A1-F6EECF244321}">
                <p14:modId xmlns:p14="http://schemas.microsoft.com/office/powerpoint/2010/main" val="3813326249"/>
              </p:ext>
            </p:extLst>
          </p:nvPr>
        </p:nvGraphicFramePr>
        <p:xfrm>
          <a:off x="3394392" y="5170487"/>
          <a:ext cx="4949371" cy="1112520"/>
        </p:xfrm>
        <a:graphic>
          <a:graphicData uri="http://schemas.openxmlformats.org/drawingml/2006/table">
            <a:tbl>
              <a:tblPr firstRow="1" bandRow="1">
                <a:tableStyleId>{073A0DAA-6AF3-43AB-8588-CEC1D06C72B9}</a:tableStyleId>
              </a:tblPr>
              <a:tblGrid>
                <a:gridCol w="4949371">
                  <a:extLst>
                    <a:ext uri="{9D8B030D-6E8A-4147-A177-3AD203B41FA5}">
                      <a16:colId xmlns:a16="http://schemas.microsoft.com/office/drawing/2014/main" val="3459124038"/>
                    </a:ext>
                  </a:extLst>
                </a:gridCol>
              </a:tblGrid>
              <a:tr h="370840">
                <a:tc>
                  <a:txBody>
                    <a:bodyPr/>
                    <a:lstStyle/>
                    <a:p>
                      <a:r>
                        <a:rPr lang="en-US" dirty="0">
                          <a:latin typeface="Consolas" panose="020B0609020204030204" pitchFamily="49" charset="0"/>
                        </a:rPr>
                        <a:t>Target</a:t>
                      </a:r>
                      <a:endParaRPr lang="en-MY" dirty="0">
                        <a:latin typeface="Consolas" panose="020B0609020204030204" pitchFamily="49" charset="0"/>
                      </a:endParaRPr>
                    </a:p>
                  </a:txBody>
                  <a:tcPr>
                    <a:solidFill>
                      <a:schemeClr val="bg2">
                        <a:lumMod val="75000"/>
                      </a:schemeClr>
                    </a:solidFill>
                  </a:tcPr>
                </a:tc>
                <a:extLst>
                  <a:ext uri="{0D108BD9-81ED-4DB2-BD59-A6C34878D82A}">
                    <a16:rowId xmlns:a16="http://schemas.microsoft.com/office/drawing/2014/main" val="90881721"/>
                  </a:ext>
                </a:extLst>
              </a:tr>
              <a:tr h="370840">
                <a:tc>
                  <a:txBody>
                    <a:bodyPr/>
                    <a:lstStyle/>
                    <a:p>
                      <a:r>
                        <a:rPr lang="en-US" dirty="0">
                          <a:latin typeface="Consolas" panose="020B0609020204030204" pitchFamily="49" charset="0"/>
                        </a:rPr>
                        <a:t>0 = Did Not Submit an Insurance Claim</a:t>
                      </a:r>
                      <a:endParaRPr lang="en-MY" dirty="0">
                        <a:latin typeface="Consolas" panose="020B0609020204030204" pitchFamily="49" charset="0"/>
                      </a:endParaRPr>
                    </a:p>
                  </a:txBody>
                  <a:tcPr/>
                </a:tc>
                <a:extLst>
                  <a:ext uri="{0D108BD9-81ED-4DB2-BD59-A6C34878D82A}">
                    <a16:rowId xmlns:a16="http://schemas.microsoft.com/office/drawing/2014/main" val="1604483579"/>
                  </a:ext>
                </a:extLst>
              </a:tr>
              <a:tr h="370840">
                <a:tc>
                  <a:txBody>
                    <a:bodyPr/>
                    <a:lstStyle/>
                    <a:p>
                      <a:r>
                        <a:rPr lang="en-US" dirty="0">
                          <a:latin typeface="Consolas" panose="020B0609020204030204" pitchFamily="49" charset="0"/>
                        </a:rPr>
                        <a:t>1 = File an Insurance Claim</a:t>
                      </a:r>
                      <a:endParaRPr lang="en-MY" dirty="0">
                        <a:latin typeface="Consolas" panose="020B0609020204030204" pitchFamily="49" charset="0"/>
                      </a:endParaRPr>
                    </a:p>
                  </a:txBody>
                  <a:tcPr/>
                </a:tc>
                <a:extLst>
                  <a:ext uri="{0D108BD9-81ED-4DB2-BD59-A6C34878D82A}">
                    <a16:rowId xmlns:a16="http://schemas.microsoft.com/office/drawing/2014/main" val="352131169"/>
                  </a:ext>
                </a:extLst>
              </a:tr>
            </a:tbl>
          </a:graphicData>
        </a:graphic>
      </p:graphicFrame>
      <p:sp>
        <p:nvSpPr>
          <p:cNvPr id="9" name="Flowchart: Connector 8">
            <a:extLst>
              <a:ext uri="{FF2B5EF4-FFF2-40B4-BE49-F238E27FC236}">
                <a16:creationId xmlns:a16="http://schemas.microsoft.com/office/drawing/2014/main" id="{B353767F-BAEC-491A-B467-3B726B73ADB3}"/>
              </a:ext>
            </a:extLst>
          </p:cNvPr>
          <p:cNvSpPr/>
          <p:nvPr/>
        </p:nvSpPr>
        <p:spPr>
          <a:xfrm>
            <a:off x="4491167" y="-4404895"/>
            <a:ext cx="13062533"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 name="Flowchart: Connector 1">
            <a:extLst>
              <a:ext uri="{FF2B5EF4-FFF2-40B4-BE49-F238E27FC236}">
                <a16:creationId xmlns:a16="http://schemas.microsoft.com/office/drawing/2014/main" id="{94BA4F6A-7B2C-446C-9F9F-08131E937875}"/>
              </a:ext>
            </a:extLst>
          </p:cNvPr>
          <p:cNvSpPr/>
          <p:nvPr/>
        </p:nvSpPr>
        <p:spPr>
          <a:xfrm>
            <a:off x="-5369217" y="-4404895"/>
            <a:ext cx="12575884"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B18FA171-AE78-4A92-84FC-1CB00AFDF1A6}"/>
              </a:ext>
            </a:extLst>
          </p:cNvPr>
          <p:cNvSpPr txBox="1"/>
          <p:nvPr/>
        </p:nvSpPr>
        <p:spPr>
          <a:xfrm>
            <a:off x="-4468236" y="2532787"/>
            <a:ext cx="4610100" cy="1754326"/>
          </a:xfrm>
          <a:prstGeom prst="rect">
            <a:avLst/>
          </a:prstGeom>
          <a:noFill/>
        </p:spPr>
        <p:txBody>
          <a:bodyPr wrap="square" rtlCol="0">
            <a:spAutoFit/>
          </a:bodyPr>
          <a:lstStyle/>
          <a:p>
            <a:r>
              <a:rPr lang="en-US" sz="5400" dirty="0">
                <a:latin typeface="Bahnschrift SemiBold SemiConden" panose="020B0502040204020203" pitchFamily="34" charset="0"/>
              </a:rPr>
              <a:t>Business Understanding</a:t>
            </a:r>
            <a:endParaRPr lang="en-MY" sz="5400" dirty="0">
              <a:latin typeface="Bahnschrift SemiBold SemiConden" panose="020B0502040204020203" pitchFamily="34" charset="0"/>
            </a:endParaRPr>
          </a:p>
        </p:txBody>
      </p:sp>
      <p:pic>
        <p:nvPicPr>
          <p:cNvPr id="10" name="Picture 9">
            <a:extLst>
              <a:ext uri="{FF2B5EF4-FFF2-40B4-BE49-F238E27FC236}">
                <a16:creationId xmlns:a16="http://schemas.microsoft.com/office/drawing/2014/main" id="{5660D3F7-EC14-47B7-BBB2-29C3DC9D29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6227" y="169277"/>
            <a:ext cx="1405705" cy="1475990"/>
          </a:xfrm>
          <a:prstGeom prst="rect">
            <a:avLst/>
          </a:prstGeom>
        </p:spPr>
      </p:pic>
    </p:spTree>
    <p:extLst>
      <p:ext uri="{BB962C8B-B14F-4D97-AF65-F5344CB8AC3E}">
        <p14:creationId xmlns:p14="http://schemas.microsoft.com/office/powerpoint/2010/main" val="2855111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3088011"/>
            <a:ext cx="12591930" cy="378565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DATA PREPROCESSING</a:t>
            </a:r>
            <a:endParaRPr lang="en-MY" sz="120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569B0300-6AFB-456E-BF82-4E04C7683EFD}"/>
              </a:ext>
            </a:extLst>
          </p:cNvPr>
          <p:cNvPicPr>
            <a:picLocks noChangeAspect="1"/>
          </p:cNvPicPr>
          <p:nvPr/>
        </p:nvPicPr>
        <p:blipFill>
          <a:blip r:embed="rId2"/>
          <a:stretch>
            <a:fillRect/>
          </a:stretch>
        </p:blipFill>
        <p:spPr>
          <a:xfrm>
            <a:off x="1593471" y="2356859"/>
            <a:ext cx="9357066" cy="3218690"/>
          </a:xfrm>
          <a:prstGeom prst="rect">
            <a:avLst/>
          </a:prstGeom>
        </p:spPr>
      </p:pic>
      <p:sp>
        <p:nvSpPr>
          <p:cNvPr id="16" name="TextBox 15">
            <a:extLst>
              <a:ext uri="{FF2B5EF4-FFF2-40B4-BE49-F238E27FC236}">
                <a16:creationId xmlns:a16="http://schemas.microsoft.com/office/drawing/2014/main" id="{ACB1099D-3748-4C30-9F5F-29FFA7903FF1}"/>
              </a:ext>
            </a:extLst>
          </p:cNvPr>
          <p:cNvSpPr txBox="1"/>
          <p:nvPr/>
        </p:nvSpPr>
        <p:spPr>
          <a:xfrm>
            <a:off x="3740226" y="826589"/>
            <a:ext cx="4711547" cy="1569660"/>
          </a:xfrm>
          <a:prstGeom prst="rect">
            <a:avLst/>
          </a:prstGeom>
          <a:noFill/>
        </p:spPr>
        <p:txBody>
          <a:bodyPr wrap="none" rtlCol="0">
            <a:spAutoFit/>
          </a:bodyPr>
          <a:lstStyle/>
          <a:p>
            <a:pPr algn="ctr"/>
            <a:r>
              <a:rPr lang="en-US" sz="9600" dirty="0">
                <a:latin typeface="Bauhaus 93" panose="04030905020B02020C02" pitchFamily="82" charset="0"/>
              </a:rPr>
              <a:t>PIPELINE</a:t>
            </a:r>
            <a:endParaRPr lang="en-MY" sz="9600" dirty="0">
              <a:latin typeface="Bauhaus 93" panose="04030905020B02020C02" pitchFamily="82" charset="0"/>
            </a:endParaRPr>
          </a:p>
        </p:txBody>
      </p:sp>
      <p:sp>
        <p:nvSpPr>
          <p:cNvPr id="17" name="Rectangle: Rounded Corners 16">
            <a:extLst>
              <a:ext uri="{FF2B5EF4-FFF2-40B4-BE49-F238E27FC236}">
                <a16:creationId xmlns:a16="http://schemas.microsoft.com/office/drawing/2014/main" id="{B02F3C0B-4748-4D5B-B151-25EEE8CF1BC6}"/>
              </a:ext>
            </a:extLst>
          </p:cNvPr>
          <p:cNvSpPr/>
          <p:nvPr/>
        </p:nvSpPr>
        <p:spPr>
          <a:xfrm>
            <a:off x="-4251918" y="257140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Logistic Regression</a:t>
            </a:r>
            <a:endParaRPr lang="en-MY" dirty="0">
              <a:latin typeface="Consolas" panose="020B0609020204030204" pitchFamily="49" charset="0"/>
            </a:endParaRPr>
          </a:p>
        </p:txBody>
      </p:sp>
      <p:sp>
        <p:nvSpPr>
          <p:cNvPr id="18" name="Rectangle: Rounded Corners 17">
            <a:extLst>
              <a:ext uri="{FF2B5EF4-FFF2-40B4-BE49-F238E27FC236}">
                <a16:creationId xmlns:a16="http://schemas.microsoft.com/office/drawing/2014/main" id="{8FCC65A9-F0D2-427D-B4EE-911B481C06A9}"/>
              </a:ext>
            </a:extLst>
          </p:cNvPr>
          <p:cNvSpPr/>
          <p:nvPr/>
        </p:nvSpPr>
        <p:spPr>
          <a:xfrm>
            <a:off x="-4251918"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Decision Tree</a:t>
            </a:r>
            <a:endParaRPr lang="en-MY" dirty="0">
              <a:latin typeface="Consolas" panose="020B0609020204030204" pitchFamily="49" charset="0"/>
            </a:endParaRPr>
          </a:p>
        </p:txBody>
      </p:sp>
      <p:sp>
        <p:nvSpPr>
          <p:cNvPr id="19" name="Rectangle: Rounded Corners 18">
            <a:extLst>
              <a:ext uri="{FF2B5EF4-FFF2-40B4-BE49-F238E27FC236}">
                <a16:creationId xmlns:a16="http://schemas.microsoft.com/office/drawing/2014/main" id="{83261E6A-9E8C-4A02-8969-40508D6991A4}"/>
              </a:ext>
            </a:extLst>
          </p:cNvPr>
          <p:cNvSpPr/>
          <p:nvPr/>
        </p:nvSpPr>
        <p:spPr>
          <a:xfrm>
            <a:off x="-4251918"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K-Nearest Neighbor (KNN)</a:t>
            </a:r>
            <a:endParaRPr lang="en-MY" dirty="0">
              <a:latin typeface="Consolas" panose="020B0609020204030204" pitchFamily="49" charset="0"/>
            </a:endParaRPr>
          </a:p>
        </p:txBody>
      </p:sp>
      <p:sp>
        <p:nvSpPr>
          <p:cNvPr id="20" name="Rectangle: Rounded Corners 19">
            <a:extLst>
              <a:ext uri="{FF2B5EF4-FFF2-40B4-BE49-F238E27FC236}">
                <a16:creationId xmlns:a16="http://schemas.microsoft.com/office/drawing/2014/main" id="{63FB8611-7928-4408-B3B2-EC5B671D5D4D}"/>
              </a:ext>
            </a:extLst>
          </p:cNvPr>
          <p:cNvSpPr/>
          <p:nvPr/>
        </p:nvSpPr>
        <p:spPr>
          <a:xfrm>
            <a:off x="12381884"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Light Gradient Boosting Machine (</a:t>
            </a:r>
            <a:r>
              <a:rPr lang="en-US" dirty="0" err="1">
                <a:latin typeface="Consolas" panose="020B0609020204030204" pitchFamily="49" charset="0"/>
              </a:rPr>
              <a:t>LightGBM</a:t>
            </a:r>
            <a:r>
              <a:rPr lang="en-US" dirty="0">
                <a:latin typeface="Consolas" panose="020B0609020204030204" pitchFamily="49" charset="0"/>
              </a:rPr>
              <a:t>)</a:t>
            </a:r>
            <a:endParaRPr lang="en-MY" dirty="0">
              <a:latin typeface="Consolas" panose="020B0609020204030204" pitchFamily="49" charset="0"/>
            </a:endParaRPr>
          </a:p>
        </p:txBody>
      </p:sp>
      <p:sp>
        <p:nvSpPr>
          <p:cNvPr id="21" name="Rectangle: Rounded Corners 20">
            <a:extLst>
              <a:ext uri="{FF2B5EF4-FFF2-40B4-BE49-F238E27FC236}">
                <a16:creationId xmlns:a16="http://schemas.microsoft.com/office/drawing/2014/main" id="{6C8E6AAC-56E7-4CE6-AC8E-7FD7F2C26145}"/>
              </a:ext>
            </a:extLst>
          </p:cNvPr>
          <p:cNvSpPr/>
          <p:nvPr/>
        </p:nvSpPr>
        <p:spPr>
          <a:xfrm>
            <a:off x="12325026" y="258686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Random Forest Classifier</a:t>
            </a:r>
            <a:endParaRPr lang="en-MY" dirty="0">
              <a:latin typeface="Consolas" panose="020B0609020204030204" pitchFamily="49" charset="0"/>
            </a:endParaRPr>
          </a:p>
        </p:txBody>
      </p:sp>
      <p:sp>
        <p:nvSpPr>
          <p:cNvPr id="22" name="Rectangle: Rounded Corners 21">
            <a:extLst>
              <a:ext uri="{FF2B5EF4-FFF2-40B4-BE49-F238E27FC236}">
                <a16:creationId xmlns:a16="http://schemas.microsoft.com/office/drawing/2014/main" id="{EA85A899-F70E-4B07-8E16-A53A84FE5339}"/>
              </a:ext>
            </a:extLst>
          </p:cNvPr>
          <p:cNvSpPr/>
          <p:nvPr/>
        </p:nvSpPr>
        <p:spPr>
          <a:xfrm>
            <a:off x="12325026"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Extreme Gradient Boosting (</a:t>
            </a:r>
            <a:r>
              <a:rPr lang="en-US" dirty="0" err="1">
                <a:latin typeface="Consolas" panose="020B0609020204030204" pitchFamily="49" charset="0"/>
              </a:rPr>
              <a:t>XGBoost</a:t>
            </a:r>
            <a:r>
              <a:rPr lang="en-US" dirty="0">
                <a:latin typeface="Consolas" panose="020B0609020204030204" pitchFamily="49" charset="0"/>
              </a:rPr>
              <a:t>)</a:t>
            </a:r>
            <a:endParaRPr lang="en-MY" dirty="0">
              <a:latin typeface="Consolas" panose="020B0609020204030204" pitchFamily="49" charset="0"/>
            </a:endParaRPr>
          </a:p>
        </p:txBody>
      </p:sp>
    </p:spTree>
    <p:extLst>
      <p:ext uri="{BB962C8B-B14F-4D97-AF65-F5344CB8AC3E}">
        <p14:creationId xmlns:p14="http://schemas.microsoft.com/office/powerpoint/2010/main" val="1630715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3088011"/>
            <a:ext cx="12591930" cy="378565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DATA PREPROCESSING</a:t>
            </a:r>
            <a:endParaRPr lang="en-MY" sz="12000" dirty="0">
              <a:solidFill>
                <a:schemeClr val="bg2"/>
              </a:solidFill>
              <a:latin typeface="Bauhaus 93" panose="04030905020B02020C02" pitchFamily="82" charset="0"/>
            </a:endParaRPr>
          </a:p>
        </p:txBody>
      </p:sp>
      <p:sp>
        <p:nvSpPr>
          <p:cNvPr id="16" name="TextBox 15">
            <a:extLst>
              <a:ext uri="{FF2B5EF4-FFF2-40B4-BE49-F238E27FC236}">
                <a16:creationId xmlns:a16="http://schemas.microsoft.com/office/drawing/2014/main" id="{ACB1099D-3748-4C30-9F5F-29FFA7903FF1}"/>
              </a:ext>
            </a:extLst>
          </p:cNvPr>
          <p:cNvSpPr txBox="1"/>
          <p:nvPr/>
        </p:nvSpPr>
        <p:spPr>
          <a:xfrm>
            <a:off x="4085674" y="826589"/>
            <a:ext cx="4020652" cy="1569660"/>
          </a:xfrm>
          <a:prstGeom prst="rect">
            <a:avLst/>
          </a:prstGeom>
          <a:noFill/>
        </p:spPr>
        <p:txBody>
          <a:bodyPr wrap="none" rtlCol="0">
            <a:spAutoFit/>
          </a:bodyPr>
          <a:lstStyle/>
          <a:p>
            <a:pPr algn="ctr"/>
            <a:r>
              <a:rPr lang="en-US" sz="9600" dirty="0">
                <a:latin typeface="Bauhaus 93" panose="04030905020B02020C02" pitchFamily="82" charset="0"/>
              </a:rPr>
              <a:t>MODEL</a:t>
            </a:r>
            <a:endParaRPr lang="en-MY" sz="9600" dirty="0">
              <a:latin typeface="Bauhaus 93" panose="04030905020B02020C02" pitchFamily="82" charset="0"/>
            </a:endParaRPr>
          </a:p>
        </p:txBody>
      </p:sp>
      <p:sp>
        <p:nvSpPr>
          <p:cNvPr id="8" name="Rectangle: Rounded Corners 7">
            <a:extLst>
              <a:ext uri="{FF2B5EF4-FFF2-40B4-BE49-F238E27FC236}">
                <a16:creationId xmlns:a16="http://schemas.microsoft.com/office/drawing/2014/main" id="{44A3B2E6-0A11-4A7D-94DB-6262BD6DAFB4}"/>
              </a:ext>
            </a:extLst>
          </p:cNvPr>
          <p:cNvSpPr/>
          <p:nvPr/>
        </p:nvSpPr>
        <p:spPr>
          <a:xfrm>
            <a:off x="1510254" y="257140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Logistic Regression</a:t>
            </a:r>
            <a:endParaRPr lang="en-MY" dirty="0">
              <a:latin typeface="Consolas" panose="020B0609020204030204" pitchFamily="49" charset="0"/>
            </a:endParaRPr>
          </a:p>
        </p:txBody>
      </p:sp>
      <p:sp>
        <p:nvSpPr>
          <p:cNvPr id="18" name="Rectangle: Rounded Corners 17">
            <a:extLst>
              <a:ext uri="{FF2B5EF4-FFF2-40B4-BE49-F238E27FC236}">
                <a16:creationId xmlns:a16="http://schemas.microsoft.com/office/drawing/2014/main" id="{C93412A6-54A0-4615-AE47-F8B2F7A60E19}"/>
              </a:ext>
            </a:extLst>
          </p:cNvPr>
          <p:cNvSpPr/>
          <p:nvPr/>
        </p:nvSpPr>
        <p:spPr>
          <a:xfrm>
            <a:off x="7442133"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Light Gradient Boosting Machine (</a:t>
            </a:r>
            <a:r>
              <a:rPr lang="en-US" dirty="0" err="1">
                <a:latin typeface="Consolas" panose="020B0609020204030204" pitchFamily="49" charset="0"/>
              </a:rPr>
              <a:t>LightGBM</a:t>
            </a:r>
            <a:r>
              <a:rPr lang="en-US" dirty="0">
                <a:latin typeface="Consolas" panose="020B0609020204030204" pitchFamily="49" charset="0"/>
              </a:rPr>
              <a:t>)</a:t>
            </a:r>
            <a:endParaRPr lang="en-MY" dirty="0">
              <a:latin typeface="Consolas" panose="020B0609020204030204" pitchFamily="49" charset="0"/>
            </a:endParaRPr>
          </a:p>
        </p:txBody>
      </p:sp>
      <p:sp>
        <p:nvSpPr>
          <p:cNvPr id="19" name="Rectangle: Rounded Corners 18">
            <a:extLst>
              <a:ext uri="{FF2B5EF4-FFF2-40B4-BE49-F238E27FC236}">
                <a16:creationId xmlns:a16="http://schemas.microsoft.com/office/drawing/2014/main" id="{7DD17E3B-EF18-4446-ABCB-E0A4E2D5B47C}"/>
              </a:ext>
            </a:extLst>
          </p:cNvPr>
          <p:cNvSpPr/>
          <p:nvPr/>
        </p:nvSpPr>
        <p:spPr>
          <a:xfrm>
            <a:off x="1510254"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Decision Tree</a:t>
            </a:r>
            <a:endParaRPr lang="en-MY" dirty="0">
              <a:latin typeface="Consolas" panose="020B0609020204030204" pitchFamily="49" charset="0"/>
            </a:endParaRPr>
          </a:p>
        </p:txBody>
      </p:sp>
      <p:sp>
        <p:nvSpPr>
          <p:cNvPr id="20" name="Rectangle: Rounded Corners 19">
            <a:extLst>
              <a:ext uri="{FF2B5EF4-FFF2-40B4-BE49-F238E27FC236}">
                <a16:creationId xmlns:a16="http://schemas.microsoft.com/office/drawing/2014/main" id="{5089F879-CB9E-4113-99E7-323E25C15C8B}"/>
              </a:ext>
            </a:extLst>
          </p:cNvPr>
          <p:cNvSpPr/>
          <p:nvPr/>
        </p:nvSpPr>
        <p:spPr>
          <a:xfrm>
            <a:off x="7385275" y="258686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Random Forest Classifier</a:t>
            </a:r>
            <a:endParaRPr lang="en-MY" dirty="0">
              <a:latin typeface="Consolas" panose="020B0609020204030204" pitchFamily="49" charset="0"/>
            </a:endParaRPr>
          </a:p>
        </p:txBody>
      </p:sp>
      <p:sp>
        <p:nvSpPr>
          <p:cNvPr id="21" name="Rectangle: Rounded Corners 20">
            <a:extLst>
              <a:ext uri="{FF2B5EF4-FFF2-40B4-BE49-F238E27FC236}">
                <a16:creationId xmlns:a16="http://schemas.microsoft.com/office/drawing/2014/main" id="{46517A2A-8762-4341-BE58-F3840DA01D00}"/>
              </a:ext>
            </a:extLst>
          </p:cNvPr>
          <p:cNvSpPr/>
          <p:nvPr/>
        </p:nvSpPr>
        <p:spPr>
          <a:xfrm>
            <a:off x="1510254"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K-Nearest Neighbor (KNN)</a:t>
            </a:r>
            <a:endParaRPr lang="en-MY" dirty="0">
              <a:latin typeface="Consolas" panose="020B0609020204030204" pitchFamily="49" charset="0"/>
            </a:endParaRPr>
          </a:p>
        </p:txBody>
      </p:sp>
      <p:sp>
        <p:nvSpPr>
          <p:cNvPr id="22" name="Rectangle: Rounded Corners 21">
            <a:extLst>
              <a:ext uri="{FF2B5EF4-FFF2-40B4-BE49-F238E27FC236}">
                <a16:creationId xmlns:a16="http://schemas.microsoft.com/office/drawing/2014/main" id="{2197929A-38C2-45D4-82FC-77FFE59161DF}"/>
              </a:ext>
            </a:extLst>
          </p:cNvPr>
          <p:cNvSpPr/>
          <p:nvPr/>
        </p:nvSpPr>
        <p:spPr>
          <a:xfrm>
            <a:off x="7385275"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Extreme Gradient Boosting (</a:t>
            </a:r>
            <a:r>
              <a:rPr lang="en-US" dirty="0" err="1">
                <a:latin typeface="Consolas" panose="020B0609020204030204" pitchFamily="49" charset="0"/>
              </a:rPr>
              <a:t>XGBoost</a:t>
            </a:r>
            <a:r>
              <a:rPr lang="en-US" dirty="0">
                <a:latin typeface="Consolas" panose="020B0609020204030204" pitchFamily="49" charset="0"/>
              </a:rPr>
              <a:t>)</a:t>
            </a:r>
            <a:endParaRPr lang="en-MY" dirty="0">
              <a:latin typeface="Consolas" panose="020B0609020204030204" pitchFamily="49" charset="0"/>
            </a:endParaRPr>
          </a:p>
        </p:txBody>
      </p:sp>
    </p:spTree>
    <p:extLst>
      <p:ext uri="{BB962C8B-B14F-4D97-AF65-F5344CB8AC3E}">
        <p14:creationId xmlns:p14="http://schemas.microsoft.com/office/powerpoint/2010/main" val="1546777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31CF0098-9AE1-421F-A1FB-E93C87BCD26B}"/>
              </a:ext>
            </a:extLst>
          </p:cNvPr>
          <p:cNvPicPr>
            <a:picLocks noChangeAspect="1"/>
          </p:cNvPicPr>
          <p:nvPr/>
        </p:nvPicPr>
        <p:blipFill>
          <a:blip r:embed="rId2"/>
          <a:stretch>
            <a:fillRect/>
          </a:stretch>
        </p:blipFill>
        <p:spPr>
          <a:xfrm>
            <a:off x="872108" y="1444469"/>
            <a:ext cx="4490097" cy="2986532"/>
          </a:xfrm>
          <a:prstGeom prst="rect">
            <a:avLst/>
          </a:prstGeom>
        </p:spPr>
      </p:pic>
      <p:pic>
        <p:nvPicPr>
          <p:cNvPr id="9" name="Picture 8">
            <a:extLst>
              <a:ext uri="{FF2B5EF4-FFF2-40B4-BE49-F238E27FC236}">
                <a16:creationId xmlns:a16="http://schemas.microsoft.com/office/drawing/2014/main" id="{1A42B822-8262-4660-B580-2EC6591418B0}"/>
              </a:ext>
            </a:extLst>
          </p:cNvPr>
          <p:cNvPicPr>
            <a:picLocks noChangeAspect="1"/>
          </p:cNvPicPr>
          <p:nvPr/>
        </p:nvPicPr>
        <p:blipFill>
          <a:blip r:embed="rId3"/>
          <a:stretch>
            <a:fillRect/>
          </a:stretch>
        </p:blipFill>
        <p:spPr>
          <a:xfrm>
            <a:off x="7252556" y="1557426"/>
            <a:ext cx="3647268" cy="3188629"/>
          </a:xfrm>
          <a:prstGeom prst="rect">
            <a:avLst/>
          </a:prstGeom>
        </p:spPr>
      </p:pic>
      <p:sp>
        <p:nvSpPr>
          <p:cNvPr id="18" name="TextBox 17">
            <a:extLst>
              <a:ext uri="{FF2B5EF4-FFF2-40B4-BE49-F238E27FC236}">
                <a16:creationId xmlns:a16="http://schemas.microsoft.com/office/drawing/2014/main" id="{F7FD7F69-C9CE-40B4-8DC0-3D7FB2C55C7E}"/>
              </a:ext>
            </a:extLst>
          </p:cNvPr>
          <p:cNvSpPr txBox="1"/>
          <p:nvPr/>
        </p:nvSpPr>
        <p:spPr>
          <a:xfrm>
            <a:off x="-54821" y="4838592"/>
            <a:ext cx="12591930" cy="193899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MODELING</a:t>
            </a:r>
            <a:endParaRPr lang="en-MY" sz="12000" dirty="0">
              <a:solidFill>
                <a:schemeClr val="bg2"/>
              </a:solidFill>
              <a:latin typeface="Bauhaus 93" panose="04030905020B02020C02" pitchFamily="82" charset="0"/>
            </a:endParaRPr>
          </a:p>
        </p:txBody>
      </p:sp>
      <p:sp>
        <p:nvSpPr>
          <p:cNvPr id="19" name="Rectangle: Rounded Corners 18">
            <a:extLst>
              <a:ext uri="{FF2B5EF4-FFF2-40B4-BE49-F238E27FC236}">
                <a16:creationId xmlns:a16="http://schemas.microsoft.com/office/drawing/2014/main" id="{4FA9A187-7C42-454A-B8B3-D73794880CA1}"/>
              </a:ext>
            </a:extLst>
          </p:cNvPr>
          <p:cNvSpPr/>
          <p:nvPr/>
        </p:nvSpPr>
        <p:spPr>
          <a:xfrm>
            <a:off x="-4251918" y="257140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Logistic Regression</a:t>
            </a:r>
            <a:endParaRPr lang="en-MY" dirty="0">
              <a:latin typeface="Consolas" panose="020B0609020204030204" pitchFamily="49" charset="0"/>
            </a:endParaRPr>
          </a:p>
        </p:txBody>
      </p:sp>
      <p:sp>
        <p:nvSpPr>
          <p:cNvPr id="20" name="Rectangle: Rounded Corners 19">
            <a:extLst>
              <a:ext uri="{FF2B5EF4-FFF2-40B4-BE49-F238E27FC236}">
                <a16:creationId xmlns:a16="http://schemas.microsoft.com/office/drawing/2014/main" id="{FDDE26BD-8AEA-4799-966D-085F8A4D8AC6}"/>
              </a:ext>
            </a:extLst>
          </p:cNvPr>
          <p:cNvSpPr/>
          <p:nvPr/>
        </p:nvSpPr>
        <p:spPr>
          <a:xfrm>
            <a:off x="-4251918"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Decision Tree</a:t>
            </a:r>
            <a:endParaRPr lang="en-MY" dirty="0">
              <a:latin typeface="Consolas" panose="020B0609020204030204" pitchFamily="49" charset="0"/>
            </a:endParaRPr>
          </a:p>
        </p:txBody>
      </p:sp>
      <p:sp>
        <p:nvSpPr>
          <p:cNvPr id="21" name="Rectangle: Rounded Corners 20">
            <a:extLst>
              <a:ext uri="{FF2B5EF4-FFF2-40B4-BE49-F238E27FC236}">
                <a16:creationId xmlns:a16="http://schemas.microsoft.com/office/drawing/2014/main" id="{8C2473DD-00FB-41BD-A0FA-E06D71C727C5}"/>
              </a:ext>
            </a:extLst>
          </p:cNvPr>
          <p:cNvSpPr/>
          <p:nvPr/>
        </p:nvSpPr>
        <p:spPr>
          <a:xfrm>
            <a:off x="-4251918"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K-Nearest Neighbor (KNN)</a:t>
            </a:r>
            <a:endParaRPr lang="en-MY" dirty="0">
              <a:latin typeface="Consolas" panose="020B0609020204030204" pitchFamily="49" charset="0"/>
            </a:endParaRPr>
          </a:p>
        </p:txBody>
      </p:sp>
      <p:sp>
        <p:nvSpPr>
          <p:cNvPr id="22" name="Rectangle: Rounded Corners 21">
            <a:extLst>
              <a:ext uri="{FF2B5EF4-FFF2-40B4-BE49-F238E27FC236}">
                <a16:creationId xmlns:a16="http://schemas.microsoft.com/office/drawing/2014/main" id="{A32D6644-DBF6-46B1-9870-AA5E87F52EAE}"/>
              </a:ext>
            </a:extLst>
          </p:cNvPr>
          <p:cNvSpPr/>
          <p:nvPr/>
        </p:nvSpPr>
        <p:spPr>
          <a:xfrm>
            <a:off x="12381884" y="5226617"/>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Light Gradient Boosting Machine (</a:t>
            </a:r>
            <a:r>
              <a:rPr lang="en-US" dirty="0" err="1">
                <a:latin typeface="Consolas" panose="020B0609020204030204" pitchFamily="49" charset="0"/>
              </a:rPr>
              <a:t>LightGBM</a:t>
            </a:r>
            <a:r>
              <a:rPr lang="en-US" dirty="0">
                <a:latin typeface="Consolas" panose="020B0609020204030204" pitchFamily="49" charset="0"/>
              </a:rPr>
              <a:t>)</a:t>
            </a:r>
            <a:endParaRPr lang="en-MY" dirty="0">
              <a:latin typeface="Consolas" panose="020B0609020204030204" pitchFamily="49" charset="0"/>
            </a:endParaRPr>
          </a:p>
        </p:txBody>
      </p:sp>
      <p:sp>
        <p:nvSpPr>
          <p:cNvPr id="23" name="Rectangle: Rounded Corners 22">
            <a:extLst>
              <a:ext uri="{FF2B5EF4-FFF2-40B4-BE49-F238E27FC236}">
                <a16:creationId xmlns:a16="http://schemas.microsoft.com/office/drawing/2014/main" id="{6D1F4E6E-0EFD-4285-8D0A-8BAB24DB53F1}"/>
              </a:ext>
            </a:extLst>
          </p:cNvPr>
          <p:cNvSpPr/>
          <p:nvPr/>
        </p:nvSpPr>
        <p:spPr>
          <a:xfrm>
            <a:off x="12325026" y="2586869"/>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Random Forest Classifier</a:t>
            </a:r>
            <a:endParaRPr lang="en-MY" dirty="0">
              <a:latin typeface="Consolas" panose="020B0609020204030204" pitchFamily="49" charset="0"/>
            </a:endParaRPr>
          </a:p>
        </p:txBody>
      </p:sp>
      <p:sp>
        <p:nvSpPr>
          <p:cNvPr id="24" name="Rectangle: Rounded Corners 23">
            <a:extLst>
              <a:ext uri="{FF2B5EF4-FFF2-40B4-BE49-F238E27FC236}">
                <a16:creationId xmlns:a16="http://schemas.microsoft.com/office/drawing/2014/main" id="{DD5B0330-5CE2-4D1F-ADFF-D8D783B1533B}"/>
              </a:ext>
            </a:extLst>
          </p:cNvPr>
          <p:cNvSpPr/>
          <p:nvPr/>
        </p:nvSpPr>
        <p:spPr>
          <a:xfrm>
            <a:off x="12325026" y="3906743"/>
            <a:ext cx="3381829" cy="913008"/>
          </a:xfrm>
          <a:prstGeom prst="roundRect">
            <a:avLst>
              <a:gd name="adj" fmla="val 3892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Extreme Gradient Boosting (</a:t>
            </a:r>
            <a:r>
              <a:rPr lang="en-US" dirty="0" err="1">
                <a:latin typeface="Consolas" panose="020B0609020204030204" pitchFamily="49" charset="0"/>
              </a:rPr>
              <a:t>XGBoost</a:t>
            </a:r>
            <a:r>
              <a:rPr lang="en-US" dirty="0">
                <a:latin typeface="Consolas" panose="020B0609020204030204" pitchFamily="49" charset="0"/>
              </a:rPr>
              <a:t>)</a:t>
            </a:r>
            <a:endParaRPr lang="en-MY" dirty="0">
              <a:latin typeface="Consolas" panose="020B0609020204030204" pitchFamily="49" charset="0"/>
            </a:endParaRPr>
          </a:p>
        </p:txBody>
      </p:sp>
      <p:sp>
        <p:nvSpPr>
          <p:cNvPr id="25" name="TextBox 24">
            <a:extLst>
              <a:ext uri="{FF2B5EF4-FFF2-40B4-BE49-F238E27FC236}">
                <a16:creationId xmlns:a16="http://schemas.microsoft.com/office/drawing/2014/main" id="{5DFEE014-3430-4E34-A9DC-D6DC9DD198E0}"/>
              </a:ext>
            </a:extLst>
          </p:cNvPr>
          <p:cNvSpPr txBox="1"/>
          <p:nvPr/>
        </p:nvSpPr>
        <p:spPr>
          <a:xfrm>
            <a:off x="1767736" y="606278"/>
            <a:ext cx="8656537" cy="769441"/>
          </a:xfrm>
          <a:prstGeom prst="rect">
            <a:avLst/>
          </a:prstGeom>
          <a:noFill/>
        </p:spPr>
        <p:txBody>
          <a:bodyPr wrap="none" rtlCol="0">
            <a:spAutoFit/>
          </a:bodyPr>
          <a:lstStyle/>
          <a:p>
            <a:pPr algn="ctr"/>
            <a:r>
              <a:rPr lang="en-US" sz="4400" dirty="0">
                <a:latin typeface="Bauhaus 93" panose="04030905020B02020C02" pitchFamily="82" charset="0"/>
              </a:rPr>
              <a:t>Model Benchmarking Comparison</a:t>
            </a:r>
            <a:endParaRPr lang="en-MY" sz="4400" dirty="0">
              <a:latin typeface="Bauhaus 93" panose="04030905020B02020C02" pitchFamily="82" charset="0"/>
            </a:endParaRPr>
          </a:p>
        </p:txBody>
      </p:sp>
      <p:sp>
        <p:nvSpPr>
          <p:cNvPr id="26" name="TextBox 25">
            <a:extLst>
              <a:ext uri="{FF2B5EF4-FFF2-40B4-BE49-F238E27FC236}">
                <a16:creationId xmlns:a16="http://schemas.microsoft.com/office/drawing/2014/main" id="{BC9C75CB-50A3-47CC-A365-5F8275440FFB}"/>
              </a:ext>
            </a:extLst>
          </p:cNvPr>
          <p:cNvSpPr txBox="1"/>
          <p:nvPr/>
        </p:nvSpPr>
        <p:spPr>
          <a:xfrm>
            <a:off x="8479367" y="4823297"/>
            <a:ext cx="1277914" cy="400110"/>
          </a:xfrm>
          <a:prstGeom prst="rect">
            <a:avLst/>
          </a:prstGeom>
          <a:noFill/>
        </p:spPr>
        <p:txBody>
          <a:bodyPr wrap="none" rtlCol="0">
            <a:spAutoFit/>
          </a:bodyPr>
          <a:lstStyle/>
          <a:p>
            <a:pPr algn="ctr"/>
            <a:r>
              <a:rPr lang="en-US" sz="2000" dirty="0">
                <a:latin typeface="Bauhaus 93" panose="04030905020B02020C02" pitchFamily="82" charset="0"/>
              </a:rPr>
              <a:t>Test Data</a:t>
            </a:r>
            <a:endParaRPr lang="en-MY" sz="2000" dirty="0">
              <a:latin typeface="Bauhaus 93" panose="04030905020B02020C02" pitchFamily="82" charset="0"/>
            </a:endParaRPr>
          </a:p>
        </p:txBody>
      </p:sp>
      <p:sp>
        <p:nvSpPr>
          <p:cNvPr id="27" name="TextBox 26">
            <a:extLst>
              <a:ext uri="{FF2B5EF4-FFF2-40B4-BE49-F238E27FC236}">
                <a16:creationId xmlns:a16="http://schemas.microsoft.com/office/drawing/2014/main" id="{774E7038-BD88-43CE-AEE5-A8A2A0AF1F43}"/>
              </a:ext>
            </a:extLst>
          </p:cNvPr>
          <p:cNvSpPr txBox="1"/>
          <p:nvPr/>
        </p:nvSpPr>
        <p:spPr>
          <a:xfrm>
            <a:off x="2774812" y="4558768"/>
            <a:ext cx="824265" cy="369332"/>
          </a:xfrm>
          <a:prstGeom prst="rect">
            <a:avLst/>
          </a:prstGeom>
          <a:noFill/>
        </p:spPr>
        <p:txBody>
          <a:bodyPr wrap="none" rtlCol="0">
            <a:spAutoFit/>
          </a:bodyPr>
          <a:lstStyle/>
          <a:p>
            <a:pPr algn="ctr"/>
            <a:r>
              <a:rPr lang="en-US" dirty="0">
                <a:latin typeface="Bauhaus 93" panose="04030905020B02020C02" pitchFamily="82" charset="0"/>
              </a:rPr>
              <a:t>K-Fold</a:t>
            </a:r>
            <a:endParaRPr lang="en-MY" dirty="0">
              <a:latin typeface="Bauhaus 93" panose="04030905020B02020C02" pitchFamily="82" charset="0"/>
            </a:endParaRPr>
          </a:p>
        </p:txBody>
      </p:sp>
    </p:spTree>
    <p:extLst>
      <p:ext uri="{BB962C8B-B14F-4D97-AF65-F5344CB8AC3E}">
        <p14:creationId xmlns:p14="http://schemas.microsoft.com/office/powerpoint/2010/main" val="3007887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54821" y="4838592"/>
            <a:ext cx="12591930" cy="193899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MODELING</a:t>
            </a:r>
            <a:endParaRPr lang="en-MY" sz="12000" dirty="0">
              <a:solidFill>
                <a:schemeClr val="bg2"/>
              </a:solidFill>
              <a:latin typeface="Bauhaus 93" panose="04030905020B02020C02" pitchFamily="82" charset="0"/>
            </a:endParaRPr>
          </a:p>
        </p:txBody>
      </p:sp>
      <p:pic>
        <p:nvPicPr>
          <p:cNvPr id="7" name="Picture 6">
            <a:extLst>
              <a:ext uri="{FF2B5EF4-FFF2-40B4-BE49-F238E27FC236}">
                <a16:creationId xmlns:a16="http://schemas.microsoft.com/office/drawing/2014/main" id="{9EC727DB-CC89-45BF-8CC4-1DF77C3FD15E}"/>
              </a:ext>
            </a:extLst>
          </p:cNvPr>
          <p:cNvPicPr>
            <a:picLocks noChangeAspect="1"/>
          </p:cNvPicPr>
          <p:nvPr/>
        </p:nvPicPr>
        <p:blipFill>
          <a:blip r:embed="rId2"/>
          <a:stretch>
            <a:fillRect/>
          </a:stretch>
        </p:blipFill>
        <p:spPr>
          <a:xfrm>
            <a:off x="473969" y="1764928"/>
            <a:ext cx="5286375" cy="2247900"/>
          </a:xfrm>
          <a:prstGeom prst="rect">
            <a:avLst/>
          </a:prstGeom>
        </p:spPr>
      </p:pic>
      <p:pic>
        <p:nvPicPr>
          <p:cNvPr id="9" name="Picture 8">
            <a:extLst>
              <a:ext uri="{FF2B5EF4-FFF2-40B4-BE49-F238E27FC236}">
                <a16:creationId xmlns:a16="http://schemas.microsoft.com/office/drawing/2014/main" id="{DC4609D7-2C1B-49EB-A473-9691E7B9EF58}"/>
              </a:ext>
            </a:extLst>
          </p:cNvPr>
          <p:cNvPicPr>
            <a:picLocks noChangeAspect="1"/>
          </p:cNvPicPr>
          <p:nvPr/>
        </p:nvPicPr>
        <p:blipFill>
          <a:blip r:embed="rId3"/>
          <a:stretch>
            <a:fillRect/>
          </a:stretch>
        </p:blipFill>
        <p:spPr>
          <a:xfrm>
            <a:off x="6431658" y="1765510"/>
            <a:ext cx="5181600" cy="2257425"/>
          </a:xfrm>
          <a:prstGeom prst="rect">
            <a:avLst/>
          </a:prstGeom>
        </p:spPr>
      </p:pic>
      <p:sp>
        <p:nvSpPr>
          <p:cNvPr id="18" name="TextBox 17">
            <a:extLst>
              <a:ext uri="{FF2B5EF4-FFF2-40B4-BE49-F238E27FC236}">
                <a16:creationId xmlns:a16="http://schemas.microsoft.com/office/drawing/2014/main" id="{808AED5C-D310-4F57-BC57-C9B770477D79}"/>
              </a:ext>
            </a:extLst>
          </p:cNvPr>
          <p:cNvSpPr txBox="1"/>
          <p:nvPr/>
        </p:nvSpPr>
        <p:spPr>
          <a:xfrm>
            <a:off x="2251037" y="779845"/>
            <a:ext cx="7689926" cy="769441"/>
          </a:xfrm>
          <a:prstGeom prst="rect">
            <a:avLst/>
          </a:prstGeom>
          <a:noFill/>
        </p:spPr>
        <p:txBody>
          <a:bodyPr wrap="none" rtlCol="0">
            <a:spAutoFit/>
          </a:bodyPr>
          <a:lstStyle/>
          <a:p>
            <a:pPr algn="ctr"/>
            <a:r>
              <a:rPr lang="en-US" sz="4400" dirty="0">
                <a:latin typeface="Bauhaus 93" panose="04030905020B02020C02" pitchFamily="82" charset="0"/>
              </a:rPr>
              <a:t>Evaluation Metric Comparison</a:t>
            </a:r>
            <a:endParaRPr lang="en-MY" sz="4400" dirty="0">
              <a:latin typeface="Bauhaus 93" panose="04030905020B02020C02" pitchFamily="82" charset="0"/>
            </a:endParaRPr>
          </a:p>
        </p:txBody>
      </p:sp>
      <p:sp>
        <p:nvSpPr>
          <p:cNvPr id="20" name="TextBox 19">
            <a:extLst>
              <a:ext uri="{FF2B5EF4-FFF2-40B4-BE49-F238E27FC236}">
                <a16:creationId xmlns:a16="http://schemas.microsoft.com/office/drawing/2014/main" id="{0CB07106-F75C-49AA-8714-2E22B599AB97}"/>
              </a:ext>
            </a:extLst>
          </p:cNvPr>
          <p:cNvSpPr txBox="1"/>
          <p:nvPr/>
        </p:nvSpPr>
        <p:spPr>
          <a:xfrm>
            <a:off x="7826300" y="4243130"/>
            <a:ext cx="2694969" cy="400110"/>
          </a:xfrm>
          <a:prstGeom prst="rect">
            <a:avLst/>
          </a:prstGeom>
          <a:noFill/>
        </p:spPr>
        <p:txBody>
          <a:bodyPr wrap="none" rtlCol="0">
            <a:spAutoFit/>
          </a:bodyPr>
          <a:lstStyle/>
          <a:p>
            <a:pPr algn="ctr"/>
            <a:r>
              <a:rPr lang="en-US" sz="2000" dirty="0" err="1">
                <a:latin typeface="Bauhaus 93" panose="04030905020B02020C02" pitchFamily="82" charset="0"/>
              </a:rPr>
              <a:t>Dengan</a:t>
            </a:r>
            <a:r>
              <a:rPr lang="en-US" sz="2000" dirty="0">
                <a:latin typeface="Bauhaus 93" panose="04030905020B02020C02" pitchFamily="82" charset="0"/>
              </a:rPr>
              <a:t> Oversampling</a:t>
            </a:r>
            <a:endParaRPr lang="en-MY" sz="2000" dirty="0">
              <a:latin typeface="Bauhaus 93" panose="04030905020B02020C02" pitchFamily="82" charset="0"/>
            </a:endParaRPr>
          </a:p>
        </p:txBody>
      </p:sp>
      <p:sp>
        <p:nvSpPr>
          <p:cNvPr id="21" name="TextBox 20">
            <a:extLst>
              <a:ext uri="{FF2B5EF4-FFF2-40B4-BE49-F238E27FC236}">
                <a16:creationId xmlns:a16="http://schemas.microsoft.com/office/drawing/2014/main" id="{BB97BD35-D552-4594-880D-AF05714B06ED}"/>
              </a:ext>
            </a:extLst>
          </p:cNvPr>
          <p:cNvSpPr txBox="1"/>
          <p:nvPr/>
        </p:nvSpPr>
        <p:spPr>
          <a:xfrm>
            <a:off x="2297861" y="4182154"/>
            <a:ext cx="1638589" cy="646331"/>
          </a:xfrm>
          <a:prstGeom prst="rect">
            <a:avLst/>
          </a:prstGeom>
          <a:noFill/>
        </p:spPr>
        <p:txBody>
          <a:bodyPr wrap="none" rtlCol="0">
            <a:spAutoFit/>
          </a:bodyPr>
          <a:lstStyle/>
          <a:p>
            <a:pPr algn="ctr"/>
            <a:r>
              <a:rPr lang="en-US" dirty="0" err="1">
                <a:latin typeface="Bauhaus 93" panose="04030905020B02020C02" pitchFamily="82" charset="0"/>
              </a:rPr>
              <a:t>Tidak</a:t>
            </a:r>
            <a:r>
              <a:rPr lang="en-US" dirty="0">
                <a:latin typeface="Bauhaus 93" panose="04030905020B02020C02" pitchFamily="82" charset="0"/>
              </a:rPr>
              <a:t> </a:t>
            </a:r>
            <a:r>
              <a:rPr lang="en-US" dirty="0" err="1">
                <a:latin typeface="Bauhaus 93" panose="04030905020B02020C02" pitchFamily="82" charset="0"/>
              </a:rPr>
              <a:t>Dengan</a:t>
            </a:r>
            <a:endParaRPr lang="en-US" dirty="0">
              <a:latin typeface="Bauhaus 93" panose="04030905020B02020C02" pitchFamily="82" charset="0"/>
            </a:endParaRPr>
          </a:p>
          <a:p>
            <a:pPr algn="ctr"/>
            <a:r>
              <a:rPr lang="en-US" dirty="0">
                <a:latin typeface="Bauhaus 93" panose="04030905020B02020C02" pitchFamily="82" charset="0"/>
              </a:rPr>
              <a:t> Oversampling</a:t>
            </a:r>
            <a:endParaRPr lang="en-MY" dirty="0">
              <a:latin typeface="Bauhaus 93" panose="04030905020B02020C02" pitchFamily="82" charset="0"/>
            </a:endParaRPr>
          </a:p>
        </p:txBody>
      </p:sp>
    </p:spTree>
    <p:extLst>
      <p:ext uri="{BB962C8B-B14F-4D97-AF65-F5344CB8AC3E}">
        <p14:creationId xmlns:p14="http://schemas.microsoft.com/office/powerpoint/2010/main" val="968865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54821" y="4838592"/>
            <a:ext cx="12591930" cy="1938992"/>
          </a:xfrm>
          <a:prstGeom prst="rect">
            <a:avLst/>
          </a:prstGeom>
          <a:noFill/>
        </p:spPr>
        <p:txBody>
          <a:bodyPr wrap="square" rtlCol="0">
            <a:spAutoFit/>
          </a:bodyPr>
          <a:lstStyle/>
          <a:p>
            <a:r>
              <a:rPr lang="en-US" sz="12000" dirty="0">
                <a:solidFill>
                  <a:schemeClr val="bg2"/>
                </a:solidFill>
                <a:latin typeface="Bauhaus 93" panose="04030905020B02020C02" pitchFamily="82" charset="0"/>
              </a:rPr>
              <a:t>MODELING</a:t>
            </a:r>
            <a:endParaRPr lang="en-MY" sz="12000" dirty="0">
              <a:solidFill>
                <a:schemeClr val="bg2"/>
              </a:solidFill>
              <a:latin typeface="Bauhaus 93" panose="04030905020B02020C02" pitchFamily="82" charset="0"/>
            </a:endParaRPr>
          </a:p>
        </p:txBody>
      </p:sp>
      <p:sp>
        <p:nvSpPr>
          <p:cNvPr id="18" name="TextBox 17">
            <a:extLst>
              <a:ext uri="{FF2B5EF4-FFF2-40B4-BE49-F238E27FC236}">
                <a16:creationId xmlns:a16="http://schemas.microsoft.com/office/drawing/2014/main" id="{808AED5C-D310-4F57-BC57-C9B770477D79}"/>
              </a:ext>
            </a:extLst>
          </p:cNvPr>
          <p:cNvSpPr txBox="1"/>
          <p:nvPr/>
        </p:nvSpPr>
        <p:spPr>
          <a:xfrm>
            <a:off x="3047734" y="779845"/>
            <a:ext cx="6096541" cy="769441"/>
          </a:xfrm>
          <a:prstGeom prst="rect">
            <a:avLst/>
          </a:prstGeom>
          <a:noFill/>
        </p:spPr>
        <p:txBody>
          <a:bodyPr wrap="none" rtlCol="0">
            <a:spAutoFit/>
          </a:bodyPr>
          <a:lstStyle/>
          <a:p>
            <a:pPr algn="ctr"/>
            <a:r>
              <a:rPr lang="en-US" sz="4400" dirty="0">
                <a:latin typeface="Bauhaus 93" panose="04030905020B02020C02" pitchFamily="82" charset="0"/>
              </a:rPr>
              <a:t>Hyperparameter Tuning</a:t>
            </a:r>
            <a:endParaRPr lang="en-MY" sz="4400" dirty="0">
              <a:latin typeface="Bauhaus 93" panose="04030905020B02020C02" pitchFamily="82" charset="0"/>
            </a:endParaRPr>
          </a:p>
        </p:txBody>
      </p:sp>
      <p:sp>
        <p:nvSpPr>
          <p:cNvPr id="2" name="Rectangle: Rounded Corners 1">
            <a:extLst>
              <a:ext uri="{FF2B5EF4-FFF2-40B4-BE49-F238E27FC236}">
                <a16:creationId xmlns:a16="http://schemas.microsoft.com/office/drawing/2014/main" id="{55B41719-9770-48A7-B839-5CACD7249F02}"/>
              </a:ext>
            </a:extLst>
          </p:cNvPr>
          <p:cNvSpPr/>
          <p:nvPr/>
        </p:nvSpPr>
        <p:spPr>
          <a:xfrm>
            <a:off x="391654" y="2548023"/>
            <a:ext cx="4064000" cy="330065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1400" b="1" dirty="0" err="1">
                <a:solidFill>
                  <a:srgbClr val="3FF0E0"/>
                </a:solidFill>
                <a:effectLst/>
                <a:latin typeface="Consolas" panose="020B0609020204030204" pitchFamily="49" charset="0"/>
              </a:rPr>
              <a:t>hyperparam_space</a:t>
            </a:r>
            <a:r>
              <a:rPr lang="en-MY" sz="1400" b="0" dirty="0">
                <a:solidFill>
                  <a:srgbClr val="D4D4D4"/>
                </a:solidFill>
                <a:effectLst/>
                <a:latin typeface="Consolas" panose="020B0609020204030204" pitchFamily="49" charset="0"/>
              </a:rPr>
              <a:t> = [{</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max_bin</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255</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300</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num_leaves</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31</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51</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min_data_in_leaf</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20</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40</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num_iterations</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100</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150</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learning_rate</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0.1</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0.05</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    </a:t>
            </a:r>
            <a:r>
              <a:rPr lang="en-MY" sz="1400" b="0" dirty="0">
                <a:solidFill>
                  <a:srgbClr val="CE9178"/>
                </a:solidFill>
                <a:effectLst/>
                <a:latin typeface="Consolas" panose="020B0609020204030204" pitchFamily="49" charset="0"/>
              </a:rPr>
              <a:t>'model__</a:t>
            </a:r>
            <a:r>
              <a:rPr lang="en-MY" sz="1400" b="0" dirty="0" err="1">
                <a:solidFill>
                  <a:srgbClr val="CE9178"/>
                </a:solidFill>
                <a:effectLst/>
                <a:latin typeface="Consolas" panose="020B0609020204030204" pitchFamily="49" charset="0"/>
              </a:rPr>
              <a:t>random_state</a:t>
            </a:r>
            <a:r>
              <a:rPr lang="en-MY" sz="1400" b="0" dirty="0">
                <a:solidFill>
                  <a:srgbClr val="CE9178"/>
                </a:solidFill>
                <a:effectLst/>
                <a:latin typeface="Consolas" panose="020B0609020204030204" pitchFamily="49" charset="0"/>
              </a:rPr>
              <a:t>'</a:t>
            </a:r>
            <a:r>
              <a:rPr lang="en-MY" sz="1400" b="0" dirty="0">
                <a:solidFill>
                  <a:srgbClr val="D4D4D4"/>
                </a:solidFill>
                <a:effectLst/>
                <a:latin typeface="Consolas" panose="020B0609020204030204" pitchFamily="49" charset="0"/>
              </a:rPr>
              <a:t>: [</a:t>
            </a:r>
            <a:r>
              <a:rPr lang="en-MY" sz="1400" b="0" dirty="0">
                <a:solidFill>
                  <a:srgbClr val="B5CEA8"/>
                </a:solidFill>
                <a:effectLst/>
                <a:latin typeface="Consolas" panose="020B0609020204030204" pitchFamily="49" charset="0"/>
              </a:rPr>
              <a:t>42</a:t>
            </a:r>
            <a:r>
              <a:rPr lang="en-MY" sz="1400" b="0" dirty="0">
                <a:solidFill>
                  <a:srgbClr val="D4D4D4"/>
                </a:solidFill>
                <a:effectLst/>
                <a:latin typeface="Consolas" panose="020B0609020204030204" pitchFamily="49" charset="0"/>
              </a:rPr>
              <a:t>]</a:t>
            </a:r>
          </a:p>
          <a:p>
            <a:r>
              <a:rPr lang="en-MY" sz="1400" b="0" dirty="0">
                <a:solidFill>
                  <a:srgbClr val="D4D4D4"/>
                </a:solidFill>
                <a:effectLst/>
                <a:latin typeface="Consolas" panose="020B0609020204030204" pitchFamily="49" charset="0"/>
              </a:rPr>
              <a:t>}]</a:t>
            </a:r>
          </a:p>
          <a:p>
            <a:pPr algn="ctr"/>
            <a:endParaRPr lang="en-MY" sz="1400" dirty="0"/>
          </a:p>
        </p:txBody>
      </p:sp>
      <p:sp>
        <p:nvSpPr>
          <p:cNvPr id="22" name="Rectangle: Rounded Corners 21">
            <a:extLst>
              <a:ext uri="{FF2B5EF4-FFF2-40B4-BE49-F238E27FC236}">
                <a16:creationId xmlns:a16="http://schemas.microsoft.com/office/drawing/2014/main" id="{FCD5861D-523F-434E-8879-1B57209DB137}"/>
              </a:ext>
            </a:extLst>
          </p:cNvPr>
          <p:cNvSpPr/>
          <p:nvPr/>
        </p:nvSpPr>
        <p:spPr>
          <a:xfrm>
            <a:off x="1993397" y="2320859"/>
            <a:ext cx="2898687" cy="541261"/>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err="1">
                <a:solidFill>
                  <a:srgbClr val="3FF0E0"/>
                </a:solidFill>
                <a:effectLst/>
                <a:latin typeface="Consolas" panose="020B0609020204030204" pitchFamily="49" charset="0"/>
              </a:rPr>
              <a:t>LightGBM</a:t>
            </a:r>
            <a:endParaRPr lang="en-MY" sz="2400" dirty="0"/>
          </a:p>
        </p:txBody>
      </p:sp>
      <p:sp>
        <p:nvSpPr>
          <p:cNvPr id="23" name="TextBox 22">
            <a:extLst>
              <a:ext uri="{FF2B5EF4-FFF2-40B4-BE49-F238E27FC236}">
                <a16:creationId xmlns:a16="http://schemas.microsoft.com/office/drawing/2014/main" id="{433AC101-7565-4BBD-8BC3-E3937FB5BE99}"/>
              </a:ext>
            </a:extLst>
          </p:cNvPr>
          <p:cNvSpPr txBox="1"/>
          <p:nvPr/>
        </p:nvSpPr>
        <p:spPr>
          <a:xfrm>
            <a:off x="5345519" y="2619255"/>
            <a:ext cx="6662057" cy="830997"/>
          </a:xfrm>
          <a:prstGeom prst="rect">
            <a:avLst/>
          </a:prstGeom>
          <a:solidFill>
            <a:schemeClr val="accent5">
              <a:lumMod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MY" sz="1600" b="0" dirty="0">
                <a:solidFill>
                  <a:srgbClr val="D4D4D4"/>
                </a:solidFill>
                <a:effectLst/>
                <a:latin typeface="Consolas" panose="020B0609020204030204" pitchFamily="49" charset="0"/>
              </a:rPr>
              <a:t>default hyperparameter LGBM =&gt;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max_bin</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255,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num_leaves</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31,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min_data_in_leaf</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20,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num_iterations</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100,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learning_rate</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0.1</a:t>
            </a:r>
          </a:p>
        </p:txBody>
      </p:sp>
      <p:sp>
        <p:nvSpPr>
          <p:cNvPr id="25" name="TextBox 24">
            <a:extLst>
              <a:ext uri="{FF2B5EF4-FFF2-40B4-BE49-F238E27FC236}">
                <a16:creationId xmlns:a16="http://schemas.microsoft.com/office/drawing/2014/main" id="{DEE585B4-CFDF-4BF6-B14C-E7E4A4862782}"/>
              </a:ext>
            </a:extLst>
          </p:cNvPr>
          <p:cNvSpPr txBox="1"/>
          <p:nvPr/>
        </p:nvSpPr>
        <p:spPr>
          <a:xfrm>
            <a:off x="5328514" y="3936726"/>
            <a:ext cx="6645052" cy="830997"/>
          </a:xfrm>
          <a:prstGeom prst="rect">
            <a:avLst/>
          </a:prstGeom>
          <a:solidFill>
            <a:schemeClr val="accent3">
              <a:lumMod val="50000"/>
            </a:schemeClr>
          </a:solidFill>
        </p:spPr>
        <p:txBody>
          <a:bodyPr wrap="square">
            <a:spAutoFit/>
          </a:bodyPr>
          <a:lstStyle/>
          <a:p>
            <a:r>
              <a:rPr lang="en-MY" sz="1600" b="0" dirty="0">
                <a:solidFill>
                  <a:srgbClr val="D4D4D4"/>
                </a:solidFill>
                <a:effectLst/>
                <a:latin typeface="Consolas" panose="020B0609020204030204" pitchFamily="49" charset="0"/>
              </a:rPr>
              <a:t>Hyperparameter </a:t>
            </a:r>
            <a:r>
              <a:rPr lang="en-MY" sz="1600" b="0" dirty="0" err="1">
                <a:solidFill>
                  <a:srgbClr val="D4D4D4"/>
                </a:solidFill>
                <a:effectLst/>
                <a:latin typeface="Consolas" panose="020B0609020204030204" pitchFamily="49" charset="0"/>
              </a:rPr>
              <a:t>terbaik</a:t>
            </a:r>
            <a:r>
              <a:rPr lang="en-MY" sz="1600" b="0" dirty="0">
                <a:solidFill>
                  <a:srgbClr val="D4D4D4"/>
                </a:solidFill>
                <a:effectLst/>
                <a:latin typeface="Consolas" panose="020B0609020204030204" pitchFamily="49" charset="0"/>
              </a:rPr>
              <a:t> LGBM </a:t>
            </a:r>
            <a:r>
              <a:rPr lang="en-MY" sz="1600" b="0" dirty="0" err="1">
                <a:solidFill>
                  <a:srgbClr val="D4D4D4"/>
                </a:solidFill>
                <a:effectLst/>
                <a:latin typeface="Consolas" panose="020B0609020204030204" pitchFamily="49" charset="0"/>
              </a:rPr>
              <a:t>dari</a:t>
            </a:r>
            <a:r>
              <a:rPr lang="en-MY" sz="1600" b="0" dirty="0">
                <a:solidFill>
                  <a:srgbClr val="D4D4D4"/>
                </a:solidFill>
                <a:effectLst/>
                <a:latin typeface="Consolas" panose="020B0609020204030204" pitchFamily="49" charset="0"/>
              </a:rPr>
              <a:t> </a:t>
            </a:r>
            <a:r>
              <a:rPr lang="en-MY" sz="1600" b="0" dirty="0" err="1">
                <a:solidFill>
                  <a:srgbClr val="D4D4D4"/>
                </a:solidFill>
                <a:effectLst/>
                <a:latin typeface="Consolas" panose="020B0609020204030204" pitchFamily="49" charset="0"/>
              </a:rPr>
              <a:t>hasil</a:t>
            </a:r>
            <a:r>
              <a:rPr lang="en-MY" sz="1600" b="0" dirty="0">
                <a:solidFill>
                  <a:srgbClr val="D4D4D4"/>
                </a:solidFill>
                <a:effectLst/>
                <a:latin typeface="Consolas" panose="020B0609020204030204" pitchFamily="49" charset="0"/>
              </a:rPr>
              <a:t> </a:t>
            </a:r>
            <a:r>
              <a:rPr lang="en-MY" sz="1600" b="0" dirty="0" err="1">
                <a:solidFill>
                  <a:srgbClr val="D4D4D4"/>
                </a:solidFill>
                <a:effectLst/>
                <a:latin typeface="Consolas" panose="020B0609020204030204" pitchFamily="49" charset="0"/>
              </a:rPr>
              <a:t>Gridsearch</a:t>
            </a:r>
            <a:r>
              <a:rPr lang="en-MY" sz="1600" b="0" dirty="0">
                <a:solidFill>
                  <a:srgbClr val="D4D4D4"/>
                </a:solidFill>
                <a:effectLst/>
                <a:latin typeface="Consolas" panose="020B0609020204030204" pitchFamily="49" charset="0"/>
              </a:rPr>
              <a:t> =&gt;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max_bin</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300,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num_leaves</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31,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min_data_in_leaf</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20,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num_iterations</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100, </a:t>
            </a:r>
            <a:r>
              <a:rPr lang="en-MY" sz="1600" b="0" dirty="0">
                <a:solidFill>
                  <a:srgbClr val="CE9178"/>
                </a:solidFill>
                <a:effectLst/>
                <a:latin typeface="Consolas" panose="020B0609020204030204" pitchFamily="49" charset="0"/>
              </a:rPr>
              <a:t>`</a:t>
            </a:r>
            <a:r>
              <a:rPr lang="en-MY" sz="1600" b="0" dirty="0" err="1">
                <a:solidFill>
                  <a:srgbClr val="CE9178"/>
                </a:solidFill>
                <a:effectLst/>
                <a:latin typeface="Consolas" panose="020B0609020204030204" pitchFamily="49" charset="0"/>
              </a:rPr>
              <a:t>learning_rate</a:t>
            </a:r>
            <a:r>
              <a:rPr lang="en-MY" sz="1600" b="0" dirty="0">
                <a:solidFill>
                  <a:srgbClr val="CE9178"/>
                </a:solidFill>
                <a:effectLst/>
                <a:latin typeface="Consolas" panose="020B0609020204030204" pitchFamily="49" charset="0"/>
              </a:rPr>
              <a:t>`</a:t>
            </a:r>
            <a:r>
              <a:rPr lang="en-MY" sz="1600" b="0" dirty="0">
                <a:solidFill>
                  <a:srgbClr val="D4D4D4"/>
                </a:solidFill>
                <a:effectLst/>
                <a:latin typeface="Consolas" panose="020B0609020204030204" pitchFamily="49" charset="0"/>
              </a:rPr>
              <a:t> = 0.5</a:t>
            </a:r>
          </a:p>
        </p:txBody>
      </p:sp>
      <p:sp>
        <p:nvSpPr>
          <p:cNvPr id="26" name="TextBox 25">
            <a:extLst>
              <a:ext uri="{FF2B5EF4-FFF2-40B4-BE49-F238E27FC236}">
                <a16:creationId xmlns:a16="http://schemas.microsoft.com/office/drawing/2014/main" id="{D163E6CD-4234-44D4-ABBE-146E22EEDB4B}"/>
              </a:ext>
            </a:extLst>
          </p:cNvPr>
          <p:cNvSpPr txBox="1"/>
          <p:nvPr/>
        </p:nvSpPr>
        <p:spPr>
          <a:xfrm>
            <a:off x="5249043" y="2235480"/>
            <a:ext cx="1051891" cy="400110"/>
          </a:xfrm>
          <a:prstGeom prst="rect">
            <a:avLst/>
          </a:prstGeom>
          <a:noFill/>
        </p:spPr>
        <p:txBody>
          <a:bodyPr wrap="none" rtlCol="0">
            <a:spAutoFit/>
          </a:bodyPr>
          <a:lstStyle/>
          <a:p>
            <a:pPr algn="ctr"/>
            <a:r>
              <a:rPr lang="en-US" sz="2000" dirty="0">
                <a:latin typeface="Bauhaus 93" panose="04030905020B02020C02" pitchFamily="82" charset="0"/>
              </a:rPr>
              <a:t>Default</a:t>
            </a:r>
            <a:endParaRPr lang="en-MY" sz="2000" dirty="0">
              <a:latin typeface="Bauhaus 93" panose="04030905020B02020C02" pitchFamily="82" charset="0"/>
            </a:endParaRPr>
          </a:p>
        </p:txBody>
      </p:sp>
      <p:sp>
        <p:nvSpPr>
          <p:cNvPr id="27" name="TextBox 26">
            <a:extLst>
              <a:ext uri="{FF2B5EF4-FFF2-40B4-BE49-F238E27FC236}">
                <a16:creationId xmlns:a16="http://schemas.microsoft.com/office/drawing/2014/main" id="{BEC9801F-6AB4-4D1E-9D99-3F036EC69A99}"/>
              </a:ext>
            </a:extLst>
          </p:cNvPr>
          <p:cNvSpPr txBox="1"/>
          <p:nvPr/>
        </p:nvSpPr>
        <p:spPr>
          <a:xfrm>
            <a:off x="5346576" y="5445392"/>
            <a:ext cx="5570756" cy="584775"/>
          </a:xfrm>
          <a:prstGeom prst="rect">
            <a:avLst/>
          </a:prstGeom>
          <a:solidFill>
            <a:schemeClr val="bg2">
              <a:lumMod val="25000"/>
            </a:schemeClr>
          </a:solidFill>
        </p:spPr>
        <p:txBody>
          <a:bodyPr wrap="none" rtlCol="0">
            <a:spAutoFit/>
          </a:bodyPr>
          <a:lstStyle/>
          <a:p>
            <a:pPr algn="ctr"/>
            <a:r>
              <a:rPr lang="en-MY" sz="1600" b="0" i="0" dirty="0">
                <a:solidFill>
                  <a:srgbClr val="D4D4D4"/>
                </a:solidFill>
                <a:effectLst/>
                <a:latin typeface="Consolas" panose="020B0609020204030204" pitchFamily="49" charset="0"/>
              </a:rPr>
              <a:t>ROC AUC Score Default LGBM : 0.8232040576730033 </a:t>
            </a:r>
          </a:p>
          <a:p>
            <a:pPr algn="ctr"/>
            <a:r>
              <a:rPr lang="en-MY" sz="1600" b="0" i="0" dirty="0">
                <a:solidFill>
                  <a:srgbClr val="D4D4D4"/>
                </a:solidFill>
                <a:effectLst/>
                <a:latin typeface="Consolas" panose="020B0609020204030204" pitchFamily="49" charset="0"/>
              </a:rPr>
              <a:t>ROC AUC Score Tuned LGBM : 0.8543095842639258</a:t>
            </a:r>
            <a:endParaRPr lang="en-MY" sz="1600" dirty="0">
              <a:latin typeface="Bauhaus 93" panose="04030905020B02020C02" pitchFamily="82" charset="0"/>
            </a:endParaRPr>
          </a:p>
        </p:txBody>
      </p:sp>
      <p:sp>
        <p:nvSpPr>
          <p:cNvPr id="28" name="TextBox 27">
            <a:extLst>
              <a:ext uri="{FF2B5EF4-FFF2-40B4-BE49-F238E27FC236}">
                <a16:creationId xmlns:a16="http://schemas.microsoft.com/office/drawing/2014/main" id="{F97D21BE-1420-4333-A063-4DB5F66C85C6}"/>
              </a:ext>
            </a:extLst>
          </p:cNvPr>
          <p:cNvSpPr txBox="1"/>
          <p:nvPr/>
        </p:nvSpPr>
        <p:spPr>
          <a:xfrm>
            <a:off x="5230950" y="3577283"/>
            <a:ext cx="3483646" cy="400110"/>
          </a:xfrm>
          <a:prstGeom prst="rect">
            <a:avLst/>
          </a:prstGeom>
          <a:noFill/>
        </p:spPr>
        <p:txBody>
          <a:bodyPr wrap="none" rtlCol="0">
            <a:spAutoFit/>
          </a:bodyPr>
          <a:lstStyle/>
          <a:p>
            <a:pPr algn="ctr"/>
            <a:r>
              <a:rPr lang="en-US" sz="2000" dirty="0">
                <a:latin typeface="Bauhaus 93" panose="04030905020B02020C02" pitchFamily="82" charset="0"/>
              </a:rPr>
              <a:t>Hasil Hyperparameter Tuning</a:t>
            </a:r>
            <a:endParaRPr lang="en-MY" sz="2000" dirty="0">
              <a:latin typeface="Bauhaus 93" panose="04030905020B02020C02" pitchFamily="82" charset="0"/>
            </a:endParaRPr>
          </a:p>
        </p:txBody>
      </p:sp>
      <p:sp>
        <p:nvSpPr>
          <p:cNvPr id="29" name="TextBox 28">
            <a:extLst>
              <a:ext uri="{FF2B5EF4-FFF2-40B4-BE49-F238E27FC236}">
                <a16:creationId xmlns:a16="http://schemas.microsoft.com/office/drawing/2014/main" id="{A98A6F0D-1215-49A3-85D3-97118B83185E}"/>
              </a:ext>
            </a:extLst>
          </p:cNvPr>
          <p:cNvSpPr txBox="1"/>
          <p:nvPr/>
        </p:nvSpPr>
        <p:spPr>
          <a:xfrm>
            <a:off x="5249043" y="5098172"/>
            <a:ext cx="2710999" cy="400110"/>
          </a:xfrm>
          <a:prstGeom prst="rect">
            <a:avLst/>
          </a:prstGeom>
          <a:noFill/>
        </p:spPr>
        <p:txBody>
          <a:bodyPr wrap="none" rtlCol="0">
            <a:spAutoFit/>
          </a:bodyPr>
          <a:lstStyle/>
          <a:p>
            <a:pPr algn="ctr"/>
            <a:r>
              <a:rPr lang="en-US" sz="2000" dirty="0">
                <a:latin typeface="Bauhaus 93" panose="04030905020B02020C02" pitchFamily="82" charset="0"/>
              </a:rPr>
              <a:t>Comparison ROC AUC</a:t>
            </a:r>
            <a:endParaRPr lang="en-MY" sz="2000" dirty="0">
              <a:latin typeface="Bauhaus 93" panose="04030905020B02020C02" pitchFamily="82" charset="0"/>
            </a:endParaRPr>
          </a:p>
        </p:txBody>
      </p:sp>
    </p:spTree>
    <p:extLst>
      <p:ext uri="{BB962C8B-B14F-4D97-AF65-F5344CB8AC3E}">
        <p14:creationId xmlns:p14="http://schemas.microsoft.com/office/powerpoint/2010/main" val="88665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5049073"/>
            <a:ext cx="12591930" cy="1631216"/>
          </a:xfrm>
          <a:prstGeom prst="rect">
            <a:avLst/>
          </a:prstGeom>
          <a:noFill/>
        </p:spPr>
        <p:txBody>
          <a:bodyPr wrap="square" rtlCol="0">
            <a:spAutoFit/>
          </a:bodyPr>
          <a:lstStyle/>
          <a:p>
            <a:r>
              <a:rPr lang="en-US" sz="10000" dirty="0">
                <a:solidFill>
                  <a:schemeClr val="bg2"/>
                </a:solidFill>
                <a:latin typeface="Bauhaus 93" panose="04030905020B02020C02" pitchFamily="82" charset="0"/>
              </a:rPr>
              <a:t>MODEL EVALUATION</a:t>
            </a:r>
            <a:endParaRPr lang="en-MY" sz="10000" dirty="0">
              <a:solidFill>
                <a:schemeClr val="bg2"/>
              </a:solidFill>
              <a:latin typeface="Bauhaus 93" panose="04030905020B02020C02" pitchFamily="82" charset="0"/>
            </a:endParaRPr>
          </a:p>
        </p:txBody>
      </p:sp>
      <p:sp>
        <p:nvSpPr>
          <p:cNvPr id="18" name="TextBox 17">
            <a:extLst>
              <a:ext uri="{FF2B5EF4-FFF2-40B4-BE49-F238E27FC236}">
                <a16:creationId xmlns:a16="http://schemas.microsoft.com/office/drawing/2014/main" id="{808AED5C-D310-4F57-BC57-C9B770477D79}"/>
              </a:ext>
            </a:extLst>
          </p:cNvPr>
          <p:cNvSpPr txBox="1"/>
          <p:nvPr/>
        </p:nvSpPr>
        <p:spPr>
          <a:xfrm>
            <a:off x="8131954" y="1522201"/>
            <a:ext cx="3332964" cy="523220"/>
          </a:xfrm>
          <a:prstGeom prst="rect">
            <a:avLst/>
          </a:prstGeom>
          <a:noFill/>
        </p:spPr>
        <p:txBody>
          <a:bodyPr wrap="none" rtlCol="0">
            <a:spAutoFit/>
          </a:bodyPr>
          <a:lstStyle/>
          <a:p>
            <a:pPr algn="ctr"/>
            <a:r>
              <a:rPr lang="en-US" sz="2800" dirty="0">
                <a:latin typeface="Bauhaus 93" panose="04030905020B02020C02" pitchFamily="82" charset="0"/>
              </a:rPr>
              <a:t>Feature Importance</a:t>
            </a:r>
            <a:endParaRPr lang="en-MY" sz="2800" dirty="0">
              <a:latin typeface="Bauhaus 93" panose="04030905020B02020C02" pitchFamily="82" charset="0"/>
            </a:endParaRPr>
          </a:p>
        </p:txBody>
      </p:sp>
      <p:pic>
        <p:nvPicPr>
          <p:cNvPr id="8" name="Picture 7">
            <a:extLst>
              <a:ext uri="{FF2B5EF4-FFF2-40B4-BE49-F238E27FC236}">
                <a16:creationId xmlns:a16="http://schemas.microsoft.com/office/drawing/2014/main" id="{C6F0C145-F9A4-44A2-B338-B0B37787903F}"/>
              </a:ext>
            </a:extLst>
          </p:cNvPr>
          <p:cNvPicPr>
            <a:picLocks noChangeAspect="1"/>
          </p:cNvPicPr>
          <p:nvPr/>
        </p:nvPicPr>
        <p:blipFill>
          <a:blip r:embed="rId2"/>
          <a:stretch>
            <a:fillRect/>
          </a:stretch>
        </p:blipFill>
        <p:spPr>
          <a:xfrm>
            <a:off x="532394" y="1549286"/>
            <a:ext cx="7229475" cy="4143375"/>
          </a:xfrm>
          <a:prstGeom prst="rect">
            <a:avLst/>
          </a:prstGeom>
        </p:spPr>
      </p:pic>
      <p:sp>
        <p:nvSpPr>
          <p:cNvPr id="10" name="Rectangle 9">
            <a:extLst>
              <a:ext uri="{FF2B5EF4-FFF2-40B4-BE49-F238E27FC236}">
                <a16:creationId xmlns:a16="http://schemas.microsoft.com/office/drawing/2014/main" id="{215767B8-47BE-4920-8E7B-D1D781A6A0D0}"/>
              </a:ext>
            </a:extLst>
          </p:cNvPr>
          <p:cNvSpPr/>
          <p:nvPr/>
        </p:nvSpPr>
        <p:spPr>
          <a:xfrm>
            <a:off x="449943" y="3936166"/>
            <a:ext cx="7682011" cy="168212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TextBox 22">
            <a:extLst>
              <a:ext uri="{FF2B5EF4-FFF2-40B4-BE49-F238E27FC236}">
                <a16:creationId xmlns:a16="http://schemas.microsoft.com/office/drawing/2014/main" id="{3DEC7530-CC61-4640-97BD-668C5A5A3AA9}"/>
              </a:ext>
            </a:extLst>
          </p:cNvPr>
          <p:cNvSpPr txBox="1"/>
          <p:nvPr/>
        </p:nvSpPr>
        <p:spPr>
          <a:xfrm>
            <a:off x="8349084" y="2019408"/>
            <a:ext cx="3592937" cy="1477328"/>
          </a:xfrm>
          <a:prstGeom prst="rect">
            <a:avLst/>
          </a:prstGeom>
          <a:noFill/>
        </p:spPr>
        <p:txBody>
          <a:bodyPr wrap="square">
            <a:spAutoFit/>
          </a:bodyPr>
          <a:lstStyle/>
          <a:p>
            <a:pPr marL="285750" indent="-285750">
              <a:buFont typeface="Arial" panose="020B0604020202020204" pitchFamily="34" charset="0"/>
              <a:buChar char="•"/>
            </a:pPr>
            <a:r>
              <a:rPr lang="en-US" b="0" dirty="0" err="1">
                <a:solidFill>
                  <a:schemeClr val="tx1">
                    <a:lumMod val="75000"/>
                    <a:lumOff val="25000"/>
                  </a:schemeClr>
                </a:solidFill>
                <a:effectLst/>
                <a:latin typeface="Consolas" panose="020B0609020204030204" pitchFamily="49" charset="0"/>
              </a:rPr>
              <a:t>remainder_duration</a:t>
            </a:r>
            <a:endParaRPr lang="en-US" b="0" dirty="0">
              <a:solidFill>
                <a:schemeClr val="tx1">
                  <a:lumMod val="75000"/>
                  <a:lumOff val="25000"/>
                </a:schemeClr>
              </a:solidFill>
              <a:effectLst/>
              <a:latin typeface="Consolas" panose="020B0609020204030204" pitchFamily="49" charset="0"/>
            </a:endParaRPr>
          </a:p>
          <a:p>
            <a:pPr marL="285750" indent="-285750">
              <a:buFont typeface="Arial" panose="020B0604020202020204" pitchFamily="34" charset="0"/>
              <a:buChar char="•"/>
            </a:pPr>
            <a:r>
              <a:rPr lang="en-US" b="0" dirty="0" err="1">
                <a:solidFill>
                  <a:schemeClr val="tx1">
                    <a:lumMod val="75000"/>
                    <a:lumOff val="25000"/>
                  </a:schemeClr>
                </a:solidFill>
                <a:effectLst/>
                <a:latin typeface="Consolas" panose="020B0609020204030204" pitchFamily="49" charset="0"/>
              </a:rPr>
              <a:t>remainder_net</a:t>
            </a:r>
            <a:r>
              <a:rPr lang="en-US" b="0" dirty="0">
                <a:solidFill>
                  <a:schemeClr val="tx1">
                    <a:lumMod val="75000"/>
                    <a:lumOff val="25000"/>
                  </a:schemeClr>
                </a:solidFill>
                <a:effectLst/>
                <a:latin typeface="Consolas" panose="020B0609020204030204" pitchFamily="49" charset="0"/>
              </a:rPr>
              <a:t> Sales</a:t>
            </a:r>
          </a:p>
          <a:p>
            <a:pPr marL="285750" indent="-285750">
              <a:buFont typeface="Arial" panose="020B0604020202020204" pitchFamily="34" charset="0"/>
              <a:buChar char="•"/>
            </a:pPr>
            <a:r>
              <a:rPr lang="en-US" b="0" dirty="0" err="1">
                <a:solidFill>
                  <a:schemeClr val="tx1">
                    <a:lumMod val="75000"/>
                    <a:lumOff val="25000"/>
                  </a:schemeClr>
                </a:solidFill>
                <a:effectLst/>
                <a:latin typeface="Consolas" panose="020B0609020204030204" pitchFamily="49" charset="0"/>
              </a:rPr>
              <a:t>remainder_age</a:t>
            </a:r>
            <a:r>
              <a:rPr lang="en-US" b="0" dirty="0">
                <a:solidFill>
                  <a:schemeClr val="tx1">
                    <a:lumMod val="75000"/>
                    <a:lumOff val="25000"/>
                  </a:schemeClr>
                </a:solidFill>
                <a:effectLst/>
                <a:latin typeface="Consolas" panose="020B0609020204030204" pitchFamily="49" charset="0"/>
              </a:rPr>
              <a:t> </a:t>
            </a:r>
          </a:p>
          <a:p>
            <a:pPr marL="285750" indent="-285750">
              <a:buFont typeface="Arial" panose="020B0604020202020204" pitchFamily="34" charset="0"/>
              <a:buChar char="•"/>
            </a:pPr>
            <a:r>
              <a:rPr lang="en-US" b="0" dirty="0" err="1">
                <a:solidFill>
                  <a:schemeClr val="tx1">
                    <a:lumMod val="75000"/>
                    <a:lumOff val="25000"/>
                  </a:schemeClr>
                </a:solidFill>
                <a:effectLst/>
                <a:latin typeface="Consolas" panose="020B0609020204030204" pitchFamily="49" charset="0"/>
              </a:rPr>
              <a:t>remainder_commision</a:t>
            </a:r>
            <a:r>
              <a:rPr lang="en-US" b="0" dirty="0">
                <a:solidFill>
                  <a:schemeClr val="tx1">
                    <a:lumMod val="75000"/>
                    <a:lumOff val="25000"/>
                  </a:schemeClr>
                </a:solidFill>
                <a:effectLst/>
                <a:latin typeface="Consolas" panose="020B0609020204030204" pitchFamily="49" charset="0"/>
              </a:rPr>
              <a:t> (in value)</a:t>
            </a:r>
          </a:p>
        </p:txBody>
      </p:sp>
    </p:spTree>
    <p:extLst>
      <p:ext uri="{BB962C8B-B14F-4D97-AF65-F5344CB8AC3E}">
        <p14:creationId xmlns:p14="http://schemas.microsoft.com/office/powerpoint/2010/main" val="3120704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5049073"/>
            <a:ext cx="12591930" cy="1631216"/>
          </a:xfrm>
          <a:prstGeom prst="rect">
            <a:avLst/>
          </a:prstGeom>
          <a:noFill/>
        </p:spPr>
        <p:txBody>
          <a:bodyPr wrap="square" rtlCol="0">
            <a:spAutoFit/>
          </a:bodyPr>
          <a:lstStyle/>
          <a:p>
            <a:r>
              <a:rPr lang="en-US" sz="10000" dirty="0">
                <a:solidFill>
                  <a:schemeClr val="bg2"/>
                </a:solidFill>
                <a:latin typeface="Bauhaus 93" panose="04030905020B02020C02" pitchFamily="82" charset="0"/>
              </a:rPr>
              <a:t>Model Limitation</a:t>
            </a:r>
            <a:endParaRPr lang="en-MY" sz="10000" dirty="0">
              <a:solidFill>
                <a:schemeClr val="bg2"/>
              </a:solidFill>
              <a:latin typeface="Bauhaus 93" panose="04030905020B02020C02" pitchFamily="82" charset="0"/>
            </a:endParaRPr>
          </a:p>
        </p:txBody>
      </p:sp>
      <p:sp>
        <p:nvSpPr>
          <p:cNvPr id="2" name="Rectangle: Rounded Corners 1">
            <a:extLst>
              <a:ext uri="{FF2B5EF4-FFF2-40B4-BE49-F238E27FC236}">
                <a16:creationId xmlns:a16="http://schemas.microsoft.com/office/drawing/2014/main" id="{D45E4167-FBF5-4F83-8ED3-F3A60B0801AA}"/>
              </a:ext>
            </a:extLst>
          </p:cNvPr>
          <p:cNvSpPr/>
          <p:nvPr/>
        </p:nvSpPr>
        <p:spPr>
          <a:xfrm>
            <a:off x="1150196" y="1759425"/>
            <a:ext cx="3426141" cy="1117600"/>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Imbalance Data</a:t>
            </a:r>
          </a:p>
        </p:txBody>
      </p:sp>
      <p:sp>
        <p:nvSpPr>
          <p:cNvPr id="19" name="Rectangle: Rounded Corners 18">
            <a:extLst>
              <a:ext uri="{FF2B5EF4-FFF2-40B4-BE49-F238E27FC236}">
                <a16:creationId xmlns:a16="http://schemas.microsoft.com/office/drawing/2014/main" id="{997561CB-6AEE-4EBB-AA2D-D22A5F7E1CCC}"/>
              </a:ext>
            </a:extLst>
          </p:cNvPr>
          <p:cNvSpPr/>
          <p:nvPr/>
        </p:nvSpPr>
        <p:spPr>
          <a:xfrm>
            <a:off x="1150195" y="3807143"/>
            <a:ext cx="3426141" cy="1117600"/>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Overfitting</a:t>
            </a:r>
          </a:p>
        </p:txBody>
      </p:sp>
      <p:sp>
        <p:nvSpPr>
          <p:cNvPr id="20" name="Rectangle: Rounded Corners 19">
            <a:extLst>
              <a:ext uri="{FF2B5EF4-FFF2-40B4-BE49-F238E27FC236}">
                <a16:creationId xmlns:a16="http://schemas.microsoft.com/office/drawing/2014/main" id="{4EF948DF-55EB-45F3-B59D-043DD91AAAE1}"/>
              </a:ext>
            </a:extLst>
          </p:cNvPr>
          <p:cNvSpPr/>
          <p:nvPr/>
        </p:nvSpPr>
        <p:spPr>
          <a:xfrm>
            <a:off x="7363119" y="3751627"/>
            <a:ext cx="3426141" cy="1117600"/>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Potential for Bias</a:t>
            </a:r>
          </a:p>
        </p:txBody>
      </p:sp>
      <p:sp>
        <p:nvSpPr>
          <p:cNvPr id="21" name="Rectangle: Rounded Corners 20">
            <a:extLst>
              <a:ext uri="{FF2B5EF4-FFF2-40B4-BE49-F238E27FC236}">
                <a16:creationId xmlns:a16="http://schemas.microsoft.com/office/drawing/2014/main" id="{954EE914-4215-4D56-B315-2B318A159543}"/>
              </a:ext>
            </a:extLst>
          </p:cNvPr>
          <p:cNvSpPr/>
          <p:nvPr/>
        </p:nvSpPr>
        <p:spPr>
          <a:xfrm>
            <a:off x="7363119" y="1737529"/>
            <a:ext cx="3426141" cy="1117600"/>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Dependence on Feature Quality</a:t>
            </a:r>
          </a:p>
        </p:txBody>
      </p:sp>
    </p:spTree>
    <p:extLst>
      <p:ext uri="{BB962C8B-B14F-4D97-AF65-F5344CB8AC3E}">
        <p14:creationId xmlns:p14="http://schemas.microsoft.com/office/powerpoint/2010/main" val="3975713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3" name="Rectangle: Rounded Corners 2">
            <a:extLst>
              <a:ext uri="{FF2B5EF4-FFF2-40B4-BE49-F238E27FC236}">
                <a16:creationId xmlns:a16="http://schemas.microsoft.com/office/drawing/2014/main" id="{98E1FFFF-E2E5-46EC-926D-B06269D17E00}"/>
              </a:ext>
            </a:extLst>
          </p:cNvPr>
          <p:cNvSpPr/>
          <p:nvPr/>
        </p:nvSpPr>
        <p:spPr>
          <a:xfrm>
            <a:off x="2355143" y="-153625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7" name="Rectangle: Rounded Corners 56">
            <a:extLst>
              <a:ext uri="{FF2B5EF4-FFF2-40B4-BE49-F238E27FC236}">
                <a16:creationId xmlns:a16="http://schemas.microsoft.com/office/drawing/2014/main" id="{7514007A-6B01-4661-B373-2668F91C7A1D}"/>
              </a:ext>
            </a:extLst>
          </p:cNvPr>
          <p:cNvSpPr/>
          <p:nvPr/>
        </p:nvSpPr>
        <p:spPr>
          <a:xfrm>
            <a:off x="2606573"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8" name="Rectangle: Rounded Corners 57">
            <a:extLst>
              <a:ext uri="{FF2B5EF4-FFF2-40B4-BE49-F238E27FC236}">
                <a16:creationId xmlns:a16="http://schemas.microsoft.com/office/drawing/2014/main" id="{A7DE2562-3D8D-41C9-88AB-1C2F85679014}"/>
              </a:ext>
            </a:extLst>
          </p:cNvPr>
          <p:cNvSpPr/>
          <p:nvPr/>
        </p:nvSpPr>
        <p:spPr>
          <a:xfrm>
            <a:off x="8131954" y="719783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59" name="Rectangle: Rounded Corners 58">
            <a:extLst>
              <a:ext uri="{FF2B5EF4-FFF2-40B4-BE49-F238E27FC236}">
                <a16:creationId xmlns:a16="http://schemas.microsoft.com/office/drawing/2014/main" id="{A4845EB1-7640-4E67-AA3E-108A5193E933}"/>
              </a:ext>
            </a:extLst>
          </p:cNvPr>
          <p:cNvSpPr/>
          <p:nvPr/>
        </p:nvSpPr>
        <p:spPr>
          <a:xfrm>
            <a:off x="7880524" y="-1581412"/>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 name="TextBox 5">
            <a:extLst>
              <a:ext uri="{FF2B5EF4-FFF2-40B4-BE49-F238E27FC236}">
                <a16:creationId xmlns:a16="http://schemas.microsoft.com/office/drawing/2014/main" id="{13AFDEB7-F3F0-4EDE-8B4A-DF3642E52027}"/>
              </a:ext>
            </a:extLst>
          </p:cNvPr>
          <p:cNvSpPr txBox="1"/>
          <p:nvPr/>
        </p:nvSpPr>
        <p:spPr>
          <a:xfrm>
            <a:off x="2587019" y="-1066929"/>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60" name="TextBox 59">
            <a:extLst>
              <a:ext uri="{FF2B5EF4-FFF2-40B4-BE49-F238E27FC236}">
                <a16:creationId xmlns:a16="http://schemas.microsoft.com/office/drawing/2014/main" id="{A97F7066-F520-49F7-87DD-2CB492B542EF}"/>
              </a:ext>
            </a:extLst>
          </p:cNvPr>
          <p:cNvSpPr txBox="1"/>
          <p:nvPr/>
        </p:nvSpPr>
        <p:spPr>
          <a:xfrm>
            <a:off x="8138094" y="-1117081"/>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1" name="TextBox 60">
            <a:extLst>
              <a:ext uri="{FF2B5EF4-FFF2-40B4-BE49-F238E27FC236}">
                <a16:creationId xmlns:a16="http://schemas.microsoft.com/office/drawing/2014/main" id="{7FE85E2E-6285-4C05-B606-67904AAE8410}"/>
              </a:ext>
            </a:extLst>
          </p:cNvPr>
          <p:cNvSpPr txBox="1"/>
          <p:nvPr/>
        </p:nvSpPr>
        <p:spPr>
          <a:xfrm>
            <a:off x="2587019" y="7679450"/>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CAE76F00-4B56-422C-A191-127F44135A05}"/>
              </a:ext>
            </a:extLst>
          </p:cNvPr>
          <p:cNvSpPr txBox="1"/>
          <p:nvPr/>
        </p:nvSpPr>
        <p:spPr>
          <a:xfrm>
            <a:off x="8606598" y="7683134"/>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5049073"/>
            <a:ext cx="12591930" cy="1631216"/>
          </a:xfrm>
          <a:prstGeom prst="rect">
            <a:avLst/>
          </a:prstGeom>
          <a:noFill/>
        </p:spPr>
        <p:txBody>
          <a:bodyPr wrap="square" rtlCol="0">
            <a:spAutoFit/>
          </a:bodyPr>
          <a:lstStyle/>
          <a:p>
            <a:r>
              <a:rPr lang="en-US" sz="10000" dirty="0">
                <a:solidFill>
                  <a:schemeClr val="bg2"/>
                </a:solidFill>
                <a:latin typeface="Bauhaus 93" panose="04030905020B02020C02" pitchFamily="82" charset="0"/>
              </a:rPr>
              <a:t>Conclusion</a:t>
            </a:r>
            <a:endParaRPr lang="en-MY" sz="10000" dirty="0">
              <a:solidFill>
                <a:schemeClr val="bg2"/>
              </a:solidFill>
              <a:latin typeface="Bauhaus 93" panose="04030905020B02020C02" pitchFamily="82" charset="0"/>
            </a:endParaRPr>
          </a:p>
        </p:txBody>
      </p:sp>
      <p:sp>
        <p:nvSpPr>
          <p:cNvPr id="18" name="Rectangle: Rounded Corners 17">
            <a:extLst>
              <a:ext uri="{FF2B5EF4-FFF2-40B4-BE49-F238E27FC236}">
                <a16:creationId xmlns:a16="http://schemas.microsoft.com/office/drawing/2014/main" id="{B59B6CBC-56C5-4ED7-81D9-C8D86043C42D}"/>
              </a:ext>
            </a:extLst>
          </p:cNvPr>
          <p:cNvSpPr/>
          <p:nvPr/>
        </p:nvSpPr>
        <p:spPr>
          <a:xfrm>
            <a:off x="1150196" y="1179054"/>
            <a:ext cx="4249118" cy="1697971"/>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Analisis</a:t>
            </a:r>
            <a:r>
              <a:rPr lang="en-MY" dirty="0"/>
              <a:t> </a:t>
            </a:r>
            <a:r>
              <a:rPr lang="en-MY" dirty="0" err="1"/>
              <a:t>ini</a:t>
            </a:r>
            <a:r>
              <a:rPr lang="en-MY" dirty="0"/>
              <a:t> </a:t>
            </a:r>
            <a:r>
              <a:rPr lang="en-MY" dirty="0" err="1"/>
              <a:t>mengembangkan</a:t>
            </a:r>
            <a:r>
              <a:rPr lang="en-MY" dirty="0"/>
              <a:t> model </a:t>
            </a:r>
            <a:r>
              <a:rPr lang="en-MY" dirty="0" err="1"/>
              <a:t>prediktif</a:t>
            </a:r>
            <a:r>
              <a:rPr lang="en-MY" dirty="0"/>
              <a:t> </a:t>
            </a:r>
            <a:r>
              <a:rPr lang="en-MY" dirty="0" err="1"/>
              <a:t>untuk</a:t>
            </a:r>
            <a:r>
              <a:rPr lang="en-MY" dirty="0"/>
              <a:t> </a:t>
            </a:r>
            <a:r>
              <a:rPr lang="en-MY" dirty="0" err="1"/>
              <a:t>mengidentifikasi</a:t>
            </a:r>
            <a:r>
              <a:rPr lang="en-MY" dirty="0"/>
              <a:t> </a:t>
            </a:r>
            <a:r>
              <a:rPr lang="en-MY" dirty="0" err="1"/>
              <a:t>pemegang</a:t>
            </a:r>
            <a:r>
              <a:rPr lang="en-MY" dirty="0"/>
              <a:t> polis yang </a:t>
            </a:r>
            <a:r>
              <a:rPr lang="en-MY" dirty="0" err="1"/>
              <a:t>kemungkinan</a:t>
            </a:r>
            <a:r>
              <a:rPr lang="en-MY" dirty="0"/>
              <a:t> </a:t>
            </a:r>
            <a:r>
              <a:rPr lang="en-MY" dirty="0" err="1"/>
              <a:t>besar</a:t>
            </a:r>
            <a:r>
              <a:rPr lang="en-MY" dirty="0"/>
              <a:t> </a:t>
            </a:r>
            <a:r>
              <a:rPr lang="en-MY" dirty="0" err="1"/>
              <a:t>akan</a:t>
            </a:r>
            <a:r>
              <a:rPr lang="en-MY" dirty="0"/>
              <a:t> </a:t>
            </a:r>
            <a:r>
              <a:rPr lang="en-MY" dirty="0" err="1"/>
              <a:t>mengajukan</a:t>
            </a:r>
            <a:r>
              <a:rPr lang="en-MY" dirty="0"/>
              <a:t> </a:t>
            </a:r>
            <a:r>
              <a:rPr lang="en-MY" dirty="0" err="1"/>
              <a:t>klaim</a:t>
            </a:r>
            <a:r>
              <a:rPr lang="en-MY" dirty="0"/>
              <a:t> </a:t>
            </a:r>
            <a:r>
              <a:rPr lang="en-MY" dirty="0" err="1"/>
              <a:t>asuransi</a:t>
            </a:r>
            <a:r>
              <a:rPr lang="en-MY" dirty="0"/>
              <a:t>.</a:t>
            </a:r>
          </a:p>
        </p:txBody>
      </p:sp>
      <p:sp>
        <p:nvSpPr>
          <p:cNvPr id="22" name="Rectangle: Rounded Corners 21">
            <a:extLst>
              <a:ext uri="{FF2B5EF4-FFF2-40B4-BE49-F238E27FC236}">
                <a16:creationId xmlns:a16="http://schemas.microsoft.com/office/drawing/2014/main" id="{4D365865-AA6F-49BF-85E1-053C10020F4E}"/>
              </a:ext>
            </a:extLst>
          </p:cNvPr>
          <p:cNvSpPr/>
          <p:nvPr/>
        </p:nvSpPr>
        <p:spPr>
          <a:xfrm>
            <a:off x="1150195" y="3385132"/>
            <a:ext cx="4249119" cy="1777684"/>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Model </a:t>
            </a:r>
            <a:r>
              <a:rPr lang="en-MY" dirty="0" err="1"/>
              <a:t>ini</a:t>
            </a:r>
            <a:r>
              <a:rPr lang="en-MY" dirty="0"/>
              <a:t> </a:t>
            </a:r>
            <a:r>
              <a:rPr lang="en-MY" dirty="0" err="1"/>
              <a:t>memberikan</a:t>
            </a:r>
            <a:r>
              <a:rPr lang="en-MY" dirty="0"/>
              <a:t> </a:t>
            </a:r>
            <a:r>
              <a:rPr lang="en-MY" dirty="0" err="1"/>
              <a:t>manfaat</a:t>
            </a:r>
            <a:r>
              <a:rPr lang="en-MY" dirty="0"/>
              <a:t> </a:t>
            </a:r>
            <a:r>
              <a:rPr lang="en-MY" dirty="0" err="1"/>
              <a:t>bisnis</a:t>
            </a:r>
            <a:r>
              <a:rPr lang="en-MY" dirty="0"/>
              <a:t> yang </a:t>
            </a:r>
            <a:r>
              <a:rPr lang="en-MY" dirty="0" err="1"/>
              <a:t>signifikan</a:t>
            </a:r>
            <a:r>
              <a:rPr lang="en-MY" dirty="0"/>
              <a:t> </a:t>
            </a:r>
            <a:r>
              <a:rPr lang="en-MY" dirty="0" err="1"/>
              <a:t>dengan</a:t>
            </a:r>
            <a:r>
              <a:rPr lang="en-MY" dirty="0"/>
              <a:t> </a:t>
            </a:r>
            <a:r>
              <a:rPr lang="en-MY" dirty="0" err="1"/>
              <a:t>memungkinkan</a:t>
            </a:r>
            <a:r>
              <a:rPr lang="en-MY" dirty="0"/>
              <a:t> </a:t>
            </a:r>
            <a:r>
              <a:rPr lang="en-MY" dirty="0" err="1"/>
              <a:t>perusahaan</a:t>
            </a:r>
            <a:r>
              <a:rPr lang="en-MY" dirty="0"/>
              <a:t> </a:t>
            </a:r>
            <a:r>
              <a:rPr lang="en-MY" dirty="0" err="1"/>
              <a:t>untuk</a:t>
            </a:r>
            <a:r>
              <a:rPr lang="en-MY" dirty="0"/>
              <a:t> </a:t>
            </a:r>
            <a:r>
              <a:rPr lang="en-MY" dirty="0" err="1"/>
              <a:t>mengalokasikan</a:t>
            </a:r>
            <a:r>
              <a:rPr lang="en-MY" dirty="0"/>
              <a:t> </a:t>
            </a:r>
            <a:r>
              <a:rPr lang="en-MY" dirty="0" err="1"/>
              <a:t>sumber</a:t>
            </a:r>
            <a:r>
              <a:rPr lang="en-MY" dirty="0"/>
              <a:t> </a:t>
            </a:r>
            <a:r>
              <a:rPr lang="en-MY" dirty="0" err="1"/>
              <a:t>daya</a:t>
            </a:r>
            <a:r>
              <a:rPr lang="en-MY" dirty="0"/>
              <a:t> </a:t>
            </a:r>
            <a:r>
              <a:rPr lang="en-MY" dirty="0" err="1"/>
              <a:t>secara</a:t>
            </a:r>
            <a:r>
              <a:rPr lang="en-MY" dirty="0"/>
              <a:t> </a:t>
            </a:r>
            <a:r>
              <a:rPr lang="en-MY" dirty="0" err="1"/>
              <a:t>lebih</a:t>
            </a:r>
            <a:r>
              <a:rPr lang="en-MY" dirty="0"/>
              <a:t> </a:t>
            </a:r>
            <a:r>
              <a:rPr lang="en-MY" dirty="0" err="1"/>
              <a:t>efisien</a:t>
            </a:r>
            <a:r>
              <a:rPr lang="en-MY" dirty="0"/>
              <a:t> </a:t>
            </a:r>
            <a:r>
              <a:rPr lang="en-MY" dirty="0" err="1"/>
              <a:t>kepada</a:t>
            </a:r>
            <a:r>
              <a:rPr lang="en-MY" dirty="0"/>
              <a:t> </a:t>
            </a:r>
            <a:r>
              <a:rPr lang="en-MY" dirty="0" err="1"/>
              <a:t>pelanggan</a:t>
            </a:r>
            <a:r>
              <a:rPr lang="en-MY" dirty="0"/>
              <a:t> yang </a:t>
            </a:r>
            <a:r>
              <a:rPr lang="en-MY" dirty="0" err="1"/>
              <a:t>dianggap</a:t>
            </a:r>
            <a:r>
              <a:rPr lang="en-MY" dirty="0"/>
              <a:t> </a:t>
            </a:r>
            <a:r>
              <a:rPr lang="en-MY" dirty="0" err="1"/>
              <a:t>berisiko</a:t>
            </a:r>
            <a:r>
              <a:rPr lang="en-MY" dirty="0"/>
              <a:t> </a:t>
            </a:r>
            <a:r>
              <a:rPr lang="en-MY" dirty="0" err="1"/>
              <a:t>tinggi</a:t>
            </a:r>
            <a:r>
              <a:rPr lang="en-MY" dirty="0"/>
              <a:t>.</a:t>
            </a:r>
          </a:p>
        </p:txBody>
      </p:sp>
      <p:sp>
        <p:nvSpPr>
          <p:cNvPr id="23" name="Rectangle: Rounded Corners 22">
            <a:extLst>
              <a:ext uri="{FF2B5EF4-FFF2-40B4-BE49-F238E27FC236}">
                <a16:creationId xmlns:a16="http://schemas.microsoft.com/office/drawing/2014/main" id="{69172061-40FD-49BA-8C99-0920C795964F}"/>
              </a:ext>
            </a:extLst>
          </p:cNvPr>
          <p:cNvSpPr/>
          <p:nvPr/>
        </p:nvSpPr>
        <p:spPr>
          <a:xfrm>
            <a:off x="7363117" y="3450252"/>
            <a:ext cx="4001569" cy="1777684"/>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MY" dirty="0" err="1"/>
              <a:t>hasil</a:t>
            </a:r>
            <a:r>
              <a:rPr lang="en-MY" dirty="0"/>
              <a:t> </a:t>
            </a:r>
            <a:r>
              <a:rPr lang="en-MY" dirty="0" err="1"/>
              <a:t>dari</a:t>
            </a:r>
            <a:r>
              <a:rPr lang="en-MY" dirty="0"/>
              <a:t> model </a:t>
            </a:r>
            <a:r>
              <a:rPr lang="en-MY" dirty="0" err="1"/>
              <a:t>ini</a:t>
            </a:r>
            <a:r>
              <a:rPr lang="en-MY" dirty="0"/>
              <a:t> juga </a:t>
            </a:r>
            <a:r>
              <a:rPr lang="en-MY" dirty="0" err="1"/>
              <a:t>dapat</a:t>
            </a:r>
            <a:r>
              <a:rPr lang="en-MY" dirty="0"/>
              <a:t> </a:t>
            </a:r>
            <a:r>
              <a:rPr lang="en-MY" dirty="0" err="1"/>
              <a:t>digunakan</a:t>
            </a:r>
            <a:r>
              <a:rPr lang="en-MY" dirty="0"/>
              <a:t> </a:t>
            </a:r>
            <a:r>
              <a:rPr lang="en-MY" dirty="0" err="1"/>
              <a:t>untuk</a:t>
            </a:r>
            <a:r>
              <a:rPr lang="en-MY" dirty="0"/>
              <a:t> </a:t>
            </a:r>
            <a:r>
              <a:rPr lang="en-MY" dirty="0" err="1"/>
              <a:t>mengoptimalkan</a:t>
            </a:r>
            <a:r>
              <a:rPr lang="en-MY" dirty="0"/>
              <a:t> </a:t>
            </a:r>
            <a:r>
              <a:rPr lang="en-MY" dirty="0" err="1"/>
              <a:t>penetapan</a:t>
            </a:r>
            <a:r>
              <a:rPr lang="en-MY" dirty="0"/>
              <a:t> </a:t>
            </a:r>
            <a:r>
              <a:rPr lang="en-MY" dirty="0" err="1"/>
              <a:t>harga</a:t>
            </a:r>
            <a:r>
              <a:rPr lang="en-MY" dirty="0"/>
              <a:t> </a:t>
            </a:r>
            <a:r>
              <a:rPr lang="en-MY" dirty="0" err="1"/>
              <a:t>premi</a:t>
            </a:r>
            <a:r>
              <a:rPr lang="en-MY" dirty="0"/>
              <a:t>, </a:t>
            </a:r>
            <a:r>
              <a:rPr lang="en-MY" dirty="0" err="1"/>
              <a:t>sehingga</a:t>
            </a:r>
            <a:r>
              <a:rPr lang="en-MY" dirty="0"/>
              <a:t> </a:t>
            </a:r>
            <a:r>
              <a:rPr lang="en-MY" dirty="0" err="1"/>
              <a:t>menciptakan</a:t>
            </a:r>
            <a:r>
              <a:rPr lang="en-MY" dirty="0"/>
              <a:t> </a:t>
            </a:r>
            <a:r>
              <a:rPr lang="en-MY" dirty="0" err="1"/>
              <a:t>keseimbangan</a:t>
            </a:r>
            <a:r>
              <a:rPr lang="en-MY" dirty="0"/>
              <a:t> </a:t>
            </a:r>
            <a:r>
              <a:rPr lang="en-MY" dirty="0" err="1"/>
              <a:t>antara</a:t>
            </a:r>
            <a:r>
              <a:rPr lang="en-MY" dirty="0"/>
              <a:t> </a:t>
            </a:r>
            <a:r>
              <a:rPr lang="en-MY" dirty="0" err="1"/>
              <a:t>risiko</a:t>
            </a:r>
            <a:r>
              <a:rPr lang="en-MY" dirty="0"/>
              <a:t> dan </a:t>
            </a:r>
            <a:r>
              <a:rPr lang="en-MY" dirty="0" err="1"/>
              <a:t>profitabilitas</a:t>
            </a:r>
            <a:r>
              <a:rPr lang="en-MY" dirty="0"/>
              <a:t>.</a:t>
            </a:r>
          </a:p>
        </p:txBody>
      </p:sp>
      <p:sp>
        <p:nvSpPr>
          <p:cNvPr id="24" name="Rectangle: Rounded Corners 23">
            <a:extLst>
              <a:ext uri="{FF2B5EF4-FFF2-40B4-BE49-F238E27FC236}">
                <a16:creationId xmlns:a16="http://schemas.microsoft.com/office/drawing/2014/main" id="{0FD14C75-61C5-420A-A891-142E6E6B1B91}"/>
              </a:ext>
            </a:extLst>
          </p:cNvPr>
          <p:cNvSpPr/>
          <p:nvPr/>
        </p:nvSpPr>
        <p:spPr>
          <a:xfrm>
            <a:off x="7217974" y="1204347"/>
            <a:ext cx="4146712" cy="1676075"/>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perusahaan</a:t>
            </a:r>
            <a:r>
              <a:rPr lang="en-MY" dirty="0"/>
              <a:t> </a:t>
            </a:r>
            <a:r>
              <a:rPr lang="en-MY" dirty="0" err="1"/>
              <a:t>dapat</a:t>
            </a:r>
            <a:r>
              <a:rPr lang="en-MY" dirty="0"/>
              <a:t> </a:t>
            </a:r>
            <a:r>
              <a:rPr lang="en-MY" dirty="0" err="1"/>
              <a:t>menyesuaikan</a:t>
            </a:r>
            <a:r>
              <a:rPr lang="en-MY" dirty="0"/>
              <a:t> </a:t>
            </a:r>
            <a:r>
              <a:rPr lang="en-MY" dirty="0" err="1"/>
              <a:t>produk</a:t>
            </a:r>
            <a:r>
              <a:rPr lang="en-MY" dirty="0"/>
              <a:t> dan </a:t>
            </a:r>
            <a:r>
              <a:rPr lang="en-MY" dirty="0" err="1"/>
              <a:t>layanan</a:t>
            </a:r>
            <a:r>
              <a:rPr lang="en-MY" dirty="0"/>
              <a:t> </a:t>
            </a:r>
            <a:r>
              <a:rPr lang="en-MY" dirty="0" err="1"/>
              <a:t>asuransi</a:t>
            </a:r>
            <a:r>
              <a:rPr lang="en-MY" dirty="0"/>
              <a:t> </a:t>
            </a:r>
            <a:r>
              <a:rPr lang="en-MY" dirty="0" err="1"/>
              <a:t>mereka</a:t>
            </a:r>
            <a:r>
              <a:rPr lang="en-MY" dirty="0"/>
              <a:t> </a:t>
            </a:r>
            <a:r>
              <a:rPr lang="en-MY" dirty="0" err="1"/>
              <a:t>untuk</a:t>
            </a:r>
            <a:r>
              <a:rPr lang="en-MY" dirty="0"/>
              <a:t> </a:t>
            </a:r>
            <a:r>
              <a:rPr lang="en-MY" dirty="0" err="1"/>
              <a:t>mengurangi</a:t>
            </a:r>
            <a:r>
              <a:rPr lang="en-MY" dirty="0"/>
              <a:t> </a:t>
            </a:r>
            <a:r>
              <a:rPr lang="en-MY" dirty="0" err="1"/>
              <a:t>risiko</a:t>
            </a:r>
            <a:r>
              <a:rPr lang="en-MY" dirty="0"/>
              <a:t> dan </a:t>
            </a:r>
            <a:r>
              <a:rPr lang="en-MY" dirty="0" err="1"/>
              <a:t>meningkatkan</a:t>
            </a:r>
            <a:r>
              <a:rPr lang="en-MY" dirty="0"/>
              <a:t> </a:t>
            </a:r>
            <a:r>
              <a:rPr lang="en-MY" dirty="0" err="1"/>
              <a:t>kepuasan</a:t>
            </a:r>
            <a:r>
              <a:rPr lang="en-MY" dirty="0"/>
              <a:t> </a:t>
            </a:r>
            <a:r>
              <a:rPr lang="en-MY" dirty="0" err="1"/>
              <a:t>pelanggan</a:t>
            </a:r>
            <a:r>
              <a:rPr lang="en-MY" dirty="0"/>
              <a:t>.</a:t>
            </a:r>
          </a:p>
        </p:txBody>
      </p:sp>
      <p:sp>
        <p:nvSpPr>
          <p:cNvPr id="7" name="Rectangle 1">
            <a:extLst>
              <a:ext uri="{FF2B5EF4-FFF2-40B4-BE49-F238E27FC236}">
                <a16:creationId xmlns:a16="http://schemas.microsoft.com/office/drawing/2014/main" id="{81368310-C6FE-43C4-A1E7-8B14FB80F9F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Masih terdapat ruang untuk perbaikan, terutama dalam menangani ketidakseimbangan data dan meningkatkan kualitas fitur.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057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0" y="5049073"/>
            <a:ext cx="12591930" cy="1631216"/>
          </a:xfrm>
          <a:prstGeom prst="rect">
            <a:avLst/>
          </a:prstGeom>
          <a:noFill/>
        </p:spPr>
        <p:txBody>
          <a:bodyPr wrap="square" rtlCol="0">
            <a:spAutoFit/>
          </a:bodyPr>
          <a:lstStyle/>
          <a:p>
            <a:r>
              <a:rPr lang="en-US" sz="10000" dirty="0">
                <a:solidFill>
                  <a:schemeClr val="bg2"/>
                </a:solidFill>
                <a:latin typeface="Bauhaus 93" panose="04030905020B02020C02" pitchFamily="82" charset="0"/>
              </a:rPr>
              <a:t>Recommendation</a:t>
            </a:r>
            <a:endParaRPr lang="en-MY" sz="10000" dirty="0">
              <a:solidFill>
                <a:schemeClr val="bg2"/>
              </a:solidFill>
              <a:latin typeface="Bauhaus 93" panose="04030905020B02020C02" pitchFamily="82" charset="0"/>
            </a:endParaRPr>
          </a:p>
        </p:txBody>
      </p:sp>
      <p:sp>
        <p:nvSpPr>
          <p:cNvPr id="7" name="Rectangle: Rounded Corners 6">
            <a:extLst>
              <a:ext uri="{FF2B5EF4-FFF2-40B4-BE49-F238E27FC236}">
                <a16:creationId xmlns:a16="http://schemas.microsoft.com/office/drawing/2014/main" id="{598B43C5-221E-4871-911C-3DE2BFB19989}"/>
              </a:ext>
            </a:extLst>
          </p:cNvPr>
          <p:cNvSpPr/>
          <p:nvPr/>
        </p:nvSpPr>
        <p:spPr>
          <a:xfrm>
            <a:off x="1230410" y="1557426"/>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t>Atasi Ketidakseimbangan Data</a:t>
            </a:r>
          </a:p>
        </p:txBody>
      </p:sp>
      <p:sp>
        <p:nvSpPr>
          <p:cNvPr id="22" name="Rectangle: Rounded Corners 21">
            <a:extLst>
              <a:ext uri="{FF2B5EF4-FFF2-40B4-BE49-F238E27FC236}">
                <a16:creationId xmlns:a16="http://schemas.microsoft.com/office/drawing/2014/main" id="{D7E65FDE-30DE-4CBA-86F8-67F7ECC10575}"/>
              </a:ext>
            </a:extLst>
          </p:cNvPr>
          <p:cNvSpPr/>
          <p:nvPr/>
        </p:nvSpPr>
        <p:spPr>
          <a:xfrm>
            <a:off x="7463757" y="4643653"/>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Optimalisasi</a:t>
            </a:r>
            <a:r>
              <a:rPr lang="en-MY" dirty="0"/>
              <a:t> </a:t>
            </a:r>
            <a:r>
              <a:rPr lang="en-MY" dirty="0" err="1"/>
              <a:t>Penetapan</a:t>
            </a:r>
            <a:r>
              <a:rPr lang="en-MY" dirty="0"/>
              <a:t> Harga</a:t>
            </a:r>
          </a:p>
        </p:txBody>
      </p:sp>
      <p:sp>
        <p:nvSpPr>
          <p:cNvPr id="23" name="Rectangle: Rounded Corners 22">
            <a:extLst>
              <a:ext uri="{FF2B5EF4-FFF2-40B4-BE49-F238E27FC236}">
                <a16:creationId xmlns:a16="http://schemas.microsoft.com/office/drawing/2014/main" id="{A763E25C-30B7-434E-AD24-FC0CFD671E34}"/>
              </a:ext>
            </a:extLst>
          </p:cNvPr>
          <p:cNvSpPr/>
          <p:nvPr/>
        </p:nvSpPr>
        <p:spPr>
          <a:xfrm>
            <a:off x="1230410" y="4643653"/>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Mitigasi</a:t>
            </a:r>
            <a:r>
              <a:rPr lang="en-MY" dirty="0"/>
              <a:t> Bias</a:t>
            </a:r>
          </a:p>
        </p:txBody>
      </p:sp>
      <p:sp>
        <p:nvSpPr>
          <p:cNvPr id="24" name="Rectangle: Rounded Corners 23">
            <a:extLst>
              <a:ext uri="{FF2B5EF4-FFF2-40B4-BE49-F238E27FC236}">
                <a16:creationId xmlns:a16="http://schemas.microsoft.com/office/drawing/2014/main" id="{B8D1C4A0-1321-4019-AD58-0E4718109258}"/>
              </a:ext>
            </a:extLst>
          </p:cNvPr>
          <p:cNvSpPr/>
          <p:nvPr/>
        </p:nvSpPr>
        <p:spPr>
          <a:xfrm>
            <a:off x="7463757" y="1557426"/>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t>Integrasi dengan Bisnis</a:t>
            </a:r>
          </a:p>
        </p:txBody>
      </p:sp>
      <p:sp>
        <p:nvSpPr>
          <p:cNvPr id="25" name="Rectangle: Rounded Corners 24">
            <a:extLst>
              <a:ext uri="{FF2B5EF4-FFF2-40B4-BE49-F238E27FC236}">
                <a16:creationId xmlns:a16="http://schemas.microsoft.com/office/drawing/2014/main" id="{0AB5BB59-B7C9-4171-BD3B-A85E154EBFC0}"/>
              </a:ext>
            </a:extLst>
          </p:cNvPr>
          <p:cNvSpPr/>
          <p:nvPr/>
        </p:nvSpPr>
        <p:spPr>
          <a:xfrm>
            <a:off x="1230410" y="3070304"/>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t>Tingkatkan</a:t>
            </a:r>
            <a:r>
              <a:rPr lang="en-MY" dirty="0"/>
              <a:t> Feature Engineering</a:t>
            </a:r>
          </a:p>
        </p:txBody>
      </p:sp>
      <p:sp>
        <p:nvSpPr>
          <p:cNvPr id="26" name="Rectangle: Rounded Corners 25">
            <a:extLst>
              <a:ext uri="{FF2B5EF4-FFF2-40B4-BE49-F238E27FC236}">
                <a16:creationId xmlns:a16="http://schemas.microsoft.com/office/drawing/2014/main" id="{A4B8F63E-39A3-44D5-BB98-9339CCBB444D}"/>
              </a:ext>
            </a:extLst>
          </p:cNvPr>
          <p:cNvSpPr/>
          <p:nvPr/>
        </p:nvSpPr>
        <p:spPr>
          <a:xfrm>
            <a:off x="7463757" y="2985795"/>
            <a:ext cx="3265714" cy="92891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Strategi </a:t>
            </a:r>
            <a:r>
              <a:rPr lang="en-MY" dirty="0" err="1"/>
              <a:t>Pemasaran</a:t>
            </a:r>
            <a:r>
              <a:rPr lang="en-MY" dirty="0"/>
              <a:t> dan </a:t>
            </a:r>
            <a:r>
              <a:rPr lang="en-MY" dirty="0" err="1"/>
              <a:t>Layanan</a:t>
            </a:r>
            <a:r>
              <a:rPr lang="en-MY" dirty="0"/>
              <a:t> </a:t>
            </a:r>
            <a:r>
              <a:rPr lang="en-MY" dirty="0" err="1"/>
              <a:t>Pelanggan</a:t>
            </a:r>
            <a:endParaRPr lang="en-MY" dirty="0"/>
          </a:p>
        </p:txBody>
      </p:sp>
    </p:spTree>
    <p:extLst>
      <p:ext uri="{BB962C8B-B14F-4D97-AF65-F5344CB8AC3E}">
        <p14:creationId xmlns:p14="http://schemas.microsoft.com/office/powerpoint/2010/main" val="3123764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2989943" y="3493795"/>
            <a:ext cx="6531429" cy="646331"/>
          </a:xfrm>
          <a:prstGeom prst="rect">
            <a:avLst/>
          </a:prstGeom>
          <a:noFill/>
        </p:spPr>
        <p:txBody>
          <a:bodyPr wrap="square" rtlCol="0">
            <a:spAutoFit/>
          </a:bodyPr>
          <a:lstStyle/>
          <a:p>
            <a:r>
              <a:rPr lang="en-US" sz="3600" dirty="0">
                <a:latin typeface="Bauhaus 93" panose="04030905020B02020C02" pitchFamily="82" charset="0"/>
              </a:rPr>
              <a:t>Capstone 3 : Travel Insurance</a:t>
            </a:r>
            <a:endParaRPr lang="en-MY" sz="3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4528457" y="3940071"/>
            <a:ext cx="4818743" cy="400110"/>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Ahmadio Rasyadi </a:t>
            </a:r>
            <a:r>
              <a:rPr lang="en-US" sz="2000" dirty="0" err="1">
                <a:latin typeface="Aharoni" panose="02010803020104030203" pitchFamily="2" charset="-79"/>
                <a:cs typeface="Aharoni" panose="02010803020104030203" pitchFamily="2" charset="-79"/>
              </a:rPr>
              <a:t>Hermanu</a:t>
            </a:r>
            <a:endParaRPr lang="en-MY" sz="2000" dirty="0">
              <a:latin typeface="Aharoni" panose="02010803020104030203" pitchFamily="2" charset="-79"/>
              <a:cs typeface="Aharoni" panose="02010803020104030203" pitchFamily="2" charset="-79"/>
            </a:endParaRPr>
          </a:p>
        </p:txBody>
      </p:sp>
      <p:sp>
        <p:nvSpPr>
          <p:cNvPr id="55" name="TextBox 54">
            <a:extLst>
              <a:ext uri="{FF2B5EF4-FFF2-40B4-BE49-F238E27FC236}">
                <a16:creationId xmlns:a16="http://schemas.microsoft.com/office/drawing/2014/main" id="{739BE2B4-C7DD-4E1A-82BE-073166121153}"/>
              </a:ext>
            </a:extLst>
          </p:cNvPr>
          <p:cNvSpPr txBox="1"/>
          <p:nvPr/>
        </p:nvSpPr>
        <p:spPr>
          <a:xfrm>
            <a:off x="-12859836" y="1557426"/>
            <a:ext cx="12591930" cy="3785652"/>
          </a:xfrm>
          <a:prstGeom prst="rect">
            <a:avLst/>
          </a:prstGeom>
          <a:noFill/>
        </p:spPr>
        <p:txBody>
          <a:bodyPr wrap="square" rtlCol="0">
            <a:spAutoFit/>
          </a:bodyPr>
          <a:lstStyle/>
          <a:p>
            <a:r>
              <a:rPr lang="en-US" sz="23500" dirty="0">
                <a:solidFill>
                  <a:schemeClr val="bg2"/>
                </a:solidFill>
                <a:latin typeface="Bauhaus 93" panose="04030905020B02020C02" pitchFamily="82" charset="0"/>
              </a:rPr>
              <a:t>OUTLIERS</a:t>
            </a:r>
            <a:endParaRPr lang="en-MY" sz="23500" dirty="0">
              <a:solidFill>
                <a:schemeClr val="bg2"/>
              </a:solidFill>
              <a:latin typeface="Bauhaus 93" panose="04030905020B02020C02" pitchFamily="82" charset="0"/>
            </a:endParaRPr>
          </a:p>
        </p:txBody>
      </p:sp>
      <p:sp>
        <p:nvSpPr>
          <p:cNvPr id="53" name="TextBox 52">
            <a:extLst>
              <a:ext uri="{FF2B5EF4-FFF2-40B4-BE49-F238E27FC236}">
                <a16:creationId xmlns:a16="http://schemas.microsoft.com/office/drawing/2014/main" id="{25595521-04B2-46F2-A5A6-1292012E43AE}"/>
              </a:ext>
            </a:extLst>
          </p:cNvPr>
          <p:cNvSpPr txBox="1"/>
          <p:nvPr/>
        </p:nvSpPr>
        <p:spPr>
          <a:xfrm>
            <a:off x="1727200" y="2305873"/>
            <a:ext cx="12591930" cy="1631216"/>
          </a:xfrm>
          <a:prstGeom prst="rect">
            <a:avLst/>
          </a:prstGeom>
          <a:noFill/>
        </p:spPr>
        <p:txBody>
          <a:bodyPr wrap="square" rtlCol="0">
            <a:spAutoFit/>
          </a:bodyPr>
          <a:lstStyle/>
          <a:p>
            <a:r>
              <a:rPr lang="en-US" sz="10000" dirty="0">
                <a:solidFill>
                  <a:schemeClr val="tx1">
                    <a:lumMod val="75000"/>
                    <a:lumOff val="25000"/>
                  </a:schemeClr>
                </a:solidFill>
                <a:latin typeface="Bauhaus 93" panose="04030905020B02020C02" pitchFamily="82" charset="0"/>
              </a:rPr>
              <a:t>TERIMA KASIH</a:t>
            </a:r>
            <a:endParaRPr lang="en-MY" sz="10000" dirty="0">
              <a:solidFill>
                <a:schemeClr val="tx1">
                  <a:lumMod val="75000"/>
                  <a:lumOff val="25000"/>
                </a:schemeClr>
              </a:solidFill>
              <a:latin typeface="Bauhaus 93" panose="04030905020B02020C02" pitchFamily="82" charset="0"/>
            </a:endParaRPr>
          </a:p>
        </p:txBody>
      </p:sp>
    </p:spTree>
    <p:extLst>
      <p:ext uri="{BB962C8B-B14F-4D97-AF65-F5344CB8AC3E}">
        <p14:creationId xmlns:p14="http://schemas.microsoft.com/office/powerpoint/2010/main" val="1734970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2" name="Flowchart: Delay 1">
            <a:extLst>
              <a:ext uri="{FF2B5EF4-FFF2-40B4-BE49-F238E27FC236}">
                <a16:creationId xmlns:a16="http://schemas.microsoft.com/office/drawing/2014/main" id="{A7355B32-92B8-45CA-9E89-C07A2021F1AC}"/>
              </a:ext>
            </a:extLst>
          </p:cNvPr>
          <p:cNvSpPr/>
          <p:nvPr/>
        </p:nvSpPr>
        <p:spPr>
          <a:xfrm rot="10800000">
            <a:off x="12611509" y="-19050"/>
            <a:ext cx="7258050" cy="6858000"/>
          </a:xfrm>
          <a:prstGeom prst="flowChartDelay">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extBox 2">
            <a:extLst>
              <a:ext uri="{FF2B5EF4-FFF2-40B4-BE49-F238E27FC236}">
                <a16:creationId xmlns:a16="http://schemas.microsoft.com/office/drawing/2014/main" id="{11BB749D-FD3B-40A8-9BE1-38D224C88424}"/>
              </a:ext>
            </a:extLst>
          </p:cNvPr>
          <p:cNvSpPr txBox="1"/>
          <p:nvPr/>
        </p:nvSpPr>
        <p:spPr>
          <a:xfrm>
            <a:off x="141288" y="1926758"/>
            <a:ext cx="7258049" cy="3046988"/>
          </a:xfrm>
          <a:prstGeom prst="rect">
            <a:avLst/>
          </a:prstGeom>
          <a:noFill/>
        </p:spPr>
        <p:txBody>
          <a:bodyPr wrap="square" rtlCol="0">
            <a:spAutoFit/>
          </a:bodyPr>
          <a:lstStyle/>
          <a:p>
            <a:r>
              <a:rPr lang="en-US" sz="9600" dirty="0">
                <a:latin typeface="Bahnschrift SemiBold SemiConden" panose="020B0502040204020203" pitchFamily="34" charset="0"/>
              </a:rPr>
              <a:t>Business Understanding</a:t>
            </a:r>
            <a:endParaRPr lang="en-MY" sz="9600" dirty="0">
              <a:latin typeface="Bahnschrift SemiBold SemiConden" panose="020B0502040204020203" pitchFamily="34" charset="0"/>
            </a:endParaRPr>
          </a:p>
        </p:txBody>
      </p:sp>
      <p:sp>
        <p:nvSpPr>
          <p:cNvPr id="7" name="Flowchart: Connector 6">
            <a:extLst>
              <a:ext uri="{FF2B5EF4-FFF2-40B4-BE49-F238E27FC236}">
                <a16:creationId xmlns:a16="http://schemas.microsoft.com/office/drawing/2014/main" id="{1842C488-A11C-4B9E-8B61-817574BBD8C1}"/>
              </a:ext>
            </a:extLst>
          </p:cNvPr>
          <p:cNvSpPr/>
          <p:nvPr/>
        </p:nvSpPr>
        <p:spPr>
          <a:xfrm>
            <a:off x="4491167" y="-8344050"/>
            <a:ext cx="13062533"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8" name="Flowchart: Connector 7">
            <a:extLst>
              <a:ext uri="{FF2B5EF4-FFF2-40B4-BE49-F238E27FC236}">
                <a16:creationId xmlns:a16="http://schemas.microsoft.com/office/drawing/2014/main" id="{99D83807-2CB8-4081-90B7-727128A2AC01}"/>
              </a:ext>
            </a:extLst>
          </p:cNvPr>
          <p:cNvSpPr/>
          <p:nvPr/>
        </p:nvSpPr>
        <p:spPr>
          <a:xfrm>
            <a:off x="-5369217" y="-8344050"/>
            <a:ext cx="12575884" cy="7506563"/>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9" name="Picture 8">
            <a:extLst>
              <a:ext uri="{FF2B5EF4-FFF2-40B4-BE49-F238E27FC236}">
                <a16:creationId xmlns:a16="http://schemas.microsoft.com/office/drawing/2014/main" id="{C8902FDE-FF31-46AE-A93E-C10B369026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6227" y="-3769878"/>
            <a:ext cx="1405705" cy="1475990"/>
          </a:xfrm>
          <a:prstGeom prst="rect">
            <a:avLst/>
          </a:prstGeom>
        </p:spPr>
      </p:pic>
      <p:sp>
        <p:nvSpPr>
          <p:cNvPr id="6" name="Flowchart: Connector 5">
            <a:extLst>
              <a:ext uri="{FF2B5EF4-FFF2-40B4-BE49-F238E27FC236}">
                <a16:creationId xmlns:a16="http://schemas.microsoft.com/office/drawing/2014/main" id="{41530B32-8BFD-483C-B428-D23C89B636C2}"/>
              </a:ext>
            </a:extLst>
          </p:cNvPr>
          <p:cNvSpPr/>
          <p:nvPr/>
        </p:nvSpPr>
        <p:spPr>
          <a:xfrm>
            <a:off x="6806822" y="464715"/>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Statement</a:t>
            </a:r>
            <a:endParaRPr lang="en-MY" sz="1600" dirty="0"/>
          </a:p>
        </p:txBody>
      </p:sp>
      <p:sp>
        <p:nvSpPr>
          <p:cNvPr id="12" name="Flowchart: Connector 11">
            <a:extLst>
              <a:ext uri="{FF2B5EF4-FFF2-40B4-BE49-F238E27FC236}">
                <a16:creationId xmlns:a16="http://schemas.microsoft.com/office/drawing/2014/main" id="{9569DA17-FB52-4D75-9B12-370126905748}"/>
              </a:ext>
            </a:extLst>
          </p:cNvPr>
          <p:cNvSpPr/>
          <p:nvPr/>
        </p:nvSpPr>
        <p:spPr>
          <a:xfrm>
            <a:off x="9963311" y="2686050"/>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Goals</a:t>
            </a:r>
            <a:endParaRPr lang="en-MY" sz="1600" dirty="0"/>
          </a:p>
        </p:txBody>
      </p:sp>
      <p:sp>
        <p:nvSpPr>
          <p:cNvPr id="13" name="Flowchart: Connector 12">
            <a:extLst>
              <a:ext uri="{FF2B5EF4-FFF2-40B4-BE49-F238E27FC236}">
                <a16:creationId xmlns:a16="http://schemas.microsoft.com/office/drawing/2014/main" id="{60AD12E7-5A6A-44CC-8F72-C220ACF2CCD3}"/>
              </a:ext>
            </a:extLst>
          </p:cNvPr>
          <p:cNvSpPr/>
          <p:nvPr/>
        </p:nvSpPr>
        <p:spPr>
          <a:xfrm>
            <a:off x="6806822" y="4907385"/>
            <a:ext cx="1574800" cy="1485900"/>
          </a:xfrm>
          <a:prstGeom prst="flowChartConnec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Analytics Approach</a:t>
            </a:r>
            <a:endParaRPr lang="en-MY" sz="1600" dirty="0"/>
          </a:p>
        </p:txBody>
      </p:sp>
      <p:cxnSp>
        <p:nvCxnSpPr>
          <p:cNvPr id="15" name="Connector: Curved 14">
            <a:extLst>
              <a:ext uri="{FF2B5EF4-FFF2-40B4-BE49-F238E27FC236}">
                <a16:creationId xmlns:a16="http://schemas.microsoft.com/office/drawing/2014/main" id="{EBA604C2-BFE3-46C7-8A01-1F7F8C14FF56}"/>
              </a:ext>
            </a:extLst>
          </p:cNvPr>
          <p:cNvCxnSpPr>
            <a:cxnSpLocks/>
            <a:stCxn id="6" idx="6"/>
            <a:endCxn id="12" idx="0"/>
          </p:cNvCxnSpPr>
          <p:nvPr/>
        </p:nvCxnSpPr>
        <p:spPr>
          <a:xfrm>
            <a:off x="8381622" y="1207665"/>
            <a:ext cx="2369089" cy="147838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140C8301-50ED-447F-9FA0-4E86B6DFEBDD}"/>
              </a:ext>
            </a:extLst>
          </p:cNvPr>
          <p:cNvCxnSpPr>
            <a:cxnSpLocks/>
            <a:stCxn id="12" idx="4"/>
            <a:endCxn id="13" idx="6"/>
          </p:cNvCxnSpPr>
          <p:nvPr/>
        </p:nvCxnSpPr>
        <p:spPr>
          <a:xfrm rot="5400000">
            <a:off x="8826975" y="3726598"/>
            <a:ext cx="1478385" cy="236908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655F46-DC89-4EE1-A532-AF95F51838A5}"/>
              </a:ext>
            </a:extLst>
          </p:cNvPr>
          <p:cNvSpPr txBox="1"/>
          <p:nvPr/>
        </p:nvSpPr>
        <p:spPr>
          <a:xfrm>
            <a:off x="590069" y="7359462"/>
            <a:ext cx="4610100" cy="1754326"/>
          </a:xfrm>
          <a:prstGeom prst="rect">
            <a:avLst/>
          </a:prstGeom>
          <a:noFill/>
        </p:spPr>
        <p:txBody>
          <a:bodyPr wrap="square" rtlCol="0">
            <a:spAutoFit/>
          </a:bodyPr>
          <a:lstStyle/>
          <a:p>
            <a:r>
              <a:rPr lang="en-US" sz="5400" dirty="0">
                <a:latin typeface="Bahnschrift SemiBold SemiConden" panose="020B0502040204020203" pitchFamily="34" charset="0"/>
              </a:rPr>
              <a:t>Problem Statement</a:t>
            </a:r>
            <a:endParaRPr lang="en-MY" sz="5400" dirty="0">
              <a:latin typeface="Bahnschrift SemiBold SemiConden" panose="020B0502040204020203" pitchFamily="34" charset="0"/>
            </a:endParaRPr>
          </a:p>
        </p:txBody>
      </p:sp>
    </p:spTree>
    <p:extLst>
      <p:ext uri="{BB962C8B-B14F-4D97-AF65-F5344CB8AC3E}">
        <p14:creationId xmlns:p14="http://schemas.microsoft.com/office/powerpoint/2010/main" val="3039917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Delay 20">
            <a:extLst>
              <a:ext uri="{FF2B5EF4-FFF2-40B4-BE49-F238E27FC236}">
                <a16:creationId xmlns:a16="http://schemas.microsoft.com/office/drawing/2014/main" id="{2A027E15-E72E-48AD-90AD-8CF98E485C8C}"/>
              </a:ext>
            </a:extLst>
          </p:cNvPr>
          <p:cNvSpPr/>
          <p:nvPr/>
        </p:nvSpPr>
        <p:spPr>
          <a:xfrm rot="5400000">
            <a:off x="1745223" y="-11657559"/>
            <a:ext cx="8701548" cy="12683616"/>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Flowchart: Delay 19">
            <a:extLst>
              <a:ext uri="{FF2B5EF4-FFF2-40B4-BE49-F238E27FC236}">
                <a16:creationId xmlns:a16="http://schemas.microsoft.com/office/drawing/2014/main" id="{956AAA97-77D2-4EA4-B33D-BF6529CCA984}"/>
              </a:ext>
            </a:extLst>
          </p:cNvPr>
          <p:cNvSpPr/>
          <p:nvPr/>
        </p:nvSpPr>
        <p:spPr>
          <a:xfrm rot="16200000">
            <a:off x="2431434" y="4565100"/>
            <a:ext cx="7049729" cy="12192002"/>
          </a:xfrm>
          <a:prstGeom prst="flowChartDelay">
            <a:avLst/>
          </a:prstGeom>
          <a:solidFill>
            <a:schemeClr val="accent2">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2" name="Flowchart: Delay 1">
            <a:extLst>
              <a:ext uri="{FF2B5EF4-FFF2-40B4-BE49-F238E27FC236}">
                <a16:creationId xmlns:a16="http://schemas.microsoft.com/office/drawing/2014/main" id="{A7355B32-92B8-45CA-9E89-C07A2021F1AC}"/>
              </a:ext>
            </a:extLst>
          </p:cNvPr>
          <p:cNvSpPr/>
          <p:nvPr/>
        </p:nvSpPr>
        <p:spPr>
          <a:xfrm rot="10800000">
            <a:off x="4933950" y="-19050"/>
            <a:ext cx="7258050" cy="6858000"/>
          </a:xfrm>
          <a:prstGeom prst="flowChartDelay">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extBox 2">
            <a:extLst>
              <a:ext uri="{FF2B5EF4-FFF2-40B4-BE49-F238E27FC236}">
                <a16:creationId xmlns:a16="http://schemas.microsoft.com/office/drawing/2014/main" id="{11BB749D-FD3B-40A8-9BE1-38D224C88424}"/>
              </a:ext>
            </a:extLst>
          </p:cNvPr>
          <p:cNvSpPr txBox="1"/>
          <p:nvPr/>
        </p:nvSpPr>
        <p:spPr>
          <a:xfrm>
            <a:off x="78448" y="2080647"/>
            <a:ext cx="5734416" cy="3046988"/>
          </a:xfrm>
          <a:prstGeom prst="rect">
            <a:avLst/>
          </a:prstGeom>
          <a:noFill/>
        </p:spPr>
        <p:txBody>
          <a:bodyPr wrap="square" rtlCol="0">
            <a:spAutoFit/>
          </a:bodyPr>
          <a:lstStyle/>
          <a:p>
            <a:r>
              <a:rPr lang="en-US" sz="9600" dirty="0">
                <a:latin typeface="Bahnschrift SemiBold SemiConden" panose="020B0502040204020203" pitchFamily="34" charset="0"/>
              </a:rPr>
              <a:t>Problem Statement</a:t>
            </a:r>
            <a:endParaRPr lang="en-MY" sz="9600" dirty="0">
              <a:latin typeface="Bahnschrift SemiBold SemiConden" panose="020B0502040204020203" pitchFamily="34" charset="0"/>
            </a:endParaRPr>
          </a:p>
        </p:txBody>
      </p:sp>
      <p:sp>
        <p:nvSpPr>
          <p:cNvPr id="10" name="Rectangle 1">
            <a:extLst>
              <a:ext uri="{FF2B5EF4-FFF2-40B4-BE49-F238E27FC236}">
                <a16:creationId xmlns:a16="http://schemas.microsoft.com/office/drawing/2014/main" id="{EF97CDD9-5278-4C73-8EB4-30C4344F5396}"/>
              </a:ext>
            </a:extLst>
          </p:cNvPr>
          <p:cNvSpPr>
            <a:spLocks noChangeArrowheads="1"/>
          </p:cNvSpPr>
          <p:nvPr/>
        </p:nvSpPr>
        <p:spPr bwMode="auto">
          <a:xfrm flipH="1">
            <a:off x="5486400" y="2080647"/>
            <a:ext cx="6565900" cy="301621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Memproses</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klaim</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asuransi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adalah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tugas</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yang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membutuhkan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banyak</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sumber</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daya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Perusahaan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ingin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meningkatkan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efisiensi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operasionalnya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dengan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mengidentifikasi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pelanggan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mana yang paling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mungkin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mengajukan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klaim</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Hal ini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memungkinkan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mereka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mengalokasikan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sumber</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daya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secara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lebih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efektif</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dan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mengelola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risiko</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dengan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lebih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efisien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Selain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itu,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memahami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faktor-faktor</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yang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berkontribusi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terhadap</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kemungkinan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nasabah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mengajukan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klaim</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memungkinkan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perusahaan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untuk</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menyesuaikan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produk</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dan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layanan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asuransinya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dengan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lebih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baik</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sehingga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berpotensi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mengurangi</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jumlah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klaim</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atau</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mengelolanya</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dengan</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lebih</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 </a:t>
            </a:r>
            <a:r>
              <a:rPr kumimoji="0" lang="en-US" altLang="en-US" sz="1400" b="0" i="0" u="none" strike="noStrike" cap="none" normalizeH="0" baseline="0" dirty="0" err="1">
                <a:ln>
                  <a:noFill/>
                </a:ln>
                <a:solidFill>
                  <a:schemeClr val="bg1"/>
                </a:solidFill>
                <a:effectLst/>
                <a:latin typeface="Consolas" panose="020B0609020204030204" pitchFamily="49" charset="0"/>
                <a:cs typeface="Arial" panose="020B0604020202020204" pitchFamily="34" charset="0"/>
              </a:rPr>
              <a:t>efektif</a:t>
            </a:r>
            <a: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bg1"/>
                </a:solidFill>
                <a:effectLst/>
                <a:latin typeface="Consolas" panose="020B0609020204030204" pitchFamily="49" charset="0"/>
                <a:cs typeface="Arial" panose="020B0604020202020204" pitchFamily="34" charset="0"/>
              </a:rPr>
            </a:br>
            <a:endParaRPr kumimoji="0" lang="en-US" altLang="en-US" sz="1400" b="0" i="0" u="none" strike="noStrike" cap="none" normalizeH="0" baseline="0" dirty="0">
              <a:ln>
                <a:noFill/>
              </a:ln>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6C90FC4-A36D-413E-8378-FCDD1C58060C}"/>
              </a:ext>
            </a:extLst>
          </p:cNvPr>
          <p:cNvSpPr txBox="1"/>
          <p:nvPr/>
        </p:nvSpPr>
        <p:spPr>
          <a:xfrm>
            <a:off x="710617" y="-1916910"/>
            <a:ext cx="4610100" cy="1754326"/>
          </a:xfrm>
          <a:prstGeom prst="rect">
            <a:avLst/>
          </a:prstGeom>
          <a:noFill/>
        </p:spPr>
        <p:txBody>
          <a:bodyPr wrap="square" rtlCol="0">
            <a:spAutoFit/>
          </a:bodyPr>
          <a:lstStyle/>
          <a:p>
            <a:r>
              <a:rPr lang="en-US" sz="5400" dirty="0">
                <a:latin typeface="Bahnschrift SemiBold SemiConden" panose="020B0502040204020203" pitchFamily="34" charset="0"/>
              </a:rPr>
              <a:t>Business Understanding</a:t>
            </a:r>
            <a:endParaRPr lang="en-MY" sz="5400" dirty="0">
              <a:latin typeface="Bahnschrift SemiBold SemiConden" panose="020B0502040204020203" pitchFamily="34" charset="0"/>
            </a:endParaRPr>
          </a:p>
        </p:txBody>
      </p:sp>
      <p:sp>
        <p:nvSpPr>
          <p:cNvPr id="13" name="Flowchart: Connector 12">
            <a:extLst>
              <a:ext uri="{FF2B5EF4-FFF2-40B4-BE49-F238E27FC236}">
                <a16:creationId xmlns:a16="http://schemas.microsoft.com/office/drawing/2014/main" id="{685EDD95-892B-42F5-B790-B9E5CE405E0B}"/>
              </a:ext>
            </a:extLst>
          </p:cNvPr>
          <p:cNvSpPr/>
          <p:nvPr/>
        </p:nvSpPr>
        <p:spPr>
          <a:xfrm>
            <a:off x="6806822" y="464715"/>
            <a:ext cx="1574800" cy="1485900"/>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noFill/>
              </a:rPr>
              <a:t>Problem Statement</a:t>
            </a:r>
            <a:endParaRPr lang="en-MY" sz="1600" dirty="0">
              <a:noFill/>
            </a:endParaRPr>
          </a:p>
        </p:txBody>
      </p:sp>
      <p:sp>
        <p:nvSpPr>
          <p:cNvPr id="14" name="Flowchart: Connector 13">
            <a:extLst>
              <a:ext uri="{FF2B5EF4-FFF2-40B4-BE49-F238E27FC236}">
                <a16:creationId xmlns:a16="http://schemas.microsoft.com/office/drawing/2014/main" id="{67668434-7542-4090-9303-CDC6311EA8F0}"/>
              </a:ext>
            </a:extLst>
          </p:cNvPr>
          <p:cNvSpPr/>
          <p:nvPr/>
        </p:nvSpPr>
        <p:spPr>
          <a:xfrm>
            <a:off x="9963311" y="2686050"/>
            <a:ext cx="1574800" cy="1485900"/>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noFill/>
              </a:rPr>
              <a:t>Goals</a:t>
            </a:r>
            <a:endParaRPr lang="en-MY" sz="1600" dirty="0">
              <a:noFill/>
            </a:endParaRPr>
          </a:p>
        </p:txBody>
      </p:sp>
      <p:sp>
        <p:nvSpPr>
          <p:cNvPr id="15" name="Flowchart: Connector 14">
            <a:extLst>
              <a:ext uri="{FF2B5EF4-FFF2-40B4-BE49-F238E27FC236}">
                <a16:creationId xmlns:a16="http://schemas.microsoft.com/office/drawing/2014/main" id="{2914B160-EDD9-4D80-B51D-50EE22EE3D80}"/>
              </a:ext>
            </a:extLst>
          </p:cNvPr>
          <p:cNvSpPr/>
          <p:nvPr/>
        </p:nvSpPr>
        <p:spPr>
          <a:xfrm>
            <a:off x="6806822" y="4907385"/>
            <a:ext cx="1574800" cy="1485900"/>
          </a:xfrm>
          <a:prstGeom prst="flowChart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noFill/>
              </a:rPr>
              <a:t>Analytics Approach</a:t>
            </a:r>
            <a:endParaRPr lang="en-MY" sz="1600" dirty="0">
              <a:noFill/>
            </a:endParaRPr>
          </a:p>
        </p:txBody>
      </p:sp>
      <p:cxnSp>
        <p:nvCxnSpPr>
          <p:cNvPr id="16" name="Connector: Curved 15">
            <a:extLst>
              <a:ext uri="{FF2B5EF4-FFF2-40B4-BE49-F238E27FC236}">
                <a16:creationId xmlns:a16="http://schemas.microsoft.com/office/drawing/2014/main" id="{38DFCB26-35EF-4381-AC59-282AC849EAFA}"/>
              </a:ext>
            </a:extLst>
          </p:cNvPr>
          <p:cNvCxnSpPr>
            <a:cxnSpLocks/>
            <a:stCxn id="13" idx="6"/>
            <a:endCxn id="14" idx="0"/>
          </p:cNvCxnSpPr>
          <p:nvPr/>
        </p:nvCxnSpPr>
        <p:spPr>
          <a:xfrm>
            <a:off x="8381622" y="1207665"/>
            <a:ext cx="2369089" cy="1478385"/>
          </a:xfrm>
          <a:prstGeom prst="curvedConnector2">
            <a:avLst/>
          </a:prstGeom>
          <a:ln>
            <a:noFill/>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80DAFBC1-2A23-49B2-832F-D18B3EA2297A}"/>
              </a:ext>
            </a:extLst>
          </p:cNvPr>
          <p:cNvCxnSpPr>
            <a:cxnSpLocks/>
            <a:stCxn id="14" idx="4"/>
            <a:endCxn id="15" idx="6"/>
          </p:cNvCxnSpPr>
          <p:nvPr/>
        </p:nvCxnSpPr>
        <p:spPr>
          <a:xfrm rot="5400000">
            <a:off x="8826975" y="3726598"/>
            <a:ext cx="1478385" cy="2369089"/>
          </a:xfrm>
          <a:prstGeom prst="curvedConnector2">
            <a:avLst/>
          </a:prstGeom>
          <a:ln>
            <a:no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A960BA75-EF92-4928-842D-9B284A005450}"/>
              </a:ext>
            </a:extLst>
          </p:cNvPr>
          <p:cNvSpPr txBox="1"/>
          <p:nvPr/>
        </p:nvSpPr>
        <p:spPr>
          <a:xfrm>
            <a:off x="4417815" y="-1883041"/>
            <a:ext cx="3356369" cy="1446550"/>
          </a:xfrm>
          <a:prstGeom prst="rect">
            <a:avLst/>
          </a:prstGeom>
          <a:noFill/>
        </p:spPr>
        <p:txBody>
          <a:bodyPr wrap="square" rtlCol="0">
            <a:spAutoFit/>
          </a:bodyPr>
          <a:lstStyle/>
          <a:p>
            <a:r>
              <a:rPr lang="en-US" sz="8800" b="1" dirty="0">
                <a:solidFill>
                  <a:schemeClr val="bg1"/>
                </a:solidFill>
                <a:latin typeface="Bahnschrift SemiBold SemiConden" panose="020B0502040204020203" pitchFamily="34" charset="0"/>
              </a:rPr>
              <a:t>GOALS</a:t>
            </a:r>
            <a:endParaRPr lang="en-MY" sz="8800" b="1" dirty="0">
              <a:solidFill>
                <a:schemeClr val="bg1"/>
              </a:solidFill>
              <a:latin typeface="Bahnschrift SemiBold SemiConden" panose="020B0502040204020203" pitchFamily="34" charset="0"/>
            </a:endParaRPr>
          </a:p>
        </p:txBody>
      </p:sp>
      <p:sp>
        <p:nvSpPr>
          <p:cNvPr id="22" name="TextBox 21">
            <a:extLst>
              <a:ext uri="{FF2B5EF4-FFF2-40B4-BE49-F238E27FC236}">
                <a16:creationId xmlns:a16="http://schemas.microsoft.com/office/drawing/2014/main" id="{6F72D17B-8B8F-4094-892F-F14A5F4D6326}"/>
              </a:ext>
            </a:extLst>
          </p:cNvPr>
          <p:cNvSpPr txBox="1"/>
          <p:nvPr/>
        </p:nvSpPr>
        <p:spPr>
          <a:xfrm>
            <a:off x="796730" y="8519488"/>
            <a:ext cx="10598529" cy="2862322"/>
          </a:xfrm>
          <a:prstGeom prst="rect">
            <a:avLst/>
          </a:prstGeom>
          <a:noFill/>
        </p:spPr>
        <p:txBody>
          <a:bodyPr wrap="square" rtlCol="0">
            <a:spAutoFit/>
          </a:bodyPr>
          <a:lstStyle/>
          <a:p>
            <a:r>
              <a:rPr lang="en-US" b="0" dirty="0">
                <a:solidFill>
                  <a:schemeClr val="bg1"/>
                </a:solidFill>
                <a:effectLst/>
                <a:latin typeface="Consolas" panose="020B0609020204030204" pitchFamily="49" charset="0"/>
              </a:rPr>
              <a:t>The goal is to develop a predictive model that can classify whether a policyholder is likely to submit an insurance claim based on historical data. This model will help the company focus its resources on high-risk customers, optimize premium pricing, and enhance customer service.</a:t>
            </a:r>
          </a:p>
          <a:p>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Furthermore, the company seeks to understand the key factors that influence a customer's decision to submit a claim. This knowledge will allow the company to make informed decisions about product offerings, customer engagement strategies, and risk management.</a:t>
            </a:r>
          </a:p>
          <a:p>
            <a:endParaRPr lang="en-MY" dirty="0">
              <a:solidFill>
                <a:schemeClr val="bg1"/>
              </a:solidFill>
            </a:endParaRPr>
          </a:p>
        </p:txBody>
      </p:sp>
    </p:spTree>
    <p:extLst>
      <p:ext uri="{BB962C8B-B14F-4D97-AF65-F5344CB8AC3E}">
        <p14:creationId xmlns:p14="http://schemas.microsoft.com/office/powerpoint/2010/main" val="2594597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DE550D49-427C-4CE3-9727-2D0C582E9256}"/>
              </a:ext>
            </a:extLst>
          </p:cNvPr>
          <p:cNvSpPr/>
          <p:nvPr/>
        </p:nvSpPr>
        <p:spPr>
          <a:xfrm rot="5400000">
            <a:off x="1745223" y="-7588046"/>
            <a:ext cx="8701548" cy="12683616"/>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 name="Flowchart: Delay 1">
            <a:extLst>
              <a:ext uri="{FF2B5EF4-FFF2-40B4-BE49-F238E27FC236}">
                <a16:creationId xmlns:a16="http://schemas.microsoft.com/office/drawing/2014/main" id="{11FCF87B-8470-4FEA-B3CE-A48A440C3555}"/>
              </a:ext>
            </a:extLst>
          </p:cNvPr>
          <p:cNvSpPr/>
          <p:nvPr/>
        </p:nvSpPr>
        <p:spPr>
          <a:xfrm rot="16200000">
            <a:off x="2571131" y="-780255"/>
            <a:ext cx="7049729"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92A79815-E470-4987-9EE3-A5AFD61A4873}"/>
              </a:ext>
            </a:extLst>
          </p:cNvPr>
          <p:cNvSpPr txBox="1"/>
          <p:nvPr/>
        </p:nvSpPr>
        <p:spPr>
          <a:xfrm>
            <a:off x="558217" y="-3385802"/>
            <a:ext cx="4610100" cy="1754326"/>
          </a:xfrm>
          <a:prstGeom prst="rect">
            <a:avLst/>
          </a:prstGeom>
          <a:noFill/>
        </p:spPr>
        <p:txBody>
          <a:bodyPr wrap="square" rtlCol="0">
            <a:spAutoFit/>
          </a:bodyPr>
          <a:lstStyle/>
          <a:p>
            <a:r>
              <a:rPr lang="en-US" sz="5400" dirty="0">
                <a:latin typeface="Bahnschrift SemiBold SemiConden" panose="020B0502040204020203" pitchFamily="34" charset="0"/>
              </a:rPr>
              <a:t>Problem Statement</a:t>
            </a:r>
            <a:endParaRPr lang="en-MY" sz="5400" dirty="0">
              <a:latin typeface="Bahnschrift SemiBold SemiConden" panose="020B0502040204020203" pitchFamily="34" charset="0"/>
            </a:endParaRPr>
          </a:p>
        </p:txBody>
      </p:sp>
      <p:sp>
        <p:nvSpPr>
          <p:cNvPr id="10" name="TextBox 9">
            <a:extLst>
              <a:ext uri="{FF2B5EF4-FFF2-40B4-BE49-F238E27FC236}">
                <a16:creationId xmlns:a16="http://schemas.microsoft.com/office/drawing/2014/main" id="{AA2E0678-DD82-4FDF-B53E-CBE407D89278}"/>
              </a:ext>
            </a:extLst>
          </p:cNvPr>
          <p:cNvSpPr txBox="1"/>
          <p:nvPr/>
        </p:nvSpPr>
        <p:spPr>
          <a:xfrm>
            <a:off x="4417809" y="1025041"/>
            <a:ext cx="3356369" cy="1446550"/>
          </a:xfrm>
          <a:prstGeom prst="rect">
            <a:avLst/>
          </a:prstGeom>
          <a:noFill/>
        </p:spPr>
        <p:txBody>
          <a:bodyPr wrap="square" rtlCol="0">
            <a:spAutoFit/>
          </a:bodyPr>
          <a:lstStyle/>
          <a:p>
            <a:r>
              <a:rPr lang="en-US" sz="8800" b="1" dirty="0">
                <a:solidFill>
                  <a:schemeClr val="bg1"/>
                </a:solidFill>
                <a:latin typeface="Bahnschrift SemiBold SemiConden" panose="020B0502040204020203" pitchFamily="34" charset="0"/>
              </a:rPr>
              <a:t>GOALS</a:t>
            </a:r>
            <a:endParaRPr lang="en-MY" sz="8800" b="1" dirty="0">
              <a:solidFill>
                <a:schemeClr val="bg1"/>
              </a:solidFill>
              <a:latin typeface="Bahnschrift SemiBold SemiConden" panose="020B0502040204020203" pitchFamily="34" charset="0"/>
            </a:endParaRPr>
          </a:p>
        </p:txBody>
      </p:sp>
      <p:sp>
        <p:nvSpPr>
          <p:cNvPr id="11" name="Flowchart: Delay 10">
            <a:extLst>
              <a:ext uri="{FF2B5EF4-FFF2-40B4-BE49-F238E27FC236}">
                <a16:creationId xmlns:a16="http://schemas.microsoft.com/office/drawing/2014/main" id="{AAA617DA-09A4-4586-A2DC-C39E50709330}"/>
              </a:ext>
            </a:extLst>
          </p:cNvPr>
          <p:cNvSpPr/>
          <p:nvPr/>
        </p:nvSpPr>
        <p:spPr>
          <a:xfrm rot="13103910">
            <a:off x="12041066" y="7846142"/>
            <a:ext cx="7258050" cy="6858000"/>
          </a:xfrm>
          <a:prstGeom prst="flowChartDelay">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2" name="TextBox 11">
            <a:extLst>
              <a:ext uri="{FF2B5EF4-FFF2-40B4-BE49-F238E27FC236}">
                <a16:creationId xmlns:a16="http://schemas.microsoft.com/office/drawing/2014/main" id="{1C5CFE55-2D14-4031-8B81-51BC54CE104E}"/>
              </a:ext>
            </a:extLst>
          </p:cNvPr>
          <p:cNvSpPr txBox="1"/>
          <p:nvPr/>
        </p:nvSpPr>
        <p:spPr>
          <a:xfrm>
            <a:off x="796730" y="3795969"/>
            <a:ext cx="10598529" cy="2862322"/>
          </a:xfrm>
          <a:prstGeom prst="rect">
            <a:avLst/>
          </a:prstGeom>
          <a:noFill/>
        </p:spPr>
        <p:txBody>
          <a:bodyPr wrap="square" rtlCol="0">
            <a:spAutoFit/>
          </a:bodyPr>
          <a:lstStyle/>
          <a:p>
            <a:r>
              <a:rPr lang="en-US" b="0" dirty="0">
                <a:solidFill>
                  <a:schemeClr val="bg1"/>
                </a:solidFill>
                <a:effectLst/>
                <a:latin typeface="Consolas" panose="020B0609020204030204" pitchFamily="49" charset="0"/>
              </a:rPr>
              <a:t>The goal is to develop a predictive model that can classify whether a policyholder is likely to submit an insurance claim based on historical data. This model will help the company focus its resources on high-risk customers, optimize premium pricing, and enhance customer service.</a:t>
            </a:r>
          </a:p>
          <a:p>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Furthermore, the company seeks to understand the key factors that influence a customer's decision to submit a claim. This knowledge will allow the company to make informed decisions about product offerings, customer engagement strategies, and risk management.</a:t>
            </a:r>
          </a:p>
          <a:p>
            <a:endParaRPr lang="en-MY" dirty="0">
              <a:solidFill>
                <a:schemeClr val="bg1"/>
              </a:solidFill>
            </a:endParaRPr>
          </a:p>
        </p:txBody>
      </p:sp>
      <p:sp>
        <p:nvSpPr>
          <p:cNvPr id="13" name="TextBox 12">
            <a:extLst>
              <a:ext uri="{FF2B5EF4-FFF2-40B4-BE49-F238E27FC236}">
                <a16:creationId xmlns:a16="http://schemas.microsoft.com/office/drawing/2014/main" id="{DFC30143-4EED-402E-83DB-AF719162B0AE}"/>
              </a:ext>
            </a:extLst>
          </p:cNvPr>
          <p:cNvSpPr txBox="1"/>
          <p:nvPr/>
        </p:nvSpPr>
        <p:spPr>
          <a:xfrm>
            <a:off x="-8768543" y="-57651"/>
            <a:ext cx="8768543" cy="1446550"/>
          </a:xfrm>
          <a:prstGeom prst="rect">
            <a:avLst/>
          </a:prstGeom>
          <a:noFill/>
        </p:spPr>
        <p:txBody>
          <a:bodyPr wrap="square" rtlCol="0">
            <a:spAutoFit/>
          </a:bodyPr>
          <a:lstStyle/>
          <a:p>
            <a:r>
              <a:rPr lang="en-US" sz="8800" b="1" dirty="0">
                <a:solidFill>
                  <a:schemeClr val="bg1"/>
                </a:solidFill>
                <a:latin typeface="Bahnschrift SemiBold SemiConden" panose="020B0502040204020203" pitchFamily="34" charset="0"/>
              </a:rPr>
              <a:t>Analytic Approach</a:t>
            </a:r>
            <a:endParaRPr lang="en-MY" sz="8800" b="1" dirty="0">
              <a:solidFill>
                <a:schemeClr val="bg1"/>
              </a:solidFill>
              <a:latin typeface="Bahnschrift SemiBold SemiConden" panose="020B0502040204020203" pitchFamily="34" charset="0"/>
            </a:endParaRPr>
          </a:p>
        </p:txBody>
      </p:sp>
      <p:sp>
        <p:nvSpPr>
          <p:cNvPr id="14" name="Flowchart: Connector 13">
            <a:extLst>
              <a:ext uri="{FF2B5EF4-FFF2-40B4-BE49-F238E27FC236}">
                <a16:creationId xmlns:a16="http://schemas.microsoft.com/office/drawing/2014/main" id="{CB36DAD0-7610-4132-BE5B-B4B9F3201BBB}"/>
              </a:ext>
            </a:extLst>
          </p:cNvPr>
          <p:cNvSpPr/>
          <p:nvPr/>
        </p:nvSpPr>
        <p:spPr>
          <a:xfrm>
            <a:off x="434290" y="9532044"/>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Exploratory Data Analysis (EDA)</a:t>
            </a:r>
            <a:endParaRPr lang="en-MY" sz="2400" dirty="0"/>
          </a:p>
        </p:txBody>
      </p:sp>
      <p:sp>
        <p:nvSpPr>
          <p:cNvPr id="15" name="Flowchart: Connector 14">
            <a:extLst>
              <a:ext uri="{FF2B5EF4-FFF2-40B4-BE49-F238E27FC236}">
                <a16:creationId xmlns:a16="http://schemas.microsoft.com/office/drawing/2014/main" id="{9232AD62-DEC4-4D1F-A719-FF1397F34BC8}"/>
              </a:ext>
            </a:extLst>
          </p:cNvPr>
          <p:cNvSpPr/>
          <p:nvPr/>
        </p:nvSpPr>
        <p:spPr>
          <a:xfrm>
            <a:off x="3219956" y="11075066"/>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Engineering</a:t>
            </a:r>
            <a:endParaRPr lang="en-MY" sz="2400" dirty="0"/>
          </a:p>
        </p:txBody>
      </p:sp>
      <p:sp>
        <p:nvSpPr>
          <p:cNvPr id="16" name="Flowchart: Connector 15">
            <a:extLst>
              <a:ext uri="{FF2B5EF4-FFF2-40B4-BE49-F238E27FC236}">
                <a16:creationId xmlns:a16="http://schemas.microsoft.com/office/drawing/2014/main" id="{AAF5F053-B15B-4BED-984A-C026249F3FDF}"/>
              </a:ext>
            </a:extLst>
          </p:cNvPr>
          <p:cNvSpPr/>
          <p:nvPr/>
        </p:nvSpPr>
        <p:spPr>
          <a:xfrm>
            <a:off x="6269530" y="9532044"/>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a:t>
            </a:r>
            <a:r>
              <a:rPr lang="en-US" sz="2800" dirty="0" err="1"/>
              <a:t>Buiding</a:t>
            </a:r>
            <a:endParaRPr lang="en-MY" sz="2800" dirty="0"/>
          </a:p>
        </p:txBody>
      </p:sp>
      <p:sp>
        <p:nvSpPr>
          <p:cNvPr id="17" name="Flowchart: Connector 16">
            <a:extLst>
              <a:ext uri="{FF2B5EF4-FFF2-40B4-BE49-F238E27FC236}">
                <a16:creationId xmlns:a16="http://schemas.microsoft.com/office/drawing/2014/main" id="{178FB127-0441-4D8C-87D0-1FD9CD338E4B}"/>
              </a:ext>
            </a:extLst>
          </p:cNvPr>
          <p:cNvSpPr/>
          <p:nvPr/>
        </p:nvSpPr>
        <p:spPr>
          <a:xfrm>
            <a:off x="9160214" y="11075066"/>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Evaluation</a:t>
            </a:r>
            <a:endParaRPr lang="en-MY" sz="2800" dirty="0"/>
          </a:p>
        </p:txBody>
      </p:sp>
    </p:spTree>
    <p:extLst>
      <p:ext uri="{BB962C8B-B14F-4D97-AF65-F5344CB8AC3E}">
        <p14:creationId xmlns:p14="http://schemas.microsoft.com/office/powerpoint/2010/main" val="2826877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6579F1D-4A7C-4A87-95FF-0B2E3C418AA1}"/>
              </a:ext>
            </a:extLst>
          </p:cNvPr>
          <p:cNvSpPr txBox="1"/>
          <p:nvPr/>
        </p:nvSpPr>
        <p:spPr>
          <a:xfrm>
            <a:off x="507999" y="954631"/>
            <a:ext cx="11912867" cy="1446550"/>
          </a:xfrm>
          <a:prstGeom prst="rect">
            <a:avLst/>
          </a:prstGeom>
          <a:noFill/>
        </p:spPr>
        <p:txBody>
          <a:bodyPr wrap="square" rtlCol="0">
            <a:spAutoFit/>
          </a:bodyPr>
          <a:lstStyle/>
          <a:p>
            <a:r>
              <a:rPr lang="en-US" sz="8800" dirty="0">
                <a:noFill/>
                <a:latin typeface="Bauhaus 93" panose="04030905020B02020C02" pitchFamily="82" charset="0"/>
              </a:rPr>
              <a:t>DATA UNDERSTANDING</a:t>
            </a:r>
            <a:endParaRPr lang="en-MY" sz="8800" dirty="0">
              <a:noFill/>
              <a:latin typeface="Bauhaus 93" panose="04030905020B02020C02" pitchFamily="82" charset="0"/>
            </a:endParaRPr>
          </a:p>
        </p:txBody>
      </p:sp>
      <p:sp>
        <p:nvSpPr>
          <p:cNvPr id="18" name="TextBox 17">
            <a:extLst>
              <a:ext uri="{FF2B5EF4-FFF2-40B4-BE49-F238E27FC236}">
                <a16:creationId xmlns:a16="http://schemas.microsoft.com/office/drawing/2014/main" id="{5D91958D-AC88-47E2-804B-3CD9FBE8CF5A}"/>
              </a:ext>
            </a:extLst>
          </p:cNvPr>
          <p:cNvSpPr txBox="1"/>
          <p:nvPr/>
        </p:nvSpPr>
        <p:spPr>
          <a:xfrm>
            <a:off x="2863267" y="3673373"/>
            <a:ext cx="3346330" cy="1323439"/>
          </a:xfrm>
          <a:prstGeom prst="rect">
            <a:avLst/>
          </a:prstGeom>
          <a:noFill/>
        </p:spPr>
        <p:txBody>
          <a:bodyPr wrap="square" rtlCol="0">
            <a:spAutoFit/>
          </a:bodyPr>
          <a:lstStyle/>
          <a:p>
            <a:r>
              <a:rPr lang="en-US" sz="8000" dirty="0">
                <a:noFill/>
                <a:latin typeface="Bauhaus 93" panose="04030905020B02020C02" pitchFamily="82" charset="0"/>
              </a:rPr>
              <a:t>Target</a:t>
            </a:r>
            <a:endParaRPr lang="en-MY" sz="8000" dirty="0">
              <a:noFill/>
              <a:latin typeface="Bauhaus 93" panose="04030905020B02020C02" pitchFamily="82" charset="0"/>
            </a:endParaRPr>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6" name="Flowchart: Delay 5">
            <a:extLst>
              <a:ext uri="{FF2B5EF4-FFF2-40B4-BE49-F238E27FC236}">
                <a16:creationId xmlns:a16="http://schemas.microsoft.com/office/drawing/2014/main" id="{5149C61C-454E-484A-A875-09FF864056DC}"/>
              </a:ext>
            </a:extLst>
          </p:cNvPr>
          <p:cNvSpPr/>
          <p:nvPr/>
        </p:nvSpPr>
        <p:spPr>
          <a:xfrm rot="5400000">
            <a:off x="1745219" y="-11593103"/>
            <a:ext cx="8701548" cy="12683616"/>
          </a:xfrm>
          <a:prstGeom prst="flowChartDelay">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Flowchart: Delay 6">
            <a:extLst>
              <a:ext uri="{FF2B5EF4-FFF2-40B4-BE49-F238E27FC236}">
                <a16:creationId xmlns:a16="http://schemas.microsoft.com/office/drawing/2014/main" id="{9EE96B17-BF94-4E9A-93B1-91D12B920459}"/>
              </a:ext>
            </a:extLst>
          </p:cNvPr>
          <p:cNvSpPr/>
          <p:nvPr/>
        </p:nvSpPr>
        <p:spPr>
          <a:xfrm rot="16200000">
            <a:off x="-769373" y="-6103376"/>
            <a:ext cx="13730750"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8" name="TextBox 7">
            <a:extLst>
              <a:ext uri="{FF2B5EF4-FFF2-40B4-BE49-F238E27FC236}">
                <a16:creationId xmlns:a16="http://schemas.microsoft.com/office/drawing/2014/main" id="{422CE561-D336-4D59-8E04-324F21B441F4}"/>
              </a:ext>
            </a:extLst>
          </p:cNvPr>
          <p:cNvSpPr txBox="1"/>
          <p:nvPr/>
        </p:nvSpPr>
        <p:spPr>
          <a:xfrm>
            <a:off x="4417808" y="-2620085"/>
            <a:ext cx="3356369" cy="1446550"/>
          </a:xfrm>
          <a:prstGeom prst="rect">
            <a:avLst/>
          </a:prstGeom>
          <a:noFill/>
        </p:spPr>
        <p:txBody>
          <a:bodyPr wrap="square" rtlCol="0">
            <a:spAutoFit/>
          </a:bodyPr>
          <a:lstStyle/>
          <a:p>
            <a:r>
              <a:rPr lang="en-US" sz="8800" b="1" dirty="0">
                <a:solidFill>
                  <a:schemeClr val="bg1"/>
                </a:solidFill>
                <a:latin typeface="Bahnschrift SemiBold SemiConden" panose="020B0502040204020203" pitchFamily="34" charset="0"/>
              </a:rPr>
              <a:t>GOALS</a:t>
            </a:r>
            <a:endParaRPr lang="en-MY" sz="8800" b="1" dirty="0">
              <a:solidFill>
                <a:schemeClr val="bg1"/>
              </a:solidFill>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402C972A-5B42-462E-8FC6-2DCEE58F67A5}"/>
              </a:ext>
            </a:extLst>
          </p:cNvPr>
          <p:cNvSpPr txBox="1"/>
          <p:nvPr/>
        </p:nvSpPr>
        <p:spPr>
          <a:xfrm>
            <a:off x="606785" y="9990292"/>
            <a:ext cx="10598529" cy="2862322"/>
          </a:xfrm>
          <a:prstGeom prst="rect">
            <a:avLst/>
          </a:prstGeom>
          <a:noFill/>
        </p:spPr>
        <p:txBody>
          <a:bodyPr wrap="square" rtlCol="0">
            <a:spAutoFit/>
          </a:bodyPr>
          <a:lstStyle/>
          <a:p>
            <a:r>
              <a:rPr lang="en-US" b="0" dirty="0">
                <a:solidFill>
                  <a:schemeClr val="bg1"/>
                </a:solidFill>
                <a:effectLst/>
                <a:latin typeface="Consolas" panose="020B0609020204030204" pitchFamily="49" charset="0"/>
              </a:rPr>
              <a:t>The goal is to develop a predictive model that can classify whether a policyholder is likely to submit an insurance claim based on historical data. This model will help the company focus its resources on high-risk customers, optimize premium pricing, and enhance customer service.</a:t>
            </a:r>
          </a:p>
          <a:p>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Furthermore, the company seeks to understand the key factors that influence a customer's decision to submit a claim. This knowledge will allow the company to make informed decisions about product offerings, customer engagement strategies, and risk management.</a:t>
            </a:r>
          </a:p>
          <a:p>
            <a:endParaRPr lang="en-MY" dirty="0">
              <a:solidFill>
                <a:schemeClr val="bg1"/>
              </a:solidFill>
            </a:endParaRPr>
          </a:p>
        </p:txBody>
      </p:sp>
      <p:sp>
        <p:nvSpPr>
          <p:cNvPr id="10" name="TextBox 9">
            <a:extLst>
              <a:ext uri="{FF2B5EF4-FFF2-40B4-BE49-F238E27FC236}">
                <a16:creationId xmlns:a16="http://schemas.microsoft.com/office/drawing/2014/main" id="{200670F4-A3EE-4BC2-A414-1EB56A660367}"/>
              </a:ext>
            </a:extLst>
          </p:cNvPr>
          <p:cNvSpPr txBox="1"/>
          <p:nvPr/>
        </p:nvSpPr>
        <p:spPr>
          <a:xfrm>
            <a:off x="3260501" y="5532"/>
            <a:ext cx="5670982" cy="1015663"/>
          </a:xfrm>
          <a:prstGeom prst="rect">
            <a:avLst/>
          </a:prstGeom>
          <a:noFill/>
        </p:spPr>
        <p:txBody>
          <a:bodyPr wrap="square" rtlCol="0">
            <a:spAutoFit/>
          </a:bodyPr>
          <a:lstStyle/>
          <a:p>
            <a:r>
              <a:rPr lang="en-US" sz="6000" b="1" dirty="0">
                <a:solidFill>
                  <a:schemeClr val="bg1"/>
                </a:solidFill>
                <a:latin typeface="Bahnschrift SemiBold SemiConden" panose="020B0502040204020203" pitchFamily="34" charset="0"/>
              </a:rPr>
              <a:t>Analytic Approach</a:t>
            </a:r>
            <a:endParaRPr lang="en-MY" sz="6000" b="1" dirty="0">
              <a:solidFill>
                <a:schemeClr val="bg1"/>
              </a:solidFill>
              <a:latin typeface="Bahnschrift SemiBold SemiConden" panose="020B0502040204020203" pitchFamily="34" charset="0"/>
            </a:endParaRPr>
          </a:p>
        </p:txBody>
      </p:sp>
      <p:sp>
        <p:nvSpPr>
          <p:cNvPr id="2" name="Flowchart: Connector 1">
            <a:extLst>
              <a:ext uri="{FF2B5EF4-FFF2-40B4-BE49-F238E27FC236}">
                <a16:creationId xmlns:a16="http://schemas.microsoft.com/office/drawing/2014/main" id="{ED504467-C714-4CF2-BCE1-8C1A88B6B1CC}"/>
              </a:ext>
            </a:extLst>
          </p:cNvPr>
          <p:cNvSpPr/>
          <p:nvPr/>
        </p:nvSpPr>
        <p:spPr>
          <a:xfrm>
            <a:off x="315945" y="1666775"/>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Exploratory Data Analysis (EDA)</a:t>
            </a:r>
            <a:endParaRPr lang="en-MY" sz="2400" dirty="0"/>
          </a:p>
        </p:txBody>
      </p:sp>
      <p:sp>
        <p:nvSpPr>
          <p:cNvPr id="11" name="Flowchart: Connector 10">
            <a:extLst>
              <a:ext uri="{FF2B5EF4-FFF2-40B4-BE49-F238E27FC236}">
                <a16:creationId xmlns:a16="http://schemas.microsoft.com/office/drawing/2014/main" id="{B5083A2E-0337-4DB7-8E57-3D692F6322EC}"/>
              </a:ext>
            </a:extLst>
          </p:cNvPr>
          <p:cNvSpPr/>
          <p:nvPr/>
        </p:nvSpPr>
        <p:spPr>
          <a:xfrm>
            <a:off x="3101611" y="3209797"/>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Engineering</a:t>
            </a:r>
            <a:endParaRPr lang="en-MY" sz="2400" dirty="0"/>
          </a:p>
        </p:txBody>
      </p:sp>
      <p:sp>
        <p:nvSpPr>
          <p:cNvPr id="12" name="Flowchart: Connector 11">
            <a:extLst>
              <a:ext uri="{FF2B5EF4-FFF2-40B4-BE49-F238E27FC236}">
                <a16:creationId xmlns:a16="http://schemas.microsoft.com/office/drawing/2014/main" id="{9FB84060-21C4-42D6-8FB9-D8620D56BF2E}"/>
              </a:ext>
            </a:extLst>
          </p:cNvPr>
          <p:cNvSpPr/>
          <p:nvPr/>
        </p:nvSpPr>
        <p:spPr>
          <a:xfrm>
            <a:off x="6151185" y="1666775"/>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a:t>
            </a:r>
            <a:r>
              <a:rPr lang="en-US" sz="2800" dirty="0" err="1"/>
              <a:t>Buiding</a:t>
            </a:r>
            <a:endParaRPr lang="en-MY" sz="2800" dirty="0"/>
          </a:p>
        </p:txBody>
      </p:sp>
      <p:sp>
        <p:nvSpPr>
          <p:cNvPr id="13" name="Flowchart: Connector 12">
            <a:extLst>
              <a:ext uri="{FF2B5EF4-FFF2-40B4-BE49-F238E27FC236}">
                <a16:creationId xmlns:a16="http://schemas.microsoft.com/office/drawing/2014/main" id="{29683830-4F5A-41E1-960A-F79C11A50B33}"/>
              </a:ext>
            </a:extLst>
          </p:cNvPr>
          <p:cNvSpPr/>
          <p:nvPr/>
        </p:nvSpPr>
        <p:spPr>
          <a:xfrm>
            <a:off x="9041869" y="3209797"/>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Evaluation</a:t>
            </a:r>
            <a:endParaRPr lang="en-MY" sz="2800" dirty="0"/>
          </a:p>
        </p:txBody>
      </p:sp>
      <p:sp>
        <p:nvSpPr>
          <p:cNvPr id="14" name="TextBox 13">
            <a:extLst>
              <a:ext uri="{FF2B5EF4-FFF2-40B4-BE49-F238E27FC236}">
                <a16:creationId xmlns:a16="http://schemas.microsoft.com/office/drawing/2014/main" id="{738FD21E-99FA-431B-BE1C-849B8917EBEE}"/>
              </a:ext>
            </a:extLst>
          </p:cNvPr>
          <p:cNvSpPr txBox="1"/>
          <p:nvPr/>
        </p:nvSpPr>
        <p:spPr>
          <a:xfrm>
            <a:off x="-1" y="6585377"/>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91819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1"/>
                                        </p:tgtEl>
                                        <p:attrNameLst>
                                          <p:attrName>ppt_x</p:attrName>
                                          <p:attrName>ppt_y</p:attrName>
                                        </p:attrNameLst>
                                      </p:cBhvr>
                                    </p:animMotion>
                                    <p:animRot by="1500000">
                                      <p:cBhvr>
                                        <p:cTn id="13" dur="125" fill="hold">
                                          <p:stCondLst>
                                            <p:cond delay="0"/>
                                          </p:stCondLst>
                                        </p:cTn>
                                        <p:tgtEl>
                                          <p:spTgt spid="11"/>
                                        </p:tgtEl>
                                        <p:attrNameLst>
                                          <p:attrName>r</p:attrName>
                                        </p:attrNameLst>
                                      </p:cBhvr>
                                    </p:animRot>
                                    <p:animRot by="-1500000">
                                      <p:cBhvr>
                                        <p:cTn id="14" dur="125" fill="hold">
                                          <p:stCondLst>
                                            <p:cond delay="125"/>
                                          </p:stCondLst>
                                        </p:cTn>
                                        <p:tgtEl>
                                          <p:spTgt spid="11"/>
                                        </p:tgtEl>
                                        <p:attrNameLst>
                                          <p:attrName>r</p:attrName>
                                        </p:attrNameLst>
                                      </p:cBhvr>
                                    </p:animRot>
                                    <p:animRot by="-1500000">
                                      <p:cBhvr>
                                        <p:cTn id="15" dur="125" fill="hold">
                                          <p:stCondLst>
                                            <p:cond delay="250"/>
                                          </p:stCondLst>
                                        </p:cTn>
                                        <p:tgtEl>
                                          <p:spTgt spid="11"/>
                                        </p:tgtEl>
                                        <p:attrNameLst>
                                          <p:attrName>r</p:attrName>
                                        </p:attrNameLst>
                                      </p:cBhvr>
                                    </p:animRot>
                                    <p:animRot by="1500000">
                                      <p:cBhvr>
                                        <p:cTn id="16" dur="125" fill="hold">
                                          <p:stCondLst>
                                            <p:cond delay="375"/>
                                          </p:stCondLst>
                                        </p:cTn>
                                        <p:tgtEl>
                                          <p:spTgt spid="11"/>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12"/>
                                        </p:tgtEl>
                                        <p:attrNameLst>
                                          <p:attrName>ppt_x</p:attrName>
                                          <p:attrName>ppt_y</p:attrName>
                                        </p:attrNameLst>
                                      </p:cBhvr>
                                    </p:animMotion>
                                    <p:animRot by="1500000">
                                      <p:cBhvr>
                                        <p:cTn id="19" dur="125" fill="hold">
                                          <p:stCondLst>
                                            <p:cond delay="0"/>
                                          </p:stCondLst>
                                        </p:cTn>
                                        <p:tgtEl>
                                          <p:spTgt spid="12"/>
                                        </p:tgtEl>
                                        <p:attrNameLst>
                                          <p:attrName>r</p:attrName>
                                        </p:attrNameLst>
                                      </p:cBhvr>
                                    </p:animRot>
                                    <p:animRot by="-1500000">
                                      <p:cBhvr>
                                        <p:cTn id="20" dur="125" fill="hold">
                                          <p:stCondLst>
                                            <p:cond delay="125"/>
                                          </p:stCondLst>
                                        </p:cTn>
                                        <p:tgtEl>
                                          <p:spTgt spid="12"/>
                                        </p:tgtEl>
                                        <p:attrNameLst>
                                          <p:attrName>r</p:attrName>
                                        </p:attrNameLst>
                                      </p:cBhvr>
                                    </p:animRot>
                                    <p:animRot by="-1500000">
                                      <p:cBhvr>
                                        <p:cTn id="21" dur="125" fill="hold">
                                          <p:stCondLst>
                                            <p:cond delay="250"/>
                                          </p:stCondLst>
                                        </p:cTn>
                                        <p:tgtEl>
                                          <p:spTgt spid="12"/>
                                        </p:tgtEl>
                                        <p:attrNameLst>
                                          <p:attrName>r</p:attrName>
                                        </p:attrNameLst>
                                      </p:cBhvr>
                                    </p:animRot>
                                    <p:animRot by="1500000">
                                      <p:cBhvr>
                                        <p:cTn id="22" dur="125" fill="hold">
                                          <p:stCondLst>
                                            <p:cond delay="375"/>
                                          </p:stCondLst>
                                        </p:cTn>
                                        <p:tgtEl>
                                          <p:spTgt spid="12"/>
                                        </p:tgtEl>
                                        <p:attrNameLst>
                                          <p:attrName>r</p:attrName>
                                        </p:attrNameLst>
                                      </p:cBhvr>
                                    </p:animRot>
                                  </p:childTnLst>
                                </p:cTn>
                              </p:par>
                              <p:par>
                                <p:cTn id="23" presetID="34" presetClass="emph" presetSubtype="0" fill="hold" grpId="0" nodeType="with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13"/>
                                        </p:tgtEl>
                                        <p:attrNameLst>
                                          <p:attrName>ppt_x</p:attrName>
                                          <p:attrName>ppt_y</p:attrName>
                                        </p:attrNameLst>
                                      </p:cBhvr>
                                    </p:animMotion>
                                    <p:animRot by="1500000">
                                      <p:cBhvr>
                                        <p:cTn id="25" dur="125" fill="hold">
                                          <p:stCondLst>
                                            <p:cond delay="0"/>
                                          </p:stCondLst>
                                        </p:cTn>
                                        <p:tgtEl>
                                          <p:spTgt spid="13"/>
                                        </p:tgtEl>
                                        <p:attrNameLst>
                                          <p:attrName>r</p:attrName>
                                        </p:attrNameLst>
                                      </p:cBhvr>
                                    </p:animRot>
                                    <p:animRot by="-1500000">
                                      <p:cBhvr>
                                        <p:cTn id="26" dur="125" fill="hold">
                                          <p:stCondLst>
                                            <p:cond delay="125"/>
                                          </p:stCondLst>
                                        </p:cTn>
                                        <p:tgtEl>
                                          <p:spTgt spid="13"/>
                                        </p:tgtEl>
                                        <p:attrNameLst>
                                          <p:attrName>r</p:attrName>
                                        </p:attrNameLst>
                                      </p:cBhvr>
                                    </p:animRot>
                                    <p:animRot by="-1500000">
                                      <p:cBhvr>
                                        <p:cTn id="27" dur="125" fill="hold">
                                          <p:stCondLst>
                                            <p:cond delay="250"/>
                                          </p:stCondLst>
                                        </p:cTn>
                                        <p:tgtEl>
                                          <p:spTgt spid="13"/>
                                        </p:tgtEl>
                                        <p:attrNameLst>
                                          <p:attrName>r</p:attrName>
                                        </p:attrNameLst>
                                      </p:cBhvr>
                                    </p:animRot>
                                    <p:animRot by="1500000">
                                      <p:cBhvr>
                                        <p:cTn id="28" dur="125" fill="hold">
                                          <p:stCondLst>
                                            <p:cond delay="375"/>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lay 9">
            <a:extLst>
              <a:ext uri="{FF2B5EF4-FFF2-40B4-BE49-F238E27FC236}">
                <a16:creationId xmlns:a16="http://schemas.microsoft.com/office/drawing/2014/main" id="{580FEA25-04C6-433E-AB2C-5D0A5359B0F6}"/>
              </a:ext>
            </a:extLst>
          </p:cNvPr>
          <p:cNvSpPr/>
          <p:nvPr/>
        </p:nvSpPr>
        <p:spPr>
          <a:xfrm rot="16200000">
            <a:off x="-915566" y="-17584195"/>
            <a:ext cx="13730750"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6" name="Flowchart: Connector 5">
            <a:extLst>
              <a:ext uri="{FF2B5EF4-FFF2-40B4-BE49-F238E27FC236}">
                <a16:creationId xmlns:a16="http://schemas.microsoft.com/office/drawing/2014/main" id="{B72A2ABD-482A-452A-BE4E-34CB925BBA4B}"/>
              </a:ext>
            </a:extLst>
          </p:cNvPr>
          <p:cNvSpPr/>
          <p:nvPr/>
        </p:nvSpPr>
        <p:spPr>
          <a:xfrm>
            <a:off x="296259" y="-3700392"/>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Exploratory Data Analysis (EDA)</a:t>
            </a:r>
            <a:endParaRPr lang="en-MY" sz="2400" dirty="0"/>
          </a:p>
        </p:txBody>
      </p:sp>
      <p:sp>
        <p:nvSpPr>
          <p:cNvPr id="7" name="Flowchart: Connector 6">
            <a:extLst>
              <a:ext uri="{FF2B5EF4-FFF2-40B4-BE49-F238E27FC236}">
                <a16:creationId xmlns:a16="http://schemas.microsoft.com/office/drawing/2014/main" id="{72A31CEA-94FA-4D8D-9DB3-BE4C6969B6E7}"/>
              </a:ext>
            </a:extLst>
          </p:cNvPr>
          <p:cNvSpPr/>
          <p:nvPr/>
        </p:nvSpPr>
        <p:spPr>
          <a:xfrm>
            <a:off x="3038813" y="9162473"/>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Engineering</a:t>
            </a:r>
            <a:endParaRPr lang="en-MY" sz="2400" dirty="0"/>
          </a:p>
        </p:txBody>
      </p:sp>
      <p:sp>
        <p:nvSpPr>
          <p:cNvPr id="8" name="Flowchart: Connector 7">
            <a:extLst>
              <a:ext uri="{FF2B5EF4-FFF2-40B4-BE49-F238E27FC236}">
                <a16:creationId xmlns:a16="http://schemas.microsoft.com/office/drawing/2014/main" id="{15C5EF38-71B5-41AF-9B02-4443A2C821B3}"/>
              </a:ext>
            </a:extLst>
          </p:cNvPr>
          <p:cNvSpPr/>
          <p:nvPr/>
        </p:nvSpPr>
        <p:spPr>
          <a:xfrm>
            <a:off x="6131499" y="-4082312"/>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a:t>
            </a:r>
            <a:r>
              <a:rPr lang="en-US" sz="2800" dirty="0" err="1"/>
              <a:t>Buiding</a:t>
            </a:r>
            <a:endParaRPr lang="en-MY" sz="2800" dirty="0"/>
          </a:p>
        </p:txBody>
      </p:sp>
      <p:sp>
        <p:nvSpPr>
          <p:cNvPr id="9" name="Flowchart: Connector 8">
            <a:extLst>
              <a:ext uri="{FF2B5EF4-FFF2-40B4-BE49-F238E27FC236}">
                <a16:creationId xmlns:a16="http://schemas.microsoft.com/office/drawing/2014/main" id="{D17A28E8-FE8D-458D-A44C-1C7370757216}"/>
              </a:ext>
            </a:extLst>
          </p:cNvPr>
          <p:cNvSpPr/>
          <p:nvPr/>
        </p:nvSpPr>
        <p:spPr>
          <a:xfrm>
            <a:off x="9022183" y="9162473"/>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Evaluation</a:t>
            </a:r>
            <a:endParaRPr lang="en-MY" sz="2800" dirty="0"/>
          </a:p>
        </p:txBody>
      </p:sp>
      <p:sp>
        <p:nvSpPr>
          <p:cNvPr id="53" name="TextBox 52">
            <a:extLst>
              <a:ext uri="{FF2B5EF4-FFF2-40B4-BE49-F238E27FC236}">
                <a16:creationId xmlns:a16="http://schemas.microsoft.com/office/drawing/2014/main" id="{D6399B77-8198-47DA-B7D5-D76670E15198}"/>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79D373F1-5018-41C9-B363-54EBCC6DF054}"/>
              </a:ext>
            </a:extLst>
          </p:cNvPr>
          <p:cNvSpPr txBox="1"/>
          <p:nvPr/>
        </p:nvSpPr>
        <p:spPr>
          <a:xfrm>
            <a:off x="465621" y="1747705"/>
            <a:ext cx="11912867" cy="1446550"/>
          </a:xfrm>
          <a:prstGeom prst="rect">
            <a:avLst/>
          </a:prstGeom>
          <a:noFill/>
        </p:spPr>
        <p:txBody>
          <a:bodyPr wrap="square" rtlCol="0">
            <a:spAutoFit/>
          </a:bodyPr>
          <a:lstStyle/>
          <a:p>
            <a:r>
              <a:rPr lang="en-US" sz="8800" dirty="0">
                <a:solidFill>
                  <a:schemeClr val="tx1">
                    <a:lumMod val="75000"/>
                    <a:lumOff val="25000"/>
                  </a:schemeClr>
                </a:solidFill>
                <a:latin typeface="Bauhaus 93" panose="04030905020B02020C02" pitchFamily="82" charset="0"/>
              </a:rPr>
              <a:t>DATA UNDERSTANDING</a:t>
            </a:r>
            <a:endParaRPr lang="en-MY" sz="8800" dirty="0">
              <a:solidFill>
                <a:schemeClr val="tx1">
                  <a:lumMod val="75000"/>
                  <a:lumOff val="25000"/>
                </a:schemeClr>
              </a:solidFill>
              <a:latin typeface="Bauhaus 93" panose="04030905020B02020C02" pitchFamily="82" charset="0"/>
            </a:endParaRPr>
          </a:p>
        </p:txBody>
      </p:sp>
      <p:sp>
        <p:nvSpPr>
          <p:cNvPr id="54" name="TextBox 53">
            <a:extLst>
              <a:ext uri="{FF2B5EF4-FFF2-40B4-BE49-F238E27FC236}">
                <a16:creationId xmlns:a16="http://schemas.microsoft.com/office/drawing/2014/main" id="{FB7CA381-6EA4-40EB-AEA3-65F81F446727}"/>
              </a:ext>
            </a:extLst>
          </p:cNvPr>
          <p:cNvSpPr txBox="1"/>
          <p:nvPr/>
        </p:nvSpPr>
        <p:spPr>
          <a:xfrm>
            <a:off x="2810990" y="2928313"/>
            <a:ext cx="3346330" cy="1323439"/>
          </a:xfrm>
          <a:prstGeom prst="rect">
            <a:avLst/>
          </a:prstGeom>
          <a:noFill/>
        </p:spPr>
        <p:txBody>
          <a:bodyPr wrap="square" rtlCol="0">
            <a:spAutoFit/>
          </a:bodyPr>
          <a:lstStyle/>
          <a:p>
            <a:r>
              <a:rPr lang="en-US" sz="8000" dirty="0">
                <a:solidFill>
                  <a:schemeClr val="bg2"/>
                </a:solidFill>
                <a:latin typeface="Bauhaus 93" panose="04030905020B02020C02" pitchFamily="82" charset="0"/>
              </a:rPr>
              <a:t>Target</a:t>
            </a:r>
            <a:endParaRPr lang="en-MY" sz="8000" dirty="0">
              <a:solidFill>
                <a:schemeClr val="bg2"/>
              </a:solidFill>
              <a:latin typeface="Bauhaus 93" panose="04030905020B02020C02" pitchFamily="82" charset="0"/>
            </a:endParaRPr>
          </a:p>
        </p:txBody>
      </p:sp>
      <p:sp>
        <p:nvSpPr>
          <p:cNvPr id="55" name="Rectangle: Rounded Corners 54">
            <a:extLst>
              <a:ext uri="{FF2B5EF4-FFF2-40B4-BE49-F238E27FC236}">
                <a16:creationId xmlns:a16="http://schemas.microsoft.com/office/drawing/2014/main" id="{88A71B1C-3439-4F3C-8970-C244F170D0CA}"/>
              </a:ext>
            </a:extLst>
          </p:cNvPr>
          <p:cNvSpPr/>
          <p:nvPr/>
        </p:nvSpPr>
        <p:spPr>
          <a:xfrm>
            <a:off x="6276913" y="3005814"/>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Claim</a:t>
            </a:r>
            <a:endParaRPr lang="en-MY" b="1" dirty="0">
              <a:latin typeface="Consolas" panose="020B0609020204030204" pitchFamily="49" charset="0"/>
            </a:endParaRPr>
          </a:p>
        </p:txBody>
      </p:sp>
      <p:sp>
        <p:nvSpPr>
          <p:cNvPr id="56" name="TextBox 55">
            <a:extLst>
              <a:ext uri="{FF2B5EF4-FFF2-40B4-BE49-F238E27FC236}">
                <a16:creationId xmlns:a16="http://schemas.microsoft.com/office/drawing/2014/main" id="{03CB7DD6-600F-44CB-8B3D-2599D69CD0F3}"/>
              </a:ext>
            </a:extLst>
          </p:cNvPr>
          <p:cNvSpPr txBox="1"/>
          <p:nvPr/>
        </p:nvSpPr>
        <p:spPr>
          <a:xfrm>
            <a:off x="6265571" y="3543866"/>
            <a:ext cx="2611470"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pPr algn="just"/>
            <a:r>
              <a:rPr lang="en-US" sz="1200" dirty="0">
                <a:solidFill>
                  <a:schemeClr val="accent2">
                    <a:lumMod val="75000"/>
                  </a:schemeClr>
                </a:solidFill>
                <a:latin typeface="Consolas" panose="020B0609020204030204" pitchFamily="49" charset="0"/>
              </a:rPr>
              <a:t>Claim status (Yes, No) indicating whether a claim was made against the policy</a:t>
            </a:r>
            <a:endParaRPr lang="en-MY" sz="1200" dirty="0">
              <a:solidFill>
                <a:schemeClr val="accent2">
                  <a:lumMod val="75000"/>
                </a:schemeClr>
              </a:solidFill>
              <a:latin typeface="Consolas" panose="020B0609020204030204" pitchFamily="49" charset="0"/>
            </a:endParaRPr>
          </a:p>
        </p:txBody>
      </p:sp>
      <p:sp>
        <p:nvSpPr>
          <p:cNvPr id="3" name="Rectangle 1">
            <a:extLst>
              <a:ext uri="{FF2B5EF4-FFF2-40B4-BE49-F238E27FC236}">
                <a16:creationId xmlns:a16="http://schemas.microsoft.com/office/drawing/2014/main" id="{7C62871F-2815-44B4-9CF5-F6B751388342}"/>
              </a:ext>
            </a:extLst>
          </p:cNvPr>
          <p:cNvSpPr>
            <a:spLocks noChangeArrowheads="1"/>
          </p:cNvSpPr>
          <p:nvPr/>
        </p:nvSpPr>
        <p:spPr bwMode="auto">
          <a:xfrm>
            <a:off x="10247085" y="-22642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Tujuan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Mengukur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persentase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yang </a:t>
            </a:r>
            <a:r>
              <a:rPr kumimoji="0" lang="en-US" altLang="en-US" sz="1800" b="0" i="0" u="none" strike="noStrike" cap="none" normalizeH="0" baseline="0" dirty="0" err="1">
                <a:ln>
                  <a:noFill/>
                </a:ln>
                <a:solidFill>
                  <a:schemeClr val="tx1"/>
                </a:solidFill>
                <a:effectLst/>
                <a:latin typeface="Arial" panose="020B0604020202020204" pitchFamily="34" charset="0"/>
              </a:rPr>
              <a:t>benar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Penggunaan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Berguna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untuk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mengevaluasi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kinerja</a:t>
            </a:r>
            <a:r>
              <a:rPr kumimoji="0" lang="en-US" altLang="en-US" sz="1800" b="0" i="0" u="none" strike="noStrike" cap="none" normalizeH="0" baseline="0" dirty="0">
                <a:ln>
                  <a:noFill/>
                </a:ln>
                <a:solidFill>
                  <a:schemeClr val="tx1"/>
                </a:solidFill>
                <a:effectLst/>
                <a:latin typeface="Arial" panose="020B0604020202020204" pitchFamily="34" charset="0"/>
              </a:rPr>
              <a:t> model </a:t>
            </a:r>
            <a:r>
              <a:rPr kumimoji="0" lang="en-US" altLang="en-US" sz="1800" b="0" i="0" u="none" strike="noStrike" cap="none" normalizeH="0" baseline="0" dirty="0" err="1">
                <a:ln>
                  <a:noFill/>
                </a:ln>
                <a:solidFill>
                  <a:schemeClr val="tx1"/>
                </a:solidFill>
                <a:effectLst/>
                <a:latin typeface="Arial" panose="020B0604020202020204" pitchFamily="34" charset="0"/>
              </a:rPr>
              <a:t>klasifikasi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seperti</a:t>
            </a:r>
            <a:r>
              <a:rPr kumimoji="0" lang="en-US" altLang="en-US" sz="1800" b="0" i="0" u="none" strike="noStrike" cap="none" normalizeH="0" baseline="0" dirty="0">
                <a:ln>
                  <a:noFill/>
                </a:ln>
                <a:solidFill>
                  <a:schemeClr val="tx1"/>
                </a:solidFill>
                <a:effectLst/>
                <a:latin typeface="Arial" panose="020B0604020202020204" pitchFamily="34" charset="0"/>
              </a:rPr>
              <a:t> Logistic Regression </a:t>
            </a:r>
            <a:r>
              <a:rPr kumimoji="0" lang="en-US" altLang="en-US" sz="1800" b="0" i="0" u="none" strike="noStrike" cap="none" normalizeH="0" baseline="0" dirty="0" err="1">
                <a:ln>
                  <a:noFill/>
                </a:ln>
                <a:solidFill>
                  <a:schemeClr val="tx1"/>
                </a:solidFill>
                <a:effectLst/>
                <a:latin typeface="Arial" panose="020B0604020202020204" pitchFamily="34" charset="0"/>
              </a:rPr>
              <a:t>atau</a:t>
            </a:r>
            <a:r>
              <a:rPr kumimoji="0" lang="en-US" altLang="en-US" sz="1800" b="0" i="0" u="none" strike="noStrike" cap="none" normalizeH="0" baseline="0" dirty="0">
                <a:ln>
                  <a:noFill/>
                </a:ln>
                <a:solidFill>
                  <a:schemeClr val="tx1"/>
                </a:solidFill>
                <a:effectLst/>
                <a:latin typeface="Arial" panose="020B0604020202020204" pitchFamily="34" charset="0"/>
              </a:rPr>
              <a:t> Decision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Recall, F1-Score: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Tujuan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Mengukur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kinerja</a:t>
            </a:r>
            <a:r>
              <a:rPr kumimoji="0" lang="en-US" altLang="en-US" sz="1800" b="0" i="0" u="none" strike="noStrike" cap="none" normalizeH="0" baseline="0" dirty="0">
                <a:ln>
                  <a:noFill/>
                </a:ln>
                <a:solidFill>
                  <a:schemeClr val="tx1"/>
                </a:solidFill>
                <a:effectLst/>
                <a:latin typeface="Arial" panose="020B0604020202020204" pitchFamily="34" charset="0"/>
              </a:rPr>
              <a:t> model </a:t>
            </a:r>
            <a:r>
              <a:rPr kumimoji="0" lang="en-US" altLang="en-US" sz="1800" b="0" i="0" u="none" strike="noStrike" cap="none" normalizeH="0" baseline="0" dirty="0" err="1">
                <a:ln>
                  <a:noFill/>
                </a:ln>
                <a:solidFill>
                  <a:schemeClr val="tx1"/>
                </a:solidFill>
                <a:effectLst/>
                <a:latin typeface="Arial" panose="020B0604020202020204" pitchFamily="34" charset="0"/>
              </a:rPr>
              <a:t>dalam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mendeteksi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klaim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terutama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berguna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jika</a:t>
            </a:r>
            <a:r>
              <a:rPr kumimoji="0" lang="en-US" altLang="en-US" sz="1800" b="0" i="0" u="none" strike="noStrike" cap="none" normalizeH="0" baseline="0" dirty="0">
                <a:ln>
                  <a:noFill/>
                </a:ln>
                <a:solidFill>
                  <a:schemeClr val="tx1"/>
                </a:solidFill>
                <a:effectLst/>
                <a:latin typeface="Arial" panose="020B0604020202020204" pitchFamily="34" charset="0"/>
              </a:rPr>
              <a:t> data </a:t>
            </a:r>
            <a:r>
              <a:rPr kumimoji="0" lang="en-US" altLang="en-US" sz="1800" b="0" i="0" u="none" strike="noStrike" cap="none" normalizeH="0" baseline="0" dirty="0" err="1">
                <a:ln>
                  <a:noFill/>
                </a:ln>
                <a:solidFill>
                  <a:schemeClr val="tx1"/>
                </a:solidFill>
                <a:effectLst/>
                <a:latin typeface="Arial" panose="020B0604020202020204" pitchFamily="34" charset="0"/>
              </a:rPr>
              <a:t>tidak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seimbang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Penggunaan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Precision </a:t>
            </a:r>
            <a:r>
              <a:rPr kumimoji="0" lang="en-US" altLang="en-US" sz="1800" b="0" i="0" u="none" strike="noStrike" cap="none" normalizeH="0" baseline="0" dirty="0" err="1">
                <a:ln>
                  <a:noFill/>
                </a:ln>
                <a:solidFill>
                  <a:schemeClr val="tx1"/>
                </a:solidFill>
                <a:effectLst/>
                <a:latin typeface="Arial" panose="020B0604020202020204" pitchFamily="34" charset="0"/>
              </a:rPr>
              <a:t>menunjukkan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proporsi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klaim</a:t>
            </a:r>
            <a:r>
              <a:rPr kumimoji="0" lang="en-US" altLang="en-US" sz="1800" b="0" i="0" u="none" strike="noStrike" cap="none" normalizeH="0" baseline="0" dirty="0">
                <a:ln>
                  <a:noFill/>
                </a:ln>
                <a:solidFill>
                  <a:schemeClr val="tx1"/>
                </a:solidFill>
                <a:effectLst/>
                <a:latin typeface="Arial" panose="020B0604020202020204" pitchFamily="34" charset="0"/>
              </a:rPr>
              <a:t> yang </a:t>
            </a:r>
            <a:r>
              <a:rPr kumimoji="0" lang="en-US" altLang="en-US" sz="1800" b="0" i="0" u="none" strike="noStrike" cap="none" normalizeH="0" baseline="0" dirty="0" err="1">
                <a:ln>
                  <a:noFill/>
                </a:ln>
                <a:solidFill>
                  <a:schemeClr val="tx1"/>
                </a:solidFill>
                <a:effectLst/>
                <a:latin typeface="Arial" panose="020B0604020202020204" pitchFamily="34" charset="0"/>
              </a:rPr>
              <a:t>benar</a:t>
            </a:r>
            <a:r>
              <a:rPr kumimoji="0" lang="en-US" altLang="en-US" sz="1800" b="0" i="0" u="none" strike="noStrike" cap="none" normalizeH="0" baseline="0" dirty="0">
                <a:ln>
                  <a:noFill/>
                </a:ln>
                <a:solidFill>
                  <a:schemeClr val="tx1"/>
                </a:solidFill>
                <a:effectLst/>
                <a:latin typeface="Arial" panose="020B0604020202020204" pitchFamily="34" charset="0"/>
              </a:rPr>
              <a:t>, Recall </a:t>
            </a:r>
            <a:r>
              <a:rPr kumimoji="0" lang="en-US" altLang="en-US" sz="1800" b="0" i="0" u="none" strike="noStrike" cap="none" normalizeH="0" baseline="0" dirty="0" err="1">
                <a:ln>
                  <a:noFill/>
                </a:ln>
                <a:solidFill>
                  <a:schemeClr val="tx1"/>
                </a:solidFill>
                <a:effectLst/>
                <a:latin typeface="Arial" panose="020B0604020202020204" pitchFamily="34" charset="0"/>
              </a:rPr>
              <a:t>menunjukkan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seberapa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baik</a:t>
            </a:r>
            <a:r>
              <a:rPr kumimoji="0" lang="en-US" altLang="en-US" sz="1800" b="0" i="0" u="none" strike="noStrike" cap="none" normalizeH="0" baseline="0" dirty="0">
                <a:ln>
                  <a:noFill/>
                </a:ln>
                <a:solidFill>
                  <a:schemeClr val="tx1"/>
                </a:solidFill>
                <a:effectLst/>
                <a:latin typeface="Arial" panose="020B0604020202020204" pitchFamily="34" charset="0"/>
              </a:rPr>
              <a:t> model </a:t>
            </a:r>
            <a:r>
              <a:rPr kumimoji="0" lang="en-US" altLang="en-US" sz="1800" b="0" i="0" u="none" strike="noStrike" cap="none" normalizeH="0" baseline="0" dirty="0" err="1">
                <a:ln>
                  <a:noFill/>
                </a:ln>
                <a:solidFill>
                  <a:schemeClr val="tx1"/>
                </a:solidFill>
                <a:effectLst/>
                <a:latin typeface="Arial" panose="020B0604020202020204" pitchFamily="34" charset="0"/>
              </a:rPr>
              <a:t>menemukan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klaim</a:t>
            </a:r>
            <a:r>
              <a:rPr kumimoji="0" lang="en-US" altLang="en-US" sz="1800" b="0" i="0" u="none" strike="noStrike" cap="none" normalizeH="0" baseline="0" dirty="0">
                <a:ln>
                  <a:noFill/>
                </a:ln>
                <a:solidFill>
                  <a:schemeClr val="tx1"/>
                </a:solidFill>
                <a:effectLst/>
                <a:latin typeface="Arial" panose="020B0604020202020204" pitchFamily="34" charset="0"/>
              </a:rPr>
              <a:t>, dan F1-Score </a:t>
            </a:r>
            <a:r>
              <a:rPr kumimoji="0" lang="en-US" altLang="en-US" sz="1800" b="0" i="0" u="none" strike="noStrike" cap="none" normalizeH="0" baseline="0" dirty="0" err="1">
                <a:ln>
                  <a:noFill/>
                </a:ln>
                <a:solidFill>
                  <a:schemeClr val="tx1"/>
                </a:solidFill>
                <a:effectLst/>
                <a:latin typeface="Arial" panose="020B0604020202020204" pitchFamily="34" charset="0"/>
              </a:rPr>
              <a:t>adalah</a:t>
            </a:r>
            <a:r>
              <a:rPr kumimoji="0" lang="en-US" altLang="en-US" sz="1800" b="0" i="0" u="none" strike="noStrike" cap="none" normalizeH="0" baseline="0" dirty="0">
                <a:ln>
                  <a:noFill/>
                </a:ln>
                <a:solidFill>
                  <a:schemeClr val="tx1"/>
                </a:solidFill>
                <a:effectLst/>
                <a:latin typeface="Arial" panose="020B0604020202020204" pitchFamily="34" charset="0"/>
              </a:rPr>
              <a:t> rata-rata </a:t>
            </a:r>
            <a:r>
              <a:rPr kumimoji="0" lang="en-US" altLang="en-US" sz="1800" b="0" i="0" u="none" strike="noStrike" cap="none" normalizeH="0" baseline="0" dirty="0" err="1">
                <a:ln>
                  <a:noFill/>
                </a:ln>
                <a:solidFill>
                  <a:schemeClr val="tx1"/>
                </a:solidFill>
                <a:effectLst/>
                <a:latin typeface="Arial" panose="020B0604020202020204" pitchFamily="34" charset="0"/>
              </a:rPr>
              <a:t>harmonis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dari</a:t>
            </a:r>
            <a:r>
              <a:rPr kumimoji="0" lang="en-US" altLang="en-US" sz="1800" b="0" i="0" u="none" strike="noStrike" cap="none" normalizeH="0" baseline="0" dirty="0">
                <a:ln>
                  <a:noFill/>
                </a:ln>
                <a:solidFill>
                  <a:schemeClr val="tx1"/>
                </a:solidFill>
                <a:effectLst/>
                <a:latin typeface="Arial" panose="020B0604020202020204" pitchFamily="34" charset="0"/>
              </a:rPr>
              <a:t> precision dan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Confusion Matrix: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Tujuan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Menyediakan</a:t>
            </a:r>
            <a:r>
              <a:rPr kumimoji="0" lang="en-US" altLang="en-US" sz="1800" b="0" i="0" u="none" strike="noStrike" cap="none" normalizeH="0" baseline="0" dirty="0">
                <a:ln>
                  <a:noFill/>
                </a:ln>
                <a:solidFill>
                  <a:schemeClr val="tx1"/>
                </a:solidFill>
                <a:effectLst/>
                <a:latin typeface="Arial" panose="020B0604020202020204" pitchFamily="34" charset="0"/>
              </a:rPr>
              <a:t> detail </a:t>
            </a:r>
            <a:r>
              <a:rPr kumimoji="0" lang="en-US" altLang="en-US" sz="1800" b="0" i="0" u="none" strike="noStrike" cap="none" normalizeH="0" baseline="0" dirty="0" err="1">
                <a:ln>
                  <a:noFill/>
                </a:ln>
                <a:solidFill>
                  <a:schemeClr val="tx1"/>
                </a:solidFill>
                <a:effectLst/>
                <a:latin typeface="Arial" panose="020B0604020202020204" pitchFamily="34" charset="0"/>
              </a:rPr>
              <a:t>tentang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benar</a:t>
            </a:r>
            <a:r>
              <a:rPr kumimoji="0" lang="en-US" altLang="en-US" sz="1800" b="0" i="0" u="none" strike="noStrike" cap="none" normalizeH="0" baseline="0" dirty="0">
                <a:ln>
                  <a:noFill/>
                </a:ln>
                <a:solidFill>
                  <a:schemeClr val="tx1"/>
                </a:solidFill>
                <a:effectLst/>
                <a:latin typeface="Arial" panose="020B0604020202020204" pitchFamily="34" charset="0"/>
              </a:rPr>
              <a:t> dan salah </a:t>
            </a:r>
            <a:r>
              <a:rPr kumimoji="0" lang="en-US" altLang="en-US" sz="1800" b="0" i="0" u="none" strike="noStrike" cap="none" normalizeH="0" baseline="0" dirty="0" err="1">
                <a:ln>
                  <a:noFill/>
                </a:ln>
                <a:solidFill>
                  <a:schemeClr val="tx1"/>
                </a:solidFill>
                <a:effectLst/>
                <a:latin typeface="Arial" panose="020B0604020202020204" pitchFamily="34" charset="0"/>
              </a:rPr>
              <a:t>untuk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setiap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kelas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Penggunaan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Berguna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untuk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analisis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mendalam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tentang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bagaimana</a:t>
            </a:r>
            <a:r>
              <a:rPr kumimoji="0" lang="en-US" altLang="en-US" sz="1800" b="0" i="0" u="none" strike="noStrike" cap="none" normalizeH="0" baseline="0" dirty="0">
                <a:ln>
                  <a:noFill/>
                </a:ln>
                <a:solidFill>
                  <a:schemeClr val="tx1"/>
                </a:solidFill>
                <a:effectLst/>
                <a:latin typeface="Arial" panose="020B0604020202020204" pitchFamily="34" charset="0"/>
              </a:rPr>
              <a:t> model Anda </a:t>
            </a:r>
            <a:r>
              <a:rPr kumimoji="0" lang="en-US" altLang="en-US" sz="1800" b="0" i="0" u="none" strike="noStrike" cap="none" normalizeH="0" baseline="0" dirty="0" err="1">
                <a:ln>
                  <a:noFill/>
                </a:ln>
                <a:solidFill>
                  <a:schemeClr val="tx1"/>
                </a:solidFill>
                <a:effectLst/>
                <a:latin typeface="Arial" panose="020B0604020202020204" pitchFamily="34" charset="0"/>
              </a:rPr>
              <a:t>memprediksi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klaim</a:t>
            </a:r>
            <a:r>
              <a:rPr kumimoji="0" lang="en-US" altLang="en-US" sz="18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a:ln>
                  <a:noFill/>
                </a:ln>
                <a:solidFill>
                  <a:schemeClr val="tx1"/>
                </a:solidFill>
                <a:effectLst/>
                <a:latin typeface="Arial Unicode MS"/>
              </a:rPr>
              <a:t>Not Claim</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ROC-AUC: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Tujuan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Mengukur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performa</a:t>
            </a:r>
            <a:r>
              <a:rPr kumimoji="0" lang="en-US" altLang="en-US" sz="1800" b="0" i="0" u="none" strike="noStrike" cap="none" normalizeH="0" baseline="0" dirty="0">
                <a:ln>
                  <a:noFill/>
                </a:ln>
                <a:solidFill>
                  <a:schemeClr val="tx1"/>
                </a:solidFill>
                <a:effectLst/>
                <a:latin typeface="Arial" panose="020B0604020202020204" pitchFamily="34" charset="0"/>
              </a:rPr>
              <a:t> model </a:t>
            </a:r>
            <a:r>
              <a:rPr kumimoji="0" lang="en-US" altLang="en-US" sz="1800" b="0" i="0" u="none" strike="noStrike" cap="none" normalizeH="0" baseline="0" dirty="0" err="1">
                <a:ln>
                  <a:noFill/>
                </a:ln>
                <a:solidFill>
                  <a:schemeClr val="tx1"/>
                </a:solidFill>
                <a:effectLst/>
                <a:latin typeface="Arial" panose="020B0604020202020204" pitchFamily="34" charset="0"/>
              </a:rPr>
              <a:t>klasifikasi</a:t>
            </a:r>
            <a:r>
              <a:rPr kumimoji="0" lang="en-US" altLang="en-US" sz="1800" b="0" i="0" u="none" strike="noStrike" cap="none" normalizeH="0" baseline="0" dirty="0">
                <a:ln>
                  <a:noFill/>
                </a:ln>
                <a:solidFill>
                  <a:schemeClr val="tx1"/>
                </a:solidFill>
                <a:effectLst/>
                <a:latin typeface="Arial" panose="020B0604020202020204" pitchFamily="34" charset="0"/>
              </a:rPr>
              <a:t> biner </a:t>
            </a:r>
            <a:r>
              <a:rPr kumimoji="0" lang="en-US" altLang="en-US" sz="1800" b="0" i="0" u="none" strike="noStrike" cap="none" normalizeH="0" baseline="0" dirty="0" err="1">
                <a:ln>
                  <a:noFill/>
                </a:ln>
                <a:solidFill>
                  <a:schemeClr val="tx1"/>
                </a:solidFill>
                <a:effectLst/>
                <a:latin typeface="Arial" panose="020B0604020202020204" pitchFamily="34" charset="0"/>
              </a:rPr>
              <a:t>dengan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berbagai</a:t>
            </a:r>
            <a:r>
              <a:rPr kumimoji="0" lang="en-US" altLang="en-US" sz="1800" b="0" i="0" u="none" strike="noStrike" cap="none" normalizeH="0" baseline="0" dirty="0">
                <a:ln>
                  <a:noFill/>
                </a:ln>
                <a:solidFill>
                  <a:schemeClr val="tx1"/>
                </a:solidFill>
                <a:effectLst/>
                <a:latin typeface="Arial" panose="020B0604020202020204" pitchFamily="34" charset="0"/>
              </a:rPr>
              <a:t> threshold.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Penggunaan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Memberikan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pandangan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tentang</a:t>
            </a:r>
            <a:r>
              <a:rPr kumimoji="0" lang="en-US" altLang="en-US" sz="1800" b="0" i="0" u="none" strike="noStrike" cap="none" normalizeH="0" baseline="0" dirty="0">
                <a:ln>
                  <a:noFill/>
                </a:ln>
                <a:solidFill>
                  <a:schemeClr val="tx1"/>
                </a:solidFill>
                <a:effectLst/>
                <a:latin typeface="Arial" panose="020B0604020202020204" pitchFamily="34" charset="0"/>
              </a:rPr>
              <a:t> trade-off </a:t>
            </a:r>
            <a:r>
              <a:rPr kumimoji="0" lang="en-US" altLang="en-US" sz="1800" b="0" i="0" u="none" strike="noStrike" cap="none" normalizeH="0" baseline="0" dirty="0" err="1">
                <a:ln>
                  <a:noFill/>
                </a:ln>
                <a:solidFill>
                  <a:schemeClr val="tx1"/>
                </a:solidFill>
                <a:effectLst/>
                <a:latin typeface="Arial" panose="020B0604020202020204" pitchFamily="34" charset="0"/>
              </a:rPr>
              <a:t>antara</a:t>
            </a:r>
            <a:r>
              <a:rPr kumimoji="0" lang="en-US" altLang="en-US" sz="1800" b="0" i="0" u="none" strike="noStrike" cap="none" normalizeH="0" baseline="0" dirty="0">
                <a:ln>
                  <a:noFill/>
                </a:ln>
                <a:solidFill>
                  <a:schemeClr val="tx1"/>
                </a:solidFill>
                <a:effectLst/>
                <a:latin typeface="Arial" panose="020B0604020202020204" pitchFamily="34" charset="0"/>
              </a:rPr>
              <a:t> true positive rate dan false positive 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972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75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lay 9">
            <a:extLst>
              <a:ext uri="{FF2B5EF4-FFF2-40B4-BE49-F238E27FC236}">
                <a16:creationId xmlns:a16="http://schemas.microsoft.com/office/drawing/2014/main" id="{580FEA25-04C6-433E-AB2C-5D0A5359B0F6}"/>
              </a:ext>
            </a:extLst>
          </p:cNvPr>
          <p:cNvSpPr/>
          <p:nvPr/>
        </p:nvSpPr>
        <p:spPr>
          <a:xfrm rot="16200000">
            <a:off x="-915566" y="-17584195"/>
            <a:ext cx="13730750"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6" name="Flowchart: Connector 5">
            <a:extLst>
              <a:ext uri="{FF2B5EF4-FFF2-40B4-BE49-F238E27FC236}">
                <a16:creationId xmlns:a16="http://schemas.microsoft.com/office/drawing/2014/main" id="{B72A2ABD-482A-452A-BE4E-34CB925BBA4B}"/>
              </a:ext>
            </a:extLst>
          </p:cNvPr>
          <p:cNvSpPr/>
          <p:nvPr/>
        </p:nvSpPr>
        <p:spPr>
          <a:xfrm>
            <a:off x="296259" y="-3700392"/>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Exploratory Data Analysis (EDA)</a:t>
            </a:r>
            <a:endParaRPr lang="en-MY" sz="2400" dirty="0"/>
          </a:p>
        </p:txBody>
      </p:sp>
      <p:sp>
        <p:nvSpPr>
          <p:cNvPr id="7" name="Flowchart: Connector 6">
            <a:extLst>
              <a:ext uri="{FF2B5EF4-FFF2-40B4-BE49-F238E27FC236}">
                <a16:creationId xmlns:a16="http://schemas.microsoft.com/office/drawing/2014/main" id="{72A31CEA-94FA-4D8D-9DB3-BE4C6969B6E7}"/>
              </a:ext>
            </a:extLst>
          </p:cNvPr>
          <p:cNvSpPr/>
          <p:nvPr/>
        </p:nvSpPr>
        <p:spPr>
          <a:xfrm>
            <a:off x="3038813" y="9162473"/>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Engineering</a:t>
            </a:r>
            <a:endParaRPr lang="en-MY" sz="2400" dirty="0"/>
          </a:p>
        </p:txBody>
      </p:sp>
      <p:sp>
        <p:nvSpPr>
          <p:cNvPr id="8" name="Flowchart: Connector 7">
            <a:extLst>
              <a:ext uri="{FF2B5EF4-FFF2-40B4-BE49-F238E27FC236}">
                <a16:creationId xmlns:a16="http://schemas.microsoft.com/office/drawing/2014/main" id="{15C5EF38-71B5-41AF-9B02-4443A2C821B3}"/>
              </a:ext>
            </a:extLst>
          </p:cNvPr>
          <p:cNvSpPr/>
          <p:nvPr/>
        </p:nvSpPr>
        <p:spPr>
          <a:xfrm>
            <a:off x="6131499" y="-4082312"/>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a:t>
            </a:r>
            <a:r>
              <a:rPr lang="en-US" sz="2800" dirty="0" err="1"/>
              <a:t>Buiding</a:t>
            </a:r>
            <a:endParaRPr lang="en-MY" sz="2800" dirty="0"/>
          </a:p>
        </p:txBody>
      </p:sp>
      <p:sp>
        <p:nvSpPr>
          <p:cNvPr id="9" name="Flowchart: Connector 8">
            <a:extLst>
              <a:ext uri="{FF2B5EF4-FFF2-40B4-BE49-F238E27FC236}">
                <a16:creationId xmlns:a16="http://schemas.microsoft.com/office/drawing/2014/main" id="{D17A28E8-FE8D-458D-A44C-1C7370757216}"/>
              </a:ext>
            </a:extLst>
          </p:cNvPr>
          <p:cNvSpPr/>
          <p:nvPr/>
        </p:nvSpPr>
        <p:spPr>
          <a:xfrm>
            <a:off x="9022183" y="9162473"/>
            <a:ext cx="2890684" cy="2802194"/>
          </a:xfrm>
          <a:prstGeom prst="flowChartConnector">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 Evaluation</a:t>
            </a:r>
            <a:endParaRPr lang="en-MY" sz="2800" dirty="0"/>
          </a:p>
        </p:txBody>
      </p:sp>
      <p:sp>
        <p:nvSpPr>
          <p:cNvPr id="53" name="TextBox 52">
            <a:extLst>
              <a:ext uri="{FF2B5EF4-FFF2-40B4-BE49-F238E27FC236}">
                <a16:creationId xmlns:a16="http://schemas.microsoft.com/office/drawing/2014/main" id="{D6399B77-8198-47DA-B7D5-D76670E15198}"/>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79D373F1-5018-41C9-B363-54EBCC6DF054}"/>
              </a:ext>
            </a:extLst>
          </p:cNvPr>
          <p:cNvSpPr txBox="1"/>
          <p:nvPr/>
        </p:nvSpPr>
        <p:spPr>
          <a:xfrm>
            <a:off x="465621" y="1747705"/>
            <a:ext cx="11912867" cy="1446550"/>
          </a:xfrm>
          <a:prstGeom prst="rect">
            <a:avLst/>
          </a:prstGeom>
          <a:noFill/>
        </p:spPr>
        <p:txBody>
          <a:bodyPr wrap="square" rtlCol="0">
            <a:spAutoFit/>
          </a:bodyPr>
          <a:lstStyle/>
          <a:p>
            <a:r>
              <a:rPr lang="en-US" sz="8800" dirty="0">
                <a:solidFill>
                  <a:schemeClr val="tx1">
                    <a:lumMod val="75000"/>
                    <a:lumOff val="25000"/>
                  </a:schemeClr>
                </a:solidFill>
                <a:latin typeface="Bauhaus 93" panose="04030905020B02020C02" pitchFamily="82" charset="0"/>
              </a:rPr>
              <a:t>DATA UNDERSTANDING</a:t>
            </a:r>
            <a:endParaRPr lang="en-MY" sz="8800" dirty="0">
              <a:solidFill>
                <a:schemeClr val="tx1">
                  <a:lumMod val="75000"/>
                  <a:lumOff val="25000"/>
                </a:schemeClr>
              </a:solidFill>
              <a:latin typeface="Bauhaus 93" panose="04030905020B02020C02" pitchFamily="82" charset="0"/>
            </a:endParaRPr>
          </a:p>
        </p:txBody>
      </p:sp>
      <p:sp>
        <p:nvSpPr>
          <p:cNvPr id="54" name="TextBox 53">
            <a:extLst>
              <a:ext uri="{FF2B5EF4-FFF2-40B4-BE49-F238E27FC236}">
                <a16:creationId xmlns:a16="http://schemas.microsoft.com/office/drawing/2014/main" id="{FB7CA381-6EA4-40EB-AEA3-65F81F446727}"/>
              </a:ext>
            </a:extLst>
          </p:cNvPr>
          <p:cNvSpPr txBox="1"/>
          <p:nvPr/>
        </p:nvSpPr>
        <p:spPr>
          <a:xfrm>
            <a:off x="2810990" y="2928313"/>
            <a:ext cx="3346330" cy="1323439"/>
          </a:xfrm>
          <a:prstGeom prst="rect">
            <a:avLst/>
          </a:prstGeom>
          <a:noFill/>
        </p:spPr>
        <p:txBody>
          <a:bodyPr wrap="square" rtlCol="0">
            <a:spAutoFit/>
          </a:bodyPr>
          <a:lstStyle/>
          <a:p>
            <a:r>
              <a:rPr lang="en-US" sz="8000" dirty="0">
                <a:solidFill>
                  <a:schemeClr val="bg2"/>
                </a:solidFill>
                <a:latin typeface="Bauhaus 93" panose="04030905020B02020C02" pitchFamily="82" charset="0"/>
              </a:rPr>
              <a:t>Target</a:t>
            </a:r>
            <a:endParaRPr lang="en-MY" sz="8000" dirty="0">
              <a:solidFill>
                <a:schemeClr val="bg2"/>
              </a:solidFill>
              <a:latin typeface="Bauhaus 93" panose="04030905020B02020C02" pitchFamily="82" charset="0"/>
            </a:endParaRPr>
          </a:p>
        </p:txBody>
      </p:sp>
      <p:sp>
        <p:nvSpPr>
          <p:cNvPr id="55" name="Rectangle: Rounded Corners 54">
            <a:extLst>
              <a:ext uri="{FF2B5EF4-FFF2-40B4-BE49-F238E27FC236}">
                <a16:creationId xmlns:a16="http://schemas.microsoft.com/office/drawing/2014/main" id="{88A71B1C-3439-4F3C-8970-C244F170D0CA}"/>
              </a:ext>
            </a:extLst>
          </p:cNvPr>
          <p:cNvSpPr/>
          <p:nvPr/>
        </p:nvSpPr>
        <p:spPr>
          <a:xfrm>
            <a:off x="6276913" y="3005814"/>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Claim</a:t>
            </a:r>
            <a:endParaRPr lang="en-MY" b="1" dirty="0">
              <a:latin typeface="Consolas" panose="020B0609020204030204" pitchFamily="49" charset="0"/>
            </a:endParaRPr>
          </a:p>
        </p:txBody>
      </p:sp>
      <p:sp>
        <p:nvSpPr>
          <p:cNvPr id="56" name="TextBox 55">
            <a:extLst>
              <a:ext uri="{FF2B5EF4-FFF2-40B4-BE49-F238E27FC236}">
                <a16:creationId xmlns:a16="http://schemas.microsoft.com/office/drawing/2014/main" id="{03CB7DD6-600F-44CB-8B3D-2599D69CD0F3}"/>
              </a:ext>
            </a:extLst>
          </p:cNvPr>
          <p:cNvSpPr txBox="1"/>
          <p:nvPr/>
        </p:nvSpPr>
        <p:spPr>
          <a:xfrm>
            <a:off x="6265571" y="3543866"/>
            <a:ext cx="2611470"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pPr algn="just"/>
            <a:r>
              <a:rPr lang="en-US" sz="1200" dirty="0">
                <a:solidFill>
                  <a:schemeClr val="accent2">
                    <a:lumMod val="75000"/>
                  </a:schemeClr>
                </a:solidFill>
                <a:latin typeface="Consolas" panose="020B0609020204030204" pitchFamily="49" charset="0"/>
              </a:rPr>
              <a:t>Claim status (Yes, No) indicating whether a claim was made against the policy</a:t>
            </a:r>
            <a:endParaRPr lang="en-MY" sz="1200"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121239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75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lay 9">
            <a:extLst>
              <a:ext uri="{FF2B5EF4-FFF2-40B4-BE49-F238E27FC236}">
                <a16:creationId xmlns:a16="http://schemas.microsoft.com/office/drawing/2014/main" id="{580FEA25-04C6-433E-AB2C-5D0A5359B0F6}"/>
              </a:ext>
            </a:extLst>
          </p:cNvPr>
          <p:cNvSpPr/>
          <p:nvPr/>
        </p:nvSpPr>
        <p:spPr>
          <a:xfrm rot="16200000">
            <a:off x="-915566" y="-17584195"/>
            <a:ext cx="13730750" cy="12192002"/>
          </a:xfrm>
          <a:prstGeom prst="flowChartDelay">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 name="TextBox 3">
            <a:extLst>
              <a:ext uri="{FF2B5EF4-FFF2-40B4-BE49-F238E27FC236}">
                <a16:creationId xmlns:a16="http://schemas.microsoft.com/office/drawing/2014/main" id="{C4492F24-2D01-4271-82E2-05AD2FA33177}"/>
              </a:ext>
            </a:extLst>
          </p:cNvPr>
          <p:cNvSpPr txBox="1"/>
          <p:nvPr/>
        </p:nvSpPr>
        <p:spPr>
          <a:xfrm>
            <a:off x="0" y="0"/>
            <a:ext cx="5726535" cy="338554"/>
          </a:xfrm>
          <a:prstGeom prst="rect">
            <a:avLst/>
          </a:prstGeom>
          <a:noFill/>
        </p:spPr>
        <p:txBody>
          <a:bodyPr wrap="square" rtlCol="0">
            <a:spAutoFit/>
          </a:bodyPr>
          <a:lstStyle/>
          <a:p>
            <a:r>
              <a:rPr lang="en-US" sz="1600" dirty="0">
                <a:latin typeface="Bauhaus 93" panose="04030905020B02020C02" pitchFamily="82" charset="0"/>
              </a:rPr>
              <a:t>Capstone 3 : Travel Insurance</a:t>
            </a:r>
            <a:endParaRPr lang="en-MY" sz="1600" dirty="0">
              <a:latin typeface="Bauhaus 93" panose="04030905020B02020C02" pitchFamily="82" charset="0"/>
            </a:endParaRPr>
          </a:p>
        </p:txBody>
      </p:sp>
      <p:sp>
        <p:nvSpPr>
          <p:cNvPr id="5" name="TextBox 4">
            <a:extLst>
              <a:ext uri="{FF2B5EF4-FFF2-40B4-BE49-F238E27FC236}">
                <a16:creationId xmlns:a16="http://schemas.microsoft.com/office/drawing/2014/main" id="{8F16DF3B-F719-43FA-9C61-7DF778CAE229}"/>
              </a:ext>
            </a:extLst>
          </p:cNvPr>
          <p:cNvSpPr txBox="1"/>
          <p:nvPr/>
        </p:nvSpPr>
        <p:spPr>
          <a:xfrm>
            <a:off x="0" y="6561951"/>
            <a:ext cx="3186943" cy="276999"/>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Ahmadio Rasyadi </a:t>
            </a:r>
            <a:r>
              <a:rPr lang="en-US" sz="1200" dirty="0" err="1">
                <a:latin typeface="Aharoni" panose="02010803020104030203" pitchFamily="2" charset="-79"/>
                <a:cs typeface="Aharoni" panose="02010803020104030203" pitchFamily="2" charset="-79"/>
              </a:rPr>
              <a:t>Hermanu</a:t>
            </a:r>
            <a:endParaRPr lang="en-MY" sz="1200" dirty="0">
              <a:latin typeface="Aharoni" panose="02010803020104030203" pitchFamily="2" charset="-79"/>
              <a:cs typeface="Aharoni" panose="02010803020104030203" pitchFamily="2" charset="-79"/>
            </a:endParaRPr>
          </a:p>
        </p:txBody>
      </p:sp>
      <p:cxnSp>
        <p:nvCxnSpPr>
          <p:cNvPr id="17" name="Straight Connector 16">
            <a:extLst>
              <a:ext uri="{FF2B5EF4-FFF2-40B4-BE49-F238E27FC236}">
                <a16:creationId xmlns:a16="http://schemas.microsoft.com/office/drawing/2014/main" id="{EAD9AD9A-BF90-44F8-9C2D-D2001CB43ECF}"/>
              </a:ext>
            </a:extLst>
          </p:cNvPr>
          <p:cNvCxnSpPr>
            <a:cxnSpLocks/>
          </p:cNvCxnSpPr>
          <p:nvPr/>
        </p:nvCxnSpPr>
        <p:spPr>
          <a:xfrm>
            <a:off x="0" y="2094271"/>
            <a:ext cx="12192000" cy="0"/>
          </a:xfrm>
          <a:prstGeom prst="line">
            <a:avLst/>
          </a:prstGeom>
          <a:ln w="1016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E005EC-7987-47A9-B825-7C74791E0252}"/>
              </a:ext>
            </a:extLst>
          </p:cNvPr>
          <p:cNvCxnSpPr>
            <a:cxnSpLocks/>
          </p:cNvCxnSpPr>
          <p:nvPr/>
        </p:nvCxnSpPr>
        <p:spPr>
          <a:xfrm>
            <a:off x="0" y="4399936"/>
            <a:ext cx="12192000" cy="0"/>
          </a:xfrm>
          <a:prstGeom prst="line">
            <a:avLst/>
          </a:prstGeom>
          <a:ln w="1016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C24D3C2-6967-4C3D-A414-6D04A70F1E62}"/>
              </a:ext>
            </a:extLst>
          </p:cNvPr>
          <p:cNvSpPr/>
          <p:nvPr/>
        </p:nvSpPr>
        <p:spPr>
          <a:xfrm>
            <a:off x="296259" y="2305368"/>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Agency</a:t>
            </a:r>
            <a:endParaRPr lang="en-MY" b="1" dirty="0">
              <a:latin typeface="Consolas" panose="020B0609020204030204" pitchFamily="49" charset="0"/>
            </a:endParaRPr>
          </a:p>
        </p:txBody>
      </p:sp>
      <p:sp>
        <p:nvSpPr>
          <p:cNvPr id="21" name="Rectangle: Rounded Corners 20">
            <a:extLst>
              <a:ext uri="{FF2B5EF4-FFF2-40B4-BE49-F238E27FC236}">
                <a16:creationId xmlns:a16="http://schemas.microsoft.com/office/drawing/2014/main" id="{273B4A6A-23BE-419F-AD6D-A9453866A0CA}"/>
              </a:ext>
            </a:extLst>
          </p:cNvPr>
          <p:cNvSpPr/>
          <p:nvPr/>
        </p:nvSpPr>
        <p:spPr>
          <a:xfrm>
            <a:off x="2280764" y="2328125"/>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Agency Type</a:t>
            </a:r>
            <a:endParaRPr lang="en-MY" b="1" dirty="0">
              <a:latin typeface="Consolas" panose="020B0609020204030204" pitchFamily="49" charset="0"/>
            </a:endParaRPr>
          </a:p>
        </p:txBody>
      </p:sp>
      <p:sp>
        <p:nvSpPr>
          <p:cNvPr id="22" name="Rectangle: Rounded Corners 21">
            <a:extLst>
              <a:ext uri="{FF2B5EF4-FFF2-40B4-BE49-F238E27FC236}">
                <a16:creationId xmlns:a16="http://schemas.microsoft.com/office/drawing/2014/main" id="{EECD525E-8480-41B4-B296-F0D43E92D9CF}"/>
              </a:ext>
            </a:extLst>
          </p:cNvPr>
          <p:cNvSpPr/>
          <p:nvPr/>
        </p:nvSpPr>
        <p:spPr>
          <a:xfrm>
            <a:off x="4265269" y="2328125"/>
            <a:ext cx="1881386"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Distribution Channel</a:t>
            </a:r>
            <a:endParaRPr lang="en-MY" b="1" dirty="0">
              <a:latin typeface="Consolas" panose="020B0609020204030204" pitchFamily="49" charset="0"/>
            </a:endParaRPr>
          </a:p>
        </p:txBody>
      </p:sp>
      <p:sp>
        <p:nvSpPr>
          <p:cNvPr id="23" name="Rectangle: Rounded Corners 22">
            <a:extLst>
              <a:ext uri="{FF2B5EF4-FFF2-40B4-BE49-F238E27FC236}">
                <a16:creationId xmlns:a16="http://schemas.microsoft.com/office/drawing/2014/main" id="{3A1E150B-85E3-4CE3-B316-157CF64E98CC}"/>
              </a:ext>
            </a:extLst>
          </p:cNvPr>
          <p:cNvSpPr/>
          <p:nvPr/>
        </p:nvSpPr>
        <p:spPr>
          <a:xfrm>
            <a:off x="6633528" y="2305368"/>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Product Name</a:t>
            </a:r>
            <a:endParaRPr lang="en-MY" b="1" dirty="0">
              <a:latin typeface="Consolas" panose="020B0609020204030204" pitchFamily="49" charset="0"/>
            </a:endParaRPr>
          </a:p>
        </p:txBody>
      </p:sp>
      <p:sp>
        <p:nvSpPr>
          <p:cNvPr id="24" name="Rectangle: Rounded Corners 23">
            <a:extLst>
              <a:ext uri="{FF2B5EF4-FFF2-40B4-BE49-F238E27FC236}">
                <a16:creationId xmlns:a16="http://schemas.microsoft.com/office/drawing/2014/main" id="{D6EEE493-E482-4EE2-886E-9A752B211640}"/>
              </a:ext>
            </a:extLst>
          </p:cNvPr>
          <p:cNvSpPr/>
          <p:nvPr/>
        </p:nvSpPr>
        <p:spPr>
          <a:xfrm>
            <a:off x="8618033" y="2336276"/>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Gender</a:t>
            </a:r>
            <a:endParaRPr lang="en-MY" b="1" dirty="0">
              <a:latin typeface="Consolas" panose="020B0609020204030204" pitchFamily="49" charset="0"/>
            </a:endParaRPr>
          </a:p>
        </p:txBody>
      </p:sp>
      <p:sp>
        <p:nvSpPr>
          <p:cNvPr id="25" name="Rectangle: Rounded Corners 24">
            <a:extLst>
              <a:ext uri="{FF2B5EF4-FFF2-40B4-BE49-F238E27FC236}">
                <a16:creationId xmlns:a16="http://schemas.microsoft.com/office/drawing/2014/main" id="{44DCD979-55CD-4E27-A950-B2FE211190C2}"/>
              </a:ext>
            </a:extLst>
          </p:cNvPr>
          <p:cNvSpPr/>
          <p:nvPr/>
        </p:nvSpPr>
        <p:spPr>
          <a:xfrm>
            <a:off x="10602538" y="2336276"/>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Duration</a:t>
            </a:r>
            <a:endParaRPr lang="en-MY" b="1" dirty="0">
              <a:latin typeface="Consolas" panose="020B0609020204030204" pitchFamily="49" charset="0"/>
            </a:endParaRPr>
          </a:p>
        </p:txBody>
      </p:sp>
      <p:sp>
        <p:nvSpPr>
          <p:cNvPr id="26" name="Rectangle: Rounded Corners 25">
            <a:extLst>
              <a:ext uri="{FF2B5EF4-FFF2-40B4-BE49-F238E27FC236}">
                <a16:creationId xmlns:a16="http://schemas.microsoft.com/office/drawing/2014/main" id="{3A53B813-4D60-404A-A048-2EEE3EA1D19D}"/>
              </a:ext>
            </a:extLst>
          </p:cNvPr>
          <p:cNvSpPr/>
          <p:nvPr/>
        </p:nvSpPr>
        <p:spPr>
          <a:xfrm>
            <a:off x="10029893" y="4586699"/>
            <a:ext cx="1625078"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Destination</a:t>
            </a:r>
            <a:endParaRPr lang="en-MY" b="1" dirty="0">
              <a:latin typeface="Consolas" panose="020B0609020204030204" pitchFamily="49" charset="0"/>
            </a:endParaRPr>
          </a:p>
        </p:txBody>
      </p:sp>
      <p:sp>
        <p:nvSpPr>
          <p:cNvPr id="27" name="Rectangle: Rounded Corners 26">
            <a:extLst>
              <a:ext uri="{FF2B5EF4-FFF2-40B4-BE49-F238E27FC236}">
                <a16:creationId xmlns:a16="http://schemas.microsoft.com/office/drawing/2014/main" id="{DD46F561-DB6F-4E8C-BEFB-BF48BC4ABFB5}"/>
              </a:ext>
            </a:extLst>
          </p:cNvPr>
          <p:cNvSpPr/>
          <p:nvPr/>
        </p:nvSpPr>
        <p:spPr>
          <a:xfrm>
            <a:off x="7773275" y="4591900"/>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Net Sales</a:t>
            </a:r>
            <a:endParaRPr lang="en-MY" b="1" dirty="0">
              <a:latin typeface="Consolas" panose="020B0609020204030204" pitchFamily="49" charset="0"/>
            </a:endParaRPr>
          </a:p>
        </p:txBody>
      </p:sp>
      <p:sp>
        <p:nvSpPr>
          <p:cNvPr id="28" name="Rectangle: Rounded Corners 27">
            <a:extLst>
              <a:ext uri="{FF2B5EF4-FFF2-40B4-BE49-F238E27FC236}">
                <a16:creationId xmlns:a16="http://schemas.microsoft.com/office/drawing/2014/main" id="{D01BFF35-F32C-47C4-9C11-998CF79C9337}"/>
              </a:ext>
            </a:extLst>
          </p:cNvPr>
          <p:cNvSpPr/>
          <p:nvPr/>
        </p:nvSpPr>
        <p:spPr>
          <a:xfrm>
            <a:off x="5255544" y="4602117"/>
            <a:ext cx="1739548"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Consolas" panose="020B0609020204030204" pitchFamily="49" charset="0"/>
              </a:rPr>
              <a:t>Commision</a:t>
            </a:r>
            <a:r>
              <a:rPr lang="en-US" b="1" dirty="0">
                <a:latin typeface="Consolas" panose="020B0609020204030204" pitchFamily="49" charset="0"/>
              </a:rPr>
              <a:t> (In Value)</a:t>
            </a:r>
            <a:endParaRPr lang="en-MY" b="1" dirty="0">
              <a:latin typeface="Consolas" panose="020B0609020204030204" pitchFamily="49" charset="0"/>
            </a:endParaRPr>
          </a:p>
        </p:txBody>
      </p:sp>
      <p:sp>
        <p:nvSpPr>
          <p:cNvPr id="29" name="Rectangle: Rounded Corners 28">
            <a:extLst>
              <a:ext uri="{FF2B5EF4-FFF2-40B4-BE49-F238E27FC236}">
                <a16:creationId xmlns:a16="http://schemas.microsoft.com/office/drawing/2014/main" id="{27B78B06-DB4C-48D1-9404-2A8582413C83}"/>
              </a:ext>
            </a:extLst>
          </p:cNvPr>
          <p:cNvSpPr/>
          <p:nvPr/>
        </p:nvSpPr>
        <p:spPr>
          <a:xfrm>
            <a:off x="2984763" y="4586699"/>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Age</a:t>
            </a:r>
            <a:endParaRPr lang="en-MY" b="1" dirty="0">
              <a:latin typeface="Consolas" panose="020B0609020204030204" pitchFamily="49" charset="0"/>
            </a:endParaRPr>
          </a:p>
        </p:txBody>
      </p:sp>
      <p:sp>
        <p:nvSpPr>
          <p:cNvPr id="30" name="Rectangle: Rounded Corners 29">
            <a:extLst>
              <a:ext uri="{FF2B5EF4-FFF2-40B4-BE49-F238E27FC236}">
                <a16:creationId xmlns:a16="http://schemas.microsoft.com/office/drawing/2014/main" id="{F68D95CB-2961-4D49-9471-5C7A42EECFB5}"/>
              </a:ext>
            </a:extLst>
          </p:cNvPr>
          <p:cNvSpPr/>
          <p:nvPr/>
        </p:nvSpPr>
        <p:spPr>
          <a:xfrm>
            <a:off x="659131" y="4586699"/>
            <a:ext cx="1478435" cy="464339"/>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rPr>
              <a:t>Claim</a:t>
            </a:r>
            <a:endParaRPr lang="en-MY" b="1" dirty="0">
              <a:latin typeface="Consolas" panose="020B0609020204030204" pitchFamily="49" charset="0"/>
            </a:endParaRPr>
          </a:p>
        </p:txBody>
      </p:sp>
      <p:sp>
        <p:nvSpPr>
          <p:cNvPr id="31" name="TextBox 30">
            <a:extLst>
              <a:ext uri="{FF2B5EF4-FFF2-40B4-BE49-F238E27FC236}">
                <a16:creationId xmlns:a16="http://schemas.microsoft.com/office/drawing/2014/main" id="{DAEFF98A-E88C-4E24-BD48-EC0120D87124}"/>
              </a:ext>
            </a:extLst>
          </p:cNvPr>
          <p:cNvSpPr txBox="1"/>
          <p:nvPr/>
        </p:nvSpPr>
        <p:spPr>
          <a:xfrm>
            <a:off x="284917" y="2843420"/>
            <a:ext cx="1995847"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pPr algn="just"/>
            <a:r>
              <a:rPr lang="en-US" sz="1200" dirty="0">
                <a:solidFill>
                  <a:schemeClr val="accent2">
                    <a:lumMod val="75000"/>
                  </a:schemeClr>
                </a:solidFill>
                <a:latin typeface="Consolas" panose="020B0609020204030204" pitchFamily="49" charset="0"/>
              </a:rPr>
              <a:t>Name of the travel insurance agency</a:t>
            </a:r>
            <a:endParaRPr lang="en-MY" sz="1200" dirty="0">
              <a:solidFill>
                <a:schemeClr val="accent2">
                  <a:lumMod val="75000"/>
                </a:schemeClr>
              </a:solidFill>
              <a:latin typeface="Consolas" panose="020B0609020204030204" pitchFamily="49" charset="0"/>
            </a:endParaRPr>
          </a:p>
        </p:txBody>
      </p:sp>
      <p:sp>
        <p:nvSpPr>
          <p:cNvPr id="32" name="TextBox 31">
            <a:extLst>
              <a:ext uri="{FF2B5EF4-FFF2-40B4-BE49-F238E27FC236}">
                <a16:creationId xmlns:a16="http://schemas.microsoft.com/office/drawing/2014/main" id="{CB3AD68E-96FC-4988-9C17-E3B0B4BEC507}"/>
              </a:ext>
            </a:extLst>
          </p:cNvPr>
          <p:cNvSpPr txBox="1"/>
          <p:nvPr/>
        </p:nvSpPr>
        <p:spPr>
          <a:xfrm>
            <a:off x="2280764" y="2843420"/>
            <a:ext cx="1995847"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Type of travel insurance agency (e.g., Airlines, Travel Agency)</a:t>
            </a:r>
            <a:endParaRPr lang="en-MY" sz="1200" dirty="0">
              <a:solidFill>
                <a:schemeClr val="accent2">
                  <a:lumMod val="75000"/>
                </a:schemeClr>
              </a:solidFill>
              <a:latin typeface="Consolas" panose="020B0609020204030204" pitchFamily="49" charset="0"/>
            </a:endParaRPr>
          </a:p>
        </p:txBody>
      </p:sp>
      <p:sp>
        <p:nvSpPr>
          <p:cNvPr id="33" name="TextBox 32">
            <a:extLst>
              <a:ext uri="{FF2B5EF4-FFF2-40B4-BE49-F238E27FC236}">
                <a16:creationId xmlns:a16="http://schemas.microsoft.com/office/drawing/2014/main" id="{4A75DE27-9421-448A-95D1-A30C8FD5C12B}"/>
              </a:ext>
            </a:extLst>
          </p:cNvPr>
          <p:cNvSpPr txBox="1"/>
          <p:nvPr/>
        </p:nvSpPr>
        <p:spPr>
          <a:xfrm>
            <a:off x="4208038" y="2834868"/>
            <a:ext cx="2425490"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Channel used by the agency to distribute the insurance (e.g., Online, Offline)</a:t>
            </a:r>
            <a:endParaRPr lang="en-MY" sz="1200" dirty="0">
              <a:solidFill>
                <a:schemeClr val="accent2">
                  <a:lumMod val="75000"/>
                </a:schemeClr>
              </a:solidFill>
              <a:latin typeface="Consolas" panose="020B0609020204030204" pitchFamily="49" charset="0"/>
            </a:endParaRPr>
          </a:p>
        </p:txBody>
      </p:sp>
      <p:sp>
        <p:nvSpPr>
          <p:cNvPr id="34" name="TextBox 33">
            <a:extLst>
              <a:ext uri="{FF2B5EF4-FFF2-40B4-BE49-F238E27FC236}">
                <a16:creationId xmlns:a16="http://schemas.microsoft.com/office/drawing/2014/main" id="{3F1FEE6F-5F08-4FCD-AE74-93A91B2DE2E0}"/>
              </a:ext>
            </a:extLst>
          </p:cNvPr>
          <p:cNvSpPr txBox="1"/>
          <p:nvPr/>
        </p:nvSpPr>
        <p:spPr>
          <a:xfrm>
            <a:off x="6560530" y="2842188"/>
            <a:ext cx="2057503"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 Name of the travel insurance product purchased</a:t>
            </a:r>
            <a:endParaRPr lang="en-MY" sz="1200" dirty="0">
              <a:solidFill>
                <a:schemeClr val="accent2">
                  <a:lumMod val="7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B9768377-9B1E-45A9-A4CA-F3864CBA471E}"/>
              </a:ext>
            </a:extLst>
          </p:cNvPr>
          <p:cNvSpPr txBox="1"/>
          <p:nvPr/>
        </p:nvSpPr>
        <p:spPr>
          <a:xfrm>
            <a:off x="8560802" y="2849508"/>
            <a:ext cx="2057503"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dirty="0">
                <a:solidFill>
                  <a:schemeClr val="accent2">
                    <a:lumMod val="75000"/>
                  </a:schemeClr>
                </a:solidFill>
                <a:latin typeface="Consolas" panose="020B0609020204030204" pitchFamily="49" charset="0"/>
              </a:rPr>
              <a:t>Gender of the insured person (M, F) </a:t>
            </a:r>
            <a:endParaRPr lang="en-MY" sz="1200" dirty="0">
              <a:solidFill>
                <a:schemeClr val="accent2">
                  <a:lumMod val="75000"/>
                </a:schemeClr>
              </a:solidFill>
              <a:latin typeface="Consolas" panose="020B0609020204030204" pitchFamily="49" charset="0"/>
            </a:endParaRPr>
          </a:p>
        </p:txBody>
      </p:sp>
      <p:sp>
        <p:nvSpPr>
          <p:cNvPr id="36" name="TextBox 35">
            <a:extLst>
              <a:ext uri="{FF2B5EF4-FFF2-40B4-BE49-F238E27FC236}">
                <a16:creationId xmlns:a16="http://schemas.microsoft.com/office/drawing/2014/main" id="{B1B8CA58-42D0-482F-AEC8-71A4C09033EC}"/>
              </a:ext>
            </a:extLst>
          </p:cNvPr>
          <p:cNvSpPr txBox="1"/>
          <p:nvPr/>
        </p:nvSpPr>
        <p:spPr>
          <a:xfrm>
            <a:off x="10561075" y="2856828"/>
            <a:ext cx="1630926"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Integer</a:t>
            </a:r>
          </a:p>
          <a:p>
            <a:r>
              <a:rPr lang="en-US" sz="1200" dirty="0">
                <a:solidFill>
                  <a:schemeClr val="accent2">
                    <a:lumMod val="75000"/>
                  </a:schemeClr>
                </a:solidFill>
                <a:latin typeface="Consolas" panose="020B0609020204030204" pitchFamily="49" charset="0"/>
              </a:rPr>
              <a:t>Duration of travel in days</a:t>
            </a:r>
            <a:endParaRPr lang="en-MY" sz="1200" dirty="0">
              <a:solidFill>
                <a:schemeClr val="accent2">
                  <a:lumMod val="75000"/>
                </a:schemeClr>
              </a:solidFill>
              <a:latin typeface="Consolas" panose="020B0609020204030204" pitchFamily="49" charset="0"/>
            </a:endParaRPr>
          </a:p>
        </p:txBody>
      </p:sp>
      <p:sp>
        <p:nvSpPr>
          <p:cNvPr id="37" name="TextBox 36">
            <a:extLst>
              <a:ext uri="{FF2B5EF4-FFF2-40B4-BE49-F238E27FC236}">
                <a16:creationId xmlns:a16="http://schemas.microsoft.com/office/drawing/2014/main" id="{E891C44F-E8FB-4558-B20A-06B6035232B5}"/>
              </a:ext>
            </a:extLst>
          </p:cNvPr>
          <p:cNvSpPr txBox="1"/>
          <p:nvPr/>
        </p:nvSpPr>
        <p:spPr>
          <a:xfrm>
            <a:off x="10024044" y="5155172"/>
            <a:ext cx="2167955"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b="0" dirty="0">
                <a:solidFill>
                  <a:schemeClr val="accent2">
                    <a:lumMod val="75000"/>
                  </a:schemeClr>
                </a:solidFill>
                <a:effectLst/>
                <a:latin typeface="Consolas" panose="020B0609020204030204" pitchFamily="49" charset="0"/>
              </a:rPr>
              <a:t>Travel destination of the insured person</a:t>
            </a:r>
          </a:p>
        </p:txBody>
      </p:sp>
      <p:sp>
        <p:nvSpPr>
          <p:cNvPr id="38" name="TextBox 37">
            <a:extLst>
              <a:ext uri="{FF2B5EF4-FFF2-40B4-BE49-F238E27FC236}">
                <a16:creationId xmlns:a16="http://schemas.microsoft.com/office/drawing/2014/main" id="{0FCE07C3-E1AD-412D-8F90-12A9DD7910F7}"/>
              </a:ext>
            </a:extLst>
          </p:cNvPr>
          <p:cNvSpPr txBox="1"/>
          <p:nvPr/>
        </p:nvSpPr>
        <p:spPr>
          <a:xfrm>
            <a:off x="7773275" y="5155172"/>
            <a:ext cx="2167955"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Float</a:t>
            </a:r>
          </a:p>
          <a:p>
            <a:r>
              <a:rPr lang="en-US" sz="1200" b="0" dirty="0">
                <a:solidFill>
                  <a:schemeClr val="accent2">
                    <a:lumMod val="75000"/>
                  </a:schemeClr>
                </a:solidFill>
                <a:effectLst/>
                <a:latin typeface="Consolas" panose="020B0609020204030204" pitchFamily="49" charset="0"/>
              </a:rPr>
              <a:t>Amount of sales generated by the travel insurance policy </a:t>
            </a:r>
          </a:p>
        </p:txBody>
      </p:sp>
      <p:sp>
        <p:nvSpPr>
          <p:cNvPr id="39" name="TextBox 38">
            <a:extLst>
              <a:ext uri="{FF2B5EF4-FFF2-40B4-BE49-F238E27FC236}">
                <a16:creationId xmlns:a16="http://schemas.microsoft.com/office/drawing/2014/main" id="{FD003BE3-A807-4FCE-9A5D-B0B8AE0459DA}"/>
              </a:ext>
            </a:extLst>
          </p:cNvPr>
          <p:cNvSpPr txBox="1"/>
          <p:nvPr/>
        </p:nvSpPr>
        <p:spPr>
          <a:xfrm>
            <a:off x="5204790" y="5147852"/>
            <a:ext cx="2485671" cy="830997"/>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Float</a:t>
            </a:r>
          </a:p>
          <a:p>
            <a:r>
              <a:rPr lang="en-US" sz="1200" b="0" dirty="0">
                <a:solidFill>
                  <a:schemeClr val="accent2">
                    <a:lumMod val="75000"/>
                  </a:schemeClr>
                </a:solidFill>
                <a:effectLst/>
                <a:latin typeface="Consolas" panose="020B0609020204030204" pitchFamily="49" charset="0"/>
              </a:rPr>
              <a:t>Commission earned by the agency for the insurance policy</a:t>
            </a:r>
          </a:p>
        </p:txBody>
      </p:sp>
      <p:sp>
        <p:nvSpPr>
          <p:cNvPr id="40" name="TextBox 39">
            <a:extLst>
              <a:ext uri="{FF2B5EF4-FFF2-40B4-BE49-F238E27FC236}">
                <a16:creationId xmlns:a16="http://schemas.microsoft.com/office/drawing/2014/main" id="{9A7D20B5-0DB1-47D4-827C-A83EF77B10A0}"/>
              </a:ext>
            </a:extLst>
          </p:cNvPr>
          <p:cNvSpPr txBox="1"/>
          <p:nvPr/>
        </p:nvSpPr>
        <p:spPr>
          <a:xfrm>
            <a:off x="2935113" y="5172161"/>
            <a:ext cx="2269678" cy="646331"/>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Integer</a:t>
            </a:r>
          </a:p>
          <a:p>
            <a:r>
              <a:rPr lang="en-US" sz="1200" b="0" dirty="0">
                <a:solidFill>
                  <a:schemeClr val="accent2">
                    <a:lumMod val="75000"/>
                  </a:schemeClr>
                </a:solidFill>
                <a:effectLst/>
                <a:latin typeface="Consolas" panose="020B0609020204030204" pitchFamily="49" charset="0"/>
              </a:rPr>
              <a:t>Age of the insured person</a:t>
            </a:r>
          </a:p>
        </p:txBody>
      </p:sp>
      <p:sp>
        <p:nvSpPr>
          <p:cNvPr id="41" name="TextBox 40">
            <a:extLst>
              <a:ext uri="{FF2B5EF4-FFF2-40B4-BE49-F238E27FC236}">
                <a16:creationId xmlns:a16="http://schemas.microsoft.com/office/drawing/2014/main" id="{84F20D1B-979B-4FC4-9B5F-CE1CBB333766}"/>
              </a:ext>
            </a:extLst>
          </p:cNvPr>
          <p:cNvSpPr txBox="1"/>
          <p:nvPr/>
        </p:nvSpPr>
        <p:spPr>
          <a:xfrm>
            <a:off x="665436" y="5196470"/>
            <a:ext cx="2269678" cy="1015663"/>
          </a:xfrm>
          <a:prstGeom prst="rect">
            <a:avLst/>
          </a:prstGeom>
          <a:noFill/>
        </p:spPr>
        <p:txBody>
          <a:bodyPr wrap="square" rtlCol="0">
            <a:spAutoFit/>
          </a:bodyPr>
          <a:lstStyle/>
          <a:p>
            <a:pPr algn="just"/>
            <a:r>
              <a:rPr lang="en-US" sz="1200" b="1" dirty="0">
                <a:solidFill>
                  <a:schemeClr val="accent2">
                    <a:lumMod val="75000"/>
                  </a:schemeClr>
                </a:solidFill>
                <a:latin typeface="Consolas" panose="020B0609020204030204" pitchFamily="49" charset="0"/>
              </a:rPr>
              <a:t>Object</a:t>
            </a:r>
          </a:p>
          <a:p>
            <a:r>
              <a:rPr lang="en-US" sz="1200" b="0" dirty="0">
                <a:solidFill>
                  <a:schemeClr val="accent2">
                    <a:lumMod val="75000"/>
                  </a:schemeClr>
                </a:solidFill>
                <a:effectLst/>
                <a:latin typeface="Consolas" panose="020B0609020204030204" pitchFamily="49" charset="0"/>
              </a:rPr>
              <a:t>Claim status (Yes, No) indicating whether a claim was made against the policy</a:t>
            </a:r>
          </a:p>
        </p:txBody>
      </p:sp>
      <p:sp>
        <p:nvSpPr>
          <p:cNvPr id="42" name="Flowchart: Connector 41">
            <a:extLst>
              <a:ext uri="{FF2B5EF4-FFF2-40B4-BE49-F238E27FC236}">
                <a16:creationId xmlns:a16="http://schemas.microsoft.com/office/drawing/2014/main" id="{01C67C80-7D7E-467C-8D9C-CA7898C2D6A7}"/>
              </a:ext>
            </a:extLst>
          </p:cNvPr>
          <p:cNvSpPr/>
          <p:nvPr/>
        </p:nvSpPr>
        <p:spPr>
          <a:xfrm>
            <a:off x="918592" y="195900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Flowchart: Connector 42">
            <a:extLst>
              <a:ext uri="{FF2B5EF4-FFF2-40B4-BE49-F238E27FC236}">
                <a16:creationId xmlns:a16="http://schemas.microsoft.com/office/drawing/2014/main" id="{2C994CDF-2E11-49C4-B636-749C5F7691E7}"/>
              </a:ext>
            </a:extLst>
          </p:cNvPr>
          <p:cNvSpPr/>
          <p:nvPr/>
        </p:nvSpPr>
        <p:spPr>
          <a:xfrm>
            <a:off x="2863267" y="19553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4" name="Flowchart: Connector 43">
            <a:extLst>
              <a:ext uri="{FF2B5EF4-FFF2-40B4-BE49-F238E27FC236}">
                <a16:creationId xmlns:a16="http://schemas.microsoft.com/office/drawing/2014/main" id="{0199EDA8-4F3D-4621-9A16-2FD95D8A9CDE}"/>
              </a:ext>
            </a:extLst>
          </p:cNvPr>
          <p:cNvSpPr/>
          <p:nvPr/>
        </p:nvSpPr>
        <p:spPr>
          <a:xfrm>
            <a:off x="5074161"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5" name="Flowchart: Connector 44">
            <a:extLst>
              <a:ext uri="{FF2B5EF4-FFF2-40B4-BE49-F238E27FC236}">
                <a16:creationId xmlns:a16="http://schemas.microsoft.com/office/drawing/2014/main" id="{D31C78D9-D477-4F0D-A502-CAE4E0D33AF1}"/>
              </a:ext>
            </a:extLst>
          </p:cNvPr>
          <p:cNvSpPr/>
          <p:nvPr/>
        </p:nvSpPr>
        <p:spPr>
          <a:xfrm>
            <a:off x="7242116" y="19553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Flowchart: Connector 45">
            <a:extLst>
              <a:ext uri="{FF2B5EF4-FFF2-40B4-BE49-F238E27FC236}">
                <a16:creationId xmlns:a16="http://schemas.microsoft.com/office/drawing/2014/main" id="{AE8EF51A-09A8-4FDF-8654-B8FF61EBBE36}"/>
              </a:ext>
            </a:extLst>
          </p:cNvPr>
          <p:cNvSpPr/>
          <p:nvPr/>
        </p:nvSpPr>
        <p:spPr>
          <a:xfrm>
            <a:off x="9226621"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Flowchart: Connector 46">
            <a:extLst>
              <a:ext uri="{FF2B5EF4-FFF2-40B4-BE49-F238E27FC236}">
                <a16:creationId xmlns:a16="http://schemas.microsoft.com/office/drawing/2014/main" id="{F379B395-B139-4F66-B40C-8A1E751A0BB6}"/>
              </a:ext>
            </a:extLst>
          </p:cNvPr>
          <p:cNvSpPr/>
          <p:nvPr/>
        </p:nvSpPr>
        <p:spPr>
          <a:xfrm>
            <a:off x="11211126" y="1969544"/>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8" name="Flowchart: Connector 47">
            <a:extLst>
              <a:ext uri="{FF2B5EF4-FFF2-40B4-BE49-F238E27FC236}">
                <a16:creationId xmlns:a16="http://schemas.microsoft.com/office/drawing/2014/main" id="{53DD58C5-4F05-47E6-8222-5437F18AB80F}"/>
              </a:ext>
            </a:extLst>
          </p:cNvPr>
          <p:cNvSpPr/>
          <p:nvPr/>
        </p:nvSpPr>
        <p:spPr>
          <a:xfrm>
            <a:off x="10711803" y="4263768"/>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9" name="Flowchart: Connector 48">
            <a:extLst>
              <a:ext uri="{FF2B5EF4-FFF2-40B4-BE49-F238E27FC236}">
                <a16:creationId xmlns:a16="http://schemas.microsoft.com/office/drawing/2014/main" id="{1C0CA323-54FC-4302-A431-678EF62254C5}"/>
              </a:ext>
            </a:extLst>
          </p:cNvPr>
          <p:cNvSpPr/>
          <p:nvPr/>
        </p:nvSpPr>
        <p:spPr>
          <a:xfrm>
            <a:off x="8381863"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0" name="Flowchart: Connector 49">
            <a:extLst>
              <a:ext uri="{FF2B5EF4-FFF2-40B4-BE49-F238E27FC236}">
                <a16:creationId xmlns:a16="http://schemas.microsoft.com/office/drawing/2014/main" id="{C5100966-A03F-465B-BF3C-B24CAAF277C8}"/>
              </a:ext>
            </a:extLst>
          </p:cNvPr>
          <p:cNvSpPr/>
          <p:nvPr/>
        </p:nvSpPr>
        <p:spPr>
          <a:xfrm>
            <a:off x="5994689"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1" name="Flowchart: Connector 50">
            <a:extLst>
              <a:ext uri="{FF2B5EF4-FFF2-40B4-BE49-F238E27FC236}">
                <a16:creationId xmlns:a16="http://schemas.microsoft.com/office/drawing/2014/main" id="{DC6B6823-A2BF-430D-AE13-04A28CAA458E}"/>
              </a:ext>
            </a:extLst>
          </p:cNvPr>
          <p:cNvSpPr/>
          <p:nvPr/>
        </p:nvSpPr>
        <p:spPr>
          <a:xfrm>
            <a:off x="3593351"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2" name="Flowchart: Connector 51">
            <a:extLst>
              <a:ext uri="{FF2B5EF4-FFF2-40B4-BE49-F238E27FC236}">
                <a16:creationId xmlns:a16="http://schemas.microsoft.com/office/drawing/2014/main" id="{780693E8-96E8-4D4A-985D-5E30F57E0713}"/>
              </a:ext>
            </a:extLst>
          </p:cNvPr>
          <p:cNvSpPr/>
          <p:nvPr/>
        </p:nvSpPr>
        <p:spPr>
          <a:xfrm>
            <a:off x="1263411" y="4263523"/>
            <a:ext cx="261257" cy="234818"/>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3" name="TextBox 52">
            <a:extLst>
              <a:ext uri="{FF2B5EF4-FFF2-40B4-BE49-F238E27FC236}">
                <a16:creationId xmlns:a16="http://schemas.microsoft.com/office/drawing/2014/main" id="{1E88CE75-D8A6-401C-B649-B6AE660A6F5D}"/>
              </a:ext>
            </a:extLst>
          </p:cNvPr>
          <p:cNvSpPr txBox="1"/>
          <p:nvPr/>
        </p:nvSpPr>
        <p:spPr>
          <a:xfrm>
            <a:off x="14663378" y="1747705"/>
            <a:ext cx="11912867" cy="1446550"/>
          </a:xfrm>
          <a:prstGeom prst="rect">
            <a:avLst/>
          </a:prstGeom>
          <a:noFill/>
        </p:spPr>
        <p:txBody>
          <a:bodyPr wrap="square" rtlCol="0">
            <a:spAutoFit/>
          </a:bodyPr>
          <a:lstStyle/>
          <a:p>
            <a:r>
              <a:rPr lang="en-US" sz="8800" dirty="0">
                <a:solidFill>
                  <a:schemeClr val="tx1">
                    <a:lumMod val="75000"/>
                    <a:lumOff val="25000"/>
                  </a:schemeClr>
                </a:solidFill>
                <a:latin typeface="Bauhaus 93" panose="04030905020B02020C02" pitchFamily="82" charset="0"/>
              </a:rPr>
              <a:t>DATA UNDERSTANDING</a:t>
            </a:r>
            <a:endParaRPr lang="en-MY" sz="8800" dirty="0">
              <a:solidFill>
                <a:schemeClr val="tx1">
                  <a:lumMod val="75000"/>
                  <a:lumOff val="25000"/>
                </a:schemeClr>
              </a:solidFill>
              <a:latin typeface="Bauhaus 93" panose="04030905020B02020C02" pitchFamily="82" charset="0"/>
            </a:endParaRPr>
          </a:p>
        </p:txBody>
      </p:sp>
      <p:sp>
        <p:nvSpPr>
          <p:cNvPr id="54" name="TextBox 53">
            <a:extLst>
              <a:ext uri="{FF2B5EF4-FFF2-40B4-BE49-F238E27FC236}">
                <a16:creationId xmlns:a16="http://schemas.microsoft.com/office/drawing/2014/main" id="{9682EC75-575D-48F3-8269-E70BEBB89B6D}"/>
              </a:ext>
            </a:extLst>
          </p:cNvPr>
          <p:cNvSpPr txBox="1"/>
          <p:nvPr/>
        </p:nvSpPr>
        <p:spPr>
          <a:xfrm>
            <a:off x="-6176080" y="2928313"/>
            <a:ext cx="3346330" cy="1323439"/>
          </a:xfrm>
          <a:prstGeom prst="rect">
            <a:avLst/>
          </a:prstGeom>
          <a:noFill/>
        </p:spPr>
        <p:txBody>
          <a:bodyPr wrap="square" rtlCol="0">
            <a:spAutoFit/>
          </a:bodyPr>
          <a:lstStyle/>
          <a:p>
            <a:r>
              <a:rPr lang="en-US" sz="8000" dirty="0">
                <a:solidFill>
                  <a:schemeClr val="bg2"/>
                </a:solidFill>
                <a:latin typeface="Bauhaus 93" panose="04030905020B02020C02" pitchFamily="82" charset="0"/>
              </a:rPr>
              <a:t>Target</a:t>
            </a:r>
            <a:endParaRPr lang="en-MY" sz="8000" dirty="0">
              <a:solidFill>
                <a:schemeClr val="bg2"/>
              </a:solidFill>
              <a:latin typeface="Bauhaus 93" panose="04030905020B02020C02" pitchFamily="82" charset="0"/>
            </a:endParaRPr>
          </a:p>
        </p:txBody>
      </p:sp>
      <p:sp>
        <p:nvSpPr>
          <p:cNvPr id="55" name="Rectangle: Rounded Corners 54">
            <a:extLst>
              <a:ext uri="{FF2B5EF4-FFF2-40B4-BE49-F238E27FC236}">
                <a16:creationId xmlns:a16="http://schemas.microsoft.com/office/drawing/2014/main" id="{9E8D7A89-F7F8-4C9A-BC4E-DBF303D66CD9}"/>
              </a:ext>
            </a:extLst>
          </p:cNvPr>
          <p:cNvSpPr/>
          <p:nvPr/>
        </p:nvSpPr>
        <p:spPr>
          <a:xfrm>
            <a:off x="-2105383" y="1536174"/>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8.72%</a:t>
            </a:r>
            <a:endParaRPr lang="en-MY" dirty="0"/>
          </a:p>
        </p:txBody>
      </p:sp>
      <p:sp>
        <p:nvSpPr>
          <p:cNvPr id="56" name="Rectangle: Rounded Corners 55">
            <a:extLst>
              <a:ext uri="{FF2B5EF4-FFF2-40B4-BE49-F238E27FC236}">
                <a16:creationId xmlns:a16="http://schemas.microsoft.com/office/drawing/2014/main" id="{9AC4657B-F65F-40EF-B2FA-991F31FF7E77}"/>
              </a:ext>
            </a:extLst>
          </p:cNvPr>
          <p:cNvSpPr/>
          <p:nvPr/>
        </p:nvSpPr>
        <p:spPr>
          <a:xfrm>
            <a:off x="-2105383" y="468352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MY" dirty="0"/>
          </a:p>
        </p:txBody>
      </p:sp>
      <p:sp>
        <p:nvSpPr>
          <p:cNvPr id="57" name="TextBox 56">
            <a:extLst>
              <a:ext uri="{FF2B5EF4-FFF2-40B4-BE49-F238E27FC236}">
                <a16:creationId xmlns:a16="http://schemas.microsoft.com/office/drawing/2014/main" id="{9A8A4BF2-4479-4EC4-9249-6DC88B530AED}"/>
              </a:ext>
            </a:extLst>
          </p:cNvPr>
          <p:cNvSpPr txBox="1"/>
          <p:nvPr/>
        </p:nvSpPr>
        <p:spPr>
          <a:xfrm>
            <a:off x="-1873507" y="2005496"/>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Duration</a:t>
            </a:r>
            <a:endParaRPr lang="en-MY" dirty="0">
              <a:latin typeface="Aharoni" panose="02010803020104030203" pitchFamily="2" charset="-79"/>
              <a:cs typeface="Aharoni" panose="02010803020104030203" pitchFamily="2" charset="-79"/>
            </a:endParaRPr>
          </a:p>
        </p:txBody>
      </p:sp>
      <p:sp>
        <p:nvSpPr>
          <p:cNvPr id="58" name="TextBox 57">
            <a:extLst>
              <a:ext uri="{FF2B5EF4-FFF2-40B4-BE49-F238E27FC236}">
                <a16:creationId xmlns:a16="http://schemas.microsoft.com/office/drawing/2014/main" id="{F8A0CDBA-0D06-43A4-BB0E-D0E7935E7728}"/>
              </a:ext>
            </a:extLst>
          </p:cNvPr>
          <p:cNvSpPr txBox="1"/>
          <p:nvPr/>
        </p:nvSpPr>
        <p:spPr>
          <a:xfrm>
            <a:off x="-2124937" y="5165137"/>
            <a:ext cx="2305065" cy="646331"/>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Commision</a:t>
            </a:r>
            <a:r>
              <a:rPr lang="en-US" dirty="0">
                <a:latin typeface="Aharoni" panose="02010803020104030203" pitchFamily="2" charset="-79"/>
                <a:cs typeface="Aharoni" panose="02010803020104030203" pitchFamily="2" charset="-79"/>
              </a:rPr>
              <a:t> (In Value)</a:t>
            </a:r>
            <a:endParaRPr lang="en-MY" dirty="0">
              <a:latin typeface="Aharoni" panose="02010803020104030203" pitchFamily="2" charset="-79"/>
              <a:cs typeface="Aharoni" panose="02010803020104030203" pitchFamily="2" charset="-79"/>
            </a:endParaRPr>
          </a:p>
        </p:txBody>
      </p:sp>
      <p:sp>
        <p:nvSpPr>
          <p:cNvPr id="59" name="Rectangle: Rounded Corners 58">
            <a:extLst>
              <a:ext uri="{FF2B5EF4-FFF2-40B4-BE49-F238E27FC236}">
                <a16:creationId xmlns:a16="http://schemas.microsoft.com/office/drawing/2014/main" id="{29F2FE01-D985-4057-9320-B672CA8BE6E8}"/>
              </a:ext>
            </a:extLst>
          </p:cNvPr>
          <p:cNvSpPr/>
          <p:nvPr/>
        </p:nvSpPr>
        <p:spPr>
          <a:xfrm>
            <a:off x="12781803" y="4683521"/>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a:t>
            </a:r>
            <a:endParaRPr lang="en-MY" dirty="0"/>
          </a:p>
        </p:txBody>
      </p:sp>
      <p:sp>
        <p:nvSpPr>
          <p:cNvPr id="60" name="Rectangle: Rounded Corners 59">
            <a:extLst>
              <a:ext uri="{FF2B5EF4-FFF2-40B4-BE49-F238E27FC236}">
                <a16:creationId xmlns:a16="http://schemas.microsoft.com/office/drawing/2014/main" id="{6487C2A1-91FD-4FD2-8894-D3B9F780787E}"/>
              </a:ext>
            </a:extLst>
          </p:cNvPr>
          <p:cNvSpPr/>
          <p:nvPr/>
        </p:nvSpPr>
        <p:spPr>
          <a:xfrm>
            <a:off x="12781803" y="1491013"/>
            <a:ext cx="1524028" cy="46433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8.75%</a:t>
            </a:r>
            <a:endParaRPr lang="en-MY" dirty="0"/>
          </a:p>
        </p:txBody>
      </p:sp>
      <p:sp>
        <p:nvSpPr>
          <p:cNvPr id="61" name="TextBox 60">
            <a:extLst>
              <a:ext uri="{FF2B5EF4-FFF2-40B4-BE49-F238E27FC236}">
                <a16:creationId xmlns:a16="http://schemas.microsoft.com/office/drawing/2014/main" id="{D5403316-E149-4DC8-B58C-E7D2780D0D2E}"/>
              </a:ext>
            </a:extLst>
          </p:cNvPr>
          <p:cNvSpPr txBox="1"/>
          <p:nvPr/>
        </p:nvSpPr>
        <p:spPr>
          <a:xfrm>
            <a:off x="13039373" y="1955344"/>
            <a:ext cx="1560113"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Net Sales</a:t>
            </a:r>
            <a:endParaRPr lang="en-MY" dirty="0">
              <a:latin typeface="Aharoni" panose="02010803020104030203" pitchFamily="2" charset="-79"/>
              <a:cs typeface="Aharoni" panose="02010803020104030203" pitchFamily="2" charset="-79"/>
            </a:endParaRPr>
          </a:p>
        </p:txBody>
      </p:sp>
      <p:sp>
        <p:nvSpPr>
          <p:cNvPr id="62" name="TextBox 61">
            <a:extLst>
              <a:ext uri="{FF2B5EF4-FFF2-40B4-BE49-F238E27FC236}">
                <a16:creationId xmlns:a16="http://schemas.microsoft.com/office/drawing/2014/main" id="{8055BEC6-66DE-404C-996F-29BD2E99D430}"/>
              </a:ext>
            </a:extLst>
          </p:cNvPr>
          <p:cNvSpPr txBox="1"/>
          <p:nvPr/>
        </p:nvSpPr>
        <p:spPr>
          <a:xfrm>
            <a:off x="13256447" y="5168821"/>
            <a:ext cx="939184"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Age</a:t>
            </a:r>
            <a:endParaRPr lang="en-MY"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3674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trips(downRight)">
                                      <p:cBhvr>
                                        <p:cTn id="10" dur="500"/>
                                        <p:tgtEl>
                                          <p:spTgt spid="20"/>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strips(downRight)">
                                      <p:cBhvr>
                                        <p:cTn id="13" dur="500"/>
                                        <p:tgtEl>
                                          <p:spTgt spid="31"/>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strips(downRight)">
                                      <p:cBhvr>
                                        <p:cTn id="16" dur="500"/>
                                        <p:tgtEl>
                                          <p:spTgt spid="21"/>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strips(downRight)">
                                      <p:cBhvr>
                                        <p:cTn id="19" dur="500"/>
                                        <p:tgtEl>
                                          <p:spTgt spid="32"/>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strips(downRight)">
                                      <p:cBhvr>
                                        <p:cTn id="25" dur="500"/>
                                        <p:tgtEl>
                                          <p:spTgt spid="33"/>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strips(downRight)">
                                      <p:cBhvr>
                                        <p:cTn id="28" dur="500"/>
                                        <p:tgtEl>
                                          <p:spTgt spid="23"/>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strips(downRight)">
                                      <p:cBhvr>
                                        <p:cTn id="31" dur="500"/>
                                        <p:tgtEl>
                                          <p:spTgt spid="34"/>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strips(downRight)">
                                      <p:cBhvr>
                                        <p:cTn id="34" dur="500"/>
                                        <p:tgtEl>
                                          <p:spTgt spid="24"/>
                                        </p:tgtEl>
                                      </p:cBhvr>
                                    </p:animEffect>
                                  </p:childTnLst>
                                </p:cTn>
                              </p:par>
                              <p:par>
                                <p:cTn id="35" presetID="18" presetClass="entr" presetSubtype="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strips(downRight)">
                                      <p:cBhvr>
                                        <p:cTn id="37" dur="500"/>
                                        <p:tgtEl>
                                          <p:spTgt spid="3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strips(downRight)">
                                      <p:cBhvr>
                                        <p:cTn id="43" dur="500"/>
                                        <p:tgtEl>
                                          <p:spTgt spid="36"/>
                                        </p:tgtEl>
                                      </p:cBhvr>
                                    </p:animEffect>
                                  </p:childTnLst>
                                </p:cTn>
                              </p:par>
                              <p:par>
                                <p:cTn id="44" presetID="18" presetClass="entr" presetSubtype="6"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strips(downRight)">
                                      <p:cBhvr>
                                        <p:cTn id="46" dur="500"/>
                                        <p:tgtEl>
                                          <p:spTgt spid="42"/>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strips(downRight)">
                                      <p:cBhvr>
                                        <p:cTn id="49" dur="500"/>
                                        <p:tgtEl>
                                          <p:spTgt spid="43"/>
                                        </p:tgtEl>
                                      </p:cBhvr>
                                    </p:animEffect>
                                  </p:childTnLst>
                                </p:cTn>
                              </p:par>
                              <p:par>
                                <p:cTn id="50" presetID="18" presetClass="entr" presetSubtype="6"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strips(downRight)">
                                      <p:cBhvr>
                                        <p:cTn id="52" dur="500"/>
                                        <p:tgtEl>
                                          <p:spTgt spid="44"/>
                                        </p:tgtEl>
                                      </p:cBhvr>
                                    </p:animEffect>
                                  </p:childTnLst>
                                </p:cTn>
                              </p:par>
                              <p:par>
                                <p:cTn id="53" presetID="18" presetClass="entr" presetSubtype="6"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strips(downRight)">
                                      <p:cBhvr>
                                        <p:cTn id="55" dur="500"/>
                                        <p:tgtEl>
                                          <p:spTgt spid="45"/>
                                        </p:tgtEl>
                                      </p:cBhvr>
                                    </p:animEffect>
                                  </p:childTnLst>
                                </p:cTn>
                              </p:par>
                              <p:par>
                                <p:cTn id="56" presetID="18" presetClass="entr" presetSubtype="6"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strips(downRight)">
                                      <p:cBhvr>
                                        <p:cTn id="58" dur="500"/>
                                        <p:tgtEl>
                                          <p:spTgt spid="46"/>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strips(downRight)">
                                      <p:cBhvr>
                                        <p:cTn id="61" dur="500"/>
                                        <p:tgtEl>
                                          <p:spTgt spid="47"/>
                                        </p:tgtEl>
                                      </p:cBhvr>
                                    </p:animEffect>
                                  </p:childTnLst>
                                </p:cTn>
                              </p:par>
                              <p:par>
                                <p:cTn id="62" presetID="18" presetClass="entr" presetSubtype="12"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strips(downLeft)">
                                      <p:cBhvr>
                                        <p:cTn id="64" dur="500"/>
                                        <p:tgtEl>
                                          <p:spTgt spid="19"/>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strips(downLeft)">
                                      <p:cBhvr>
                                        <p:cTn id="67" dur="500"/>
                                        <p:tgtEl>
                                          <p:spTgt spid="48"/>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strips(downLeft)">
                                      <p:cBhvr>
                                        <p:cTn id="70" dur="500"/>
                                        <p:tgtEl>
                                          <p:spTgt spid="49"/>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strips(downLeft)">
                                      <p:cBhvr>
                                        <p:cTn id="73" dur="500"/>
                                        <p:tgtEl>
                                          <p:spTgt spid="50"/>
                                        </p:tgtEl>
                                      </p:cBhvr>
                                    </p:animEffect>
                                  </p:childTnLst>
                                </p:cTn>
                              </p:par>
                              <p:par>
                                <p:cTn id="74" presetID="18" presetClass="entr" presetSubtype="12"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strips(downLeft)">
                                      <p:cBhvr>
                                        <p:cTn id="76" dur="500"/>
                                        <p:tgtEl>
                                          <p:spTgt spid="51"/>
                                        </p:tgtEl>
                                      </p:cBhvr>
                                    </p:animEffect>
                                  </p:childTnLst>
                                </p:cTn>
                              </p:par>
                              <p:par>
                                <p:cTn id="77" presetID="18" presetClass="entr" presetSubtype="12"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strips(downLeft)">
                                      <p:cBhvr>
                                        <p:cTn id="79" dur="500"/>
                                        <p:tgtEl>
                                          <p:spTgt spid="52"/>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strips(downLeft)">
                                      <p:cBhvr>
                                        <p:cTn id="82" dur="500"/>
                                        <p:tgtEl>
                                          <p:spTgt spid="30"/>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strips(downLeft)">
                                      <p:cBhvr>
                                        <p:cTn id="85" dur="500"/>
                                        <p:tgtEl>
                                          <p:spTgt spid="41"/>
                                        </p:tgtEl>
                                      </p:cBhvr>
                                    </p:animEffect>
                                  </p:childTnLst>
                                </p:cTn>
                              </p:par>
                              <p:par>
                                <p:cTn id="86" presetID="18" presetClass="entr" presetSubtype="12"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strips(downLeft)">
                                      <p:cBhvr>
                                        <p:cTn id="88" dur="500"/>
                                        <p:tgtEl>
                                          <p:spTgt spid="29"/>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strips(downLeft)">
                                      <p:cBhvr>
                                        <p:cTn id="91" dur="500"/>
                                        <p:tgtEl>
                                          <p:spTgt spid="40"/>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strips(downLeft)">
                                      <p:cBhvr>
                                        <p:cTn id="94" dur="500"/>
                                        <p:tgtEl>
                                          <p:spTgt spid="28"/>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strips(downLeft)">
                                      <p:cBhvr>
                                        <p:cTn id="97" dur="500"/>
                                        <p:tgtEl>
                                          <p:spTgt spid="39"/>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Left)">
                                      <p:cBhvr>
                                        <p:cTn id="100" dur="500"/>
                                        <p:tgtEl>
                                          <p:spTgt spid="27"/>
                                        </p:tgtEl>
                                      </p:cBhvr>
                                    </p:animEffect>
                                  </p:childTnLst>
                                </p:cTn>
                              </p:par>
                              <p:par>
                                <p:cTn id="101" presetID="18" presetClass="entr" presetSubtype="12"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strips(downLeft)">
                                      <p:cBhvr>
                                        <p:cTn id="103" dur="500"/>
                                        <p:tgtEl>
                                          <p:spTgt spid="3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par>
                                <p:cTn id="107" presetID="18" presetClass="entr" presetSubtype="12"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strips(downLeft)">
                                      <p:cBhvr>
                                        <p:cTn id="10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2165</Words>
  <Application>Microsoft Office PowerPoint</Application>
  <PresentationFormat>Widescreen</PresentationFormat>
  <Paragraphs>459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Aharoni</vt:lpstr>
      <vt:lpstr>Arial</vt:lpstr>
      <vt:lpstr>Arial Unicode MS</vt:lpstr>
      <vt:lpstr>Bahnschrift SemiBold SemiConden</vt:lpstr>
      <vt:lpstr>Bauhaus 93</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Ahmadio Rasyadi</dc:creator>
  <cp:lastModifiedBy>Ahmadio Rasyadi</cp:lastModifiedBy>
  <cp:revision>3</cp:revision>
  <dcterms:created xsi:type="dcterms:W3CDTF">2024-08-11T05:24:13Z</dcterms:created>
  <dcterms:modified xsi:type="dcterms:W3CDTF">2024-08-11T15:45:27Z</dcterms:modified>
</cp:coreProperties>
</file>