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fortaa" panose="020B0604020202020204" charset="0"/>
      <p:regular r:id="rId24"/>
      <p:bold r:id="rId25"/>
    </p:embeddedFont>
    <p:embeddedFont>
      <p:font typeface="Comfortaa Light"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8D4748-63FA-4129-8CB0-22DD4633A92A}">
  <a:tblStyle styleId="{7C8D4748-63FA-4129-8CB0-22DD4633A92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9a3134f8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9a3134f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9a3134f8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9a3134f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28827bdc4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28827bdc4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29a3134f8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29a3134f8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8827bdc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8827bdc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8827bdc4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8827bdc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29a3134f8a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29a3134f8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29a3134f8a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29a3134f8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29a3134f8a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29a3134f8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29a3134f8a_5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29a3134f8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9a3134f8a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9a3134f8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29a3134f8a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29a3134f8a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2a0756fa92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2a0756fa92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8827bdc41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8827bdc4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8827bdc41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8827bdc41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8827bdc41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8827bdc41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a0756fa9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a0756fa9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9a3134f8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9a3134f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9a3134f8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9a3134f8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28827bdc41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28827bdc4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CE5FF">
            <a:alpha val="512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eudl.eu/pdf/10.4108/eai.26-10-2015.15059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sciencedirect.com/topics/computer-science/processing-gain" TargetMode="External"/><Relationship Id="rId5" Type="http://schemas.openxmlformats.org/officeDocument/2006/relationships/hyperlink" Target="https://www.techno-science.net/definition/11368.html" TargetMode="External"/><Relationship Id="rId4" Type="http://schemas.openxmlformats.org/officeDocument/2006/relationships/hyperlink" Target="https://techimike.com/cwna-chapter-6-dsss-fhss-and-ofd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www.mokosmart.com/fr/lora-frequency/"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hyperlink" Target="https://www.mouser.com/pdfdocs/semtech-lora-modem-design.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reddit.com/r/Lora/comments/n0g6nq/what_is_lora_crc_and_why_should_i_use_callback/" TargetMode="External"/><Relationship Id="rId5" Type="http://schemas.openxmlformats.org/officeDocument/2006/relationships/hyperlink" Target="https://www.thethingsnetwork.org/docs/lorawan/fec-and-code-rate/" TargetMode="External"/><Relationship Id="rId4" Type="http://schemas.openxmlformats.org/officeDocument/2006/relationships/hyperlink" Target="https://www.mobilefish.com/download/lora/lora_part17.pdf"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mouser.com/pdfdocs/semtech-lora-modem-design.pdf" TargetMode="External"/><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rfwireless-world.com/calculators/LoRa-Data-Rate-Calculator.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letmeknow.fr/fr/communications/1419-module-lora-02-sx1278-433-mhz-652733124692.html" TargetMode="External"/><Relationship Id="rId4" Type="http://schemas.openxmlformats.org/officeDocument/2006/relationships/hyperlink" Target="https://www.mokosmart.com/fr/lora-frequenc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www.rfwireless-world.com/Terminology/LoRaWAN-Spreading-factor-Range-and-Data-Rate.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hyperlink" Target="https://moodle.insa-toulouse.fr/course/view.php?id=138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aessler.com/fr/it-explained/lpw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hyperlink" Target="https://www.matooma.com/fr/s-informer/actualites-iot-m2m/reseaux-lpwa-somm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okosmart.com/fr/lora-frequenc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thethingsnetwork.org/docs/lorawan/regional-parameter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hethingsnetwork.org/docs/lorawan/regional-parameters/" TargetMode="Externa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hyperlink" Target="https://lora-alliance.org/resource_hub/rp2-102-lorawan-regional-paramet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ur-lex.europa.eu/legal-content/FR/TXT/HTML/?uri=LEGISSUM:3101_2"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hyperlink" Target="https://lora-alliance.org/lorawan-certifica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researchgate.net/figure/Topology-of-a-LoRaWAN-network_fig1_312485284" TargetMode="External"/><Relationship Id="rId5" Type="http://schemas.openxmlformats.org/officeDocument/2006/relationships/hyperlink" Target="https://www.thethingsnetwork.org/docs/lorawan/architecture/"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1615488" y="1405650"/>
            <a:ext cx="5913013" cy="2332201"/>
            <a:chOff x="446100" y="898525"/>
            <a:chExt cx="5913013" cy="2332201"/>
          </a:xfrm>
        </p:grpSpPr>
        <p:pic>
          <p:nvPicPr>
            <p:cNvPr id="55" name="Google Shape;55;p13"/>
            <p:cNvPicPr preferRelativeResize="0"/>
            <p:nvPr/>
          </p:nvPicPr>
          <p:blipFill rotWithShape="1">
            <a:blip r:embed="rId3">
              <a:alphaModFix/>
            </a:blip>
            <a:srcRect t="21141" b="13605"/>
            <a:stretch/>
          </p:blipFill>
          <p:spPr>
            <a:xfrm>
              <a:off x="2784888" y="898525"/>
              <a:ext cx="3574225" cy="2332201"/>
            </a:xfrm>
            <a:prstGeom prst="rect">
              <a:avLst/>
            </a:prstGeom>
            <a:noFill/>
            <a:ln>
              <a:noFill/>
            </a:ln>
          </p:spPr>
        </p:pic>
        <p:sp>
          <p:nvSpPr>
            <p:cNvPr id="56" name="Google Shape;56;p13"/>
            <p:cNvSpPr txBox="1"/>
            <p:nvPr/>
          </p:nvSpPr>
          <p:spPr>
            <a:xfrm>
              <a:off x="446100" y="1043200"/>
              <a:ext cx="29739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600" b="1"/>
                <a:t>BE</a:t>
              </a:r>
              <a:endParaRPr sz="10600" b="1"/>
            </a:p>
          </p:txBody>
        </p:sp>
      </p:grpSp>
      <p:grpSp>
        <p:nvGrpSpPr>
          <p:cNvPr id="57" name="Google Shape;57;p13"/>
          <p:cNvGrpSpPr/>
          <p:nvPr/>
        </p:nvGrpSpPr>
        <p:grpSpPr>
          <a:xfrm>
            <a:off x="-488102" y="-486298"/>
            <a:ext cx="10106050" cy="6095550"/>
            <a:chOff x="-488102" y="-486298"/>
            <a:chExt cx="10106050" cy="6095550"/>
          </a:xfrm>
        </p:grpSpPr>
        <p:pic>
          <p:nvPicPr>
            <p:cNvPr id="58" name="Google Shape;58;p13"/>
            <p:cNvPicPr preferRelativeResize="0"/>
            <p:nvPr/>
          </p:nvPicPr>
          <p:blipFill rotWithShape="1">
            <a:blip r:embed="rId4">
              <a:alphaModFix/>
            </a:blip>
            <a:srcRect b="29986"/>
            <a:stretch/>
          </p:blipFill>
          <p:spPr>
            <a:xfrm rot="2700000">
              <a:off x="-364980" y="4450803"/>
              <a:ext cx="1217932" cy="852724"/>
            </a:xfrm>
            <a:prstGeom prst="rect">
              <a:avLst/>
            </a:prstGeom>
            <a:noFill/>
            <a:ln>
              <a:noFill/>
            </a:ln>
          </p:spPr>
        </p:pic>
        <p:pic>
          <p:nvPicPr>
            <p:cNvPr id="59" name="Google Shape;59;p13"/>
            <p:cNvPicPr preferRelativeResize="0"/>
            <p:nvPr/>
          </p:nvPicPr>
          <p:blipFill rotWithShape="1">
            <a:blip r:embed="rId4">
              <a:alphaModFix/>
            </a:blip>
            <a:srcRect b="29986"/>
            <a:stretch/>
          </p:blipFill>
          <p:spPr>
            <a:xfrm rot="-2700000">
              <a:off x="8276895" y="4450803"/>
              <a:ext cx="1217932" cy="852724"/>
            </a:xfrm>
            <a:prstGeom prst="rect">
              <a:avLst/>
            </a:prstGeom>
            <a:noFill/>
            <a:ln>
              <a:noFill/>
            </a:ln>
          </p:spPr>
        </p:pic>
        <p:pic>
          <p:nvPicPr>
            <p:cNvPr id="60" name="Google Shape;60;p13"/>
            <p:cNvPicPr preferRelativeResize="0"/>
            <p:nvPr/>
          </p:nvPicPr>
          <p:blipFill rotWithShape="1">
            <a:blip r:embed="rId4">
              <a:alphaModFix/>
            </a:blip>
            <a:srcRect b="29986"/>
            <a:stretch/>
          </p:blipFill>
          <p:spPr>
            <a:xfrm rot="-8100000">
              <a:off x="8276895" y="-180572"/>
              <a:ext cx="1217932" cy="852724"/>
            </a:xfrm>
            <a:prstGeom prst="rect">
              <a:avLst/>
            </a:prstGeom>
            <a:noFill/>
            <a:ln>
              <a:noFill/>
            </a:ln>
          </p:spPr>
        </p:pic>
        <p:pic>
          <p:nvPicPr>
            <p:cNvPr id="61" name="Google Shape;61;p13"/>
            <p:cNvPicPr preferRelativeResize="0"/>
            <p:nvPr/>
          </p:nvPicPr>
          <p:blipFill rotWithShape="1">
            <a:blip r:embed="rId4">
              <a:alphaModFix/>
            </a:blip>
            <a:srcRect b="29986"/>
            <a:stretch/>
          </p:blipFill>
          <p:spPr>
            <a:xfrm rot="8100000">
              <a:off x="-364980" y="-180572"/>
              <a:ext cx="1217932" cy="85272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body" idx="1"/>
          </p:nvPr>
        </p:nvSpPr>
        <p:spPr>
          <a:xfrm>
            <a:off x="718475" y="1134400"/>
            <a:ext cx="4743300" cy="43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200" b="1">
                <a:solidFill>
                  <a:schemeClr val="dk1"/>
                </a:solidFill>
                <a:latin typeface="Comfortaa"/>
                <a:ea typeface="Comfortaa"/>
                <a:cs typeface="Comfortaa"/>
                <a:sym typeface="Comfortaa"/>
              </a:rPr>
              <a:t>Les avantages pour une application IoT sont :</a:t>
            </a:r>
            <a:endParaRPr sz="1200" b="1">
              <a:solidFill>
                <a:schemeClr val="dk1"/>
              </a:solidFill>
              <a:latin typeface="Comfortaa"/>
              <a:ea typeface="Comfortaa"/>
              <a:cs typeface="Comfortaa"/>
              <a:sym typeface="Comfortaa"/>
            </a:endParaRPr>
          </a:p>
        </p:txBody>
      </p:sp>
      <p:sp>
        <p:nvSpPr>
          <p:cNvPr id="206" name="Google Shape;206;p22"/>
          <p:cNvSpPr txBox="1"/>
          <p:nvPr/>
        </p:nvSpPr>
        <p:spPr>
          <a:xfrm>
            <a:off x="1153100" y="4835700"/>
            <a:ext cx="3323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latin typeface="Comfortaa"/>
                <a:ea typeface="Comfortaa"/>
                <a:cs typeface="Comfortaa"/>
                <a:sym typeface="Comfortaa"/>
              </a:rPr>
              <a:t>Source : </a:t>
            </a:r>
            <a:r>
              <a:rPr lang="fr" sz="800" u="sng">
                <a:solidFill>
                  <a:schemeClr val="hlink"/>
                </a:solidFill>
                <a:latin typeface="Comfortaa"/>
                <a:ea typeface="Comfortaa"/>
                <a:cs typeface="Comfortaa"/>
                <a:sym typeface="Comfortaa"/>
                <a:hlinkClick r:id="rId3"/>
              </a:rPr>
              <a:t>https://eudl.eu/pdf/10.4108/eai.26-10-2015.150597</a:t>
            </a:r>
            <a:endParaRPr sz="800">
              <a:latin typeface="Comfortaa"/>
              <a:ea typeface="Comfortaa"/>
              <a:cs typeface="Comfortaa"/>
              <a:sym typeface="Comfortaa"/>
            </a:endParaRPr>
          </a:p>
        </p:txBody>
      </p:sp>
      <p:sp>
        <p:nvSpPr>
          <p:cNvPr id="207" name="Google Shape;207;p22"/>
          <p:cNvSpPr txBox="1">
            <a:spLocks noGrp="1"/>
          </p:cNvSpPr>
          <p:nvPr>
            <p:ph type="title"/>
          </p:nvPr>
        </p:nvSpPr>
        <p:spPr>
          <a:xfrm>
            <a:off x="311700" y="445025"/>
            <a:ext cx="8693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4. Quels sont ces avantages pour une application IoT ?</a:t>
            </a:r>
            <a:endParaRPr sz="1600">
              <a:latin typeface="Comfortaa"/>
              <a:ea typeface="Comfortaa"/>
              <a:cs typeface="Comfortaa"/>
              <a:sym typeface="Comfortaa"/>
            </a:endParaRPr>
          </a:p>
        </p:txBody>
      </p:sp>
      <p:sp>
        <p:nvSpPr>
          <p:cNvPr id="208" name="Google Shape;208;p22"/>
          <p:cNvSpPr txBox="1"/>
          <p:nvPr/>
        </p:nvSpPr>
        <p:spPr>
          <a:xfrm>
            <a:off x="5045950" y="2659863"/>
            <a:ext cx="3769500" cy="10065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chemeClr val="dk1"/>
              </a:buClr>
              <a:buSzPts val="1200"/>
              <a:buFont typeface="Comfortaa"/>
              <a:buChar char="-"/>
            </a:pPr>
            <a:r>
              <a:rPr lang="fr" sz="1200">
                <a:solidFill>
                  <a:schemeClr val="dk1"/>
                </a:solidFill>
                <a:latin typeface="Comfortaa"/>
                <a:ea typeface="Comfortaa"/>
                <a:cs typeface="Comfortaa"/>
                <a:sym typeface="Comfortaa"/>
              </a:rPr>
              <a:t>La topologie d’un réseau LoRa lui permet également d’être modulable par une unité distante (LoRa MAC master) et donc être adapté au besoin.</a:t>
            </a:r>
            <a:endParaRPr/>
          </a:p>
        </p:txBody>
      </p:sp>
      <p:sp>
        <p:nvSpPr>
          <p:cNvPr id="209" name="Google Shape;209;p22"/>
          <p:cNvSpPr txBox="1"/>
          <p:nvPr/>
        </p:nvSpPr>
        <p:spPr>
          <a:xfrm>
            <a:off x="718475" y="3754500"/>
            <a:ext cx="4587000" cy="7941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chemeClr val="dk1"/>
              </a:buClr>
              <a:buSzPts val="1200"/>
              <a:buFont typeface="Comfortaa"/>
              <a:buChar char="-"/>
            </a:pPr>
            <a:r>
              <a:rPr lang="fr" sz="1200">
                <a:solidFill>
                  <a:schemeClr val="dk1"/>
                </a:solidFill>
                <a:latin typeface="Comfortaa"/>
                <a:ea typeface="Comfortaa"/>
                <a:cs typeface="Comfortaa"/>
                <a:sym typeface="Comfortaa"/>
              </a:rPr>
              <a:t>De plus, comme un paquet peut être reçu par plusieurs gateway, cela assure donc une plus grande fiabilité et donc une latence plus faible.</a:t>
            </a:r>
            <a:endParaRPr/>
          </a:p>
        </p:txBody>
      </p:sp>
      <p:sp>
        <p:nvSpPr>
          <p:cNvPr id="210" name="Google Shape;210;p22"/>
          <p:cNvSpPr txBox="1"/>
          <p:nvPr/>
        </p:nvSpPr>
        <p:spPr>
          <a:xfrm>
            <a:off x="562275" y="1777650"/>
            <a:ext cx="4743300" cy="7941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chemeClr val="dk1"/>
              </a:buClr>
              <a:buSzPts val="1200"/>
              <a:buFont typeface="Comfortaa"/>
              <a:buChar char="-"/>
            </a:pPr>
            <a:r>
              <a:rPr lang="fr" sz="1200">
                <a:solidFill>
                  <a:schemeClr val="dk1"/>
                </a:solidFill>
                <a:latin typeface="Comfortaa"/>
                <a:ea typeface="Comfortaa"/>
                <a:cs typeface="Comfortaa"/>
                <a:sym typeface="Comfortaa"/>
              </a:rPr>
              <a:t>Une utilisation minimale des end devices qui sont souvent des objets où la consommation est précieuse (Capteur par exemple).</a:t>
            </a:r>
            <a:endParaRPr/>
          </a:p>
        </p:txBody>
      </p:sp>
      <p:grpSp>
        <p:nvGrpSpPr>
          <p:cNvPr id="211" name="Google Shape;211;p22"/>
          <p:cNvGrpSpPr/>
          <p:nvPr/>
        </p:nvGrpSpPr>
        <p:grpSpPr>
          <a:xfrm>
            <a:off x="-488102" y="-486298"/>
            <a:ext cx="10106050" cy="6095550"/>
            <a:chOff x="-488102" y="-486298"/>
            <a:chExt cx="10106050" cy="6095550"/>
          </a:xfrm>
        </p:grpSpPr>
        <p:pic>
          <p:nvPicPr>
            <p:cNvPr id="212" name="Google Shape;212;p22"/>
            <p:cNvPicPr preferRelativeResize="0"/>
            <p:nvPr/>
          </p:nvPicPr>
          <p:blipFill rotWithShape="1">
            <a:blip r:embed="rId4">
              <a:alphaModFix/>
            </a:blip>
            <a:srcRect b="29986"/>
            <a:stretch/>
          </p:blipFill>
          <p:spPr>
            <a:xfrm rot="2700000">
              <a:off x="-364980" y="4450803"/>
              <a:ext cx="1217932" cy="852724"/>
            </a:xfrm>
            <a:prstGeom prst="rect">
              <a:avLst/>
            </a:prstGeom>
            <a:noFill/>
            <a:ln>
              <a:noFill/>
            </a:ln>
          </p:spPr>
        </p:pic>
        <p:pic>
          <p:nvPicPr>
            <p:cNvPr id="213" name="Google Shape;213;p22"/>
            <p:cNvPicPr preferRelativeResize="0"/>
            <p:nvPr/>
          </p:nvPicPr>
          <p:blipFill rotWithShape="1">
            <a:blip r:embed="rId4">
              <a:alphaModFix/>
            </a:blip>
            <a:srcRect b="29986"/>
            <a:stretch/>
          </p:blipFill>
          <p:spPr>
            <a:xfrm rot="-2700000">
              <a:off x="8276895" y="4450803"/>
              <a:ext cx="1217932" cy="852724"/>
            </a:xfrm>
            <a:prstGeom prst="rect">
              <a:avLst/>
            </a:prstGeom>
            <a:noFill/>
            <a:ln>
              <a:noFill/>
            </a:ln>
          </p:spPr>
        </p:pic>
        <p:pic>
          <p:nvPicPr>
            <p:cNvPr id="214" name="Google Shape;214;p22"/>
            <p:cNvPicPr preferRelativeResize="0"/>
            <p:nvPr/>
          </p:nvPicPr>
          <p:blipFill rotWithShape="1">
            <a:blip r:embed="rId4">
              <a:alphaModFix/>
            </a:blip>
            <a:srcRect b="29986"/>
            <a:stretch/>
          </p:blipFill>
          <p:spPr>
            <a:xfrm rot="-8100000">
              <a:off x="8276895" y="-180572"/>
              <a:ext cx="1217932" cy="852724"/>
            </a:xfrm>
            <a:prstGeom prst="rect">
              <a:avLst/>
            </a:prstGeom>
            <a:noFill/>
            <a:ln>
              <a:noFill/>
            </a:ln>
          </p:spPr>
        </p:pic>
        <p:pic>
          <p:nvPicPr>
            <p:cNvPr id="215" name="Google Shape;215;p22"/>
            <p:cNvPicPr preferRelativeResize="0"/>
            <p:nvPr/>
          </p:nvPicPr>
          <p:blipFill rotWithShape="1">
            <a:blip r:embed="rId4">
              <a:alphaModFix/>
            </a:blip>
            <a:srcRect b="29986"/>
            <a:stretch/>
          </p:blipFill>
          <p:spPr>
            <a:xfrm rot="8100000">
              <a:off x="-364980" y="-180572"/>
              <a:ext cx="1217932" cy="852724"/>
            </a:xfrm>
            <a:prstGeom prst="rect">
              <a:avLst/>
            </a:prstGeom>
            <a:noFill/>
            <a:ln>
              <a:noFill/>
            </a:ln>
          </p:spPr>
        </p:pic>
      </p:grpSp>
      <p:sp>
        <p:nvSpPr>
          <p:cNvPr id="216" name="Google Shape;216;p22"/>
          <p:cNvSpPr/>
          <p:nvPr/>
        </p:nvSpPr>
        <p:spPr>
          <a:xfrm>
            <a:off x="4720525" y="2045850"/>
            <a:ext cx="1200900" cy="1139700"/>
          </a:xfrm>
          <a:prstGeom prst="arc">
            <a:avLst>
              <a:gd name="adj1" fmla="val 16200000"/>
              <a:gd name="adj2" fmla="val 0"/>
            </a:avLst>
          </a:prstGeom>
          <a:noFill/>
          <a:ln w="28575" cap="flat" cmpd="sng">
            <a:solidFill>
              <a:srgbClr val="E69138"/>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rot="5400000">
            <a:off x="4751125" y="3216150"/>
            <a:ext cx="1200900" cy="1139700"/>
          </a:xfrm>
          <a:prstGeom prst="arc">
            <a:avLst>
              <a:gd name="adj1" fmla="val 16200000"/>
              <a:gd name="adj2" fmla="val 0"/>
            </a:avLst>
          </a:prstGeom>
          <a:noFill/>
          <a:ln w="28575" cap="flat" cmpd="sng">
            <a:solidFill>
              <a:srgbClr val="E69138"/>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 name="Google Shape;218;p22"/>
          <p:cNvCxnSpPr/>
          <p:nvPr/>
        </p:nvCxnSpPr>
        <p:spPr>
          <a:xfrm>
            <a:off x="1375775" y="3230725"/>
            <a:ext cx="3272400" cy="0"/>
          </a:xfrm>
          <a:prstGeom prst="straightConnector1">
            <a:avLst/>
          </a:prstGeom>
          <a:noFill/>
          <a:ln w="28575" cap="flat" cmpd="sng">
            <a:solidFill>
              <a:srgbClr val="E69138"/>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additive="base">
                                        <p:cTn id="7" dur="500"/>
                                        <p:tgtEl>
                                          <p:spTgt spid="218"/>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500"/>
                                        <p:tgtEl>
                                          <p:spTgt spid="216"/>
                                        </p:tgtEl>
                                        <p:attrNameLst>
                                          <p:attrName>ppt_x</p:attrName>
                                        </p:attrNameLst>
                                      </p:cBhvr>
                                      <p:tavLst>
                                        <p:tav tm="0">
                                          <p:val>
                                            <p:strVal val="#ppt_x+1"/>
                                          </p:val>
                                        </p:tav>
                                        <p:tav tm="100000">
                                          <p:val>
                                            <p:strVal val="#ppt_x"/>
                                          </p:val>
                                        </p:tav>
                                      </p:tavLst>
                                    </p:anim>
                                  </p:childTnLst>
                                </p:cTn>
                              </p:par>
                              <p:par>
                                <p:cTn id="12" presetID="2" presetClass="entr" presetSubtype="2" fill="hold" nodeType="withEffect">
                                  <p:stCondLst>
                                    <p:cond delay="0"/>
                                  </p:stCondLst>
                                  <p:childTnLst>
                                    <p:set>
                                      <p:cBhvr>
                                        <p:cTn id="13" dur="1" fill="hold">
                                          <p:stCondLst>
                                            <p:cond delay="0"/>
                                          </p:stCondLst>
                                        </p:cTn>
                                        <p:tgtEl>
                                          <p:spTgt spid="217"/>
                                        </p:tgtEl>
                                        <p:attrNameLst>
                                          <p:attrName>style.visibility</p:attrName>
                                        </p:attrNameLst>
                                      </p:cBhvr>
                                      <p:to>
                                        <p:strVal val="visible"/>
                                      </p:to>
                                    </p:set>
                                    <p:anim calcmode="lin" valueType="num">
                                      <p:cBhvr additive="base">
                                        <p:cTn id="14" dur="500"/>
                                        <p:tgtEl>
                                          <p:spTgt spid="2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p:nvPr/>
        </p:nvSpPr>
        <p:spPr>
          <a:xfrm>
            <a:off x="274350" y="1228713"/>
            <a:ext cx="4049700" cy="3149700"/>
          </a:xfrm>
          <a:prstGeom prst="roundRect">
            <a:avLst>
              <a:gd name="adj" fmla="val 16667"/>
            </a:avLst>
          </a:prstGeom>
          <a:noFill/>
          <a:ln w="381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txBox="1">
            <a:spLocks noGrp="1"/>
          </p:cNvSpPr>
          <p:nvPr>
            <p:ph type="body" idx="1"/>
          </p:nvPr>
        </p:nvSpPr>
        <p:spPr>
          <a:xfrm>
            <a:off x="4450350" y="1157850"/>
            <a:ext cx="4470300" cy="333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sz="1200">
                <a:solidFill>
                  <a:schemeClr val="dk1"/>
                </a:solidFill>
                <a:latin typeface="Comfortaa Light"/>
                <a:ea typeface="Comfortaa Light"/>
                <a:cs typeface="Comfortaa Light"/>
                <a:sym typeface="Comfortaa Light"/>
              </a:rPr>
              <a:t>Une DSSS (Direct-Sequence Spread Spectrum) est une technique d’étalement de spectre. Il transforme un signal émis en bande étroite en signal émis sur une large bande</a:t>
            </a:r>
            <a:endParaRPr sz="1200">
              <a:solidFill>
                <a:schemeClr val="dk1"/>
              </a:solidFill>
              <a:latin typeface="Comfortaa Light"/>
              <a:ea typeface="Comfortaa Light"/>
              <a:cs typeface="Comfortaa Light"/>
              <a:sym typeface="Comfortaa Light"/>
            </a:endParaRPr>
          </a:p>
          <a:p>
            <a:pPr marL="0" lvl="0" indent="0" algn="just" rtl="0">
              <a:spcBef>
                <a:spcPts val="0"/>
              </a:spcBef>
              <a:spcAft>
                <a:spcPts val="0"/>
              </a:spcAft>
              <a:buClr>
                <a:schemeClr val="dk1"/>
              </a:buClr>
              <a:buSzPts val="1100"/>
              <a:buFont typeface="Arial"/>
              <a:buNone/>
            </a:pPr>
            <a:endParaRPr sz="1200">
              <a:solidFill>
                <a:schemeClr val="dk1"/>
              </a:solidFill>
              <a:latin typeface="Comfortaa Light"/>
              <a:ea typeface="Comfortaa Light"/>
              <a:cs typeface="Comfortaa Light"/>
              <a:sym typeface="Comfortaa Light"/>
            </a:endParaRPr>
          </a:p>
          <a:p>
            <a:pPr marL="0" lvl="0" indent="0" algn="just" rtl="0">
              <a:spcBef>
                <a:spcPts val="0"/>
              </a:spcBef>
              <a:spcAft>
                <a:spcPts val="0"/>
              </a:spcAft>
              <a:buClr>
                <a:schemeClr val="dk1"/>
              </a:buClr>
              <a:buSzPts val="1100"/>
              <a:buFont typeface="Arial"/>
              <a:buNone/>
            </a:pPr>
            <a:r>
              <a:rPr lang="fr" sz="1200">
                <a:solidFill>
                  <a:schemeClr val="dk1"/>
                </a:solidFill>
                <a:latin typeface="Comfortaa Light"/>
                <a:ea typeface="Comfortaa Light"/>
                <a:cs typeface="Comfortaa Light"/>
                <a:sym typeface="Comfortaa Light"/>
              </a:rPr>
              <a:t>L’objectif est d’une part de rendre le signal transmis plus résistant au bruit. Il s’agit d’une technique CDMA (Code Division Multiple Access) c'est-à-dire qu’elle permet à plusieurs utilisateurs d’utiliser la même bande fréquence simultanément. </a:t>
            </a:r>
            <a:endParaRPr sz="1200">
              <a:solidFill>
                <a:schemeClr val="dk1"/>
              </a:solidFill>
              <a:latin typeface="Comfortaa Light"/>
              <a:ea typeface="Comfortaa Light"/>
              <a:cs typeface="Comfortaa Light"/>
              <a:sym typeface="Comfortaa Light"/>
            </a:endParaRPr>
          </a:p>
          <a:p>
            <a:pPr marL="0" lvl="0" indent="0" algn="just" rtl="0">
              <a:spcBef>
                <a:spcPts val="0"/>
              </a:spcBef>
              <a:spcAft>
                <a:spcPts val="0"/>
              </a:spcAft>
              <a:buNone/>
            </a:pPr>
            <a:endParaRPr sz="1200">
              <a:solidFill>
                <a:schemeClr val="dk1"/>
              </a:solidFill>
              <a:latin typeface="Comfortaa Light"/>
              <a:ea typeface="Comfortaa Light"/>
              <a:cs typeface="Comfortaa Light"/>
              <a:sym typeface="Comfortaa Light"/>
            </a:endParaRPr>
          </a:p>
          <a:p>
            <a:pPr marL="0" lvl="0" indent="0" algn="just" rtl="0">
              <a:spcBef>
                <a:spcPts val="0"/>
              </a:spcBef>
              <a:spcAft>
                <a:spcPts val="0"/>
              </a:spcAft>
              <a:buClr>
                <a:schemeClr val="dk1"/>
              </a:buClr>
              <a:buSzPts val="1100"/>
              <a:buFont typeface="Arial"/>
              <a:buNone/>
            </a:pPr>
            <a:r>
              <a:rPr lang="fr" sz="1200">
                <a:solidFill>
                  <a:schemeClr val="dk1"/>
                </a:solidFill>
                <a:latin typeface="Comfortaa Light"/>
                <a:ea typeface="Comfortaa Light"/>
                <a:cs typeface="Comfortaa Light"/>
                <a:sym typeface="Comfortaa Light"/>
              </a:rPr>
              <a:t>Le gain de traitement (processing gain) représente le ratio entre le spectre étalé et le spectre non étalé. Cette valeur est exprimée en dB.</a:t>
            </a:r>
            <a:endParaRPr sz="1900">
              <a:latin typeface="Comfortaa Light"/>
              <a:ea typeface="Comfortaa Light"/>
              <a:cs typeface="Comfortaa Light"/>
              <a:sym typeface="Comfortaa Light"/>
            </a:endParaRPr>
          </a:p>
        </p:txBody>
      </p:sp>
      <p:pic>
        <p:nvPicPr>
          <p:cNvPr id="225" name="Google Shape;225;p23"/>
          <p:cNvPicPr preferRelativeResize="0"/>
          <p:nvPr/>
        </p:nvPicPr>
        <p:blipFill>
          <a:blip r:embed="rId3">
            <a:alphaModFix/>
          </a:blip>
          <a:stretch>
            <a:fillRect/>
          </a:stretch>
        </p:blipFill>
        <p:spPr>
          <a:xfrm>
            <a:off x="440425" y="1375408"/>
            <a:ext cx="3717551" cy="2856300"/>
          </a:xfrm>
          <a:prstGeom prst="rect">
            <a:avLst/>
          </a:prstGeom>
          <a:noFill/>
          <a:ln>
            <a:noFill/>
          </a:ln>
        </p:spPr>
      </p:pic>
      <p:sp>
        <p:nvSpPr>
          <p:cNvPr id="226" name="Google Shape;226;p23"/>
          <p:cNvSpPr txBox="1"/>
          <p:nvPr/>
        </p:nvSpPr>
        <p:spPr>
          <a:xfrm>
            <a:off x="1708475" y="4589400"/>
            <a:ext cx="4141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u="sng">
                <a:solidFill>
                  <a:schemeClr val="hlink"/>
                </a:solidFill>
                <a:latin typeface="Comfortaa"/>
                <a:ea typeface="Comfortaa"/>
                <a:cs typeface="Comfortaa"/>
                <a:sym typeface="Comfortaa"/>
                <a:hlinkClick r:id="rId4"/>
              </a:rPr>
              <a:t>https://techimike.com/cwna-chapter-6-dsss-fhss-and-ofdm/</a:t>
            </a:r>
            <a:r>
              <a:rPr lang="fr" sz="800">
                <a:latin typeface="Comfortaa"/>
                <a:ea typeface="Comfortaa"/>
                <a:cs typeface="Comfortaa"/>
                <a:sym typeface="Comfortaa"/>
              </a:rPr>
              <a:t> (Image)</a:t>
            </a:r>
            <a:endParaRPr sz="800">
              <a:latin typeface="Comfortaa"/>
              <a:ea typeface="Comfortaa"/>
              <a:cs typeface="Comfortaa"/>
              <a:sym typeface="Comfortaa"/>
            </a:endParaRPr>
          </a:p>
          <a:p>
            <a:pPr marL="0" lvl="0" indent="0" algn="l" rtl="0">
              <a:spcBef>
                <a:spcPts val="0"/>
              </a:spcBef>
              <a:spcAft>
                <a:spcPts val="0"/>
              </a:spcAft>
              <a:buNone/>
            </a:pPr>
            <a:r>
              <a:rPr lang="fr" sz="800" u="sng">
                <a:solidFill>
                  <a:schemeClr val="hlink"/>
                </a:solidFill>
                <a:latin typeface="Comfortaa"/>
                <a:ea typeface="Comfortaa"/>
                <a:cs typeface="Comfortaa"/>
                <a:sym typeface="Comfortaa"/>
                <a:hlinkClick r:id="rId5"/>
              </a:rPr>
              <a:t>https://www.techno-science.net/definition/11368.html</a:t>
            </a:r>
            <a:endParaRPr sz="800">
              <a:latin typeface="Comfortaa"/>
              <a:ea typeface="Comfortaa"/>
              <a:cs typeface="Comfortaa"/>
              <a:sym typeface="Comfortaa"/>
            </a:endParaRPr>
          </a:p>
          <a:p>
            <a:pPr marL="0" lvl="0" indent="0" algn="l" rtl="0">
              <a:spcBef>
                <a:spcPts val="0"/>
              </a:spcBef>
              <a:spcAft>
                <a:spcPts val="0"/>
              </a:spcAft>
              <a:buNone/>
            </a:pPr>
            <a:r>
              <a:rPr lang="fr" sz="800" u="sng">
                <a:solidFill>
                  <a:schemeClr val="hlink"/>
                </a:solidFill>
                <a:latin typeface="Comfortaa"/>
                <a:ea typeface="Comfortaa"/>
                <a:cs typeface="Comfortaa"/>
                <a:sym typeface="Comfortaa"/>
                <a:hlinkClick r:id="rId6"/>
              </a:rPr>
              <a:t>https://www.sciencedirect.com/topics/computer-science/processing-gain</a:t>
            </a:r>
            <a:endParaRPr sz="800">
              <a:latin typeface="Comfortaa"/>
              <a:ea typeface="Comfortaa"/>
              <a:cs typeface="Comfortaa"/>
              <a:sym typeface="Comfortaa"/>
            </a:endParaRPr>
          </a:p>
        </p:txBody>
      </p:sp>
      <p:grpSp>
        <p:nvGrpSpPr>
          <p:cNvPr id="227" name="Google Shape;227;p23"/>
          <p:cNvGrpSpPr/>
          <p:nvPr/>
        </p:nvGrpSpPr>
        <p:grpSpPr>
          <a:xfrm>
            <a:off x="-488102" y="-486298"/>
            <a:ext cx="10106050" cy="6095550"/>
            <a:chOff x="-488102" y="-486298"/>
            <a:chExt cx="10106050" cy="6095550"/>
          </a:xfrm>
        </p:grpSpPr>
        <p:pic>
          <p:nvPicPr>
            <p:cNvPr id="228" name="Google Shape;228;p23"/>
            <p:cNvPicPr preferRelativeResize="0"/>
            <p:nvPr/>
          </p:nvPicPr>
          <p:blipFill rotWithShape="1">
            <a:blip r:embed="rId7">
              <a:alphaModFix/>
            </a:blip>
            <a:srcRect b="29986"/>
            <a:stretch/>
          </p:blipFill>
          <p:spPr>
            <a:xfrm rot="2700000">
              <a:off x="-364980" y="4450803"/>
              <a:ext cx="1217932" cy="852724"/>
            </a:xfrm>
            <a:prstGeom prst="rect">
              <a:avLst/>
            </a:prstGeom>
            <a:noFill/>
            <a:ln>
              <a:noFill/>
            </a:ln>
          </p:spPr>
        </p:pic>
        <p:pic>
          <p:nvPicPr>
            <p:cNvPr id="229" name="Google Shape;229;p23"/>
            <p:cNvPicPr preferRelativeResize="0"/>
            <p:nvPr/>
          </p:nvPicPr>
          <p:blipFill rotWithShape="1">
            <a:blip r:embed="rId7">
              <a:alphaModFix/>
            </a:blip>
            <a:srcRect b="29986"/>
            <a:stretch/>
          </p:blipFill>
          <p:spPr>
            <a:xfrm rot="-2700000">
              <a:off x="8276895" y="4450803"/>
              <a:ext cx="1217932" cy="852724"/>
            </a:xfrm>
            <a:prstGeom prst="rect">
              <a:avLst/>
            </a:prstGeom>
            <a:noFill/>
            <a:ln>
              <a:noFill/>
            </a:ln>
          </p:spPr>
        </p:pic>
        <p:pic>
          <p:nvPicPr>
            <p:cNvPr id="230" name="Google Shape;230;p23"/>
            <p:cNvPicPr preferRelativeResize="0"/>
            <p:nvPr/>
          </p:nvPicPr>
          <p:blipFill rotWithShape="1">
            <a:blip r:embed="rId7">
              <a:alphaModFix/>
            </a:blip>
            <a:srcRect b="29986"/>
            <a:stretch/>
          </p:blipFill>
          <p:spPr>
            <a:xfrm rot="-8100000">
              <a:off x="8276895" y="-180572"/>
              <a:ext cx="1217932" cy="852724"/>
            </a:xfrm>
            <a:prstGeom prst="rect">
              <a:avLst/>
            </a:prstGeom>
            <a:noFill/>
            <a:ln>
              <a:noFill/>
            </a:ln>
          </p:spPr>
        </p:pic>
        <p:pic>
          <p:nvPicPr>
            <p:cNvPr id="231" name="Google Shape;231;p23"/>
            <p:cNvPicPr preferRelativeResize="0"/>
            <p:nvPr/>
          </p:nvPicPr>
          <p:blipFill rotWithShape="1">
            <a:blip r:embed="rId7">
              <a:alphaModFix/>
            </a:blip>
            <a:srcRect b="29986"/>
            <a:stretch/>
          </p:blipFill>
          <p:spPr>
            <a:xfrm rot="8100000">
              <a:off x="-364980" y="-180572"/>
              <a:ext cx="1217932" cy="852724"/>
            </a:xfrm>
            <a:prstGeom prst="rect">
              <a:avLst/>
            </a:prstGeom>
            <a:noFill/>
            <a:ln>
              <a:noFill/>
            </a:ln>
          </p:spPr>
        </p:pic>
      </p:grpSp>
      <p:sp>
        <p:nvSpPr>
          <p:cNvPr id="232" name="Google Shape;232;p23"/>
          <p:cNvSpPr txBox="1">
            <a:spLocks noGrp="1"/>
          </p:cNvSpPr>
          <p:nvPr>
            <p:ph type="title"/>
          </p:nvPr>
        </p:nvSpPr>
        <p:spPr>
          <a:xfrm>
            <a:off x="311700" y="445025"/>
            <a:ext cx="8693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5. Qu'est-ce qu'une DSSS ? Que représente le gain de traitement (processing gain) ?</a:t>
            </a:r>
            <a:endParaRPr sz="1600">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base">
                                        <p:cTn id="7" dur="500"/>
                                        <p:tgtEl>
                                          <p:spTgt spid="223"/>
                                        </p:tgtEl>
                                        <p:attrNameLst>
                                          <p:attrName>ppt_w</p:attrName>
                                        </p:attrNameLst>
                                      </p:cBhvr>
                                      <p:tavLst>
                                        <p:tav tm="0">
                                          <p:val>
                                            <p:strVal val="0"/>
                                          </p:val>
                                        </p:tav>
                                        <p:tav tm="100000">
                                          <p:val>
                                            <p:strVal val="#ppt_w"/>
                                          </p:val>
                                        </p:tav>
                                      </p:tavLst>
                                    </p:anim>
                                    <p:anim calcmode="lin" valueType="num">
                                      <p:cBhvr additive="base">
                                        <p:cTn id="8" dur="500"/>
                                        <p:tgtEl>
                                          <p:spTgt spid="2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p:nvPr/>
        </p:nvSpPr>
        <p:spPr>
          <a:xfrm>
            <a:off x="1394550" y="2177675"/>
            <a:ext cx="6354900" cy="2629500"/>
          </a:xfrm>
          <a:prstGeom prst="roundRect">
            <a:avLst>
              <a:gd name="adj" fmla="val 16667"/>
            </a:avLst>
          </a:prstGeom>
          <a:noFill/>
          <a:ln w="381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txBox="1">
            <a:spLocks noGrp="1"/>
          </p:cNvSpPr>
          <p:nvPr>
            <p:ph type="body" idx="1"/>
          </p:nvPr>
        </p:nvSpPr>
        <p:spPr>
          <a:xfrm>
            <a:off x="311700" y="1068900"/>
            <a:ext cx="8520600" cy="95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fr" sz="1000">
                <a:solidFill>
                  <a:schemeClr val="dk1"/>
                </a:solidFill>
                <a:latin typeface="Comfortaa"/>
                <a:ea typeface="Comfortaa"/>
                <a:cs typeface="Comfortaa"/>
                <a:sym typeface="Comfortaa"/>
              </a:rPr>
              <a:t>LoRa utilise le CSS (Chirp Spread Spectrum) modulation qui utilise une méthode d'étalement de fréquence comme technique de modulation. Les impulsions dites chirp sont envoyées sous forme de symboles, qui augmentent ou diminuent la fréquence LoRa en continu au fil du temps. La transmission des données est alors réalisée par la séquence séquentielle de ces impulsions de chirp.</a:t>
            </a:r>
            <a:endParaRPr sz="1000"/>
          </a:p>
        </p:txBody>
      </p:sp>
      <p:pic>
        <p:nvPicPr>
          <p:cNvPr id="239" name="Google Shape;239;p24"/>
          <p:cNvPicPr preferRelativeResize="0"/>
          <p:nvPr/>
        </p:nvPicPr>
        <p:blipFill>
          <a:blip r:embed="rId3">
            <a:alphaModFix/>
          </a:blip>
          <a:stretch>
            <a:fillRect/>
          </a:stretch>
        </p:blipFill>
        <p:spPr>
          <a:xfrm>
            <a:off x="1712048" y="2235122"/>
            <a:ext cx="5734050" cy="2514600"/>
          </a:xfrm>
          <a:prstGeom prst="rect">
            <a:avLst/>
          </a:prstGeom>
          <a:noFill/>
          <a:ln>
            <a:noFill/>
          </a:ln>
        </p:spPr>
      </p:pic>
      <p:sp>
        <p:nvSpPr>
          <p:cNvPr id="240" name="Google Shape;240;p24"/>
          <p:cNvSpPr txBox="1">
            <a:spLocks noGrp="1"/>
          </p:cNvSpPr>
          <p:nvPr>
            <p:ph type="title"/>
          </p:nvPr>
        </p:nvSpPr>
        <p:spPr>
          <a:xfrm>
            <a:off x="311700" y="445025"/>
            <a:ext cx="8693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6. Quel est le principe de fonctionnement de la modulation utilisée par LoRa ?</a:t>
            </a:r>
            <a:endParaRPr sz="1600">
              <a:latin typeface="Comfortaa"/>
              <a:ea typeface="Comfortaa"/>
              <a:cs typeface="Comfortaa"/>
              <a:sym typeface="Comfortaa"/>
            </a:endParaRPr>
          </a:p>
        </p:txBody>
      </p:sp>
      <p:grpSp>
        <p:nvGrpSpPr>
          <p:cNvPr id="241" name="Google Shape;241;p24"/>
          <p:cNvGrpSpPr/>
          <p:nvPr/>
        </p:nvGrpSpPr>
        <p:grpSpPr>
          <a:xfrm>
            <a:off x="-488102" y="-486298"/>
            <a:ext cx="10106050" cy="6095550"/>
            <a:chOff x="-488102" y="-486298"/>
            <a:chExt cx="10106050" cy="6095550"/>
          </a:xfrm>
        </p:grpSpPr>
        <p:pic>
          <p:nvPicPr>
            <p:cNvPr id="242" name="Google Shape;242;p24"/>
            <p:cNvPicPr preferRelativeResize="0"/>
            <p:nvPr/>
          </p:nvPicPr>
          <p:blipFill rotWithShape="1">
            <a:blip r:embed="rId4">
              <a:alphaModFix/>
            </a:blip>
            <a:srcRect b="29986"/>
            <a:stretch/>
          </p:blipFill>
          <p:spPr>
            <a:xfrm rot="2700000">
              <a:off x="-364980" y="4450803"/>
              <a:ext cx="1217932" cy="852724"/>
            </a:xfrm>
            <a:prstGeom prst="rect">
              <a:avLst/>
            </a:prstGeom>
            <a:noFill/>
            <a:ln>
              <a:noFill/>
            </a:ln>
          </p:spPr>
        </p:pic>
        <p:pic>
          <p:nvPicPr>
            <p:cNvPr id="243" name="Google Shape;243;p24"/>
            <p:cNvPicPr preferRelativeResize="0"/>
            <p:nvPr/>
          </p:nvPicPr>
          <p:blipFill rotWithShape="1">
            <a:blip r:embed="rId4">
              <a:alphaModFix/>
            </a:blip>
            <a:srcRect b="29986"/>
            <a:stretch/>
          </p:blipFill>
          <p:spPr>
            <a:xfrm rot="-2700000">
              <a:off x="8276895" y="4450803"/>
              <a:ext cx="1217932" cy="852724"/>
            </a:xfrm>
            <a:prstGeom prst="rect">
              <a:avLst/>
            </a:prstGeom>
            <a:noFill/>
            <a:ln>
              <a:noFill/>
            </a:ln>
          </p:spPr>
        </p:pic>
        <p:pic>
          <p:nvPicPr>
            <p:cNvPr id="244" name="Google Shape;244;p24"/>
            <p:cNvPicPr preferRelativeResize="0"/>
            <p:nvPr/>
          </p:nvPicPr>
          <p:blipFill rotWithShape="1">
            <a:blip r:embed="rId4">
              <a:alphaModFix/>
            </a:blip>
            <a:srcRect b="29986"/>
            <a:stretch/>
          </p:blipFill>
          <p:spPr>
            <a:xfrm rot="-8100000">
              <a:off x="8276895" y="-180572"/>
              <a:ext cx="1217932" cy="852724"/>
            </a:xfrm>
            <a:prstGeom prst="rect">
              <a:avLst/>
            </a:prstGeom>
            <a:noFill/>
            <a:ln>
              <a:noFill/>
            </a:ln>
          </p:spPr>
        </p:pic>
        <p:pic>
          <p:nvPicPr>
            <p:cNvPr id="245" name="Google Shape;245;p24"/>
            <p:cNvPicPr preferRelativeResize="0"/>
            <p:nvPr/>
          </p:nvPicPr>
          <p:blipFill rotWithShape="1">
            <a:blip r:embed="rId4">
              <a:alphaModFix/>
            </a:blip>
            <a:srcRect b="29986"/>
            <a:stretch/>
          </p:blipFill>
          <p:spPr>
            <a:xfrm rot="8100000">
              <a:off x="-364980" y="-180572"/>
              <a:ext cx="1217932" cy="852724"/>
            </a:xfrm>
            <a:prstGeom prst="rect">
              <a:avLst/>
            </a:prstGeom>
            <a:noFill/>
            <a:ln>
              <a:noFill/>
            </a:ln>
          </p:spPr>
        </p:pic>
      </p:grpSp>
      <p:sp>
        <p:nvSpPr>
          <p:cNvPr id="246" name="Google Shape;246;p24"/>
          <p:cNvSpPr txBox="1"/>
          <p:nvPr/>
        </p:nvSpPr>
        <p:spPr>
          <a:xfrm>
            <a:off x="1043850" y="4737850"/>
            <a:ext cx="3456000" cy="54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700">
                <a:solidFill>
                  <a:schemeClr val="dk1"/>
                </a:solidFill>
                <a:latin typeface="Comfortaa"/>
                <a:ea typeface="Comfortaa"/>
                <a:cs typeface="Comfortaa"/>
                <a:sym typeface="Comfortaa"/>
              </a:rPr>
              <a:t>Source : </a:t>
            </a:r>
            <a:r>
              <a:rPr lang="fr" sz="700" u="sng">
                <a:solidFill>
                  <a:schemeClr val="hlink"/>
                </a:solidFill>
                <a:latin typeface="Comfortaa"/>
                <a:ea typeface="Comfortaa"/>
                <a:cs typeface="Comfortaa"/>
                <a:sym typeface="Comfortaa"/>
                <a:hlinkClick r:id="rId5"/>
              </a:rPr>
              <a:t>https://www.mokosmart.com/fr/lora-frequency</a:t>
            </a:r>
            <a:r>
              <a:rPr lang="fr" sz="1100" u="sng">
                <a:solidFill>
                  <a:schemeClr val="hlink"/>
                </a:solidFill>
                <a:latin typeface="Comfortaa"/>
                <a:ea typeface="Comfortaa"/>
                <a:cs typeface="Comfortaa"/>
                <a:sym typeface="Comfortaa"/>
                <a:hlinkClick r:id="rId5"/>
              </a:rPr>
              <a:t>/</a:t>
            </a:r>
            <a:endParaRPr sz="1100">
              <a:solidFill>
                <a:schemeClr val="dk1"/>
              </a:solidFill>
              <a:latin typeface="Comfortaa"/>
              <a:ea typeface="Comfortaa"/>
              <a:cs typeface="Comfortaa"/>
              <a:sym typeface="Comfortaa"/>
            </a:endParaRPr>
          </a:p>
          <a:p>
            <a:pPr marL="0" lvl="0" indent="0" algn="just" rtl="0">
              <a:lnSpc>
                <a:spcPct val="115000"/>
              </a:lnSpc>
              <a:spcBef>
                <a:spcPts val="0"/>
              </a:spcBef>
              <a:spcAft>
                <a:spcPts val="0"/>
              </a:spcAft>
              <a:buNone/>
            </a:pPr>
            <a:endParaRPr sz="1100">
              <a:solidFill>
                <a:schemeClr val="dk1"/>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500"/>
                                        <p:tgtEl>
                                          <p:spTgt spid="237"/>
                                        </p:tgtEl>
                                        <p:attrNameLst>
                                          <p:attrName>ppt_w</p:attrName>
                                        </p:attrNameLst>
                                      </p:cBhvr>
                                      <p:tavLst>
                                        <p:tav tm="0">
                                          <p:val>
                                            <p:strVal val="0"/>
                                          </p:val>
                                        </p:tav>
                                        <p:tav tm="100000">
                                          <p:val>
                                            <p:strVal val="#ppt_w"/>
                                          </p:val>
                                        </p:tav>
                                      </p:tavLst>
                                    </p:anim>
                                    <p:anim calcmode="lin" valueType="num">
                                      <p:cBhvr additive="base">
                                        <p:cTn id="8" dur="500"/>
                                        <p:tgtEl>
                                          <p:spTgt spid="23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990"/>
              <a:buFont typeface="Arial"/>
              <a:buNone/>
            </a:pPr>
            <a:r>
              <a:rPr lang="fr" sz="1600">
                <a:latin typeface="Comfortaa"/>
                <a:ea typeface="Comfortaa"/>
                <a:cs typeface="Comfortaa"/>
                <a:sym typeface="Comfortaa"/>
              </a:rPr>
              <a:t>7. Dans le cadre de la modulation LoRa, comment distingue t-on un bit </a:t>
            </a:r>
            <a:endParaRPr sz="1600">
              <a:latin typeface="Comfortaa"/>
              <a:ea typeface="Comfortaa"/>
              <a:cs typeface="Comfortaa"/>
              <a:sym typeface="Comfortaa"/>
            </a:endParaRPr>
          </a:p>
          <a:p>
            <a:pPr marL="0" lvl="0" indent="0" algn="just" rtl="0">
              <a:lnSpc>
                <a:spcPct val="115000"/>
              </a:lnSpc>
              <a:spcBef>
                <a:spcPts val="0"/>
              </a:spcBef>
              <a:spcAft>
                <a:spcPts val="0"/>
              </a:spcAft>
              <a:buClr>
                <a:schemeClr val="dk1"/>
              </a:buClr>
              <a:buSzPts val="990"/>
              <a:buFont typeface="Arial"/>
              <a:buNone/>
            </a:pPr>
            <a:r>
              <a:rPr lang="fr" sz="1600">
                <a:latin typeface="Comfortaa"/>
                <a:ea typeface="Comfortaa"/>
                <a:cs typeface="Comfortaa"/>
                <a:sym typeface="Comfortaa"/>
              </a:rPr>
              <a:t>d'un symbole transmis et d'un chip ? Quel est le gain de traitement ? </a:t>
            </a:r>
            <a:endParaRPr sz="1600">
              <a:latin typeface="Comfortaa"/>
              <a:ea typeface="Comfortaa"/>
              <a:cs typeface="Comfortaa"/>
              <a:sym typeface="Comfortaa"/>
            </a:endParaRPr>
          </a:p>
          <a:p>
            <a:pPr marL="0" lvl="0" indent="0" algn="l" rtl="0">
              <a:spcBef>
                <a:spcPts val="0"/>
              </a:spcBef>
              <a:spcAft>
                <a:spcPts val="0"/>
              </a:spcAft>
              <a:buSzPts val="990"/>
              <a:buNone/>
            </a:pPr>
            <a:endParaRPr sz="2720"/>
          </a:p>
        </p:txBody>
      </p:sp>
      <p:sp>
        <p:nvSpPr>
          <p:cNvPr id="252" name="Google Shape;252;p25"/>
          <p:cNvSpPr txBox="1">
            <a:spLocks noGrp="1"/>
          </p:cNvSpPr>
          <p:nvPr>
            <p:ph type="body" idx="1"/>
          </p:nvPr>
        </p:nvSpPr>
        <p:spPr>
          <a:xfrm>
            <a:off x="839075" y="4004025"/>
            <a:ext cx="3214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523"/>
              <a:buNone/>
            </a:pPr>
            <a:r>
              <a:rPr lang="fr" sz="1155">
                <a:solidFill>
                  <a:schemeClr val="dk1"/>
                </a:solidFill>
                <a:latin typeface="Comfortaa"/>
                <a:ea typeface="Comfortaa"/>
                <a:cs typeface="Comfortaa"/>
                <a:sym typeface="Comfortaa"/>
              </a:rPr>
              <a:t>débit chip Rc en fonction du débit binaire Rb et du spreading factor SF  </a:t>
            </a:r>
            <a:endParaRPr sz="1155">
              <a:solidFill>
                <a:schemeClr val="dk1"/>
              </a:solidFill>
              <a:latin typeface="Comfortaa"/>
              <a:ea typeface="Comfortaa"/>
              <a:cs typeface="Comfortaa"/>
              <a:sym typeface="Comfortaa"/>
            </a:endParaRPr>
          </a:p>
        </p:txBody>
      </p:sp>
      <p:pic>
        <p:nvPicPr>
          <p:cNvPr id="253" name="Google Shape;253;p25"/>
          <p:cNvPicPr preferRelativeResize="0"/>
          <p:nvPr/>
        </p:nvPicPr>
        <p:blipFill>
          <a:blip r:embed="rId3">
            <a:alphaModFix/>
          </a:blip>
          <a:stretch>
            <a:fillRect/>
          </a:stretch>
        </p:blipFill>
        <p:spPr>
          <a:xfrm>
            <a:off x="1001300" y="3394425"/>
            <a:ext cx="1771650" cy="609600"/>
          </a:xfrm>
          <a:prstGeom prst="rect">
            <a:avLst/>
          </a:prstGeom>
          <a:noFill/>
          <a:ln>
            <a:noFill/>
          </a:ln>
        </p:spPr>
      </p:pic>
      <p:sp>
        <p:nvSpPr>
          <p:cNvPr id="254" name="Google Shape;254;p25"/>
          <p:cNvSpPr txBox="1"/>
          <p:nvPr/>
        </p:nvSpPr>
        <p:spPr>
          <a:xfrm>
            <a:off x="1052925" y="4835700"/>
            <a:ext cx="4065300" cy="307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800" u="sng">
                <a:solidFill>
                  <a:srgbClr val="1155CC"/>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https://www.mouser.com/pdfdocs/semtech-lora-modem-design.pdf</a:t>
            </a:r>
            <a:endParaRPr sz="800">
              <a:latin typeface="Comfortaa"/>
              <a:ea typeface="Comfortaa"/>
              <a:cs typeface="Comfortaa"/>
              <a:sym typeface="Comfortaa"/>
            </a:endParaRPr>
          </a:p>
        </p:txBody>
      </p:sp>
      <p:sp>
        <p:nvSpPr>
          <p:cNvPr id="255" name="Google Shape;255;p25"/>
          <p:cNvSpPr txBox="1"/>
          <p:nvPr/>
        </p:nvSpPr>
        <p:spPr>
          <a:xfrm>
            <a:off x="4686625" y="1341125"/>
            <a:ext cx="3618300" cy="1046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fr">
                <a:latin typeface="Comfortaa"/>
                <a:ea typeface="Comfortaa"/>
                <a:cs typeface="Comfortaa"/>
                <a:sym typeface="Comfortaa"/>
              </a:rPr>
              <a:t>Modulation LoRa : chaque bit à transmettre est encodé dans plusieurs chips (le nombre dépend du spreading factor)</a:t>
            </a:r>
            <a:endParaRPr>
              <a:latin typeface="Comfortaa"/>
              <a:ea typeface="Comfortaa"/>
              <a:cs typeface="Comfortaa"/>
              <a:sym typeface="Comfortaa"/>
            </a:endParaRPr>
          </a:p>
        </p:txBody>
      </p:sp>
      <p:sp>
        <p:nvSpPr>
          <p:cNvPr id="256" name="Google Shape;256;p25"/>
          <p:cNvSpPr txBox="1"/>
          <p:nvPr/>
        </p:nvSpPr>
        <p:spPr>
          <a:xfrm>
            <a:off x="839075" y="1341125"/>
            <a:ext cx="2936700" cy="400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Comfortaa"/>
                <a:ea typeface="Comfortaa"/>
                <a:cs typeface="Comfortaa"/>
                <a:sym typeface="Comfortaa"/>
              </a:rPr>
              <a:t>1 symbole = 2^SF chips </a:t>
            </a:r>
            <a:endParaRPr>
              <a:latin typeface="Comfortaa"/>
              <a:ea typeface="Comfortaa"/>
              <a:cs typeface="Comfortaa"/>
              <a:sym typeface="Comfortaa"/>
            </a:endParaRPr>
          </a:p>
        </p:txBody>
      </p:sp>
      <p:grpSp>
        <p:nvGrpSpPr>
          <p:cNvPr id="257" name="Google Shape;257;p25"/>
          <p:cNvGrpSpPr/>
          <p:nvPr/>
        </p:nvGrpSpPr>
        <p:grpSpPr>
          <a:xfrm>
            <a:off x="4686625" y="3304600"/>
            <a:ext cx="3618300" cy="1330500"/>
            <a:chOff x="4991450" y="2928550"/>
            <a:chExt cx="3618300" cy="1330500"/>
          </a:xfrm>
        </p:grpSpPr>
        <p:grpSp>
          <p:nvGrpSpPr>
            <p:cNvPr id="258" name="Google Shape;258;p25"/>
            <p:cNvGrpSpPr/>
            <p:nvPr/>
          </p:nvGrpSpPr>
          <p:grpSpPr>
            <a:xfrm>
              <a:off x="5000750" y="2999650"/>
              <a:ext cx="3599700" cy="1188300"/>
              <a:chOff x="5000750" y="2999650"/>
              <a:chExt cx="3599700" cy="1188300"/>
            </a:xfrm>
          </p:grpSpPr>
          <p:pic>
            <p:nvPicPr>
              <p:cNvPr id="259" name="Google Shape;259;p25"/>
              <p:cNvPicPr preferRelativeResize="0"/>
              <p:nvPr/>
            </p:nvPicPr>
            <p:blipFill>
              <a:blip r:embed="rId5">
                <a:alphaModFix/>
              </a:blip>
              <a:stretch>
                <a:fillRect/>
              </a:stretch>
            </p:blipFill>
            <p:spPr>
              <a:xfrm>
                <a:off x="5163788" y="2999650"/>
                <a:ext cx="2505563" cy="572700"/>
              </a:xfrm>
              <a:prstGeom prst="rect">
                <a:avLst/>
              </a:prstGeom>
              <a:noFill/>
              <a:ln>
                <a:noFill/>
              </a:ln>
            </p:spPr>
          </p:pic>
          <p:sp>
            <p:nvSpPr>
              <p:cNvPr id="260" name="Google Shape;260;p25"/>
              <p:cNvSpPr txBox="1"/>
              <p:nvPr/>
            </p:nvSpPr>
            <p:spPr>
              <a:xfrm>
                <a:off x="5000750" y="3572350"/>
                <a:ext cx="359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Comfortaa"/>
                    <a:ea typeface="Comfortaa"/>
                    <a:cs typeface="Comfortaa"/>
                    <a:sym typeface="Comfortaa"/>
                  </a:rPr>
                  <a:t>gain de traitement en dB en fonction des débits chip et binaire</a:t>
                </a:r>
                <a:endParaRPr>
                  <a:latin typeface="Comfortaa"/>
                  <a:ea typeface="Comfortaa"/>
                  <a:cs typeface="Comfortaa"/>
                  <a:sym typeface="Comfortaa"/>
                </a:endParaRPr>
              </a:p>
            </p:txBody>
          </p:sp>
        </p:grpSp>
        <p:sp>
          <p:nvSpPr>
            <p:cNvPr id="261" name="Google Shape;261;p25"/>
            <p:cNvSpPr/>
            <p:nvPr/>
          </p:nvSpPr>
          <p:spPr>
            <a:xfrm>
              <a:off x="4991450" y="2928550"/>
              <a:ext cx="3618300" cy="1330500"/>
            </a:xfrm>
            <a:prstGeom prst="rect">
              <a:avLst/>
            </a:prstGeom>
            <a:no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5"/>
          <p:cNvSpPr/>
          <p:nvPr/>
        </p:nvSpPr>
        <p:spPr>
          <a:xfrm>
            <a:off x="839075" y="3157600"/>
            <a:ext cx="3214500" cy="1477500"/>
          </a:xfrm>
          <a:prstGeom prst="rect">
            <a:avLst/>
          </a:prstGeom>
          <a:no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txBox="1"/>
          <p:nvPr/>
        </p:nvSpPr>
        <p:spPr>
          <a:xfrm>
            <a:off x="839075" y="1795588"/>
            <a:ext cx="2936700" cy="6156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Comfortaa"/>
                <a:ea typeface="Comfortaa"/>
                <a:cs typeface="Comfortaa"/>
                <a:sym typeface="Comfortaa"/>
              </a:rPr>
              <a:t>1 bit = information à transmettre</a:t>
            </a:r>
            <a:endParaRPr>
              <a:latin typeface="Comfortaa"/>
              <a:ea typeface="Comfortaa"/>
              <a:cs typeface="Comfortaa"/>
              <a:sym typeface="Comfortaa"/>
            </a:endParaRPr>
          </a:p>
        </p:txBody>
      </p:sp>
      <p:sp>
        <p:nvSpPr>
          <p:cNvPr id="264" name="Google Shape;264;p25"/>
          <p:cNvSpPr txBox="1"/>
          <p:nvPr/>
        </p:nvSpPr>
        <p:spPr>
          <a:xfrm>
            <a:off x="839075" y="2476588"/>
            <a:ext cx="2936700" cy="6156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a:latin typeface="Comfortaa"/>
                <a:ea typeface="Comfortaa"/>
                <a:cs typeface="Comfortaa"/>
                <a:sym typeface="Comfortaa"/>
              </a:rPr>
              <a:t>1 chip = unité transmise sur le milieu</a:t>
            </a:r>
            <a:endParaRPr>
              <a:latin typeface="Comfortaa"/>
              <a:ea typeface="Comfortaa"/>
              <a:cs typeface="Comfortaa"/>
              <a:sym typeface="Comfortaa"/>
            </a:endParaRPr>
          </a:p>
        </p:txBody>
      </p:sp>
      <p:grpSp>
        <p:nvGrpSpPr>
          <p:cNvPr id="265" name="Google Shape;265;p25"/>
          <p:cNvGrpSpPr/>
          <p:nvPr/>
        </p:nvGrpSpPr>
        <p:grpSpPr>
          <a:xfrm>
            <a:off x="-488102" y="-486298"/>
            <a:ext cx="10106050" cy="6095550"/>
            <a:chOff x="-488102" y="-486298"/>
            <a:chExt cx="10106050" cy="6095550"/>
          </a:xfrm>
        </p:grpSpPr>
        <p:pic>
          <p:nvPicPr>
            <p:cNvPr id="266" name="Google Shape;266;p25"/>
            <p:cNvPicPr preferRelativeResize="0"/>
            <p:nvPr/>
          </p:nvPicPr>
          <p:blipFill rotWithShape="1">
            <a:blip r:embed="rId6">
              <a:alphaModFix/>
            </a:blip>
            <a:srcRect b="29986"/>
            <a:stretch/>
          </p:blipFill>
          <p:spPr>
            <a:xfrm rot="2700000">
              <a:off x="-364980" y="4450803"/>
              <a:ext cx="1217932" cy="852724"/>
            </a:xfrm>
            <a:prstGeom prst="rect">
              <a:avLst/>
            </a:prstGeom>
            <a:noFill/>
            <a:ln>
              <a:noFill/>
            </a:ln>
          </p:spPr>
        </p:pic>
        <p:pic>
          <p:nvPicPr>
            <p:cNvPr id="267" name="Google Shape;267;p25"/>
            <p:cNvPicPr preferRelativeResize="0"/>
            <p:nvPr/>
          </p:nvPicPr>
          <p:blipFill rotWithShape="1">
            <a:blip r:embed="rId6">
              <a:alphaModFix/>
            </a:blip>
            <a:srcRect b="29986"/>
            <a:stretch/>
          </p:blipFill>
          <p:spPr>
            <a:xfrm rot="-2700000">
              <a:off x="8276895" y="4450803"/>
              <a:ext cx="1217932" cy="852724"/>
            </a:xfrm>
            <a:prstGeom prst="rect">
              <a:avLst/>
            </a:prstGeom>
            <a:noFill/>
            <a:ln>
              <a:noFill/>
            </a:ln>
          </p:spPr>
        </p:pic>
        <p:pic>
          <p:nvPicPr>
            <p:cNvPr id="268" name="Google Shape;268;p25"/>
            <p:cNvPicPr preferRelativeResize="0"/>
            <p:nvPr/>
          </p:nvPicPr>
          <p:blipFill rotWithShape="1">
            <a:blip r:embed="rId6">
              <a:alphaModFix/>
            </a:blip>
            <a:srcRect b="29986"/>
            <a:stretch/>
          </p:blipFill>
          <p:spPr>
            <a:xfrm rot="-8100000">
              <a:off x="8276895" y="-180572"/>
              <a:ext cx="1217932" cy="852724"/>
            </a:xfrm>
            <a:prstGeom prst="rect">
              <a:avLst/>
            </a:prstGeom>
            <a:noFill/>
            <a:ln>
              <a:noFill/>
            </a:ln>
          </p:spPr>
        </p:pic>
        <p:pic>
          <p:nvPicPr>
            <p:cNvPr id="269" name="Google Shape;269;p25"/>
            <p:cNvPicPr preferRelativeResize="0"/>
            <p:nvPr/>
          </p:nvPicPr>
          <p:blipFill rotWithShape="1">
            <a:blip r:embed="rId6">
              <a:alphaModFix/>
            </a:blip>
            <a:srcRect b="29986"/>
            <a:stretch/>
          </p:blipFill>
          <p:spPr>
            <a:xfrm rot="8100000">
              <a:off x="-364980" y="-180572"/>
              <a:ext cx="1217932" cy="852724"/>
            </a:xfrm>
            <a:prstGeom prst="rect">
              <a:avLst/>
            </a:prstGeom>
            <a:noFill/>
            <a:ln>
              <a:noFill/>
            </a:ln>
          </p:spPr>
        </p:pic>
      </p:grpSp>
      <p:sp>
        <p:nvSpPr>
          <p:cNvPr id="270" name="Google Shape;270;p25"/>
          <p:cNvSpPr/>
          <p:nvPr/>
        </p:nvSpPr>
        <p:spPr>
          <a:xfrm>
            <a:off x="4208875" y="2639975"/>
            <a:ext cx="404100" cy="400200"/>
          </a:xfrm>
          <a:prstGeom prst="donut">
            <a:avLst>
              <a:gd name="adj" fmla="val 25000"/>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1820">
                <a:latin typeface="Comfortaa"/>
                <a:ea typeface="Comfortaa"/>
                <a:cs typeface="Comfortaa"/>
                <a:sym typeface="Comfortaa"/>
              </a:rPr>
              <a:t>8. Quelle est la structure d'un paquet LoRa ? Détailler chaque champ.</a:t>
            </a:r>
            <a:endParaRPr sz="1820">
              <a:latin typeface="Comfortaa"/>
              <a:ea typeface="Comfortaa"/>
              <a:cs typeface="Comfortaa"/>
              <a:sym typeface="Comfortaa"/>
            </a:endParaRPr>
          </a:p>
        </p:txBody>
      </p:sp>
      <p:sp>
        <p:nvSpPr>
          <p:cNvPr id="276" name="Google Shape;276;p26"/>
          <p:cNvSpPr txBox="1">
            <a:spLocks noGrp="1"/>
          </p:cNvSpPr>
          <p:nvPr>
            <p:ph type="body" idx="1"/>
          </p:nvPr>
        </p:nvSpPr>
        <p:spPr>
          <a:xfrm>
            <a:off x="483450" y="1152475"/>
            <a:ext cx="8520600" cy="1183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fr" sz="1100">
                <a:solidFill>
                  <a:schemeClr val="dk1"/>
                </a:solidFill>
                <a:latin typeface="Comfortaa"/>
                <a:ea typeface="Comfortaa"/>
                <a:cs typeface="Comfortaa"/>
                <a:sym typeface="Comfortaa"/>
              </a:rPr>
              <a:t>Un paquet Lora est composé de : </a:t>
            </a:r>
            <a:endParaRPr sz="1100">
              <a:solidFill>
                <a:schemeClr val="dk1"/>
              </a:solidFill>
              <a:latin typeface="Comfortaa"/>
              <a:ea typeface="Comfortaa"/>
              <a:cs typeface="Comfortaa"/>
              <a:sym typeface="Comfortaa"/>
            </a:endParaRPr>
          </a:p>
          <a:p>
            <a:pPr marL="457200" lvl="0" indent="-298450" algn="just" rtl="0">
              <a:lnSpc>
                <a:spcPct val="150000"/>
              </a:lnSpc>
              <a:spcBef>
                <a:spcPts val="0"/>
              </a:spcBef>
              <a:spcAft>
                <a:spcPts val="0"/>
              </a:spcAft>
              <a:buClr>
                <a:schemeClr val="dk1"/>
              </a:buClr>
              <a:buSzPts val="1100"/>
              <a:buFont typeface="Comfortaa"/>
              <a:buChar char="-"/>
            </a:pPr>
            <a:r>
              <a:rPr lang="fr" sz="1100">
                <a:solidFill>
                  <a:schemeClr val="dk1"/>
                </a:solidFill>
                <a:latin typeface="Comfortaa"/>
                <a:ea typeface="Comfortaa"/>
                <a:cs typeface="Comfortaa"/>
                <a:sym typeface="Comfortaa"/>
              </a:rPr>
              <a:t>Un </a:t>
            </a:r>
            <a:r>
              <a:rPr lang="fr" sz="1100" b="1">
                <a:solidFill>
                  <a:schemeClr val="dk1"/>
                </a:solidFill>
                <a:highlight>
                  <a:srgbClr val="E69138"/>
                </a:highlight>
                <a:latin typeface="Comfortaa"/>
                <a:ea typeface="Comfortaa"/>
                <a:cs typeface="Comfortaa"/>
                <a:sym typeface="Comfortaa"/>
              </a:rPr>
              <a:t>préambule</a:t>
            </a:r>
            <a:r>
              <a:rPr lang="fr" sz="1100">
                <a:solidFill>
                  <a:schemeClr val="dk1"/>
                </a:solidFill>
                <a:latin typeface="Comfortaa"/>
                <a:ea typeface="Comfortaa"/>
                <a:cs typeface="Comfortaa"/>
                <a:sym typeface="Comfortaa"/>
              </a:rPr>
              <a:t> servant au récepteur à détecter le début d'un paquet. Sa taille est variable.</a:t>
            </a:r>
            <a:endParaRPr sz="1100">
              <a:solidFill>
                <a:schemeClr val="dk1"/>
              </a:solidFill>
              <a:latin typeface="Comfortaa"/>
              <a:ea typeface="Comfortaa"/>
              <a:cs typeface="Comfortaa"/>
              <a:sym typeface="Comfortaa"/>
            </a:endParaRPr>
          </a:p>
          <a:p>
            <a:pPr marL="457200" lvl="0" indent="-298450" algn="just" rtl="0">
              <a:lnSpc>
                <a:spcPct val="150000"/>
              </a:lnSpc>
              <a:spcBef>
                <a:spcPts val="0"/>
              </a:spcBef>
              <a:spcAft>
                <a:spcPts val="0"/>
              </a:spcAft>
              <a:buClr>
                <a:schemeClr val="dk1"/>
              </a:buClr>
              <a:buSzPts val="1100"/>
              <a:buFont typeface="Comfortaa"/>
              <a:buChar char="-"/>
            </a:pPr>
            <a:r>
              <a:rPr lang="fr" sz="1100">
                <a:solidFill>
                  <a:schemeClr val="dk1"/>
                </a:solidFill>
                <a:latin typeface="Comfortaa"/>
                <a:ea typeface="Comfortaa"/>
                <a:cs typeface="Comfortaa"/>
                <a:sym typeface="Comfortaa"/>
              </a:rPr>
              <a:t>Un </a:t>
            </a:r>
            <a:r>
              <a:rPr lang="fr" sz="1100" b="1">
                <a:solidFill>
                  <a:schemeClr val="dk1"/>
                </a:solidFill>
                <a:highlight>
                  <a:srgbClr val="00FF00"/>
                </a:highlight>
                <a:latin typeface="Comfortaa"/>
                <a:ea typeface="Comfortaa"/>
                <a:cs typeface="Comfortaa"/>
                <a:sym typeface="Comfortaa"/>
              </a:rPr>
              <a:t>header</a:t>
            </a:r>
            <a:r>
              <a:rPr lang="fr" sz="1100">
                <a:solidFill>
                  <a:schemeClr val="dk1"/>
                </a:solidFill>
                <a:latin typeface="Comfortaa"/>
                <a:ea typeface="Comfortaa"/>
                <a:cs typeface="Comfortaa"/>
                <a:sym typeface="Comfortaa"/>
              </a:rPr>
              <a:t> (optionnel) contenant : la </a:t>
            </a:r>
            <a:r>
              <a:rPr lang="fr" sz="1100" b="1">
                <a:solidFill>
                  <a:schemeClr val="dk1"/>
                </a:solidFill>
                <a:latin typeface="Comfortaa"/>
                <a:ea typeface="Comfortaa"/>
                <a:cs typeface="Comfortaa"/>
                <a:sym typeface="Comfortaa"/>
              </a:rPr>
              <a:t>taille de la charge utile</a:t>
            </a:r>
            <a:r>
              <a:rPr lang="fr" sz="1100">
                <a:solidFill>
                  <a:schemeClr val="dk1"/>
                </a:solidFill>
                <a:latin typeface="Comfortaa"/>
                <a:ea typeface="Comfortaa"/>
                <a:cs typeface="Comfortaa"/>
                <a:sym typeface="Comfortaa"/>
              </a:rPr>
              <a:t>, le </a:t>
            </a:r>
            <a:r>
              <a:rPr lang="fr" sz="1100" b="1">
                <a:solidFill>
                  <a:schemeClr val="dk1"/>
                </a:solidFill>
                <a:latin typeface="Comfortaa"/>
                <a:ea typeface="Comfortaa"/>
                <a:cs typeface="Comfortaa"/>
                <a:sym typeface="Comfortaa"/>
              </a:rPr>
              <a:t>Coding Rate (CR)*</a:t>
            </a:r>
            <a:r>
              <a:rPr lang="fr" sz="1100">
                <a:solidFill>
                  <a:schemeClr val="dk1"/>
                </a:solidFill>
                <a:latin typeface="Comfortaa"/>
                <a:ea typeface="Comfortaa"/>
                <a:cs typeface="Comfortaa"/>
                <a:sym typeface="Comfortaa"/>
              </a:rPr>
              <a:t> et la présence d'un </a:t>
            </a:r>
            <a:r>
              <a:rPr lang="fr" sz="1100" b="1">
                <a:solidFill>
                  <a:schemeClr val="dk1"/>
                </a:solidFill>
                <a:latin typeface="Comfortaa"/>
                <a:ea typeface="Comfortaa"/>
                <a:cs typeface="Comfortaa"/>
                <a:sym typeface="Comfortaa"/>
              </a:rPr>
              <a:t>CRC**</a:t>
            </a:r>
            <a:r>
              <a:rPr lang="fr" sz="1100">
                <a:solidFill>
                  <a:schemeClr val="dk1"/>
                </a:solidFill>
                <a:latin typeface="Comfortaa"/>
                <a:ea typeface="Comfortaa"/>
                <a:cs typeface="Comfortaa"/>
                <a:sym typeface="Comfortaa"/>
              </a:rPr>
              <a:t>.</a:t>
            </a:r>
            <a:endParaRPr sz="1100">
              <a:solidFill>
                <a:schemeClr val="dk1"/>
              </a:solidFill>
              <a:latin typeface="Comfortaa"/>
              <a:ea typeface="Comfortaa"/>
              <a:cs typeface="Comfortaa"/>
              <a:sym typeface="Comfortaa"/>
            </a:endParaRPr>
          </a:p>
          <a:p>
            <a:pPr marL="457200" lvl="0" indent="-298450" algn="just" rtl="0">
              <a:lnSpc>
                <a:spcPct val="150000"/>
              </a:lnSpc>
              <a:spcBef>
                <a:spcPts val="0"/>
              </a:spcBef>
              <a:spcAft>
                <a:spcPts val="0"/>
              </a:spcAft>
              <a:buClr>
                <a:schemeClr val="dk1"/>
              </a:buClr>
              <a:buSzPts val="1100"/>
              <a:buFont typeface="Comfortaa"/>
              <a:buChar char="-"/>
            </a:pPr>
            <a:r>
              <a:rPr lang="fr" sz="1100">
                <a:solidFill>
                  <a:schemeClr val="dk1"/>
                </a:solidFill>
                <a:latin typeface="Comfortaa"/>
                <a:ea typeface="Comfortaa"/>
                <a:cs typeface="Comfortaa"/>
                <a:sym typeface="Comfortaa"/>
              </a:rPr>
              <a:t>La </a:t>
            </a:r>
            <a:r>
              <a:rPr lang="fr" sz="1100" b="1">
                <a:solidFill>
                  <a:schemeClr val="dk1"/>
                </a:solidFill>
                <a:highlight>
                  <a:srgbClr val="6D9EEB"/>
                </a:highlight>
                <a:latin typeface="Comfortaa"/>
                <a:ea typeface="Comfortaa"/>
                <a:cs typeface="Comfortaa"/>
                <a:sym typeface="Comfortaa"/>
              </a:rPr>
              <a:t>charge utile</a:t>
            </a:r>
            <a:r>
              <a:rPr lang="fr" sz="1100">
                <a:solidFill>
                  <a:schemeClr val="dk1"/>
                </a:solidFill>
                <a:latin typeface="Comfortaa"/>
                <a:ea typeface="Comfortaa"/>
                <a:cs typeface="Comfortaa"/>
                <a:sym typeface="Comfortaa"/>
              </a:rPr>
              <a:t>, les données que l'on souhaite émettre. (et un payload de CRC optionnel)</a:t>
            </a:r>
            <a:endParaRPr/>
          </a:p>
        </p:txBody>
      </p:sp>
      <p:grpSp>
        <p:nvGrpSpPr>
          <p:cNvPr id="277" name="Google Shape;277;p26"/>
          <p:cNvGrpSpPr/>
          <p:nvPr/>
        </p:nvGrpSpPr>
        <p:grpSpPr>
          <a:xfrm>
            <a:off x="-488102" y="-486298"/>
            <a:ext cx="10106050" cy="6095550"/>
            <a:chOff x="-488102" y="-486298"/>
            <a:chExt cx="10106050" cy="6095550"/>
          </a:xfrm>
        </p:grpSpPr>
        <p:pic>
          <p:nvPicPr>
            <p:cNvPr id="278" name="Google Shape;278;p26"/>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279" name="Google Shape;279;p26"/>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280" name="Google Shape;280;p26"/>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281" name="Google Shape;281;p26"/>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sp>
        <p:nvSpPr>
          <p:cNvPr id="282" name="Google Shape;282;p26"/>
          <p:cNvSpPr txBox="1"/>
          <p:nvPr/>
        </p:nvSpPr>
        <p:spPr>
          <a:xfrm>
            <a:off x="589375" y="2335825"/>
            <a:ext cx="520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a:solidFill>
                  <a:srgbClr val="0000FF"/>
                </a:solidFill>
                <a:latin typeface="Comfortaa"/>
                <a:ea typeface="Comfortaa"/>
                <a:cs typeface="Comfortaa"/>
                <a:sym typeface="Comfortaa"/>
              </a:rPr>
              <a:t>Mode Header explicite :</a:t>
            </a:r>
            <a:endParaRPr sz="1200" b="1">
              <a:solidFill>
                <a:srgbClr val="0000FF"/>
              </a:solidFill>
              <a:latin typeface="Comfortaa"/>
              <a:ea typeface="Comfortaa"/>
              <a:cs typeface="Comfortaa"/>
              <a:sym typeface="Comfortaa"/>
            </a:endParaRPr>
          </a:p>
        </p:txBody>
      </p:sp>
      <p:sp>
        <p:nvSpPr>
          <p:cNvPr id="283" name="Google Shape;283;p26"/>
          <p:cNvSpPr/>
          <p:nvPr/>
        </p:nvSpPr>
        <p:spPr>
          <a:xfrm>
            <a:off x="869600" y="2858025"/>
            <a:ext cx="1491600" cy="497100"/>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Comfortaa"/>
                <a:ea typeface="Comfortaa"/>
                <a:cs typeface="Comfortaa"/>
                <a:sym typeface="Comfortaa"/>
              </a:rPr>
              <a:t>Preambule</a:t>
            </a:r>
            <a:endParaRPr b="1">
              <a:latin typeface="Comfortaa"/>
              <a:ea typeface="Comfortaa"/>
              <a:cs typeface="Comfortaa"/>
              <a:sym typeface="Comfortaa"/>
            </a:endParaRPr>
          </a:p>
        </p:txBody>
      </p:sp>
      <p:grpSp>
        <p:nvGrpSpPr>
          <p:cNvPr id="284" name="Google Shape;284;p26"/>
          <p:cNvGrpSpPr/>
          <p:nvPr/>
        </p:nvGrpSpPr>
        <p:grpSpPr>
          <a:xfrm>
            <a:off x="2361200" y="2858013"/>
            <a:ext cx="2006100" cy="497113"/>
            <a:chOff x="2361200" y="2858013"/>
            <a:chExt cx="2006100" cy="497113"/>
          </a:xfrm>
        </p:grpSpPr>
        <p:sp>
          <p:nvSpPr>
            <p:cNvPr id="285" name="Google Shape;285;p26"/>
            <p:cNvSpPr/>
            <p:nvPr/>
          </p:nvSpPr>
          <p:spPr>
            <a:xfrm>
              <a:off x="2361200" y="2858025"/>
              <a:ext cx="668700" cy="497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b="1">
                  <a:latin typeface="Comfortaa"/>
                  <a:ea typeface="Comfortaa"/>
                  <a:cs typeface="Comfortaa"/>
                  <a:sym typeface="Comfortaa"/>
                </a:rPr>
                <a:t>Payload</a:t>
              </a:r>
              <a:endParaRPr sz="800" b="1">
                <a:latin typeface="Comfortaa"/>
                <a:ea typeface="Comfortaa"/>
                <a:cs typeface="Comfortaa"/>
                <a:sym typeface="Comfortaa"/>
              </a:endParaRPr>
            </a:p>
            <a:p>
              <a:pPr marL="0" lvl="0" indent="0" algn="ctr" rtl="0">
                <a:spcBef>
                  <a:spcPts val="0"/>
                </a:spcBef>
                <a:spcAft>
                  <a:spcPts val="0"/>
                </a:spcAft>
                <a:buNone/>
              </a:pPr>
              <a:r>
                <a:rPr lang="fr" sz="800" b="1">
                  <a:latin typeface="Comfortaa"/>
                  <a:ea typeface="Comfortaa"/>
                  <a:cs typeface="Comfortaa"/>
                  <a:sym typeface="Comfortaa"/>
                </a:rPr>
                <a:t>Length</a:t>
              </a:r>
              <a:endParaRPr sz="800" b="1">
                <a:latin typeface="Comfortaa"/>
                <a:ea typeface="Comfortaa"/>
                <a:cs typeface="Comfortaa"/>
                <a:sym typeface="Comfortaa"/>
              </a:endParaRPr>
            </a:p>
          </p:txBody>
        </p:sp>
        <p:sp>
          <p:nvSpPr>
            <p:cNvPr id="286" name="Google Shape;286;p26"/>
            <p:cNvSpPr/>
            <p:nvPr/>
          </p:nvSpPr>
          <p:spPr>
            <a:xfrm>
              <a:off x="3029900" y="2858013"/>
              <a:ext cx="668700" cy="497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Comfortaa"/>
                  <a:ea typeface="Comfortaa"/>
                  <a:cs typeface="Comfortaa"/>
                  <a:sym typeface="Comfortaa"/>
                </a:rPr>
                <a:t>CR</a:t>
              </a:r>
              <a:endParaRPr b="1">
                <a:latin typeface="Comfortaa"/>
                <a:ea typeface="Comfortaa"/>
                <a:cs typeface="Comfortaa"/>
                <a:sym typeface="Comfortaa"/>
              </a:endParaRPr>
            </a:p>
          </p:txBody>
        </p:sp>
        <p:sp>
          <p:nvSpPr>
            <p:cNvPr id="287" name="Google Shape;287;p26"/>
            <p:cNvSpPr/>
            <p:nvPr/>
          </p:nvSpPr>
          <p:spPr>
            <a:xfrm>
              <a:off x="3698600" y="2858013"/>
              <a:ext cx="668700" cy="497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 sz="800" b="1">
                  <a:solidFill>
                    <a:schemeClr val="dk1"/>
                  </a:solidFill>
                  <a:latin typeface="Comfortaa"/>
                  <a:ea typeface="Comfortaa"/>
                  <a:cs typeface="Comfortaa"/>
                  <a:sym typeface="Comfortaa"/>
                </a:rPr>
                <a:t>CRC </a:t>
              </a:r>
              <a:endParaRPr sz="800" b="1">
                <a:solidFill>
                  <a:schemeClr val="dk1"/>
                </a:solidFill>
                <a:latin typeface="Comfortaa"/>
                <a:ea typeface="Comfortaa"/>
                <a:cs typeface="Comfortaa"/>
                <a:sym typeface="Comfortaa"/>
              </a:endParaRPr>
            </a:p>
            <a:p>
              <a:pPr marL="0" lvl="0" indent="0" algn="ctr" rtl="0">
                <a:spcBef>
                  <a:spcPts val="0"/>
                </a:spcBef>
                <a:spcAft>
                  <a:spcPts val="0"/>
                </a:spcAft>
                <a:buNone/>
              </a:pPr>
              <a:r>
                <a:rPr lang="fr" sz="800" b="1">
                  <a:solidFill>
                    <a:schemeClr val="dk1"/>
                  </a:solidFill>
                  <a:latin typeface="Comfortaa"/>
                  <a:ea typeface="Comfortaa"/>
                  <a:cs typeface="Comfortaa"/>
                  <a:sym typeface="Comfortaa"/>
                </a:rPr>
                <a:t>present ?</a:t>
              </a:r>
              <a:endParaRPr/>
            </a:p>
          </p:txBody>
        </p:sp>
      </p:grpSp>
      <p:grpSp>
        <p:nvGrpSpPr>
          <p:cNvPr id="288" name="Google Shape;288;p26"/>
          <p:cNvGrpSpPr/>
          <p:nvPr/>
        </p:nvGrpSpPr>
        <p:grpSpPr>
          <a:xfrm>
            <a:off x="4367300" y="2858025"/>
            <a:ext cx="3517000" cy="497125"/>
            <a:chOff x="4367300" y="2858025"/>
            <a:chExt cx="3517000" cy="497125"/>
          </a:xfrm>
        </p:grpSpPr>
        <p:sp>
          <p:nvSpPr>
            <p:cNvPr id="289" name="Google Shape;289;p26"/>
            <p:cNvSpPr/>
            <p:nvPr/>
          </p:nvSpPr>
          <p:spPr>
            <a:xfrm>
              <a:off x="4367300" y="2858025"/>
              <a:ext cx="2350800" cy="49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Comfortaa"/>
                  <a:ea typeface="Comfortaa"/>
                  <a:cs typeface="Comfortaa"/>
                  <a:sym typeface="Comfortaa"/>
                </a:rPr>
                <a:t>Payload</a:t>
              </a:r>
              <a:endParaRPr b="1">
                <a:latin typeface="Comfortaa"/>
                <a:ea typeface="Comfortaa"/>
                <a:cs typeface="Comfortaa"/>
                <a:sym typeface="Comfortaa"/>
              </a:endParaRPr>
            </a:p>
          </p:txBody>
        </p:sp>
        <p:sp>
          <p:nvSpPr>
            <p:cNvPr id="290" name="Google Shape;290;p26"/>
            <p:cNvSpPr/>
            <p:nvPr/>
          </p:nvSpPr>
          <p:spPr>
            <a:xfrm>
              <a:off x="6718200" y="2858050"/>
              <a:ext cx="1166100" cy="49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Comfortaa"/>
                  <a:ea typeface="Comfortaa"/>
                  <a:cs typeface="Comfortaa"/>
                  <a:sym typeface="Comfortaa"/>
                </a:rPr>
                <a:t>Payload</a:t>
              </a:r>
              <a:endParaRPr sz="1000">
                <a:latin typeface="Comfortaa"/>
                <a:ea typeface="Comfortaa"/>
                <a:cs typeface="Comfortaa"/>
                <a:sym typeface="Comfortaa"/>
              </a:endParaRPr>
            </a:p>
            <a:p>
              <a:pPr marL="0" lvl="0" indent="0" algn="ctr" rtl="0">
                <a:spcBef>
                  <a:spcPts val="0"/>
                </a:spcBef>
                <a:spcAft>
                  <a:spcPts val="0"/>
                </a:spcAft>
                <a:buNone/>
              </a:pPr>
              <a:r>
                <a:rPr lang="fr" sz="1000">
                  <a:latin typeface="Comfortaa"/>
                  <a:ea typeface="Comfortaa"/>
                  <a:cs typeface="Comfortaa"/>
                  <a:sym typeface="Comfortaa"/>
                </a:rPr>
                <a:t>CRC</a:t>
              </a:r>
              <a:endParaRPr sz="1000">
                <a:latin typeface="Comfortaa"/>
                <a:ea typeface="Comfortaa"/>
                <a:cs typeface="Comfortaa"/>
                <a:sym typeface="Comfortaa"/>
              </a:endParaRPr>
            </a:p>
          </p:txBody>
        </p:sp>
      </p:grpSp>
      <p:sp>
        <p:nvSpPr>
          <p:cNvPr id="291" name="Google Shape;291;p26"/>
          <p:cNvSpPr txBox="1"/>
          <p:nvPr/>
        </p:nvSpPr>
        <p:spPr>
          <a:xfrm>
            <a:off x="3029900" y="2571750"/>
            <a:ext cx="904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a:latin typeface="Comfortaa"/>
                <a:ea typeface="Comfortaa"/>
                <a:cs typeface="Comfortaa"/>
                <a:sym typeface="Comfortaa"/>
              </a:rPr>
              <a:t>Header</a:t>
            </a:r>
            <a:endParaRPr sz="1000" b="1">
              <a:latin typeface="Comfortaa"/>
              <a:ea typeface="Comfortaa"/>
              <a:cs typeface="Comfortaa"/>
              <a:sym typeface="Comfortaa"/>
            </a:endParaRPr>
          </a:p>
        </p:txBody>
      </p:sp>
      <p:sp>
        <p:nvSpPr>
          <p:cNvPr id="292" name="Google Shape;292;p26"/>
          <p:cNvSpPr/>
          <p:nvPr/>
        </p:nvSpPr>
        <p:spPr>
          <a:xfrm>
            <a:off x="859950" y="4030225"/>
            <a:ext cx="1491600" cy="497100"/>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Comfortaa"/>
                <a:ea typeface="Comfortaa"/>
                <a:cs typeface="Comfortaa"/>
                <a:sym typeface="Comfortaa"/>
              </a:rPr>
              <a:t>Preambule</a:t>
            </a:r>
            <a:endParaRPr b="1">
              <a:latin typeface="Comfortaa"/>
              <a:ea typeface="Comfortaa"/>
              <a:cs typeface="Comfortaa"/>
              <a:sym typeface="Comfortaa"/>
            </a:endParaRPr>
          </a:p>
        </p:txBody>
      </p:sp>
      <p:grpSp>
        <p:nvGrpSpPr>
          <p:cNvPr id="293" name="Google Shape;293;p26"/>
          <p:cNvGrpSpPr/>
          <p:nvPr/>
        </p:nvGrpSpPr>
        <p:grpSpPr>
          <a:xfrm>
            <a:off x="2351550" y="4030213"/>
            <a:ext cx="3517000" cy="497125"/>
            <a:chOff x="2351550" y="4030213"/>
            <a:chExt cx="3517000" cy="497125"/>
          </a:xfrm>
        </p:grpSpPr>
        <p:sp>
          <p:nvSpPr>
            <p:cNvPr id="294" name="Google Shape;294;p26"/>
            <p:cNvSpPr/>
            <p:nvPr/>
          </p:nvSpPr>
          <p:spPr>
            <a:xfrm>
              <a:off x="2351550" y="4030213"/>
              <a:ext cx="2350800" cy="49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Comfortaa"/>
                  <a:ea typeface="Comfortaa"/>
                  <a:cs typeface="Comfortaa"/>
                  <a:sym typeface="Comfortaa"/>
                </a:rPr>
                <a:t>Payload</a:t>
              </a:r>
              <a:endParaRPr b="1">
                <a:latin typeface="Comfortaa"/>
                <a:ea typeface="Comfortaa"/>
                <a:cs typeface="Comfortaa"/>
                <a:sym typeface="Comfortaa"/>
              </a:endParaRPr>
            </a:p>
          </p:txBody>
        </p:sp>
        <p:sp>
          <p:nvSpPr>
            <p:cNvPr id="295" name="Google Shape;295;p26"/>
            <p:cNvSpPr/>
            <p:nvPr/>
          </p:nvSpPr>
          <p:spPr>
            <a:xfrm>
              <a:off x="4702450" y="4030238"/>
              <a:ext cx="1166100" cy="49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Comfortaa"/>
                  <a:ea typeface="Comfortaa"/>
                  <a:cs typeface="Comfortaa"/>
                  <a:sym typeface="Comfortaa"/>
                </a:rPr>
                <a:t>Payload</a:t>
              </a:r>
              <a:endParaRPr sz="1000">
                <a:latin typeface="Comfortaa"/>
                <a:ea typeface="Comfortaa"/>
                <a:cs typeface="Comfortaa"/>
                <a:sym typeface="Comfortaa"/>
              </a:endParaRPr>
            </a:p>
            <a:p>
              <a:pPr marL="0" lvl="0" indent="0" algn="ctr" rtl="0">
                <a:spcBef>
                  <a:spcPts val="0"/>
                </a:spcBef>
                <a:spcAft>
                  <a:spcPts val="0"/>
                </a:spcAft>
                <a:buNone/>
              </a:pPr>
              <a:r>
                <a:rPr lang="fr" sz="1000">
                  <a:latin typeface="Comfortaa"/>
                  <a:ea typeface="Comfortaa"/>
                  <a:cs typeface="Comfortaa"/>
                  <a:sym typeface="Comfortaa"/>
                </a:rPr>
                <a:t>CRC</a:t>
              </a:r>
              <a:endParaRPr sz="1000">
                <a:latin typeface="Comfortaa"/>
                <a:ea typeface="Comfortaa"/>
                <a:cs typeface="Comfortaa"/>
                <a:sym typeface="Comfortaa"/>
              </a:endParaRPr>
            </a:p>
          </p:txBody>
        </p:sp>
      </p:grpSp>
      <p:sp>
        <p:nvSpPr>
          <p:cNvPr id="296" name="Google Shape;296;p26"/>
          <p:cNvSpPr txBox="1"/>
          <p:nvPr/>
        </p:nvSpPr>
        <p:spPr>
          <a:xfrm>
            <a:off x="589375" y="3508013"/>
            <a:ext cx="520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a:solidFill>
                  <a:srgbClr val="0000FF"/>
                </a:solidFill>
                <a:latin typeface="Comfortaa"/>
                <a:ea typeface="Comfortaa"/>
                <a:cs typeface="Comfortaa"/>
                <a:sym typeface="Comfortaa"/>
              </a:rPr>
              <a:t>Mode Header implicite :</a:t>
            </a:r>
            <a:endParaRPr sz="1200" b="1">
              <a:solidFill>
                <a:srgbClr val="0000FF"/>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additive="base">
                                        <p:cTn id="7" dur="500"/>
                                        <p:tgtEl>
                                          <p:spTgt spid="2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92"/>
                                        </p:tgtEl>
                                        <p:attrNameLst>
                                          <p:attrName>style.visibility</p:attrName>
                                        </p:attrNameLst>
                                      </p:cBhvr>
                                      <p:to>
                                        <p:strVal val="visible"/>
                                      </p:to>
                                    </p:set>
                                    <p:anim calcmode="lin" valueType="num">
                                      <p:cBhvr additive="base">
                                        <p:cTn id="10" dur="600"/>
                                        <p:tgtEl>
                                          <p:spTgt spid="292"/>
                                        </p:tgtEl>
                                        <p:attrNameLst>
                                          <p:attrName>ppt_x</p:attrName>
                                        </p:attrNameLst>
                                      </p:cBhvr>
                                      <p:tavLst>
                                        <p:tav tm="0">
                                          <p:val>
                                            <p:strVal val="#ppt_x-1"/>
                                          </p:val>
                                        </p:tav>
                                        <p:tav tm="100000">
                                          <p:val>
                                            <p:strVal val="#ppt_x"/>
                                          </p:val>
                                        </p:tav>
                                      </p:tavLst>
                                    </p:anim>
                                  </p:childTnLst>
                                </p:cTn>
                              </p:par>
                            </p:childTnLst>
                          </p:cTn>
                        </p:par>
                        <p:par>
                          <p:cTn id="11" fill="hold">
                            <p:stCondLst>
                              <p:cond delay="600"/>
                            </p:stCondLst>
                            <p:childTnLst>
                              <p:par>
                                <p:cTn id="12" presetID="2" presetClass="entr" presetSubtype="8" fill="hold" nodeType="afterEffect">
                                  <p:stCondLst>
                                    <p:cond delay="0"/>
                                  </p:stCondLst>
                                  <p:childTnLst>
                                    <p:set>
                                      <p:cBhvr>
                                        <p:cTn id="13" dur="1" fill="hold">
                                          <p:stCondLst>
                                            <p:cond delay="0"/>
                                          </p:stCondLst>
                                        </p:cTn>
                                        <p:tgtEl>
                                          <p:spTgt spid="284"/>
                                        </p:tgtEl>
                                        <p:attrNameLst>
                                          <p:attrName>style.visibility</p:attrName>
                                        </p:attrNameLst>
                                      </p:cBhvr>
                                      <p:to>
                                        <p:strVal val="visible"/>
                                      </p:to>
                                    </p:set>
                                    <p:anim calcmode="lin" valueType="num">
                                      <p:cBhvr additive="base">
                                        <p:cTn id="14" dur="500"/>
                                        <p:tgtEl>
                                          <p:spTgt spid="284"/>
                                        </p:tgtEl>
                                        <p:attrNameLst>
                                          <p:attrName>ppt_x</p:attrName>
                                        </p:attrNameLst>
                                      </p:cBhvr>
                                      <p:tavLst>
                                        <p:tav tm="0">
                                          <p:val>
                                            <p:strVal val="#ppt_x-1"/>
                                          </p:val>
                                        </p:tav>
                                        <p:tav tm="100000">
                                          <p:val>
                                            <p:strVal val="#ppt_x"/>
                                          </p:val>
                                        </p:tav>
                                      </p:tavLst>
                                    </p:anim>
                                  </p:childTnLst>
                                </p:cTn>
                              </p:par>
                            </p:childTnLst>
                          </p:cTn>
                        </p:par>
                        <p:par>
                          <p:cTn id="15" fill="hold">
                            <p:stCondLst>
                              <p:cond delay="1100"/>
                            </p:stCondLst>
                            <p:childTnLst>
                              <p:par>
                                <p:cTn id="16" presetID="2" presetClass="entr" presetSubtype="8" fill="hold" nodeType="afterEffect">
                                  <p:stCondLst>
                                    <p:cond delay="0"/>
                                  </p:stCondLst>
                                  <p:childTnLst>
                                    <p:set>
                                      <p:cBhvr>
                                        <p:cTn id="17" dur="1" fill="hold">
                                          <p:stCondLst>
                                            <p:cond delay="0"/>
                                          </p:stCondLst>
                                        </p:cTn>
                                        <p:tgtEl>
                                          <p:spTgt spid="288"/>
                                        </p:tgtEl>
                                        <p:attrNameLst>
                                          <p:attrName>style.visibility</p:attrName>
                                        </p:attrNameLst>
                                      </p:cBhvr>
                                      <p:to>
                                        <p:strVal val="visible"/>
                                      </p:to>
                                    </p:set>
                                    <p:anim calcmode="lin" valueType="num">
                                      <p:cBhvr additive="base">
                                        <p:cTn id="18" dur="500"/>
                                        <p:tgtEl>
                                          <p:spTgt spid="288"/>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93"/>
                                        </p:tgtEl>
                                        <p:attrNameLst>
                                          <p:attrName>style.visibility</p:attrName>
                                        </p:attrNameLst>
                                      </p:cBhvr>
                                      <p:to>
                                        <p:strVal val="visible"/>
                                      </p:to>
                                    </p:set>
                                    <p:anim calcmode="lin" valueType="num">
                                      <p:cBhvr additive="base">
                                        <p:cTn id="21" dur="600"/>
                                        <p:tgtEl>
                                          <p:spTgt spid="2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9009"/>
              <a:buFont typeface="Arial"/>
              <a:buNone/>
            </a:pPr>
            <a:r>
              <a:rPr lang="fr" sz="2020">
                <a:latin typeface="Comfortaa"/>
                <a:ea typeface="Comfortaa"/>
                <a:cs typeface="Comfortaa"/>
                <a:sym typeface="Comfortaa"/>
              </a:rPr>
              <a:t>8. Quelle est la structure d'un paquet LoRa ? Détailler chaque champ.</a:t>
            </a:r>
            <a:endParaRPr/>
          </a:p>
        </p:txBody>
      </p:sp>
      <p:sp>
        <p:nvSpPr>
          <p:cNvPr id="302" name="Google Shape;302;p27"/>
          <p:cNvSpPr txBox="1">
            <a:spLocks noGrp="1"/>
          </p:cNvSpPr>
          <p:nvPr>
            <p:ph type="body" idx="1"/>
          </p:nvPr>
        </p:nvSpPr>
        <p:spPr>
          <a:xfrm>
            <a:off x="311700" y="1503550"/>
            <a:ext cx="8520600" cy="5124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Clr>
                <a:schemeClr val="dk1"/>
              </a:buClr>
              <a:buSzPts val="1100"/>
              <a:buFont typeface="Arial"/>
              <a:buNone/>
            </a:pPr>
            <a:r>
              <a:rPr lang="fr" sz="1100">
                <a:solidFill>
                  <a:schemeClr val="dk1"/>
                </a:solidFill>
                <a:latin typeface="Comfortaa"/>
                <a:ea typeface="Comfortaa"/>
                <a:cs typeface="Comfortaa"/>
                <a:sym typeface="Comfortaa"/>
              </a:rPr>
              <a:t>* Le Code Rate est le taux de </a:t>
            </a:r>
            <a:r>
              <a:rPr lang="fr" sz="1100">
                <a:solidFill>
                  <a:schemeClr val="dk1"/>
                </a:solidFill>
                <a:highlight>
                  <a:srgbClr val="B6D7A8"/>
                </a:highlight>
                <a:latin typeface="Comfortaa"/>
                <a:ea typeface="Comfortaa"/>
                <a:cs typeface="Comfortaa"/>
                <a:sym typeface="Comfortaa"/>
              </a:rPr>
              <a:t>bits d'information</a:t>
            </a:r>
            <a:r>
              <a:rPr lang="fr" sz="1100">
                <a:solidFill>
                  <a:schemeClr val="dk1"/>
                </a:solidFill>
                <a:latin typeface="Comfortaa"/>
                <a:ea typeface="Comfortaa"/>
                <a:cs typeface="Comfortaa"/>
                <a:sym typeface="Comfortaa"/>
              </a:rPr>
              <a:t> envoyé en fonction du nombre de </a:t>
            </a:r>
            <a:r>
              <a:rPr lang="fr" sz="1100">
                <a:solidFill>
                  <a:schemeClr val="dk1"/>
                </a:solidFill>
                <a:highlight>
                  <a:srgbClr val="EA9999"/>
                </a:highlight>
                <a:latin typeface="Comfortaa"/>
                <a:ea typeface="Comfortaa"/>
                <a:cs typeface="Comfortaa"/>
                <a:sym typeface="Comfortaa"/>
              </a:rPr>
              <a:t>bits de correction + bits d'info</a:t>
            </a:r>
            <a:r>
              <a:rPr lang="fr" sz="1100">
                <a:solidFill>
                  <a:schemeClr val="dk1"/>
                </a:solidFill>
                <a:latin typeface="Comfortaa"/>
                <a:ea typeface="Comfortaa"/>
                <a:cs typeface="Comfortaa"/>
                <a:sym typeface="Comfortaa"/>
              </a:rPr>
              <a:t>. Taux ci-dessous : CR = 5/9</a:t>
            </a:r>
            <a:endParaRPr/>
          </a:p>
        </p:txBody>
      </p:sp>
      <p:sp>
        <p:nvSpPr>
          <p:cNvPr id="303" name="Google Shape;303;p27"/>
          <p:cNvSpPr txBox="1"/>
          <p:nvPr/>
        </p:nvSpPr>
        <p:spPr>
          <a:xfrm>
            <a:off x="1799850" y="1062625"/>
            <a:ext cx="5544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600" b="1">
                <a:latin typeface="Comfortaa"/>
                <a:ea typeface="Comfortaa"/>
                <a:cs typeface="Comfortaa"/>
                <a:sym typeface="Comfortaa"/>
              </a:rPr>
              <a:t>Code Rate </a:t>
            </a:r>
            <a:endParaRPr sz="1600" b="1">
              <a:latin typeface="Comfortaa"/>
              <a:ea typeface="Comfortaa"/>
              <a:cs typeface="Comfortaa"/>
              <a:sym typeface="Comfortaa"/>
            </a:endParaRPr>
          </a:p>
        </p:txBody>
      </p:sp>
      <p:sp>
        <p:nvSpPr>
          <p:cNvPr id="304" name="Google Shape;304;p27"/>
          <p:cNvSpPr txBox="1"/>
          <p:nvPr/>
        </p:nvSpPr>
        <p:spPr>
          <a:xfrm>
            <a:off x="1792775" y="3048838"/>
            <a:ext cx="5544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600" b="1">
                <a:latin typeface="Comfortaa"/>
                <a:ea typeface="Comfortaa"/>
                <a:cs typeface="Comfortaa"/>
                <a:sym typeface="Comfortaa"/>
              </a:rPr>
              <a:t>CRC</a:t>
            </a:r>
            <a:endParaRPr sz="1600" b="1">
              <a:latin typeface="Comfortaa"/>
              <a:ea typeface="Comfortaa"/>
              <a:cs typeface="Comfortaa"/>
              <a:sym typeface="Comfortaa"/>
            </a:endParaRPr>
          </a:p>
        </p:txBody>
      </p:sp>
      <p:sp>
        <p:nvSpPr>
          <p:cNvPr id="305" name="Google Shape;305;p27"/>
          <p:cNvSpPr txBox="1"/>
          <p:nvPr/>
        </p:nvSpPr>
        <p:spPr>
          <a:xfrm>
            <a:off x="1799850" y="3479950"/>
            <a:ext cx="5544300" cy="1132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1100">
                <a:solidFill>
                  <a:schemeClr val="dk1"/>
                </a:solidFill>
                <a:latin typeface="Comfortaa"/>
                <a:ea typeface="Comfortaa"/>
                <a:cs typeface="Comfortaa"/>
                <a:sym typeface="Comfortaa"/>
              </a:rPr>
              <a:t>** Le </a:t>
            </a:r>
            <a:r>
              <a:rPr lang="fr" sz="1100" b="1">
                <a:solidFill>
                  <a:schemeClr val="dk1"/>
                </a:solidFill>
                <a:latin typeface="Comfortaa"/>
                <a:ea typeface="Comfortaa"/>
                <a:cs typeface="Comfortaa"/>
                <a:sym typeface="Comfortaa"/>
              </a:rPr>
              <a:t>CRC </a:t>
            </a:r>
            <a:r>
              <a:rPr lang="fr" sz="1100">
                <a:solidFill>
                  <a:schemeClr val="dk1"/>
                </a:solidFill>
                <a:latin typeface="Comfortaa"/>
                <a:ea typeface="Comfortaa"/>
                <a:cs typeface="Comfortaa"/>
                <a:sym typeface="Comfortaa"/>
              </a:rPr>
              <a:t>alias </a:t>
            </a:r>
            <a:r>
              <a:rPr lang="fr" sz="1100" b="1">
                <a:solidFill>
                  <a:schemeClr val="dk1"/>
                </a:solidFill>
                <a:latin typeface="Comfortaa"/>
                <a:ea typeface="Comfortaa"/>
                <a:cs typeface="Comfortaa"/>
                <a:sym typeface="Comfortaa"/>
              </a:rPr>
              <a:t>Cyclic Redundancy Check</a:t>
            </a:r>
            <a:r>
              <a:rPr lang="fr" sz="1100">
                <a:solidFill>
                  <a:schemeClr val="dk1"/>
                </a:solidFill>
                <a:latin typeface="Comfortaa"/>
                <a:ea typeface="Comfortaa"/>
                <a:cs typeface="Comfortaa"/>
                <a:sym typeface="Comfortaa"/>
              </a:rPr>
              <a:t> est un détecteur d'erreur employable sur les paquets LoRa. L'émetteur collecte tous les octets envoyés et calcule un nombre unique à partir d'eux; ce nombre sera placé en fin de paquet LoRa. Le Récepteur effectuera le même calcul et comparera les résultats.</a:t>
            </a:r>
            <a:endParaRPr/>
          </a:p>
        </p:txBody>
      </p:sp>
      <p:sp>
        <p:nvSpPr>
          <p:cNvPr id="306" name="Google Shape;306;p27"/>
          <p:cNvSpPr/>
          <p:nvPr/>
        </p:nvSpPr>
        <p:spPr>
          <a:xfrm>
            <a:off x="2739250" y="2205450"/>
            <a:ext cx="397800" cy="344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3137050" y="2205450"/>
            <a:ext cx="397800" cy="344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3534850" y="2205450"/>
            <a:ext cx="397800" cy="344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3932650" y="2205450"/>
            <a:ext cx="397800" cy="344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4330450" y="2205450"/>
            <a:ext cx="397800" cy="344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4728250" y="2205450"/>
            <a:ext cx="397800" cy="344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5126050" y="2205450"/>
            <a:ext cx="397800" cy="344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txBox="1"/>
          <p:nvPr/>
        </p:nvSpPr>
        <p:spPr>
          <a:xfrm>
            <a:off x="2951800" y="2501775"/>
            <a:ext cx="1563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b="1">
                <a:latin typeface="Comfortaa"/>
                <a:ea typeface="Comfortaa"/>
                <a:cs typeface="Comfortaa"/>
                <a:sym typeface="Comfortaa"/>
              </a:rPr>
              <a:t>Bits d'information</a:t>
            </a:r>
            <a:endParaRPr sz="1100" b="1">
              <a:latin typeface="Comfortaa"/>
              <a:ea typeface="Comfortaa"/>
              <a:cs typeface="Comfortaa"/>
              <a:sym typeface="Comfortaa"/>
            </a:endParaRPr>
          </a:p>
        </p:txBody>
      </p:sp>
      <p:sp>
        <p:nvSpPr>
          <p:cNvPr id="314" name="Google Shape;314;p27"/>
          <p:cNvSpPr txBox="1"/>
          <p:nvPr/>
        </p:nvSpPr>
        <p:spPr>
          <a:xfrm>
            <a:off x="4683050" y="2525650"/>
            <a:ext cx="1721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b="1">
                <a:latin typeface="Comfortaa"/>
                <a:ea typeface="Comfortaa"/>
                <a:cs typeface="Comfortaa"/>
                <a:sym typeface="Comfortaa"/>
              </a:rPr>
              <a:t>Bits de correction d'erreurs</a:t>
            </a:r>
            <a:endParaRPr sz="1100" b="1">
              <a:latin typeface="Comfortaa"/>
              <a:ea typeface="Comfortaa"/>
              <a:cs typeface="Comfortaa"/>
              <a:sym typeface="Comfortaa"/>
            </a:endParaRPr>
          </a:p>
        </p:txBody>
      </p:sp>
      <p:sp>
        <p:nvSpPr>
          <p:cNvPr id="315" name="Google Shape;315;p27"/>
          <p:cNvSpPr/>
          <p:nvPr/>
        </p:nvSpPr>
        <p:spPr>
          <a:xfrm>
            <a:off x="5523850" y="2205450"/>
            <a:ext cx="397800" cy="344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5921650" y="2205450"/>
            <a:ext cx="397800" cy="344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7"/>
          <p:cNvGrpSpPr/>
          <p:nvPr/>
        </p:nvGrpSpPr>
        <p:grpSpPr>
          <a:xfrm>
            <a:off x="-488102" y="-486298"/>
            <a:ext cx="10106050" cy="6095550"/>
            <a:chOff x="-488102" y="-486298"/>
            <a:chExt cx="10106050" cy="6095550"/>
          </a:xfrm>
        </p:grpSpPr>
        <p:pic>
          <p:nvPicPr>
            <p:cNvPr id="318" name="Google Shape;318;p27"/>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319" name="Google Shape;319;p27"/>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320" name="Google Shape;320;p27"/>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321" name="Google Shape;321;p27"/>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sp>
        <p:nvSpPr>
          <p:cNvPr id="322" name="Google Shape;322;p27"/>
          <p:cNvSpPr txBox="1"/>
          <p:nvPr/>
        </p:nvSpPr>
        <p:spPr>
          <a:xfrm>
            <a:off x="848425" y="4743725"/>
            <a:ext cx="63489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1100" b="1" u="sng">
                <a:solidFill>
                  <a:srgbClr val="1155CC"/>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Informations - Paquet LoRa</a:t>
            </a:r>
            <a:r>
              <a:rPr lang="fr"/>
              <a:t>    </a:t>
            </a:r>
            <a:r>
              <a:rPr lang="fr" sz="1100" b="1" u="sng">
                <a:solidFill>
                  <a:srgbClr val="1155CC"/>
                </a:solid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Informations - Code Rate</a:t>
            </a:r>
            <a:r>
              <a:rPr lang="fr"/>
              <a:t>    </a:t>
            </a:r>
            <a:r>
              <a:rPr lang="fr" sz="1100" b="1" u="sng">
                <a:solidFill>
                  <a:srgbClr val="1155CC"/>
                </a:solidFill>
                <a:latin typeface="Comfortaa"/>
                <a:ea typeface="Comfortaa"/>
                <a:cs typeface="Comfortaa"/>
                <a:sym typeface="Comfortaa"/>
                <a:hlinkClick r:id="rId6">
                  <a:extLst>
                    <a:ext uri="{A12FA001-AC4F-418D-AE19-62706E023703}">
                      <ahyp:hlinkClr xmlns:ahyp="http://schemas.microsoft.com/office/drawing/2018/hyperlinkcolor" val="tx"/>
                    </a:ext>
                  </a:extLst>
                </a:hlinkClick>
              </a:rPr>
              <a:t>Informations - CRC</a:t>
            </a:r>
            <a:endParaRPr b="1">
              <a:latin typeface="Comfortaa"/>
              <a:ea typeface="Comfortaa"/>
              <a:cs typeface="Comfortaa"/>
              <a:sym typeface="Comfortaa"/>
            </a:endParaRPr>
          </a:p>
        </p:txBody>
      </p:sp>
      <p:cxnSp>
        <p:nvCxnSpPr>
          <p:cNvPr id="323" name="Google Shape;323;p27"/>
          <p:cNvCxnSpPr/>
          <p:nvPr/>
        </p:nvCxnSpPr>
        <p:spPr>
          <a:xfrm rot="10800000">
            <a:off x="1364813" y="3337000"/>
            <a:ext cx="6900" cy="1418700"/>
          </a:xfrm>
          <a:prstGeom prst="straightConnector1">
            <a:avLst/>
          </a:prstGeom>
          <a:noFill/>
          <a:ln w="38100" cap="flat" cmpd="sng">
            <a:solidFill>
              <a:srgbClr val="E69138"/>
            </a:solidFill>
            <a:prstDash val="solid"/>
            <a:round/>
            <a:headEnd type="oval" w="med" len="med"/>
            <a:tailEnd type="oval" w="med" len="med"/>
          </a:ln>
        </p:spPr>
      </p:cxnSp>
      <p:cxnSp>
        <p:nvCxnSpPr>
          <p:cNvPr id="324" name="Google Shape;324;p27"/>
          <p:cNvCxnSpPr/>
          <p:nvPr/>
        </p:nvCxnSpPr>
        <p:spPr>
          <a:xfrm rot="10800000">
            <a:off x="7772263" y="3337000"/>
            <a:ext cx="6900" cy="1418700"/>
          </a:xfrm>
          <a:prstGeom prst="straightConnector1">
            <a:avLst/>
          </a:prstGeom>
          <a:noFill/>
          <a:ln w="38100" cap="flat" cmpd="sng">
            <a:solidFill>
              <a:srgbClr val="E69138"/>
            </a:solidFill>
            <a:prstDash val="solid"/>
            <a:round/>
            <a:headEnd type="oval" w="med" len="med"/>
            <a:tailEnd type="oval" w="med" len="med"/>
          </a:ln>
        </p:spPr>
      </p:cxnSp>
      <p:cxnSp>
        <p:nvCxnSpPr>
          <p:cNvPr id="325" name="Google Shape;325;p27"/>
          <p:cNvCxnSpPr/>
          <p:nvPr/>
        </p:nvCxnSpPr>
        <p:spPr>
          <a:xfrm rot="10800000" flipH="1">
            <a:off x="213438" y="1335850"/>
            <a:ext cx="6000" cy="847800"/>
          </a:xfrm>
          <a:prstGeom prst="straightConnector1">
            <a:avLst/>
          </a:prstGeom>
          <a:noFill/>
          <a:ln w="38100" cap="flat" cmpd="sng">
            <a:solidFill>
              <a:srgbClr val="E69138"/>
            </a:solidFill>
            <a:prstDash val="solid"/>
            <a:round/>
            <a:headEnd type="oval" w="med" len="med"/>
            <a:tailEnd type="oval" w="med" len="med"/>
          </a:ln>
        </p:spPr>
      </p:cxnSp>
      <p:cxnSp>
        <p:nvCxnSpPr>
          <p:cNvPr id="326" name="Google Shape;326;p27"/>
          <p:cNvCxnSpPr/>
          <p:nvPr/>
        </p:nvCxnSpPr>
        <p:spPr>
          <a:xfrm rot="10800000" flipH="1">
            <a:off x="8924538" y="1335850"/>
            <a:ext cx="6000" cy="847800"/>
          </a:xfrm>
          <a:prstGeom prst="straightConnector1">
            <a:avLst/>
          </a:prstGeom>
          <a:noFill/>
          <a:ln w="38100" cap="flat" cmpd="sng">
            <a:solidFill>
              <a:srgbClr val="E69138"/>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additive="base">
                                        <p:cTn id="7" dur="500"/>
                                        <p:tgtEl>
                                          <p:spTgt spid="32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25"/>
                                        </p:tgtEl>
                                        <p:attrNameLst>
                                          <p:attrName>style.visibility</p:attrName>
                                        </p:attrNameLst>
                                      </p:cBhvr>
                                      <p:to>
                                        <p:strVal val="visible"/>
                                      </p:to>
                                    </p:set>
                                    <p:anim calcmode="lin" valueType="num">
                                      <p:cBhvr additive="base">
                                        <p:cTn id="10" dur="500"/>
                                        <p:tgtEl>
                                          <p:spTgt spid="325"/>
                                        </p:tgtEl>
                                        <p:attrNameLst>
                                          <p:attrName>ppt_x</p:attrName>
                                        </p:attrNameLst>
                                      </p:cBhvr>
                                      <p:tavLst>
                                        <p:tav tm="0">
                                          <p:val>
                                            <p:strVal val="#ppt_x-1"/>
                                          </p:val>
                                        </p:tav>
                                        <p:tav tm="100000">
                                          <p:val>
                                            <p:strVal val="#ppt_x"/>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500"/>
                                        <p:tgtEl>
                                          <p:spTgt spid="324"/>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0"/>
                                  </p:stCondLst>
                                  <p:childTnLst>
                                    <p:set>
                                      <p:cBhvr>
                                        <p:cTn id="16" dur="1" fill="hold">
                                          <p:stCondLst>
                                            <p:cond delay="0"/>
                                          </p:stCondLst>
                                        </p:cTn>
                                        <p:tgtEl>
                                          <p:spTgt spid="323"/>
                                        </p:tgtEl>
                                        <p:attrNameLst>
                                          <p:attrName>style.visibility</p:attrName>
                                        </p:attrNameLst>
                                      </p:cBhvr>
                                      <p:to>
                                        <p:strVal val="visible"/>
                                      </p:to>
                                    </p:set>
                                    <p:anim calcmode="lin" valueType="num">
                                      <p:cBhvr additive="base">
                                        <p:cTn id="17" dur="5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txBox="1">
            <a:spLocks noGrp="1"/>
          </p:cNvSpPr>
          <p:nvPr>
            <p:ph type="body" idx="1"/>
          </p:nvPr>
        </p:nvSpPr>
        <p:spPr>
          <a:xfrm>
            <a:off x="276925" y="1240025"/>
            <a:ext cx="4943400" cy="13662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fr" sz="1200">
                <a:solidFill>
                  <a:schemeClr val="dk1"/>
                </a:solidFill>
                <a:latin typeface="Comfortaa Light"/>
                <a:ea typeface="Comfortaa Light"/>
                <a:cs typeface="Comfortaa Light"/>
                <a:sym typeface="Comfortaa Light"/>
              </a:rPr>
              <a:t>Le </a:t>
            </a:r>
            <a:r>
              <a:rPr lang="fr" sz="1200" b="1">
                <a:solidFill>
                  <a:schemeClr val="dk1"/>
                </a:solidFill>
                <a:latin typeface="Comfortaa"/>
                <a:ea typeface="Comfortaa"/>
                <a:cs typeface="Comfortaa"/>
                <a:sym typeface="Comfortaa"/>
              </a:rPr>
              <a:t>TOA*</a:t>
            </a:r>
            <a:r>
              <a:rPr lang="fr" sz="1200">
                <a:solidFill>
                  <a:schemeClr val="dk1"/>
                </a:solidFill>
                <a:latin typeface="Comfortaa Light"/>
                <a:ea typeface="Comfortaa Light"/>
                <a:cs typeface="Comfortaa Light"/>
                <a:sym typeface="Comfortaa Light"/>
              </a:rPr>
              <a:t> dépend :</a:t>
            </a:r>
            <a:endParaRPr sz="1200">
              <a:solidFill>
                <a:schemeClr val="dk1"/>
              </a:solidFill>
              <a:latin typeface="Comfortaa Light"/>
              <a:ea typeface="Comfortaa Light"/>
              <a:cs typeface="Comfortaa Light"/>
              <a:sym typeface="Comfortaa Light"/>
            </a:endParaRPr>
          </a:p>
          <a:p>
            <a:pPr marL="457200" lvl="0" indent="-304800" algn="just"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du coding rate : plus élevé si le coding rate est plus élevé (plus de codage donc plus de bits à transmettre)</a:t>
            </a:r>
            <a:endParaRPr sz="1200">
              <a:solidFill>
                <a:schemeClr val="dk1"/>
              </a:solidFill>
              <a:latin typeface="Comfortaa Light"/>
              <a:ea typeface="Comfortaa Light"/>
              <a:cs typeface="Comfortaa Light"/>
              <a:sym typeface="Comfortaa Light"/>
            </a:endParaRPr>
          </a:p>
          <a:p>
            <a:pPr marL="457200" lvl="0" indent="-304800" algn="just"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dépend du sf : plus le sf est haut plus le toa est haut  (plus de chips à transmettre) </a:t>
            </a:r>
            <a:endParaRPr sz="1200">
              <a:solidFill>
                <a:schemeClr val="dk1"/>
              </a:solidFill>
              <a:latin typeface="Comfortaa Light"/>
              <a:ea typeface="Comfortaa Light"/>
              <a:cs typeface="Comfortaa Light"/>
              <a:sym typeface="Comfortaa Light"/>
            </a:endParaRPr>
          </a:p>
        </p:txBody>
      </p:sp>
      <p:sp>
        <p:nvSpPr>
          <p:cNvPr id="332" name="Google Shape;332;p28"/>
          <p:cNvSpPr txBox="1"/>
          <p:nvPr/>
        </p:nvSpPr>
        <p:spPr>
          <a:xfrm>
            <a:off x="985750" y="4734800"/>
            <a:ext cx="6470400" cy="449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fr" sz="800" u="sng">
                <a:solidFill>
                  <a:srgbClr val="1155CC"/>
                </a:solid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https://www.mouser.com/pdfdocs/semtech-lora-modem-design.pdf</a:t>
            </a:r>
            <a:endParaRPr sz="800">
              <a:solidFill>
                <a:schemeClr val="dk1"/>
              </a:solidFill>
              <a:latin typeface="Comfortaa"/>
              <a:ea typeface="Comfortaa"/>
              <a:cs typeface="Comfortaa"/>
              <a:sym typeface="Comfortaa"/>
            </a:endParaRPr>
          </a:p>
          <a:p>
            <a:pPr marL="0" lvl="0" indent="0" algn="just" rtl="0">
              <a:lnSpc>
                <a:spcPct val="115000"/>
              </a:lnSpc>
              <a:spcBef>
                <a:spcPts val="0"/>
              </a:spcBef>
              <a:spcAft>
                <a:spcPts val="0"/>
              </a:spcAft>
              <a:buNone/>
            </a:pPr>
            <a:r>
              <a:rPr lang="fr" sz="800" u="sng">
                <a:solidFill>
                  <a:srgbClr val="1155CC"/>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https://www.rfwireless-world.com/calculators/LoRa-Data-Rate-Calculator.html</a:t>
            </a:r>
            <a:endParaRPr sz="800">
              <a:latin typeface="Comfortaa"/>
              <a:ea typeface="Comfortaa"/>
              <a:cs typeface="Comfortaa"/>
              <a:sym typeface="Comfortaa"/>
            </a:endParaRPr>
          </a:p>
        </p:txBody>
      </p:sp>
      <p:sp>
        <p:nvSpPr>
          <p:cNvPr id="333" name="Google Shape;333;p28"/>
          <p:cNvSpPr txBox="1"/>
          <p:nvPr/>
        </p:nvSpPr>
        <p:spPr>
          <a:xfrm>
            <a:off x="4766375" y="2871275"/>
            <a:ext cx="3735600" cy="938100"/>
          </a:xfrm>
          <a:prstGeom prst="rect">
            <a:avLst/>
          </a:prstGeom>
          <a:noFill/>
          <a:ln>
            <a:noFill/>
          </a:ln>
        </p:spPr>
        <p:txBody>
          <a:bodyPr spcFirstLastPara="1" wrap="square" lIns="91425" tIns="91425" rIns="91425" bIns="91425" anchor="t" anchorCtr="0">
            <a:spAutoFit/>
          </a:bodyPr>
          <a:lstStyle/>
          <a:p>
            <a:pPr marL="0" lvl="0" indent="457200" algn="just" rtl="0">
              <a:lnSpc>
                <a:spcPct val="115000"/>
              </a:lnSpc>
              <a:spcBef>
                <a:spcPts val="0"/>
              </a:spcBef>
              <a:spcAft>
                <a:spcPts val="0"/>
              </a:spcAft>
              <a:buClr>
                <a:schemeClr val="dk1"/>
              </a:buClr>
              <a:buSzPts val="1100"/>
              <a:buFont typeface="Arial"/>
              <a:buNone/>
            </a:pPr>
            <a:r>
              <a:rPr lang="fr" sz="1100">
                <a:solidFill>
                  <a:schemeClr val="dk1"/>
                </a:solidFill>
                <a:latin typeface="Comfortaa"/>
                <a:ea typeface="Comfortaa"/>
                <a:cs typeface="Comfortaa"/>
                <a:sym typeface="Comfortaa"/>
              </a:rPr>
              <a:t>Le débit binaire est calculé à partir du spreading factor (étalement de spectre), bw (bande passante)  et coding rate  (Forward Error Correction : correction d’erreurs) .</a:t>
            </a:r>
            <a:endParaRPr/>
          </a:p>
        </p:txBody>
      </p:sp>
      <p:pic>
        <p:nvPicPr>
          <p:cNvPr id="334" name="Google Shape;334;p28"/>
          <p:cNvPicPr preferRelativeResize="0"/>
          <p:nvPr/>
        </p:nvPicPr>
        <p:blipFill>
          <a:blip r:embed="rId5">
            <a:alphaModFix/>
          </a:blip>
          <a:stretch>
            <a:fillRect/>
          </a:stretch>
        </p:blipFill>
        <p:spPr>
          <a:xfrm>
            <a:off x="6194489" y="1387862"/>
            <a:ext cx="1417323" cy="743400"/>
          </a:xfrm>
          <a:prstGeom prst="rect">
            <a:avLst/>
          </a:prstGeom>
          <a:noFill/>
          <a:ln>
            <a:noFill/>
          </a:ln>
        </p:spPr>
      </p:pic>
      <p:pic>
        <p:nvPicPr>
          <p:cNvPr id="335" name="Google Shape;335;p28"/>
          <p:cNvPicPr preferRelativeResize="0"/>
          <p:nvPr/>
        </p:nvPicPr>
        <p:blipFill>
          <a:blip r:embed="rId6">
            <a:alphaModFix/>
          </a:blip>
          <a:stretch>
            <a:fillRect/>
          </a:stretch>
        </p:blipFill>
        <p:spPr>
          <a:xfrm>
            <a:off x="276923" y="2589900"/>
            <a:ext cx="3826300" cy="572700"/>
          </a:xfrm>
          <a:prstGeom prst="rect">
            <a:avLst/>
          </a:prstGeom>
          <a:noFill/>
          <a:ln>
            <a:noFill/>
          </a:ln>
        </p:spPr>
      </p:pic>
      <p:pic>
        <p:nvPicPr>
          <p:cNvPr id="336" name="Google Shape;336;p28"/>
          <p:cNvPicPr preferRelativeResize="0"/>
          <p:nvPr/>
        </p:nvPicPr>
        <p:blipFill>
          <a:blip r:embed="rId7">
            <a:alphaModFix/>
          </a:blip>
          <a:stretch>
            <a:fillRect/>
          </a:stretch>
        </p:blipFill>
        <p:spPr>
          <a:xfrm>
            <a:off x="276922" y="3341900"/>
            <a:ext cx="3156303" cy="657225"/>
          </a:xfrm>
          <a:prstGeom prst="rect">
            <a:avLst/>
          </a:prstGeom>
          <a:noFill/>
          <a:ln>
            <a:noFill/>
          </a:ln>
        </p:spPr>
      </p:pic>
      <p:sp>
        <p:nvSpPr>
          <p:cNvPr id="337" name="Google Shape;337;p28"/>
          <p:cNvSpPr txBox="1"/>
          <p:nvPr/>
        </p:nvSpPr>
        <p:spPr>
          <a:xfrm>
            <a:off x="200125" y="4037075"/>
            <a:ext cx="38262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1100" b="1">
                <a:solidFill>
                  <a:schemeClr val="dk1"/>
                </a:solidFill>
                <a:latin typeface="Comfortaa"/>
                <a:ea typeface="Comfortaa"/>
                <a:cs typeface="Comfortaa"/>
                <a:sym typeface="Comfortaa"/>
              </a:rPr>
              <a:t>TOA </a:t>
            </a:r>
            <a:r>
              <a:rPr lang="fr" sz="1100">
                <a:solidFill>
                  <a:schemeClr val="dk1"/>
                </a:solidFill>
                <a:latin typeface="Comfortaa"/>
                <a:ea typeface="Comfortaa"/>
                <a:cs typeface="Comfortaa"/>
                <a:sym typeface="Comfortaa"/>
              </a:rPr>
              <a:t>= durée de la trame =&gt; Tpacket </a:t>
            </a:r>
            <a:endParaRPr/>
          </a:p>
        </p:txBody>
      </p:sp>
      <p:sp>
        <p:nvSpPr>
          <p:cNvPr id="338" name="Google Shape;338;p28"/>
          <p:cNvSpPr txBox="1"/>
          <p:nvPr/>
        </p:nvSpPr>
        <p:spPr>
          <a:xfrm>
            <a:off x="5558775" y="2287425"/>
            <a:ext cx="2895300" cy="54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1100">
                <a:solidFill>
                  <a:schemeClr val="dk1"/>
                </a:solidFill>
                <a:latin typeface="Comfortaa"/>
                <a:ea typeface="Comfortaa"/>
                <a:cs typeface="Comfortaa"/>
                <a:sym typeface="Comfortaa"/>
              </a:rPr>
              <a:t>Tsymbole : temps pour transmettre 1 symbole  au débit chip </a:t>
            </a:r>
            <a:endParaRPr/>
          </a:p>
        </p:txBody>
      </p:sp>
      <p:sp>
        <p:nvSpPr>
          <p:cNvPr id="339" name="Google Shape;339;p28"/>
          <p:cNvSpPr txBox="1"/>
          <p:nvPr/>
        </p:nvSpPr>
        <p:spPr>
          <a:xfrm>
            <a:off x="4360400" y="3809363"/>
            <a:ext cx="42510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1200">
                <a:solidFill>
                  <a:schemeClr val="dk1"/>
                </a:solidFill>
                <a:latin typeface="Comfortaa"/>
                <a:ea typeface="Comfortaa"/>
                <a:cs typeface="Comfortaa"/>
                <a:sym typeface="Comfortaa"/>
              </a:rPr>
              <a:t>À titre d’exemple, les valeurs SF = 11, code rate = 1 et BW = 125kHz donnent un débit binaire de 537 bits/s </a:t>
            </a:r>
            <a:endParaRPr/>
          </a:p>
        </p:txBody>
      </p:sp>
      <p:sp>
        <p:nvSpPr>
          <p:cNvPr id="340" name="Google Shape;34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500">
                <a:latin typeface="Comfortaa"/>
                <a:ea typeface="Comfortaa"/>
                <a:cs typeface="Comfortaa"/>
                <a:sym typeface="Comfortaa"/>
              </a:rPr>
              <a:t>9. Comment déterminer le débit binaire transmis ? Le TOA ? A titre d'exemple, quels sont les paramètres pour assurer un débit binaire de l'ordre de 500 bits/s ?  </a:t>
            </a:r>
            <a:endParaRPr sz="1500">
              <a:latin typeface="Comfortaa"/>
              <a:ea typeface="Comfortaa"/>
              <a:cs typeface="Comfortaa"/>
              <a:sym typeface="Comfortaa"/>
            </a:endParaRPr>
          </a:p>
        </p:txBody>
      </p:sp>
      <p:grpSp>
        <p:nvGrpSpPr>
          <p:cNvPr id="341" name="Google Shape;341;p28"/>
          <p:cNvGrpSpPr/>
          <p:nvPr/>
        </p:nvGrpSpPr>
        <p:grpSpPr>
          <a:xfrm>
            <a:off x="-488102" y="-486298"/>
            <a:ext cx="10106050" cy="6095550"/>
            <a:chOff x="-488102" y="-486298"/>
            <a:chExt cx="10106050" cy="6095550"/>
          </a:xfrm>
        </p:grpSpPr>
        <p:pic>
          <p:nvPicPr>
            <p:cNvPr id="342" name="Google Shape;342;p28"/>
            <p:cNvPicPr preferRelativeResize="0"/>
            <p:nvPr/>
          </p:nvPicPr>
          <p:blipFill rotWithShape="1">
            <a:blip r:embed="rId8">
              <a:alphaModFix/>
            </a:blip>
            <a:srcRect b="29986"/>
            <a:stretch/>
          </p:blipFill>
          <p:spPr>
            <a:xfrm rot="2700000">
              <a:off x="-364980" y="4450803"/>
              <a:ext cx="1217932" cy="852724"/>
            </a:xfrm>
            <a:prstGeom prst="rect">
              <a:avLst/>
            </a:prstGeom>
            <a:noFill/>
            <a:ln>
              <a:noFill/>
            </a:ln>
          </p:spPr>
        </p:pic>
        <p:pic>
          <p:nvPicPr>
            <p:cNvPr id="343" name="Google Shape;343;p28"/>
            <p:cNvPicPr preferRelativeResize="0"/>
            <p:nvPr/>
          </p:nvPicPr>
          <p:blipFill rotWithShape="1">
            <a:blip r:embed="rId8">
              <a:alphaModFix/>
            </a:blip>
            <a:srcRect b="29986"/>
            <a:stretch/>
          </p:blipFill>
          <p:spPr>
            <a:xfrm rot="-2700000">
              <a:off x="8276895" y="4450803"/>
              <a:ext cx="1217932" cy="852724"/>
            </a:xfrm>
            <a:prstGeom prst="rect">
              <a:avLst/>
            </a:prstGeom>
            <a:noFill/>
            <a:ln>
              <a:noFill/>
            </a:ln>
          </p:spPr>
        </p:pic>
        <p:pic>
          <p:nvPicPr>
            <p:cNvPr id="344" name="Google Shape;344;p28"/>
            <p:cNvPicPr preferRelativeResize="0"/>
            <p:nvPr/>
          </p:nvPicPr>
          <p:blipFill rotWithShape="1">
            <a:blip r:embed="rId8">
              <a:alphaModFix/>
            </a:blip>
            <a:srcRect b="29986"/>
            <a:stretch/>
          </p:blipFill>
          <p:spPr>
            <a:xfrm rot="-8100000">
              <a:off x="8276895" y="-180572"/>
              <a:ext cx="1217932" cy="852724"/>
            </a:xfrm>
            <a:prstGeom prst="rect">
              <a:avLst/>
            </a:prstGeom>
            <a:noFill/>
            <a:ln>
              <a:noFill/>
            </a:ln>
          </p:spPr>
        </p:pic>
        <p:pic>
          <p:nvPicPr>
            <p:cNvPr id="345" name="Google Shape;345;p28"/>
            <p:cNvPicPr preferRelativeResize="0"/>
            <p:nvPr/>
          </p:nvPicPr>
          <p:blipFill rotWithShape="1">
            <a:blip r:embed="rId8">
              <a:alphaModFix/>
            </a:blip>
            <a:srcRect b="29986"/>
            <a:stretch/>
          </p:blipFill>
          <p:spPr>
            <a:xfrm rot="8100000">
              <a:off x="-364980" y="-180572"/>
              <a:ext cx="1217932" cy="852724"/>
            </a:xfrm>
            <a:prstGeom prst="rect">
              <a:avLst/>
            </a:prstGeom>
            <a:noFill/>
            <a:ln>
              <a:noFill/>
            </a:ln>
          </p:spPr>
        </p:pic>
      </p:grpSp>
      <p:grpSp>
        <p:nvGrpSpPr>
          <p:cNvPr id="346" name="Google Shape;346;p28"/>
          <p:cNvGrpSpPr/>
          <p:nvPr/>
        </p:nvGrpSpPr>
        <p:grpSpPr>
          <a:xfrm>
            <a:off x="3326138" y="1571063"/>
            <a:ext cx="2697600" cy="2811575"/>
            <a:chOff x="3326138" y="1571063"/>
            <a:chExt cx="2697600" cy="2811575"/>
          </a:xfrm>
        </p:grpSpPr>
        <p:cxnSp>
          <p:nvCxnSpPr>
            <p:cNvPr id="347" name="Google Shape;347;p28"/>
            <p:cNvCxnSpPr/>
            <p:nvPr/>
          </p:nvCxnSpPr>
          <p:spPr>
            <a:xfrm rot="10800000" flipH="1">
              <a:off x="5155838" y="1571063"/>
              <a:ext cx="867900" cy="867900"/>
            </a:xfrm>
            <a:prstGeom prst="curvedConnector3">
              <a:avLst>
                <a:gd name="adj1" fmla="val 50000"/>
              </a:avLst>
            </a:prstGeom>
            <a:noFill/>
            <a:ln w="28575" cap="flat" cmpd="sng">
              <a:solidFill>
                <a:srgbClr val="E69138"/>
              </a:solidFill>
              <a:prstDash val="solid"/>
              <a:round/>
              <a:headEnd type="oval" w="med" len="med"/>
              <a:tailEnd type="oval" w="med" len="med"/>
            </a:ln>
          </p:spPr>
        </p:cxnSp>
        <p:cxnSp>
          <p:nvCxnSpPr>
            <p:cNvPr id="348" name="Google Shape;348;p28"/>
            <p:cNvCxnSpPr/>
            <p:nvPr/>
          </p:nvCxnSpPr>
          <p:spPr>
            <a:xfrm rot="10800000" flipH="1">
              <a:off x="3326138" y="3514738"/>
              <a:ext cx="867900" cy="867900"/>
            </a:xfrm>
            <a:prstGeom prst="curvedConnector3">
              <a:avLst>
                <a:gd name="adj1" fmla="val 50000"/>
              </a:avLst>
            </a:prstGeom>
            <a:noFill/>
            <a:ln w="28575" cap="flat" cmpd="sng">
              <a:solidFill>
                <a:srgbClr val="E69138"/>
              </a:solidFill>
              <a:prstDash val="solid"/>
              <a:round/>
              <a:headEnd type="oval" w="med" len="med"/>
              <a:tailEnd type="oval" w="med" len="med"/>
            </a:ln>
          </p:spPr>
        </p:cxnSp>
      </p:grpSp>
      <p:sp>
        <p:nvSpPr>
          <p:cNvPr id="349" name="Google Shape;349;p28"/>
          <p:cNvSpPr txBox="1"/>
          <p:nvPr/>
        </p:nvSpPr>
        <p:spPr>
          <a:xfrm>
            <a:off x="6550175" y="4782500"/>
            <a:ext cx="1651200" cy="323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900" b="1">
                <a:solidFill>
                  <a:schemeClr val="dk1"/>
                </a:solidFill>
                <a:latin typeface="Comfortaa"/>
                <a:ea typeface="Comfortaa"/>
                <a:cs typeface="Comfortaa"/>
                <a:sym typeface="Comfortaa"/>
              </a:rPr>
              <a:t>*TOA </a:t>
            </a:r>
            <a:r>
              <a:rPr lang="fr" sz="900">
                <a:solidFill>
                  <a:schemeClr val="dk1"/>
                </a:solidFill>
                <a:latin typeface="Comfortaa"/>
                <a:ea typeface="Comfortaa"/>
                <a:cs typeface="Comfortaa"/>
                <a:sym typeface="Comfortaa"/>
              </a:rPr>
              <a:t>= Time On Air</a:t>
            </a:r>
            <a:endParaRPr sz="900">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6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sz="1500">
                <a:latin typeface="Comfortaa"/>
                <a:ea typeface="Comfortaa"/>
                <a:cs typeface="Comfortaa"/>
                <a:sym typeface="Comfortaa"/>
              </a:rPr>
              <a:t>10. Comment augmenter le débit binaire ? Améliorer la sensibilité ? A puissance d'émission constante, comment réduire la consommation électrique du module ? </a:t>
            </a:r>
            <a:endParaRPr sz="1500">
              <a:latin typeface="Comfortaa"/>
              <a:ea typeface="Comfortaa"/>
              <a:cs typeface="Comfortaa"/>
              <a:sym typeface="Comfortaa"/>
            </a:endParaRPr>
          </a:p>
          <a:p>
            <a:pPr marL="0" lvl="0" indent="0" algn="l" rtl="0">
              <a:spcBef>
                <a:spcPts val="0"/>
              </a:spcBef>
              <a:spcAft>
                <a:spcPts val="0"/>
              </a:spcAft>
              <a:buNone/>
            </a:pPr>
            <a:endParaRPr/>
          </a:p>
        </p:txBody>
      </p:sp>
      <p:sp>
        <p:nvSpPr>
          <p:cNvPr id="355" name="Google Shape;355;p29"/>
          <p:cNvSpPr txBox="1">
            <a:spLocks noGrp="1"/>
          </p:cNvSpPr>
          <p:nvPr>
            <p:ph type="body" idx="1"/>
          </p:nvPr>
        </p:nvSpPr>
        <p:spPr>
          <a:xfrm>
            <a:off x="830850" y="1324225"/>
            <a:ext cx="7482300" cy="32172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fr" sz="1300">
                <a:solidFill>
                  <a:schemeClr val="dk1"/>
                </a:solidFill>
                <a:latin typeface="Comfortaa"/>
                <a:ea typeface="Comfortaa"/>
                <a:cs typeface="Comfortaa"/>
                <a:sym typeface="Comfortaa"/>
              </a:rPr>
              <a:t>Pour augmenter le débit binaire on peut augmenter la bw, diminuer le spreading factor ou diminuer le coding rate.</a:t>
            </a:r>
            <a:endParaRPr sz="1300">
              <a:solidFill>
                <a:schemeClr val="dk1"/>
              </a:solidFill>
              <a:latin typeface="Comfortaa"/>
              <a:ea typeface="Comfortaa"/>
              <a:cs typeface="Comfortaa"/>
              <a:sym typeface="Comfortaa"/>
            </a:endParaRPr>
          </a:p>
          <a:p>
            <a:pPr marL="0" lvl="0" indent="0" algn="just" rtl="0">
              <a:spcBef>
                <a:spcPts val="0"/>
              </a:spcBef>
              <a:spcAft>
                <a:spcPts val="0"/>
              </a:spcAft>
              <a:buClr>
                <a:schemeClr val="dk1"/>
              </a:buClr>
              <a:buSzPts val="1100"/>
              <a:buFont typeface="Arial"/>
              <a:buNone/>
            </a:pPr>
            <a:endParaRPr sz="1300">
              <a:solidFill>
                <a:schemeClr val="dk1"/>
              </a:solidFill>
              <a:latin typeface="Comfortaa"/>
              <a:ea typeface="Comfortaa"/>
              <a:cs typeface="Comfortaa"/>
              <a:sym typeface="Comfortaa"/>
            </a:endParaRPr>
          </a:p>
          <a:p>
            <a:pPr marL="457200" lvl="0" indent="-311150" algn="just" rtl="0">
              <a:spcBef>
                <a:spcPts val="0"/>
              </a:spcBef>
              <a:spcAft>
                <a:spcPts val="0"/>
              </a:spcAft>
              <a:buClr>
                <a:schemeClr val="dk1"/>
              </a:buClr>
              <a:buSzPts val="1300"/>
              <a:buFont typeface="Comfortaa"/>
              <a:buChar char="-"/>
            </a:pPr>
            <a:r>
              <a:rPr lang="fr" sz="1300">
                <a:solidFill>
                  <a:schemeClr val="dk1"/>
                </a:solidFill>
                <a:latin typeface="Comfortaa"/>
                <a:ea typeface="Comfortaa"/>
                <a:cs typeface="Comfortaa"/>
                <a:sym typeface="Comfortaa"/>
              </a:rPr>
              <a:t>Augmenter la bw n’est pas toujours possible et diminue la sensibilité</a:t>
            </a:r>
            <a:endParaRPr sz="1300">
              <a:solidFill>
                <a:schemeClr val="dk1"/>
              </a:solidFill>
              <a:latin typeface="Comfortaa"/>
              <a:ea typeface="Comfortaa"/>
              <a:cs typeface="Comfortaa"/>
              <a:sym typeface="Comfortaa"/>
            </a:endParaRPr>
          </a:p>
          <a:p>
            <a:pPr marL="457200" lvl="0" indent="-311150" algn="just" rtl="0">
              <a:spcBef>
                <a:spcPts val="0"/>
              </a:spcBef>
              <a:spcAft>
                <a:spcPts val="0"/>
              </a:spcAft>
              <a:buClr>
                <a:schemeClr val="dk1"/>
              </a:buClr>
              <a:buSzPts val="1300"/>
              <a:buFont typeface="Comfortaa"/>
              <a:buChar char="-"/>
            </a:pPr>
            <a:r>
              <a:rPr lang="fr" sz="1300">
                <a:solidFill>
                  <a:schemeClr val="dk1"/>
                </a:solidFill>
                <a:latin typeface="Comfortaa"/>
                <a:ea typeface="Comfortaa"/>
                <a:cs typeface="Comfortaa"/>
                <a:sym typeface="Comfortaa"/>
              </a:rPr>
              <a:t>Diminuer le spreading factor rend plus sensible au bruit</a:t>
            </a:r>
            <a:endParaRPr sz="1300">
              <a:solidFill>
                <a:schemeClr val="dk1"/>
              </a:solidFill>
              <a:latin typeface="Comfortaa"/>
              <a:ea typeface="Comfortaa"/>
              <a:cs typeface="Comfortaa"/>
              <a:sym typeface="Comfortaa"/>
            </a:endParaRPr>
          </a:p>
          <a:p>
            <a:pPr marL="457200" lvl="0" indent="-311150" algn="just" rtl="0">
              <a:spcBef>
                <a:spcPts val="0"/>
              </a:spcBef>
              <a:spcAft>
                <a:spcPts val="0"/>
              </a:spcAft>
              <a:buClr>
                <a:schemeClr val="dk1"/>
              </a:buClr>
              <a:buSzPts val="1300"/>
              <a:buFont typeface="Comfortaa"/>
              <a:buChar char="-"/>
            </a:pPr>
            <a:r>
              <a:rPr lang="fr" sz="1300">
                <a:solidFill>
                  <a:schemeClr val="dk1"/>
                </a:solidFill>
                <a:latin typeface="Comfortaa"/>
                <a:ea typeface="Comfortaa"/>
                <a:cs typeface="Comfortaa"/>
                <a:sym typeface="Comfortaa"/>
              </a:rPr>
              <a:t>Diminuer le coding rate rend plus difficile la détection/récupération d’erreurs  </a:t>
            </a:r>
            <a:endParaRPr sz="1300">
              <a:solidFill>
                <a:schemeClr val="dk1"/>
              </a:solidFill>
              <a:latin typeface="Comfortaa"/>
              <a:ea typeface="Comfortaa"/>
              <a:cs typeface="Comfortaa"/>
              <a:sym typeface="Comfortaa"/>
            </a:endParaRPr>
          </a:p>
          <a:p>
            <a:pPr marL="0" lvl="0" indent="0" algn="just" rtl="0">
              <a:spcBef>
                <a:spcPts val="0"/>
              </a:spcBef>
              <a:spcAft>
                <a:spcPts val="0"/>
              </a:spcAft>
              <a:buClr>
                <a:schemeClr val="dk1"/>
              </a:buClr>
              <a:buSzPts val="1100"/>
              <a:buFont typeface="Arial"/>
              <a:buNone/>
            </a:pPr>
            <a:endParaRPr sz="1300">
              <a:solidFill>
                <a:schemeClr val="dk1"/>
              </a:solidFill>
              <a:latin typeface="Comfortaa"/>
              <a:ea typeface="Comfortaa"/>
              <a:cs typeface="Comfortaa"/>
              <a:sym typeface="Comfortaa"/>
            </a:endParaRPr>
          </a:p>
          <a:p>
            <a:pPr marL="0" lvl="0" indent="0" algn="just" rtl="0">
              <a:spcBef>
                <a:spcPts val="0"/>
              </a:spcBef>
              <a:spcAft>
                <a:spcPts val="0"/>
              </a:spcAft>
              <a:buClr>
                <a:schemeClr val="dk1"/>
              </a:buClr>
              <a:buSzPts val="1100"/>
              <a:buFont typeface="Arial"/>
              <a:buNone/>
            </a:pPr>
            <a:r>
              <a:rPr lang="fr" sz="1300">
                <a:solidFill>
                  <a:schemeClr val="dk1"/>
                </a:solidFill>
                <a:latin typeface="Comfortaa"/>
                <a:ea typeface="Comfortaa"/>
                <a:cs typeface="Comfortaa"/>
                <a:sym typeface="Comfortaa"/>
              </a:rPr>
              <a:t>Pour améliorer la sensibilité on peut augmenter le sf (au prix de moins de débit). </a:t>
            </a:r>
            <a:endParaRPr sz="1300">
              <a:solidFill>
                <a:schemeClr val="dk1"/>
              </a:solidFill>
              <a:latin typeface="Comfortaa"/>
              <a:ea typeface="Comfortaa"/>
              <a:cs typeface="Comfortaa"/>
              <a:sym typeface="Comfortaa"/>
            </a:endParaRPr>
          </a:p>
          <a:p>
            <a:pPr marL="0" lvl="0" indent="0" algn="just" rtl="0">
              <a:spcBef>
                <a:spcPts val="0"/>
              </a:spcBef>
              <a:spcAft>
                <a:spcPts val="0"/>
              </a:spcAft>
              <a:buClr>
                <a:schemeClr val="dk1"/>
              </a:buClr>
              <a:buSzPts val="1100"/>
              <a:buFont typeface="Arial"/>
              <a:buNone/>
            </a:pPr>
            <a:endParaRPr sz="1300">
              <a:solidFill>
                <a:schemeClr val="dk1"/>
              </a:solidFill>
              <a:latin typeface="Comfortaa"/>
              <a:ea typeface="Comfortaa"/>
              <a:cs typeface="Comfortaa"/>
              <a:sym typeface="Comfortaa"/>
            </a:endParaRPr>
          </a:p>
          <a:p>
            <a:pPr marL="0" lvl="0" indent="0" algn="just" rtl="0">
              <a:spcBef>
                <a:spcPts val="0"/>
              </a:spcBef>
              <a:spcAft>
                <a:spcPts val="0"/>
              </a:spcAft>
              <a:buClr>
                <a:schemeClr val="dk1"/>
              </a:buClr>
              <a:buSzPts val="1100"/>
              <a:buFont typeface="Arial"/>
              <a:buNone/>
            </a:pPr>
            <a:r>
              <a:rPr lang="fr" sz="1300">
                <a:solidFill>
                  <a:schemeClr val="dk1"/>
                </a:solidFill>
                <a:latin typeface="Comfortaa"/>
                <a:ea typeface="Comfortaa"/>
                <a:cs typeface="Comfortaa"/>
                <a:sym typeface="Comfortaa"/>
              </a:rPr>
              <a:t>Pour diminuer la consommation on peut diminuer le toa  : </a:t>
            </a:r>
            <a:endParaRPr sz="1300">
              <a:solidFill>
                <a:schemeClr val="dk1"/>
              </a:solidFill>
              <a:latin typeface="Comfortaa"/>
              <a:ea typeface="Comfortaa"/>
              <a:cs typeface="Comfortaa"/>
              <a:sym typeface="Comfortaa"/>
            </a:endParaRPr>
          </a:p>
          <a:p>
            <a:pPr marL="457200" lvl="0" indent="-311150" algn="just" rtl="0">
              <a:spcBef>
                <a:spcPts val="0"/>
              </a:spcBef>
              <a:spcAft>
                <a:spcPts val="0"/>
              </a:spcAft>
              <a:buClr>
                <a:schemeClr val="dk1"/>
              </a:buClr>
              <a:buSzPts val="1300"/>
              <a:buFont typeface="Comfortaa"/>
              <a:buChar char="-"/>
            </a:pPr>
            <a:r>
              <a:rPr lang="fr" sz="1300">
                <a:solidFill>
                  <a:schemeClr val="dk1"/>
                </a:solidFill>
                <a:latin typeface="Comfortaa"/>
                <a:ea typeface="Comfortaa"/>
                <a:cs typeface="Comfortaa"/>
                <a:sym typeface="Comfortaa"/>
              </a:rPr>
              <a:t>augmenter la  bw =&gt; diminuer Tsymbole </a:t>
            </a:r>
            <a:endParaRPr sz="1300">
              <a:solidFill>
                <a:schemeClr val="dk1"/>
              </a:solidFill>
              <a:latin typeface="Comfortaa"/>
              <a:ea typeface="Comfortaa"/>
              <a:cs typeface="Comfortaa"/>
              <a:sym typeface="Comfortaa"/>
            </a:endParaRPr>
          </a:p>
          <a:p>
            <a:pPr marL="457200" lvl="0" indent="-311150" algn="just" rtl="0">
              <a:spcBef>
                <a:spcPts val="0"/>
              </a:spcBef>
              <a:spcAft>
                <a:spcPts val="0"/>
              </a:spcAft>
              <a:buClr>
                <a:schemeClr val="dk1"/>
              </a:buClr>
              <a:buSzPts val="1300"/>
              <a:buFont typeface="Comfortaa"/>
              <a:buChar char="-"/>
            </a:pPr>
            <a:r>
              <a:rPr lang="fr" sz="1300">
                <a:solidFill>
                  <a:schemeClr val="dk1"/>
                </a:solidFill>
                <a:latin typeface="Comfortaa"/>
                <a:ea typeface="Comfortaa"/>
                <a:cs typeface="Comfortaa"/>
                <a:sym typeface="Comfortaa"/>
              </a:rPr>
              <a:t>diminuer la taille du payload / preamble</a:t>
            </a:r>
            <a:endParaRPr sz="1300">
              <a:solidFill>
                <a:schemeClr val="dk1"/>
              </a:solidFill>
              <a:latin typeface="Comfortaa"/>
              <a:ea typeface="Comfortaa"/>
              <a:cs typeface="Comfortaa"/>
              <a:sym typeface="Comfortaa"/>
            </a:endParaRPr>
          </a:p>
          <a:p>
            <a:pPr marL="457200" lvl="0" indent="-311150" algn="just" rtl="0">
              <a:spcBef>
                <a:spcPts val="0"/>
              </a:spcBef>
              <a:spcAft>
                <a:spcPts val="0"/>
              </a:spcAft>
              <a:buClr>
                <a:schemeClr val="dk1"/>
              </a:buClr>
              <a:buSzPts val="1300"/>
              <a:buFont typeface="Comfortaa"/>
              <a:buChar char="-"/>
            </a:pPr>
            <a:r>
              <a:rPr lang="fr" sz="1300">
                <a:solidFill>
                  <a:schemeClr val="dk1"/>
                </a:solidFill>
                <a:latin typeface="Comfortaa"/>
                <a:ea typeface="Comfortaa"/>
                <a:cs typeface="Comfortaa"/>
                <a:sym typeface="Comfortaa"/>
              </a:rPr>
              <a:t>diminuer le coding rate =&gt; envoyer moins de bits </a:t>
            </a:r>
            <a:endParaRPr sz="1300">
              <a:latin typeface="Comfortaa"/>
              <a:ea typeface="Comfortaa"/>
              <a:cs typeface="Comfortaa"/>
              <a:sym typeface="Comfortaa"/>
            </a:endParaRPr>
          </a:p>
        </p:txBody>
      </p:sp>
      <p:grpSp>
        <p:nvGrpSpPr>
          <p:cNvPr id="356" name="Google Shape;356;p29"/>
          <p:cNvGrpSpPr/>
          <p:nvPr/>
        </p:nvGrpSpPr>
        <p:grpSpPr>
          <a:xfrm>
            <a:off x="-488102" y="-486298"/>
            <a:ext cx="10106050" cy="6095550"/>
            <a:chOff x="-488102" y="-486298"/>
            <a:chExt cx="10106050" cy="6095550"/>
          </a:xfrm>
        </p:grpSpPr>
        <p:pic>
          <p:nvPicPr>
            <p:cNvPr id="357" name="Google Shape;357;p29"/>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358" name="Google Shape;358;p29"/>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359" name="Google Shape;359;p29"/>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360" name="Google Shape;360;p29"/>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cxnSp>
        <p:nvCxnSpPr>
          <p:cNvPr id="361" name="Google Shape;361;p29"/>
          <p:cNvCxnSpPr/>
          <p:nvPr/>
        </p:nvCxnSpPr>
        <p:spPr>
          <a:xfrm rot="10800000" flipH="1">
            <a:off x="936000" y="4910775"/>
            <a:ext cx="7272000" cy="8400"/>
          </a:xfrm>
          <a:prstGeom prst="straightConnector1">
            <a:avLst/>
          </a:prstGeom>
          <a:noFill/>
          <a:ln w="38100" cap="flat" cmpd="sng">
            <a:solidFill>
              <a:srgbClr val="E69138"/>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61"/>
                                        </p:tgtEl>
                                        <p:attrNameLst>
                                          <p:attrName>style.visibility</p:attrName>
                                        </p:attrNameLst>
                                      </p:cBhvr>
                                      <p:to>
                                        <p:strVal val="visible"/>
                                      </p:to>
                                    </p:set>
                                    <p:anim calcmode="lin" valueType="num">
                                      <p:cBhvr additive="base">
                                        <p:cTn id="7" dur="600"/>
                                        <p:tgtEl>
                                          <p:spTgt spid="3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0"/>
          <p:cNvSpPr/>
          <p:nvPr/>
        </p:nvSpPr>
        <p:spPr>
          <a:xfrm>
            <a:off x="2967450" y="1459338"/>
            <a:ext cx="3209100" cy="3100500"/>
          </a:xfrm>
          <a:prstGeom prst="ellipse">
            <a:avLst/>
          </a:prstGeom>
          <a:no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sz="1600">
                <a:latin typeface="Comfortaa"/>
                <a:ea typeface="Comfortaa"/>
                <a:cs typeface="Comfortaa"/>
                <a:sym typeface="Comfortaa"/>
              </a:rPr>
              <a:t>11. Quelle est la sensibilité typique d'un récepteur LoRa ? On prendra comme référence le transceiver SX1272. </a:t>
            </a:r>
            <a:endParaRPr sz="1600">
              <a:latin typeface="Comfortaa"/>
              <a:ea typeface="Comfortaa"/>
              <a:cs typeface="Comfortaa"/>
              <a:sym typeface="Comfortaa"/>
            </a:endParaRPr>
          </a:p>
          <a:p>
            <a:pPr marL="0" lvl="0" indent="0" algn="l" rtl="0">
              <a:spcBef>
                <a:spcPts val="0"/>
              </a:spcBef>
              <a:spcAft>
                <a:spcPts val="0"/>
              </a:spcAft>
              <a:buNone/>
            </a:pPr>
            <a:endParaRPr/>
          </a:p>
        </p:txBody>
      </p:sp>
      <p:sp>
        <p:nvSpPr>
          <p:cNvPr id="368" name="Google Shape;368;p30"/>
          <p:cNvSpPr txBox="1">
            <a:spLocks noGrp="1"/>
          </p:cNvSpPr>
          <p:nvPr>
            <p:ph type="body" idx="1"/>
          </p:nvPr>
        </p:nvSpPr>
        <p:spPr>
          <a:xfrm>
            <a:off x="3556350" y="3294075"/>
            <a:ext cx="2031300" cy="84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fr" sz="1100" b="1">
                <a:solidFill>
                  <a:schemeClr val="dk1"/>
                </a:solidFill>
                <a:latin typeface="Comfortaa"/>
                <a:ea typeface="Comfortaa"/>
                <a:cs typeface="Comfortaa"/>
                <a:sym typeface="Comfortaa"/>
              </a:rPr>
              <a:t>Sensibilité en réception : -148dBm pour le transceiver SX1272</a:t>
            </a:r>
            <a:endParaRPr b="1"/>
          </a:p>
        </p:txBody>
      </p:sp>
      <p:grpSp>
        <p:nvGrpSpPr>
          <p:cNvPr id="369" name="Google Shape;369;p30"/>
          <p:cNvGrpSpPr/>
          <p:nvPr/>
        </p:nvGrpSpPr>
        <p:grpSpPr>
          <a:xfrm>
            <a:off x="-488102" y="-486298"/>
            <a:ext cx="10106050" cy="6095550"/>
            <a:chOff x="-488102" y="-486298"/>
            <a:chExt cx="10106050" cy="6095550"/>
          </a:xfrm>
        </p:grpSpPr>
        <p:pic>
          <p:nvPicPr>
            <p:cNvPr id="370" name="Google Shape;370;p30"/>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371" name="Google Shape;371;p30"/>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372" name="Google Shape;372;p30"/>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373" name="Google Shape;373;p30"/>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sp>
        <p:nvSpPr>
          <p:cNvPr id="374" name="Google Shape;374;p30"/>
          <p:cNvSpPr txBox="1"/>
          <p:nvPr/>
        </p:nvSpPr>
        <p:spPr>
          <a:xfrm>
            <a:off x="1133090" y="4576725"/>
            <a:ext cx="5206800" cy="449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fr" sz="800" u="sng">
                <a:solidFill>
                  <a:schemeClr val="accent5"/>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https://www.mokosmart.com/fr/lora-frequency/</a:t>
            </a:r>
            <a:endParaRPr sz="800">
              <a:solidFill>
                <a:schemeClr val="dk1"/>
              </a:solidFill>
              <a:latin typeface="Comfortaa"/>
              <a:ea typeface="Comfortaa"/>
              <a:cs typeface="Comfortaa"/>
              <a:sym typeface="Comfortaa"/>
            </a:endParaRPr>
          </a:p>
          <a:p>
            <a:pPr marL="0" lvl="0" indent="0" algn="just" rtl="0">
              <a:lnSpc>
                <a:spcPct val="115000"/>
              </a:lnSpc>
              <a:spcBef>
                <a:spcPts val="0"/>
              </a:spcBef>
              <a:spcAft>
                <a:spcPts val="0"/>
              </a:spcAft>
              <a:buClr>
                <a:schemeClr val="dk1"/>
              </a:buClr>
              <a:buSzPts val="1100"/>
              <a:buFont typeface="Arial"/>
              <a:buNone/>
            </a:pPr>
            <a:r>
              <a:rPr lang="fr" sz="800" u="sng">
                <a:solidFill>
                  <a:schemeClr val="accent5"/>
                </a:solid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https://letmeknow.fr/fr/communications/1419-module-lora-02-sx1278-433-mhz-652733124692.html</a:t>
            </a:r>
            <a:endParaRPr sz="800">
              <a:latin typeface="Comfortaa"/>
              <a:ea typeface="Comfortaa"/>
              <a:cs typeface="Comfortaa"/>
              <a:sym typeface="Comfortaa"/>
            </a:endParaRPr>
          </a:p>
        </p:txBody>
      </p:sp>
      <p:sp>
        <p:nvSpPr>
          <p:cNvPr id="375" name="Google Shape;375;p30"/>
          <p:cNvSpPr txBox="1"/>
          <p:nvPr/>
        </p:nvSpPr>
        <p:spPr>
          <a:xfrm>
            <a:off x="3656525" y="1883925"/>
            <a:ext cx="1816800" cy="743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fr" sz="1100" b="1">
                <a:solidFill>
                  <a:schemeClr val="dk1"/>
                </a:solidFill>
                <a:latin typeface="Comfortaa"/>
                <a:ea typeface="Comfortaa"/>
                <a:cs typeface="Comfortaa"/>
                <a:sym typeface="Comfortaa"/>
              </a:rPr>
              <a:t>Environ 20 dB en dessous du seuil de bruit (-149 dBm) </a:t>
            </a:r>
            <a:endParaRPr b="1"/>
          </a:p>
        </p:txBody>
      </p:sp>
      <p:cxnSp>
        <p:nvCxnSpPr>
          <p:cNvPr id="376" name="Google Shape;376;p30"/>
          <p:cNvCxnSpPr/>
          <p:nvPr/>
        </p:nvCxnSpPr>
        <p:spPr>
          <a:xfrm>
            <a:off x="4262075" y="2739300"/>
            <a:ext cx="0" cy="442800"/>
          </a:xfrm>
          <a:prstGeom prst="straightConnector1">
            <a:avLst/>
          </a:prstGeom>
          <a:noFill/>
          <a:ln w="28575" cap="flat" cmpd="sng">
            <a:solidFill>
              <a:srgbClr val="E69138"/>
            </a:solidFill>
            <a:prstDash val="solid"/>
            <a:round/>
            <a:headEnd type="oval" w="med" len="med"/>
            <a:tailEnd type="triangle" w="med" len="med"/>
          </a:ln>
        </p:spPr>
      </p:cxnSp>
      <p:cxnSp>
        <p:nvCxnSpPr>
          <p:cNvPr id="377" name="Google Shape;377;p30"/>
          <p:cNvCxnSpPr/>
          <p:nvPr/>
        </p:nvCxnSpPr>
        <p:spPr>
          <a:xfrm>
            <a:off x="4881925" y="2739300"/>
            <a:ext cx="0" cy="442800"/>
          </a:xfrm>
          <a:prstGeom prst="straightConnector1">
            <a:avLst/>
          </a:prstGeom>
          <a:noFill/>
          <a:ln w="28575" cap="flat" cmpd="sng">
            <a:solidFill>
              <a:srgbClr val="E69138"/>
            </a:solidFill>
            <a:prstDash val="solid"/>
            <a:round/>
            <a:headEnd type="oval" w="med" len="med"/>
            <a:tailEnd type="triangle" w="med" len="med"/>
          </a:ln>
        </p:spPr>
      </p:cxnSp>
      <p:cxnSp>
        <p:nvCxnSpPr>
          <p:cNvPr id="378" name="Google Shape;378;p30"/>
          <p:cNvCxnSpPr/>
          <p:nvPr/>
        </p:nvCxnSpPr>
        <p:spPr>
          <a:xfrm>
            <a:off x="4572000" y="2739300"/>
            <a:ext cx="0" cy="442800"/>
          </a:xfrm>
          <a:prstGeom prst="straightConnector1">
            <a:avLst/>
          </a:prstGeom>
          <a:noFill/>
          <a:ln w="28575" cap="flat" cmpd="sng">
            <a:solidFill>
              <a:srgbClr val="E69138"/>
            </a:solidFill>
            <a:prstDash val="solid"/>
            <a:round/>
            <a:headEnd type="oval"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66"/>
                                        </p:tgtEl>
                                        <p:attrNameLst>
                                          <p:attrName>style.visibility</p:attrName>
                                        </p:attrNameLst>
                                      </p:cBhvr>
                                      <p:to>
                                        <p:strVal val="visible"/>
                                      </p:to>
                                    </p:set>
                                    <p:anim calcmode="lin" valueType="num">
                                      <p:cBhvr additive="base">
                                        <p:cTn id="7" dur="1000"/>
                                        <p:tgtEl>
                                          <p:spTgt spid="366"/>
                                        </p:tgtEl>
                                        <p:attrNameLst>
                                          <p:attrName>ppt_w</p:attrName>
                                        </p:attrNameLst>
                                      </p:cBhvr>
                                      <p:tavLst>
                                        <p:tav tm="0">
                                          <p:val>
                                            <p:strVal val="0"/>
                                          </p:val>
                                        </p:tav>
                                        <p:tav tm="100000">
                                          <p:val>
                                            <p:strVal val="#ppt_w"/>
                                          </p:val>
                                        </p:tav>
                                      </p:tavLst>
                                    </p:anim>
                                    <p:anim calcmode="lin" valueType="num">
                                      <p:cBhvr additive="base">
                                        <p:cTn id="8" dur="1000"/>
                                        <p:tgtEl>
                                          <p:spTgt spid="366"/>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377"/>
                                        </p:tgtEl>
                                        <p:attrNameLst>
                                          <p:attrName>style.visibility</p:attrName>
                                        </p:attrNameLst>
                                      </p:cBhvr>
                                      <p:to>
                                        <p:strVal val="visible"/>
                                      </p:to>
                                    </p:set>
                                    <p:anim calcmode="lin" valueType="num">
                                      <p:cBhvr additive="base">
                                        <p:cTn id="12" dur="500"/>
                                        <p:tgtEl>
                                          <p:spTgt spid="377"/>
                                        </p:tgtEl>
                                        <p:attrNameLst>
                                          <p:attrName>ppt_y</p:attrName>
                                        </p:attrNameLst>
                                      </p:cBhvr>
                                      <p:tavLst>
                                        <p:tav tm="0">
                                          <p:val>
                                            <p:strVal val="#ppt_y-1"/>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378"/>
                                        </p:tgtEl>
                                        <p:attrNameLst>
                                          <p:attrName>style.visibility</p:attrName>
                                        </p:attrNameLst>
                                      </p:cBhvr>
                                      <p:to>
                                        <p:strVal val="visible"/>
                                      </p:to>
                                    </p:set>
                                    <p:anim calcmode="lin" valueType="num">
                                      <p:cBhvr additive="base">
                                        <p:cTn id="16" dur="500"/>
                                        <p:tgtEl>
                                          <p:spTgt spid="378"/>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 presetClass="entr" presetSubtype="1" fill="hold" nodeType="afterEffect">
                                  <p:stCondLst>
                                    <p:cond delay="0"/>
                                  </p:stCondLst>
                                  <p:childTnLst>
                                    <p:set>
                                      <p:cBhvr>
                                        <p:cTn id="19" dur="1" fill="hold">
                                          <p:stCondLst>
                                            <p:cond delay="0"/>
                                          </p:stCondLst>
                                        </p:cTn>
                                        <p:tgtEl>
                                          <p:spTgt spid="376"/>
                                        </p:tgtEl>
                                        <p:attrNameLst>
                                          <p:attrName>style.visibility</p:attrName>
                                        </p:attrNameLst>
                                      </p:cBhvr>
                                      <p:to>
                                        <p:strVal val="visible"/>
                                      </p:to>
                                    </p:set>
                                    <p:anim calcmode="lin" valueType="num">
                                      <p:cBhvr additive="base">
                                        <p:cTn id="20" dur="500"/>
                                        <p:tgtEl>
                                          <p:spTgt spid="3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grpSp>
        <p:nvGrpSpPr>
          <p:cNvPr id="383" name="Google Shape;383;p31"/>
          <p:cNvGrpSpPr/>
          <p:nvPr/>
        </p:nvGrpSpPr>
        <p:grpSpPr>
          <a:xfrm>
            <a:off x="3136450" y="2225600"/>
            <a:ext cx="2871100" cy="1992600"/>
            <a:chOff x="3136450" y="2225600"/>
            <a:chExt cx="2871100" cy="1992600"/>
          </a:xfrm>
        </p:grpSpPr>
        <p:cxnSp>
          <p:nvCxnSpPr>
            <p:cNvPr id="384" name="Google Shape;384;p31"/>
            <p:cNvCxnSpPr/>
            <p:nvPr/>
          </p:nvCxnSpPr>
          <p:spPr>
            <a:xfrm rot="10800000">
              <a:off x="3136450" y="2225600"/>
              <a:ext cx="2100" cy="1992600"/>
            </a:xfrm>
            <a:prstGeom prst="straightConnector1">
              <a:avLst/>
            </a:prstGeom>
            <a:noFill/>
            <a:ln w="38100" cap="flat" cmpd="sng">
              <a:solidFill>
                <a:srgbClr val="E69138"/>
              </a:solidFill>
              <a:prstDash val="solid"/>
              <a:round/>
              <a:headEnd type="oval" w="med" len="med"/>
              <a:tailEnd type="oval" w="med" len="med"/>
            </a:ln>
          </p:spPr>
        </p:cxnSp>
        <p:cxnSp>
          <p:nvCxnSpPr>
            <p:cNvPr id="385" name="Google Shape;385;p31"/>
            <p:cNvCxnSpPr/>
            <p:nvPr/>
          </p:nvCxnSpPr>
          <p:spPr>
            <a:xfrm rot="10800000">
              <a:off x="6005450" y="2225600"/>
              <a:ext cx="2100" cy="1992600"/>
            </a:xfrm>
            <a:prstGeom prst="straightConnector1">
              <a:avLst/>
            </a:prstGeom>
            <a:noFill/>
            <a:ln w="38100" cap="flat" cmpd="sng">
              <a:solidFill>
                <a:srgbClr val="E69138"/>
              </a:solidFill>
              <a:prstDash val="solid"/>
              <a:round/>
              <a:headEnd type="oval" w="med" len="med"/>
              <a:tailEnd type="oval" w="med" len="med"/>
            </a:ln>
          </p:spPr>
        </p:cxnSp>
      </p:grpSp>
      <p:sp>
        <p:nvSpPr>
          <p:cNvPr id="386" name="Google Shape;386;p31"/>
          <p:cNvSpPr txBox="1">
            <a:spLocks noGrp="1"/>
          </p:cNvSpPr>
          <p:nvPr>
            <p:ph type="title"/>
          </p:nvPr>
        </p:nvSpPr>
        <p:spPr>
          <a:xfrm>
            <a:off x="311700" y="445025"/>
            <a:ext cx="8520600" cy="851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sz="1300">
                <a:latin typeface="Comfortaa"/>
                <a:ea typeface="Comfortaa"/>
                <a:cs typeface="Comfortaa"/>
                <a:sym typeface="Comfortaa"/>
              </a:rPr>
              <a:t>12. Deux nœuds d'un même réseau LoRa(WAN), un gateway LoRa peut-il recevoir deux signaux de même fréquence simultanément ? Comment devrait-on attribuer les valeurs de SF dans un réseau LoRa(WAN) ? </a:t>
            </a:r>
            <a:endParaRPr sz="1300">
              <a:latin typeface="Comfortaa"/>
              <a:ea typeface="Comfortaa"/>
              <a:cs typeface="Comfortaa"/>
              <a:sym typeface="Comfortaa"/>
            </a:endParaRPr>
          </a:p>
          <a:p>
            <a:pPr marL="0" lvl="0" indent="0" algn="l" rtl="0">
              <a:spcBef>
                <a:spcPts val="0"/>
              </a:spcBef>
              <a:spcAft>
                <a:spcPts val="0"/>
              </a:spcAft>
              <a:buNone/>
            </a:pPr>
            <a:endParaRPr sz="2900"/>
          </a:p>
        </p:txBody>
      </p:sp>
      <p:sp>
        <p:nvSpPr>
          <p:cNvPr id="387" name="Google Shape;387;p31"/>
          <p:cNvSpPr txBox="1">
            <a:spLocks noGrp="1"/>
          </p:cNvSpPr>
          <p:nvPr>
            <p:ph type="body" idx="1"/>
          </p:nvPr>
        </p:nvSpPr>
        <p:spPr>
          <a:xfrm>
            <a:off x="698550" y="4275300"/>
            <a:ext cx="7746900" cy="62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100">
                <a:solidFill>
                  <a:schemeClr val="dk1"/>
                </a:solidFill>
                <a:latin typeface="Comfortaa"/>
                <a:ea typeface="Comfortaa"/>
                <a:cs typeface="Comfortaa"/>
                <a:sym typeface="Comfortaa"/>
              </a:rPr>
              <a:t>On pourrait donc attribuer les valeurs de SF comme ci-dessus dans la norme. </a:t>
            </a:r>
            <a:endParaRPr sz="1100">
              <a:solidFill>
                <a:schemeClr val="dk1"/>
              </a:solidFill>
              <a:latin typeface="Comfortaa"/>
              <a:ea typeface="Comfortaa"/>
              <a:cs typeface="Comfortaa"/>
              <a:sym typeface="Comfortaa"/>
            </a:endParaRPr>
          </a:p>
          <a:p>
            <a:pPr marL="0" lvl="0" indent="0" algn="ctr" rtl="0">
              <a:spcBef>
                <a:spcPts val="0"/>
              </a:spcBef>
              <a:spcAft>
                <a:spcPts val="0"/>
              </a:spcAft>
              <a:buNone/>
            </a:pPr>
            <a:r>
              <a:rPr lang="fr" sz="1100">
                <a:solidFill>
                  <a:schemeClr val="dk1"/>
                </a:solidFill>
                <a:latin typeface="Comfortaa"/>
                <a:ea typeface="Comfortaa"/>
                <a:cs typeface="Comfortaa"/>
                <a:sym typeface="Comfortaa"/>
              </a:rPr>
              <a:t>On y trouve plusieurs spreading factor pouvant recevoir en 125 kHz, mais avec des bits rate différents !</a:t>
            </a:r>
            <a:endParaRPr sz="1100">
              <a:solidFill>
                <a:schemeClr val="dk1"/>
              </a:solidFill>
              <a:latin typeface="Comfortaa"/>
              <a:ea typeface="Comfortaa"/>
              <a:cs typeface="Comfortaa"/>
              <a:sym typeface="Comfortaa"/>
            </a:endParaRPr>
          </a:p>
        </p:txBody>
      </p:sp>
      <p:pic>
        <p:nvPicPr>
          <p:cNvPr id="388" name="Google Shape;388;p31"/>
          <p:cNvPicPr preferRelativeResize="0"/>
          <p:nvPr/>
        </p:nvPicPr>
        <p:blipFill>
          <a:blip r:embed="rId3">
            <a:alphaModFix/>
          </a:blip>
          <a:stretch>
            <a:fillRect/>
          </a:stretch>
        </p:blipFill>
        <p:spPr>
          <a:xfrm>
            <a:off x="3260072" y="2212737"/>
            <a:ext cx="2623853" cy="2018350"/>
          </a:xfrm>
          <a:prstGeom prst="rect">
            <a:avLst/>
          </a:prstGeom>
          <a:noFill/>
          <a:ln>
            <a:noFill/>
          </a:ln>
        </p:spPr>
      </p:pic>
      <p:grpSp>
        <p:nvGrpSpPr>
          <p:cNvPr id="389" name="Google Shape;389;p31"/>
          <p:cNvGrpSpPr/>
          <p:nvPr/>
        </p:nvGrpSpPr>
        <p:grpSpPr>
          <a:xfrm>
            <a:off x="-488102" y="-486298"/>
            <a:ext cx="10106050" cy="6095550"/>
            <a:chOff x="-488102" y="-486298"/>
            <a:chExt cx="10106050" cy="6095550"/>
          </a:xfrm>
        </p:grpSpPr>
        <p:pic>
          <p:nvPicPr>
            <p:cNvPr id="390" name="Google Shape;390;p31"/>
            <p:cNvPicPr preferRelativeResize="0"/>
            <p:nvPr/>
          </p:nvPicPr>
          <p:blipFill rotWithShape="1">
            <a:blip r:embed="rId4">
              <a:alphaModFix/>
            </a:blip>
            <a:srcRect b="29986"/>
            <a:stretch/>
          </p:blipFill>
          <p:spPr>
            <a:xfrm rot="2700000">
              <a:off x="-364980" y="4450803"/>
              <a:ext cx="1217932" cy="852724"/>
            </a:xfrm>
            <a:prstGeom prst="rect">
              <a:avLst/>
            </a:prstGeom>
            <a:noFill/>
            <a:ln>
              <a:noFill/>
            </a:ln>
          </p:spPr>
        </p:pic>
        <p:pic>
          <p:nvPicPr>
            <p:cNvPr id="391" name="Google Shape;391;p31"/>
            <p:cNvPicPr preferRelativeResize="0"/>
            <p:nvPr/>
          </p:nvPicPr>
          <p:blipFill rotWithShape="1">
            <a:blip r:embed="rId4">
              <a:alphaModFix/>
            </a:blip>
            <a:srcRect b="29986"/>
            <a:stretch/>
          </p:blipFill>
          <p:spPr>
            <a:xfrm rot="-2700000">
              <a:off x="8276895" y="4450803"/>
              <a:ext cx="1217932" cy="852724"/>
            </a:xfrm>
            <a:prstGeom prst="rect">
              <a:avLst/>
            </a:prstGeom>
            <a:noFill/>
            <a:ln>
              <a:noFill/>
            </a:ln>
          </p:spPr>
        </p:pic>
        <p:pic>
          <p:nvPicPr>
            <p:cNvPr id="392" name="Google Shape;392;p31"/>
            <p:cNvPicPr preferRelativeResize="0"/>
            <p:nvPr/>
          </p:nvPicPr>
          <p:blipFill rotWithShape="1">
            <a:blip r:embed="rId4">
              <a:alphaModFix/>
            </a:blip>
            <a:srcRect b="29986"/>
            <a:stretch/>
          </p:blipFill>
          <p:spPr>
            <a:xfrm rot="-8100000">
              <a:off x="8276895" y="-180572"/>
              <a:ext cx="1217932" cy="852724"/>
            </a:xfrm>
            <a:prstGeom prst="rect">
              <a:avLst/>
            </a:prstGeom>
            <a:noFill/>
            <a:ln>
              <a:noFill/>
            </a:ln>
          </p:spPr>
        </p:pic>
        <p:pic>
          <p:nvPicPr>
            <p:cNvPr id="393" name="Google Shape;393;p31"/>
            <p:cNvPicPr preferRelativeResize="0"/>
            <p:nvPr/>
          </p:nvPicPr>
          <p:blipFill rotWithShape="1">
            <a:blip r:embed="rId4">
              <a:alphaModFix/>
            </a:blip>
            <a:srcRect b="29986"/>
            <a:stretch/>
          </p:blipFill>
          <p:spPr>
            <a:xfrm rot="8100000">
              <a:off x="-364980" y="-180572"/>
              <a:ext cx="1217932" cy="852724"/>
            </a:xfrm>
            <a:prstGeom prst="rect">
              <a:avLst/>
            </a:prstGeom>
            <a:noFill/>
            <a:ln>
              <a:noFill/>
            </a:ln>
          </p:spPr>
        </p:pic>
      </p:grpSp>
      <p:sp>
        <p:nvSpPr>
          <p:cNvPr id="394" name="Google Shape;394;p31"/>
          <p:cNvSpPr txBox="1"/>
          <p:nvPr/>
        </p:nvSpPr>
        <p:spPr>
          <a:xfrm>
            <a:off x="1108950" y="1425113"/>
            <a:ext cx="6926100" cy="743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fr" sz="1100">
                <a:solidFill>
                  <a:schemeClr val="dk1"/>
                </a:solidFill>
                <a:latin typeface="Comfortaa"/>
                <a:ea typeface="Comfortaa"/>
                <a:cs typeface="Comfortaa"/>
                <a:sym typeface="Comfortaa"/>
              </a:rPr>
              <a:t>Un gateway LoRa peut recevoir plusieurs signaux de même fréquence si ceux-ci sont traités par des Spreading Factors différents. Par exemple, la norme de spreading factor en Europe prévoit que les SF 7 à 12 peuvent recevoir chacun des signaux de fréquence 125kHz. </a:t>
            </a:r>
            <a:endParaRPr/>
          </a:p>
        </p:txBody>
      </p:sp>
      <p:sp>
        <p:nvSpPr>
          <p:cNvPr id="395" name="Google Shape;395;p31"/>
          <p:cNvSpPr txBox="1"/>
          <p:nvPr/>
        </p:nvSpPr>
        <p:spPr>
          <a:xfrm>
            <a:off x="1710300" y="4835700"/>
            <a:ext cx="5604600" cy="307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fr" sz="800" u="sng">
                <a:solidFill>
                  <a:srgbClr val="1155CC"/>
                </a:solid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https://www.rfwireless-world.com/Terminology/LoRaWAN-Spreading-factor-Range-and-Data-Rate.html</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83"/>
                                        </p:tgtEl>
                                        <p:attrNameLst>
                                          <p:attrName>style.visibility</p:attrName>
                                        </p:attrNameLst>
                                      </p:cBhvr>
                                      <p:to>
                                        <p:strVal val="visible"/>
                                      </p:to>
                                    </p:set>
                                    <p:anim calcmode="lin" valueType="num">
                                      <p:cBhvr additive="base">
                                        <p:cTn id="7" dur="600"/>
                                        <p:tgtEl>
                                          <p:spTgt spid="383"/>
                                        </p:tgtEl>
                                        <p:attrNameLst>
                                          <p:attrName>ppt_w</p:attrName>
                                        </p:attrNameLst>
                                      </p:cBhvr>
                                      <p:tavLst>
                                        <p:tav tm="0">
                                          <p:val>
                                            <p:strVal val="0"/>
                                          </p:val>
                                        </p:tav>
                                        <p:tav tm="100000">
                                          <p:val>
                                            <p:strVal val="#ppt_w"/>
                                          </p:val>
                                        </p:tav>
                                      </p:tavLst>
                                    </p:anim>
                                    <p:anim calcmode="lin" valueType="num">
                                      <p:cBhvr additive="base">
                                        <p:cTn id="8" dur="600"/>
                                        <p:tgtEl>
                                          <p:spTgt spid="3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912900" y="477300"/>
            <a:ext cx="7318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000" b="1">
                <a:latin typeface="Comfortaa"/>
                <a:ea typeface="Comfortaa"/>
                <a:cs typeface="Comfortaa"/>
                <a:sym typeface="Comfortaa"/>
              </a:rPr>
              <a:t>Architecture matérielle des systèmes de télécom</a:t>
            </a:r>
            <a:endParaRPr sz="2000" b="1">
              <a:latin typeface="Comfortaa"/>
              <a:ea typeface="Comfortaa"/>
              <a:cs typeface="Comfortaa"/>
              <a:sym typeface="Comfortaa"/>
            </a:endParaRPr>
          </a:p>
        </p:txBody>
      </p:sp>
      <p:sp>
        <p:nvSpPr>
          <p:cNvPr id="67" name="Google Shape;67;p14"/>
          <p:cNvSpPr txBox="1"/>
          <p:nvPr/>
        </p:nvSpPr>
        <p:spPr>
          <a:xfrm>
            <a:off x="1599000" y="969900"/>
            <a:ext cx="594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solidFill>
                  <a:srgbClr val="0000FF"/>
                </a:solidFill>
                <a:latin typeface="Comfortaa"/>
                <a:ea typeface="Comfortaa"/>
                <a:cs typeface="Comfortaa"/>
                <a:sym typeface="Comfortaa"/>
              </a:rPr>
              <a:t>BE dimensionnement d'interface radio pour réseaux mobiles :</a:t>
            </a:r>
            <a:endParaRPr b="1">
              <a:solidFill>
                <a:srgbClr val="0000FF"/>
              </a:solidFill>
              <a:latin typeface="Comfortaa"/>
              <a:ea typeface="Comfortaa"/>
              <a:cs typeface="Comfortaa"/>
              <a:sym typeface="Comfortaa"/>
            </a:endParaRPr>
          </a:p>
        </p:txBody>
      </p:sp>
      <p:sp>
        <p:nvSpPr>
          <p:cNvPr id="68" name="Google Shape;68;p14"/>
          <p:cNvSpPr txBox="1"/>
          <p:nvPr/>
        </p:nvSpPr>
        <p:spPr>
          <a:xfrm>
            <a:off x="1240349" y="1705650"/>
            <a:ext cx="2578615"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latin typeface="Comfortaa"/>
                <a:ea typeface="Comfortaa"/>
                <a:cs typeface="Comfortaa"/>
                <a:sym typeface="Comfortaa"/>
              </a:rPr>
              <a:t>Membres du groupe :</a:t>
            </a:r>
            <a:endParaRPr sz="1600" b="1">
              <a:latin typeface="Comfortaa"/>
              <a:ea typeface="Comfortaa"/>
              <a:cs typeface="Comfortaa"/>
              <a:sym typeface="Comfortaa"/>
            </a:endParaRPr>
          </a:p>
        </p:txBody>
      </p:sp>
      <p:sp>
        <p:nvSpPr>
          <p:cNvPr id="69" name="Google Shape;69;p14"/>
          <p:cNvSpPr txBox="1"/>
          <p:nvPr/>
        </p:nvSpPr>
        <p:spPr>
          <a:xfrm>
            <a:off x="1431475" y="2136750"/>
            <a:ext cx="22650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a:latin typeface="Comfortaa"/>
                <a:ea typeface="Comfortaa"/>
                <a:cs typeface="Comfortaa"/>
                <a:sym typeface="Comfortaa"/>
              </a:rPr>
              <a:t>- Jean-Baptiste Aude</a:t>
            </a:r>
            <a:endParaRPr>
              <a:latin typeface="Comfortaa"/>
              <a:ea typeface="Comfortaa"/>
              <a:cs typeface="Comfortaa"/>
              <a:sym typeface="Comfortaa"/>
            </a:endParaRPr>
          </a:p>
          <a:p>
            <a:pPr marL="0" lvl="0" indent="0" algn="l" rtl="0">
              <a:lnSpc>
                <a:spcPct val="115000"/>
              </a:lnSpc>
              <a:spcBef>
                <a:spcPts val="0"/>
              </a:spcBef>
              <a:spcAft>
                <a:spcPts val="0"/>
              </a:spcAft>
              <a:buNone/>
            </a:pPr>
            <a:r>
              <a:rPr lang="fr">
                <a:latin typeface="Comfortaa"/>
                <a:ea typeface="Comfortaa"/>
                <a:cs typeface="Comfortaa"/>
                <a:sym typeface="Comfortaa"/>
              </a:rPr>
              <a:t>- </a:t>
            </a:r>
            <a:r>
              <a:rPr lang="fr">
                <a:solidFill>
                  <a:schemeClr val="dk1"/>
                </a:solidFill>
                <a:latin typeface="Comfortaa"/>
                <a:ea typeface="Comfortaa"/>
                <a:cs typeface="Comfortaa"/>
                <a:sym typeface="Comfortaa"/>
              </a:rPr>
              <a:t>Jobard Yann</a:t>
            </a:r>
            <a:endParaRPr>
              <a:solidFill>
                <a:schemeClr val="dk1"/>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fr">
                <a:solidFill>
                  <a:schemeClr val="dk1"/>
                </a:solidFill>
                <a:latin typeface="Comfortaa"/>
                <a:ea typeface="Comfortaa"/>
                <a:cs typeface="Comfortaa"/>
                <a:sym typeface="Comfortaa"/>
              </a:rPr>
              <a:t>- Karagiorgos Stratis</a:t>
            </a:r>
            <a:endParaRPr>
              <a:solidFill>
                <a:schemeClr val="dk1"/>
              </a:solidFill>
              <a:latin typeface="Comfortaa"/>
              <a:ea typeface="Comfortaa"/>
              <a:cs typeface="Comfortaa"/>
              <a:sym typeface="Comfortaa"/>
            </a:endParaRPr>
          </a:p>
          <a:p>
            <a:pPr marL="0" lvl="0" indent="0" algn="l" rtl="0">
              <a:lnSpc>
                <a:spcPct val="115000"/>
              </a:lnSpc>
              <a:spcBef>
                <a:spcPts val="0"/>
              </a:spcBef>
              <a:spcAft>
                <a:spcPts val="0"/>
              </a:spcAft>
              <a:buNone/>
            </a:pPr>
            <a:r>
              <a:rPr lang="fr">
                <a:latin typeface="Comfortaa"/>
                <a:ea typeface="Comfortaa"/>
                <a:cs typeface="Comfortaa"/>
                <a:sym typeface="Comfortaa"/>
              </a:rPr>
              <a:t>- Moulin Romain</a:t>
            </a:r>
            <a:endParaRPr>
              <a:latin typeface="Comfortaa"/>
              <a:ea typeface="Comfortaa"/>
              <a:cs typeface="Comfortaa"/>
              <a:sym typeface="Comfortaa"/>
            </a:endParaRPr>
          </a:p>
          <a:p>
            <a:pPr marL="0" lvl="0" indent="0" algn="l" rtl="0">
              <a:lnSpc>
                <a:spcPct val="115000"/>
              </a:lnSpc>
              <a:spcBef>
                <a:spcPts val="0"/>
              </a:spcBef>
              <a:spcAft>
                <a:spcPts val="0"/>
              </a:spcAft>
              <a:buNone/>
            </a:pPr>
            <a:r>
              <a:rPr lang="fr">
                <a:latin typeface="Comfortaa"/>
                <a:ea typeface="Comfortaa"/>
                <a:cs typeface="Comfortaa"/>
                <a:sym typeface="Comfortaa"/>
              </a:rPr>
              <a:t>- Payet Alexis</a:t>
            </a:r>
            <a:endParaRPr>
              <a:latin typeface="Comfortaa"/>
              <a:ea typeface="Comfortaa"/>
              <a:cs typeface="Comfortaa"/>
              <a:sym typeface="Comfortaa"/>
            </a:endParaRPr>
          </a:p>
        </p:txBody>
      </p:sp>
      <p:grpSp>
        <p:nvGrpSpPr>
          <p:cNvPr id="70" name="Google Shape;70;p14"/>
          <p:cNvGrpSpPr/>
          <p:nvPr/>
        </p:nvGrpSpPr>
        <p:grpSpPr>
          <a:xfrm>
            <a:off x="1380143" y="3600610"/>
            <a:ext cx="2149472" cy="1225310"/>
            <a:chOff x="5864850" y="3864025"/>
            <a:chExt cx="1982725" cy="1106475"/>
          </a:xfrm>
        </p:grpSpPr>
        <p:pic>
          <p:nvPicPr>
            <p:cNvPr id="71" name="Google Shape;71;p14"/>
            <p:cNvPicPr preferRelativeResize="0"/>
            <p:nvPr/>
          </p:nvPicPr>
          <p:blipFill rotWithShape="1">
            <a:blip r:embed="rId3">
              <a:alphaModFix/>
            </a:blip>
            <a:srcRect b="53503"/>
            <a:stretch/>
          </p:blipFill>
          <p:spPr>
            <a:xfrm>
              <a:off x="6345225" y="4026225"/>
              <a:ext cx="1015425" cy="944275"/>
            </a:xfrm>
            <a:prstGeom prst="rect">
              <a:avLst/>
            </a:prstGeom>
            <a:noFill/>
            <a:ln>
              <a:noFill/>
            </a:ln>
          </p:spPr>
        </p:pic>
        <p:pic>
          <p:nvPicPr>
            <p:cNvPr id="72" name="Google Shape;72;p14"/>
            <p:cNvPicPr preferRelativeResize="0"/>
            <p:nvPr/>
          </p:nvPicPr>
          <p:blipFill rotWithShape="1">
            <a:blip r:embed="rId3">
              <a:alphaModFix amt="70000"/>
            </a:blip>
            <a:srcRect b="53503"/>
            <a:stretch/>
          </p:blipFill>
          <p:spPr>
            <a:xfrm>
              <a:off x="5864850" y="3864025"/>
              <a:ext cx="1015425" cy="944275"/>
            </a:xfrm>
            <a:prstGeom prst="rect">
              <a:avLst/>
            </a:prstGeom>
            <a:noFill/>
            <a:ln>
              <a:noFill/>
            </a:ln>
          </p:spPr>
        </p:pic>
        <p:pic>
          <p:nvPicPr>
            <p:cNvPr id="73" name="Google Shape;73;p14"/>
            <p:cNvPicPr preferRelativeResize="0"/>
            <p:nvPr/>
          </p:nvPicPr>
          <p:blipFill rotWithShape="1">
            <a:blip r:embed="rId3">
              <a:alphaModFix amt="70000"/>
            </a:blip>
            <a:srcRect b="53503"/>
            <a:stretch/>
          </p:blipFill>
          <p:spPr>
            <a:xfrm>
              <a:off x="6832150" y="3864025"/>
              <a:ext cx="1015425" cy="944275"/>
            </a:xfrm>
            <a:prstGeom prst="rect">
              <a:avLst/>
            </a:prstGeom>
            <a:noFill/>
            <a:ln>
              <a:noFill/>
            </a:ln>
          </p:spPr>
        </p:pic>
      </p:grpSp>
      <p:sp>
        <p:nvSpPr>
          <p:cNvPr id="74" name="Google Shape;74;p14"/>
          <p:cNvSpPr txBox="1"/>
          <p:nvPr/>
        </p:nvSpPr>
        <p:spPr>
          <a:xfrm>
            <a:off x="5502838" y="1705650"/>
            <a:ext cx="252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latin typeface="Comfortaa"/>
                <a:ea typeface="Comfortaa"/>
                <a:cs typeface="Comfortaa"/>
                <a:sym typeface="Comfortaa"/>
              </a:rPr>
              <a:t>Sujet du BE Partie 1 : </a:t>
            </a:r>
            <a:endParaRPr sz="1600" b="1">
              <a:latin typeface="Comfortaa"/>
              <a:ea typeface="Comfortaa"/>
              <a:cs typeface="Comfortaa"/>
              <a:sym typeface="Comfortaa"/>
            </a:endParaRPr>
          </a:p>
        </p:txBody>
      </p:sp>
      <p:sp>
        <p:nvSpPr>
          <p:cNvPr id="75" name="Google Shape;75;p14"/>
          <p:cNvSpPr txBox="1"/>
          <p:nvPr/>
        </p:nvSpPr>
        <p:spPr>
          <a:xfrm>
            <a:off x="5663850" y="2136750"/>
            <a:ext cx="24561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a:latin typeface="Comfortaa"/>
                <a:ea typeface="Comfortaa"/>
                <a:cs typeface="Comfortaa"/>
                <a:sym typeface="Comfortaa"/>
              </a:rPr>
              <a:t>- Comprendre le fonctionnement de LoRa</a:t>
            </a:r>
            <a:endParaRPr>
              <a:latin typeface="Comfortaa"/>
              <a:ea typeface="Comfortaa"/>
              <a:cs typeface="Comfortaa"/>
              <a:sym typeface="Comfortaa"/>
            </a:endParaRPr>
          </a:p>
          <a:p>
            <a:pPr marL="0" lvl="0" indent="0" algn="l" rtl="0">
              <a:lnSpc>
                <a:spcPct val="115000"/>
              </a:lnSpc>
              <a:spcBef>
                <a:spcPts val="0"/>
              </a:spcBef>
              <a:spcAft>
                <a:spcPts val="0"/>
              </a:spcAft>
              <a:buNone/>
            </a:pPr>
            <a:r>
              <a:rPr lang="fr">
                <a:latin typeface="Comfortaa"/>
                <a:ea typeface="Comfortaa"/>
                <a:cs typeface="Comfortaa"/>
                <a:sym typeface="Comfortaa"/>
              </a:rPr>
              <a:t>- Répondre aux questions</a:t>
            </a:r>
            <a:endParaRPr>
              <a:latin typeface="Comfortaa"/>
              <a:ea typeface="Comfortaa"/>
              <a:cs typeface="Comfortaa"/>
              <a:sym typeface="Comfortaa"/>
            </a:endParaRPr>
          </a:p>
          <a:p>
            <a:pPr marL="0" lvl="0" indent="0" algn="l" rtl="0">
              <a:lnSpc>
                <a:spcPct val="115000"/>
              </a:lnSpc>
              <a:spcBef>
                <a:spcPts val="0"/>
              </a:spcBef>
              <a:spcAft>
                <a:spcPts val="0"/>
              </a:spcAft>
              <a:buNone/>
            </a:pPr>
            <a:r>
              <a:rPr lang="fr">
                <a:latin typeface="Comfortaa"/>
                <a:ea typeface="Comfortaa"/>
                <a:cs typeface="Comfortaa"/>
                <a:sym typeface="Comfortaa"/>
              </a:rPr>
              <a:t>- </a:t>
            </a:r>
            <a:r>
              <a:rPr lang="fr" b="1" u="sng">
                <a:solidFill>
                  <a:srgbClr val="0000FF"/>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Lien Moodle du BE</a:t>
            </a:r>
            <a:endParaRPr>
              <a:latin typeface="Comfortaa"/>
              <a:ea typeface="Comfortaa"/>
              <a:cs typeface="Comfortaa"/>
              <a:sym typeface="Comfortaa"/>
            </a:endParaRPr>
          </a:p>
        </p:txBody>
      </p:sp>
      <p:pic>
        <p:nvPicPr>
          <p:cNvPr id="76" name="Google Shape;76;p14"/>
          <p:cNvPicPr preferRelativeResize="0"/>
          <p:nvPr/>
        </p:nvPicPr>
        <p:blipFill>
          <a:blip r:embed="rId5">
            <a:alphaModFix/>
          </a:blip>
          <a:stretch>
            <a:fillRect/>
          </a:stretch>
        </p:blipFill>
        <p:spPr>
          <a:xfrm>
            <a:off x="6152887" y="3600600"/>
            <a:ext cx="1225325" cy="1225325"/>
          </a:xfrm>
          <a:prstGeom prst="rect">
            <a:avLst/>
          </a:prstGeom>
          <a:noFill/>
          <a:ln>
            <a:noFill/>
          </a:ln>
        </p:spPr>
      </p:pic>
      <p:grpSp>
        <p:nvGrpSpPr>
          <p:cNvPr id="77" name="Google Shape;77;p14"/>
          <p:cNvGrpSpPr/>
          <p:nvPr/>
        </p:nvGrpSpPr>
        <p:grpSpPr>
          <a:xfrm>
            <a:off x="-488102" y="-486298"/>
            <a:ext cx="10106050" cy="6095550"/>
            <a:chOff x="-488102" y="-486298"/>
            <a:chExt cx="10106050" cy="6095550"/>
          </a:xfrm>
        </p:grpSpPr>
        <p:pic>
          <p:nvPicPr>
            <p:cNvPr id="78" name="Google Shape;78;p14"/>
            <p:cNvPicPr preferRelativeResize="0"/>
            <p:nvPr/>
          </p:nvPicPr>
          <p:blipFill rotWithShape="1">
            <a:blip r:embed="rId6">
              <a:alphaModFix/>
            </a:blip>
            <a:srcRect b="29986"/>
            <a:stretch/>
          </p:blipFill>
          <p:spPr>
            <a:xfrm rot="2700000">
              <a:off x="-364980" y="4450803"/>
              <a:ext cx="1217932" cy="852724"/>
            </a:xfrm>
            <a:prstGeom prst="rect">
              <a:avLst/>
            </a:prstGeom>
            <a:noFill/>
            <a:ln>
              <a:noFill/>
            </a:ln>
          </p:spPr>
        </p:pic>
        <p:pic>
          <p:nvPicPr>
            <p:cNvPr id="79" name="Google Shape;79;p14"/>
            <p:cNvPicPr preferRelativeResize="0"/>
            <p:nvPr/>
          </p:nvPicPr>
          <p:blipFill rotWithShape="1">
            <a:blip r:embed="rId6">
              <a:alphaModFix/>
            </a:blip>
            <a:srcRect b="29986"/>
            <a:stretch/>
          </p:blipFill>
          <p:spPr>
            <a:xfrm rot="-2700000">
              <a:off x="8276895" y="4450803"/>
              <a:ext cx="1217932" cy="852724"/>
            </a:xfrm>
            <a:prstGeom prst="rect">
              <a:avLst/>
            </a:prstGeom>
            <a:noFill/>
            <a:ln>
              <a:noFill/>
            </a:ln>
          </p:spPr>
        </p:pic>
        <p:pic>
          <p:nvPicPr>
            <p:cNvPr id="80" name="Google Shape;80;p14"/>
            <p:cNvPicPr preferRelativeResize="0"/>
            <p:nvPr/>
          </p:nvPicPr>
          <p:blipFill rotWithShape="1">
            <a:blip r:embed="rId6">
              <a:alphaModFix/>
            </a:blip>
            <a:srcRect b="29986"/>
            <a:stretch/>
          </p:blipFill>
          <p:spPr>
            <a:xfrm rot="-8100000">
              <a:off x="8276895" y="-180572"/>
              <a:ext cx="1217932" cy="852724"/>
            </a:xfrm>
            <a:prstGeom prst="rect">
              <a:avLst/>
            </a:prstGeom>
            <a:noFill/>
            <a:ln>
              <a:noFill/>
            </a:ln>
          </p:spPr>
        </p:pic>
        <p:pic>
          <p:nvPicPr>
            <p:cNvPr id="81" name="Google Shape;81;p14"/>
            <p:cNvPicPr preferRelativeResize="0"/>
            <p:nvPr/>
          </p:nvPicPr>
          <p:blipFill rotWithShape="1">
            <a:blip r:embed="rId6">
              <a:alphaModFix/>
            </a:blip>
            <a:srcRect b="29986"/>
            <a:stretch/>
          </p:blipFill>
          <p:spPr>
            <a:xfrm rot="8100000">
              <a:off x="-364980" y="-180572"/>
              <a:ext cx="1217932" cy="852724"/>
            </a:xfrm>
            <a:prstGeom prst="rect">
              <a:avLst/>
            </a:prstGeom>
            <a:noFill/>
            <a:ln>
              <a:noFill/>
            </a:ln>
          </p:spPr>
        </p:pic>
      </p:grpSp>
      <p:cxnSp>
        <p:nvCxnSpPr>
          <p:cNvPr id="82" name="Google Shape;82;p14"/>
          <p:cNvCxnSpPr/>
          <p:nvPr/>
        </p:nvCxnSpPr>
        <p:spPr>
          <a:xfrm rot="10800000">
            <a:off x="4599063" y="2058200"/>
            <a:ext cx="1200" cy="2494800"/>
          </a:xfrm>
          <a:prstGeom prst="straightConnector1">
            <a:avLst/>
          </a:prstGeom>
          <a:noFill/>
          <a:ln w="38100" cap="flat" cmpd="sng">
            <a:solidFill>
              <a:srgbClr val="E69138"/>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p:nvPr/>
        </p:nvSpPr>
        <p:spPr>
          <a:xfrm>
            <a:off x="4467050" y="1644925"/>
            <a:ext cx="4374000" cy="2431500"/>
          </a:xfrm>
          <a:prstGeom prst="roundRect">
            <a:avLst>
              <a:gd name="adj" fmla="val 16667"/>
            </a:avLst>
          </a:prstGeom>
          <a:noFill/>
          <a:ln w="381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txBox="1">
            <a:spLocks noGrp="1"/>
          </p:cNvSpPr>
          <p:nvPr>
            <p:ph type="body" idx="1"/>
          </p:nvPr>
        </p:nvSpPr>
        <p:spPr>
          <a:xfrm>
            <a:off x="311700" y="1419325"/>
            <a:ext cx="3999900" cy="288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fr" sz="1300">
                <a:solidFill>
                  <a:schemeClr val="dk1"/>
                </a:solidFill>
                <a:latin typeface="Comfortaa"/>
                <a:ea typeface="Comfortaa"/>
                <a:cs typeface="Comfortaa"/>
                <a:sym typeface="Comfortaa"/>
              </a:rPr>
              <a:t>La portée d’une communication LoRa est déterminée par sa bande passante, la puissance de sortie du signal ainsi que par le facteur d’étalement utilisé – Spreading Factor (SF).  L’étalement du signal augmente sa portée, au détriment du débit car il est transmis sur une plus longue période. Au détriment également de l’autonomie de l’équipement car la communication radio est énergivore ! Par conséquent, une communication plus longue implique une consommation d’énergie plus importante.</a:t>
            </a:r>
            <a:endParaRPr sz="1300">
              <a:latin typeface="Comfortaa"/>
              <a:ea typeface="Comfortaa"/>
              <a:cs typeface="Comfortaa"/>
              <a:sym typeface="Comfortaa"/>
            </a:endParaRPr>
          </a:p>
        </p:txBody>
      </p:sp>
      <p:pic>
        <p:nvPicPr>
          <p:cNvPr id="402" name="Google Shape;402;p32"/>
          <p:cNvPicPr preferRelativeResize="0"/>
          <p:nvPr/>
        </p:nvPicPr>
        <p:blipFill>
          <a:blip r:embed="rId3">
            <a:alphaModFix/>
          </a:blip>
          <a:stretch>
            <a:fillRect/>
          </a:stretch>
        </p:blipFill>
        <p:spPr>
          <a:xfrm>
            <a:off x="4603988" y="1774350"/>
            <a:ext cx="4100126" cy="2172650"/>
          </a:xfrm>
          <a:prstGeom prst="rect">
            <a:avLst/>
          </a:prstGeom>
          <a:noFill/>
          <a:ln>
            <a:noFill/>
          </a:ln>
        </p:spPr>
      </p:pic>
      <p:sp>
        <p:nvSpPr>
          <p:cNvPr id="403" name="Google Shape;4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38000"/>
              </a:lnSpc>
              <a:spcBef>
                <a:spcPts val="0"/>
              </a:spcBef>
              <a:spcAft>
                <a:spcPts val="0"/>
              </a:spcAft>
              <a:buNone/>
            </a:pPr>
            <a:r>
              <a:rPr lang="fr" sz="1600">
                <a:latin typeface="Comfortaa"/>
                <a:ea typeface="Comfortaa"/>
                <a:cs typeface="Comfortaa"/>
                <a:sym typeface="Comfortaa"/>
              </a:rPr>
              <a:t>13. Comment augmenter la capacité d'un réseau LoRa(WAN)?  </a:t>
            </a:r>
            <a:endParaRPr sz="1600">
              <a:latin typeface="Comfortaa"/>
              <a:ea typeface="Comfortaa"/>
              <a:cs typeface="Comfortaa"/>
              <a:sym typeface="Comfortaa"/>
            </a:endParaRPr>
          </a:p>
        </p:txBody>
      </p:sp>
      <p:grpSp>
        <p:nvGrpSpPr>
          <p:cNvPr id="404" name="Google Shape;404;p32"/>
          <p:cNvGrpSpPr/>
          <p:nvPr/>
        </p:nvGrpSpPr>
        <p:grpSpPr>
          <a:xfrm>
            <a:off x="-488102" y="-486298"/>
            <a:ext cx="10106050" cy="6095550"/>
            <a:chOff x="-488102" y="-486298"/>
            <a:chExt cx="10106050" cy="6095550"/>
          </a:xfrm>
        </p:grpSpPr>
        <p:pic>
          <p:nvPicPr>
            <p:cNvPr id="405" name="Google Shape;405;p32"/>
            <p:cNvPicPr preferRelativeResize="0"/>
            <p:nvPr/>
          </p:nvPicPr>
          <p:blipFill rotWithShape="1">
            <a:blip r:embed="rId4">
              <a:alphaModFix/>
            </a:blip>
            <a:srcRect b="29986"/>
            <a:stretch/>
          </p:blipFill>
          <p:spPr>
            <a:xfrm rot="2700000">
              <a:off x="-364980" y="4450803"/>
              <a:ext cx="1217932" cy="852724"/>
            </a:xfrm>
            <a:prstGeom prst="rect">
              <a:avLst/>
            </a:prstGeom>
            <a:noFill/>
            <a:ln>
              <a:noFill/>
            </a:ln>
          </p:spPr>
        </p:pic>
        <p:pic>
          <p:nvPicPr>
            <p:cNvPr id="406" name="Google Shape;406;p32"/>
            <p:cNvPicPr preferRelativeResize="0"/>
            <p:nvPr/>
          </p:nvPicPr>
          <p:blipFill rotWithShape="1">
            <a:blip r:embed="rId4">
              <a:alphaModFix/>
            </a:blip>
            <a:srcRect b="29986"/>
            <a:stretch/>
          </p:blipFill>
          <p:spPr>
            <a:xfrm rot="-2700000">
              <a:off x="8276895" y="4450803"/>
              <a:ext cx="1217932" cy="852724"/>
            </a:xfrm>
            <a:prstGeom prst="rect">
              <a:avLst/>
            </a:prstGeom>
            <a:noFill/>
            <a:ln>
              <a:noFill/>
            </a:ln>
          </p:spPr>
        </p:pic>
        <p:pic>
          <p:nvPicPr>
            <p:cNvPr id="407" name="Google Shape;407;p32"/>
            <p:cNvPicPr preferRelativeResize="0"/>
            <p:nvPr/>
          </p:nvPicPr>
          <p:blipFill rotWithShape="1">
            <a:blip r:embed="rId4">
              <a:alphaModFix/>
            </a:blip>
            <a:srcRect b="29986"/>
            <a:stretch/>
          </p:blipFill>
          <p:spPr>
            <a:xfrm rot="-8100000">
              <a:off x="8276895" y="-180572"/>
              <a:ext cx="1217932" cy="852724"/>
            </a:xfrm>
            <a:prstGeom prst="rect">
              <a:avLst/>
            </a:prstGeom>
            <a:noFill/>
            <a:ln>
              <a:noFill/>
            </a:ln>
          </p:spPr>
        </p:pic>
        <p:pic>
          <p:nvPicPr>
            <p:cNvPr id="408" name="Google Shape;408;p32"/>
            <p:cNvPicPr preferRelativeResize="0"/>
            <p:nvPr/>
          </p:nvPicPr>
          <p:blipFill rotWithShape="1">
            <a:blip r:embed="rId4">
              <a:alphaModFix/>
            </a:blip>
            <a:srcRect b="29986"/>
            <a:stretch/>
          </p:blipFill>
          <p:spPr>
            <a:xfrm rot="8100000">
              <a:off x="-364980" y="-180572"/>
              <a:ext cx="1217932" cy="85272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00"/>
                                        </p:tgtEl>
                                        <p:attrNameLst>
                                          <p:attrName>style.visibility</p:attrName>
                                        </p:attrNameLst>
                                      </p:cBhvr>
                                      <p:to>
                                        <p:strVal val="visible"/>
                                      </p:to>
                                    </p:set>
                                    <p:anim calcmode="lin" valueType="num">
                                      <p:cBhvr additive="base">
                                        <p:cTn id="7" dur="500"/>
                                        <p:tgtEl>
                                          <p:spTgt spid="400"/>
                                        </p:tgtEl>
                                        <p:attrNameLst>
                                          <p:attrName>ppt_w</p:attrName>
                                        </p:attrNameLst>
                                      </p:cBhvr>
                                      <p:tavLst>
                                        <p:tav tm="0">
                                          <p:val>
                                            <p:strVal val="0"/>
                                          </p:val>
                                        </p:tav>
                                        <p:tav tm="100000">
                                          <p:val>
                                            <p:strVal val="#ppt_w"/>
                                          </p:val>
                                        </p:tav>
                                      </p:tavLst>
                                    </p:anim>
                                    <p:anim calcmode="lin" valueType="num">
                                      <p:cBhvr additive="base">
                                        <p:cTn id="8" dur="500"/>
                                        <p:tgtEl>
                                          <p:spTgt spid="4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grpSp>
        <p:nvGrpSpPr>
          <p:cNvPr id="413" name="Google Shape;413;p33"/>
          <p:cNvGrpSpPr/>
          <p:nvPr/>
        </p:nvGrpSpPr>
        <p:grpSpPr>
          <a:xfrm>
            <a:off x="-488102" y="-486298"/>
            <a:ext cx="10106050" cy="6095550"/>
            <a:chOff x="-488102" y="-486298"/>
            <a:chExt cx="10106050" cy="6095550"/>
          </a:xfrm>
        </p:grpSpPr>
        <p:pic>
          <p:nvPicPr>
            <p:cNvPr id="414" name="Google Shape;414;p33"/>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415" name="Google Shape;415;p33"/>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416" name="Google Shape;416;p33"/>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417" name="Google Shape;417;p33"/>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sp>
        <p:nvSpPr>
          <p:cNvPr id="418" name="Google Shape;418;p33"/>
          <p:cNvSpPr txBox="1"/>
          <p:nvPr/>
        </p:nvSpPr>
        <p:spPr>
          <a:xfrm>
            <a:off x="579300" y="1323400"/>
            <a:ext cx="7985400" cy="240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7200" b="1">
                <a:solidFill>
                  <a:srgbClr val="E69138"/>
                </a:solidFill>
                <a:latin typeface="Comfortaa"/>
                <a:ea typeface="Comfortaa"/>
                <a:cs typeface="Comfortaa"/>
                <a:sym typeface="Comfortaa"/>
              </a:rPr>
              <a:t>Merci pour </a:t>
            </a:r>
            <a:endParaRPr sz="7200" b="1">
              <a:solidFill>
                <a:srgbClr val="E69138"/>
              </a:solidFill>
              <a:latin typeface="Comfortaa"/>
              <a:ea typeface="Comfortaa"/>
              <a:cs typeface="Comfortaa"/>
              <a:sym typeface="Comfortaa"/>
            </a:endParaRPr>
          </a:p>
          <a:p>
            <a:pPr marL="0" lvl="0" indent="0" algn="ctr" rtl="0">
              <a:spcBef>
                <a:spcPts val="0"/>
              </a:spcBef>
              <a:spcAft>
                <a:spcPts val="0"/>
              </a:spcAft>
              <a:buNone/>
            </a:pPr>
            <a:r>
              <a:rPr lang="fr" sz="7200" b="1">
                <a:solidFill>
                  <a:srgbClr val="E69138"/>
                </a:solidFill>
                <a:latin typeface="Comfortaa"/>
                <a:ea typeface="Comfortaa"/>
                <a:cs typeface="Comfortaa"/>
                <a:sym typeface="Comfortaa"/>
              </a:rPr>
              <a:t>votre attention.</a:t>
            </a:r>
            <a:endParaRPr sz="7200" b="1">
              <a:solidFill>
                <a:srgbClr val="E69138"/>
              </a:solidFill>
              <a:latin typeface="Comfortaa"/>
              <a:ea typeface="Comfortaa"/>
              <a:cs typeface="Comfortaa"/>
              <a:sym typeface="Comfortaa"/>
            </a:endParaRPr>
          </a:p>
        </p:txBody>
      </p:sp>
      <p:grpSp>
        <p:nvGrpSpPr>
          <p:cNvPr id="419" name="Google Shape;419;p33"/>
          <p:cNvGrpSpPr/>
          <p:nvPr/>
        </p:nvGrpSpPr>
        <p:grpSpPr>
          <a:xfrm>
            <a:off x="-171752" y="-153185"/>
            <a:ext cx="9507824" cy="5461600"/>
            <a:chOff x="-171752" y="-153185"/>
            <a:chExt cx="9507824" cy="5461600"/>
          </a:xfrm>
        </p:grpSpPr>
        <p:pic>
          <p:nvPicPr>
            <p:cNvPr id="420" name="Google Shape;420;p33"/>
            <p:cNvPicPr preferRelativeResize="0"/>
            <p:nvPr/>
          </p:nvPicPr>
          <p:blipFill rotWithShape="1">
            <a:blip r:embed="rId3">
              <a:alphaModFix/>
            </a:blip>
            <a:srcRect b="29986"/>
            <a:stretch/>
          </p:blipFill>
          <p:spPr>
            <a:xfrm rot="5400000">
              <a:off x="-354356" y="2145390"/>
              <a:ext cx="1217933" cy="852724"/>
            </a:xfrm>
            <a:prstGeom prst="rect">
              <a:avLst/>
            </a:prstGeom>
            <a:noFill/>
            <a:ln>
              <a:noFill/>
            </a:ln>
          </p:spPr>
        </p:pic>
        <p:pic>
          <p:nvPicPr>
            <p:cNvPr id="421" name="Google Shape;421;p33"/>
            <p:cNvPicPr preferRelativeResize="0"/>
            <p:nvPr/>
          </p:nvPicPr>
          <p:blipFill rotWithShape="1">
            <a:blip r:embed="rId3">
              <a:alphaModFix/>
            </a:blip>
            <a:srcRect b="29986"/>
            <a:stretch/>
          </p:blipFill>
          <p:spPr>
            <a:xfrm rot="-5400000" flipH="1">
              <a:off x="8300744" y="2135115"/>
              <a:ext cx="1217933" cy="852724"/>
            </a:xfrm>
            <a:prstGeom prst="rect">
              <a:avLst/>
            </a:prstGeom>
            <a:noFill/>
            <a:ln>
              <a:noFill/>
            </a:ln>
          </p:spPr>
        </p:pic>
        <p:pic>
          <p:nvPicPr>
            <p:cNvPr id="422" name="Google Shape;422;p33"/>
            <p:cNvPicPr preferRelativeResize="0"/>
            <p:nvPr/>
          </p:nvPicPr>
          <p:blipFill rotWithShape="1">
            <a:blip r:embed="rId3">
              <a:alphaModFix/>
            </a:blip>
            <a:srcRect b="29986"/>
            <a:stretch/>
          </p:blipFill>
          <p:spPr>
            <a:xfrm rot="10800000">
              <a:off x="3955957" y="-153185"/>
              <a:ext cx="1217933" cy="852724"/>
            </a:xfrm>
            <a:prstGeom prst="rect">
              <a:avLst/>
            </a:prstGeom>
            <a:noFill/>
            <a:ln>
              <a:noFill/>
            </a:ln>
          </p:spPr>
        </p:pic>
        <p:pic>
          <p:nvPicPr>
            <p:cNvPr id="423" name="Google Shape;423;p33"/>
            <p:cNvPicPr preferRelativeResize="0"/>
            <p:nvPr/>
          </p:nvPicPr>
          <p:blipFill rotWithShape="1">
            <a:blip r:embed="rId3">
              <a:alphaModFix/>
            </a:blip>
            <a:srcRect b="29986"/>
            <a:stretch/>
          </p:blipFill>
          <p:spPr>
            <a:xfrm>
              <a:off x="3963032" y="4455690"/>
              <a:ext cx="1217933" cy="852724"/>
            </a:xfrm>
            <a:prstGeom prst="rect">
              <a:avLst/>
            </a:prstGeom>
            <a:noFill/>
            <a:ln>
              <a:noFill/>
            </a:ln>
          </p:spPr>
        </p:pic>
      </p:grpSp>
      <p:grpSp>
        <p:nvGrpSpPr>
          <p:cNvPr id="424" name="Google Shape;424;p33"/>
          <p:cNvGrpSpPr/>
          <p:nvPr/>
        </p:nvGrpSpPr>
        <p:grpSpPr>
          <a:xfrm>
            <a:off x="251588" y="847725"/>
            <a:ext cx="6013" cy="3448050"/>
            <a:chOff x="251588" y="847725"/>
            <a:chExt cx="6013" cy="3448050"/>
          </a:xfrm>
        </p:grpSpPr>
        <p:cxnSp>
          <p:nvCxnSpPr>
            <p:cNvPr id="425" name="Google Shape;425;p33"/>
            <p:cNvCxnSpPr/>
            <p:nvPr/>
          </p:nvCxnSpPr>
          <p:spPr>
            <a:xfrm rot="10800000" flipH="1">
              <a:off x="251600" y="847725"/>
              <a:ext cx="6000" cy="847800"/>
            </a:xfrm>
            <a:prstGeom prst="straightConnector1">
              <a:avLst/>
            </a:prstGeom>
            <a:noFill/>
            <a:ln w="38100" cap="flat" cmpd="sng">
              <a:solidFill>
                <a:srgbClr val="E69138"/>
              </a:solidFill>
              <a:prstDash val="solid"/>
              <a:round/>
              <a:headEnd type="oval" w="med" len="med"/>
              <a:tailEnd type="oval" w="med" len="med"/>
            </a:ln>
          </p:spPr>
        </p:cxnSp>
        <p:cxnSp>
          <p:nvCxnSpPr>
            <p:cNvPr id="426" name="Google Shape;426;p33"/>
            <p:cNvCxnSpPr/>
            <p:nvPr/>
          </p:nvCxnSpPr>
          <p:spPr>
            <a:xfrm rot="10800000" flipH="1">
              <a:off x="251588" y="3447975"/>
              <a:ext cx="6000" cy="847800"/>
            </a:xfrm>
            <a:prstGeom prst="straightConnector1">
              <a:avLst/>
            </a:prstGeom>
            <a:noFill/>
            <a:ln w="38100" cap="flat" cmpd="sng">
              <a:solidFill>
                <a:srgbClr val="E69138"/>
              </a:solidFill>
              <a:prstDash val="solid"/>
              <a:round/>
              <a:headEnd type="oval" w="med" len="med"/>
              <a:tailEnd type="oval" w="med" len="med"/>
            </a:ln>
          </p:spPr>
        </p:cxnSp>
      </p:grpSp>
      <p:grpSp>
        <p:nvGrpSpPr>
          <p:cNvPr id="427" name="Google Shape;427;p33"/>
          <p:cNvGrpSpPr/>
          <p:nvPr/>
        </p:nvGrpSpPr>
        <p:grpSpPr>
          <a:xfrm>
            <a:off x="8886388" y="847725"/>
            <a:ext cx="6000" cy="3427500"/>
            <a:chOff x="8886388" y="847725"/>
            <a:chExt cx="6000" cy="3427500"/>
          </a:xfrm>
        </p:grpSpPr>
        <p:cxnSp>
          <p:nvCxnSpPr>
            <p:cNvPr id="428" name="Google Shape;428;p33"/>
            <p:cNvCxnSpPr/>
            <p:nvPr/>
          </p:nvCxnSpPr>
          <p:spPr>
            <a:xfrm rot="10800000" flipH="1">
              <a:off x="8886388" y="847725"/>
              <a:ext cx="6000" cy="847800"/>
            </a:xfrm>
            <a:prstGeom prst="straightConnector1">
              <a:avLst/>
            </a:prstGeom>
            <a:noFill/>
            <a:ln w="38100" cap="flat" cmpd="sng">
              <a:solidFill>
                <a:srgbClr val="E69138"/>
              </a:solidFill>
              <a:prstDash val="solid"/>
              <a:round/>
              <a:headEnd type="oval" w="med" len="med"/>
              <a:tailEnd type="oval" w="med" len="med"/>
            </a:ln>
          </p:spPr>
        </p:cxnSp>
        <p:cxnSp>
          <p:nvCxnSpPr>
            <p:cNvPr id="429" name="Google Shape;429;p33"/>
            <p:cNvCxnSpPr/>
            <p:nvPr/>
          </p:nvCxnSpPr>
          <p:spPr>
            <a:xfrm rot="10800000" flipH="1">
              <a:off x="8886388" y="3427425"/>
              <a:ext cx="6000" cy="847800"/>
            </a:xfrm>
            <a:prstGeom prst="straightConnector1">
              <a:avLst/>
            </a:prstGeom>
            <a:noFill/>
            <a:ln w="38100" cap="flat" cmpd="sng">
              <a:solidFill>
                <a:srgbClr val="E69138"/>
              </a:solidFill>
              <a:prstDash val="solid"/>
              <a:round/>
              <a:headEnd type="oval" w="med" len="med"/>
              <a:tailEnd type="oval"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500"/>
                                        <p:tgtEl>
                                          <p:spTgt spid="419"/>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427"/>
                                        </p:tgtEl>
                                        <p:attrNameLst>
                                          <p:attrName>style.visibility</p:attrName>
                                        </p:attrNameLst>
                                      </p:cBhvr>
                                      <p:to>
                                        <p:strVal val="visible"/>
                                      </p:to>
                                    </p:set>
                                    <p:anim calcmode="lin" valueType="num">
                                      <p:cBhvr additive="base">
                                        <p:cTn id="11" dur="600"/>
                                        <p:tgtEl>
                                          <p:spTgt spid="427"/>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424"/>
                                        </p:tgtEl>
                                        <p:attrNameLst>
                                          <p:attrName>style.visibility</p:attrName>
                                        </p:attrNameLst>
                                      </p:cBhvr>
                                      <p:to>
                                        <p:strVal val="visible"/>
                                      </p:to>
                                    </p:set>
                                    <p:anim calcmode="lin" valueType="num">
                                      <p:cBhvr additive="base">
                                        <p:cTn id="14" dur="600"/>
                                        <p:tgtEl>
                                          <p:spTgt spid="4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sz="1600">
                <a:latin typeface="Comfortaa"/>
                <a:ea typeface="Comfortaa"/>
                <a:cs typeface="Comfortaa"/>
                <a:sym typeface="Comfortaa"/>
              </a:rPr>
              <a:t>1. Quelles sont les principales performances attendues d'une technologie dite LPWA ? </a:t>
            </a:r>
            <a:endParaRPr sz="1600">
              <a:latin typeface="Comfortaa"/>
              <a:ea typeface="Comfortaa"/>
              <a:cs typeface="Comfortaa"/>
              <a:sym typeface="Comfortaa"/>
            </a:endParaRPr>
          </a:p>
        </p:txBody>
      </p:sp>
      <p:sp>
        <p:nvSpPr>
          <p:cNvPr id="88" name="Google Shape;88;p15"/>
          <p:cNvSpPr txBox="1">
            <a:spLocks noGrp="1"/>
          </p:cNvSpPr>
          <p:nvPr>
            <p:ph type="body" idx="1"/>
          </p:nvPr>
        </p:nvSpPr>
        <p:spPr>
          <a:xfrm>
            <a:off x="311700" y="1443075"/>
            <a:ext cx="8520600" cy="2637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Comfortaa"/>
              <a:buChar char="●"/>
            </a:pPr>
            <a:r>
              <a:rPr lang="fr" sz="1200">
                <a:solidFill>
                  <a:schemeClr val="dk1"/>
                </a:solidFill>
                <a:latin typeface="Comfortaa"/>
                <a:ea typeface="Comfortaa"/>
                <a:cs typeface="Comfortaa"/>
                <a:sym typeface="Comfortaa"/>
              </a:rPr>
              <a:t>Réseau conçu pour communiquer sans fil avec une faible puissance, il est donc bon pour l’IoT (consommation d’énergie plus faible)</a:t>
            </a:r>
            <a:endParaRPr sz="1200">
              <a:solidFill>
                <a:schemeClr val="dk1"/>
              </a:solidFill>
              <a:latin typeface="Comfortaa"/>
              <a:ea typeface="Comfortaa"/>
              <a:cs typeface="Comfortaa"/>
              <a:sym typeface="Comfortaa"/>
            </a:endParaRPr>
          </a:p>
          <a:p>
            <a:pPr marL="457200" lvl="0" indent="0" algn="l" rtl="0">
              <a:spcBef>
                <a:spcPts val="1200"/>
              </a:spcBef>
              <a:spcAft>
                <a:spcPts val="0"/>
              </a:spcAft>
              <a:buNone/>
            </a:pPr>
            <a:endParaRPr sz="1200">
              <a:solidFill>
                <a:schemeClr val="dk1"/>
              </a:solidFill>
              <a:latin typeface="Comfortaa"/>
              <a:ea typeface="Comfortaa"/>
              <a:cs typeface="Comfortaa"/>
              <a:sym typeface="Comfortaa"/>
            </a:endParaRPr>
          </a:p>
          <a:p>
            <a:pPr marL="457200" lvl="0" indent="-304800" algn="l" rtl="0">
              <a:spcBef>
                <a:spcPts val="1200"/>
              </a:spcBef>
              <a:spcAft>
                <a:spcPts val="0"/>
              </a:spcAft>
              <a:buClr>
                <a:schemeClr val="dk1"/>
              </a:buClr>
              <a:buSzPts val="1200"/>
              <a:buFont typeface="Comfortaa"/>
              <a:buChar char="●"/>
            </a:pPr>
            <a:r>
              <a:rPr lang="fr" sz="1200">
                <a:solidFill>
                  <a:schemeClr val="dk1"/>
                </a:solidFill>
                <a:latin typeface="Comfortaa"/>
                <a:ea typeface="Comfortaa"/>
                <a:cs typeface="Comfortaa"/>
                <a:sym typeface="Comfortaa"/>
              </a:rPr>
              <a:t>Les réseaux LPWAN communiquent sur de plus grandes distances que les autres réseaux basse consommation</a:t>
            </a:r>
            <a:endParaRPr sz="1200">
              <a:solidFill>
                <a:schemeClr val="dk1"/>
              </a:solidFill>
              <a:latin typeface="Comfortaa"/>
              <a:ea typeface="Comfortaa"/>
              <a:cs typeface="Comfortaa"/>
              <a:sym typeface="Comfortaa"/>
            </a:endParaRPr>
          </a:p>
          <a:p>
            <a:pPr marL="457200" lvl="0" indent="0" algn="l" rtl="0">
              <a:spcBef>
                <a:spcPts val="1200"/>
              </a:spcBef>
              <a:spcAft>
                <a:spcPts val="0"/>
              </a:spcAft>
              <a:buNone/>
            </a:pPr>
            <a:endParaRPr sz="1200">
              <a:solidFill>
                <a:schemeClr val="dk1"/>
              </a:solidFill>
              <a:latin typeface="Comfortaa"/>
              <a:ea typeface="Comfortaa"/>
              <a:cs typeface="Comfortaa"/>
              <a:sym typeface="Comfortaa"/>
            </a:endParaRPr>
          </a:p>
          <a:p>
            <a:pPr marL="457200" lvl="0" indent="-304800" algn="l" rtl="0">
              <a:spcBef>
                <a:spcPts val="1200"/>
              </a:spcBef>
              <a:spcAft>
                <a:spcPts val="0"/>
              </a:spcAft>
              <a:buClr>
                <a:schemeClr val="dk1"/>
              </a:buClr>
              <a:buSzPts val="1200"/>
              <a:buFont typeface="Comfortaa"/>
              <a:buChar char="●"/>
            </a:pPr>
            <a:r>
              <a:rPr lang="fr" sz="1200">
                <a:solidFill>
                  <a:schemeClr val="dk1"/>
                </a:solidFill>
                <a:latin typeface="Comfortaa"/>
                <a:ea typeface="Comfortaa"/>
                <a:cs typeface="Comfortaa"/>
                <a:sym typeface="Comfortaa"/>
              </a:rPr>
              <a:t>Les réseaux LPWA sont utilisés presque exclusivement par les appareils de l’Internet des objets (IoT) et les communications M2M (machine-to-machine).</a:t>
            </a:r>
            <a:endParaRPr sz="1200">
              <a:solidFill>
                <a:schemeClr val="dk1"/>
              </a:solidFill>
              <a:latin typeface="Comfortaa"/>
              <a:ea typeface="Comfortaa"/>
              <a:cs typeface="Comfortaa"/>
              <a:sym typeface="Comfortaa"/>
            </a:endParaRPr>
          </a:p>
        </p:txBody>
      </p:sp>
      <p:grpSp>
        <p:nvGrpSpPr>
          <p:cNvPr id="89" name="Google Shape;89;p15"/>
          <p:cNvGrpSpPr/>
          <p:nvPr/>
        </p:nvGrpSpPr>
        <p:grpSpPr>
          <a:xfrm>
            <a:off x="-488102" y="-486298"/>
            <a:ext cx="10106050" cy="6095550"/>
            <a:chOff x="-488102" y="-486298"/>
            <a:chExt cx="10106050" cy="6095550"/>
          </a:xfrm>
        </p:grpSpPr>
        <p:pic>
          <p:nvPicPr>
            <p:cNvPr id="90" name="Google Shape;90;p15"/>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91" name="Google Shape;91;p15"/>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92" name="Google Shape;92;p15"/>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93" name="Google Shape;93;p15"/>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sp>
        <p:nvSpPr>
          <p:cNvPr id="94" name="Google Shape;94;p15"/>
          <p:cNvSpPr/>
          <p:nvPr/>
        </p:nvSpPr>
        <p:spPr>
          <a:xfrm>
            <a:off x="-883600" y="4262325"/>
            <a:ext cx="1762800" cy="1735800"/>
          </a:xfrm>
          <a:prstGeom prst="arc">
            <a:avLst>
              <a:gd name="adj1" fmla="val 16200000"/>
              <a:gd name="adj2" fmla="val 0"/>
            </a:avLst>
          </a:prstGeom>
          <a:noFill/>
          <a:ln w="38100" cap="flat" cmpd="sng">
            <a:solidFill>
              <a:srgbClr val="E69138"/>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5400000">
            <a:off x="8258800" y="4262325"/>
            <a:ext cx="1762800" cy="1735800"/>
          </a:xfrm>
          <a:prstGeom prst="arc">
            <a:avLst>
              <a:gd name="adj1" fmla="val 16200000"/>
              <a:gd name="adj2" fmla="val 0"/>
            </a:avLst>
          </a:prstGeom>
          <a:noFill/>
          <a:ln w="38100" cap="flat" cmpd="sng">
            <a:solidFill>
              <a:srgbClr val="E69138"/>
            </a:solidFill>
            <a:prstDash val="solid"/>
            <a:round/>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974813" y="1484213"/>
            <a:ext cx="2700900" cy="4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500" b="1">
                <a:latin typeface="Comfortaa"/>
                <a:ea typeface="Comfortaa"/>
                <a:cs typeface="Comfortaa"/>
                <a:sym typeface="Comfortaa"/>
              </a:rPr>
              <a:t>Liste des  technologies LPWA </a:t>
            </a:r>
            <a:endParaRPr sz="1500" b="1">
              <a:latin typeface="Comfortaa"/>
              <a:ea typeface="Comfortaa"/>
              <a:cs typeface="Comfortaa"/>
              <a:sym typeface="Comfortaa"/>
            </a:endParaRPr>
          </a:p>
        </p:txBody>
      </p:sp>
      <p:sp>
        <p:nvSpPr>
          <p:cNvPr id="101" name="Google Shape;101;p16"/>
          <p:cNvSpPr txBox="1">
            <a:spLocks noGrp="1"/>
          </p:cNvSpPr>
          <p:nvPr>
            <p:ph type="body" idx="1"/>
          </p:nvPr>
        </p:nvSpPr>
        <p:spPr>
          <a:xfrm>
            <a:off x="974813" y="2192313"/>
            <a:ext cx="2135100" cy="1854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LoRa Alliance*</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Sigfox</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RPMA</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LTE-M</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NB-IoT</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EC-GMS-IoT</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Weightless</a:t>
            </a:r>
            <a:endParaRPr sz="1200">
              <a:solidFill>
                <a:schemeClr val="dk1"/>
              </a:solidFill>
              <a:latin typeface="Comfortaa Light"/>
              <a:ea typeface="Comfortaa Light"/>
              <a:cs typeface="Comfortaa Light"/>
              <a:sym typeface="Comfortaa Light"/>
            </a:endParaRPr>
          </a:p>
          <a:p>
            <a:pPr marL="457200" lvl="0" indent="-304800" algn="l" rtl="0">
              <a:spcBef>
                <a:spcPts val="0"/>
              </a:spcBef>
              <a:spcAft>
                <a:spcPts val="0"/>
              </a:spcAft>
              <a:buClr>
                <a:schemeClr val="dk1"/>
              </a:buClr>
              <a:buSzPts val="1200"/>
              <a:buFont typeface="Comfortaa Light"/>
              <a:buChar char="-"/>
            </a:pPr>
            <a:r>
              <a:rPr lang="fr" sz="1200">
                <a:solidFill>
                  <a:schemeClr val="dk1"/>
                </a:solidFill>
                <a:latin typeface="Comfortaa Light"/>
                <a:ea typeface="Comfortaa Light"/>
                <a:cs typeface="Comfortaa Light"/>
                <a:sym typeface="Comfortaa Light"/>
              </a:rPr>
              <a:t>DASH7</a:t>
            </a:r>
            <a:endParaRPr sz="1200">
              <a:solidFill>
                <a:schemeClr val="dk1"/>
              </a:solidFill>
              <a:latin typeface="Comfortaa Light"/>
              <a:ea typeface="Comfortaa Light"/>
              <a:cs typeface="Comfortaa Light"/>
              <a:sym typeface="Comfortaa Light"/>
            </a:endParaRPr>
          </a:p>
          <a:p>
            <a:pPr marL="0" lvl="0" indent="0" algn="l" rtl="0">
              <a:spcBef>
                <a:spcPts val="0"/>
              </a:spcBef>
              <a:spcAft>
                <a:spcPts val="1200"/>
              </a:spcAft>
              <a:buNone/>
            </a:pPr>
            <a:endParaRPr sz="1200">
              <a:latin typeface="Comfortaa Light"/>
              <a:ea typeface="Comfortaa Light"/>
              <a:cs typeface="Comfortaa Light"/>
              <a:sym typeface="Comfortaa Light"/>
            </a:endParaRPr>
          </a:p>
        </p:txBody>
      </p:sp>
      <p:sp>
        <p:nvSpPr>
          <p:cNvPr id="102" name="Google Shape;102;p16"/>
          <p:cNvSpPr txBox="1"/>
          <p:nvPr/>
        </p:nvSpPr>
        <p:spPr>
          <a:xfrm>
            <a:off x="856650" y="4686900"/>
            <a:ext cx="4314000" cy="456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fr" sz="800" u="sng">
                <a:solidFill>
                  <a:schemeClr val="accent5"/>
                </a:solid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LPWA —Définition et informations complémentaires (paessler.com)</a:t>
            </a:r>
            <a:r>
              <a:rPr lang="fr" sz="800">
                <a:solidFill>
                  <a:schemeClr val="dk1"/>
                </a:solidFill>
                <a:latin typeface="Comfortaa"/>
                <a:ea typeface="Comfortaa"/>
                <a:cs typeface="Comfortaa"/>
                <a:sym typeface="Comfortaa"/>
              </a:rPr>
              <a:t> </a:t>
            </a:r>
            <a:endParaRPr sz="800">
              <a:solidFill>
                <a:schemeClr val="dk1"/>
              </a:solidFill>
              <a:latin typeface="Comfortaa"/>
              <a:ea typeface="Comfortaa"/>
              <a:cs typeface="Comfortaa"/>
              <a:sym typeface="Comfortaa"/>
            </a:endParaRPr>
          </a:p>
          <a:p>
            <a:pPr marL="0" lvl="0" indent="0" algn="l" rtl="0">
              <a:lnSpc>
                <a:spcPct val="100000"/>
              </a:lnSpc>
              <a:spcBef>
                <a:spcPts val="200"/>
              </a:spcBef>
              <a:spcAft>
                <a:spcPts val="200"/>
              </a:spcAft>
              <a:buNone/>
            </a:pPr>
            <a:r>
              <a:rPr lang="fr" sz="800" u="sng">
                <a:solidFill>
                  <a:schemeClr val="accent5"/>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LPWAN : le guide complet sur les réseaux Low Power Wide Area (matooma.com)</a:t>
            </a:r>
            <a:endParaRPr sz="1100">
              <a:latin typeface="Comfortaa"/>
              <a:ea typeface="Comfortaa"/>
              <a:cs typeface="Comfortaa"/>
              <a:sym typeface="Comfortaa"/>
            </a:endParaRPr>
          </a:p>
        </p:txBody>
      </p:sp>
      <p:sp>
        <p:nvSpPr>
          <p:cNvPr id="103" name="Google Shape;103;p16"/>
          <p:cNvSpPr txBox="1"/>
          <p:nvPr/>
        </p:nvSpPr>
        <p:spPr>
          <a:xfrm>
            <a:off x="5170650" y="4594350"/>
            <a:ext cx="30939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900" b="1">
                <a:solidFill>
                  <a:schemeClr val="dk1"/>
                </a:solidFill>
                <a:latin typeface="Comfortaa"/>
                <a:ea typeface="Comfortaa"/>
                <a:cs typeface="Comfortaa"/>
                <a:sym typeface="Comfortaa"/>
              </a:rPr>
              <a:t>*LoRa Alliance</a:t>
            </a:r>
            <a:r>
              <a:rPr lang="fr" sz="900">
                <a:solidFill>
                  <a:schemeClr val="dk1"/>
                </a:solidFill>
                <a:latin typeface="Comfortaa Light"/>
                <a:ea typeface="Comfortaa Light"/>
                <a:cs typeface="Comfortaa Light"/>
                <a:sym typeface="Comfortaa Light"/>
              </a:rPr>
              <a:t> est une association à but non lucratif qui définit et met en œuvre le protocole LoRaWAN</a:t>
            </a:r>
            <a:endParaRPr sz="900">
              <a:latin typeface="Comfortaa Light"/>
              <a:ea typeface="Comfortaa Light"/>
              <a:cs typeface="Comfortaa Light"/>
              <a:sym typeface="Comfortaa Light"/>
            </a:endParaRPr>
          </a:p>
        </p:txBody>
      </p:sp>
      <p:sp>
        <p:nvSpPr>
          <p:cNvPr id="104" name="Google Shape;10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sz="1600">
                <a:latin typeface="Comfortaa"/>
                <a:ea typeface="Comfortaa"/>
                <a:cs typeface="Comfortaa"/>
                <a:sym typeface="Comfortaa"/>
              </a:rPr>
              <a:t>1. Quelles sont les principales performances attendues d'une technologie dite LPWA ? </a:t>
            </a:r>
            <a:endParaRPr sz="1600">
              <a:latin typeface="Comfortaa"/>
              <a:ea typeface="Comfortaa"/>
              <a:cs typeface="Comfortaa"/>
              <a:sym typeface="Comfortaa"/>
            </a:endParaRPr>
          </a:p>
        </p:txBody>
      </p:sp>
      <p:pic>
        <p:nvPicPr>
          <p:cNvPr id="105" name="Google Shape;105;p16"/>
          <p:cNvPicPr preferRelativeResize="0"/>
          <p:nvPr/>
        </p:nvPicPr>
        <p:blipFill>
          <a:blip r:embed="rId5">
            <a:alphaModFix/>
          </a:blip>
          <a:stretch>
            <a:fillRect/>
          </a:stretch>
        </p:blipFill>
        <p:spPr>
          <a:xfrm>
            <a:off x="5061138" y="1401411"/>
            <a:ext cx="3093900" cy="2809256"/>
          </a:xfrm>
          <a:prstGeom prst="rect">
            <a:avLst/>
          </a:prstGeom>
          <a:noFill/>
          <a:ln>
            <a:noFill/>
          </a:ln>
        </p:spPr>
      </p:pic>
      <p:grpSp>
        <p:nvGrpSpPr>
          <p:cNvPr id="106" name="Google Shape;106;p16"/>
          <p:cNvGrpSpPr/>
          <p:nvPr/>
        </p:nvGrpSpPr>
        <p:grpSpPr>
          <a:xfrm>
            <a:off x="-488102" y="-486298"/>
            <a:ext cx="10106050" cy="6095550"/>
            <a:chOff x="-488102" y="-486298"/>
            <a:chExt cx="10106050" cy="6095550"/>
          </a:xfrm>
        </p:grpSpPr>
        <p:pic>
          <p:nvPicPr>
            <p:cNvPr id="107" name="Google Shape;107;p16"/>
            <p:cNvPicPr preferRelativeResize="0"/>
            <p:nvPr/>
          </p:nvPicPr>
          <p:blipFill rotWithShape="1">
            <a:blip r:embed="rId6">
              <a:alphaModFix/>
            </a:blip>
            <a:srcRect b="29986"/>
            <a:stretch/>
          </p:blipFill>
          <p:spPr>
            <a:xfrm rot="2700000">
              <a:off x="-364980" y="4450803"/>
              <a:ext cx="1217932" cy="852724"/>
            </a:xfrm>
            <a:prstGeom prst="rect">
              <a:avLst/>
            </a:prstGeom>
            <a:noFill/>
            <a:ln>
              <a:noFill/>
            </a:ln>
          </p:spPr>
        </p:pic>
        <p:pic>
          <p:nvPicPr>
            <p:cNvPr id="108" name="Google Shape;108;p16"/>
            <p:cNvPicPr preferRelativeResize="0"/>
            <p:nvPr/>
          </p:nvPicPr>
          <p:blipFill rotWithShape="1">
            <a:blip r:embed="rId6">
              <a:alphaModFix/>
            </a:blip>
            <a:srcRect b="29986"/>
            <a:stretch/>
          </p:blipFill>
          <p:spPr>
            <a:xfrm rot="-2700000">
              <a:off x="8276895" y="4450803"/>
              <a:ext cx="1217932" cy="852724"/>
            </a:xfrm>
            <a:prstGeom prst="rect">
              <a:avLst/>
            </a:prstGeom>
            <a:noFill/>
            <a:ln>
              <a:noFill/>
            </a:ln>
          </p:spPr>
        </p:pic>
        <p:pic>
          <p:nvPicPr>
            <p:cNvPr id="109" name="Google Shape;109;p16"/>
            <p:cNvPicPr preferRelativeResize="0"/>
            <p:nvPr/>
          </p:nvPicPr>
          <p:blipFill rotWithShape="1">
            <a:blip r:embed="rId6">
              <a:alphaModFix/>
            </a:blip>
            <a:srcRect b="29986"/>
            <a:stretch/>
          </p:blipFill>
          <p:spPr>
            <a:xfrm rot="-8100000">
              <a:off x="8276895" y="-180572"/>
              <a:ext cx="1217932" cy="852724"/>
            </a:xfrm>
            <a:prstGeom prst="rect">
              <a:avLst/>
            </a:prstGeom>
            <a:noFill/>
            <a:ln>
              <a:noFill/>
            </a:ln>
          </p:spPr>
        </p:pic>
        <p:pic>
          <p:nvPicPr>
            <p:cNvPr id="110" name="Google Shape;110;p16"/>
            <p:cNvPicPr preferRelativeResize="0"/>
            <p:nvPr/>
          </p:nvPicPr>
          <p:blipFill rotWithShape="1">
            <a:blip r:embed="rId6">
              <a:alphaModFix/>
            </a:blip>
            <a:srcRect b="29986"/>
            <a:stretch/>
          </p:blipFill>
          <p:spPr>
            <a:xfrm rot="8100000">
              <a:off x="-364980" y="-180572"/>
              <a:ext cx="1217932" cy="852724"/>
            </a:xfrm>
            <a:prstGeom prst="rect">
              <a:avLst/>
            </a:prstGeom>
            <a:noFill/>
            <a:ln>
              <a:noFill/>
            </a:ln>
          </p:spPr>
        </p:pic>
      </p:grpSp>
      <p:cxnSp>
        <p:nvCxnSpPr>
          <p:cNvPr id="111" name="Google Shape;111;p16"/>
          <p:cNvCxnSpPr/>
          <p:nvPr/>
        </p:nvCxnSpPr>
        <p:spPr>
          <a:xfrm rot="10800000">
            <a:off x="311688" y="1443075"/>
            <a:ext cx="1200" cy="2494800"/>
          </a:xfrm>
          <a:prstGeom prst="straightConnector1">
            <a:avLst/>
          </a:prstGeom>
          <a:noFill/>
          <a:ln w="38100" cap="flat" cmpd="sng">
            <a:solidFill>
              <a:srgbClr val="E69138"/>
            </a:solidFill>
            <a:prstDash val="solid"/>
            <a:round/>
            <a:headEnd type="oval" w="med" len="med"/>
            <a:tailEnd type="oval" w="med" len="med"/>
          </a:ln>
        </p:spPr>
      </p:cxnSp>
      <p:cxnSp>
        <p:nvCxnSpPr>
          <p:cNvPr id="112" name="Google Shape;112;p16"/>
          <p:cNvCxnSpPr/>
          <p:nvPr/>
        </p:nvCxnSpPr>
        <p:spPr>
          <a:xfrm rot="10800000">
            <a:off x="8832288" y="1443075"/>
            <a:ext cx="1200" cy="2494800"/>
          </a:xfrm>
          <a:prstGeom prst="straightConnector1">
            <a:avLst/>
          </a:prstGeom>
          <a:noFill/>
          <a:ln w="38100" cap="flat" cmpd="sng">
            <a:solidFill>
              <a:srgbClr val="E69138"/>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p:tgtEl>
                                          <p:spTgt spid="11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 calcmode="lin" valueType="num">
                                      <p:cBhvr additive="base">
                                        <p:cTn id="10" dur="500"/>
                                        <p:tgtEl>
                                          <p:spTgt spid="1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body" idx="1"/>
          </p:nvPr>
        </p:nvSpPr>
        <p:spPr>
          <a:xfrm>
            <a:off x="581200" y="1215625"/>
            <a:ext cx="3858000" cy="112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a:solidFill>
                  <a:schemeClr val="dk1"/>
                </a:solidFill>
                <a:latin typeface="Comfortaa"/>
                <a:ea typeface="Comfortaa"/>
                <a:cs typeface="Comfortaa"/>
                <a:sym typeface="Comfortaa"/>
              </a:rPr>
              <a:t>En </a:t>
            </a:r>
            <a:r>
              <a:rPr lang="fr" sz="1200" b="1">
                <a:solidFill>
                  <a:schemeClr val="dk1"/>
                </a:solidFill>
                <a:latin typeface="Comfortaa"/>
                <a:ea typeface="Comfortaa"/>
                <a:cs typeface="Comfortaa"/>
                <a:sym typeface="Comfortaa"/>
              </a:rPr>
              <a:t>Europe</a:t>
            </a:r>
            <a:r>
              <a:rPr lang="fr" sz="1200">
                <a:solidFill>
                  <a:schemeClr val="dk1"/>
                </a:solidFill>
                <a:latin typeface="Comfortaa"/>
                <a:ea typeface="Comfortaa"/>
                <a:cs typeface="Comfortaa"/>
                <a:sym typeface="Comfortaa"/>
              </a:rPr>
              <a:t>, les bandes de fréquence utilisables par LoRa sont :</a:t>
            </a:r>
            <a:endParaRPr sz="1200">
              <a:solidFill>
                <a:schemeClr val="dk1"/>
              </a:solidFill>
              <a:latin typeface="Comfortaa"/>
              <a:ea typeface="Comfortaa"/>
              <a:cs typeface="Comfortaa"/>
              <a:sym typeface="Comfortaa"/>
            </a:endParaRPr>
          </a:p>
          <a:p>
            <a:pPr marL="457200" lvl="0" indent="-304800" algn="l" rtl="0">
              <a:lnSpc>
                <a:spcPct val="100000"/>
              </a:lnSpc>
              <a:spcBef>
                <a:spcPts val="1200"/>
              </a:spcBef>
              <a:spcAft>
                <a:spcPts val="0"/>
              </a:spcAft>
              <a:buClr>
                <a:schemeClr val="dk1"/>
              </a:buClr>
              <a:buSzPts val="1200"/>
              <a:buFont typeface="Comfortaa"/>
              <a:buChar char="-"/>
            </a:pPr>
            <a:r>
              <a:rPr lang="fr" sz="1200" b="1">
                <a:solidFill>
                  <a:schemeClr val="dk1"/>
                </a:solidFill>
                <a:latin typeface="Comfortaa"/>
                <a:ea typeface="Comfortaa"/>
                <a:cs typeface="Comfortaa"/>
                <a:sym typeface="Comfortaa"/>
              </a:rPr>
              <a:t>863-870 MHz </a:t>
            </a:r>
            <a:endParaRPr sz="1200" b="1">
              <a:solidFill>
                <a:schemeClr val="dk1"/>
              </a:solidFill>
              <a:latin typeface="Comfortaa"/>
              <a:ea typeface="Comfortaa"/>
              <a:cs typeface="Comfortaa"/>
              <a:sym typeface="Comfortaa"/>
            </a:endParaRPr>
          </a:p>
          <a:p>
            <a:pPr marL="457200" lvl="0" indent="-304800" algn="l" rtl="0">
              <a:lnSpc>
                <a:spcPct val="100000"/>
              </a:lnSpc>
              <a:spcBef>
                <a:spcPts val="0"/>
              </a:spcBef>
              <a:spcAft>
                <a:spcPts val="0"/>
              </a:spcAft>
              <a:buClr>
                <a:schemeClr val="dk1"/>
              </a:buClr>
              <a:buSzPts val="1200"/>
              <a:buFont typeface="Comfortaa"/>
              <a:buChar char="-"/>
            </a:pPr>
            <a:r>
              <a:rPr lang="fr" sz="1200" b="1">
                <a:solidFill>
                  <a:schemeClr val="dk1"/>
                </a:solidFill>
                <a:latin typeface="Comfortaa"/>
                <a:ea typeface="Comfortaa"/>
                <a:cs typeface="Comfortaa"/>
                <a:sym typeface="Comfortaa"/>
              </a:rPr>
              <a:t>433 MHz.</a:t>
            </a:r>
            <a:endParaRPr sz="1200" b="1">
              <a:solidFill>
                <a:schemeClr val="dk1"/>
              </a:solidFill>
              <a:latin typeface="Comfortaa"/>
              <a:ea typeface="Comfortaa"/>
              <a:cs typeface="Comfortaa"/>
              <a:sym typeface="Comfortaa"/>
            </a:endParaRPr>
          </a:p>
        </p:txBody>
      </p:sp>
      <p:sp>
        <p:nvSpPr>
          <p:cNvPr id="118" name="Google Shape;118;p17"/>
          <p:cNvSpPr txBox="1"/>
          <p:nvPr/>
        </p:nvSpPr>
        <p:spPr>
          <a:xfrm>
            <a:off x="1106900" y="4835700"/>
            <a:ext cx="3388200" cy="30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800" u="sng">
                <a:solidFill>
                  <a:schemeClr val="accent5"/>
                </a:solidFill>
                <a:hlinkClick r:id="rId3">
                  <a:extLst>
                    <a:ext uri="{A12FA001-AC4F-418D-AE19-62706E023703}">
                      <ahyp:hlinkClr xmlns:ahyp="http://schemas.microsoft.com/office/drawing/2018/hyperlinkcolor" val="tx"/>
                    </a:ext>
                  </a:extLst>
                </a:hlinkClick>
              </a:rPr>
              <a:t>Quelle est la technologie derrière la fréquence LoRa (mokosmart.com)</a:t>
            </a:r>
            <a:endParaRPr sz="800">
              <a:solidFill>
                <a:schemeClr val="dk2"/>
              </a:solidFill>
            </a:endParaRPr>
          </a:p>
        </p:txBody>
      </p:sp>
      <p:sp>
        <p:nvSpPr>
          <p:cNvPr id="119" name="Google Shape;11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sz="1600">
                <a:latin typeface="Comfortaa"/>
                <a:ea typeface="Comfortaa"/>
                <a:cs typeface="Comfortaa"/>
                <a:sym typeface="Comfortaa"/>
              </a:rPr>
              <a:t>2. Quelles sont les bandes de fréquence utilisables par LoRa en Europe ? </a:t>
            </a:r>
            <a:endParaRPr sz="1600">
              <a:latin typeface="Comfortaa"/>
              <a:ea typeface="Comfortaa"/>
              <a:cs typeface="Comfortaa"/>
              <a:sym typeface="Comfortaa"/>
            </a:endParaRPr>
          </a:p>
        </p:txBody>
      </p:sp>
      <p:pic>
        <p:nvPicPr>
          <p:cNvPr id="120" name="Google Shape;120;p17"/>
          <p:cNvPicPr preferRelativeResize="0"/>
          <p:nvPr/>
        </p:nvPicPr>
        <p:blipFill>
          <a:blip r:embed="rId4">
            <a:alphaModFix/>
          </a:blip>
          <a:stretch>
            <a:fillRect/>
          </a:stretch>
        </p:blipFill>
        <p:spPr>
          <a:xfrm>
            <a:off x="960925" y="2341225"/>
            <a:ext cx="1917056" cy="2295876"/>
          </a:xfrm>
          <a:prstGeom prst="rect">
            <a:avLst/>
          </a:prstGeom>
          <a:noFill/>
          <a:ln>
            <a:noFill/>
          </a:ln>
        </p:spPr>
      </p:pic>
      <p:sp>
        <p:nvSpPr>
          <p:cNvPr id="121" name="Google Shape;121;p17"/>
          <p:cNvSpPr txBox="1"/>
          <p:nvPr/>
        </p:nvSpPr>
        <p:spPr>
          <a:xfrm>
            <a:off x="4647075" y="121562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fr" sz="1200">
                <a:solidFill>
                  <a:schemeClr val="dk1"/>
                </a:solidFill>
                <a:latin typeface="Comfortaa"/>
                <a:ea typeface="Comfortaa"/>
                <a:cs typeface="Comfortaa"/>
                <a:sym typeface="Comfortaa"/>
              </a:rPr>
              <a:t>Et voici celles utilisées dans le reste du </a:t>
            </a:r>
            <a:r>
              <a:rPr lang="fr" sz="1200" b="1">
                <a:solidFill>
                  <a:schemeClr val="dk1"/>
                </a:solidFill>
                <a:latin typeface="Comfortaa"/>
                <a:ea typeface="Comfortaa"/>
                <a:cs typeface="Comfortaa"/>
                <a:sym typeface="Comfortaa"/>
              </a:rPr>
              <a:t>monde </a:t>
            </a:r>
            <a:r>
              <a:rPr lang="fr" sz="1200">
                <a:solidFill>
                  <a:schemeClr val="dk1"/>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p:txBody>
      </p:sp>
      <p:pic>
        <p:nvPicPr>
          <p:cNvPr id="122" name="Google Shape;122;p17"/>
          <p:cNvPicPr preferRelativeResize="0"/>
          <p:nvPr/>
        </p:nvPicPr>
        <p:blipFill rotWithShape="1">
          <a:blip r:embed="rId5">
            <a:alphaModFix/>
          </a:blip>
          <a:srcRect l="8948" t="17906" r="9478" b="2437"/>
          <a:stretch/>
        </p:blipFill>
        <p:spPr>
          <a:xfrm>
            <a:off x="4647075" y="2250449"/>
            <a:ext cx="3761752" cy="2295875"/>
          </a:xfrm>
          <a:prstGeom prst="rect">
            <a:avLst/>
          </a:prstGeom>
          <a:noFill/>
          <a:ln>
            <a:noFill/>
          </a:ln>
        </p:spPr>
      </p:pic>
      <p:sp>
        <p:nvSpPr>
          <p:cNvPr id="123" name="Google Shape;123;p17"/>
          <p:cNvSpPr/>
          <p:nvPr/>
        </p:nvSpPr>
        <p:spPr>
          <a:xfrm>
            <a:off x="4495000" y="2083638"/>
            <a:ext cx="4065900" cy="2629500"/>
          </a:xfrm>
          <a:prstGeom prst="roundRect">
            <a:avLst>
              <a:gd name="adj" fmla="val 16667"/>
            </a:avLst>
          </a:prstGeom>
          <a:noFill/>
          <a:ln w="381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7"/>
          <p:cNvGrpSpPr/>
          <p:nvPr/>
        </p:nvGrpSpPr>
        <p:grpSpPr>
          <a:xfrm>
            <a:off x="-488102" y="-486298"/>
            <a:ext cx="10106050" cy="6095550"/>
            <a:chOff x="-488102" y="-486298"/>
            <a:chExt cx="10106050" cy="6095550"/>
          </a:xfrm>
        </p:grpSpPr>
        <p:pic>
          <p:nvPicPr>
            <p:cNvPr id="125" name="Google Shape;125;p17"/>
            <p:cNvPicPr preferRelativeResize="0"/>
            <p:nvPr/>
          </p:nvPicPr>
          <p:blipFill rotWithShape="1">
            <a:blip r:embed="rId6">
              <a:alphaModFix/>
            </a:blip>
            <a:srcRect b="29986"/>
            <a:stretch/>
          </p:blipFill>
          <p:spPr>
            <a:xfrm rot="2700000">
              <a:off x="-364980" y="4450803"/>
              <a:ext cx="1217932" cy="852724"/>
            </a:xfrm>
            <a:prstGeom prst="rect">
              <a:avLst/>
            </a:prstGeom>
            <a:noFill/>
            <a:ln>
              <a:noFill/>
            </a:ln>
          </p:spPr>
        </p:pic>
        <p:pic>
          <p:nvPicPr>
            <p:cNvPr id="126" name="Google Shape;126;p17"/>
            <p:cNvPicPr preferRelativeResize="0"/>
            <p:nvPr/>
          </p:nvPicPr>
          <p:blipFill rotWithShape="1">
            <a:blip r:embed="rId6">
              <a:alphaModFix/>
            </a:blip>
            <a:srcRect b="29986"/>
            <a:stretch/>
          </p:blipFill>
          <p:spPr>
            <a:xfrm rot="-2700000">
              <a:off x="8276895" y="4450803"/>
              <a:ext cx="1217932" cy="852724"/>
            </a:xfrm>
            <a:prstGeom prst="rect">
              <a:avLst/>
            </a:prstGeom>
            <a:noFill/>
            <a:ln>
              <a:noFill/>
            </a:ln>
          </p:spPr>
        </p:pic>
        <p:pic>
          <p:nvPicPr>
            <p:cNvPr id="127" name="Google Shape;127;p17"/>
            <p:cNvPicPr preferRelativeResize="0"/>
            <p:nvPr/>
          </p:nvPicPr>
          <p:blipFill rotWithShape="1">
            <a:blip r:embed="rId6">
              <a:alphaModFix/>
            </a:blip>
            <a:srcRect b="29986"/>
            <a:stretch/>
          </p:blipFill>
          <p:spPr>
            <a:xfrm rot="-8100000">
              <a:off x="8276895" y="-180572"/>
              <a:ext cx="1217932" cy="852724"/>
            </a:xfrm>
            <a:prstGeom prst="rect">
              <a:avLst/>
            </a:prstGeom>
            <a:noFill/>
            <a:ln>
              <a:noFill/>
            </a:ln>
          </p:spPr>
        </p:pic>
        <p:pic>
          <p:nvPicPr>
            <p:cNvPr id="128" name="Google Shape;128;p17"/>
            <p:cNvPicPr preferRelativeResize="0"/>
            <p:nvPr/>
          </p:nvPicPr>
          <p:blipFill rotWithShape="1">
            <a:blip r:embed="rId6">
              <a:alphaModFix/>
            </a:blip>
            <a:srcRect b="29986"/>
            <a:stretch/>
          </p:blipFill>
          <p:spPr>
            <a:xfrm rot="8100000">
              <a:off x="-364980" y="-180572"/>
              <a:ext cx="1217932" cy="85272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300"/>
                                        <p:tgtEl>
                                          <p:spTgt spid="123"/>
                                        </p:tgtEl>
                                        <p:attrNameLst>
                                          <p:attrName>ppt_w</p:attrName>
                                        </p:attrNameLst>
                                      </p:cBhvr>
                                      <p:tavLst>
                                        <p:tav tm="0">
                                          <p:val>
                                            <p:strVal val="0"/>
                                          </p:val>
                                        </p:tav>
                                        <p:tav tm="100000">
                                          <p:val>
                                            <p:strVal val="#ppt_w"/>
                                          </p:val>
                                        </p:tav>
                                      </p:tavLst>
                                    </p:anim>
                                    <p:anim calcmode="lin" valueType="num">
                                      <p:cBhvr additive="base">
                                        <p:cTn id="8" dur="300"/>
                                        <p:tgtEl>
                                          <p:spTgt spid="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375875" y="3633550"/>
            <a:ext cx="4834500" cy="523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fr" sz="1100" b="1">
                <a:solidFill>
                  <a:schemeClr val="dk1"/>
                </a:solidFill>
                <a:latin typeface="Comfortaa"/>
                <a:ea typeface="Comfortaa"/>
                <a:cs typeface="Comfortaa"/>
                <a:sym typeface="Comfortaa"/>
              </a:rPr>
              <a:t>Rapport Cyclique :</a:t>
            </a:r>
            <a:r>
              <a:rPr lang="fr" sz="1100">
                <a:solidFill>
                  <a:schemeClr val="dk1"/>
                </a:solidFill>
                <a:latin typeface="Comfortaa Light"/>
                <a:ea typeface="Comfortaa Light"/>
                <a:cs typeface="Comfortaa Light"/>
                <a:sym typeface="Comfortaa Light"/>
              </a:rPr>
              <a:t> Le rapport cyclique constitue le rapport entre la durée sur laquelle l’appareil émet sur la période totale.</a:t>
            </a:r>
            <a:endParaRPr sz="1100">
              <a:solidFill>
                <a:schemeClr val="dk1"/>
              </a:solidFill>
              <a:latin typeface="Comfortaa Light"/>
              <a:ea typeface="Comfortaa Light"/>
              <a:cs typeface="Comfortaa Light"/>
              <a:sym typeface="Comfortaa Light"/>
            </a:endParaRPr>
          </a:p>
        </p:txBody>
      </p:sp>
      <p:sp>
        <p:nvSpPr>
          <p:cNvPr id="134" name="Google Shape;134;p18"/>
          <p:cNvSpPr txBox="1"/>
          <p:nvPr/>
        </p:nvSpPr>
        <p:spPr>
          <a:xfrm>
            <a:off x="375875" y="1296263"/>
            <a:ext cx="4691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b="1">
                <a:latin typeface="Comfortaa"/>
                <a:ea typeface="Comfortaa"/>
                <a:cs typeface="Comfortaa"/>
                <a:sym typeface="Comfortaa"/>
              </a:rPr>
              <a:t>Dwell-time :</a:t>
            </a:r>
            <a:r>
              <a:rPr lang="fr" sz="1100">
                <a:latin typeface="Comfortaa Light"/>
                <a:ea typeface="Comfortaa Light"/>
                <a:cs typeface="Comfortaa Light"/>
                <a:sym typeface="Comfortaa Light"/>
              </a:rPr>
              <a:t> temps nécessaire à l’émission sur une fréquence </a:t>
            </a:r>
            <a:endParaRPr sz="1100">
              <a:latin typeface="Comfortaa Light"/>
              <a:ea typeface="Comfortaa Light"/>
              <a:cs typeface="Comfortaa Light"/>
              <a:sym typeface="Comfortaa Light"/>
            </a:endParaRPr>
          </a:p>
        </p:txBody>
      </p:sp>
      <p:sp>
        <p:nvSpPr>
          <p:cNvPr id="135" name="Google Shape;135;p18"/>
          <p:cNvSpPr txBox="1"/>
          <p:nvPr/>
        </p:nvSpPr>
        <p:spPr>
          <a:xfrm>
            <a:off x="375875" y="2001025"/>
            <a:ext cx="4425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b="1">
                <a:latin typeface="Comfortaa"/>
                <a:ea typeface="Comfortaa"/>
                <a:cs typeface="Comfortaa"/>
                <a:sym typeface="Comfortaa"/>
              </a:rPr>
              <a:t>FHSS </a:t>
            </a:r>
            <a:r>
              <a:rPr lang="fr" sz="1100">
                <a:latin typeface="Comfortaa Light"/>
                <a:ea typeface="Comfortaa Light"/>
                <a:cs typeface="Comfortaa Light"/>
                <a:sym typeface="Comfortaa Light"/>
              </a:rPr>
              <a:t>: Technique d’étalement de spectre par saut de fréquence. Pour LoRa utilisation du LR-FHSS (Long Range FHSS) </a:t>
            </a:r>
            <a:endParaRPr sz="1100">
              <a:latin typeface="Comfortaa Light"/>
              <a:ea typeface="Comfortaa Light"/>
              <a:cs typeface="Comfortaa Light"/>
              <a:sym typeface="Comfortaa Light"/>
            </a:endParaRPr>
          </a:p>
          <a:p>
            <a:pPr marL="0" lvl="0" indent="0" algn="l" rtl="0">
              <a:spcBef>
                <a:spcPts val="0"/>
              </a:spcBef>
              <a:spcAft>
                <a:spcPts val="0"/>
              </a:spcAft>
              <a:buNone/>
            </a:pPr>
            <a:r>
              <a:rPr lang="fr" sz="1100">
                <a:latin typeface="Comfortaa Light"/>
                <a:ea typeface="Comfortaa Light"/>
                <a:cs typeface="Comfortaa Light"/>
                <a:sym typeface="Comfortaa Light"/>
              </a:rPr>
              <a:t>Possibilité d’utiliser Listen Before Talk Adaptive Frequency Agility (LBT AFA) pour adapter sur quelles fréquences émettre</a:t>
            </a:r>
            <a:endParaRPr sz="1100">
              <a:latin typeface="Comfortaa Light"/>
              <a:ea typeface="Comfortaa Light"/>
              <a:cs typeface="Comfortaa Light"/>
              <a:sym typeface="Comfortaa Light"/>
            </a:endParaRPr>
          </a:p>
        </p:txBody>
      </p:sp>
      <p:sp>
        <p:nvSpPr>
          <p:cNvPr id="136" name="Google Shape;13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2. Quelles sont les limitations associées (puissance, rapport cyclique, dwell time, FHSS) ?</a:t>
            </a:r>
            <a:endParaRPr sz="1600">
              <a:latin typeface="Comfortaa"/>
              <a:ea typeface="Comfortaa"/>
              <a:cs typeface="Comfortaa"/>
              <a:sym typeface="Comfortaa"/>
            </a:endParaRPr>
          </a:p>
        </p:txBody>
      </p:sp>
      <p:sp>
        <p:nvSpPr>
          <p:cNvPr id="137" name="Google Shape;137;p18"/>
          <p:cNvSpPr txBox="1"/>
          <p:nvPr/>
        </p:nvSpPr>
        <p:spPr>
          <a:xfrm>
            <a:off x="5554325" y="3633550"/>
            <a:ext cx="2904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i="1">
                <a:solidFill>
                  <a:schemeClr val="dk1"/>
                </a:solidFill>
                <a:latin typeface="Comfortaa"/>
                <a:ea typeface="Comfortaa"/>
                <a:cs typeface="Comfortaa"/>
                <a:sym typeface="Comfortaa"/>
              </a:rPr>
              <a:t>Réglementation sur le rapport cyclique</a:t>
            </a:r>
            <a:r>
              <a:rPr lang="fr" sz="1000">
                <a:solidFill>
                  <a:schemeClr val="dk1"/>
                </a:solidFill>
                <a:latin typeface="Comfortaa Light"/>
                <a:ea typeface="Comfortaa Light"/>
                <a:cs typeface="Comfortaa Light"/>
                <a:sym typeface="Comfortaa Light"/>
              </a:rPr>
              <a:t> </a:t>
            </a:r>
            <a:endParaRPr sz="1000">
              <a:solidFill>
                <a:schemeClr val="dk1"/>
              </a:solidFill>
              <a:latin typeface="Comfortaa Light"/>
              <a:ea typeface="Comfortaa Light"/>
              <a:cs typeface="Comfortaa Light"/>
              <a:sym typeface="Comfortaa Light"/>
            </a:endParaRPr>
          </a:p>
          <a:p>
            <a:pPr marL="0" lvl="0" indent="0" algn="l" rtl="0">
              <a:spcBef>
                <a:spcPts val="0"/>
              </a:spcBef>
              <a:spcAft>
                <a:spcPts val="0"/>
              </a:spcAft>
              <a:buNone/>
            </a:pPr>
            <a:r>
              <a:rPr lang="fr" sz="1000">
                <a:solidFill>
                  <a:schemeClr val="dk1"/>
                </a:solidFill>
                <a:latin typeface="Comfortaa Light"/>
                <a:ea typeface="Comfortaa Light"/>
                <a:cs typeface="Comfortaa Light"/>
                <a:sym typeface="Comfortaa Light"/>
              </a:rPr>
              <a:t>(Mesuré sur une heure glissante) :</a:t>
            </a:r>
            <a:endParaRPr sz="1000">
              <a:solidFill>
                <a:schemeClr val="dk1"/>
              </a:solidFill>
              <a:latin typeface="Comfortaa Light"/>
              <a:ea typeface="Comfortaa Light"/>
              <a:cs typeface="Comfortaa Light"/>
              <a:sym typeface="Comfortaa Light"/>
            </a:endParaRPr>
          </a:p>
          <a:p>
            <a:pPr marL="457200" lvl="0" indent="-292100" algn="just" rtl="0">
              <a:lnSpc>
                <a:spcPct val="100000"/>
              </a:lnSpc>
              <a:spcBef>
                <a:spcPts val="1200"/>
              </a:spcBef>
              <a:spcAft>
                <a:spcPts val="0"/>
              </a:spcAft>
              <a:buClr>
                <a:schemeClr val="dk1"/>
              </a:buClr>
              <a:buSzPts val="1000"/>
              <a:buFont typeface="Comfortaa Light"/>
              <a:buChar char="●"/>
            </a:pPr>
            <a:r>
              <a:rPr lang="fr" sz="1000">
                <a:solidFill>
                  <a:schemeClr val="dk1"/>
                </a:solidFill>
                <a:latin typeface="Comfortaa Light"/>
                <a:ea typeface="Comfortaa Light"/>
                <a:cs typeface="Comfortaa Light"/>
                <a:sym typeface="Comfortaa Light"/>
              </a:rPr>
              <a:t>g	(863.0 – 868.0 MHz)  	: 1%</a:t>
            </a:r>
            <a:endParaRPr sz="1000">
              <a:solidFill>
                <a:schemeClr val="dk1"/>
              </a:solidFill>
              <a:latin typeface="Comfortaa Light"/>
              <a:ea typeface="Comfortaa Light"/>
              <a:cs typeface="Comfortaa Light"/>
              <a:sym typeface="Comfortaa Light"/>
            </a:endParaRPr>
          </a:p>
          <a:p>
            <a:pPr marL="457200" lvl="0" indent="-292100" algn="just" rtl="0">
              <a:lnSpc>
                <a:spcPct val="100000"/>
              </a:lnSpc>
              <a:spcBef>
                <a:spcPts val="0"/>
              </a:spcBef>
              <a:spcAft>
                <a:spcPts val="0"/>
              </a:spcAft>
              <a:buClr>
                <a:schemeClr val="dk1"/>
              </a:buClr>
              <a:buSzPts val="1000"/>
              <a:buFont typeface="Comfortaa Light"/>
              <a:buChar char="●"/>
            </a:pPr>
            <a:r>
              <a:rPr lang="fr" sz="1000">
                <a:solidFill>
                  <a:schemeClr val="dk1"/>
                </a:solidFill>
                <a:latin typeface="Comfortaa Light"/>
                <a:ea typeface="Comfortaa Light"/>
                <a:cs typeface="Comfortaa Light"/>
                <a:sym typeface="Comfortaa Light"/>
              </a:rPr>
              <a:t>g1  	(868.0 – 868.6 MHz) 	: 1%</a:t>
            </a:r>
            <a:endParaRPr sz="1000">
              <a:solidFill>
                <a:schemeClr val="dk1"/>
              </a:solidFill>
              <a:latin typeface="Comfortaa Light"/>
              <a:ea typeface="Comfortaa Light"/>
              <a:cs typeface="Comfortaa Light"/>
              <a:sym typeface="Comfortaa Light"/>
            </a:endParaRPr>
          </a:p>
          <a:p>
            <a:pPr marL="457200" lvl="0" indent="-292100" algn="just" rtl="0">
              <a:lnSpc>
                <a:spcPct val="100000"/>
              </a:lnSpc>
              <a:spcBef>
                <a:spcPts val="0"/>
              </a:spcBef>
              <a:spcAft>
                <a:spcPts val="0"/>
              </a:spcAft>
              <a:buClr>
                <a:schemeClr val="dk1"/>
              </a:buClr>
              <a:buSzPts val="1000"/>
              <a:buFont typeface="Comfortaa Light"/>
              <a:buChar char="●"/>
            </a:pPr>
            <a:r>
              <a:rPr lang="fr" sz="1000">
                <a:solidFill>
                  <a:schemeClr val="dk1"/>
                </a:solidFill>
                <a:latin typeface="Comfortaa Light"/>
                <a:ea typeface="Comfortaa Light"/>
                <a:cs typeface="Comfortaa Light"/>
                <a:sym typeface="Comfortaa Light"/>
              </a:rPr>
              <a:t>g2 	(868.7 – 869.2 MHz)  	: 0.1%</a:t>
            </a:r>
            <a:endParaRPr sz="1000">
              <a:solidFill>
                <a:schemeClr val="dk1"/>
              </a:solidFill>
              <a:latin typeface="Comfortaa Light"/>
              <a:ea typeface="Comfortaa Light"/>
              <a:cs typeface="Comfortaa Light"/>
              <a:sym typeface="Comfortaa Light"/>
            </a:endParaRPr>
          </a:p>
          <a:p>
            <a:pPr marL="457200" lvl="0" indent="-292100" algn="just" rtl="0">
              <a:lnSpc>
                <a:spcPct val="100000"/>
              </a:lnSpc>
              <a:spcBef>
                <a:spcPts val="0"/>
              </a:spcBef>
              <a:spcAft>
                <a:spcPts val="0"/>
              </a:spcAft>
              <a:buClr>
                <a:schemeClr val="dk1"/>
              </a:buClr>
              <a:buSzPts val="1000"/>
              <a:buFont typeface="Comfortaa Light"/>
              <a:buChar char="●"/>
            </a:pPr>
            <a:r>
              <a:rPr lang="fr" sz="1000">
                <a:solidFill>
                  <a:schemeClr val="dk1"/>
                </a:solidFill>
                <a:latin typeface="Comfortaa Light"/>
                <a:ea typeface="Comfortaa Light"/>
                <a:cs typeface="Comfortaa Light"/>
                <a:sym typeface="Comfortaa Light"/>
              </a:rPr>
              <a:t>g3 	(869.4 – 869.65 MHz) 	: 10%</a:t>
            </a:r>
            <a:endParaRPr sz="1000">
              <a:solidFill>
                <a:schemeClr val="dk1"/>
              </a:solidFill>
              <a:latin typeface="Comfortaa Light"/>
              <a:ea typeface="Comfortaa Light"/>
              <a:cs typeface="Comfortaa Light"/>
              <a:sym typeface="Comfortaa Light"/>
            </a:endParaRPr>
          </a:p>
          <a:p>
            <a:pPr marL="457200" lvl="0" indent="-292100" algn="just" rtl="0">
              <a:lnSpc>
                <a:spcPct val="100000"/>
              </a:lnSpc>
              <a:spcBef>
                <a:spcPts val="0"/>
              </a:spcBef>
              <a:spcAft>
                <a:spcPts val="0"/>
              </a:spcAft>
              <a:buClr>
                <a:schemeClr val="dk1"/>
              </a:buClr>
              <a:buSzPts val="1000"/>
              <a:buFont typeface="Comfortaa Light"/>
              <a:buChar char="●"/>
            </a:pPr>
            <a:r>
              <a:rPr lang="fr" sz="1000">
                <a:solidFill>
                  <a:schemeClr val="dk1"/>
                </a:solidFill>
                <a:latin typeface="Comfortaa Light"/>
                <a:ea typeface="Comfortaa Light"/>
                <a:cs typeface="Comfortaa Light"/>
                <a:sym typeface="Comfortaa Light"/>
              </a:rPr>
              <a:t>g4 	(869.7 – 870.0 MHz)   	: 1%</a:t>
            </a:r>
            <a:endParaRPr sz="1000"/>
          </a:p>
        </p:txBody>
      </p:sp>
      <p:sp>
        <p:nvSpPr>
          <p:cNvPr id="138" name="Google Shape;138;p18"/>
          <p:cNvSpPr txBox="1"/>
          <p:nvPr/>
        </p:nvSpPr>
        <p:spPr>
          <a:xfrm>
            <a:off x="5554313" y="1296275"/>
            <a:ext cx="3136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b="1" i="1">
                <a:solidFill>
                  <a:schemeClr val="dk1"/>
                </a:solidFill>
                <a:latin typeface="Comfortaa"/>
                <a:ea typeface="Comfortaa"/>
                <a:cs typeface="Comfortaa"/>
                <a:sym typeface="Comfortaa"/>
              </a:rPr>
              <a:t>Il n’y a pas de limitation en Europe</a:t>
            </a:r>
            <a:endParaRPr sz="1000" b="1" i="1"/>
          </a:p>
        </p:txBody>
      </p:sp>
      <p:grpSp>
        <p:nvGrpSpPr>
          <p:cNvPr id="139" name="Google Shape;139;p18"/>
          <p:cNvGrpSpPr/>
          <p:nvPr/>
        </p:nvGrpSpPr>
        <p:grpSpPr>
          <a:xfrm>
            <a:off x="-488102" y="-486298"/>
            <a:ext cx="10106050" cy="6095550"/>
            <a:chOff x="-488102" y="-486298"/>
            <a:chExt cx="10106050" cy="6095550"/>
          </a:xfrm>
        </p:grpSpPr>
        <p:pic>
          <p:nvPicPr>
            <p:cNvPr id="140" name="Google Shape;140;p18"/>
            <p:cNvPicPr preferRelativeResize="0"/>
            <p:nvPr/>
          </p:nvPicPr>
          <p:blipFill rotWithShape="1">
            <a:blip r:embed="rId3">
              <a:alphaModFix/>
            </a:blip>
            <a:srcRect b="29986"/>
            <a:stretch/>
          </p:blipFill>
          <p:spPr>
            <a:xfrm rot="2700000">
              <a:off x="-364980" y="4450803"/>
              <a:ext cx="1217932" cy="852724"/>
            </a:xfrm>
            <a:prstGeom prst="rect">
              <a:avLst/>
            </a:prstGeom>
            <a:noFill/>
            <a:ln>
              <a:noFill/>
            </a:ln>
          </p:spPr>
        </p:pic>
        <p:pic>
          <p:nvPicPr>
            <p:cNvPr id="141" name="Google Shape;141;p18"/>
            <p:cNvPicPr preferRelativeResize="0"/>
            <p:nvPr/>
          </p:nvPicPr>
          <p:blipFill rotWithShape="1">
            <a:blip r:embed="rId3">
              <a:alphaModFix/>
            </a:blip>
            <a:srcRect b="29986"/>
            <a:stretch/>
          </p:blipFill>
          <p:spPr>
            <a:xfrm rot="-2700000">
              <a:off x="8276895" y="4450803"/>
              <a:ext cx="1217932" cy="852724"/>
            </a:xfrm>
            <a:prstGeom prst="rect">
              <a:avLst/>
            </a:prstGeom>
            <a:noFill/>
            <a:ln>
              <a:noFill/>
            </a:ln>
          </p:spPr>
        </p:pic>
        <p:pic>
          <p:nvPicPr>
            <p:cNvPr id="142" name="Google Shape;142;p18"/>
            <p:cNvPicPr preferRelativeResize="0"/>
            <p:nvPr/>
          </p:nvPicPr>
          <p:blipFill rotWithShape="1">
            <a:blip r:embed="rId3">
              <a:alphaModFix/>
            </a:blip>
            <a:srcRect b="29986"/>
            <a:stretch/>
          </p:blipFill>
          <p:spPr>
            <a:xfrm rot="-8100000">
              <a:off x="8276895" y="-180572"/>
              <a:ext cx="1217932" cy="852724"/>
            </a:xfrm>
            <a:prstGeom prst="rect">
              <a:avLst/>
            </a:prstGeom>
            <a:noFill/>
            <a:ln>
              <a:noFill/>
            </a:ln>
          </p:spPr>
        </p:pic>
        <p:pic>
          <p:nvPicPr>
            <p:cNvPr id="143" name="Google Shape;143;p18"/>
            <p:cNvPicPr preferRelativeResize="0"/>
            <p:nvPr/>
          </p:nvPicPr>
          <p:blipFill rotWithShape="1">
            <a:blip r:embed="rId3">
              <a:alphaModFix/>
            </a:blip>
            <a:srcRect b="29986"/>
            <a:stretch/>
          </p:blipFill>
          <p:spPr>
            <a:xfrm rot="8100000">
              <a:off x="-364980" y="-180572"/>
              <a:ext cx="1217932" cy="852724"/>
            </a:xfrm>
            <a:prstGeom prst="rect">
              <a:avLst/>
            </a:prstGeom>
            <a:noFill/>
            <a:ln>
              <a:noFill/>
            </a:ln>
          </p:spPr>
        </p:pic>
      </p:grpSp>
      <p:graphicFrame>
        <p:nvGraphicFramePr>
          <p:cNvPr id="144" name="Google Shape;144;p18"/>
          <p:cNvGraphicFramePr/>
          <p:nvPr/>
        </p:nvGraphicFramePr>
        <p:xfrm>
          <a:off x="5645013" y="2066650"/>
          <a:ext cx="3187275" cy="1350625"/>
        </p:xfrm>
        <a:graphic>
          <a:graphicData uri="http://schemas.openxmlformats.org/drawingml/2006/table">
            <a:tbl>
              <a:tblPr>
                <a:noFill/>
                <a:tableStyleId>{7C8D4748-63FA-4129-8CB0-22DD4633A92A}</a:tableStyleId>
              </a:tblPr>
              <a:tblGrid>
                <a:gridCol w="806600">
                  <a:extLst>
                    <a:ext uri="{9D8B030D-6E8A-4147-A177-3AD203B41FA5}">
                      <a16:colId xmlns:a16="http://schemas.microsoft.com/office/drawing/2014/main" val="20000"/>
                    </a:ext>
                  </a:extLst>
                </a:gridCol>
                <a:gridCol w="831925">
                  <a:extLst>
                    <a:ext uri="{9D8B030D-6E8A-4147-A177-3AD203B41FA5}">
                      <a16:colId xmlns:a16="http://schemas.microsoft.com/office/drawing/2014/main" val="20001"/>
                    </a:ext>
                  </a:extLst>
                </a:gridCol>
                <a:gridCol w="752250">
                  <a:extLst>
                    <a:ext uri="{9D8B030D-6E8A-4147-A177-3AD203B41FA5}">
                      <a16:colId xmlns:a16="http://schemas.microsoft.com/office/drawing/2014/main" val="20002"/>
                    </a:ext>
                  </a:extLst>
                </a:gridCol>
                <a:gridCol w="796500">
                  <a:extLst>
                    <a:ext uri="{9D8B030D-6E8A-4147-A177-3AD203B41FA5}">
                      <a16:colId xmlns:a16="http://schemas.microsoft.com/office/drawing/2014/main" val="20003"/>
                    </a:ext>
                  </a:extLst>
                </a:gridCol>
              </a:tblGrid>
              <a:tr h="270125">
                <a:tc>
                  <a:txBody>
                    <a:bodyPr/>
                    <a:lstStyle/>
                    <a:p>
                      <a:pPr marL="0" lvl="0" indent="0" algn="l" rtl="0">
                        <a:spcBef>
                          <a:spcPts val="0"/>
                        </a:spcBef>
                        <a:spcAft>
                          <a:spcPts val="0"/>
                        </a:spcAft>
                        <a:buNone/>
                      </a:pPr>
                      <a:r>
                        <a:rPr lang="fr" sz="900">
                          <a:latin typeface="Comfortaa"/>
                          <a:ea typeface="Comfortaa"/>
                          <a:cs typeface="Comfortaa"/>
                          <a:sym typeface="Comfortaa"/>
                        </a:rPr>
                        <a:t>TX power</a:t>
                      </a:r>
                      <a:endParaRPr sz="900">
                        <a:latin typeface="Comfortaa"/>
                        <a:ea typeface="Comfortaa"/>
                        <a:cs typeface="Comfortaa"/>
                        <a:sym typeface="Comfortaa"/>
                      </a:endParaRPr>
                    </a:p>
                  </a:txBody>
                  <a:tcPr marL="63500" marR="63500" marT="63500" marB="63500"/>
                </a:tc>
                <a:tc>
                  <a:txBody>
                    <a:bodyPr/>
                    <a:lstStyle/>
                    <a:p>
                      <a:pPr marL="0" lvl="0" indent="0" algn="l" rtl="0">
                        <a:spcBef>
                          <a:spcPts val="0"/>
                        </a:spcBef>
                        <a:spcAft>
                          <a:spcPts val="0"/>
                        </a:spcAft>
                        <a:buNone/>
                      </a:pPr>
                      <a:r>
                        <a:rPr lang="fr" sz="900">
                          <a:latin typeface="Comfortaa"/>
                          <a:ea typeface="Comfortaa"/>
                          <a:cs typeface="Comfortaa"/>
                          <a:sym typeface="Comfortaa"/>
                        </a:rPr>
                        <a:t>Valeur</a:t>
                      </a:r>
                      <a:endParaRPr sz="900">
                        <a:latin typeface="Comfortaa"/>
                        <a:ea typeface="Comfortaa"/>
                        <a:cs typeface="Comfortaa"/>
                        <a:sym typeface="Comfortaa"/>
                      </a:endParaRPr>
                    </a:p>
                  </a:txBody>
                  <a:tcPr marL="63500" marR="63500" marT="63500" marB="63500">
                    <a:lnR w="2857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fr" sz="900">
                          <a:latin typeface="Comfortaa"/>
                          <a:ea typeface="Comfortaa"/>
                          <a:cs typeface="Comfortaa"/>
                          <a:sym typeface="Comfortaa"/>
                        </a:rPr>
                        <a:t>TX power</a:t>
                      </a:r>
                      <a:endParaRPr sz="900">
                        <a:latin typeface="Comfortaa"/>
                        <a:ea typeface="Comfortaa"/>
                        <a:cs typeface="Comfortaa"/>
                        <a:sym typeface="Comfortaa"/>
                      </a:endParaRPr>
                    </a:p>
                  </a:txBody>
                  <a:tcPr marL="63500" marR="63500" marT="63500" marB="63500">
                    <a:lnL w="28575" cap="flat" cmpd="sng">
                      <a:solidFill>
                        <a:srgbClr val="000000"/>
                      </a:solidFill>
                      <a:prstDash val="solid"/>
                      <a:round/>
                      <a:headEnd type="none" w="sm" len="sm"/>
                      <a:tailEnd type="none" w="sm" len="sm"/>
                    </a:lnL>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fr" sz="900">
                          <a:latin typeface="Comfortaa"/>
                          <a:ea typeface="Comfortaa"/>
                          <a:cs typeface="Comfortaa"/>
                          <a:sym typeface="Comfortaa"/>
                        </a:rPr>
                        <a:t>Valeur</a:t>
                      </a:r>
                      <a:endParaRPr sz="900">
                        <a:latin typeface="Comfortaa"/>
                        <a:ea typeface="Comfortaa"/>
                        <a:cs typeface="Comfortaa"/>
                        <a:sym typeface="Comfortaa"/>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0125">
                <a:tc>
                  <a:txBody>
                    <a:bodyPr/>
                    <a:lstStyle/>
                    <a:p>
                      <a:pPr marL="0" lvl="0" indent="0" algn="l" rtl="0">
                        <a:spcBef>
                          <a:spcPts val="0"/>
                        </a:spcBef>
                        <a:spcAft>
                          <a:spcPts val="0"/>
                        </a:spcAft>
                        <a:buNone/>
                      </a:pPr>
                      <a:r>
                        <a:rPr lang="fr" sz="900">
                          <a:latin typeface="Comfortaa"/>
                          <a:ea typeface="Comfortaa"/>
                          <a:cs typeface="Comfortaa"/>
                          <a:sym typeface="Comfortaa"/>
                        </a:rPr>
                        <a:t>0</a:t>
                      </a:r>
                      <a:endParaRPr sz="900">
                        <a:latin typeface="Comfortaa"/>
                        <a:ea typeface="Comfortaa"/>
                        <a:cs typeface="Comfortaa"/>
                        <a:sym typeface="Comfortaa"/>
                      </a:endParaRPr>
                    </a:p>
                  </a:txBody>
                  <a:tcPr marL="63500" marR="63500" marT="63500" marB="63500"/>
                </a:tc>
                <a:tc>
                  <a:txBody>
                    <a:bodyPr/>
                    <a:lstStyle/>
                    <a:p>
                      <a:pPr marL="0" lvl="0" indent="0" algn="l" rtl="0">
                        <a:spcBef>
                          <a:spcPts val="0"/>
                        </a:spcBef>
                        <a:spcAft>
                          <a:spcPts val="0"/>
                        </a:spcAft>
                        <a:buNone/>
                      </a:pPr>
                      <a:r>
                        <a:rPr lang="fr" sz="900">
                          <a:latin typeface="Comfortaa"/>
                          <a:ea typeface="Comfortaa"/>
                          <a:cs typeface="Comfortaa"/>
                          <a:sym typeface="Comfortaa"/>
                        </a:rPr>
                        <a:t>16dBm</a:t>
                      </a:r>
                      <a:endParaRPr sz="900">
                        <a:latin typeface="Comfortaa"/>
                        <a:ea typeface="Comfortaa"/>
                        <a:cs typeface="Comfortaa"/>
                        <a:sym typeface="Comfortaa"/>
                      </a:endParaRPr>
                    </a:p>
                  </a:txBody>
                  <a:tcPr marL="63500" marR="63500" marT="63500" marB="63500">
                    <a:lnR w="2857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fr" sz="900">
                          <a:latin typeface="Comfortaa"/>
                          <a:ea typeface="Comfortaa"/>
                          <a:cs typeface="Comfortaa"/>
                          <a:sym typeface="Comfortaa"/>
                        </a:rPr>
                        <a:t>4</a:t>
                      </a:r>
                      <a:endParaRPr sz="900">
                        <a:latin typeface="Comfortaa"/>
                        <a:ea typeface="Comfortaa"/>
                        <a:cs typeface="Comfortaa"/>
                        <a:sym typeface="Comfortaa"/>
                      </a:endParaRPr>
                    </a:p>
                  </a:txBody>
                  <a:tcPr marL="63500" marR="63500" marT="63500" marB="6350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fr" sz="900">
                          <a:latin typeface="Comfortaa"/>
                          <a:ea typeface="Comfortaa"/>
                          <a:cs typeface="Comfortaa"/>
                          <a:sym typeface="Comfortaa"/>
                        </a:rPr>
                        <a:t>8dBm</a:t>
                      </a:r>
                      <a:endParaRPr sz="900">
                        <a:latin typeface="Comfortaa"/>
                        <a:ea typeface="Comfortaa"/>
                        <a:cs typeface="Comfortaa"/>
                        <a:sym typeface="Comforta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0125">
                <a:tc>
                  <a:txBody>
                    <a:bodyPr/>
                    <a:lstStyle/>
                    <a:p>
                      <a:pPr marL="0" lvl="0" indent="0" algn="l" rtl="0">
                        <a:spcBef>
                          <a:spcPts val="0"/>
                        </a:spcBef>
                        <a:spcAft>
                          <a:spcPts val="0"/>
                        </a:spcAft>
                        <a:buNone/>
                      </a:pPr>
                      <a:r>
                        <a:rPr lang="fr" sz="900">
                          <a:latin typeface="Comfortaa"/>
                          <a:ea typeface="Comfortaa"/>
                          <a:cs typeface="Comfortaa"/>
                          <a:sym typeface="Comfortaa"/>
                        </a:rPr>
                        <a:t>1</a:t>
                      </a:r>
                      <a:endParaRPr sz="900">
                        <a:latin typeface="Comfortaa"/>
                        <a:ea typeface="Comfortaa"/>
                        <a:cs typeface="Comfortaa"/>
                        <a:sym typeface="Comfortaa"/>
                      </a:endParaRPr>
                    </a:p>
                  </a:txBody>
                  <a:tcPr marL="63500" marR="63500" marT="63500" marB="63500"/>
                </a:tc>
                <a:tc>
                  <a:txBody>
                    <a:bodyPr/>
                    <a:lstStyle/>
                    <a:p>
                      <a:pPr marL="0" lvl="0" indent="0" algn="l" rtl="0">
                        <a:spcBef>
                          <a:spcPts val="0"/>
                        </a:spcBef>
                        <a:spcAft>
                          <a:spcPts val="0"/>
                        </a:spcAft>
                        <a:buNone/>
                      </a:pPr>
                      <a:r>
                        <a:rPr lang="fr" sz="900">
                          <a:latin typeface="Comfortaa"/>
                          <a:ea typeface="Comfortaa"/>
                          <a:cs typeface="Comfortaa"/>
                          <a:sym typeface="Comfortaa"/>
                        </a:rPr>
                        <a:t>14dBm</a:t>
                      </a:r>
                      <a:endParaRPr sz="900">
                        <a:latin typeface="Comfortaa"/>
                        <a:ea typeface="Comfortaa"/>
                        <a:cs typeface="Comfortaa"/>
                        <a:sym typeface="Comfortaa"/>
                      </a:endParaRPr>
                    </a:p>
                  </a:txBody>
                  <a:tcPr marL="63500" marR="63500" marT="63500" marB="63500">
                    <a:lnR w="2857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fr" sz="900">
                          <a:latin typeface="Comfortaa"/>
                          <a:ea typeface="Comfortaa"/>
                          <a:cs typeface="Comfortaa"/>
                          <a:sym typeface="Comfortaa"/>
                        </a:rPr>
                        <a:t>5</a:t>
                      </a:r>
                      <a:endParaRPr sz="900">
                        <a:latin typeface="Comfortaa"/>
                        <a:ea typeface="Comfortaa"/>
                        <a:cs typeface="Comfortaa"/>
                        <a:sym typeface="Comfortaa"/>
                      </a:endParaRPr>
                    </a:p>
                  </a:txBody>
                  <a:tcPr marL="63500" marR="63500" marT="63500" marB="6350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fr" sz="900">
                          <a:latin typeface="Comfortaa"/>
                          <a:ea typeface="Comfortaa"/>
                          <a:cs typeface="Comfortaa"/>
                          <a:sym typeface="Comfortaa"/>
                        </a:rPr>
                        <a:t>6dBm</a:t>
                      </a:r>
                      <a:endParaRPr sz="900">
                        <a:latin typeface="Comfortaa"/>
                        <a:ea typeface="Comfortaa"/>
                        <a:cs typeface="Comfortaa"/>
                        <a:sym typeface="Comforta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0125">
                <a:tc>
                  <a:txBody>
                    <a:bodyPr/>
                    <a:lstStyle/>
                    <a:p>
                      <a:pPr marL="0" lvl="0" indent="0" algn="l" rtl="0">
                        <a:spcBef>
                          <a:spcPts val="0"/>
                        </a:spcBef>
                        <a:spcAft>
                          <a:spcPts val="0"/>
                        </a:spcAft>
                        <a:buNone/>
                      </a:pPr>
                      <a:r>
                        <a:rPr lang="fr" sz="900">
                          <a:latin typeface="Comfortaa"/>
                          <a:ea typeface="Comfortaa"/>
                          <a:cs typeface="Comfortaa"/>
                          <a:sym typeface="Comfortaa"/>
                        </a:rPr>
                        <a:t>2</a:t>
                      </a:r>
                      <a:endParaRPr sz="900">
                        <a:latin typeface="Comfortaa"/>
                        <a:ea typeface="Comfortaa"/>
                        <a:cs typeface="Comfortaa"/>
                        <a:sym typeface="Comfortaa"/>
                      </a:endParaRPr>
                    </a:p>
                  </a:txBody>
                  <a:tcPr marL="63500" marR="63500" marT="63500" marB="63500"/>
                </a:tc>
                <a:tc>
                  <a:txBody>
                    <a:bodyPr/>
                    <a:lstStyle/>
                    <a:p>
                      <a:pPr marL="0" lvl="0" indent="0" algn="l" rtl="0">
                        <a:spcBef>
                          <a:spcPts val="0"/>
                        </a:spcBef>
                        <a:spcAft>
                          <a:spcPts val="0"/>
                        </a:spcAft>
                        <a:buNone/>
                      </a:pPr>
                      <a:r>
                        <a:rPr lang="fr" sz="900">
                          <a:latin typeface="Comfortaa"/>
                          <a:ea typeface="Comfortaa"/>
                          <a:cs typeface="Comfortaa"/>
                          <a:sym typeface="Comfortaa"/>
                        </a:rPr>
                        <a:t>12dBm</a:t>
                      </a:r>
                      <a:endParaRPr sz="900">
                        <a:latin typeface="Comfortaa"/>
                        <a:ea typeface="Comfortaa"/>
                        <a:cs typeface="Comfortaa"/>
                        <a:sym typeface="Comfortaa"/>
                      </a:endParaRPr>
                    </a:p>
                  </a:txBody>
                  <a:tcPr marL="63500" marR="63500" marT="63500" marB="63500">
                    <a:lnR w="2857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fr" sz="900">
                          <a:latin typeface="Comfortaa"/>
                          <a:ea typeface="Comfortaa"/>
                          <a:cs typeface="Comfortaa"/>
                          <a:sym typeface="Comfortaa"/>
                        </a:rPr>
                        <a:t>6</a:t>
                      </a:r>
                      <a:endParaRPr sz="900">
                        <a:latin typeface="Comfortaa"/>
                        <a:ea typeface="Comfortaa"/>
                        <a:cs typeface="Comfortaa"/>
                        <a:sym typeface="Comfortaa"/>
                      </a:endParaRPr>
                    </a:p>
                  </a:txBody>
                  <a:tcPr marL="63500" marR="63500" marT="63500" marB="6350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fr" sz="900">
                          <a:latin typeface="Comfortaa"/>
                          <a:ea typeface="Comfortaa"/>
                          <a:cs typeface="Comfortaa"/>
                          <a:sym typeface="Comfortaa"/>
                        </a:rPr>
                        <a:t>4dBm</a:t>
                      </a:r>
                      <a:endParaRPr sz="900">
                        <a:latin typeface="Comfortaa"/>
                        <a:ea typeface="Comfortaa"/>
                        <a:cs typeface="Comfortaa"/>
                        <a:sym typeface="Comforta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0125">
                <a:tc>
                  <a:txBody>
                    <a:bodyPr/>
                    <a:lstStyle/>
                    <a:p>
                      <a:pPr marL="0" lvl="0" indent="0" algn="l" rtl="0">
                        <a:spcBef>
                          <a:spcPts val="0"/>
                        </a:spcBef>
                        <a:spcAft>
                          <a:spcPts val="0"/>
                        </a:spcAft>
                        <a:buNone/>
                      </a:pPr>
                      <a:r>
                        <a:rPr lang="fr" sz="900">
                          <a:latin typeface="Comfortaa"/>
                          <a:ea typeface="Comfortaa"/>
                          <a:cs typeface="Comfortaa"/>
                          <a:sym typeface="Comfortaa"/>
                        </a:rPr>
                        <a:t>3</a:t>
                      </a:r>
                      <a:endParaRPr sz="900">
                        <a:latin typeface="Comfortaa"/>
                        <a:ea typeface="Comfortaa"/>
                        <a:cs typeface="Comfortaa"/>
                        <a:sym typeface="Comfortaa"/>
                      </a:endParaRPr>
                    </a:p>
                  </a:txBody>
                  <a:tcPr marL="63500" marR="63500" marT="63500" marB="63500"/>
                </a:tc>
                <a:tc>
                  <a:txBody>
                    <a:bodyPr/>
                    <a:lstStyle/>
                    <a:p>
                      <a:pPr marL="0" lvl="0" indent="0" algn="l" rtl="0">
                        <a:spcBef>
                          <a:spcPts val="0"/>
                        </a:spcBef>
                        <a:spcAft>
                          <a:spcPts val="0"/>
                        </a:spcAft>
                        <a:buNone/>
                      </a:pPr>
                      <a:r>
                        <a:rPr lang="fr" sz="900">
                          <a:latin typeface="Comfortaa"/>
                          <a:ea typeface="Comfortaa"/>
                          <a:cs typeface="Comfortaa"/>
                          <a:sym typeface="Comfortaa"/>
                        </a:rPr>
                        <a:t>10dBm</a:t>
                      </a:r>
                      <a:endParaRPr sz="900">
                        <a:latin typeface="Comfortaa"/>
                        <a:ea typeface="Comfortaa"/>
                        <a:cs typeface="Comfortaa"/>
                        <a:sym typeface="Comfortaa"/>
                      </a:endParaRPr>
                    </a:p>
                  </a:txBody>
                  <a:tcPr marL="63500" marR="63500" marT="63500" marB="63500">
                    <a:lnR w="2857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fr" sz="900">
                          <a:latin typeface="Comfortaa"/>
                          <a:ea typeface="Comfortaa"/>
                          <a:cs typeface="Comfortaa"/>
                          <a:sym typeface="Comfortaa"/>
                        </a:rPr>
                        <a:t>7</a:t>
                      </a:r>
                      <a:endParaRPr sz="900">
                        <a:latin typeface="Comfortaa"/>
                        <a:ea typeface="Comfortaa"/>
                        <a:cs typeface="Comfortaa"/>
                        <a:sym typeface="Comfortaa"/>
                      </a:endParaRPr>
                    </a:p>
                  </a:txBody>
                  <a:tcPr marL="63500" marR="63500" marT="63500" marB="6350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fr" sz="900">
                          <a:latin typeface="Comfortaa"/>
                          <a:ea typeface="Comfortaa"/>
                          <a:cs typeface="Comfortaa"/>
                          <a:sym typeface="Comfortaa"/>
                        </a:rPr>
                        <a:t>2dBm</a:t>
                      </a:r>
                      <a:endParaRPr sz="900">
                        <a:latin typeface="Comfortaa"/>
                        <a:ea typeface="Comfortaa"/>
                        <a:cs typeface="Comfortaa"/>
                        <a:sym typeface="Comforta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5" name="Google Shape;145;p18"/>
          <p:cNvSpPr txBox="1"/>
          <p:nvPr/>
        </p:nvSpPr>
        <p:spPr>
          <a:xfrm>
            <a:off x="5426175" y="1804575"/>
            <a:ext cx="12786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fr" sz="1000" b="1" i="1">
                <a:solidFill>
                  <a:schemeClr val="dk1"/>
                </a:solidFill>
                <a:latin typeface="Comfortaa"/>
                <a:ea typeface="Comfortaa"/>
                <a:cs typeface="Comfortaa"/>
                <a:sym typeface="Comfortaa"/>
              </a:rPr>
              <a:t>Limitations :</a:t>
            </a:r>
            <a:endParaRPr sz="1000" b="1" i="1">
              <a:solidFill>
                <a:schemeClr val="dk1"/>
              </a:solidFill>
              <a:latin typeface="Comfortaa"/>
              <a:ea typeface="Comfortaa"/>
              <a:cs typeface="Comfortaa"/>
              <a:sym typeface="Comfortaa"/>
            </a:endParaRPr>
          </a:p>
        </p:txBody>
      </p:sp>
      <p:cxnSp>
        <p:nvCxnSpPr>
          <p:cNvPr id="146" name="Google Shape;146;p18"/>
          <p:cNvCxnSpPr/>
          <p:nvPr/>
        </p:nvCxnSpPr>
        <p:spPr>
          <a:xfrm>
            <a:off x="1639050" y="3552400"/>
            <a:ext cx="5865900" cy="2100"/>
          </a:xfrm>
          <a:prstGeom prst="straightConnector1">
            <a:avLst/>
          </a:prstGeom>
          <a:noFill/>
          <a:ln w="38100" cap="flat" cmpd="sng">
            <a:solidFill>
              <a:srgbClr val="E69138"/>
            </a:solidFill>
            <a:prstDash val="solid"/>
            <a:round/>
            <a:headEnd type="oval" w="med" len="med"/>
            <a:tailEnd type="triangle" w="med" len="med"/>
          </a:ln>
        </p:spPr>
      </p:cxnSp>
      <p:cxnSp>
        <p:nvCxnSpPr>
          <p:cNvPr id="147" name="Google Shape;147;p18"/>
          <p:cNvCxnSpPr/>
          <p:nvPr/>
        </p:nvCxnSpPr>
        <p:spPr>
          <a:xfrm>
            <a:off x="1639050" y="1726363"/>
            <a:ext cx="5865900" cy="2100"/>
          </a:xfrm>
          <a:prstGeom prst="straightConnector1">
            <a:avLst/>
          </a:prstGeom>
          <a:noFill/>
          <a:ln w="38100" cap="flat" cmpd="sng">
            <a:solidFill>
              <a:srgbClr val="E69138"/>
            </a:solidFill>
            <a:prstDash val="solid"/>
            <a:round/>
            <a:headEnd type="oval" w="med" len="med"/>
            <a:tailEnd type="triangle" w="med" len="med"/>
          </a:ln>
        </p:spPr>
      </p:cxnSp>
      <p:cxnSp>
        <p:nvCxnSpPr>
          <p:cNvPr id="148" name="Google Shape;148;p18"/>
          <p:cNvCxnSpPr/>
          <p:nvPr/>
        </p:nvCxnSpPr>
        <p:spPr>
          <a:xfrm rot="10800000">
            <a:off x="5172475" y="1204150"/>
            <a:ext cx="9000" cy="3651900"/>
          </a:xfrm>
          <a:prstGeom prst="straightConnector1">
            <a:avLst/>
          </a:prstGeom>
          <a:noFill/>
          <a:ln w="38100" cap="flat" cmpd="sng">
            <a:solidFill>
              <a:srgbClr val="E69138"/>
            </a:solidFill>
            <a:prstDash val="solid"/>
            <a:round/>
            <a:headEnd type="oval" w="med" len="med"/>
            <a:tailEnd type="oval" w="med" len="med"/>
          </a:ln>
        </p:spPr>
      </p:cxnSp>
      <p:sp>
        <p:nvSpPr>
          <p:cNvPr id="149" name="Google Shape;149;p18"/>
          <p:cNvSpPr txBox="1"/>
          <p:nvPr/>
        </p:nvSpPr>
        <p:spPr>
          <a:xfrm>
            <a:off x="735075" y="4856050"/>
            <a:ext cx="4691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latin typeface="Comfortaa"/>
                <a:ea typeface="Comfortaa"/>
                <a:cs typeface="Comfortaa"/>
                <a:sym typeface="Comfortaa"/>
              </a:rPr>
              <a:t>Source:</a:t>
            </a:r>
            <a:r>
              <a:rPr lang="fr" sz="800" u="sng">
                <a:solidFill>
                  <a:schemeClr val="hlink"/>
                </a:solidFill>
                <a:latin typeface="Comfortaa"/>
                <a:ea typeface="Comfortaa"/>
                <a:cs typeface="Comfortaa"/>
                <a:sym typeface="Comfortaa"/>
                <a:hlinkClick r:id="rId4"/>
              </a:rPr>
              <a:t>https://www.thethingsnetwork.org/docs/lorawan/regional-parameters/</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additive="base">
                                        <p:cTn id="7" dur="500"/>
                                        <p:tgtEl>
                                          <p:spTgt spid="148"/>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47"/>
                                        </p:tgtEl>
                                        <p:attrNameLst>
                                          <p:attrName>style.visibility</p:attrName>
                                        </p:attrNameLst>
                                      </p:cBhvr>
                                      <p:to>
                                        <p:strVal val="visible"/>
                                      </p:to>
                                    </p:set>
                                    <p:anim calcmode="lin" valueType="num">
                                      <p:cBhvr additive="base">
                                        <p:cTn id="11" dur="500"/>
                                        <p:tgtEl>
                                          <p:spTgt spid="147"/>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146"/>
                                        </p:tgtEl>
                                        <p:attrNameLst>
                                          <p:attrName>style.visibility</p:attrName>
                                        </p:attrNameLst>
                                      </p:cBhvr>
                                      <p:to>
                                        <p:strVal val="visible"/>
                                      </p:to>
                                    </p:set>
                                    <p:anim calcmode="lin" valueType="num">
                                      <p:cBhvr additive="base">
                                        <p:cTn id="14" dur="600"/>
                                        <p:tgtEl>
                                          <p:spTgt spid="1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body" idx="1"/>
          </p:nvPr>
        </p:nvSpPr>
        <p:spPr>
          <a:xfrm>
            <a:off x="939375" y="2970325"/>
            <a:ext cx="3356400" cy="16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000" b="1">
                <a:solidFill>
                  <a:srgbClr val="0000FF"/>
                </a:solidFill>
                <a:latin typeface="Comfortaa"/>
                <a:ea typeface="Comfortaa"/>
                <a:cs typeface="Comfortaa"/>
                <a:sym typeface="Comfortaa"/>
              </a:rPr>
              <a:t>En Corée du Sud :</a:t>
            </a:r>
            <a:endParaRPr sz="1000" b="1">
              <a:solidFill>
                <a:srgbClr val="0000FF"/>
              </a:solidFill>
              <a:latin typeface="Comfortaa"/>
              <a:ea typeface="Comfortaa"/>
              <a:cs typeface="Comfortaa"/>
              <a:sym typeface="Comfortaa"/>
            </a:endParaRPr>
          </a:p>
          <a:p>
            <a:pPr marL="0" lvl="0" indent="0" algn="l" rtl="0">
              <a:spcBef>
                <a:spcPts val="1200"/>
              </a:spcBef>
              <a:spcAft>
                <a:spcPts val="0"/>
              </a:spcAft>
              <a:buNone/>
            </a:pPr>
            <a:r>
              <a:rPr lang="fr" sz="1000">
                <a:solidFill>
                  <a:schemeClr val="dk1"/>
                </a:solidFill>
                <a:latin typeface="Comfortaa"/>
                <a:ea typeface="Comfortaa"/>
                <a:cs typeface="Comfortaa"/>
                <a:sym typeface="Comfortaa"/>
              </a:rPr>
              <a:t>L’utilisateur a le choix ! Il peut : </a:t>
            </a:r>
            <a:endParaRPr sz="1000">
              <a:solidFill>
                <a:schemeClr val="dk1"/>
              </a:solidFill>
              <a:latin typeface="Comfortaa"/>
              <a:ea typeface="Comfortaa"/>
              <a:cs typeface="Comfortaa"/>
              <a:sym typeface="Comfortaa"/>
            </a:endParaRPr>
          </a:p>
          <a:p>
            <a:pPr marL="457200" lvl="0" indent="-292100" algn="l" rtl="0">
              <a:spcBef>
                <a:spcPts val="120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Respecter la limitation sur le duty-cycle</a:t>
            </a:r>
            <a:endParaRPr sz="1000">
              <a:solidFill>
                <a:schemeClr val="dk1"/>
              </a:solidFill>
              <a:latin typeface="Comfortaa"/>
              <a:ea typeface="Comfortaa"/>
              <a:cs typeface="Comfortaa"/>
              <a:sym typeface="Comfortaa"/>
            </a:endParaRPr>
          </a:p>
          <a:p>
            <a:pPr marL="457200" lvl="0" indent="-292100" algn="l" rtl="0">
              <a:spcBef>
                <a:spcPts val="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Ou implémenter la technique de transmission Listen Before Talk Adaptive Frequency Agility (LBT AFA) </a:t>
            </a:r>
            <a:endParaRPr sz="1000">
              <a:solidFill>
                <a:schemeClr val="dk1"/>
              </a:solidFill>
              <a:latin typeface="Comfortaa"/>
              <a:ea typeface="Comfortaa"/>
              <a:cs typeface="Comfortaa"/>
              <a:sym typeface="Comfortaa"/>
            </a:endParaRPr>
          </a:p>
        </p:txBody>
      </p:sp>
      <p:sp>
        <p:nvSpPr>
          <p:cNvPr id="155" name="Google Shape;155;p19"/>
          <p:cNvSpPr txBox="1"/>
          <p:nvPr/>
        </p:nvSpPr>
        <p:spPr>
          <a:xfrm>
            <a:off x="725075" y="4758600"/>
            <a:ext cx="4856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latin typeface="Comfortaa"/>
                <a:ea typeface="Comfortaa"/>
                <a:cs typeface="Comfortaa"/>
                <a:sym typeface="Comfortaa"/>
              </a:rPr>
              <a:t>Source : </a:t>
            </a:r>
            <a:r>
              <a:rPr lang="fr" sz="800" u="sng">
                <a:solidFill>
                  <a:schemeClr val="hlink"/>
                </a:solidFill>
                <a:latin typeface="Comfortaa"/>
                <a:ea typeface="Comfortaa"/>
                <a:cs typeface="Comfortaa"/>
                <a:sym typeface="Comfortaa"/>
                <a:hlinkClick r:id="rId3"/>
              </a:rPr>
              <a:t>https://www.thethingsnetwork.org/docs/lorawan/regional-parameters/</a:t>
            </a:r>
            <a:endParaRPr sz="800">
              <a:latin typeface="Comfortaa"/>
              <a:ea typeface="Comfortaa"/>
              <a:cs typeface="Comfortaa"/>
              <a:sym typeface="Comfortaa"/>
            </a:endParaRPr>
          </a:p>
          <a:p>
            <a:pPr marL="0" lvl="0" indent="0" algn="l" rtl="0">
              <a:spcBef>
                <a:spcPts val="0"/>
              </a:spcBef>
              <a:spcAft>
                <a:spcPts val="0"/>
              </a:spcAft>
              <a:buNone/>
            </a:pPr>
            <a:r>
              <a:rPr lang="fr" sz="800">
                <a:latin typeface="Comfortaa"/>
                <a:ea typeface="Comfortaa"/>
                <a:cs typeface="Comfortaa"/>
                <a:sym typeface="Comfortaa"/>
              </a:rPr>
              <a:t>               </a:t>
            </a:r>
            <a:r>
              <a:rPr lang="fr" sz="800" u="sng">
                <a:solidFill>
                  <a:schemeClr val="accent5"/>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https://lora-alliance.org/resource_hub/rp2-102-lorawan-regional-parameters/</a:t>
            </a:r>
            <a:endParaRPr sz="800">
              <a:latin typeface="Comfortaa"/>
              <a:ea typeface="Comfortaa"/>
              <a:cs typeface="Comfortaa"/>
              <a:sym typeface="Comfortaa"/>
            </a:endParaRPr>
          </a:p>
        </p:txBody>
      </p:sp>
      <p:sp>
        <p:nvSpPr>
          <p:cNvPr id="156" name="Google Shape;156;p19"/>
          <p:cNvSpPr txBox="1">
            <a:spLocks noGrp="1"/>
          </p:cNvSpPr>
          <p:nvPr>
            <p:ph type="title"/>
          </p:nvPr>
        </p:nvSpPr>
        <p:spPr>
          <a:xfrm>
            <a:off x="311700" y="445025"/>
            <a:ext cx="8520600" cy="44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2. Sont-elles identiques partout dans le monde ? </a:t>
            </a:r>
            <a:endParaRPr sz="1600">
              <a:latin typeface="Comfortaa"/>
              <a:ea typeface="Comfortaa"/>
              <a:cs typeface="Comfortaa"/>
              <a:sym typeface="Comfortaa"/>
            </a:endParaRPr>
          </a:p>
        </p:txBody>
      </p:sp>
      <p:sp>
        <p:nvSpPr>
          <p:cNvPr id="157" name="Google Shape;157;p19"/>
          <p:cNvSpPr txBox="1"/>
          <p:nvPr/>
        </p:nvSpPr>
        <p:spPr>
          <a:xfrm>
            <a:off x="643725" y="980025"/>
            <a:ext cx="81150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fr" sz="1100" b="1">
                <a:solidFill>
                  <a:schemeClr val="dk1"/>
                </a:solidFill>
                <a:latin typeface="Comfortaa"/>
                <a:ea typeface="Comfortaa"/>
                <a:cs typeface="Comfortaa"/>
                <a:sym typeface="Comfortaa"/>
              </a:rPr>
              <a:t>Les bandes fréquences utilisées par les applications LoRa varient en fonction en fonction de la région du monde tout comme les régulations associées ! Par exemple :</a:t>
            </a:r>
            <a:endParaRPr sz="1100" b="1"/>
          </a:p>
        </p:txBody>
      </p:sp>
      <p:sp>
        <p:nvSpPr>
          <p:cNvPr id="158" name="Google Shape;158;p19"/>
          <p:cNvSpPr txBox="1"/>
          <p:nvPr/>
        </p:nvSpPr>
        <p:spPr>
          <a:xfrm>
            <a:off x="3811725" y="1671300"/>
            <a:ext cx="4000200" cy="1800900"/>
          </a:xfrm>
          <a:prstGeom prst="rect">
            <a:avLst/>
          </a:prstGeom>
          <a:noFill/>
          <a:ln>
            <a:noFill/>
          </a:ln>
        </p:spPr>
        <p:txBody>
          <a:bodyPr spcFirstLastPara="1" wrap="square" lIns="91425" tIns="91425" rIns="91425" bIns="91425" anchor="t" anchorCtr="0">
            <a:spAutoFit/>
          </a:bodyPr>
          <a:lstStyle/>
          <a:p>
            <a:pPr marL="457200" lvl="0" indent="0" algn="l" rtl="0">
              <a:lnSpc>
                <a:spcPct val="100000"/>
              </a:lnSpc>
              <a:spcBef>
                <a:spcPts val="0"/>
              </a:spcBef>
              <a:spcAft>
                <a:spcPts val="0"/>
              </a:spcAft>
              <a:buNone/>
            </a:pPr>
            <a:r>
              <a:rPr lang="fr" sz="1000" b="1">
                <a:solidFill>
                  <a:srgbClr val="0000FF"/>
                </a:solidFill>
                <a:latin typeface="Comfortaa"/>
                <a:ea typeface="Comfortaa"/>
                <a:cs typeface="Comfortaa"/>
                <a:sym typeface="Comfortaa"/>
              </a:rPr>
              <a:t>En Amérique du Nord :</a:t>
            </a:r>
            <a:endParaRPr sz="1000" b="1">
              <a:solidFill>
                <a:srgbClr val="0000FF"/>
              </a:solidFill>
              <a:latin typeface="Comfortaa"/>
              <a:ea typeface="Comfortaa"/>
              <a:cs typeface="Comfortaa"/>
              <a:sym typeface="Comfortaa"/>
            </a:endParaRPr>
          </a:p>
          <a:p>
            <a:pPr marL="457200" lvl="0" indent="-292100" algn="l" rtl="0">
              <a:lnSpc>
                <a:spcPct val="150000"/>
              </a:lnSpc>
              <a:spcBef>
                <a:spcPts val="120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La </a:t>
            </a:r>
            <a:r>
              <a:rPr lang="fr" sz="1000" b="1">
                <a:solidFill>
                  <a:schemeClr val="dk1"/>
                </a:solidFill>
                <a:latin typeface="Comfortaa"/>
                <a:ea typeface="Comfortaa"/>
                <a:cs typeface="Comfortaa"/>
                <a:sym typeface="Comfortaa"/>
              </a:rPr>
              <a:t>bande de fréquence</a:t>
            </a:r>
            <a:r>
              <a:rPr lang="fr" sz="1000">
                <a:solidFill>
                  <a:schemeClr val="dk1"/>
                </a:solidFill>
                <a:latin typeface="Comfortaa"/>
                <a:ea typeface="Comfortaa"/>
                <a:cs typeface="Comfortaa"/>
                <a:sym typeface="Comfortaa"/>
              </a:rPr>
              <a:t> utilisée est 902-928 MHz</a:t>
            </a:r>
            <a:endParaRPr sz="1000">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La </a:t>
            </a:r>
            <a:r>
              <a:rPr lang="fr" sz="1000" b="1">
                <a:solidFill>
                  <a:schemeClr val="dk1"/>
                </a:solidFill>
                <a:latin typeface="Comfortaa"/>
                <a:ea typeface="Comfortaa"/>
                <a:cs typeface="Comfortaa"/>
                <a:sym typeface="Comfortaa"/>
              </a:rPr>
              <a:t>PIRE</a:t>
            </a:r>
            <a:r>
              <a:rPr lang="fr" sz="1000">
                <a:solidFill>
                  <a:schemeClr val="dk1"/>
                </a:solidFill>
                <a:latin typeface="Comfortaa"/>
                <a:ea typeface="Comfortaa"/>
                <a:cs typeface="Comfortaa"/>
                <a:sym typeface="Comfortaa"/>
              </a:rPr>
              <a:t>* maximale est de 30dBm</a:t>
            </a:r>
            <a:endParaRPr sz="1000">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Il n’y a pas de limitation sur le </a:t>
            </a:r>
            <a:r>
              <a:rPr lang="fr" sz="1000" b="1">
                <a:solidFill>
                  <a:schemeClr val="dk1"/>
                </a:solidFill>
                <a:latin typeface="Comfortaa"/>
                <a:ea typeface="Comfortaa"/>
                <a:cs typeface="Comfortaa"/>
                <a:sym typeface="Comfortaa"/>
              </a:rPr>
              <a:t>rapport cyclique</a:t>
            </a:r>
            <a:endParaRPr sz="1000" b="1">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Le </a:t>
            </a:r>
            <a:r>
              <a:rPr lang="fr" sz="1000" b="1">
                <a:solidFill>
                  <a:schemeClr val="dk1"/>
                </a:solidFill>
                <a:latin typeface="Comfortaa"/>
                <a:ea typeface="Comfortaa"/>
                <a:cs typeface="Comfortaa"/>
                <a:sym typeface="Comfortaa"/>
              </a:rPr>
              <a:t>Dwell-Time</a:t>
            </a:r>
            <a:r>
              <a:rPr lang="fr" sz="1000">
                <a:solidFill>
                  <a:schemeClr val="dk1"/>
                </a:solidFill>
                <a:latin typeface="Comfortaa"/>
                <a:ea typeface="Comfortaa"/>
                <a:cs typeface="Comfortaa"/>
                <a:sym typeface="Comfortaa"/>
              </a:rPr>
              <a:t> est limité en fonction des Channels :</a:t>
            </a:r>
            <a:endParaRPr sz="1000">
              <a:solidFill>
                <a:schemeClr val="dk1"/>
              </a:solidFill>
              <a:latin typeface="Comfortaa"/>
              <a:ea typeface="Comfortaa"/>
              <a:cs typeface="Comfortaa"/>
              <a:sym typeface="Comfortaa"/>
            </a:endParaRPr>
          </a:p>
          <a:p>
            <a:pPr marL="914400" lvl="1" indent="-292100" algn="l" rtl="0">
              <a:lnSpc>
                <a:spcPct val="150000"/>
              </a:lnSpc>
              <a:spcBef>
                <a:spcPts val="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Channels 0 à 63 :  400ms </a:t>
            </a:r>
            <a:endParaRPr sz="1000">
              <a:solidFill>
                <a:schemeClr val="dk1"/>
              </a:solidFill>
              <a:latin typeface="Comfortaa"/>
              <a:ea typeface="Comfortaa"/>
              <a:cs typeface="Comfortaa"/>
              <a:sym typeface="Comfortaa"/>
            </a:endParaRPr>
          </a:p>
          <a:p>
            <a:pPr marL="914400" lvl="1" indent="-292100" algn="l" rtl="0">
              <a:lnSpc>
                <a:spcPct val="150000"/>
              </a:lnSpc>
              <a:spcBef>
                <a:spcPts val="0"/>
              </a:spcBef>
              <a:spcAft>
                <a:spcPts val="0"/>
              </a:spcAft>
              <a:buClr>
                <a:schemeClr val="dk1"/>
              </a:buClr>
              <a:buSzPts val="1000"/>
              <a:buFont typeface="Comfortaa"/>
              <a:buChar char="○"/>
            </a:pPr>
            <a:r>
              <a:rPr lang="fr" sz="1000">
                <a:solidFill>
                  <a:schemeClr val="dk1"/>
                </a:solidFill>
                <a:latin typeface="Comfortaa"/>
                <a:ea typeface="Comfortaa"/>
                <a:cs typeface="Comfortaa"/>
                <a:sym typeface="Comfortaa"/>
              </a:rPr>
              <a:t>Channels 64 à 71 : Pas de limites !</a:t>
            </a:r>
            <a:endParaRPr sz="1000"/>
          </a:p>
        </p:txBody>
      </p:sp>
      <p:sp>
        <p:nvSpPr>
          <p:cNvPr id="159" name="Google Shape;159;p19"/>
          <p:cNvSpPr txBox="1"/>
          <p:nvPr/>
        </p:nvSpPr>
        <p:spPr>
          <a:xfrm>
            <a:off x="5335150" y="4804800"/>
            <a:ext cx="3207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t>* </a:t>
            </a:r>
            <a:r>
              <a:rPr lang="fr" sz="1000">
                <a:solidFill>
                  <a:schemeClr val="dk1"/>
                </a:solidFill>
                <a:latin typeface="Comfortaa"/>
                <a:ea typeface="Comfortaa"/>
                <a:cs typeface="Comfortaa"/>
                <a:sym typeface="Comfortaa"/>
              </a:rPr>
              <a:t>Puissance Isotrope Rayonnée Équivalente</a:t>
            </a:r>
            <a:endParaRPr sz="1000"/>
          </a:p>
        </p:txBody>
      </p:sp>
      <p:pic>
        <p:nvPicPr>
          <p:cNvPr id="160" name="Google Shape;160;p19"/>
          <p:cNvPicPr preferRelativeResize="0"/>
          <p:nvPr/>
        </p:nvPicPr>
        <p:blipFill>
          <a:blip r:embed="rId5">
            <a:alphaModFix/>
          </a:blip>
          <a:stretch>
            <a:fillRect/>
          </a:stretch>
        </p:blipFill>
        <p:spPr>
          <a:xfrm>
            <a:off x="7640176" y="1819722"/>
            <a:ext cx="1280275" cy="1504066"/>
          </a:xfrm>
          <a:prstGeom prst="rect">
            <a:avLst/>
          </a:prstGeom>
          <a:noFill/>
          <a:ln>
            <a:noFill/>
          </a:ln>
        </p:spPr>
      </p:pic>
      <p:grpSp>
        <p:nvGrpSpPr>
          <p:cNvPr id="161" name="Google Shape;161;p19"/>
          <p:cNvGrpSpPr/>
          <p:nvPr/>
        </p:nvGrpSpPr>
        <p:grpSpPr>
          <a:xfrm>
            <a:off x="-488102" y="-486298"/>
            <a:ext cx="10106050" cy="6095550"/>
            <a:chOff x="-488102" y="-486298"/>
            <a:chExt cx="10106050" cy="6095550"/>
          </a:xfrm>
        </p:grpSpPr>
        <p:pic>
          <p:nvPicPr>
            <p:cNvPr id="162" name="Google Shape;162;p19"/>
            <p:cNvPicPr preferRelativeResize="0"/>
            <p:nvPr/>
          </p:nvPicPr>
          <p:blipFill rotWithShape="1">
            <a:blip r:embed="rId6">
              <a:alphaModFix/>
            </a:blip>
            <a:srcRect b="29986"/>
            <a:stretch/>
          </p:blipFill>
          <p:spPr>
            <a:xfrm rot="2700000">
              <a:off x="-364980" y="4450803"/>
              <a:ext cx="1217932" cy="852724"/>
            </a:xfrm>
            <a:prstGeom prst="rect">
              <a:avLst/>
            </a:prstGeom>
            <a:noFill/>
            <a:ln>
              <a:noFill/>
            </a:ln>
          </p:spPr>
        </p:pic>
        <p:pic>
          <p:nvPicPr>
            <p:cNvPr id="163" name="Google Shape;163;p19"/>
            <p:cNvPicPr preferRelativeResize="0"/>
            <p:nvPr/>
          </p:nvPicPr>
          <p:blipFill rotWithShape="1">
            <a:blip r:embed="rId6">
              <a:alphaModFix/>
            </a:blip>
            <a:srcRect b="29986"/>
            <a:stretch/>
          </p:blipFill>
          <p:spPr>
            <a:xfrm rot="-2700000">
              <a:off x="8276895" y="4450803"/>
              <a:ext cx="1217932" cy="852724"/>
            </a:xfrm>
            <a:prstGeom prst="rect">
              <a:avLst/>
            </a:prstGeom>
            <a:noFill/>
            <a:ln>
              <a:noFill/>
            </a:ln>
          </p:spPr>
        </p:pic>
        <p:pic>
          <p:nvPicPr>
            <p:cNvPr id="164" name="Google Shape;164;p19"/>
            <p:cNvPicPr preferRelativeResize="0"/>
            <p:nvPr/>
          </p:nvPicPr>
          <p:blipFill rotWithShape="1">
            <a:blip r:embed="rId6">
              <a:alphaModFix/>
            </a:blip>
            <a:srcRect b="29986"/>
            <a:stretch/>
          </p:blipFill>
          <p:spPr>
            <a:xfrm rot="-8100000">
              <a:off x="8276895" y="-180572"/>
              <a:ext cx="1217932" cy="852724"/>
            </a:xfrm>
            <a:prstGeom prst="rect">
              <a:avLst/>
            </a:prstGeom>
            <a:noFill/>
            <a:ln>
              <a:noFill/>
            </a:ln>
          </p:spPr>
        </p:pic>
        <p:pic>
          <p:nvPicPr>
            <p:cNvPr id="165" name="Google Shape;165;p19"/>
            <p:cNvPicPr preferRelativeResize="0"/>
            <p:nvPr/>
          </p:nvPicPr>
          <p:blipFill rotWithShape="1">
            <a:blip r:embed="rId6">
              <a:alphaModFix/>
            </a:blip>
            <a:srcRect b="29986"/>
            <a:stretch/>
          </p:blipFill>
          <p:spPr>
            <a:xfrm rot="8100000">
              <a:off x="-364980" y="-180572"/>
              <a:ext cx="1217932" cy="852724"/>
            </a:xfrm>
            <a:prstGeom prst="rect">
              <a:avLst/>
            </a:prstGeom>
            <a:noFill/>
            <a:ln>
              <a:noFill/>
            </a:ln>
          </p:spPr>
        </p:pic>
      </p:grpSp>
      <p:pic>
        <p:nvPicPr>
          <p:cNvPr id="166" name="Google Shape;166;p19"/>
          <p:cNvPicPr preferRelativeResize="0"/>
          <p:nvPr/>
        </p:nvPicPr>
        <p:blipFill>
          <a:blip r:embed="rId7">
            <a:alphaModFix/>
          </a:blip>
          <a:stretch>
            <a:fillRect/>
          </a:stretch>
        </p:blipFill>
        <p:spPr>
          <a:xfrm>
            <a:off x="0" y="3391650"/>
            <a:ext cx="970200" cy="970200"/>
          </a:xfrm>
          <a:prstGeom prst="rect">
            <a:avLst/>
          </a:prstGeom>
          <a:noFill/>
          <a:ln>
            <a:noFill/>
          </a:ln>
        </p:spPr>
      </p:pic>
      <p:cxnSp>
        <p:nvCxnSpPr>
          <p:cNvPr id="167" name="Google Shape;167;p19"/>
          <p:cNvCxnSpPr/>
          <p:nvPr/>
        </p:nvCxnSpPr>
        <p:spPr>
          <a:xfrm rot="10800000">
            <a:off x="2943825" y="1703850"/>
            <a:ext cx="867900" cy="867900"/>
          </a:xfrm>
          <a:prstGeom prst="curvedConnector3">
            <a:avLst>
              <a:gd name="adj1" fmla="val 92698"/>
            </a:avLst>
          </a:prstGeom>
          <a:noFill/>
          <a:ln w="28575" cap="flat" cmpd="sng">
            <a:solidFill>
              <a:srgbClr val="E69138"/>
            </a:solidFill>
            <a:prstDash val="solid"/>
            <a:round/>
            <a:headEnd type="triangle" w="med" len="med"/>
            <a:tailEnd type="oval" w="med" len="med"/>
          </a:ln>
        </p:spPr>
      </p:cxnSp>
      <p:cxnSp>
        <p:nvCxnSpPr>
          <p:cNvPr id="168" name="Google Shape;168;p19"/>
          <p:cNvCxnSpPr/>
          <p:nvPr/>
        </p:nvCxnSpPr>
        <p:spPr>
          <a:xfrm rot="10800000" flipH="1">
            <a:off x="4636525" y="3493950"/>
            <a:ext cx="867900" cy="867900"/>
          </a:xfrm>
          <a:prstGeom prst="curvedConnector3">
            <a:avLst>
              <a:gd name="adj1" fmla="val 92698"/>
            </a:avLst>
          </a:prstGeom>
          <a:noFill/>
          <a:ln w="28575" cap="flat" cmpd="sng">
            <a:solidFill>
              <a:srgbClr val="E69138"/>
            </a:solidFill>
            <a:prstDash val="solid"/>
            <a:round/>
            <a:headEnd type="triangl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500"/>
                                        <p:tgtEl>
                                          <p:spTgt spid="167"/>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68"/>
                                        </p:tgtEl>
                                        <p:attrNameLst>
                                          <p:attrName>style.visibility</p:attrName>
                                        </p:attrNameLst>
                                      </p:cBhvr>
                                      <p:to>
                                        <p:strVal val="visible"/>
                                      </p:to>
                                    </p:set>
                                    <p:anim calcmode="lin" valueType="num">
                                      <p:cBhvr additive="base">
                                        <p:cTn id="11" dur="500"/>
                                        <p:tgtEl>
                                          <p:spTgt spid="16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body" idx="1"/>
          </p:nvPr>
        </p:nvSpPr>
        <p:spPr>
          <a:xfrm>
            <a:off x="311700" y="1459825"/>
            <a:ext cx="3522900" cy="18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1100">
                <a:solidFill>
                  <a:schemeClr val="dk1"/>
                </a:solidFill>
                <a:latin typeface="Comfortaa Light"/>
                <a:ea typeface="Comfortaa Light"/>
                <a:cs typeface="Comfortaa Light"/>
                <a:sym typeface="Comfortaa Light"/>
              </a:rPr>
              <a:t>Tous les équipements de télécommunication mis sur le marché européen doivent être conformes à la directive RED (Radio Equipment Directive) 2014/53/UE établie par le parlement européen. Cette directive définit les exigences en termes de limites de rayonnement électromagnétique pour la sécurité des personnes, mais aussi en termes d’occupation du spectre électromagnétique. </a:t>
            </a:r>
            <a:endParaRPr sz="1100"/>
          </a:p>
        </p:txBody>
      </p:sp>
      <p:sp>
        <p:nvSpPr>
          <p:cNvPr id="174" name="Google Shape;174;p20"/>
          <p:cNvSpPr txBox="1"/>
          <p:nvPr/>
        </p:nvSpPr>
        <p:spPr>
          <a:xfrm>
            <a:off x="980650" y="4694100"/>
            <a:ext cx="4260300" cy="449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fr" sz="800" u="sng">
                <a:solidFill>
                  <a:srgbClr val="1155CC"/>
                </a:solid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https://eur-lex.europa.eu/legal-content/FR/TXT/HTML/?uri=LEGISSUM:3101_2</a:t>
            </a:r>
            <a:endParaRPr sz="800">
              <a:solidFill>
                <a:schemeClr val="dk1"/>
              </a:solidFill>
              <a:latin typeface="Comfortaa"/>
              <a:ea typeface="Comfortaa"/>
              <a:cs typeface="Comfortaa"/>
              <a:sym typeface="Comfortaa"/>
            </a:endParaRPr>
          </a:p>
          <a:p>
            <a:pPr marL="0" lvl="0" indent="0" algn="just" rtl="0">
              <a:lnSpc>
                <a:spcPct val="115000"/>
              </a:lnSpc>
              <a:spcBef>
                <a:spcPts val="0"/>
              </a:spcBef>
              <a:spcAft>
                <a:spcPts val="0"/>
              </a:spcAft>
              <a:buNone/>
            </a:pPr>
            <a:r>
              <a:rPr lang="fr" sz="800" u="sng">
                <a:solidFill>
                  <a:srgbClr val="1155CC"/>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https://lora-alliance.org/lorawan-certification/</a:t>
            </a:r>
            <a:endParaRPr sz="800">
              <a:latin typeface="Comfortaa"/>
              <a:ea typeface="Comfortaa"/>
              <a:cs typeface="Comfortaa"/>
              <a:sym typeface="Comfortaa"/>
            </a:endParaRPr>
          </a:p>
        </p:txBody>
      </p:sp>
      <p:sp>
        <p:nvSpPr>
          <p:cNvPr id="175" name="Google Shape;175;p20"/>
          <p:cNvSpPr txBox="1"/>
          <p:nvPr/>
        </p:nvSpPr>
        <p:spPr>
          <a:xfrm>
            <a:off x="4828925" y="2999450"/>
            <a:ext cx="3799500" cy="171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fr" sz="1100">
                <a:solidFill>
                  <a:schemeClr val="dk1"/>
                </a:solidFill>
                <a:latin typeface="Comfortaa Light"/>
                <a:ea typeface="Comfortaa Light"/>
                <a:cs typeface="Comfortaa Light"/>
                <a:sym typeface="Comfortaa Light"/>
              </a:rPr>
              <a:t>Dans le cas d’un module LoRa, on s'attend à ce qu’il n'interfère pas en dehors des bandes libres où il officie</a:t>
            </a:r>
            <a:endParaRPr sz="1100">
              <a:solidFill>
                <a:schemeClr val="dk1"/>
              </a:solidFill>
              <a:latin typeface="Comfortaa Light"/>
              <a:ea typeface="Comfortaa Light"/>
              <a:cs typeface="Comfortaa Light"/>
              <a:sym typeface="Comfortaa Light"/>
            </a:endParaRPr>
          </a:p>
          <a:p>
            <a:pPr marL="0" lvl="0" indent="0" algn="l" rtl="0">
              <a:lnSpc>
                <a:spcPct val="115000"/>
              </a:lnSpc>
              <a:spcBef>
                <a:spcPts val="0"/>
              </a:spcBef>
              <a:spcAft>
                <a:spcPts val="0"/>
              </a:spcAft>
              <a:buNone/>
            </a:pPr>
            <a:r>
              <a:rPr lang="fr" sz="1100">
                <a:solidFill>
                  <a:schemeClr val="dk1"/>
                </a:solidFill>
                <a:latin typeface="Comfortaa Light"/>
                <a:ea typeface="Comfortaa Light"/>
                <a:cs typeface="Comfortaa Light"/>
                <a:sym typeface="Comfortaa Light"/>
              </a:rPr>
              <a:t>Le standard LoRa offre également la possibilité de certifier ses équipements par la LoRa Alliance afin de s’assurer de l’interopérabilité des différents équipements LoRa entre eux pour la mise en place d’un réseau global.</a:t>
            </a:r>
            <a:endParaRPr sz="1100">
              <a:latin typeface="Comfortaa Light"/>
              <a:ea typeface="Comfortaa Light"/>
              <a:cs typeface="Comfortaa Light"/>
              <a:sym typeface="Comfortaa Light"/>
            </a:endParaRPr>
          </a:p>
        </p:txBody>
      </p:sp>
      <p:pic>
        <p:nvPicPr>
          <p:cNvPr id="176" name="Google Shape;176;p20"/>
          <p:cNvPicPr preferRelativeResize="0"/>
          <p:nvPr/>
        </p:nvPicPr>
        <p:blipFill>
          <a:blip r:embed="rId5">
            <a:alphaModFix/>
          </a:blip>
          <a:stretch>
            <a:fillRect/>
          </a:stretch>
        </p:blipFill>
        <p:spPr>
          <a:xfrm>
            <a:off x="5240950" y="1459825"/>
            <a:ext cx="2849824" cy="1424900"/>
          </a:xfrm>
          <a:prstGeom prst="rect">
            <a:avLst/>
          </a:prstGeom>
          <a:noFill/>
          <a:ln>
            <a:noFill/>
          </a:ln>
        </p:spPr>
      </p:pic>
      <p:sp>
        <p:nvSpPr>
          <p:cNvPr id="177" name="Google Shape;177;p20"/>
          <p:cNvSpPr txBox="1">
            <a:spLocks noGrp="1"/>
          </p:cNvSpPr>
          <p:nvPr>
            <p:ph type="title"/>
          </p:nvPr>
        </p:nvSpPr>
        <p:spPr>
          <a:xfrm>
            <a:off x="311700" y="445025"/>
            <a:ext cx="8693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3. Quel standard harmonisé faut-il suivre pour la certification CEM d’un module radio LoRa en Europe ? Identifier les principales exigences pour ce module.</a:t>
            </a:r>
            <a:endParaRPr sz="1600">
              <a:latin typeface="Comfortaa"/>
              <a:ea typeface="Comfortaa"/>
              <a:cs typeface="Comfortaa"/>
              <a:sym typeface="Comfortaa"/>
            </a:endParaRPr>
          </a:p>
          <a:p>
            <a:pPr marL="0" lvl="0" indent="0" algn="l" rtl="0">
              <a:lnSpc>
                <a:spcPct val="115000"/>
              </a:lnSpc>
              <a:spcBef>
                <a:spcPts val="0"/>
              </a:spcBef>
              <a:spcAft>
                <a:spcPts val="0"/>
              </a:spcAft>
              <a:buNone/>
            </a:pPr>
            <a:endParaRPr sz="1600">
              <a:latin typeface="Comfortaa"/>
              <a:ea typeface="Comfortaa"/>
              <a:cs typeface="Comfortaa"/>
              <a:sym typeface="Comfortaa"/>
            </a:endParaRPr>
          </a:p>
          <a:p>
            <a:pPr marL="0" lvl="0" indent="0" algn="l" rtl="0">
              <a:lnSpc>
                <a:spcPct val="115000"/>
              </a:lnSpc>
              <a:spcBef>
                <a:spcPts val="0"/>
              </a:spcBef>
              <a:spcAft>
                <a:spcPts val="0"/>
              </a:spcAft>
              <a:buNone/>
            </a:pPr>
            <a:endParaRPr sz="1600">
              <a:latin typeface="Comfortaa"/>
              <a:ea typeface="Comfortaa"/>
              <a:cs typeface="Comfortaa"/>
              <a:sym typeface="Comfortaa"/>
            </a:endParaRPr>
          </a:p>
        </p:txBody>
      </p:sp>
      <p:grpSp>
        <p:nvGrpSpPr>
          <p:cNvPr id="178" name="Google Shape;178;p20"/>
          <p:cNvGrpSpPr/>
          <p:nvPr/>
        </p:nvGrpSpPr>
        <p:grpSpPr>
          <a:xfrm>
            <a:off x="-488102" y="-486298"/>
            <a:ext cx="10106050" cy="6095550"/>
            <a:chOff x="-488102" y="-486298"/>
            <a:chExt cx="10106050" cy="6095550"/>
          </a:xfrm>
        </p:grpSpPr>
        <p:pic>
          <p:nvPicPr>
            <p:cNvPr id="179" name="Google Shape;179;p20"/>
            <p:cNvPicPr preferRelativeResize="0"/>
            <p:nvPr/>
          </p:nvPicPr>
          <p:blipFill rotWithShape="1">
            <a:blip r:embed="rId6">
              <a:alphaModFix/>
            </a:blip>
            <a:srcRect b="29986"/>
            <a:stretch/>
          </p:blipFill>
          <p:spPr>
            <a:xfrm rot="2700000">
              <a:off x="-364980" y="4450803"/>
              <a:ext cx="1217932" cy="852724"/>
            </a:xfrm>
            <a:prstGeom prst="rect">
              <a:avLst/>
            </a:prstGeom>
            <a:noFill/>
            <a:ln>
              <a:noFill/>
            </a:ln>
          </p:spPr>
        </p:pic>
        <p:pic>
          <p:nvPicPr>
            <p:cNvPr id="180" name="Google Shape;180;p20"/>
            <p:cNvPicPr preferRelativeResize="0"/>
            <p:nvPr/>
          </p:nvPicPr>
          <p:blipFill rotWithShape="1">
            <a:blip r:embed="rId6">
              <a:alphaModFix/>
            </a:blip>
            <a:srcRect b="29986"/>
            <a:stretch/>
          </p:blipFill>
          <p:spPr>
            <a:xfrm rot="-2700000">
              <a:off x="8276895" y="4450803"/>
              <a:ext cx="1217932" cy="852724"/>
            </a:xfrm>
            <a:prstGeom prst="rect">
              <a:avLst/>
            </a:prstGeom>
            <a:noFill/>
            <a:ln>
              <a:noFill/>
            </a:ln>
          </p:spPr>
        </p:pic>
        <p:pic>
          <p:nvPicPr>
            <p:cNvPr id="181" name="Google Shape;181;p20"/>
            <p:cNvPicPr preferRelativeResize="0"/>
            <p:nvPr/>
          </p:nvPicPr>
          <p:blipFill rotWithShape="1">
            <a:blip r:embed="rId6">
              <a:alphaModFix/>
            </a:blip>
            <a:srcRect b="29986"/>
            <a:stretch/>
          </p:blipFill>
          <p:spPr>
            <a:xfrm rot="-8100000">
              <a:off x="8276895" y="-180572"/>
              <a:ext cx="1217932" cy="852724"/>
            </a:xfrm>
            <a:prstGeom prst="rect">
              <a:avLst/>
            </a:prstGeom>
            <a:noFill/>
            <a:ln>
              <a:noFill/>
            </a:ln>
          </p:spPr>
        </p:pic>
        <p:pic>
          <p:nvPicPr>
            <p:cNvPr id="182" name="Google Shape;182;p20"/>
            <p:cNvPicPr preferRelativeResize="0"/>
            <p:nvPr/>
          </p:nvPicPr>
          <p:blipFill rotWithShape="1">
            <a:blip r:embed="rId6">
              <a:alphaModFix/>
            </a:blip>
            <a:srcRect b="29986"/>
            <a:stretch/>
          </p:blipFill>
          <p:spPr>
            <a:xfrm rot="8100000">
              <a:off x="-364980" y="-180572"/>
              <a:ext cx="1217932" cy="852724"/>
            </a:xfrm>
            <a:prstGeom prst="rect">
              <a:avLst/>
            </a:prstGeom>
            <a:noFill/>
            <a:ln>
              <a:noFill/>
            </a:ln>
          </p:spPr>
        </p:pic>
      </p:grpSp>
      <p:cxnSp>
        <p:nvCxnSpPr>
          <p:cNvPr id="183" name="Google Shape;183;p20"/>
          <p:cNvCxnSpPr/>
          <p:nvPr/>
        </p:nvCxnSpPr>
        <p:spPr>
          <a:xfrm rot="10800000">
            <a:off x="3897813" y="2742600"/>
            <a:ext cx="867900" cy="867900"/>
          </a:xfrm>
          <a:prstGeom prst="curvedConnector3">
            <a:avLst>
              <a:gd name="adj1" fmla="val 50000"/>
            </a:avLst>
          </a:prstGeom>
          <a:noFill/>
          <a:ln w="28575" cap="flat" cmpd="sng">
            <a:solidFill>
              <a:srgbClr val="E69138"/>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500"/>
                                        <p:tgtEl>
                                          <p:spTgt spid="1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527888" y="2047075"/>
            <a:ext cx="3988875" cy="2524525"/>
          </a:xfrm>
          <a:prstGeom prst="rect">
            <a:avLst/>
          </a:prstGeom>
          <a:noFill/>
          <a:ln>
            <a:noFill/>
          </a:ln>
        </p:spPr>
      </p:pic>
      <p:sp>
        <p:nvSpPr>
          <p:cNvPr id="189" name="Google Shape;189;p21"/>
          <p:cNvSpPr txBox="1"/>
          <p:nvPr/>
        </p:nvSpPr>
        <p:spPr>
          <a:xfrm>
            <a:off x="828063" y="1308175"/>
            <a:ext cx="3388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latin typeface="Comfortaa"/>
                <a:ea typeface="Comfortaa"/>
                <a:cs typeface="Comfortaa"/>
                <a:sym typeface="Comfortaa"/>
              </a:rPr>
              <a:t>- LoRa est un protocole de couche MAC</a:t>
            </a:r>
            <a:endParaRPr sz="1200">
              <a:latin typeface="Comfortaa"/>
              <a:ea typeface="Comfortaa"/>
              <a:cs typeface="Comfortaa"/>
              <a:sym typeface="Comfortaa"/>
            </a:endParaRPr>
          </a:p>
          <a:p>
            <a:pPr marL="0" lvl="0" indent="0" algn="l" rtl="0">
              <a:spcBef>
                <a:spcPts val="0"/>
              </a:spcBef>
              <a:spcAft>
                <a:spcPts val="0"/>
              </a:spcAft>
              <a:buNone/>
            </a:pPr>
            <a:r>
              <a:rPr lang="fr" sz="1200">
                <a:latin typeface="Comfortaa"/>
                <a:ea typeface="Comfortaa"/>
                <a:cs typeface="Comfortaa"/>
                <a:sym typeface="Comfortaa"/>
              </a:rPr>
              <a:t>- La topologie du réseau LoRa est de type star-of-stars</a:t>
            </a:r>
            <a:endParaRPr sz="1200">
              <a:latin typeface="Comfortaa"/>
              <a:ea typeface="Comfortaa"/>
              <a:cs typeface="Comfortaa"/>
              <a:sym typeface="Comfortaa"/>
            </a:endParaRPr>
          </a:p>
        </p:txBody>
      </p:sp>
      <p:pic>
        <p:nvPicPr>
          <p:cNvPr id="190" name="Google Shape;190;p21"/>
          <p:cNvPicPr preferRelativeResize="0"/>
          <p:nvPr/>
        </p:nvPicPr>
        <p:blipFill>
          <a:blip r:embed="rId4">
            <a:alphaModFix/>
          </a:blip>
          <a:stretch>
            <a:fillRect/>
          </a:stretch>
        </p:blipFill>
        <p:spPr>
          <a:xfrm>
            <a:off x="5327700" y="1017725"/>
            <a:ext cx="2779250" cy="1956125"/>
          </a:xfrm>
          <a:prstGeom prst="rect">
            <a:avLst/>
          </a:prstGeom>
          <a:noFill/>
          <a:ln>
            <a:noFill/>
          </a:ln>
        </p:spPr>
      </p:pic>
      <p:sp>
        <p:nvSpPr>
          <p:cNvPr id="191" name="Google Shape;191;p21"/>
          <p:cNvSpPr txBox="1"/>
          <p:nvPr/>
        </p:nvSpPr>
        <p:spPr>
          <a:xfrm>
            <a:off x="5041650" y="2905838"/>
            <a:ext cx="34878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latin typeface="Comfortaa"/>
                <a:ea typeface="Comfortaa"/>
                <a:cs typeface="Comfortaa"/>
                <a:sym typeface="Comfortaa"/>
              </a:rPr>
              <a:t>- </a:t>
            </a:r>
            <a:r>
              <a:rPr lang="fr" sz="1200" b="1">
                <a:latin typeface="Comfortaa"/>
                <a:ea typeface="Comfortaa"/>
                <a:cs typeface="Comfortaa"/>
                <a:sym typeface="Comfortaa"/>
              </a:rPr>
              <a:t>End devices</a:t>
            </a:r>
            <a:r>
              <a:rPr lang="fr" sz="1200">
                <a:latin typeface="Comfortaa"/>
                <a:ea typeface="Comfortaa"/>
                <a:cs typeface="Comfortaa"/>
                <a:sym typeface="Comfortaa"/>
              </a:rPr>
              <a:t> : Capteurs ou tout appareil communiquant avec une gateway</a:t>
            </a:r>
            <a:endParaRPr sz="1200">
              <a:latin typeface="Comfortaa"/>
              <a:ea typeface="Comfortaa"/>
              <a:cs typeface="Comfortaa"/>
              <a:sym typeface="Comfortaa"/>
            </a:endParaRPr>
          </a:p>
          <a:p>
            <a:pPr marL="0" lvl="0" indent="0" algn="l" rtl="0">
              <a:lnSpc>
                <a:spcPct val="115000"/>
              </a:lnSpc>
              <a:spcBef>
                <a:spcPts val="0"/>
              </a:spcBef>
              <a:spcAft>
                <a:spcPts val="0"/>
              </a:spcAft>
              <a:buNone/>
            </a:pPr>
            <a:r>
              <a:rPr lang="fr" sz="1200">
                <a:latin typeface="Comfortaa"/>
                <a:ea typeface="Comfortaa"/>
                <a:cs typeface="Comfortaa"/>
                <a:sym typeface="Comfortaa"/>
              </a:rPr>
              <a:t>- </a:t>
            </a:r>
            <a:r>
              <a:rPr lang="fr" sz="1200" b="1">
                <a:latin typeface="Comfortaa"/>
                <a:ea typeface="Comfortaa"/>
                <a:cs typeface="Comfortaa"/>
                <a:sym typeface="Comfortaa"/>
              </a:rPr>
              <a:t>Gateway </a:t>
            </a:r>
            <a:r>
              <a:rPr lang="fr" sz="1200">
                <a:latin typeface="Comfortaa"/>
                <a:ea typeface="Comfortaa"/>
                <a:cs typeface="Comfortaa"/>
                <a:sym typeface="Comfortaa"/>
              </a:rPr>
              <a:t>: Relaye les informations des end devices vers le Network Server</a:t>
            </a:r>
            <a:endParaRPr sz="1200">
              <a:latin typeface="Comfortaa"/>
              <a:ea typeface="Comfortaa"/>
              <a:cs typeface="Comfortaa"/>
              <a:sym typeface="Comfortaa"/>
            </a:endParaRPr>
          </a:p>
          <a:p>
            <a:pPr marL="0" lvl="0" indent="0" algn="l" rtl="0">
              <a:lnSpc>
                <a:spcPct val="115000"/>
              </a:lnSpc>
              <a:spcBef>
                <a:spcPts val="0"/>
              </a:spcBef>
              <a:spcAft>
                <a:spcPts val="0"/>
              </a:spcAft>
              <a:buNone/>
            </a:pPr>
            <a:r>
              <a:rPr lang="fr" sz="1200">
                <a:latin typeface="Comfortaa"/>
                <a:ea typeface="Comfortaa"/>
                <a:cs typeface="Comfortaa"/>
                <a:sym typeface="Comfortaa"/>
              </a:rPr>
              <a:t>- </a:t>
            </a:r>
            <a:r>
              <a:rPr lang="fr" sz="1200" b="1">
                <a:latin typeface="Comfortaa"/>
                <a:ea typeface="Comfortaa"/>
                <a:cs typeface="Comfortaa"/>
                <a:sym typeface="Comfortaa"/>
              </a:rPr>
              <a:t>Network Server</a:t>
            </a:r>
            <a:r>
              <a:rPr lang="fr" sz="1200">
                <a:latin typeface="Comfortaa"/>
                <a:ea typeface="Comfortaa"/>
                <a:cs typeface="Comfortaa"/>
                <a:sym typeface="Comfortaa"/>
              </a:rPr>
              <a:t> : Logiciel gérant le réseau</a:t>
            </a:r>
            <a:endParaRPr sz="1200">
              <a:latin typeface="Comfortaa"/>
              <a:ea typeface="Comfortaa"/>
              <a:cs typeface="Comfortaa"/>
              <a:sym typeface="Comfortaa"/>
            </a:endParaRPr>
          </a:p>
          <a:p>
            <a:pPr marL="0" lvl="0" indent="0" algn="l" rtl="0">
              <a:lnSpc>
                <a:spcPct val="115000"/>
              </a:lnSpc>
              <a:spcBef>
                <a:spcPts val="0"/>
              </a:spcBef>
              <a:spcAft>
                <a:spcPts val="0"/>
              </a:spcAft>
              <a:buNone/>
            </a:pPr>
            <a:r>
              <a:rPr lang="fr" sz="1200">
                <a:latin typeface="Comfortaa"/>
                <a:ea typeface="Comfortaa"/>
                <a:cs typeface="Comfortaa"/>
                <a:sym typeface="Comfortaa"/>
              </a:rPr>
              <a:t>- </a:t>
            </a:r>
            <a:r>
              <a:rPr lang="fr" sz="1200" b="1">
                <a:latin typeface="Comfortaa"/>
                <a:ea typeface="Comfortaa"/>
                <a:cs typeface="Comfortaa"/>
                <a:sym typeface="Comfortaa"/>
              </a:rPr>
              <a:t>Application Server</a:t>
            </a:r>
            <a:r>
              <a:rPr lang="fr" sz="1200">
                <a:latin typeface="Comfortaa"/>
                <a:ea typeface="Comfortaa"/>
                <a:cs typeface="Comfortaa"/>
                <a:sym typeface="Comfortaa"/>
              </a:rPr>
              <a:t> : Entité responsable de traiter les data applicatives reçu</a:t>
            </a:r>
            <a:endParaRPr sz="1200">
              <a:latin typeface="Comfortaa"/>
              <a:ea typeface="Comfortaa"/>
              <a:cs typeface="Comfortaa"/>
              <a:sym typeface="Comfortaa"/>
            </a:endParaRPr>
          </a:p>
        </p:txBody>
      </p:sp>
      <p:sp>
        <p:nvSpPr>
          <p:cNvPr id="192" name="Google Shape;192;p21"/>
          <p:cNvSpPr txBox="1"/>
          <p:nvPr/>
        </p:nvSpPr>
        <p:spPr>
          <a:xfrm>
            <a:off x="828075" y="4694100"/>
            <a:ext cx="5167200" cy="449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800">
                <a:latin typeface="Comfortaa"/>
                <a:ea typeface="Comfortaa"/>
                <a:cs typeface="Comfortaa"/>
                <a:sym typeface="Comfortaa"/>
              </a:rPr>
              <a:t>Source : </a:t>
            </a:r>
            <a:r>
              <a:rPr lang="fr" sz="800" u="sng">
                <a:solidFill>
                  <a:srgbClr val="1155CC"/>
                </a:solid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https://www.thethingsnetwork.org/docs/lorawan/architecture/</a:t>
            </a:r>
            <a:endParaRPr sz="800">
              <a:latin typeface="Comfortaa"/>
              <a:ea typeface="Comfortaa"/>
              <a:cs typeface="Comfortaa"/>
              <a:sym typeface="Comfortaa"/>
            </a:endParaRPr>
          </a:p>
          <a:p>
            <a:pPr marL="0" lvl="0" indent="0" algn="just" rtl="0">
              <a:lnSpc>
                <a:spcPct val="115000"/>
              </a:lnSpc>
              <a:spcBef>
                <a:spcPts val="0"/>
              </a:spcBef>
              <a:spcAft>
                <a:spcPts val="0"/>
              </a:spcAft>
              <a:buClr>
                <a:schemeClr val="dk1"/>
              </a:buClr>
              <a:buSzPts val="1100"/>
              <a:buFont typeface="Arial"/>
              <a:buNone/>
            </a:pPr>
            <a:r>
              <a:rPr lang="fr" sz="800">
                <a:latin typeface="Comfortaa"/>
                <a:ea typeface="Comfortaa"/>
                <a:cs typeface="Comfortaa"/>
                <a:sym typeface="Comfortaa"/>
              </a:rPr>
              <a:t>               </a:t>
            </a:r>
            <a:r>
              <a:rPr lang="fr" sz="800" u="sng">
                <a:solidFill>
                  <a:srgbClr val="1155CC"/>
                </a:solidFill>
                <a:latin typeface="Comfortaa"/>
                <a:ea typeface="Comfortaa"/>
                <a:cs typeface="Comfortaa"/>
                <a:sym typeface="Comfortaa"/>
                <a:hlinkClick r:id="rId6">
                  <a:extLst>
                    <a:ext uri="{A12FA001-AC4F-418D-AE19-62706E023703}">
                      <ahyp:hlinkClr xmlns:ahyp="http://schemas.microsoft.com/office/drawing/2018/hyperlinkcolor" val="tx"/>
                    </a:ext>
                  </a:extLst>
                </a:hlinkClick>
              </a:rPr>
              <a:t>https://www.researchgate.net/figure/Topology-of-a-LoRaWAN-network_fig1_312485284</a:t>
            </a:r>
            <a:endParaRPr sz="800">
              <a:latin typeface="Comfortaa"/>
              <a:ea typeface="Comfortaa"/>
              <a:cs typeface="Comfortaa"/>
              <a:sym typeface="Comfortaa"/>
            </a:endParaRPr>
          </a:p>
        </p:txBody>
      </p:sp>
      <p:sp>
        <p:nvSpPr>
          <p:cNvPr id="193" name="Google Shape;193;p21"/>
          <p:cNvSpPr txBox="1">
            <a:spLocks noGrp="1"/>
          </p:cNvSpPr>
          <p:nvPr>
            <p:ph type="title"/>
          </p:nvPr>
        </p:nvSpPr>
        <p:spPr>
          <a:xfrm>
            <a:off x="311700" y="445025"/>
            <a:ext cx="8693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600">
                <a:latin typeface="Comfortaa"/>
                <a:ea typeface="Comfortaa"/>
                <a:cs typeface="Comfortaa"/>
                <a:sym typeface="Comfortaa"/>
              </a:rPr>
              <a:t>4. LoRa est-il un protocole de couche physique ou de couche MAC ? Décrire la topologie d'un réseau LoRa(WAN).</a:t>
            </a:r>
            <a:endParaRPr sz="1600">
              <a:latin typeface="Comfortaa"/>
              <a:ea typeface="Comfortaa"/>
              <a:cs typeface="Comfortaa"/>
              <a:sym typeface="Comfortaa"/>
            </a:endParaRPr>
          </a:p>
        </p:txBody>
      </p:sp>
      <p:grpSp>
        <p:nvGrpSpPr>
          <p:cNvPr id="194" name="Google Shape;194;p21"/>
          <p:cNvGrpSpPr/>
          <p:nvPr/>
        </p:nvGrpSpPr>
        <p:grpSpPr>
          <a:xfrm>
            <a:off x="-488102" y="-486298"/>
            <a:ext cx="10106050" cy="6095550"/>
            <a:chOff x="-488102" y="-486298"/>
            <a:chExt cx="10106050" cy="6095550"/>
          </a:xfrm>
        </p:grpSpPr>
        <p:pic>
          <p:nvPicPr>
            <p:cNvPr id="195" name="Google Shape;195;p21"/>
            <p:cNvPicPr preferRelativeResize="0"/>
            <p:nvPr/>
          </p:nvPicPr>
          <p:blipFill rotWithShape="1">
            <a:blip r:embed="rId7">
              <a:alphaModFix/>
            </a:blip>
            <a:srcRect b="29986"/>
            <a:stretch/>
          </p:blipFill>
          <p:spPr>
            <a:xfrm rot="2700000">
              <a:off x="-364980" y="4450803"/>
              <a:ext cx="1217932" cy="852724"/>
            </a:xfrm>
            <a:prstGeom prst="rect">
              <a:avLst/>
            </a:prstGeom>
            <a:noFill/>
            <a:ln>
              <a:noFill/>
            </a:ln>
          </p:spPr>
        </p:pic>
        <p:pic>
          <p:nvPicPr>
            <p:cNvPr id="196" name="Google Shape;196;p21"/>
            <p:cNvPicPr preferRelativeResize="0"/>
            <p:nvPr/>
          </p:nvPicPr>
          <p:blipFill rotWithShape="1">
            <a:blip r:embed="rId7">
              <a:alphaModFix/>
            </a:blip>
            <a:srcRect b="29986"/>
            <a:stretch/>
          </p:blipFill>
          <p:spPr>
            <a:xfrm rot="-2700000">
              <a:off x="8276895" y="4450803"/>
              <a:ext cx="1217932" cy="852724"/>
            </a:xfrm>
            <a:prstGeom prst="rect">
              <a:avLst/>
            </a:prstGeom>
            <a:noFill/>
            <a:ln>
              <a:noFill/>
            </a:ln>
          </p:spPr>
        </p:pic>
        <p:pic>
          <p:nvPicPr>
            <p:cNvPr id="197" name="Google Shape;197;p21"/>
            <p:cNvPicPr preferRelativeResize="0"/>
            <p:nvPr/>
          </p:nvPicPr>
          <p:blipFill rotWithShape="1">
            <a:blip r:embed="rId7">
              <a:alphaModFix/>
            </a:blip>
            <a:srcRect b="29986"/>
            <a:stretch/>
          </p:blipFill>
          <p:spPr>
            <a:xfrm rot="-8100000">
              <a:off x="8276895" y="-180572"/>
              <a:ext cx="1217932" cy="852724"/>
            </a:xfrm>
            <a:prstGeom prst="rect">
              <a:avLst/>
            </a:prstGeom>
            <a:noFill/>
            <a:ln>
              <a:noFill/>
            </a:ln>
          </p:spPr>
        </p:pic>
        <p:pic>
          <p:nvPicPr>
            <p:cNvPr id="198" name="Google Shape;198;p21"/>
            <p:cNvPicPr preferRelativeResize="0"/>
            <p:nvPr/>
          </p:nvPicPr>
          <p:blipFill rotWithShape="1">
            <a:blip r:embed="rId7">
              <a:alphaModFix/>
            </a:blip>
            <a:srcRect b="29986"/>
            <a:stretch/>
          </p:blipFill>
          <p:spPr>
            <a:xfrm rot="8100000">
              <a:off x="-364980" y="-180572"/>
              <a:ext cx="1217932" cy="852724"/>
            </a:xfrm>
            <a:prstGeom prst="rect">
              <a:avLst/>
            </a:prstGeom>
            <a:noFill/>
            <a:ln>
              <a:noFill/>
            </a:ln>
          </p:spPr>
        </p:pic>
      </p:grpSp>
      <p:sp>
        <p:nvSpPr>
          <p:cNvPr id="199" name="Google Shape;199;p21"/>
          <p:cNvSpPr/>
          <p:nvPr/>
        </p:nvSpPr>
        <p:spPr>
          <a:xfrm>
            <a:off x="615850" y="2110575"/>
            <a:ext cx="3811500" cy="2360100"/>
          </a:xfrm>
          <a:prstGeom prst="rect">
            <a:avLst/>
          </a:prstGeom>
          <a:no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5327725" y="1131500"/>
            <a:ext cx="2779200" cy="1728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9"/>
                                        </p:tgtEl>
                                        <p:attrNameLst>
                                          <p:attrName>style.visibility</p:attrName>
                                        </p:attrNameLst>
                                      </p:cBhvr>
                                      <p:to>
                                        <p:strVal val="visible"/>
                                      </p:to>
                                    </p:set>
                                    <p:anim calcmode="lin" valueType="num">
                                      <p:cBhvr additive="base">
                                        <p:cTn id="7" dur="500"/>
                                        <p:tgtEl>
                                          <p:spTgt spid="199"/>
                                        </p:tgtEl>
                                        <p:attrNameLst>
                                          <p:attrName>ppt_w</p:attrName>
                                        </p:attrNameLst>
                                      </p:cBhvr>
                                      <p:tavLst>
                                        <p:tav tm="0">
                                          <p:val>
                                            <p:strVal val="0"/>
                                          </p:val>
                                        </p:tav>
                                        <p:tav tm="100000">
                                          <p:val>
                                            <p:strVal val="#ppt_w"/>
                                          </p:val>
                                        </p:tav>
                                      </p:tavLst>
                                    </p:anim>
                                    <p:anim calcmode="lin" valueType="num">
                                      <p:cBhvr additive="base">
                                        <p:cTn id="8" dur="500"/>
                                        <p:tgtEl>
                                          <p:spTgt spid="199"/>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0"/>
                                        </p:tgtEl>
                                        <p:attrNameLst>
                                          <p:attrName>style.visibility</p:attrName>
                                        </p:attrNameLst>
                                      </p:cBhvr>
                                      <p:to>
                                        <p:strVal val="visible"/>
                                      </p:to>
                                    </p:set>
                                    <p:anim calcmode="lin" valueType="num">
                                      <p:cBhvr additive="base">
                                        <p:cTn id="11" dur="500"/>
                                        <p:tgtEl>
                                          <p:spTgt spid="200"/>
                                        </p:tgtEl>
                                        <p:attrNameLst>
                                          <p:attrName>ppt_w</p:attrName>
                                        </p:attrNameLst>
                                      </p:cBhvr>
                                      <p:tavLst>
                                        <p:tav tm="0">
                                          <p:val>
                                            <p:strVal val="0"/>
                                          </p:val>
                                        </p:tav>
                                        <p:tav tm="100000">
                                          <p:val>
                                            <p:strVal val="#ppt_w"/>
                                          </p:val>
                                        </p:tav>
                                      </p:tavLst>
                                    </p:anim>
                                    <p:anim calcmode="lin" valueType="num">
                                      <p:cBhvr additive="base">
                                        <p:cTn id="12" dur="500"/>
                                        <p:tgtEl>
                                          <p:spTgt spid="2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2206</Words>
  <Application>Microsoft Office PowerPoint</Application>
  <PresentationFormat>Presentación en pantalla (16:9)</PresentationFormat>
  <Paragraphs>198</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Comfortaa</vt:lpstr>
      <vt:lpstr>Comfortaa Light</vt:lpstr>
      <vt:lpstr>Arial</vt:lpstr>
      <vt:lpstr>Simple Light</vt:lpstr>
      <vt:lpstr>Presentación de PowerPoint</vt:lpstr>
      <vt:lpstr>Presentación de PowerPoint</vt:lpstr>
      <vt:lpstr>1. Quelles sont les principales performances attendues d'une technologie dite LPWA ? </vt:lpstr>
      <vt:lpstr>Liste des  technologies LPWA </vt:lpstr>
      <vt:lpstr>2. Quelles sont les bandes de fréquence utilisables par LoRa en Europe ? </vt:lpstr>
      <vt:lpstr>2. Quelles sont les limitations associées (puissance, rapport cyclique, dwell time, FHSS) ?</vt:lpstr>
      <vt:lpstr>2. Sont-elles identiques partout dans le monde ? </vt:lpstr>
      <vt:lpstr>3. Quel standard harmonisé faut-il suivre pour la certification CEM d’un module radio LoRa en Europe ? Identifier les principales exigences pour ce module.  </vt:lpstr>
      <vt:lpstr>4. LoRa est-il un protocole de couche physique ou de couche MAC ? Décrire la topologie d'un réseau LoRa(WAN).</vt:lpstr>
      <vt:lpstr>4. Quels sont ces avantages pour une application IoT ?</vt:lpstr>
      <vt:lpstr>5. Qu'est-ce qu'une DSSS ? Que représente le gain de traitement (processing gain) ?</vt:lpstr>
      <vt:lpstr>6. Quel est le principe de fonctionnement de la modulation utilisée par LoRa ?</vt:lpstr>
      <vt:lpstr>7. Dans le cadre de la modulation LoRa, comment distingue t-on un bit  d'un symbole transmis et d'un chip ? Quel est le gain de traitement ?  </vt:lpstr>
      <vt:lpstr>8. Quelle est la structure d'un paquet LoRa ? Détailler chaque champ.</vt:lpstr>
      <vt:lpstr>8. Quelle est la structure d'un paquet LoRa ? Détailler chaque champ.</vt:lpstr>
      <vt:lpstr>9. Comment déterminer le débit binaire transmis ? Le TOA ? A titre d'exemple, quels sont les paramètres pour assurer un débit binaire de l'ordre de 500 bits/s ?  </vt:lpstr>
      <vt:lpstr>10. Comment augmenter le débit binaire ? Améliorer la sensibilité ? A puissance d'émission constante, comment réduire la consommation électrique du module ?  </vt:lpstr>
      <vt:lpstr>11. Quelle est la sensibilité typique d'un récepteur LoRa ? On prendra comme référence le transceiver SX1272.  </vt:lpstr>
      <vt:lpstr>12. Deux nœuds d'un même réseau LoRa(WAN), un gateway LoRa peut-il recevoir deux signaux de même fréquence simultanément ? Comment devrait-on attribuer les valeurs de SF dans un réseau LoRa(WAN) ?  </vt:lpstr>
      <vt:lpstr>13. Comment augmenter la capacité d'un réseau LoRa(WAN)?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Aude Jean-Baptiste</cp:lastModifiedBy>
  <cp:revision>2</cp:revision>
  <dcterms:modified xsi:type="dcterms:W3CDTF">2023-04-03T07:41:51Z</dcterms:modified>
</cp:coreProperties>
</file>