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165"/>
    <a:srgbClr val="112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80C4-50E2-44B2-814E-AA9416DC4820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481-2747-4EA5-8683-E139F11C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19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80C4-50E2-44B2-814E-AA9416DC4820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481-2747-4EA5-8683-E139F11C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00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80C4-50E2-44B2-814E-AA9416DC4820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481-2747-4EA5-8683-E139F11C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57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80C4-50E2-44B2-814E-AA9416DC4820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481-2747-4EA5-8683-E139F11C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57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80C4-50E2-44B2-814E-AA9416DC4820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481-2747-4EA5-8683-E139F11C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52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80C4-50E2-44B2-814E-AA9416DC4820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481-2747-4EA5-8683-E139F11C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17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80C4-50E2-44B2-814E-AA9416DC4820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481-2747-4EA5-8683-E139F11C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57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80C4-50E2-44B2-814E-AA9416DC4820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481-2747-4EA5-8683-E139F11C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28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80C4-50E2-44B2-814E-AA9416DC4820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481-2747-4EA5-8683-E139F11C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17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80C4-50E2-44B2-814E-AA9416DC4820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481-2747-4EA5-8683-E139F11C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55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80C4-50E2-44B2-814E-AA9416DC4820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1481-2747-4EA5-8683-E139F11C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84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180C4-50E2-44B2-814E-AA9416DC4820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1481-2747-4EA5-8683-E139F11C9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2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29" y="421151"/>
            <a:ext cx="6657975" cy="573405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004968" y="2374379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>
                <a:solidFill>
                  <a:schemeClr val="bg2">
                    <a:lumMod val="50000"/>
                  </a:schemeClr>
                </a:solidFill>
              </a:rPr>
              <a:t>AC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20766" y="1964717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AM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394743" y="840591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2">
                    <a:lumMod val="50000"/>
                  </a:schemeClr>
                </a:solidFill>
              </a:rPr>
              <a:t>RR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467133" y="1988297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>
                <a:solidFill>
                  <a:schemeClr val="bg2">
                    <a:lumMod val="50000"/>
                  </a:schemeClr>
                </a:solidFill>
              </a:rPr>
              <a:t>PA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720203" y="1182422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 smtClean="0">
                <a:solidFill>
                  <a:schemeClr val="bg2">
                    <a:lumMod val="50000"/>
                  </a:schemeClr>
                </a:solidFill>
              </a:rPr>
              <a:t>AP</a:t>
            </a:r>
            <a:endParaRPr lang="pt-B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130177" y="3098628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 smtClean="0">
                <a:solidFill>
                  <a:schemeClr val="bg2">
                    <a:lumMod val="50000"/>
                  </a:schemeClr>
                </a:solidFill>
              </a:rPr>
              <a:t>MT</a:t>
            </a:r>
            <a:endParaRPr lang="pt-B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157829" y="2790851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endParaRPr lang="pt-B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945306" y="3513227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>
                <a:solidFill>
                  <a:schemeClr val="bg2">
                    <a:lumMod val="50000"/>
                  </a:schemeClr>
                </a:solidFill>
              </a:rPr>
              <a:t>GO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250419" y="4093171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>
                <a:solidFill>
                  <a:schemeClr val="bg2">
                    <a:lumMod val="50000"/>
                  </a:schemeClr>
                </a:solidFill>
              </a:rPr>
              <a:t>MS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439167" y="5420030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sz="1000" dirty="0" smtClean="0">
                <a:solidFill>
                  <a:schemeClr val="bg2">
                    <a:lumMod val="50000"/>
                  </a:schemeClr>
                </a:solidFill>
              </a:rPr>
              <a:t>RS</a:t>
            </a:r>
            <a:endParaRPr lang="pt-B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173206" y="4400948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pt-BR" sz="1000" dirty="0" smtClean="0">
                <a:solidFill>
                  <a:schemeClr val="bg2">
                    <a:lumMod val="50000"/>
                  </a:schemeClr>
                </a:solidFill>
              </a:rPr>
              <a:t>SP</a:t>
            </a:r>
            <a:endParaRPr lang="pt-B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728592" y="4716975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 smtClean="0">
                <a:solidFill>
                  <a:schemeClr val="bg2">
                    <a:lumMod val="50000"/>
                  </a:schemeClr>
                </a:solidFill>
              </a:rPr>
              <a:t>PR</a:t>
            </a:r>
            <a:endParaRPr lang="pt-B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967678" y="5044068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 smtClean="0">
                <a:solidFill>
                  <a:schemeClr val="bg2">
                    <a:lumMod val="50000"/>
                  </a:schemeClr>
                </a:solidFill>
              </a:rPr>
              <a:t>SC</a:t>
            </a:r>
            <a:endParaRPr lang="pt-B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015581" y="4230894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 smtClean="0">
                <a:solidFill>
                  <a:schemeClr val="bg2">
                    <a:lumMod val="50000"/>
                  </a:schemeClr>
                </a:solidFill>
              </a:rPr>
              <a:t>RJ</a:t>
            </a:r>
            <a:endParaRPr lang="pt-B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246278" y="3846950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 smtClean="0">
                <a:solidFill>
                  <a:schemeClr val="bg2">
                    <a:lumMod val="50000"/>
                  </a:schemeClr>
                </a:solidFill>
              </a:rPr>
              <a:t>ES</a:t>
            </a:r>
            <a:endParaRPr lang="pt-B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616791" y="2667740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 smtClean="0">
                <a:solidFill>
                  <a:schemeClr val="bg2">
                    <a:lumMod val="50000"/>
                  </a:schemeClr>
                </a:solidFill>
              </a:rPr>
              <a:t>SE</a:t>
            </a:r>
            <a:endParaRPr lang="pt-B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822997" y="2603785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 smtClean="0">
                <a:solidFill>
                  <a:schemeClr val="bg2">
                    <a:lumMod val="50000"/>
                  </a:schemeClr>
                </a:solidFill>
              </a:rPr>
              <a:t>AL</a:t>
            </a:r>
            <a:endParaRPr lang="pt-B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138618" y="3134234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 smtClean="0">
                <a:solidFill>
                  <a:schemeClr val="bg2">
                    <a:lumMod val="50000"/>
                  </a:schemeClr>
                </a:solidFill>
              </a:rPr>
              <a:t>BA</a:t>
            </a:r>
            <a:endParaRPr lang="pt-B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636002" y="3914867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 smtClean="0">
                <a:solidFill>
                  <a:schemeClr val="bg2">
                    <a:lumMod val="50000"/>
                  </a:schemeClr>
                </a:solidFill>
              </a:rPr>
              <a:t>MG</a:t>
            </a:r>
            <a:endParaRPr lang="pt-B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744283" y="2389246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 smtClean="0">
                <a:solidFill>
                  <a:schemeClr val="bg2">
                    <a:lumMod val="50000"/>
                  </a:schemeClr>
                </a:solidFill>
              </a:rPr>
              <a:t>PI</a:t>
            </a:r>
            <a:endParaRPr lang="pt-B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363025" y="2074424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 smtClean="0">
                <a:solidFill>
                  <a:schemeClr val="bg2">
                    <a:lumMod val="50000"/>
                  </a:schemeClr>
                </a:solidFill>
              </a:rPr>
              <a:t>CE</a:t>
            </a:r>
            <a:endParaRPr lang="pt-B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799242" y="2032290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 smtClean="0">
                <a:solidFill>
                  <a:schemeClr val="bg2">
                    <a:lumMod val="50000"/>
                  </a:schemeClr>
                </a:solidFill>
              </a:rPr>
              <a:t>RN</a:t>
            </a:r>
            <a:endParaRPr lang="pt-B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725072" y="2423784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 smtClean="0">
                <a:solidFill>
                  <a:schemeClr val="bg2">
                    <a:lumMod val="50000"/>
                  </a:schemeClr>
                </a:solidFill>
              </a:rPr>
              <a:t>PE</a:t>
            </a:r>
            <a:endParaRPr lang="pt-B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799242" y="2235586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 smtClean="0">
                <a:solidFill>
                  <a:schemeClr val="bg2">
                    <a:lumMod val="50000"/>
                  </a:schemeClr>
                </a:solidFill>
              </a:rPr>
              <a:t>PB</a:t>
            </a:r>
            <a:endParaRPr lang="pt-B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276615" y="2888013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 smtClean="0">
                <a:solidFill>
                  <a:schemeClr val="bg2">
                    <a:lumMod val="50000"/>
                  </a:schemeClr>
                </a:solidFill>
              </a:rPr>
              <a:t>RO</a:t>
            </a:r>
            <a:endParaRPr lang="pt-B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2126941" y="4589033"/>
            <a:ext cx="104202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800" dirty="0" smtClean="0"/>
              <a:t>Menor que 1</a:t>
            </a:r>
          </a:p>
          <a:p>
            <a:r>
              <a:rPr lang="pt-BR" sz="800" dirty="0" smtClean="0"/>
              <a:t>1 a 30</a:t>
            </a:r>
          </a:p>
          <a:p>
            <a:r>
              <a:rPr lang="pt-BR" sz="800" dirty="0" smtClean="0"/>
              <a:t>31 a 50</a:t>
            </a:r>
          </a:p>
          <a:p>
            <a:r>
              <a:rPr lang="pt-BR" sz="800" dirty="0" smtClean="0"/>
              <a:t>51 a 100</a:t>
            </a:r>
          </a:p>
          <a:p>
            <a:r>
              <a:rPr lang="pt-BR" sz="800" dirty="0" smtClean="0"/>
              <a:t>Maior que 100</a:t>
            </a:r>
            <a:endParaRPr lang="pt-BR" sz="8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517893" y="2087827"/>
            <a:ext cx="478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 sz="1000" dirty="0" smtClean="0">
                <a:solidFill>
                  <a:schemeClr val="bg2">
                    <a:lumMod val="50000"/>
                  </a:schemeClr>
                </a:solidFill>
              </a:rPr>
              <a:t>MA</a:t>
            </a:r>
            <a:endParaRPr lang="pt-BR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10394" y="113374"/>
            <a:ext cx="11560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fontAlgn="base">
              <a:spcAft>
                <a:spcPts val="0"/>
              </a:spcAft>
            </a:pPr>
            <a:r>
              <a:rPr lang="pt-PT" sz="1400" b="1" dirty="0">
                <a:latin typeface="Arial" panose="020B0604020202020204" pitchFamily="34" charset="0"/>
                <a:ea typeface="Calibri" panose="020F0502020204030204" pitchFamily="34" charset="0"/>
              </a:rPr>
              <a:t>Figura 1.</a:t>
            </a:r>
            <a:r>
              <a:rPr lang="pt-PT" sz="1400" dirty="0">
                <a:latin typeface="Arial" panose="020B0604020202020204" pitchFamily="34" charset="0"/>
                <a:ea typeface="Calibri" panose="020F0502020204030204" pitchFamily="34" charset="0"/>
              </a:rPr>
              <a:t> Taxa de incidência </a:t>
            </a:r>
            <a:r>
              <a:rPr lang="pt-PT" sz="1400" dirty="0" smtClean="0">
                <a:latin typeface="Arial" panose="020B0604020202020204" pitchFamily="34" charset="0"/>
                <a:ea typeface="Calibri" panose="020F0502020204030204" pitchFamily="34" charset="0"/>
              </a:rPr>
              <a:t> por 10.000 de </a:t>
            </a:r>
            <a:r>
              <a:rPr lang="pt-PT" sz="1400" dirty="0">
                <a:latin typeface="Arial" panose="020B0604020202020204" pitchFamily="34" charset="0"/>
                <a:ea typeface="Calibri" panose="020F0502020204030204" pitchFamily="34" charset="0"/>
              </a:rPr>
              <a:t>covid-19 em comunidades Quilombolas, Brasil de março de 2021 a 30 de setembro de 2023 </a:t>
            </a:r>
            <a:r>
              <a:rPr lang="pt-BR" sz="1400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pt-BR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065374" y="6210399"/>
            <a:ext cx="101464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pt-PT" sz="1100" b="1" dirty="0">
                <a:latin typeface="Arial" panose="020B0604020202020204" pitchFamily="34" charset="0"/>
                <a:ea typeface="Calibri" panose="020F0502020204030204" pitchFamily="34" charset="0"/>
              </a:rPr>
              <a:t>Fonte: e</a:t>
            </a:r>
            <a:r>
              <a:rPr lang="pt-PT" sz="1100" dirty="0">
                <a:latin typeface="Arial" panose="020B0604020202020204" pitchFamily="34" charset="0"/>
                <a:ea typeface="Calibri" panose="020F0502020204030204" pitchFamily="34" charset="0"/>
              </a:rPr>
              <a:t>-SUS Notifica. Dados extraídos em 01 de outubro de 2023</a:t>
            </a:r>
            <a:r>
              <a:rPr lang="pt-BR" sz="1100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pt-BR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Fluxograma: Conector 1"/>
          <p:cNvSpPr/>
          <p:nvPr/>
        </p:nvSpPr>
        <p:spPr>
          <a:xfrm>
            <a:off x="2000793" y="5669317"/>
            <a:ext cx="45719" cy="45719"/>
          </a:xfrm>
          <a:prstGeom prst="flowChartConnector">
            <a:avLst/>
          </a:prstGeom>
          <a:solidFill>
            <a:srgbClr val="194165"/>
          </a:solidFill>
          <a:ln>
            <a:solidFill>
              <a:srgbClr val="112B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1900104" y="5787012"/>
            <a:ext cx="2025944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700" b="1" dirty="0" smtClean="0">
                <a:solidFill>
                  <a:schemeClr val="bg2">
                    <a:lumMod val="50000"/>
                  </a:schemeClr>
                </a:solidFill>
                <a:latin typeface="Bell MT" panose="02020503060305020303" pitchFamily="18" charset="0"/>
              </a:rPr>
              <a:t>&lt;100  100     200      300     400 MIL</a:t>
            </a:r>
            <a:endParaRPr lang="pt-BR" sz="700" b="1" dirty="0">
              <a:solidFill>
                <a:schemeClr val="bg2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70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beb57b4-bbc8-45a1-bf7c-a2f107f46ab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90DA2719B9F44AA09AFA2C2D75DD2C" ma:contentTypeVersion="17" ma:contentTypeDescription="Create a new document." ma:contentTypeScope="" ma:versionID="ab0fd0ba4975f21a2e1a4cf374a90f24">
  <xsd:schema xmlns:xsd="http://www.w3.org/2001/XMLSchema" xmlns:xs="http://www.w3.org/2001/XMLSchema" xmlns:p="http://schemas.microsoft.com/office/2006/metadata/properties" xmlns:ns3="7beb57b4-bbc8-45a1-bf7c-a2f107f46ab3" xmlns:ns4="4d48dfbf-ecdb-48aa-9220-2b5a13879dd6" targetNamespace="http://schemas.microsoft.com/office/2006/metadata/properties" ma:root="true" ma:fieldsID="219d821678f36f4e195cfb183cf9dea0" ns3:_="" ns4:_="">
    <xsd:import namespace="7beb57b4-bbc8-45a1-bf7c-a2f107f46ab3"/>
    <xsd:import namespace="4d48dfbf-ecdb-48aa-9220-2b5a13879d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b57b4-bbc8-45a1-bf7c-a2f107f46a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48dfbf-ecdb-48aa-9220-2b5a13879dd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77CAB0-26F7-4CDD-BE31-4B9D4B87520A}">
  <ds:schemaRefs>
    <ds:schemaRef ds:uri="http://schemas.microsoft.com/office/2006/documentManagement/types"/>
    <ds:schemaRef ds:uri="4d48dfbf-ecdb-48aa-9220-2b5a13879dd6"/>
    <ds:schemaRef ds:uri="http://purl.org/dc/terms/"/>
    <ds:schemaRef ds:uri="7beb57b4-bbc8-45a1-bf7c-a2f107f46ab3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6411A9C-9851-45BF-A343-FDD16025CC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F2F319-297B-44F2-B69C-2B4DE8CA07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eb57b4-bbc8-45a1-bf7c-a2f107f46ab3"/>
    <ds:schemaRef ds:uri="4d48dfbf-ecdb-48aa-9220-2b5a13879d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Bell MT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Eucilene Alves Santana</dc:creator>
  <cp:lastModifiedBy>Eucilene Alves Santana</cp:lastModifiedBy>
  <cp:revision>17</cp:revision>
  <dcterms:created xsi:type="dcterms:W3CDTF">2023-12-04T18:34:50Z</dcterms:created>
  <dcterms:modified xsi:type="dcterms:W3CDTF">2023-12-05T15:10:08Z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0x0101008190DA2719B9F44AA09AFA2C2D75DD2C</vt:lpwstr>
  </property>
</Properties>
</file>