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8"/>
  </p:notesMasterIdLst>
  <p:sldIdLst>
    <p:sldId id="2075" r:id="rId5"/>
    <p:sldId id="2076" r:id="rId6"/>
    <p:sldId id="2077" r:id="rId7"/>
  </p:sldIdLst>
  <p:sldSz cx="9144000" cy="5143500" type="screen16x9"/>
  <p:notesSz cx="6858000" cy="9144000"/>
  <p:embeddedFontLst>
    <p:embeddedFont>
      <p:font typeface="Merriweather" panose="020B0604020202020204" charset="0"/>
      <p:regular r:id="rId9"/>
      <p:bold r:id="rId10"/>
      <p:italic r:id="rId11"/>
      <p:boldItalic r:id="rId12"/>
    </p:embeddedFont>
    <p:embeddedFont>
      <p:font typeface="Montserrat Black" panose="020B0604020202020204" charset="0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84358FB1-8C48-4806-962D-CF04D6125B05}">
          <p14:sldIdLst>
            <p14:sldId id="2075"/>
            <p14:sldId id="2076"/>
            <p14:sldId id="2077"/>
          </p14:sldIdLst>
        </p14:section>
        <p14:section name="Seção sem Título" id="{74BD3BC6-8CD0-4DDC-962F-A64EF1A9709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14F10F-C950-241B-A5CC-691E394421FE}" name="Daniel Roberto Coradi de Freitas" initials="DF" userId="S::daniel.freitas@saude.gov.br::1dece851-2656-4e30-91c9-524cdc2a61c1" providerId="AD"/>
  <p188:author id="{D6C2C731-14DF-1915-8836-BEB9829D6594}" name="Ruanna Miranda" initials="RM" userId="f83d7b9d53b45f46" providerId="Windows Live"/>
  <p188:author id="{E8658837-673F-D267-CCEE-27FD4846F57E}" name="Caroline Nunes dos Santos" initials="CS" userId="S::caroline.santos@saude.gov.br::a7455a24-ff2d-4b63-bd62-29956c8c5664" providerId="AD"/>
  <p188:author id="{00A42E3A-EEEE-5D5F-2B3D-E068E101BAA5}" name="Muriel Matos do Nascimento Silva" initials="MS" userId="S::muriel.silva@saude.gov.br::e4505d84-c298-4086-822b-f592df52735d" providerId="AD"/>
  <p188:author id="{549EF43A-2E58-D78D-3E97-E31241DFB68F}" name="Rebeca Cristine Campos Martins" initials="RM" userId="S::rebeca.campos@saude.gov.br::ace2ac16-a6a6-4ab4-b41d-1afd9e2b00f6" providerId="AD"/>
  <p188:author id="{7F90C067-26EE-5B70-F2BB-3AE0F31233ED}" name="Álvaro Ítalo de Souza Dias" initials="ÁD" userId="S::alvaro.dias@saude.gov.br::766001d5-fc8c-4303-a963-8bb26b9d579b" providerId="AD"/>
  <p188:author id="{F921847E-11E6-F5FC-D700-55469A30BC54}" name="Marco Aurélio de Azevedo" initials="MA" userId="S::marco.azevedo@saude.gov.br::22a07090-9505-4c5b-8b73-5f850bdc796e" providerId="AD"/>
  <p188:author id="{34BDC693-8A22-D926-8787-CA7436E26DC6}" name="Marina Pissurno do Nascimento" initials="MN" userId="S::marina.nascimento@saude.gov.br::b2507357-b702-4199-910b-d383c26deec4" providerId="AD"/>
  <p188:author id="{86E0B0A9-2508-0129-11F6-F4255436F21C}" name="Gabrielle Dias Wanzeller da Silva" initials="GS" userId="S::gabrielle.wanzeller@saude.gov.br::82a814c4-2408-4aa6-bd70-9f5c65cad5c3" providerId="AD"/>
  <p188:author id="{349FB0BD-D096-9145-12B2-498F741BA1D6}" name="Ariadine Kelly Pereira Rodrigues Francisco" initials="AF" userId="S::ariadine.francisco@saude.gov.br::79c97f14-21a8-44b4-a6a5-dd46763edd59" providerId="AD"/>
  <p188:author id="{82B320D6-D685-8AA5-5B6D-C30C24E33CAC}" name="Otto Henrique Nienov" initials="ON" userId="S::otto.nienov@saude.gov.br::86831957-9487-4245-adbc-824689fdb48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88"/>
    <a:srgbClr val="FF9F2B"/>
    <a:srgbClr val="FFA231"/>
    <a:srgbClr val="192840"/>
    <a:srgbClr val="8C3A26"/>
    <a:srgbClr val="C9C9C9"/>
    <a:srgbClr val="2B3E5F"/>
    <a:srgbClr val="222D43"/>
    <a:srgbClr val="0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604C8-48A0-1028-71FE-36611579A234}" v="1" dt="2024-03-07T20:40:33.404"/>
    <p1510:client id="{7869CDB4-46FC-9B06-C675-52C09D857B9D}" v="1" dt="2024-03-06T18:39:25.146"/>
    <p1510:client id="{CACDA3BD-AA3E-6A63-311D-8B9ADBB2D20D}" v="1" dt="2024-03-06T18:56:10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06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theme" Target="theme/theme1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3EF7659-8A1F-1784-764F-7AE9E21D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135d3b56b_0_104:notes">
            <a:extLst>
              <a:ext uri="{FF2B5EF4-FFF2-40B4-BE49-F238E27FC236}">
                <a16:creationId xmlns:a16="http://schemas.microsoft.com/office/drawing/2014/main" id="{FBA6AD86-1602-56D5-2387-0AD6A903C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21135d3b56b_0_104:notes">
            <a:extLst>
              <a:ext uri="{FF2B5EF4-FFF2-40B4-BE49-F238E27FC236}">
                <a16:creationId xmlns:a16="http://schemas.microsoft.com/office/drawing/2014/main" id="{1A4A416B-E024-AB24-25F5-EE6AC27CF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171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3EF7659-8A1F-1784-764F-7AE9E21D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135d3b56b_0_104:notes">
            <a:extLst>
              <a:ext uri="{FF2B5EF4-FFF2-40B4-BE49-F238E27FC236}">
                <a16:creationId xmlns:a16="http://schemas.microsoft.com/office/drawing/2014/main" id="{FBA6AD86-1602-56D5-2387-0AD6A903C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21135d3b56b_0_104:notes">
            <a:extLst>
              <a:ext uri="{FF2B5EF4-FFF2-40B4-BE49-F238E27FC236}">
                <a16:creationId xmlns:a16="http://schemas.microsoft.com/office/drawing/2014/main" id="{1A4A416B-E024-AB24-25F5-EE6AC27CF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329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3EF7659-8A1F-1784-764F-7AE9E21D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135d3b56b_0_104:notes">
            <a:extLst>
              <a:ext uri="{FF2B5EF4-FFF2-40B4-BE49-F238E27FC236}">
                <a16:creationId xmlns:a16="http://schemas.microsoft.com/office/drawing/2014/main" id="{FBA6AD86-1602-56D5-2387-0AD6A903C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21135d3b56b_0_104:notes">
            <a:extLst>
              <a:ext uri="{FF2B5EF4-FFF2-40B4-BE49-F238E27FC236}">
                <a16:creationId xmlns:a16="http://schemas.microsoft.com/office/drawing/2014/main" id="{1A4A416B-E024-AB24-25F5-EE6AC27CF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366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74D8-B854-41F3-AA55-C3F75F017D9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903-02D0-4B34-B68B-DC7E4F3E2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78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47592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18" r:id="rId3"/>
    <p:sldLayoutId id="2147483719" r:id="rId4"/>
    <p:sldLayoutId id="2147483726" r:id="rId5"/>
    <p:sldLayoutId id="2147483727" r:id="rId6"/>
    <p:sldLayoutId id="2147483728" r:id="rId7"/>
    <p:sldLayoutId id="2147483720" r:id="rId8"/>
    <p:sldLayoutId id="2147483729" r:id="rId9"/>
    <p:sldLayoutId id="2147483690" r:id="rId10"/>
    <p:sldLayoutId id="2147483721" r:id="rId11"/>
    <p:sldLayoutId id="2147483722" r:id="rId12"/>
    <p:sldLayoutId id="2147483723" r:id="rId13"/>
    <p:sldLayoutId id="2147483691" r:id="rId14"/>
    <p:sldLayoutId id="2147483692" r:id="rId15"/>
    <p:sldLayoutId id="2147483693" r:id="rId16"/>
    <p:sldLayoutId id="2147483730" r:id="rId17"/>
    <p:sldLayoutId id="2147483731" r:id="rId18"/>
    <p:sldLayoutId id="214748374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515DA0FD-48BD-9D52-C92F-EE5E44660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135d3b56b_0_104">
            <a:extLst>
              <a:ext uri="{FF2B5EF4-FFF2-40B4-BE49-F238E27FC236}">
                <a16:creationId xmlns:a16="http://schemas.microsoft.com/office/drawing/2014/main" id="{795ACD14-D75D-BBE2-F892-3D33E63B38A9}"/>
              </a:ext>
            </a:extLst>
          </p:cNvPr>
          <p:cNvSpPr txBox="1"/>
          <p:nvPr/>
        </p:nvSpPr>
        <p:spPr>
          <a:xfrm>
            <a:off x="5843593" y="-18863"/>
            <a:ext cx="3452400" cy="26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 07 – 12/02/2023 a 18/02/2023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g21135d3b56b_0_104">
            <a:extLst>
              <a:ext uri="{FF2B5EF4-FFF2-40B4-BE49-F238E27FC236}">
                <a16:creationId xmlns:a16="http://schemas.microsoft.com/office/drawing/2014/main" id="{7D6B98D3-EF10-692A-03C2-9157CD6ACA66}"/>
              </a:ext>
            </a:extLst>
          </p:cNvPr>
          <p:cNvSpPr/>
          <p:nvPr/>
        </p:nvSpPr>
        <p:spPr>
          <a:xfrm>
            <a:off x="1" y="1"/>
            <a:ext cx="9150525" cy="474525"/>
          </a:xfrm>
          <a:prstGeom prst="rect">
            <a:avLst/>
          </a:prstGeom>
          <a:gradFill>
            <a:gsLst>
              <a:gs pos="0">
                <a:srgbClr val="00A86B">
                  <a:alpha val="50196"/>
                </a:srgbClr>
              </a:gs>
              <a:gs pos="100000">
                <a:srgbClr val="00A86B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21135d3b56b_0_104">
            <a:extLst>
              <a:ext uri="{FF2B5EF4-FFF2-40B4-BE49-F238E27FC236}">
                <a16:creationId xmlns:a16="http://schemas.microsoft.com/office/drawing/2014/main" id="{FADA8B5E-E334-C3C2-6C4E-92747DF51079}"/>
              </a:ext>
            </a:extLst>
          </p:cNvPr>
          <p:cNvSpPr txBox="1"/>
          <p:nvPr/>
        </p:nvSpPr>
        <p:spPr>
          <a:xfrm>
            <a:off x="210745" y="45200"/>
            <a:ext cx="610991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8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VIGILÂNCIA BASEADA EM EVENTOS NACIONAIS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21135d3b56b_0_104">
            <a:extLst>
              <a:ext uri="{FF2B5EF4-FFF2-40B4-BE49-F238E27FC236}">
                <a16:creationId xmlns:a16="http://schemas.microsoft.com/office/drawing/2014/main" id="{93ACE3E5-B7F2-FEA0-8B2E-031041DB753F}"/>
              </a:ext>
            </a:extLst>
          </p:cNvPr>
          <p:cNvSpPr/>
          <p:nvPr/>
        </p:nvSpPr>
        <p:spPr>
          <a:xfrm>
            <a:off x="0" y="473594"/>
            <a:ext cx="9144000" cy="492300"/>
          </a:xfrm>
          <a:prstGeom prst="rect">
            <a:avLst/>
          </a:prstGeom>
          <a:noFill/>
          <a:ln w="9525" cap="flat" cmpd="sng">
            <a:solidFill>
              <a:srgbClr val="4EC3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AutoShape 2" descr="blob:https://web.whatsapp.com/b03a0078-326f-45e8-b2f0-25c0d1712472">
            <a:extLst>
              <a:ext uri="{FF2B5EF4-FFF2-40B4-BE49-F238E27FC236}">
                <a16:creationId xmlns:a16="http://schemas.microsoft.com/office/drawing/2014/main" id="{400DC07E-C726-1AF5-E9A3-9C8809D35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050"/>
          </a:p>
        </p:txBody>
      </p:sp>
      <p:sp>
        <p:nvSpPr>
          <p:cNvPr id="9" name="AutoShape 4" descr="blob:https://web.whatsapp.com/b03a0078-326f-45e8-b2f0-25c0d1712472">
            <a:extLst>
              <a:ext uri="{FF2B5EF4-FFF2-40B4-BE49-F238E27FC236}">
                <a16:creationId xmlns:a16="http://schemas.microsoft.com/office/drawing/2014/main" id="{F248CD05-B7A6-B031-4F7E-82310AE92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05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7044A-CF52-32F2-F7B2-9E7315F9C868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latin typeface="Times New Roman" panose="02020603050405020304" pitchFamily="18" charset="0"/>
              </a:rPr>
              <a:t> 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BF92AF-2E3C-EC6E-803F-1DFA4EA1D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49" y="520491"/>
            <a:ext cx="387588" cy="387588"/>
          </a:xfrm>
          <a:prstGeom prst="rect">
            <a:avLst/>
          </a:prstGeom>
        </p:spPr>
      </p:pic>
      <p:sp>
        <p:nvSpPr>
          <p:cNvPr id="10" name="Google Shape;100;p15">
            <a:extLst>
              <a:ext uri="{FF2B5EF4-FFF2-40B4-BE49-F238E27FC236}">
                <a16:creationId xmlns:a16="http://schemas.microsoft.com/office/drawing/2014/main" id="{739AB76F-65C0-47E9-B163-8CC6B4F85734}"/>
              </a:ext>
            </a:extLst>
          </p:cNvPr>
          <p:cNvSpPr txBox="1"/>
          <p:nvPr/>
        </p:nvSpPr>
        <p:spPr>
          <a:xfrm>
            <a:off x="7728456" y="448558"/>
            <a:ext cx="1626287" cy="55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rgbClr val="0049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Atualização em</a:t>
            </a:r>
          </a:p>
          <a:p>
            <a:r>
              <a:rPr lang="pt-BR" sz="1200" dirty="0" smtClean="0">
                <a:solidFill>
                  <a:srgbClr val="004988"/>
                </a:solidFill>
                <a:latin typeface="Montserrat Black"/>
                <a:sym typeface="Montserrat Medium"/>
              </a:rPr>
              <a:t>04</a:t>
            </a:r>
            <a:r>
              <a:rPr lang="pt-BR" sz="1200" dirty="0" smtClean="0">
                <a:solidFill>
                  <a:srgbClr val="004988"/>
                </a:solidFill>
                <a:latin typeface="Montserrat Black"/>
                <a:sym typeface="Montserrat Medium"/>
              </a:rPr>
              <a:t>/03/2024</a:t>
            </a:r>
            <a:endParaRPr sz="1200" dirty="0">
              <a:latin typeface="Montserrat Black" panose="00000A00000000000000" pitchFamily="50" charset="0"/>
            </a:endParaRPr>
          </a:p>
        </p:txBody>
      </p:sp>
      <p:sp>
        <p:nvSpPr>
          <p:cNvPr id="21" name="Google Shape;197;g1decb84dab3_0_1">
            <a:extLst>
              <a:ext uri="{FF2B5EF4-FFF2-40B4-BE49-F238E27FC236}">
                <a16:creationId xmlns:a16="http://schemas.microsoft.com/office/drawing/2014/main" id="{0EE653B6-24EE-2381-D7DB-240F4B780D39}"/>
              </a:ext>
            </a:extLst>
          </p:cNvPr>
          <p:cNvSpPr txBox="1"/>
          <p:nvPr/>
        </p:nvSpPr>
        <p:spPr>
          <a:xfrm>
            <a:off x="57535" y="4777219"/>
            <a:ext cx="879938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Dados informados pelas </a:t>
            </a:r>
            <a:r>
              <a:rPr lang="pt-BR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E-Sus Notifica  de 2024 </a:t>
            </a:r>
          </a:p>
          <a:p>
            <a:r>
              <a:rPr lang="pt-BR" sz="800" b="1" kern="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Data </a:t>
            </a:r>
            <a:r>
              <a:rPr lang="pt-BR" sz="800" b="1" kern="0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de </a:t>
            </a:r>
            <a:r>
              <a:rPr lang="pt-BR" sz="800" b="1" kern="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extração: </a:t>
            </a:r>
            <a:r>
              <a:rPr lang="pt-BR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04/03/2024</a:t>
            </a:r>
            <a:r>
              <a:rPr lang="pt-BR" sz="800" kern="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pt-BR" sz="800" kern="0" dirty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EBE8A0-30C7-A578-013A-78788B789256}"/>
              </a:ext>
            </a:extLst>
          </p:cNvPr>
          <p:cNvSpPr/>
          <p:nvPr/>
        </p:nvSpPr>
        <p:spPr>
          <a:xfrm>
            <a:off x="-26614" y="949177"/>
            <a:ext cx="8967677" cy="2923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300" b="1" dirty="0">
                <a:solidFill>
                  <a:srgbClr val="004988"/>
                </a:solidFill>
                <a:latin typeface="Montserrat Medium"/>
                <a:sym typeface="Calibri"/>
              </a:rPr>
              <a:t>Distribuição espacial da taxa de incidência de COVID-19 no Brasil por faixa etária em 2024, </a:t>
            </a:r>
            <a:r>
              <a:rPr lang="pt-BR" sz="1300" b="1" dirty="0" smtClean="0">
                <a:solidFill>
                  <a:srgbClr val="004988"/>
                </a:solidFill>
                <a:latin typeface="Montserrat Medium"/>
                <a:sym typeface="Calibri"/>
              </a:rPr>
              <a:t>por UF</a:t>
            </a:r>
            <a:endParaRPr lang="pt-BR" sz="1300" b="1" dirty="0">
              <a:solidFill>
                <a:srgbClr val="004988"/>
              </a:solidFill>
              <a:latin typeface="Montserrat Medium"/>
              <a:sym typeface="Calibri"/>
            </a:endParaRPr>
          </a:p>
        </p:txBody>
      </p:sp>
      <p:sp>
        <p:nvSpPr>
          <p:cNvPr id="13" name="Google Shape;92;g21135d3b56b_0_104">
            <a:extLst>
              <a:ext uri="{FF2B5EF4-FFF2-40B4-BE49-F238E27FC236}">
                <a16:creationId xmlns:a16="http://schemas.microsoft.com/office/drawing/2014/main" id="{F9BD3AF2-DDCE-D472-05CB-B28DBF7D2F00}"/>
              </a:ext>
            </a:extLst>
          </p:cNvPr>
          <p:cNvSpPr/>
          <p:nvPr/>
        </p:nvSpPr>
        <p:spPr>
          <a:xfrm>
            <a:off x="124010" y="524449"/>
            <a:ext cx="5673062" cy="4308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91440" rIns="91440" bIns="91440" anchor="ctr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spc="-1" dirty="0">
                <a:solidFill>
                  <a:srgbClr val="004988"/>
                </a:solidFill>
                <a:latin typeface="Montserrat Medium"/>
              </a:rPr>
              <a:t>PANORAMA DA </a:t>
            </a:r>
            <a:r>
              <a:rPr lang="pt-BR" sz="1600" b="1" spc="-1" dirty="0" smtClean="0">
                <a:solidFill>
                  <a:srgbClr val="004988"/>
                </a:solidFill>
                <a:latin typeface="Montserrat Medium"/>
              </a:rPr>
              <a:t>COVID-19 POR FAIXA ETÁRIA </a:t>
            </a:r>
            <a:endParaRPr lang="pt-BR" sz="1600" b="1" spc="-1" dirty="0">
              <a:solidFill>
                <a:srgbClr val="004988"/>
              </a:solidFill>
              <a:latin typeface="Montserrat Medium"/>
            </a:endParaRPr>
          </a:p>
        </p:txBody>
      </p:sp>
      <p:sp>
        <p:nvSpPr>
          <p:cNvPr id="11" name="Google Shape;110;p15">
            <a:extLst>
              <a:ext uri="{FF2B5EF4-FFF2-40B4-BE49-F238E27FC236}">
                <a16:creationId xmlns:a16="http://schemas.microsoft.com/office/drawing/2014/main" id="{CD04E12E-1DFB-5B71-8B3B-6292B77C6550}"/>
              </a:ext>
            </a:extLst>
          </p:cNvPr>
          <p:cNvSpPr txBox="1"/>
          <p:nvPr/>
        </p:nvSpPr>
        <p:spPr>
          <a:xfrm>
            <a:off x="6485726" y="-34449"/>
            <a:ext cx="25715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pt-B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MINISTÉRIO DA SAÚDE</a:t>
            </a:r>
            <a:endParaRPr lang="pt-BR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algn="r"/>
            <a:r>
              <a:rPr lang="pt-BR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CME - SE 10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" name="AutoShape 2" descr="http://127.0.0.1:21209/graphics/plot_zoom_png?width=2048&amp;height=80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1814" t="11528" r="10937" b="11508"/>
          <a:stretch/>
        </p:blipFill>
        <p:spPr>
          <a:xfrm>
            <a:off x="25482" y="1245825"/>
            <a:ext cx="4661293" cy="34678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/>
          <a:srcRect l="1818" t="13665" r="9194" b="13329"/>
          <a:stretch/>
        </p:blipFill>
        <p:spPr>
          <a:xfrm>
            <a:off x="4686775" y="1217666"/>
            <a:ext cx="4431743" cy="34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515DA0FD-48BD-9D52-C92F-EE5E44660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135d3b56b_0_104">
            <a:extLst>
              <a:ext uri="{FF2B5EF4-FFF2-40B4-BE49-F238E27FC236}">
                <a16:creationId xmlns:a16="http://schemas.microsoft.com/office/drawing/2014/main" id="{795ACD14-D75D-BBE2-F892-3D33E63B38A9}"/>
              </a:ext>
            </a:extLst>
          </p:cNvPr>
          <p:cNvSpPr txBox="1"/>
          <p:nvPr/>
        </p:nvSpPr>
        <p:spPr>
          <a:xfrm>
            <a:off x="5843593" y="-18863"/>
            <a:ext cx="3452400" cy="26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 07 – 12/02/2023 a 18/02/2023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g21135d3b56b_0_104">
            <a:extLst>
              <a:ext uri="{FF2B5EF4-FFF2-40B4-BE49-F238E27FC236}">
                <a16:creationId xmlns:a16="http://schemas.microsoft.com/office/drawing/2014/main" id="{7D6B98D3-EF10-692A-03C2-9157CD6ACA66}"/>
              </a:ext>
            </a:extLst>
          </p:cNvPr>
          <p:cNvSpPr/>
          <p:nvPr/>
        </p:nvSpPr>
        <p:spPr>
          <a:xfrm>
            <a:off x="1" y="1"/>
            <a:ext cx="9150525" cy="474525"/>
          </a:xfrm>
          <a:prstGeom prst="rect">
            <a:avLst/>
          </a:prstGeom>
          <a:gradFill>
            <a:gsLst>
              <a:gs pos="0">
                <a:srgbClr val="00A86B">
                  <a:alpha val="50196"/>
                </a:srgbClr>
              </a:gs>
              <a:gs pos="100000">
                <a:srgbClr val="00A86B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21135d3b56b_0_104">
            <a:extLst>
              <a:ext uri="{FF2B5EF4-FFF2-40B4-BE49-F238E27FC236}">
                <a16:creationId xmlns:a16="http://schemas.microsoft.com/office/drawing/2014/main" id="{FADA8B5E-E334-C3C2-6C4E-92747DF51079}"/>
              </a:ext>
            </a:extLst>
          </p:cNvPr>
          <p:cNvSpPr txBox="1"/>
          <p:nvPr/>
        </p:nvSpPr>
        <p:spPr>
          <a:xfrm>
            <a:off x="210745" y="45200"/>
            <a:ext cx="610991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8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VIGILÂNCIA BASEADA EM EVENTOS NACIONAIS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21135d3b56b_0_104">
            <a:extLst>
              <a:ext uri="{FF2B5EF4-FFF2-40B4-BE49-F238E27FC236}">
                <a16:creationId xmlns:a16="http://schemas.microsoft.com/office/drawing/2014/main" id="{93ACE3E5-B7F2-FEA0-8B2E-031041DB753F}"/>
              </a:ext>
            </a:extLst>
          </p:cNvPr>
          <p:cNvSpPr/>
          <p:nvPr/>
        </p:nvSpPr>
        <p:spPr>
          <a:xfrm>
            <a:off x="0" y="473594"/>
            <a:ext cx="9144000" cy="492300"/>
          </a:xfrm>
          <a:prstGeom prst="rect">
            <a:avLst/>
          </a:prstGeom>
          <a:noFill/>
          <a:ln w="9525" cap="flat" cmpd="sng">
            <a:solidFill>
              <a:srgbClr val="4EC3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AutoShape 2" descr="blob:https://web.whatsapp.com/b03a0078-326f-45e8-b2f0-25c0d1712472">
            <a:extLst>
              <a:ext uri="{FF2B5EF4-FFF2-40B4-BE49-F238E27FC236}">
                <a16:creationId xmlns:a16="http://schemas.microsoft.com/office/drawing/2014/main" id="{400DC07E-C726-1AF5-E9A3-9C8809D35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050"/>
          </a:p>
        </p:txBody>
      </p:sp>
      <p:sp>
        <p:nvSpPr>
          <p:cNvPr id="9" name="AutoShape 4" descr="blob:https://web.whatsapp.com/b03a0078-326f-45e8-b2f0-25c0d1712472">
            <a:extLst>
              <a:ext uri="{FF2B5EF4-FFF2-40B4-BE49-F238E27FC236}">
                <a16:creationId xmlns:a16="http://schemas.microsoft.com/office/drawing/2014/main" id="{F248CD05-B7A6-B031-4F7E-82310AE92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05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7044A-CF52-32F2-F7B2-9E7315F9C868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latin typeface="Times New Roman" panose="02020603050405020304" pitchFamily="18" charset="0"/>
              </a:rPr>
              <a:t> 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BF92AF-2E3C-EC6E-803F-1DFA4EA1D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49" y="520491"/>
            <a:ext cx="387588" cy="387588"/>
          </a:xfrm>
          <a:prstGeom prst="rect">
            <a:avLst/>
          </a:prstGeom>
        </p:spPr>
      </p:pic>
      <p:sp>
        <p:nvSpPr>
          <p:cNvPr id="10" name="Google Shape;100;p15">
            <a:extLst>
              <a:ext uri="{FF2B5EF4-FFF2-40B4-BE49-F238E27FC236}">
                <a16:creationId xmlns:a16="http://schemas.microsoft.com/office/drawing/2014/main" id="{739AB76F-65C0-47E9-B163-8CC6B4F85734}"/>
              </a:ext>
            </a:extLst>
          </p:cNvPr>
          <p:cNvSpPr txBox="1"/>
          <p:nvPr/>
        </p:nvSpPr>
        <p:spPr>
          <a:xfrm>
            <a:off x="7728456" y="448558"/>
            <a:ext cx="1626287" cy="55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rgbClr val="0049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Atualização em</a:t>
            </a:r>
          </a:p>
          <a:p>
            <a:r>
              <a:rPr lang="pt-BR" sz="1200" dirty="0" smtClean="0">
                <a:solidFill>
                  <a:srgbClr val="004988"/>
                </a:solidFill>
                <a:latin typeface="Montserrat Black"/>
                <a:sym typeface="Montserrat Medium"/>
              </a:rPr>
              <a:t>04</a:t>
            </a:r>
            <a:r>
              <a:rPr lang="pt-BR" sz="1200" dirty="0" smtClean="0">
                <a:solidFill>
                  <a:srgbClr val="004988"/>
                </a:solidFill>
                <a:latin typeface="Montserrat Black"/>
                <a:sym typeface="Montserrat Medium"/>
              </a:rPr>
              <a:t>/03/2024</a:t>
            </a:r>
            <a:endParaRPr sz="1200" dirty="0">
              <a:latin typeface="Montserrat Black" panose="00000A00000000000000" pitchFamily="50" charset="0"/>
            </a:endParaRPr>
          </a:p>
        </p:txBody>
      </p:sp>
      <p:sp>
        <p:nvSpPr>
          <p:cNvPr id="21" name="Google Shape;197;g1decb84dab3_0_1">
            <a:extLst>
              <a:ext uri="{FF2B5EF4-FFF2-40B4-BE49-F238E27FC236}">
                <a16:creationId xmlns:a16="http://schemas.microsoft.com/office/drawing/2014/main" id="{0EE653B6-24EE-2381-D7DB-240F4B780D39}"/>
              </a:ext>
            </a:extLst>
          </p:cNvPr>
          <p:cNvSpPr txBox="1"/>
          <p:nvPr/>
        </p:nvSpPr>
        <p:spPr>
          <a:xfrm>
            <a:off x="57535" y="4777219"/>
            <a:ext cx="879938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Dados informados pelas </a:t>
            </a:r>
            <a:r>
              <a:rPr lang="pt-BR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E-Sus Notifica  de 2024 </a:t>
            </a:r>
          </a:p>
          <a:p>
            <a:r>
              <a:rPr lang="pt-BR" sz="800" b="1" kern="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Data </a:t>
            </a:r>
            <a:r>
              <a:rPr lang="pt-BR" sz="800" b="1" kern="0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de </a:t>
            </a:r>
            <a:r>
              <a:rPr lang="pt-BR" sz="800" b="1" kern="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extração: </a:t>
            </a:r>
            <a:r>
              <a:rPr lang="pt-BR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04/03/2024</a:t>
            </a:r>
            <a:r>
              <a:rPr lang="pt-BR" sz="800" kern="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pt-BR" sz="800" kern="0" dirty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EBE8A0-30C7-A578-013A-78788B789256}"/>
              </a:ext>
            </a:extLst>
          </p:cNvPr>
          <p:cNvSpPr/>
          <p:nvPr/>
        </p:nvSpPr>
        <p:spPr>
          <a:xfrm>
            <a:off x="57535" y="967956"/>
            <a:ext cx="8967677" cy="2923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300" b="1" dirty="0">
                <a:solidFill>
                  <a:srgbClr val="004988"/>
                </a:solidFill>
                <a:latin typeface="Montserrat Medium"/>
                <a:sym typeface="Calibri"/>
              </a:rPr>
              <a:t>Distribuição espacial da taxa de incidência de COVID-19 no Brasil por faixa etária em 2024, </a:t>
            </a:r>
            <a:r>
              <a:rPr lang="pt-BR" sz="1300" b="1" dirty="0" smtClean="0">
                <a:solidFill>
                  <a:srgbClr val="004988"/>
                </a:solidFill>
                <a:latin typeface="Montserrat Medium"/>
                <a:sym typeface="Calibri"/>
              </a:rPr>
              <a:t>por UF</a:t>
            </a:r>
            <a:endParaRPr lang="pt-BR" sz="1300" b="1" dirty="0">
              <a:solidFill>
                <a:srgbClr val="004988"/>
              </a:solidFill>
              <a:latin typeface="Montserrat Medium"/>
              <a:sym typeface="Calibri"/>
            </a:endParaRPr>
          </a:p>
        </p:txBody>
      </p:sp>
      <p:sp>
        <p:nvSpPr>
          <p:cNvPr id="13" name="Google Shape;92;g21135d3b56b_0_104">
            <a:extLst>
              <a:ext uri="{FF2B5EF4-FFF2-40B4-BE49-F238E27FC236}">
                <a16:creationId xmlns:a16="http://schemas.microsoft.com/office/drawing/2014/main" id="{F9BD3AF2-DDCE-D472-05CB-B28DBF7D2F00}"/>
              </a:ext>
            </a:extLst>
          </p:cNvPr>
          <p:cNvSpPr/>
          <p:nvPr/>
        </p:nvSpPr>
        <p:spPr>
          <a:xfrm>
            <a:off x="124010" y="524449"/>
            <a:ext cx="5673062" cy="4308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91440" rIns="91440" bIns="91440" anchor="ctr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spc="-1" dirty="0">
                <a:solidFill>
                  <a:srgbClr val="004988"/>
                </a:solidFill>
                <a:latin typeface="Montserrat Medium"/>
              </a:rPr>
              <a:t>PANORAMA DA </a:t>
            </a:r>
            <a:r>
              <a:rPr lang="pt-BR" sz="1600" b="1" spc="-1" dirty="0" smtClean="0">
                <a:solidFill>
                  <a:srgbClr val="004988"/>
                </a:solidFill>
                <a:latin typeface="Montserrat Medium"/>
              </a:rPr>
              <a:t>COVID-19 POR FAIXA ETÁRIA </a:t>
            </a:r>
            <a:endParaRPr lang="pt-BR" sz="1600" b="1" spc="-1" dirty="0">
              <a:solidFill>
                <a:srgbClr val="004988"/>
              </a:solidFill>
              <a:latin typeface="Montserrat Medium"/>
            </a:endParaRPr>
          </a:p>
        </p:txBody>
      </p:sp>
      <p:sp>
        <p:nvSpPr>
          <p:cNvPr id="11" name="Google Shape;110;p15">
            <a:extLst>
              <a:ext uri="{FF2B5EF4-FFF2-40B4-BE49-F238E27FC236}">
                <a16:creationId xmlns:a16="http://schemas.microsoft.com/office/drawing/2014/main" id="{CD04E12E-1DFB-5B71-8B3B-6292B77C6550}"/>
              </a:ext>
            </a:extLst>
          </p:cNvPr>
          <p:cNvSpPr txBox="1"/>
          <p:nvPr/>
        </p:nvSpPr>
        <p:spPr>
          <a:xfrm>
            <a:off x="6485726" y="-34449"/>
            <a:ext cx="25715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pt-B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MINISTÉRIO DA SAÚDE</a:t>
            </a:r>
            <a:endParaRPr lang="pt-BR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algn="r"/>
            <a:r>
              <a:rPr lang="pt-BR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CME - SE 10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" name="AutoShape 2" descr="http://127.0.0.1:21209/graphics/plot_zoom_png?width=2048&amp;height=80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/>
          <a:srcRect l="1943" t="10533" r="8368" b="11341"/>
          <a:stretch/>
        </p:blipFill>
        <p:spPr>
          <a:xfrm>
            <a:off x="116681" y="1193076"/>
            <a:ext cx="4494369" cy="361886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l="1943" t="11692" r="7854" b="11839"/>
          <a:stretch/>
        </p:blipFill>
        <p:spPr>
          <a:xfrm>
            <a:off x="4670196" y="1215148"/>
            <a:ext cx="4463752" cy="36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515DA0FD-48BD-9D52-C92F-EE5E44660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135d3b56b_0_104">
            <a:extLst>
              <a:ext uri="{FF2B5EF4-FFF2-40B4-BE49-F238E27FC236}">
                <a16:creationId xmlns:a16="http://schemas.microsoft.com/office/drawing/2014/main" id="{795ACD14-D75D-BBE2-F892-3D33E63B38A9}"/>
              </a:ext>
            </a:extLst>
          </p:cNvPr>
          <p:cNvSpPr txBox="1"/>
          <p:nvPr/>
        </p:nvSpPr>
        <p:spPr>
          <a:xfrm>
            <a:off x="5843593" y="-18863"/>
            <a:ext cx="3452400" cy="26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 07 – 12/02/2023 a 18/02/2023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g21135d3b56b_0_104">
            <a:extLst>
              <a:ext uri="{FF2B5EF4-FFF2-40B4-BE49-F238E27FC236}">
                <a16:creationId xmlns:a16="http://schemas.microsoft.com/office/drawing/2014/main" id="{7D6B98D3-EF10-692A-03C2-9157CD6ACA66}"/>
              </a:ext>
            </a:extLst>
          </p:cNvPr>
          <p:cNvSpPr/>
          <p:nvPr/>
        </p:nvSpPr>
        <p:spPr>
          <a:xfrm>
            <a:off x="1" y="1"/>
            <a:ext cx="9150525" cy="474525"/>
          </a:xfrm>
          <a:prstGeom prst="rect">
            <a:avLst/>
          </a:prstGeom>
          <a:gradFill>
            <a:gsLst>
              <a:gs pos="0">
                <a:srgbClr val="00A86B">
                  <a:alpha val="50196"/>
                </a:srgbClr>
              </a:gs>
              <a:gs pos="100000">
                <a:srgbClr val="00A86B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21135d3b56b_0_104">
            <a:extLst>
              <a:ext uri="{FF2B5EF4-FFF2-40B4-BE49-F238E27FC236}">
                <a16:creationId xmlns:a16="http://schemas.microsoft.com/office/drawing/2014/main" id="{FADA8B5E-E334-C3C2-6C4E-92747DF51079}"/>
              </a:ext>
            </a:extLst>
          </p:cNvPr>
          <p:cNvSpPr txBox="1"/>
          <p:nvPr/>
        </p:nvSpPr>
        <p:spPr>
          <a:xfrm>
            <a:off x="210745" y="45200"/>
            <a:ext cx="610991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8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VIGILÂNCIA BASEADA EM EVENTOS NACIONAIS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21135d3b56b_0_104">
            <a:extLst>
              <a:ext uri="{FF2B5EF4-FFF2-40B4-BE49-F238E27FC236}">
                <a16:creationId xmlns:a16="http://schemas.microsoft.com/office/drawing/2014/main" id="{93ACE3E5-B7F2-FEA0-8B2E-031041DB753F}"/>
              </a:ext>
            </a:extLst>
          </p:cNvPr>
          <p:cNvSpPr/>
          <p:nvPr/>
        </p:nvSpPr>
        <p:spPr>
          <a:xfrm>
            <a:off x="0" y="473594"/>
            <a:ext cx="9144000" cy="492300"/>
          </a:xfrm>
          <a:prstGeom prst="rect">
            <a:avLst/>
          </a:prstGeom>
          <a:noFill/>
          <a:ln w="9525" cap="flat" cmpd="sng">
            <a:solidFill>
              <a:srgbClr val="4EC3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AutoShape 2" descr="blob:https://web.whatsapp.com/b03a0078-326f-45e8-b2f0-25c0d1712472">
            <a:extLst>
              <a:ext uri="{FF2B5EF4-FFF2-40B4-BE49-F238E27FC236}">
                <a16:creationId xmlns:a16="http://schemas.microsoft.com/office/drawing/2014/main" id="{400DC07E-C726-1AF5-E9A3-9C8809D35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050"/>
          </a:p>
        </p:txBody>
      </p:sp>
      <p:sp>
        <p:nvSpPr>
          <p:cNvPr id="9" name="AutoShape 4" descr="blob:https://web.whatsapp.com/b03a0078-326f-45e8-b2f0-25c0d1712472">
            <a:extLst>
              <a:ext uri="{FF2B5EF4-FFF2-40B4-BE49-F238E27FC236}">
                <a16:creationId xmlns:a16="http://schemas.microsoft.com/office/drawing/2014/main" id="{F248CD05-B7A6-B031-4F7E-82310AE92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05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7044A-CF52-32F2-F7B2-9E7315F9C868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latin typeface="Times New Roman" panose="02020603050405020304" pitchFamily="18" charset="0"/>
              </a:rPr>
              <a:t> 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BF92AF-2E3C-EC6E-803F-1DFA4EA1D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49" y="520491"/>
            <a:ext cx="387588" cy="387588"/>
          </a:xfrm>
          <a:prstGeom prst="rect">
            <a:avLst/>
          </a:prstGeom>
        </p:spPr>
      </p:pic>
      <p:sp>
        <p:nvSpPr>
          <p:cNvPr id="10" name="Google Shape;100;p15">
            <a:extLst>
              <a:ext uri="{FF2B5EF4-FFF2-40B4-BE49-F238E27FC236}">
                <a16:creationId xmlns:a16="http://schemas.microsoft.com/office/drawing/2014/main" id="{739AB76F-65C0-47E9-B163-8CC6B4F85734}"/>
              </a:ext>
            </a:extLst>
          </p:cNvPr>
          <p:cNvSpPr txBox="1"/>
          <p:nvPr/>
        </p:nvSpPr>
        <p:spPr>
          <a:xfrm>
            <a:off x="7728456" y="448558"/>
            <a:ext cx="1626287" cy="55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rgbClr val="0049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Atualização em</a:t>
            </a:r>
          </a:p>
          <a:p>
            <a:r>
              <a:rPr lang="pt-BR" sz="1200" dirty="0" smtClean="0">
                <a:solidFill>
                  <a:srgbClr val="004988"/>
                </a:solidFill>
                <a:latin typeface="Montserrat Black"/>
                <a:sym typeface="Montserrat Medium"/>
              </a:rPr>
              <a:t>04</a:t>
            </a:r>
            <a:r>
              <a:rPr lang="pt-BR" sz="1200" dirty="0" smtClean="0">
                <a:solidFill>
                  <a:srgbClr val="004988"/>
                </a:solidFill>
                <a:latin typeface="Montserrat Black"/>
                <a:sym typeface="Montserrat Medium"/>
              </a:rPr>
              <a:t>/03/2024</a:t>
            </a:r>
            <a:endParaRPr sz="1200" dirty="0">
              <a:latin typeface="Montserrat Black" panose="00000A00000000000000" pitchFamily="50" charset="0"/>
            </a:endParaRPr>
          </a:p>
        </p:txBody>
      </p:sp>
      <p:sp>
        <p:nvSpPr>
          <p:cNvPr id="21" name="Google Shape;197;g1decb84dab3_0_1">
            <a:extLst>
              <a:ext uri="{FF2B5EF4-FFF2-40B4-BE49-F238E27FC236}">
                <a16:creationId xmlns:a16="http://schemas.microsoft.com/office/drawing/2014/main" id="{0EE653B6-24EE-2381-D7DB-240F4B780D39}"/>
              </a:ext>
            </a:extLst>
          </p:cNvPr>
          <p:cNvSpPr txBox="1"/>
          <p:nvPr/>
        </p:nvSpPr>
        <p:spPr>
          <a:xfrm>
            <a:off x="57535" y="4777219"/>
            <a:ext cx="879938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Dados informados pelas </a:t>
            </a:r>
            <a:r>
              <a:rPr lang="pt-BR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E-Sus Notifica  de 2024 </a:t>
            </a:r>
          </a:p>
          <a:p>
            <a:r>
              <a:rPr lang="pt-BR" sz="800" b="1" kern="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Data </a:t>
            </a:r>
            <a:r>
              <a:rPr lang="pt-BR" sz="800" b="1" kern="0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de </a:t>
            </a:r>
            <a:r>
              <a:rPr lang="pt-BR" sz="800" b="1" kern="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extração: </a:t>
            </a:r>
            <a:r>
              <a:rPr lang="pt-BR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04/03/2024</a:t>
            </a:r>
            <a:r>
              <a:rPr lang="pt-BR" sz="800" kern="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pt-BR" sz="800" kern="0" dirty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EBE8A0-30C7-A578-013A-78788B789256}"/>
              </a:ext>
            </a:extLst>
          </p:cNvPr>
          <p:cNvSpPr/>
          <p:nvPr/>
        </p:nvSpPr>
        <p:spPr>
          <a:xfrm>
            <a:off x="57535" y="967956"/>
            <a:ext cx="8967677" cy="2923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300" b="1" dirty="0">
                <a:solidFill>
                  <a:srgbClr val="004988"/>
                </a:solidFill>
                <a:latin typeface="Montserrat Medium"/>
                <a:sym typeface="Calibri"/>
              </a:rPr>
              <a:t>Distribuição espacial da taxa de incidência de COVID-19 no Brasil por faixa etária em 2024, </a:t>
            </a:r>
            <a:r>
              <a:rPr lang="pt-BR" sz="1300" b="1" dirty="0" smtClean="0">
                <a:solidFill>
                  <a:srgbClr val="004988"/>
                </a:solidFill>
                <a:latin typeface="Montserrat Medium"/>
                <a:sym typeface="Calibri"/>
              </a:rPr>
              <a:t>por UF</a:t>
            </a:r>
            <a:endParaRPr lang="pt-BR" sz="1300" b="1" dirty="0">
              <a:solidFill>
                <a:srgbClr val="004988"/>
              </a:solidFill>
              <a:latin typeface="Montserrat Medium"/>
              <a:sym typeface="Calibri"/>
            </a:endParaRPr>
          </a:p>
        </p:txBody>
      </p:sp>
      <p:sp>
        <p:nvSpPr>
          <p:cNvPr id="13" name="Google Shape;92;g21135d3b56b_0_104">
            <a:extLst>
              <a:ext uri="{FF2B5EF4-FFF2-40B4-BE49-F238E27FC236}">
                <a16:creationId xmlns:a16="http://schemas.microsoft.com/office/drawing/2014/main" id="{F9BD3AF2-DDCE-D472-05CB-B28DBF7D2F00}"/>
              </a:ext>
            </a:extLst>
          </p:cNvPr>
          <p:cNvSpPr/>
          <p:nvPr/>
        </p:nvSpPr>
        <p:spPr>
          <a:xfrm>
            <a:off x="124010" y="524449"/>
            <a:ext cx="5673062" cy="4308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91440" rIns="91440" bIns="91440" anchor="ctr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spc="-1" dirty="0">
                <a:solidFill>
                  <a:srgbClr val="004988"/>
                </a:solidFill>
                <a:latin typeface="Montserrat Medium"/>
              </a:rPr>
              <a:t>PANORAMA DA </a:t>
            </a:r>
            <a:r>
              <a:rPr lang="pt-BR" sz="1600" b="1" spc="-1" dirty="0" smtClean="0">
                <a:solidFill>
                  <a:srgbClr val="004988"/>
                </a:solidFill>
                <a:latin typeface="Montserrat Medium"/>
              </a:rPr>
              <a:t>COVID-19 POR FAIXA ETÁRIA </a:t>
            </a:r>
            <a:endParaRPr lang="pt-BR" sz="1600" b="1" spc="-1" dirty="0">
              <a:solidFill>
                <a:srgbClr val="004988"/>
              </a:solidFill>
              <a:latin typeface="Montserrat Medium"/>
            </a:endParaRPr>
          </a:p>
        </p:txBody>
      </p:sp>
      <p:sp>
        <p:nvSpPr>
          <p:cNvPr id="11" name="Google Shape;110;p15">
            <a:extLst>
              <a:ext uri="{FF2B5EF4-FFF2-40B4-BE49-F238E27FC236}">
                <a16:creationId xmlns:a16="http://schemas.microsoft.com/office/drawing/2014/main" id="{CD04E12E-1DFB-5B71-8B3B-6292B77C6550}"/>
              </a:ext>
            </a:extLst>
          </p:cNvPr>
          <p:cNvSpPr txBox="1"/>
          <p:nvPr/>
        </p:nvSpPr>
        <p:spPr>
          <a:xfrm>
            <a:off x="6485726" y="-34449"/>
            <a:ext cx="25715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pt-B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MINISTÉRIO DA SAÚDE</a:t>
            </a:r>
            <a:endParaRPr lang="pt-BR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algn="r"/>
            <a:r>
              <a:rPr lang="pt-BR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CME - SE 10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" name="AutoShape 2" descr="http://127.0.0.1:21209/graphics/plot_zoom_png?width=2048&amp;height=80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1178" t="12713" r="9495" b="12977"/>
          <a:stretch/>
        </p:blipFill>
        <p:spPr>
          <a:xfrm>
            <a:off x="57536" y="1204934"/>
            <a:ext cx="4516530" cy="357228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/>
          <a:srcRect l="1632" t="13352" r="7425" b="13167"/>
          <a:stretch/>
        </p:blipFill>
        <p:spPr>
          <a:xfrm>
            <a:off x="4686775" y="1211363"/>
            <a:ext cx="4457225" cy="35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CE7256D9110459B7291A124EF53D2" ma:contentTypeVersion="14" ma:contentTypeDescription="Create a new document." ma:contentTypeScope="" ma:versionID="9b042c60df76d8cfa3a5a089dab09ac8">
  <xsd:schema xmlns:xsd="http://www.w3.org/2001/XMLSchema" xmlns:xs="http://www.w3.org/2001/XMLSchema" xmlns:p="http://schemas.microsoft.com/office/2006/metadata/properties" xmlns:ns2="04206af4-b38d-4a13-b79e-daa4c786ae4e" xmlns:ns3="a686cd3c-65cd-4d74-8cce-41442f59ffdc" targetNamespace="http://schemas.microsoft.com/office/2006/metadata/properties" ma:root="true" ma:fieldsID="67e9ef50695c0606bca8b5bb4e1aab13" ns2:_="" ns3:_="">
    <xsd:import namespace="04206af4-b38d-4a13-b79e-daa4c786ae4e"/>
    <xsd:import namespace="a686cd3c-65cd-4d74-8cce-41442f59ff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06af4-b38d-4a13-b79e-daa4c786a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8562b07-c12b-440e-8652-dcaac954a8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6cd3c-65cd-4d74-8cce-41442f59ff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ec9d6e4-60d1-42f8-86d6-828cd23074f0}" ma:internalName="TaxCatchAll" ma:showField="CatchAllData" ma:web="a686cd3c-65cd-4d74-8cce-41442f59ff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04206af4-b38d-4a13-b79e-daa4c786ae4e" xsi:nil="true"/>
    <lcf76f155ced4ddcb4097134ff3c332f xmlns="04206af4-b38d-4a13-b79e-daa4c786ae4e">
      <Terms xmlns="http://schemas.microsoft.com/office/infopath/2007/PartnerControls"/>
    </lcf76f155ced4ddcb4097134ff3c332f>
    <TaxCatchAll xmlns="a686cd3c-65cd-4d74-8cce-41442f59ffdc" xsi:nil="true"/>
    <SharedWithUsers xmlns="a686cd3c-65cd-4d74-8cce-41442f59ffdc">
      <UserInfo>
        <DisplayName>Soniery Almeida Maciel</DisplayName>
        <AccountId>90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521D1E9-5C49-40FB-B99E-506B978D0C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71C4FB-36F4-410D-8CAA-35F18F80E084}">
  <ds:schemaRefs>
    <ds:schemaRef ds:uri="04206af4-b38d-4a13-b79e-daa4c786ae4e"/>
    <ds:schemaRef ds:uri="a686cd3c-65cd-4d74-8cce-41442f59f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B0CA07-2576-4EBD-B8E9-C5A2E1C3DC71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04206af4-b38d-4a13-b79e-daa4c786ae4e"/>
    <ds:schemaRef ds:uri="http://schemas.microsoft.com/office/infopath/2007/PartnerControls"/>
    <ds:schemaRef ds:uri="a686cd3c-65cd-4d74-8cce-41442f59ffd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189</Words>
  <Application>Microsoft Office PowerPoint</Application>
  <PresentationFormat>Apresentação na tela (16:9)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Merriweather</vt:lpstr>
      <vt:lpstr>Arial</vt:lpstr>
      <vt:lpstr>Montserrat Black</vt:lpstr>
      <vt:lpstr>Times New Roman</vt:lpstr>
      <vt:lpstr>Montserrat</vt:lpstr>
      <vt:lpstr>Montserrat Medium</vt:lpstr>
      <vt:lpstr>Calibri</vt:lpstr>
      <vt:lpstr>Simple 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Galli</dc:creator>
  <cp:lastModifiedBy>Audencio Victor</cp:lastModifiedBy>
  <cp:revision>10</cp:revision>
  <dcterms:modified xsi:type="dcterms:W3CDTF">2024-03-08T17:58:11Z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0x010100AD5CE7256D9110459B7291A124EF53D2</vt:lpwstr>
  </property>
  <property fmtid="{D5CDD505-2E9C-101B-9397-08002B2CF9AE}" pid="3" name="MediaServiceImageTags">
    <vt:lpwstr/>
  </property>
  <property fmtid="{D5CDD505-2E9C-101B-9397-08002B2CF9AE}" pid="4" name="Order">
    <vt:r8>7518600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