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8343" autoAdjust="0"/>
  </p:normalViewPr>
  <p:slideViewPr>
    <p:cSldViewPr snapToGrid="0">
      <p:cViewPr varScale="1">
        <p:scale>
          <a:sx n="70" d="100"/>
          <a:sy n="70" d="100"/>
        </p:scale>
        <p:origin x="-74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4C541-1341-4FB9-991B-42BB149286E8}" type="datetimeFigureOut">
              <a:rPr lang="zh-CN" altLang="en-US" smtClean="0"/>
              <a:t>2014/12/10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4E88-0767-4394-BAEF-9DE450360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3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 </a:t>
            </a:r>
            <a:r>
              <a:rPr lang="en-US" altLang="zh-CN" baseline="0" dirty="0" smtClean="0"/>
              <a:t>wine source region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4E88-0767-4394-BAEF-9DE450360B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5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24E88-0767-4394-BAEF-9DE450360B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8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0"/>
            <a:ext cx="722452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0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7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0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7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6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4" y="6041364"/>
            <a:ext cx="911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wine-qualit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07" y="949749"/>
            <a:ext cx="9908275" cy="1327901"/>
          </a:xfrm>
        </p:spPr>
        <p:txBody>
          <a:bodyPr/>
          <a:lstStyle/>
          <a:p>
            <a:pPr algn="ctr"/>
            <a:r>
              <a:rPr lang="en-US" sz="3800" b="1" dirty="0" smtClean="0"/>
              <a:t>Business Resource for the wine industry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2800" b="1" dirty="0" smtClean="0"/>
              <a:t>- </a:t>
            </a:r>
            <a:r>
              <a:rPr lang="en-US" sz="2400" b="1" dirty="0" smtClean="0"/>
              <a:t>Linking wine quality </a:t>
            </a:r>
            <a:r>
              <a:rPr lang="en-US" sz="2400" b="1" smtClean="0"/>
              <a:t>to its physicochemical </a:t>
            </a:r>
            <a:r>
              <a:rPr lang="en-US" sz="2400" b="1" dirty="0" smtClean="0"/>
              <a:t>properties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583" y="1813417"/>
            <a:ext cx="8428303" cy="3351037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l"/>
            <a:r>
              <a:rPr lang="en-US" dirty="0" smtClean="0"/>
              <a:t>			                                  </a:t>
            </a:r>
          </a:p>
          <a:p>
            <a:pPr algn="l"/>
            <a:r>
              <a:rPr lang="en-US" sz="3700" dirty="0"/>
              <a:t> </a:t>
            </a:r>
            <a:r>
              <a:rPr lang="en-US" sz="3700" dirty="0" smtClean="0"/>
              <a:t>                                                   </a:t>
            </a:r>
            <a:r>
              <a:rPr lang="en-US" sz="6200" dirty="0" smtClean="0"/>
              <a:t>202a Stats Programming Project</a:t>
            </a:r>
            <a:r>
              <a:rPr lang="en-US" sz="5500" dirty="0" smtClean="0"/>
              <a:t/>
            </a:r>
            <a:br>
              <a:rPr lang="en-US" sz="5500" dirty="0" smtClean="0"/>
            </a:br>
            <a:r>
              <a:rPr lang="en-US" sz="5500" dirty="0" smtClean="0"/>
              <a:t>													</a:t>
            </a:r>
          </a:p>
          <a:p>
            <a:pPr algn="l"/>
            <a:endParaRPr lang="en-US" sz="5500" dirty="0" smtClean="0"/>
          </a:p>
          <a:p>
            <a:r>
              <a:rPr lang="en-US" sz="5500" dirty="0"/>
              <a:t>	</a:t>
            </a:r>
            <a:r>
              <a:rPr lang="en-US" sz="5500" dirty="0" smtClean="0"/>
              <a:t>												</a:t>
            </a:r>
            <a:r>
              <a:rPr lang="en-US" sz="6200" dirty="0" smtClean="0"/>
              <a:t>Presented </a:t>
            </a:r>
            <a:r>
              <a:rPr lang="en-US" sz="6200" dirty="0"/>
              <a:t>By:</a:t>
            </a:r>
            <a:br>
              <a:rPr lang="en-US" sz="6200" dirty="0"/>
            </a:br>
            <a:r>
              <a:rPr lang="en-US" sz="6200" dirty="0" smtClean="0"/>
              <a:t>													</a:t>
            </a:r>
            <a:r>
              <a:rPr lang="en-US" sz="6200" dirty="0" err="1" smtClean="0"/>
              <a:t>Liuli</a:t>
            </a:r>
            <a:r>
              <a:rPr lang="en-US" sz="6200" dirty="0" smtClean="0"/>
              <a:t> </a:t>
            </a:r>
            <a:r>
              <a:rPr lang="en-US" sz="6200" dirty="0"/>
              <a:t>Chen</a:t>
            </a:r>
            <a:br>
              <a:rPr lang="en-US" sz="6200" dirty="0"/>
            </a:br>
            <a:r>
              <a:rPr lang="en-US" sz="6200" dirty="0" smtClean="0"/>
              <a:t>													</a:t>
            </a:r>
            <a:r>
              <a:rPr lang="en-US" sz="6200" dirty="0" err="1" smtClean="0"/>
              <a:t>Ankush</a:t>
            </a:r>
            <a:r>
              <a:rPr lang="en-US" sz="6200" dirty="0" smtClean="0"/>
              <a:t> </a:t>
            </a:r>
            <a:r>
              <a:rPr lang="en-US" sz="6200" dirty="0" err="1"/>
              <a:t>Verma</a:t>
            </a:r>
            <a:r>
              <a:rPr lang="en-US" sz="6200" dirty="0"/>
              <a:t/>
            </a:r>
            <a:br>
              <a:rPr lang="en-US" sz="6200" dirty="0"/>
            </a:br>
            <a:r>
              <a:rPr lang="en-US" sz="6200" dirty="0" smtClean="0"/>
              <a:t>													</a:t>
            </a:r>
            <a:r>
              <a:rPr lang="en-US" sz="6200" dirty="0" err="1" smtClean="0"/>
              <a:t>Cenlin</a:t>
            </a:r>
            <a:r>
              <a:rPr lang="en-US" sz="6200" dirty="0" smtClean="0"/>
              <a:t> </a:t>
            </a:r>
            <a:r>
              <a:rPr lang="en-US" sz="6200" dirty="0"/>
              <a:t>He</a:t>
            </a:r>
          </a:p>
          <a:p>
            <a:pPr algn="l"/>
            <a:r>
              <a:rPr lang="en-US" sz="3700" dirty="0" smtClean="0"/>
              <a:t/>
            </a:r>
            <a:br>
              <a:rPr lang="en-US" sz="3700" dirty="0" smtClean="0"/>
            </a:br>
            <a:endParaRPr lang="en-US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2932457"/>
            <a:ext cx="3791964" cy="28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38" y="206188"/>
            <a:ext cx="9042399" cy="1320800"/>
          </a:xfrm>
        </p:spPr>
        <p:txBody>
          <a:bodyPr/>
          <a:lstStyle/>
          <a:p>
            <a:r>
              <a:rPr lang="en-US" dirty="0" smtClean="0"/>
              <a:t>Error Analysis: Multiple Linear Regression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1" y="973169"/>
            <a:ext cx="7953201" cy="279029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70" y="4005511"/>
            <a:ext cx="7953201" cy="27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Influential Points</a:t>
            </a:r>
            <a:endParaRPr 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9" y="1502586"/>
            <a:ext cx="8466666" cy="460586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107976" y="2483893"/>
            <a:ext cx="586854" cy="28387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7" y="112260"/>
            <a:ext cx="9421407" cy="1320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Generalized Additive Model with N-W kernel regression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8" y="641075"/>
            <a:ext cx="11492256" cy="452343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Quality (Red wine) = 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1400" b="1" dirty="0" smtClean="0"/>
              <a:t>(alcohol)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b="1" dirty="0" smtClean="0"/>
              <a:t>(volatile acidity)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3</a:t>
            </a:r>
            <a:r>
              <a:rPr lang="en-US" sz="1400" b="1" dirty="0" smtClean="0"/>
              <a:t>(sulfate)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4</a:t>
            </a:r>
            <a:r>
              <a:rPr lang="en-US" sz="1400" b="1" dirty="0" smtClean="0"/>
              <a:t>(chloride)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b="1" dirty="0" smtClean="0"/>
              <a:t>(sugar)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6</a:t>
            </a:r>
            <a:r>
              <a:rPr lang="en-US" sz="1400" b="1" dirty="0" smtClean="0"/>
              <a:t>(pH)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" y="3730089"/>
            <a:ext cx="12192000" cy="45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/>
              <a:t>Quality (White wine) = 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1400" b="1" dirty="0" smtClean="0"/>
              <a:t>(alcohol)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1400" b="1" dirty="0" smtClean="0"/>
              <a:t>(volatile acidity)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3</a:t>
            </a:r>
            <a:r>
              <a:rPr lang="en-US" sz="1400" b="1" dirty="0" smtClean="0"/>
              <a:t>(free SO2)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4</a:t>
            </a:r>
            <a:r>
              <a:rPr lang="en-US" sz="1400" b="1" dirty="0" smtClean="0"/>
              <a:t>(chloride)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b="1" dirty="0" smtClean="0"/>
              <a:t>(sugar) + </a:t>
            </a:r>
            <a:r>
              <a:rPr lang="en-US" sz="1400" b="1" i="1" dirty="0" smtClean="0">
                <a:solidFill>
                  <a:srgbClr val="FF0000"/>
                </a:solidFill>
              </a:rPr>
              <a:t>f</a:t>
            </a:r>
            <a:r>
              <a:rPr lang="en-US" sz="1400" b="1" i="1" baseline="-25000" dirty="0" smtClean="0">
                <a:solidFill>
                  <a:srgbClr val="FF0000"/>
                </a:solidFill>
              </a:rPr>
              <a:t>6</a:t>
            </a:r>
            <a:r>
              <a:rPr lang="en-US" sz="1400" b="1" dirty="0" smtClean="0"/>
              <a:t>(fixed acidity)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1" y="1066821"/>
            <a:ext cx="8256494" cy="252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3" y="4183034"/>
            <a:ext cx="8091206" cy="255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22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5" y="85165"/>
            <a:ext cx="9421407" cy="1320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Model evaluations: Generalized Additive Model</a:t>
            </a:r>
            <a:endParaRPr lang="en-US" sz="2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5898" y="595969"/>
            <a:ext cx="11492256" cy="452343"/>
          </a:xfrm>
        </p:spPr>
        <p:txBody>
          <a:bodyPr/>
          <a:lstStyle/>
          <a:p>
            <a:r>
              <a:rPr lang="en-US" dirty="0" smtClean="0"/>
              <a:t>Red wine: (for comparison: multiple linear regression: </a:t>
            </a:r>
            <a:r>
              <a:rPr lang="en-US" b="1" i="1" dirty="0" smtClean="0"/>
              <a:t>R</a:t>
            </a:r>
            <a:r>
              <a:rPr lang="en-US" b="1" i="1" baseline="30000" dirty="0" smtClean="0"/>
              <a:t>2</a:t>
            </a:r>
            <a:r>
              <a:rPr lang="en-US" b="1" dirty="0" smtClean="0"/>
              <a:t> = 0.37, </a:t>
            </a:r>
            <a:r>
              <a:rPr lang="en-US" b="1" i="1" dirty="0" smtClean="0"/>
              <a:t>RMSE</a:t>
            </a:r>
            <a:r>
              <a:rPr lang="en-US" b="1" dirty="0" smtClean="0"/>
              <a:t> = 0.64</a:t>
            </a:r>
            <a:r>
              <a:rPr lang="en-US" dirty="0" smtClean="0"/>
              <a:t>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" y="3734823"/>
            <a:ext cx="11492256" cy="452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White wine: (for comparison: multiple linear regression: </a:t>
            </a:r>
            <a:r>
              <a:rPr lang="en-US" b="1" i="1" dirty="0" smtClean="0"/>
              <a:t>R</a:t>
            </a:r>
            <a:r>
              <a:rPr lang="en-US" b="1" i="1" baseline="30000" dirty="0" smtClean="0"/>
              <a:t>2</a:t>
            </a:r>
            <a:r>
              <a:rPr lang="en-US" b="1" dirty="0" smtClean="0"/>
              <a:t> = 0.29, </a:t>
            </a:r>
            <a:r>
              <a:rPr lang="en-US" b="1" i="1" dirty="0" smtClean="0"/>
              <a:t>RMSE</a:t>
            </a:r>
            <a:r>
              <a:rPr lang="en-US" b="1" dirty="0" smtClean="0"/>
              <a:t> = 0.75</a:t>
            </a:r>
            <a:r>
              <a:rPr lang="en-US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30" y="957769"/>
            <a:ext cx="2615039" cy="269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60" y="4077982"/>
            <a:ext cx="2769609" cy="27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99" y="971416"/>
            <a:ext cx="2698347" cy="274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73" y="4077981"/>
            <a:ext cx="2777383" cy="274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9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22" y="329020"/>
            <a:ext cx="8596668" cy="735106"/>
          </a:xfrm>
        </p:spPr>
        <p:txBody>
          <a:bodyPr>
            <a:normAutofit/>
          </a:bodyPr>
          <a:lstStyle/>
          <a:p>
            <a:r>
              <a:rPr lang="en-US" dirty="0" smtClean="0"/>
              <a:t>Implications and conclusions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322" y="1240039"/>
            <a:ext cx="9181701" cy="543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We found that the amount of alcohol (</a:t>
            </a:r>
            <a:r>
              <a:rPr lang="en-US" sz="2000" b="1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/>
              <a:t>), volatile acidity 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 smtClean="0"/>
              <a:t>)</a:t>
            </a:r>
            <a:r>
              <a:rPr lang="en-US" sz="2000" dirty="0" smtClean="0"/>
              <a:t>, sulfate 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+</a:t>
            </a:r>
            <a:r>
              <a:rPr lang="en-US" altLang="zh-CN" sz="2000" dirty="0"/>
              <a:t>)</a:t>
            </a:r>
            <a:r>
              <a:rPr lang="en-US" sz="2000" dirty="0" smtClean="0"/>
              <a:t>, free sulfur dioxide 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+</a:t>
            </a:r>
            <a:r>
              <a:rPr lang="en-US" altLang="zh-CN" sz="2000" dirty="0"/>
              <a:t>)</a:t>
            </a:r>
            <a:r>
              <a:rPr lang="en-US" sz="2000" dirty="0" smtClean="0"/>
              <a:t> and pH 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-/+</a:t>
            </a:r>
            <a:r>
              <a:rPr lang="en-US" altLang="zh-CN" sz="2000" dirty="0" smtClean="0"/>
              <a:t>)</a:t>
            </a:r>
            <a:r>
              <a:rPr lang="en-US" sz="2000" dirty="0" smtClean="0"/>
              <a:t> have significant effects on both red and white wine quality.</a:t>
            </a:r>
          </a:p>
          <a:p>
            <a:r>
              <a:rPr lang="en-US" sz="2000" dirty="0" smtClean="0"/>
              <a:t>Relatively high pH could increase the taste of white wine, but decrease the taste of red wine.</a:t>
            </a:r>
          </a:p>
          <a:p>
            <a:r>
              <a:rPr lang="en-US" altLang="zh-CN" sz="2000" dirty="0"/>
              <a:t>Sweetness (residual sugar) is more important for white wine </a:t>
            </a:r>
            <a:r>
              <a:rPr lang="en-US" altLang="zh-CN" sz="2000" dirty="0" smtClean="0"/>
              <a:t>(increase taste).</a:t>
            </a:r>
            <a:endParaRPr lang="en-US" sz="2000" dirty="0" smtClean="0"/>
          </a:p>
          <a:p>
            <a:r>
              <a:rPr lang="en-US" sz="2000" dirty="0" smtClean="0"/>
              <a:t>Density has a negative effects on white wine quality, probably reflecting the purity of wine (lower density -&gt; higher alcohol fraction -&gt; more pure -&gt; more tasty)</a:t>
            </a:r>
          </a:p>
          <a:p>
            <a:endParaRPr lang="en-US" sz="600" dirty="0"/>
          </a:p>
          <a:p>
            <a:r>
              <a:rPr lang="en-US" sz="2000" dirty="0" smtClean="0"/>
              <a:t>Since these wine physicochemical properties can be controlled during wine production, </a:t>
            </a:r>
            <a:r>
              <a:rPr lang="en-US" sz="2000" dirty="0" smtClean="0">
                <a:solidFill>
                  <a:srgbClr val="FF0000"/>
                </a:solidFill>
              </a:rPr>
              <a:t>our results could be helpful for the wine industry to produce more tasty wine</a:t>
            </a:r>
            <a:r>
              <a:rPr lang="en-US" sz="2000" dirty="0" smtClean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51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18" y="340658"/>
            <a:ext cx="8596668" cy="1320800"/>
          </a:xfrm>
        </p:spPr>
        <p:txBody>
          <a:bodyPr/>
          <a:lstStyle/>
          <a:p>
            <a:r>
              <a:rPr lang="en-US" dirty="0" smtClean="0"/>
              <a:t>Limitations &amp;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87" y="1273085"/>
            <a:ext cx="9246595" cy="388077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Missing variables like temperature, other chemical components</a:t>
            </a:r>
          </a:p>
          <a:p>
            <a:r>
              <a:rPr lang="en-US" sz="2200" dirty="0" smtClean="0"/>
              <a:t>Outlier removal method</a:t>
            </a:r>
          </a:p>
          <a:p>
            <a:r>
              <a:rPr lang="en-US" sz="2200" dirty="0" smtClean="0"/>
              <a:t>Limitation on analysis methods</a:t>
            </a:r>
          </a:p>
          <a:p>
            <a:endParaRPr lang="en-US" sz="2200" dirty="0" smtClean="0"/>
          </a:p>
          <a:p>
            <a:r>
              <a:rPr lang="en-US" sz="2200" dirty="0" smtClean="0"/>
              <a:t>Other analysis methods: SVM, neural network, cluster analysis</a:t>
            </a:r>
          </a:p>
          <a:p>
            <a:r>
              <a:rPr lang="en-US" sz="2200" dirty="0" smtClean="0"/>
              <a:t>Using more variables if the data is available</a:t>
            </a:r>
          </a:p>
          <a:p>
            <a:r>
              <a:rPr lang="en-US" sz="2200" dirty="0" smtClean="0"/>
              <a:t>Further studying some key factors (e.g. sugar, alcohol, pH, etc.) in more details.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53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60" y="932291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8800" dirty="0" smtClean="0">
                <a:solidFill>
                  <a:schemeClr val="accent2"/>
                </a:solidFill>
              </a:rPr>
              <a:t>THANK YOU</a:t>
            </a:r>
            <a:endParaRPr lang="en-US" sz="8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49" y="377546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225905"/>
            <a:ext cx="8596668" cy="388077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Wine is tasty</a:t>
            </a:r>
          </a:p>
          <a:p>
            <a:r>
              <a:rPr lang="en-US" sz="2000" dirty="0" smtClean="0"/>
              <a:t>Almost 80% of US Population consumes wine</a:t>
            </a:r>
          </a:p>
          <a:p>
            <a:r>
              <a:rPr lang="en-US" sz="2000" dirty="0" smtClean="0"/>
              <a:t>California accounts for 90%  American wine production</a:t>
            </a:r>
          </a:p>
          <a:p>
            <a:r>
              <a:rPr lang="en-US" sz="2000" dirty="0" smtClean="0"/>
              <a:t>Help the industry understand the factors affecting the wine quality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07" y="1037951"/>
            <a:ext cx="3138951" cy="317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48237"/>
            <a:ext cx="8596668" cy="1064654"/>
          </a:xfrm>
        </p:spPr>
        <p:txBody>
          <a:bodyPr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71" y="1304081"/>
            <a:ext cx="9210359" cy="478647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source: </a:t>
            </a:r>
            <a:r>
              <a:rPr lang="en-US" dirty="0" smtClean="0"/>
              <a:t>UCI Database 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://archive.ics.uci.edu/ml/machine-learning-databases/wine-quality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Data: </a:t>
            </a:r>
            <a:r>
              <a:rPr lang="en-US" b="1" dirty="0"/>
              <a:t>red </a:t>
            </a:r>
            <a:r>
              <a:rPr lang="en-US" b="1" dirty="0" smtClean="0"/>
              <a:t>&amp; </a:t>
            </a:r>
            <a:r>
              <a:rPr lang="en-US" b="1" dirty="0"/>
              <a:t>white </a:t>
            </a:r>
            <a:r>
              <a:rPr lang="en-US" altLang="zh-CN" b="1" i="1" dirty="0" err="1"/>
              <a:t>vinho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verde</a:t>
            </a:r>
            <a:r>
              <a:rPr lang="en-US" altLang="zh-CN" b="1" i="1" dirty="0"/>
              <a:t> </a:t>
            </a:r>
            <a:r>
              <a:rPr lang="en-US" b="1" dirty="0" smtClean="0"/>
              <a:t>wine from Portugal</a:t>
            </a:r>
          </a:p>
          <a:p>
            <a:r>
              <a:rPr lang="en-US" dirty="0" smtClean="0"/>
              <a:t>Number of samples: red wine (</a:t>
            </a:r>
            <a:r>
              <a:rPr lang="en-US" b="1" dirty="0" smtClean="0"/>
              <a:t>1599</a:t>
            </a:r>
            <a:r>
              <a:rPr lang="en-US" dirty="0" smtClean="0"/>
              <a:t>), white wine (</a:t>
            </a:r>
            <a:r>
              <a:rPr lang="en-US" b="1" dirty="0" smtClean="0"/>
              <a:t>4898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Input </a:t>
            </a:r>
            <a:r>
              <a:rPr lang="en-US" b="1" dirty="0"/>
              <a:t>variables </a:t>
            </a:r>
            <a:r>
              <a:rPr lang="en-US" dirty="0"/>
              <a:t>(based on physicochemical </a:t>
            </a:r>
            <a:r>
              <a:rPr lang="en-US" dirty="0" smtClean="0"/>
              <a:t>lab tests): </a:t>
            </a:r>
          </a:p>
          <a:p>
            <a:pPr marL="0" indent="0">
              <a:buNone/>
            </a:pPr>
            <a:r>
              <a:rPr lang="en-US" dirty="0" smtClean="0"/>
              <a:t>       -&gt; fixed acidity</a:t>
            </a:r>
            <a:r>
              <a:rPr lang="en-US" dirty="0"/>
              <a:t> </a:t>
            </a:r>
            <a:r>
              <a:rPr lang="en-US" dirty="0" smtClean="0"/>
              <a:t>                       -&gt; volatile acidity             -&gt; citric acid</a:t>
            </a:r>
          </a:p>
          <a:p>
            <a:pPr marL="0" indent="0">
              <a:buNone/>
            </a:pPr>
            <a:r>
              <a:rPr lang="en-US" dirty="0" smtClean="0"/>
              <a:t>       -&gt; residual sugar                      -&gt; chlorides		             -&gt; free </a:t>
            </a:r>
            <a:r>
              <a:rPr lang="en-US" dirty="0"/>
              <a:t>sulfur </a:t>
            </a:r>
            <a:r>
              <a:rPr lang="en-US" dirty="0" smtClean="0"/>
              <a:t>dioxide</a:t>
            </a:r>
          </a:p>
          <a:p>
            <a:pPr marL="0" indent="0">
              <a:buNone/>
            </a:pPr>
            <a:r>
              <a:rPr lang="en-US" dirty="0" smtClean="0"/>
              <a:t>	-&gt; </a:t>
            </a:r>
            <a:r>
              <a:rPr lang="en-US" dirty="0"/>
              <a:t>total sulfur </a:t>
            </a:r>
            <a:r>
              <a:rPr lang="en-US" dirty="0" smtClean="0"/>
              <a:t>dioxide			-&gt; density                         -&gt; pH </a:t>
            </a:r>
          </a:p>
          <a:p>
            <a:pPr marL="0" indent="0">
              <a:buNone/>
            </a:pPr>
            <a:r>
              <a:rPr lang="en-US" dirty="0" smtClean="0"/>
              <a:t>	-&gt; sulphate 					-&gt; </a:t>
            </a:r>
            <a:r>
              <a:rPr lang="en-US" dirty="0"/>
              <a:t>alcohol</a:t>
            </a:r>
          </a:p>
          <a:p>
            <a:r>
              <a:rPr lang="en-US" b="1" dirty="0" smtClean="0"/>
              <a:t>Output </a:t>
            </a:r>
            <a:r>
              <a:rPr lang="en-US" b="1" dirty="0"/>
              <a:t>variable </a:t>
            </a:r>
            <a:r>
              <a:rPr lang="en-US" dirty="0"/>
              <a:t>(based on sensory data):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-&gt; wine </a:t>
            </a:r>
            <a:r>
              <a:rPr lang="en-US" dirty="0"/>
              <a:t>quality (score between 0 (bad) and 10 (good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73109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Exploratory Data Analysis</a:t>
            </a:r>
          </a:p>
          <a:p>
            <a:pPr lvl="1"/>
            <a:r>
              <a:rPr lang="en-US" sz="1800" dirty="0" smtClean="0"/>
              <a:t>Variable statistics, distribution and correlation analysis</a:t>
            </a:r>
          </a:p>
          <a:p>
            <a:r>
              <a:rPr lang="en-US" sz="2000" dirty="0" smtClean="0"/>
              <a:t>Outlier removal</a:t>
            </a:r>
          </a:p>
          <a:p>
            <a:r>
              <a:rPr lang="en-US" sz="2000" dirty="0" smtClean="0"/>
              <a:t>Multiple linear regression</a:t>
            </a:r>
          </a:p>
          <a:p>
            <a:pPr lvl="1"/>
            <a:r>
              <a:rPr lang="en-US" sz="1800" dirty="0" smtClean="0"/>
              <a:t>Model evaluation (normal Q-Q, REC analysis, etc.)</a:t>
            </a:r>
          </a:p>
          <a:p>
            <a:r>
              <a:rPr lang="en-US" sz="2000" dirty="0" smtClean="0"/>
              <a:t>Influential points</a:t>
            </a:r>
          </a:p>
          <a:p>
            <a:r>
              <a:rPr lang="en-US" sz="2000" dirty="0" smtClean="0"/>
              <a:t>Generalized additive model with k</a:t>
            </a:r>
            <a:r>
              <a:rPr lang="en-US" altLang="zh-CN" sz="2000" dirty="0" smtClean="0"/>
              <a:t>ernel regression</a:t>
            </a:r>
          </a:p>
          <a:p>
            <a:pPr lvl="1"/>
            <a:r>
              <a:rPr lang="en-US" sz="1800" dirty="0"/>
              <a:t>Model evaluation </a:t>
            </a:r>
            <a:r>
              <a:rPr lang="en-US" sz="1800" dirty="0" smtClean="0"/>
              <a:t>and comparison with multiple linear model</a:t>
            </a:r>
            <a:endParaRPr lang="en-US" altLang="zh-CN" sz="1800" dirty="0" smtClean="0"/>
          </a:p>
          <a:p>
            <a:endParaRPr lang="en-US" altLang="zh-C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9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03260"/>
            <a:ext cx="8596668" cy="13208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8" y="1123954"/>
            <a:ext cx="8733089" cy="5566511"/>
          </a:xfrm>
        </p:spPr>
      </p:pic>
    </p:spTree>
    <p:extLst>
      <p:ext uri="{BB962C8B-B14F-4D97-AF65-F5344CB8AC3E}">
        <p14:creationId xmlns:p14="http://schemas.microsoft.com/office/powerpoint/2010/main" val="7337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69" y="488577"/>
            <a:ext cx="7296772" cy="13208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图片 1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" y="1472563"/>
            <a:ext cx="4469539" cy="2808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482" y="1472565"/>
            <a:ext cx="5066732" cy="3349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511" y="4995125"/>
            <a:ext cx="888600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White </a:t>
            </a:r>
            <a:r>
              <a:rPr lang="en-US" sz="1600" dirty="0"/>
              <a:t>wine is quite different from red ones in correlation with </a:t>
            </a:r>
            <a:r>
              <a:rPr lang="en-US" sz="1600" dirty="0" smtClean="0"/>
              <a:t>these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Correlations between input variables (marked by yellow):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e.g., Citric acid, Fixed acidity, Volatile acidity, and pH are correlated with each other, because they all reflect the acidity of wine to some extent.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35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82" y="609600"/>
            <a:ext cx="8596668" cy="1320800"/>
          </a:xfrm>
        </p:spPr>
        <p:txBody>
          <a:bodyPr/>
          <a:lstStyle/>
          <a:p>
            <a:r>
              <a:rPr lang="en-US" dirty="0" smtClean="0"/>
              <a:t>Kernel Density Estimation</a:t>
            </a:r>
            <a:endParaRPr lang="en-US" dirty="0"/>
          </a:p>
        </p:txBody>
      </p:sp>
      <p:pic>
        <p:nvPicPr>
          <p:cNvPr id="4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" y="1426696"/>
            <a:ext cx="4525036" cy="3580325"/>
          </a:xfrm>
          <a:prstGeom prst="rect">
            <a:avLst/>
          </a:prstGeom>
        </p:spPr>
      </p:pic>
      <p:pic>
        <p:nvPicPr>
          <p:cNvPr id="5" name="图片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01" y="1426697"/>
            <a:ext cx="4918412" cy="3580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687" y="5056388"/>
            <a:ext cx="8434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Key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4 important attributes for red &amp; white wine are selected, which show the highest correlation with wine quality based on the preceding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4 key attributes (and the corresponding distribution) of white and red wine are different, which contributes to the different tastes of white and red wines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3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555008"/>
            <a:ext cx="8596668" cy="1320800"/>
          </a:xfrm>
        </p:spPr>
        <p:txBody>
          <a:bodyPr/>
          <a:lstStyle/>
          <a:p>
            <a:r>
              <a:rPr lang="en-US" dirty="0" smtClean="0"/>
              <a:t>Outlier Removal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9" y="1387617"/>
            <a:ext cx="4679576" cy="298341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7" y="1360723"/>
            <a:ext cx="4729016" cy="38845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64107" y="4964383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: 0.3567 -&gt; 0.3644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93774" y="566224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: 0.2806 -&gt; 0.2877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514064"/>
            <a:ext cx="8596668" cy="1320800"/>
          </a:xfrm>
        </p:spPr>
        <p:txBody>
          <a:bodyPr/>
          <a:lstStyle/>
          <a:p>
            <a:r>
              <a:rPr lang="en-US" dirty="0" smtClean="0"/>
              <a:t>Results: Multiple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6214"/>
            <a:ext cx="8917042" cy="388077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Red wine (R</a:t>
            </a:r>
            <a:r>
              <a:rPr lang="en-US" baseline="30000" dirty="0" smtClean="0"/>
              <a:t>2</a:t>
            </a:r>
            <a:r>
              <a:rPr lang="en-US" dirty="0" smtClean="0"/>
              <a:t> = 0.36): </a:t>
            </a:r>
            <a:r>
              <a:rPr lang="en-US" altLang="zh-CN" dirty="0"/>
              <a:t>alcohol, </a:t>
            </a:r>
            <a:r>
              <a:rPr lang="en-US" dirty="0" smtClean="0"/>
              <a:t>volatile acidity, free sulfur dioxide, pH, sulfate, </a:t>
            </a:r>
            <a:r>
              <a:rPr lang="en-US" dirty="0" smtClean="0">
                <a:solidFill>
                  <a:srgbClr val="FF0000"/>
                </a:solidFill>
              </a:rPr>
              <a:t>chloride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total sulfur dioxide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White wine (R</a:t>
            </a:r>
            <a:r>
              <a:rPr lang="en-US" baseline="30000" dirty="0" smtClean="0"/>
              <a:t>2</a:t>
            </a:r>
            <a:r>
              <a:rPr lang="en-US" dirty="0" smtClean="0"/>
              <a:t> = 0.29): </a:t>
            </a:r>
            <a:r>
              <a:rPr lang="en-US" altLang="zh-CN" dirty="0"/>
              <a:t>alcohol, </a:t>
            </a:r>
            <a:r>
              <a:rPr lang="en-US" dirty="0" smtClean="0"/>
              <a:t>volatile acidity</a:t>
            </a:r>
            <a:r>
              <a:rPr lang="en-US" dirty="0"/>
              <a:t> , free sulfur dioxide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pH, sulfate, </a:t>
            </a:r>
            <a:r>
              <a:rPr lang="en-US" dirty="0" smtClean="0">
                <a:solidFill>
                  <a:srgbClr val="FF0000"/>
                </a:solidFill>
              </a:rPr>
              <a:t>fixed acidity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density, residual sugar</a:t>
            </a:r>
            <a:endParaRPr 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81667" y="2972895"/>
            <a:ext cx="5588001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628</Words>
  <Application>Microsoft Office PowerPoint</Application>
  <PresentationFormat>自定义</PresentationFormat>
  <Paragraphs>86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Facet</vt:lpstr>
      <vt:lpstr>Business Resource for the wine industry - Linking wine quality to its physicochemical properties</vt:lpstr>
      <vt:lpstr>Motivation</vt:lpstr>
      <vt:lpstr>Dataset</vt:lpstr>
      <vt:lpstr>Methodology</vt:lpstr>
      <vt:lpstr>Exploratory Data Analysis</vt:lpstr>
      <vt:lpstr>Exploratory Data Analysis</vt:lpstr>
      <vt:lpstr>Kernel Density Estimation</vt:lpstr>
      <vt:lpstr>Outlier Removal</vt:lpstr>
      <vt:lpstr>Results: Multiple Linear Regression</vt:lpstr>
      <vt:lpstr>Error Analysis: Multiple Linear Regression</vt:lpstr>
      <vt:lpstr>Influential Points</vt:lpstr>
      <vt:lpstr>Generalized Additive Model with N-W kernel regression</vt:lpstr>
      <vt:lpstr>Model evaluations: Generalized Additive Model</vt:lpstr>
      <vt:lpstr>Implications and conclusions</vt:lpstr>
      <vt:lpstr>Limitations &amp; Future research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way to choose wise</dc:title>
  <dc:creator>ANKUSH VERMA</dc:creator>
  <cp:lastModifiedBy>User</cp:lastModifiedBy>
  <cp:revision>79</cp:revision>
  <dcterms:created xsi:type="dcterms:W3CDTF">2014-12-06T23:34:42Z</dcterms:created>
  <dcterms:modified xsi:type="dcterms:W3CDTF">2014-12-11T01:09:41Z</dcterms:modified>
</cp:coreProperties>
</file>