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6"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3135CA7-A995-4D19-A453-E2B6AD0962C4}" type="datetimeFigureOut">
              <a:rPr lang="en-US" smtClean="0"/>
              <a:t>10/13/2022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A192CAB-F429-4E7E-98A2-2E3F975C2304}" type="slidenum">
              <a:rPr lang="en-US" smtClean="0"/>
              <a:t>‹#›</a:t>
            </a:fld>
            <a:endParaRPr lang="en-US"/>
          </a:p>
        </p:txBody>
      </p:sp>
    </p:spTree>
    <p:extLst>
      <p:ext uri="{BB962C8B-B14F-4D97-AF65-F5344CB8AC3E}">
        <p14:creationId xmlns:p14="http://schemas.microsoft.com/office/powerpoint/2010/main" val="390608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135CA7-A995-4D19-A453-E2B6AD0962C4}"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92CAB-F429-4E7E-98A2-2E3F975C2304}" type="slidenum">
              <a:rPr lang="en-US" smtClean="0"/>
              <a:t>‹#›</a:t>
            </a:fld>
            <a:endParaRPr lang="en-US"/>
          </a:p>
        </p:txBody>
      </p:sp>
    </p:spTree>
    <p:extLst>
      <p:ext uri="{BB962C8B-B14F-4D97-AF65-F5344CB8AC3E}">
        <p14:creationId xmlns:p14="http://schemas.microsoft.com/office/powerpoint/2010/main" val="30003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135CA7-A995-4D19-A453-E2B6AD0962C4}" type="datetimeFigureOut">
              <a:rPr lang="en-US" smtClean="0"/>
              <a:t>10/13/2022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A192CAB-F429-4E7E-98A2-2E3F975C2304}" type="slidenum">
              <a:rPr lang="en-US" smtClean="0"/>
              <a:t>‹#›</a:t>
            </a:fld>
            <a:endParaRPr lang="en-US"/>
          </a:p>
        </p:txBody>
      </p:sp>
    </p:spTree>
    <p:extLst>
      <p:ext uri="{BB962C8B-B14F-4D97-AF65-F5344CB8AC3E}">
        <p14:creationId xmlns:p14="http://schemas.microsoft.com/office/powerpoint/2010/main" val="2978755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135CA7-A995-4D19-A453-E2B6AD0962C4}" type="datetimeFigureOut">
              <a:rPr lang="en-US" smtClean="0"/>
              <a:t>10/13/2022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A192CAB-F429-4E7E-98A2-2E3F975C230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82677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3135CA7-A995-4D19-A453-E2B6AD0962C4}" type="datetimeFigureOut">
              <a:rPr lang="en-US" smtClean="0"/>
              <a:t>10/13/2022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A192CAB-F429-4E7E-98A2-2E3F975C2304}" type="slidenum">
              <a:rPr lang="en-US" smtClean="0"/>
              <a:t>‹#›</a:t>
            </a:fld>
            <a:endParaRPr lang="en-US"/>
          </a:p>
        </p:txBody>
      </p:sp>
    </p:spTree>
    <p:extLst>
      <p:ext uri="{BB962C8B-B14F-4D97-AF65-F5344CB8AC3E}">
        <p14:creationId xmlns:p14="http://schemas.microsoft.com/office/powerpoint/2010/main" val="2371145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135CA7-A995-4D19-A453-E2B6AD0962C4}"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192CAB-F429-4E7E-98A2-2E3F975C2304}" type="slidenum">
              <a:rPr lang="en-US" smtClean="0"/>
              <a:t>‹#›</a:t>
            </a:fld>
            <a:endParaRPr lang="en-US"/>
          </a:p>
        </p:txBody>
      </p:sp>
    </p:spTree>
    <p:extLst>
      <p:ext uri="{BB962C8B-B14F-4D97-AF65-F5344CB8AC3E}">
        <p14:creationId xmlns:p14="http://schemas.microsoft.com/office/powerpoint/2010/main" val="2319342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135CA7-A995-4D19-A453-E2B6AD0962C4}"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192CAB-F429-4E7E-98A2-2E3F975C2304}" type="slidenum">
              <a:rPr lang="en-US" smtClean="0"/>
              <a:t>‹#›</a:t>
            </a:fld>
            <a:endParaRPr lang="en-US"/>
          </a:p>
        </p:txBody>
      </p:sp>
    </p:spTree>
    <p:extLst>
      <p:ext uri="{BB962C8B-B14F-4D97-AF65-F5344CB8AC3E}">
        <p14:creationId xmlns:p14="http://schemas.microsoft.com/office/powerpoint/2010/main" val="2053317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135CA7-A995-4D19-A453-E2B6AD0962C4}"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92CAB-F429-4E7E-98A2-2E3F975C2304}" type="slidenum">
              <a:rPr lang="en-US" smtClean="0"/>
              <a:t>‹#›</a:t>
            </a:fld>
            <a:endParaRPr lang="en-US"/>
          </a:p>
        </p:txBody>
      </p:sp>
    </p:spTree>
    <p:extLst>
      <p:ext uri="{BB962C8B-B14F-4D97-AF65-F5344CB8AC3E}">
        <p14:creationId xmlns:p14="http://schemas.microsoft.com/office/powerpoint/2010/main" val="2060404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3135CA7-A995-4D19-A453-E2B6AD0962C4}" type="datetimeFigureOut">
              <a:rPr lang="en-US" smtClean="0"/>
              <a:t>10/13/2022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A192CAB-F429-4E7E-98A2-2E3F975C2304}" type="slidenum">
              <a:rPr lang="en-US" smtClean="0"/>
              <a:t>‹#›</a:t>
            </a:fld>
            <a:endParaRPr lang="en-US"/>
          </a:p>
        </p:txBody>
      </p:sp>
    </p:spTree>
    <p:extLst>
      <p:ext uri="{BB962C8B-B14F-4D97-AF65-F5344CB8AC3E}">
        <p14:creationId xmlns:p14="http://schemas.microsoft.com/office/powerpoint/2010/main" val="178679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135CA7-A995-4D19-A453-E2B6AD0962C4}"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92CAB-F429-4E7E-98A2-2E3F975C2304}" type="slidenum">
              <a:rPr lang="en-US" smtClean="0"/>
              <a:t>‹#›</a:t>
            </a:fld>
            <a:endParaRPr lang="en-US"/>
          </a:p>
        </p:txBody>
      </p:sp>
    </p:spTree>
    <p:extLst>
      <p:ext uri="{BB962C8B-B14F-4D97-AF65-F5344CB8AC3E}">
        <p14:creationId xmlns:p14="http://schemas.microsoft.com/office/powerpoint/2010/main" val="62816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3135CA7-A995-4D19-A453-E2B6AD0962C4}" type="datetimeFigureOut">
              <a:rPr lang="en-US" smtClean="0"/>
              <a:t>10/13/2022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A192CAB-F429-4E7E-98A2-2E3F975C2304}" type="slidenum">
              <a:rPr lang="en-US" smtClean="0"/>
              <a:t>‹#›</a:t>
            </a:fld>
            <a:endParaRPr lang="en-US"/>
          </a:p>
        </p:txBody>
      </p:sp>
    </p:spTree>
    <p:extLst>
      <p:ext uri="{BB962C8B-B14F-4D97-AF65-F5344CB8AC3E}">
        <p14:creationId xmlns:p14="http://schemas.microsoft.com/office/powerpoint/2010/main" val="209810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135CA7-A995-4D19-A453-E2B6AD0962C4}"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92CAB-F429-4E7E-98A2-2E3F975C2304}" type="slidenum">
              <a:rPr lang="en-US" smtClean="0"/>
              <a:t>‹#›</a:t>
            </a:fld>
            <a:endParaRPr lang="en-US"/>
          </a:p>
        </p:txBody>
      </p:sp>
    </p:spTree>
    <p:extLst>
      <p:ext uri="{BB962C8B-B14F-4D97-AF65-F5344CB8AC3E}">
        <p14:creationId xmlns:p14="http://schemas.microsoft.com/office/powerpoint/2010/main" val="3187916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135CA7-A995-4D19-A453-E2B6AD0962C4}" type="datetimeFigureOut">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192CAB-F429-4E7E-98A2-2E3F975C2304}" type="slidenum">
              <a:rPr lang="en-US" smtClean="0"/>
              <a:t>‹#›</a:t>
            </a:fld>
            <a:endParaRPr lang="en-US"/>
          </a:p>
        </p:txBody>
      </p:sp>
    </p:spTree>
    <p:extLst>
      <p:ext uri="{BB962C8B-B14F-4D97-AF65-F5344CB8AC3E}">
        <p14:creationId xmlns:p14="http://schemas.microsoft.com/office/powerpoint/2010/main" val="53989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135CA7-A995-4D19-A453-E2B6AD0962C4}"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192CAB-F429-4E7E-98A2-2E3F975C2304}" type="slidenum">
              <a:rPr lang="en-US" smtClean="0"/>
              <a:t>‹#›</a:t>
            </a:fld>
            <a:endParaRPr lang="en-US"/>
          </a:p>
        </p:txBody>
      </p:sp>
    </p:spTree>
    <p:extLst>
      <p:ext uri="{BB962C8B-B14F-4D97-AF65-F5344CB8AC3E}">
        <p14:creationId xmlns:p14="http://schemas.microsoft.com/office/powerpoint/2010/main" val="94022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35CA7-A995-4D19-A453-E2B6AD0962C4}" type="datetimeFigureOut">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192CAB-F429-4E7E-98A2-2E3F975C2304}" type="slidenum">
              <a:rPr lang="en-US" smtClean="0"/>
              <a:t>‹#›</a:t>
            </a:fld>
            <a:endParaRPr lang="en-US"/>
          </a:p>
        </p:txBody>
      </p:sp>
    </p:spTree>
    <p:extLst>
      <p:ext uri="{BB962C8B-B14F-4D97-AF65-F5344CB8AC3E}">
        <p14:creationId xmlns:p14="http://schemas.microsoft.com/office/powerpoint/2010/main" val="25555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135CA7-A995-4D19-A453-E2B6AD0962C4}"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92CAB-F429-4E7E-98A2-2E3F975C2304}" type="slidenum">
              <a:rPr lang="en-US" smtClean="0"/>
              <a:t>‹#›</a:t>
            </a:fld>
            <a:endParaRPr lang="en-US"/>
          </a:p>
        </p:txBody>
      </p:sp>
    </p:spTree>
    <p:extLst>
      <p:ext uri="{BB962C8B-B14F-4D97-AF65-F5344CB8AC3E}">
        <p14:creationId xmlns:p14="http://schemas.microsoft.com/office/powerpoint/2010/main" val="1095869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135CA7-A995-4D19-A453-E2B6AD0962C4}"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92CAB-F429-4E7E-98A2-2E3F975C2304}" type="slidenum">
              <a:rPr lang="en-US" smtClean="0"/>
              <a:t>‹#›</a:t>
            </a:fld>
            <a:endParaRPr lang="en-US"/>
          </a:p>
        </p:txBody>
      </p:sp>
    </p:spTree>
    <p:extLst>
      <p:ext uri="{BB962C8B-B14F-4D97-AF65-F5344CB8AC3E}">
        <p14:creationId xmlns:p14="http://schemas.microsoft.com/office/powerpoint/2010/main" val="203702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135CA7-A995-4D19-A453-E2B6AD0962C4}" type="datetimeFigureOut">
              <a:rPr lang="en-US" smtClean="0"/>
              <a:t>10/13/2022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192CAB-F429-4E7E-98A2-2E3F975C2304}" type="slidenum">
              <a:rPr lang="en-US" smtClean="0"/>
              <a:t>‹#›</a:t>
            </a:fld>
            <a:endParaRPr lang="en-US"/>
          </a:p>
        </p:txBody>
      </p:sp>
    </p:spTree>
    <p:extLst>
      <p:ext uri="{BB962C8B-B14F-4D97-AF65-F5344CB8AC3E}">
        <p14:creationId xmlns:p14="http://schemas.microsoft.com/office/powerpoint/2010/main" val="164088388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Avinash Patil\LOGO\DYPSOEA.jpg"/>
          <p:cNvPicPr/>
          <p:nvPr/>
        </p:nvPicPr>
        <p:blipFill>
          <a:blip r:embed="rId2" cstate="print"/>
          <a:srcRect/>
          <a:stretch>
            <a:fillRect/>
          </a:stretch>
        </p:blipFill>
        <p:spPr bwMode="auto">
          <a:xfrm>
            <a:off x="0" y="0"/>
            <a:ext cx="3329940" cy="1651000"/>
          </a:xfrm>
          <a:prstGeom prst="rect">
            <a:avLst/>
          </a:prstGeom>
          <a:noFill/>
          <a:ln w="9525">
            <a:noFill/>
            <a:miter lim="800000"/>
            <a:headEnd/>
            <a:tailEnd/>
          </a:ln>
        </p:spPr>
      </p:pic>
      <p:sp>
        <p:nvSpPr>
          <p:cNvPr id="5" name="Rectangle 4"/>
          <p:cNvSpPr/>
          <p:nvPr/>
        </p:nvSpPr>
        <p:spPr>
          <a:xfrm>
            <a:off x="2611876" y="125417"/>
            <a:ext cx="7237379" cy="1966030"/>
          </a:xfrm>
          <a:prstGeom prst="rect">
            <a:avLst/>
          </a:prstGeom>
        </p:spPr>
        <p:txBody>
          <a:bodyPr wrap="square">
            <a:spAutoFit/>
          </a:bodyPr>
          <a:lstStyle/>
          <a:p>
            <a:pPr algn="ctr">
              <a:lnSpc>
                <a:spcPct val="150000"/>
              </a:lnSpc>
              <a:spcAft>
                <a:spcPts val="1200"/>
              </a:spcAft>
            </a:pPr>
            <a:r>
              <a:rPr lang="en-US" sz="2000" dirty="0" smtClean="0">
                <a:effectLst/>
                <a:latin typeface="Times New Roman" panose="02020603050405020304" pitchFamily="18" charset="0"/>
                <a:ea typeface="Times New Roman" panose="02020603050405020304" pitchFamily="18" charset="0"/>
                <a:cs typeface="TimesNewRomanPS-BoldMT"/>
              </a:rPr>
              <a:t>Department of Automobile Engineering</a:t>
            </a:r>
            <a:endParaRPr lang="en-US" sz="1100" dirty="0" smtClean="0">
              <a:effectLst/>
              <a:latin typeface="TimesNewRomanPS-BoldMT"/>
              <a:ea typeface="Times New Roman" panose="02020603050405020304" pitchFamily="18" charset="0"/>
              <a:cs typeface="TimesNewRomanPS-BoldMT"/>
            </a:endParaRPr>
          </a:p>
          <a:p>
            <a:pPr algn="ctr">
              <a:lnSpc>
                <a:spcPct val="150000"/>
              </a:lnSpc>
            </a:pPr>
            <a:r>
              <a:rPr lang="en-US" sz="1200" dirty="0" smtClean="0">
                <a:effectLst/>
                <a:latin typeface="Times New Roman" panose="02020603050405020304" pitchFamily="18" charset="0"/>
                <a:ea typeface="Times New Roman" panose="02020603050405020304" pitchFamily="18" charset="0"/>
                <a:cs typeface="TimesNewRomanPS-BoldMT"/>
              </a:rPr>
              <a:t>Dr. D. Y. </a:t>
            </a:r>
            <a:r>
              <a:rPr lang="en-US" sz="1200" dirty="0" err="1" smtClean="0">
                <a:effectLst/>
                <a:latin typeface="Times New Roman" panose="02020603050405020304" pitchFamily="18" charset="0"/>
                <a:ea typeface="Times New Roman" panose="02020603050405020304" pitchFamily="18" charset="0"/>
                <a:cs typeface="TimesNewRomanPS-BoldMT"/>
              </a:rPr>
              <a:t>Patil</a:t>
            </a:r>
            <a:r>
              <a:rPr lang="en-US" sz="1200" dirty="0" smtClean="0">
                <a:effectLst/>
                <a:latin typeface="Times New Roman" panose="02020603050405020304" pitchFamily="18" charset="0"/>
                <a:ea typeface="Times New Roman" panose="02020603050405020304" pitchFamily="18" charset="0"/>
                <a:cs typeface="TimesNewRomanPS-BoldMT"/>
              </a:rPr>
              <a:t> Educational Academy's</a:t>
            </a:r>
            <a:endParaRPr lang="en-US" sz="1100" dirty="0" smtClean="0">
              <a:effectLst/>
              <a:latin typeface="TimesNewRomanPS-BoldMT"/>
              <a:ea typeface="Times New Roman" panose="02020603050405020304" pitchFamily="18" charset="0"/>
              <a:cs typeface="TimesNewRomanPS-BoldMT"/>
            </a:endParaRPr>
          </a:p>
          <a:p>
            <a:pPr algn="ctr">
              <a:lnSpc>
                <a:spcPct val="115000"/>
              </a:lnSpc>
            </a:pPr>
            <a:r>
              <a:rPr lang="en-US" dirty="0">
                <a:latin typeface="Times New Roman" panose="02020603050405020304" pitchFamily="18" charset="0"/>
                <a:ea typeface="Times New Roman" panose="02020603050405020304" pitchFamily="18" charset="0"/>
                <a:cs typeface="TimesNewRomanPS-BoldMT"/>
              </a:rPr>
              <a:t>D. Y. </a:t>
            </a:r>
            <a:r>
              <a:rPr lang="en-US" dirty="0" err="1">
                <a:latin typeface="Times New Roman" panose="02020603050405020304" pitchFamily="18" charset="0"/>
                <a:ea typeface="Times New Roman" panose="02020603050405020304" pitchFamily="18" charset="0"/>
                <a:cs typeface="TimesNewRomanPS-BoldMT"/>
              </a:rPr>
              <a:t>Patil</a:t>
            </a:r>
            <a:r>
              <a:rPr lang="en-US" dirty="0">
                <a:latin typeface="Times New Roman" panose="02020603050405020304" pitchFamily="18" charset="0"/>
                <a:ea typeface="Times New Roman" panose="02020603050405020304" pitchFamily="18" charset="0"/>
                <a:cs typeface="TimesNewRomanPS-BoldMT"/>
              </a:rPr>
              <a:t> School of Engineering Academy, </a:t>
            </a:r>
            <a:r>
              <a:rPr lang="en-US" dirty="0" err="1">
                <a:latin typeface="Times New Roman" panose="02020603050405020304" pitchFamily="18" charset="0"/>
                <a:ea typeface="Times New Roman" panose="02020603050405020304" pitchFamily="18" charset="0"/>
                <a:cs typeface="TimesNewRomanPS-BoldMT"/>
              </a:rPr>
              <a:t>Ambi</a:t>
            </a:r>
            <a:r>
              <a:rPr lang="en-US" dirty="0">
                <a:latin typeface="Times New Roman" panose="02020603050405020304" pitchFamily="18" charset="0"/>
                <a:ea typeface="Times New Roman" panose="02020603050405020304" pitchFamily="18" charset="0"/>
                <a:cs typeface="TimesNewRomanPS-BoldMT"/>
              </a:rPr>
              <a:t> </a:t>
            </a:r>
            <a:endParaRPr lang="en-US" sz="1100" dirty="0" smtClean="0">
              <a:effectLst/>
              <a:latin typeface="TimesNewRomanPS-BoldMT"/>
              <a:ea typeface="Times New Roman" panose="02020603050405020304" pitchFamily="18" charset="0"/>
              <a:cs typeface="TimesNewRomanPS-BoldMT"/>
            </a:endParaRPr>
          </a:p>
          <a:p>
            <a:pPr algn="ctr">
              <a:lnSpc>
                <a:spcPct val="115000"/>
              </a:lnSpc>
            </a:pPr>
            <a:r>
              <a:rPr lang="en-US" dirty="0">
                <a:latin typeface="Times New Roman" panose="02020603050405020304" pitchFamily="18" charset="0"/>
                <a:ea typeface="Times New Roman" panose="02020603050405020304" pitchFamily="18" charset="0"/>
                <a:cs typeface="TimesNewRomanPS-BoldMT"/>
              </a:rPr>
              <a:t>Pune - 410506</a:t>
            </a:r>
            <a:endParaRPr lang="en-US" sz="1100" dirty="0" smtClean="0">
              <a:effectLst/>
              <a:latin typeface="TimesNewRomanPS-BoldMT"/>
              <a:ea typeface="Times New Roman" panose="02020603050405020304" pitchFamily="18" charset="0"/>
              <a:cs typeface="TimesNewRomanPS-BoldMT"/>
            </a:endParaRPr>
          </a:p>
          <a:p>
            <a:pPr algn="ctr">
              <a:lnSpc>
                <a:spcPct val="150000"/>
              </a:lnSpc>
            </a:pPr>
            <a:r>
              <a:rPr lang="en-US" sz="1200" dirty="0" smtClean="0">
                <a:effectLst/>
                <a:latin typeface="Times New Roman" panose="02020603050405020304" pitchFamily="18" charset="0"/>
                <a:ea typeface="Times New Roman" panose="02020603050405020304" pitchFamily="18" charset="0"/>
                <a:cs typeface="TimesNewRomanPS-BoldMT"/>
              </a:rPr>
              <a:t>[2022 - 2023]</a:t>
            </a:r>
            <a:endParaRPr lang="en-US" sz="1100" dirty="0">
              <a:effectLst/>
              <a:latin typeface="TimesNewRomanPS-BoldMT"/>
              <a:ea typeface="Times New Roman" panose="02020603050405020304" pitchFamily="18" charset="0"/>
              <a:cs typeface="TimesNewRomanPS-BoldMT"/>
            </a:endParaRPr>
          </a:p>
        </p:txBody>
      </p:sp>
      <p:sp>
        <p:nvSpPr>
          <p:cNvPr id="8" name="TextBox 7"/>
          <p:cNvSpPr txBox="1"/>
          <p:nvPr/>
        </p:nvSpPr>
        <p:spPr>
          <a:xfrm>
            <a:off x="963038" y="2305455"/>
            <a:ext cx="10535056" cy="2862322"/>
          </a:xfrm>
          <a:prstGeom prst="rect">
            <a:avLst/>
          </a:prstGeom>
          <a:noFill/>
        </p:spPr>
        <p:txBody>
          <a:bodyPr wrap="square" rtlCol="0">
            <a:spAutoFit/>
          </a:bodyPr>
          <a:lstStyle/>
          <a:p>
            <a:pPr algn="ctr"/>
            <a:r>
              <a:rPr lang="en-US" dirty="0" smtClean="0"/>
              <a:t>Project Stage Presentation On</a:t>
            </a:r>
          </a:p>
          <a:p>
            <a:pPr algn="ctr"/>
            <a:r>
              <a:rPr lang="en-US" dirty="0" smtClean="0"/>
              <a:t>Liquid Battery Cooling System</a:t>
            </a:r>
          </a:p>
          <a:p>
            <a:pPr algn="ctr"/>
            <a:endParaRPr lang="en-US" dirty="0"/>
          </a:p>
          <a:p>
            <a:pPr algn="ctr"/>
            <a:r>
              <a:rPr lang="en-US" dirty="0" smtClean="0"/>
              <a:t>Project Group No. 10</a:t>
            </a:r>
          </a:p>
          <a:p>
            <a:pPr algn="ctr"/>
            <a:r>
              <a:rPr lang="en-US" dirty="0" smtClean="0"/>
              <a:t>Mr. </a:t>
            </a:r>
            <a:r>
              <a:rPr lang="en-US" dirty="0" err="1" smtClean="0"/>
              <a:t>Anshul</a:t>
            </a:r>
            <a:r>
              <a:rPr lang="en-US" dirty="0" smtClean="0"/>
              <a:t> </a:t>
            </a:r>
            <a:r>
              <a:rPr lang="en-US" dirty="0" err="1" smtClean="0"/>
              <a:t>Whankede</a:t>
            </a:r>
            <a:endParaRPr lang="en-US" dirty="0" smtClean="0"/>
          </a:p>
          <a:p>
            <a:pPr algn="ctr"/>
            <a:r>
              <a:rPr lang="en-US" dirty="0" smtClean="0"/>
              <a:t>Mr. </a:t>
            </a:r>
            <a:r>
              <a:rPr lang="en-US" dirty="0" err="1" smtClean="0"/>
              <a:t>Audumbar</a:t>
            </a:r>
            <a:r>
              <a:rPr lang="en-US" dirty="0" smtClean="0"/>
              <a:t> Awate</a:t>
            </a:r>
          </a:p>
          <a:p>
            <a:pPr algn="ctr"/>
            <a:r>
              <a:rPr lang="en-US" dirty="0" smtClean="0"/>
              <a:t>Mr. Preston </a:t>
            </a:r>
            <a:r>
              <a:rPr lang="en-US" dirty="0" err="1" smtClean="0"/>
              <a:t>Trinidade</a:t>
            </a:r>
            <a:endParaRPr lang="en-US" dirty="0" smtClean="0"/>
          </a:p>
          <a:p>
            <a:pPr algn="ctr"/>
            <a:r>
              <a:rPr lang="en-US" dirty="0" smtClean="0"/>
              <a:t>Mr. </a:t>
            </a:r>
            <a:r>
              <a:rPr lang="en-US" dirty="0" err="1" smtClean="0"/>
              <a:t>Anirudh</a:t>
            </a:r>
            <a:r>
              <a:rPr lang="en-US" dirty="0" smtClean="0"/>
              <a:t> </a:t>
            </a:r>
            <a:r>
              <a:rPr lang="en-US" dirty="0" err="1" smtClean="0"/>
              <a:t>Shelar</a:t>
            </a:r>
            <a:endParaRPr lang="en-US" dirty="0" smtClean="0"/>
          </a:p>
          <a:p>
            <a:pPr algn="ctr"/>
            <a:r>
              <a:rPr lang="en-US" dirty="0" smtClean="0"/>
              <a:t>GUIDED BY</a:t>
            </a:r>
          </a:p>
          <a:p>
            <a:pPr algn="ctr"/>
            <a:r>
              <a:rPr lang="en-US" dirty="0" smtClean="0"/>
              <a:t>PROF. Rahul </a:t>
            </a:r>
            <a:r>
              <a:rPr lang="en-US" dirty="0" err="1" smtClean="0"/>
              <a:t>Pharande</a:t>
            </a:r>
            <a:endParaRPr lang="en-US" dirty="0"/>
          </a:p>
        </p:txBody>
      </p:sp>
    </p:spTree>
    <p:extLst>
      <p:ext uri="{BB962C8B-B14F-4D97-AF65-F5344CB8AC3E}">
        <p14:creationId xmlns:p14="http://schemas.microsoft.com/office/powerpoint/2010/main" val="2503700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371" y="901532"/>
            <a:ext cx="8610600" cy="1293028"/>
          </a:xfrm>
        </p:spPr>
        <p:txBody>
          <a:bodyPr/>
          <a:lstStyle/>
          <a:p>
            <a:pPr algn="ctr"/>
            <a:r>
              <a:rPr lang="en-US" dirty="0" smtClean="0"/>
              <a:t>References </a:t>
            </a:r>
            <a:endParaRPr lang="en-US" dirty="0"/>
          </a:p>
        </p:txBody>
      </p:sp>
      <p:sp>
        <p:nvSpPr>
          <p:cNvPr id="3" name="Content Placeholder 2"/>
          <p:cNvSpPr>
            <a:spLocks noGrp="1"/>
          </p:cNvSpPr>
          <p:nvPr>
            <p:ph idx="1"/>
          </p:nvPr>
        </p:nvSpPr>
        <p:spPr>
          <a:xfrm>
            <a:off x="685800" y="1789889"/>
            <a:ext cx="10820400" cy="4951379"/>
          </a:xfrm>
        </p:spPr>
        <p:txBody>
          <a:bodyPr>
            <a:normAutofit fontScale="85000" lnSpcReduction="20000"/>
          </a:bodyPr>
          <a:lstStyle/>
          <a:p>
            <a:pPr marL="0" indent="0">
              <a:buNone/>
            </a:pPr>
            <a:endParaRPr lang="en-US" dirty="0"/>
          </a:p>
          <a:p>
            <a:pPr lvl="0"/>
            <a:r>
              <a:rPr lang="en-US" sz="2600" dirty="0"/>
              <a:t>Rao and </a:t>
            </a:r>
            <a:r>
              <a:rPr lang="en-US" sz="2600" dirty="0" err="1"/>
              <a:t>S.Wang</a:t>
            </a:r>
            <a:r>
              <a:rPr lang="en-US" sz="2600" dirty="0"/>
              <a:t>, A review of power battery thermal energy management, Renewable &amp; Sustainable Energy Reviews 15 4554-4571 </a:t>
            </a:r>
          </a:p>
          <a:p>
            <a:pPr lvl="0"/>
            <a:r>
              <a:rPr lang="en-US" sz="2600" dirty="0"/>
              <a:t>Z Wan, J D </a:t>
            </a:r>
            <a:r>
              <a:rPr lang="en-US" sz="2600" dirty="0" err="1"/>
              <a:t>Eng</a:t>
            </a:r>
            <a:r>
              <a:rPr lang="en-US" sz="2600" dirty="0"/>
              <a:t>, B Li, Y Xu, X Wang and Y Tang, 2015 thermal performance of a miniature loop heat pipe using water-copper Nano fluid Applied Thermal Engineering 78 712-719 </a:t>
            </a:r>
          </a:p>
          <a:p>
            <a:pPr lvl="0"/>
            <a:r>
              <a:rPr lang="en-US" sz="2600" dirty="0"/>
              <a:t>Zhao, R Zhang, S Liu and </a:t>
            </a:r>
            <a:r>
              <a:rPr lang="en-US" sz="2600" dirty="0" err="1"/>
              <a:t>Gu</a:t>
            </a:r>
            <a:r>
              <a:rPr lang="en-US" sz="2600" dirty="0"/>
              <a:t> J 2015 A review of thermal performance improving methods of lithium ion battery electrode modification and TMS Journal of Power Sources 299 557-577 </a:t>
            </a:r>
          </a:p>
          <a:p>
            <a:pPr lvl="0"/>
            <a:r>
              <a:rPr lang="en-US" sz="2600" dirty="0"/>
              <a:t>T M </a:t>
            </a:r>
            <a:r>
              <a:rPr lang="en-US" sz="2600" dirty="0" err="1"/>
              <a:t>Bandhauer</a:t>
            </a:r>
            <a:r>
              <a:rPr lang="en-US" sz="2600" dirty="0"/>
              <a:t>, S </a:t>
            </a:r>
            <a:r>
              <a:rPr lang="en-US" sz="2600" dirty="0" err="1"/>
              <a:t>Garimella</a:t>
            </a:r>
            <a:r>
              <a:rPr lang="en-US" sz="2600" dirty="0"/>
              <a:t> and T F Fuller 2011 A Critical review of thermal issues in lithium-ion batteries, </a:t>
            </a:r>
            <a:r>
              <a:rPr lang="en-US" sz="2600" dirty="0" err="1"/>
              <a:t>J.Electrochem</a:t>
            </a:r>
            <a:r>
              <a:rPr lang="en-US" sz="2600" dirty="0"/>
              <a:t>. Soc., 158 R1-R25</a:t>
            </a:r>
          </a:p>
          <a:p>
            <a:pPr lvl="0"/>
            <a:r>
              <a:rPr lang="en-US" sz="2600" dirty="0" err="1"/>
              <a:t>Valeo</a:t>
            </a:r>
            <a:r>
              <a:rPr lang="en-US" sz="2600" dirty="0"/>
              <a:t> 2010 Battery Thermal Management for HEV &amp; EV – Technology overview. </a:t>
            </a:r>
          </a:p>
          <a:p>
            <a:r>
              <a:rPr lang="en-US" sz="2600" dirty="0"/>
              <a:t>Kai Chen, </a:t>
            </a:r>
            <a:r>
              <a:rPr lang="en-US" sz="2600" dirty="0" err="1"/>
              <a:t>Zeyu</a:t>
            </a:r>
            <a:r>
              <a:rPr lang="en-US" sz="2600" dirty="0"/>
              <a:t> Li and </a:t>
            </a:r>
            <a:r>
              <a:rPr lang="en-US" sz="2600" dirty="0" err="1"/>
              <a:t>Shuangfeng</a:t>
            </a:r>
            <a:r>
              <a:rPr lang="en-US" sz="2600" dirty="0"/>
              <a:t> Wang 2017 Design of Parallel Air-Cooled Battery Thermal Management System through Numerical Study Energies 10 1677 [7] A </a:t>
            </a:r>
            <a:r>
              <a:rPr lang="en-US" sz="2600" dirty="0" err="1"/>
              <a:t>A</a:t>
            </a:r>
            <a:r>
              <a:rPr lang="en-US" sz="2600" dirty="0"/>
              <a:t> </a:t>
            </a:r>
            <a:r>
              <a:rPr lang="en-US" sz="2600" dirty="0" err="1"/>
              <a:t>Pesaran</a:t>
            </a:r>
            <a:r>
              <a:rPr lang="en-US" sz="2600" dirty="0"/>
              <a:t> 2002 Battery thermal models for hybrid vehicle simulations Journal of power sources 110 377–82</a:t>
            </a:r>
          </a:p>
        </p:txBody>
      </p:sp>
    </p:spTree>
    <p:extLst>
      <p:ext uri="{BB962C8B-B14F-4D97-AF65-F5344CB8AC3E}">
        <p14:creationId xmlns:p14="http://schemas.microsoft.com/office/powerpoint/2010/main" val="4100450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Emoticon | Symbols &amp; Emotic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1174" y="1218777"/>
            <a:ext cx="8495472" cy="4608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00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251" y="560092"/>
            <a:ext cx="8610600" cy="1293028"/>
          </a:xfrm>
        </p:spPr>
        <p:txBody>
          <a:bodyPr/>
          <a:lstStyle/>
          <a:p>
            <a:pPr algn="l"/>
            <a:r>
              <a:rPr lang="en-US" dirty="0" smtClean="0"/>
              <a:t>Introduction </a:t>
            </a:r>
            <a:endParaRPr lang="en-US" dirty="0"/>
          </a:p>
        </p:txBody>
      </p:sp>
      <p:sp>
        <p:nvSpPr>
          <p:cNvPr id="3" name="Content Placeholder 2"/>
          <p:cNvSpPr>
            <a:spLocks noGrp="1"/>
          </p:cNvSpPr>
          <p:nvPr>
            <p:ph idx="1"/>
          </p:nvPr>
        </p:nvSpPr>
        <p:spPr>
          <a:xfrm>
            <a:off x="685800" y="1702340"/>
            <a:ext cx="10820400" cy="4516345"/>
          </a:xfrm>
        </p:spPr>
        <p:txBody>
          <a:bodyPr>
            <a:noAutofit/>
          </a:bodyPr>
          <a:lstStyle/>
          <a:p>
            <a:r>
              <a:rPr lang="en-US" sz="1400" dirty="0"/>
              <a:t> </a:t>
            </a:r>
            <a:r>
              <a:rPr lang="en-US" sz="1800" dirty="0"/>
              <a:t>Electric vehicles (EVs) are preferred Lithium-ion batteries for energy storage on its technical features. The higher cost, low discharge rate, long life cycle, and limited energy density of the currently available li-ion battery results in low efficiency to overcome these issues at their fullest capacity [1]. The performance of EVs is highly reliant on the battery capacity and its core temperature plays a major role in battery performance. Wan et al [2] studied thermal performance of a miniature loop heat pipe using water-copper Nano fluid. Mochizuki et al (2014) studied Heat pipe-based passive emergency core cooling system for safe shutdown of a nuclear power reactor. Zhao et al [3] reviewed the thermal performance improving methods of lithium-ion battery electrode modification and thermal management system. The battery temperature has a strong effect on charging and discharging rate of the battery. This makes the thermal management of an EV battery pack extremely important, design of energy-dense packs have to employ robust cooling systems, often using liquid cooling loops with hundreds of channels. The complexity of these systems adds to the cost – somewhere around 10-20% of the overall cost of the battery pack. </a:t>
            </a:r>
          </a:p>
        </p:txBody>
      </p:sp>
    </p:spTree>
    <p:extLst>
      <p:ext uri="{BB962C8B-B14F-4D97-AF65-F5344CB8AC3E}">
        <p14:creationId xmlns:p14="http://schemas.microsoft.com/office/powerpoint/2010/main" val="235866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Li-ion batteries are particularly susceptible to thermal run away events for a few different reasons, including their high energy content and their propensity to self-heat once the electrolyte reaches a certain temperature (from 70° to 130° C). Li-Ion cells are naturally subjected to deterioration with time due to their operating conditions and state of charge. Temperature has a major impact on the efficiency of nearly all batteries [4]. Due to popularity of rapid charging and performance driving, the heat losses in the cell increases due to high current in the cells [4]. There are two main sources of heat generation in a battery cell: electrochemical operation and joule heating due to the motion of electrons within a battery </a:t>
            </a:r>
            <a:r>
              <a:rPr lang="en-US" sz="2400" dirty="0" err="1"/>
              <a:t>cellsThe</a:t>
            </a:r>
            <a:r>
              <a:rPr lang="en-US" sz="2400" dirty="0"/>
              <a:t> temperature range of 25 °C to 40 °C provides the ideal working conditions for Li-ion batteries and if the temperature is elevated above 50 °C</a:t>
            </a:r>
            <a:endParaRPr lang="en-US" dirty="0"/>
          </a:p>
        </p:txBody>
      </p:sp>
    </p:spTree>
    <p:extLst>
      <p:ext uri="{BB962C8B-B14F-4D97-AF65-F5344CB8AC3E}">
        <p14:creationId xmlns:p14="http://schemas.microsoft.com/office/powerpoint/2010/main" val="121098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8281" y="253669"/>
            <a:ext cx="8610600" cy="1293028"/>
          </a:xfrm>
        </p:spPr>
        <p:txBody>
          <a:bodyPr/>
          <a:lstStyle/>
          <a:p>
            <a:pPr algn="ctr"/>
            <a:r>
              <a:rPr lang="en-US" dirty="0" smtClean="0"/>
              <a:t>Aim and Objective </a:t>
            </a:r>
            <a:endParaRPr lang="en-US" dirty="0"/>
          </a:p>
        </p:txBody>
      </p:sp>
      <p:pic>
        <p:nvPicPr>
          <p:cNvPr id="9" name="Picture 8"/>
          <p:cNvPicPr/>
          <p:nvPr/>
        </p:nvPicPr>
        <p:blipFill>
          <a:blip r:embed="rId2"/>
          <a:srcRect l="29551" t="53429" r="26194" b="18501"/>
          <a:stretch>
            <a:fillRect/>
          </a:stretch>
        </p:blipFill>
        <p:spPr bwMode="auto">
          <a:xfrm>
            <a:off x="3044758" y="1468876"/>
            <a:ext cx="6206246" cy="4883286"/>
          </a:xfrm>
          <a:prstGeom prst="rect">
            <a:avLst/>
          </a:prstGeom>
          <a:noFill/>
          <a:ln w="9525">
            <a:noFill/>
            <a:miter lim="800000"/>
            <a:headEnd/>
            <a:tailEnd/>
          </a:ln>
        </p:spPr>
      </p:pic>
    </p:spTree>
    <p:extLst>
      <p:ext uri="{BB962C8B-B14F-4D97-AF65-F5344CB8AC3E}">
        <p14:creationId xmlns:p14="http://schemas.microsoft.com/office/powerpoint/2010/main" val="405611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Our aim by doing this project is to create a safe and cost effective way to control the problem faced today in EV two wheelers that is its heating issue</a:t>
            </a:r>
          </a:p>
          <a:p>
            <a:r>
              <a:rPr lang="en-US" dirty="0" smtClean="0"/>
              <a:t>Our system goal is to add extra cooling pad, run cooling liquid thru the system and use various materials to transfer the heat generated from the battery and dissipate it quickly</a:t>
            </a:r>
            <a:endParaRPr lang="en-US" dirty="0"/>
          </a:p>
        </p:txBody>
      </p:sp>
    </p:spTree>
    <p:extLst>
      <p:ext uri="{BB962C8B-B14F-4D97-AF65-F5344CB8AC3E}">
        <p14:creationId xmlns:p14="http://schemas.microsoft.com/office/powerpoint/2010/main" val="141863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838" y="535771"/>
            <a:ext cx="8610600" cy="1293028"/>
          </a:xfrm>
        </p:spPr>
        <p:txBody>
          <a:bodyPr/>
          <a:lstStyle/>
          <a:p>
            <a:pPr algn="ctr"/>
            <a:r>
              <a:rPr lang="en-US" dirty="0" smtClean="0"/>
              <a:t>Block Diagram of Cooling Fan</a:t>
            </a:r>
            <a:endParaRPr lang="en-US" dirty="0"/>
          </a:p>
        </p:txBody>
      </p:sp>
      <p:pic>
        <p:nvPicPr>
          <p:cNvPr id="6" name="Picture 5"/>
          <p:cNvPicPr/>
          <p:nvPr/>
        </p:nvPicPr>
        <p:blipFill>
          <a:blip r:embed="rId2"/>
          <a:srcRect l="21377" t="28708" r="21208" b="27084"/>
          <a:stretch>
            <a:fillRect/>
          </a:stretch>
        </p:blipFill>
        <p:spPr bwMode="auto">
          <a:xfrm>
            <a:off x="2198449" y="1828799"/>
            <a:ext cx="7237379" cy="4854101"/>
          </a:xfrm>
          <a:prstGeom prst="rect">
            <a:avLst/>
          </a:prstGeom>
          <a:noFill/>
          <a:ln w="9525">
            <a:noFill/>
            <a:miter lim="800000"/>
            <a:headEnd/>
            <a:tailEnd/>
          </a:ln>
        </p:spPr>
      </p:pic>
    </p:spTree>
    <p:extLst>
      <p:ext uri="{BB962C8B-B14F-4D97-AF65-F5344CB8AC3E}">
        <p14:creationId xmlns:p14="http://schemas.microsoft.com/office/powerpoint/2010/main" val="356993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2467"/>
            <a:ext cx="10013004" cy="1293028"/>
          </a:xfrm>
        </p:spPr>
        <p:txBody>
          <a:bodyPr/>
          <a:lstStyle/>
          <a:p>
            <a:pPr algn="ctr"/>
            <a:r>
              <a:rPr lang="en-US" b="1" dirty="0"/>
              <a:t>Methodology for Proposed work</a:t>
            </a:r>
            <a:endParaRPr lang="en-US" dirty="0"/>
          </a:p>
        </p:txBody>
      </p:sp>
      <p:sp>
        <p:nvSpPr>
          <p:cNvPr id="3" name="Content Placeholder 2"/>
          <p:cNvSpPr>
            <a:spLocks noGrp="1"/>
          </p:cNvSpPr>
          <p:nvPr>
            <p:ph idx="1"/>
          </p:nvPr>
        </p:nvSpPr>
        <p:spPr>
          <a:xfrm>
            <a:off x="685800" y="1926077"/>
            <a:ext cx="10820400" cy="4756825"/>
          </a:xfrm>
        </p:spPr>
        <p:txBody>
          <a:bodyPr>
            <a:normAutofit fontScale="85000" lnSpcReduction="20000"/>
          </a:bodyPr>
          <a:lstStyle/>
          <a:p>
            <a:r>
              <a:rPr lang="en-US" sz="2600" dirty="0"/>
              <a:t>The project implemented a structured system analysis and design methodology approach to achieve the project objectives. Block system analysis of the project is shown below (Figure 1) with the aid of a straightforward block diagram.  Ambient air is blown out by the blower through a duct to the TECs. TECs are sandwiched in between heat sinks. Cold air is blown out from one end of the cold heat </a:t>
            </a:r>
            <a:r>
              <a:rPr lang="en-US" sz="2600" dirty="0" smtClean="0"/>
              <a:t>sinks</a:t>
            </a:r>
          </a:p>
          <a:p>
            <a:r>
              <a:rPr lang="en-US" sz="2600" dirty="0"/>
              <a:t>The TECs were Powered by a power supply</a:t>
            </a:r>
          </a:p>
          <a:p>
            <a:r>
              <a:rPr lang="en-US" sz="2600" dirty="0"/>
              <a:t>The cooling system mainly consist of the following modules Blower which acts as the primary source of air.</a:t>
            </a:r>
          </a:p>
          <a:p>
            <a:r>
              <a:rPr lang="en-US" sz="2600" dirty="0"/>
              <a:t>1. Duct which conveys the air from the blower to cluster of Al cold heat sinks.</a:t>
            </a:r>
          </a:p>
          <a:p>
            <a:r>
              <a:rPr lang="en-US" sz="2600" dirty="0"/>
              <a:t>2. One long heat sink is fitted to the hot side of TEC to absorb heat.</a:t>
            </a:r>
          </a:p>
          <a:p>
            <a:r>
              <a:rPr lang="en-US" sz="2600" dirty="0"/>
              <a:t>3. 4 Aluminum heat sinks that are attached to the cold side. </a:t>
            </a:r>
          </a:p>
          <a:p>
            <a:r>
              <a:rPr lang="en-US" sz="2600" dirty="0"/>
              <a:t>4.  TECs are sandwiched between cold and hot heat sinks.</a:t>
            </a:r>
          </a:p>
          <a:p>
            <a:r>
              <a:rPr lang="en-US" sz="2600" dirty="0"/>
              <a:t>5. An DC source which is used to power the fans and blower.(Car Battery)</a:t>
            </a:r>
          </a:p>
          <a:p>
            <a:r>
              <a:rPr lang="en-US" sz="2600" dirty="0"/>
              <a:t>6. Dc power supply is used to drive the TECs</a:t>
            </a:r>
          </a:p>
          <a:p>
            <a:endParaRPr lang="en-US" dirty="0"/>
          </a:p>
        </p:txBody>
      </p:sp>
    </p:spTree>
    <p:extLst>
      <p:ext uri="{BB962C8B-B14F-4D97-AF65-F5344CB8AC3E}">
        <p14:creationId xmlns:p14="http://schemas.microsoft.com/office/powerpoint/2010/main" val="422982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745" y="1420238"/>
            <a:ext cx="11245174" cy="4951379"/>
          </a:xfrm>
        </p:spPr>
        <p:txBody>
          <a:bodyPr>
            <a:normAutofit/>
          </a:bodyPr>
          <a:lstStyle/>
          <a:p>
            <a:pPr marL="0" indent="0">
              <a:buNone/>
            </a:pPr>
            <a:r>
              <a:rPr lang="en-US" b="1" dirty="0"/>
              <a:t>Phase I-Literature survey.</a:t>
            </a:r>
            <a:endParaRPr lang="en-US" dirty="0"/>
          </a:p>
          <a:p>
            <a:r>
              <a:rPr lang="en-US" dirty="0"/>
              <a:t>In this survey we studied the use and requirement of cooling of battery, the various problems faced in modern two wheeler EV’s. We studied the various factors leading to the explosion of EV battery, the various external factors, etc. We later found out the various ways a EV’s battery can be cooled and started our </a:t>
            </a:r>
            <a:r>
              <a:rPr lang="en-US" dirty="0" smtClean="0"/>
              <a:t>project</a:t>
            </a:r>
          </a:p>
          <a:p>
            <a:endParaRPr lang="en-US" dirty="0"/>
          </a:p>
          <a:p>
            <a:pPr marL="0" indent="0">
              <a:buNone/>
            </a:pPr>
            <a:r>
              <a:rPr lang="en-US" b="1" dirty="0"/>
              <a:t>Phase II – Software Analysis.</a:t>
            </a:r>
            <a:endParaRPr lang="en-US" dirty="0"/>
          </a:p>
          <a:p>
            <a:pPr lvl="0"/>
            <a:r>
              <a:rPr lang="en-US" dirty="0"/>
              <a:t>In this phase preparation we will be doing the complete analysis of our system using various tests and software’s. This test include heat testing, load testing, charging, discharging, etc. </a:t>
            </a:r>
          </a:p>
          <a:p>
            <a:pPr lvl="0"/>
            <a:r>
              <a:rPr lang="en-US" dirty="0"/>
              <a:t>We will also use various design and analysis software’s like CAD, Solid work, NX, Proteus and Arduino. By using these software’s we will be able to completely design a new unit to fit in the EV battery.</a:t>
            </a:r>
          </a:p>
          <a:p>
            <a:endParaRPr lang="en-US" dirty="0"/>
          </a:p>
        </p:txBody>
      </p:sp>
    </p:spTree>
    <p:extLst>
      <p:ext uri="{BB962C8B-B14F-4D97-AF65-F5344CB8AC3E}">
        <p14:creationId xmlns:p14="http://schemas.microsoft.com/office/powerpoint/2010/main" val="305963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799" y="1352146"/>
            <a:ext cx="11055485" cy="5398850"/>
          </a:xfrm>
        </p:spPr>
        <p:txBody>
          <a:bodyPr>
            <a:normAutofit fontScale="92500" lnSpcReduction="20000"/>
          </a:bodyPr>
          <a:lstStyle/>
          <a:p>
            <a:pPr marL="0" lvl="0" indent="0">
              <a:buNone/>
            </a:pPr>
            <a:r>
              <a:rPr lang="en-US" sz="2400" b="1" dirty="0"/>
              <a:t>Phase III –Fabrication and testing of disc.</a:t>
            </a:r>
            <a:endParaRPr lang="en-US" sz="2400" dirty="0"/>
          </a:p>
          <a:p>
            <a:r>
              <a:rPr lang="en-US" sz="2400" dirty="0"/>
              <a:t>The cooling system mainly consist of the following modules Blower which acts as the primary source of air</a:t>
            </a:r>
            <a:r>
              <a:rPr lang="en-US" sz="2400" dirty="0" smtClean="0"/>
              <a:t>.</a:t>
            </a:r>
            <a:endParaRPr lang="en-US" sz="2400" dirty="0"/>
          </a:p>
          <a:p>
            <a:pPr lvl="0"/>
            <a:r>
              <a:rPr lang="en-US" sz="2400" dirty="0"/>
              <a:t>Duct which conveys the air from the blower to cluster of Al cold heat sinks.</a:t>
            </a:r>
          </a:p>
          <a:p>
            <a:pPr lvl="0"/>
            <a:r>
              <a:rPr lang="en-US" sz="2400" dirty="0"/>
              <a:t>One long heat sink is fitted to the hot side of TEC to absorb heat.</a:t>
            </a:r>
          </a:p>
          <a:p>
            <a:pPr lvl="0"/>
            <a:r>
              <a:rPr lang="en-US" sz="2400" dirty="0"/>
              <a:t>4 Aluminum heat sinks that are attached to the cold side. </a:t>
            </a:r>
          </a:p>
          <a:p>
            <a:pPr lvl="0"/>
            <a:r>
              <a:rPr lang="en-US" sz="2400" dirty="0"/>
              <a:t>TECs are sandwiched between cold and hot heat sinks.</a:t>
            </a:r>
          </a:p>
          <a:p>
            <a:pPr lvl="0"/>
            <a:r>
              <a:rPr lang="en-US" sz="2400" dirty="0"/>
              <a:t>An DC source which is used to power the fans and blower.(Car Battery)</a:t>
            </a:r>
          </a:p>
          <a:p>
            <a:r>
              <a:rPr lang="en-US" sz="2400" dirty="0"/>
              <a:t>Dc power supply is used to drive the </a:t>
            </a:r>
            <a:r>
              <a:rPr lang="en-US" sz="2400" dirty="0" smtClean="0"/>
              <a:t>TECs</a:t>
            </a:r>
          </a:p>
          <a:p>
            <a:pPr marL="0" indent="0">
              <a:buNone/>
            </a:pPr>
            <a:endParaRPr lang="en-US" sz="2400" b="1" dirty="0" smtClean="0"/>
          </a:p>
          <a:p>
            <a:pPr marL="0" indent="0">
              <a:buNone/>
            </a:pPr>
            <a:r>
              <a:rPr lang="en-US" sz="2400" b="1" dirty="0" smtClean="0"/>
              <a:t>Phase </a:t>
            </a:r>
            <a:r>
              <a:rPr lang="en-US" sz="2400" b="1" dirty="0"/>
              <a:t>IV –Compilation of Result, Discussion and Conclusion.</a:t>
            </a:r>
            <a:endParaRPr lang="en-US" sz="2400" dirty="0"/>
          </a:p>
          <a:p>
            <a:pPr lvl="0"/>
            <a:r>
              <a:rPr lang="en-US" sz="2400" dirty="0"/>
              <a:t>The rapid usage of the EV is going to increase in the near future as sustainable transport is concerned and due to which the need for development of an efficient batteries are priority. The thermal losses of the batteries are main challenges to develop better BTMS. The range and work load of the EV is going to increase. This paper gives review report of various BTMS and opportunities for future work are highlighted.</a:t>
            </a:r>
          </a:p>
          <a:p>
            <a:endParaRPr lang="en-US" dirty="0"/>
          </a:p>
        </p:txBody>
      </p:sp>
    </p:spTree>
    <p:extLst>
      <p:ext uri="{BB962C8B-B14F-4D97-AF65-F5344CB8AC3E}">
        <p14:creationId xmlns:p14="http://schemas.microsoft.com/office/powerpoint/2010/main" val="48982767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42</TotalTime>
  <Words>1226</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TimesNewRomanPS-BoldMT</vt:lpstr>
      <vt:lpstr>Vapor Trail</vt:lpstr>
      <vt:lpstr>PowerPoint Presentation</vt:lpstr>
      <vt:lpstr>Introduction </vt:lpstr>
      <vt:lpstr>PowerPoint Presentation</vt:lpstr>
      <vt:lpstr>Aim and Objective </vt:lpstr>
      <vt:lpstr>PowerPoint Presentation</vt:lpstr>
      <vt:lpstr>Block Diagram of Cooling Fan</vt:lpstr>
      <vt:lpstr>Methodology for Proposed work</vt:lpstr>
      <vt:lpstr>PowerPoint Presentation</vt:lpstr>
      <vt:lpstr>PowerPoint Presentation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Audu........ Awate</dc:creator>
  <cp:lastModifiedBy>Audu........ Awate</cp:lastModifiedBy>
  <cp:revision>5</cp:revision>
  <dcterms:created xsi:type="dcterms:W3CDTF">2022-10-13T17:23:53Z</dcterms:created>
  <dcterms:modified xsi:type="dcterms:W3CDTF">2022-10-13T18:06:10Z</dcterms:modified>
</cp:coreProperties>
</file>