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24" r:id="rId5"/>
    <p:sldId id="2542" r:id="rId6"/>
    <p:sldId id="2544" r:id="rId7"/>
    <p:sldId id="2545" r:id="rId8"/>
    <p:sldId id="2590" r:id="rId9"/>
    <p:sldId id="2554" r:id="rId10"/>
    <p:sldId id="2584" r:id="rId11"/>
    <p:sldId id="2585" r:id="rId12"/>
    <p:sldId id="2586" r:id="rId13"/>
    <p:sldId id="2587" r:id="rId14"/>
    <p:sldId id="2588" r:id="rId15"/>
    <p:sldId id="2589" r:id="rId16"/>
    <p:sldId id="2591" r:id="rId17"/>
    <p:sldId id="2592" r:id="rId18"/>
    <p:sldId id="2593" r:id="rId19"/>
    <p:sldId id="25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6816" autoAdjust="0"/>
  </p:normalViewPr>
  <p:slideViewPr>
    <p:cSldViewPr snapToGrid="0" snapToObjects="1" showGuides="1">
      <p:cViewPr varScale="1">
        <p:scale>
          <a:sx n="75" d="100"/>
          <a:sy n="75" d="100"/>
        </p:scale>
        <p:origin x="840" y="58"/>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8/28/2024</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8/28/2024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Younger individuals may have a shorter credit history, leading to less data for lenders to assess their creditworthiness. This lack of information could make them less risky in the eyes of lenders </a:t>
            </a:r>
          </a:p>
          <a:p>
            <a:r>
              <a:rPr lang="en-US" dirty="0" smtClean="0"/>
              <a:t>2. Having children can significantly impact a person's career and earning potential. Parents may need to take time off work for childcare, reduce their work hours, or choose less demanding jobs, which can limit their income growth  </a:t>
            </a:r>
          </a:p>
          <a:p>
            <a:r>
              <a:rPr lang="en-US" dirty="0" smtClean="0"/>
              <a:t>3.</a:t>
            </a:r>
            <a:r>
              <a:rPr lang="en-US" baseline="0" dirty="0" smtClean="0"/>
              <a:t> </a:t>
            </a:r>
            <a:r>
              <a:rPr lang="en-US" dirty="0" smtClean="0"/>
              <a:t>Densely populated areas often have higher levels of economic activity, with more businesses, industries, and job opportunities. This can lead to higher incomes and greater spending power, making individuals in these areas more attractive to lenders. </a:t>
            </a:r>
          </a:p>
          <a:p>
            <a:r>
              <a:rPr lang="en-US" dirty="0" smtClean="0"/>
              <a:t>4. The income is also higher in densely populated area</a:t>
            </a:r>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4072029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257164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Income range from 125000 to 150000 is having more number of credits.</a:t>
            </a:r>
          </a:p>
          <a:p>
            <a:r>
              <a:rPr lang="en-US" dirty="0" smtClean="0"/>
              <a:t>2. Very less count from range 450000-475000</a:t>
            </a:r>
          </a:p>
          <a:p>
            <a:r>
              <a:rPr lang="en-US" dirty="0" smtClean="0"/>
              <a:t>3. It seems that the females are more than male in having credit for range: 125000 to 150000.</a:t>
            </a:r>
          </a:p>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1172652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Male Counts are higher. </a:t>
            </a:r>
          </a:p>
          <a:p>
            <a:r>
              <a:rPr lang="en-US" dirty="0" smtClean="0"/>
              <a:t>2. Income range from 100000 to 200000 is having more number of credits. </a:t>
            </a:r>
          </a:p>
          <a:p>
            <a:r>
              <a:rPr lang="en-US" dirty="0" smtClean="0"/>
              <a:t>3. Less count for income range 450000-475000.</a:t>
            </a:r>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167156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It seems that working women have most credit than others. </a:t>
            </a:r>
          </a:p>
          <a:p>
            <a:r>
              <a:rPr lang="en-US" dirty="0" smtClean="0"/>
              <a:t>2. It seems that "State Servant, Working and Commercial Associate have more credit counts compared to others </a:t>
            </a:r>
          </a:p>
          <a:p>
            <a:r>
              <a:rPr lang="en-US" dirty="0" smtClean="0"/>
              <a:t>3. It seems Women in "Maternity leave has less credit in comparison to others</a:t>
            </a:r>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416464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Target = 0 more than 1L people works in Business</a:t>
            </a:r>
            <a:r>
              <a:rPr lang="en-US" baseline="0" dirty="0" smtClean="0"/>
              <a:t> entity Type 3, Self employed and </a:t>
            </a:r>
            <a:r>
              <a:rPr lang="en-US" baseline="0" smtClean="0"/>
              <a:t>othes</a:t>
            </a:r>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308796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smtClean="0"/>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smtClean="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smtClean="0"/>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smtClean="0"/>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smtClean="0"/>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smtClean="0"/>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smtClean="0"/>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smtClean="0"/>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smtClean="0"/>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smtClean="0"/>
              <a:t>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smtClean="0"/>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smtClean="0"/>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smtClean="0"/>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smtClean="0"/>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smtClean="0"/>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smtClean="0"/>
              <a:t>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smtClean="0"/>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smtClean="0"/>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smtClean="0"/>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smtClean="0"/>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smtClean="0"/>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smtClean="0"/>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smtClean="0"/>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smtClean="0"/>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smtClean="0"/>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smtClean="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smtClean="0"/>
              <a:t>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smtClean="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smtClean="0"/>
              <a:t>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smtClean="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smtClean="0"/>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smtClean="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smtClean="0"/>
              <a:t>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smtClean="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smtClean="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smtClean="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smtClean="0"/>
              <a:t>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smtClean="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smtClean="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smtClean="0"/>
              <a:t>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smtClean="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smtClean="0"/>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smtClean="0"/>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smtClean="0"/>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smtClean="0"/>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smtClean="0"/>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smtClean="0"/>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smtClean="0"/>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smtClean="0"/>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smtClean="0"/>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smtClean="0"/>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smtClean="0"/>
              <a:t>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smtClean="0"/>
              <a:t>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smtClean="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smtClean="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smtClean="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smtClean="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smtClean="0"/>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smtClean="0"/>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smtClean="0"/>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smtClean="0"/>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smtClean="0"/>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smtClean="0"/>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smtClean="0"/>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smtClean="0"/>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smtClean="0"/>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5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5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sz="4800" spc="-5" dirty="0"/>
              <a:t>Credit</a:t>
            </a:r>
            <a:r>
              <a:rPr lang="en-US" sz="4800" spc="-265" dirty="0"/>
              <a:t> </a:t>
            </a:r>
            <a:r>
              <a:rPr lang="en-US" sz="4800" spc="-80" dirty="0"/>
              <a:t>EDA</a:t>
            </a:r>
            <a:r>
              <a:rPr lang="en-US" sz="4800" spc="-245" dirty="0"/>
              <a:t> </a:t>
            </a:r>
            <a:r>
              <a:rPr lang="en-US" sz="4800" spc="-160" dirty="0"/>
              <a:t>Case</a:t>
            </a:r>
            <a:r>
              <a:rPr lang="en-US" sz="4800" spc="-265" dirty="0"/>
              <a:t> </a:t>
            </a:r>
            <a:r>
              <a:rPr lang="en-US" sz="4800" spc="-90" dirty="0"/>
              <a:t>Study</a:t>
            </a:r>
            <a:endParaRPr lang="en-US" dirty="0"/>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lstStyle/>
          <a:p>
            <a:r>
              <a:rPr lang="en-US" dirty="0" smtClean="0"/>
              <a:t>By Audumbar Awate</a:t>
            </a:r>
            <a:endParaRPr lang="en-US" dirty="0"/>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8160" y="524172"/>
            <a:ext cx="4815840" cy="1771988"/>
          </a:xfrm>
        </p:spPr>
        <p:txBody>
          <a:bodyPr>
            <a:normAutofit/>
          </a:bodyPr>
          <a:lstStyle/>
          <a:p>
            <a:r>
              <a:rPr lang="en-US" dirty="0"/>
              <a:t>Analysis of Organization types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4006"/>
            <a:ext cx="8402320" cy="5021271"/>
          </a:xfrm>
          <a:prstGeom prst="rect">
            <a:avLst/>
          </a:prstGeom>
        </p:spPr>
      </p:pic>
      <p:sp>
        <p:nvSpPr>
          <p:cNvPr id="12" name="Rectangle 11"/>
          <p:cNvSpPr/>
          <p:nvPr/>
        </p:nvSpPr>
        <p:spPr>
          <a:xfrm>
            <a:off x="6258560" y="2292806"/>
            <a:ext cx="5933440" cy="1754326"/>
          </a:xfrm>
          <a:prstGeom prst="rect">
            <a:avLst/>
          </a:prstGeom>
        </p:spPr>
        <p:txBody>
          <a:bodyPr wrap="square">
            <a:spAutoFit/>
          </a:bodyPr>
          <a:lstStyle/>
          <a:p>
            <a:pPr>
              <a:buFont typeface="+mj-lt"/>
              <a:buAutoNum type="arabicPeriod"/>
            </a:pPr>
            <a:r>
              <a:rPr lang="en-US" dirty="0" smtClean="0">
                <a:solidFill>
                  <a:srgbClr val="000000"/>
                </a:solidFill>
                <a:latin typeface="Helvetica Neue"/>
              </a:rPr>
              <a:t> Clients </a:t>
            </a:r>
            <a:r>
              <a:rPr lang="en-US" dirty="0">
                <a:solidFill>
                  <a:srgbClr val="000000"/>
                </a:solidFill>
                <a:latin typeface="Helvetica Neue"/>
              </a:rPr>
              <a:t>which have applied for credits are from most of the organization type "Business entity Type 3', 'Self </a:t>
            </a:r>
            <a:r>
              <a:rPr lang="en-US" dirty="0" smtClean="0">
                <a:solidFill>
                  <a:srgbClr val="000000"/>
                </a:solidFill>
                <a:latin typeface="Helvetica Neue"/>
              </a:rPr>
              <a:t>employed’, 'Other’, ‘Medicine’ </a:t>
            </a:r>
            <a:r>
              <a:rPr lang="en-US" dirty="0">
                <a:solidFill>
                  <a:srgbClr val="000000"/>
                </a:solidFill>
                <a:latin typeface="Helvetica Neue"/>
              </a:rPr>
              <a:t>and </a:t>
            </a:r>
            <a:r>
              <a:rPr lang="en-US" dirty="0" smtClean="0">
                <a:solidFill>
                  <a:srgbClr val="000000"/>
                </a:solidFill>
                <a:latin typeface="Helvetica Neue"/>
              </a:rPr>
              <a:t>'Government‘</a:t>
            </a:r>
          </a:p>
          <a:p>
            <a:endParaRPr lang="en-US" dirty="0">
              <a:solidFill>
                <a:srgbClr val="000000"/>
              </a:solidFill>
              <a:latin typeface="Helvetica Neue"/>
            </a:endParaRPr>
          </a:p>
          <a:p>
            <a:r>
              <a:rPr lang="en-US" dirty="0" smtClean="0">
                <a:solidFill>
                  <a:srgbClr val="000000"/>
                </a:solidFill>
                <a:latin typeface="Helvetica Neue"/>
              </a:rPr>
              <a:t>2. Less </a:t>
            </a:r>
            <a:r>
              <a:rPr lang="en-US" dirty="0">
                <a:solidFill>
                  <a:srgbClr val="000000"/>
                </a:solidFill>
                <a:latin typeface="Helvetica Neue"/>
              </a:rPr>
              <a:t>clients are from industry type 8, type 6, type 10, religion and trade type 5, type 4.</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325634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8160" y="524172"/>
            <a:ext cx="4124960" cy="2508588"/>
          </a:xfrm>
        </p:spPr>
        <p:txBody>
          <a:bodyPr/>
          <a:lstStyle/>
          <a:p>
            <a:r>
              <a:rPr lang="en-US" dirty="0"/>
              <a:t>Correlations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55" y="111760"/>
            <a:ext cx="8273145" cy="6664960"/>
          </a:xfrm>
          <a:prstGeom prst="rect">
            <a:avLst/>
          </a:prstGeom>
        </p:spPr>
      </p:pic>
      <p:sp>
        <p:nvSpPr>
          <p:cNvPr id="3" name="Rectangle 2"/>
          <p:cNvSpPr/>
          <p:nvPr/>
        </p:nvSpPr>
        <p:spPr>
          <a:xfrm>
            <a:off x="142240" y="1652955"/>
            <a:ext cx="3881120" cy="3693319"/>
          </a:xfrm>
          <a:prstGeom prst="rect">
            <a:avLst/>
          </a:prstGeom>
        </p:spPr>
        <p:txBody>
          <a:bodyPr wrap="square">
            <a:spAutoFit/>
          </a:bodyPr>
          <a:lstStyle/>
          <a:p>
            <a:pPr marL="228600" indent="-228600">
              <a:buAutoNum type="arabicPeriod"/>
            </a:pPr>
            <a:r>
              <a:rPr lang="en-US" dirty="0"/>
              <a:t>Credit amount is inversely proportional to the date of birth, which means Credit amount is higher for low age </a:t>
            </a:r>
            <a:endParaRPr lang="en-US" dirty="0" smtClean="0"/>
          </a:p>
          <a:p>
            <a:pPr marL="228600" indent="-228600">
              <a:buAutoNum type="arabicPeriod"/>
            </a:pPr>
            <a:endParaRPr lang="en-US" dirty="0"/>
          </a:p>
          <a:p>
            <a:pPr marL="228600" indent="-228600">
              <a:buAutoNum type="arabicPeriod"/>
            </a:pPr>
            <a:r>
              <a:rPr lang="en-US" dirty="0"/>
              <a:t>Income amount is inversely proportional to the number of children client have, means more income for less children client have </a:t>
            </a:r>
            <a:endParaRPr lang="en-US" dirty="0" smtClean="0"/>
          </a:p>
          <a:p>
            <a:pPr marL="228600" indent="-228600">
              <a:buAutoNum type="arabicPeriod"/>
            </a:pPr>
            <a:endParaRPr lang="en-US" dirty="0"/>
          </a:p>
          <a:p>
            <a:pPr marL="228600" indent="-228600">
              <a:buAutoNum type="arabicPeriod"/>
            </a:pPr>
            <a:r>
              <a:rPr lang="en-US" dirty="0"/>
              <a:t>Credit amount is higher to densely populated area. </a:t>
            </a:r>
          </a:p>
        </p:txBody>
      </p:sp>
    </p:spTree>
    <p:extLst>
      <p:ext uri="{BB962C8B-B14F-4D97-AF65-F5344CB8AC3E}">
        <p14:creationId xmlns:p14="http://schemas.microsoft.com/office/powerpoint/2010/main" val="1981026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 y="408264"/>
            <a:ext cx="9885680" cy="959188"/>
          </a:xfrm>
        </p:spPr>
        <p:txBody>
          <a:bodyPr>
            <a:normAutofit fontScale="90000"/>
          </a:bodyPr>
          <a:lstStyle/>
          <a:p>
            <a:r>
              <a:rPr lang="en-US" dirty="0"/>
              <a:t>Bivariate Analysis of the numerical columns</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720" y="1229360"/>
            <a:ext cx="7853680" cy="5369725"/>
          </a:xfrm>
          <a:prstGeom prst="rect">
            <a:avLst/>
          </a:prstGeom>
        </p:spPr>
      </p:pic>
      <p:sp>
        <p:nvSpPr>
          <p:cNvPr id="7" name="Rectangle 6"/>
          <p:cNvSpPr/>
          <p:nvPr/>
        </p:nvSpPr>
        <p:spPr>
          <a:xfrm>
            <a:off x="91440" y="2899164"/>
            <a:ext cx="4358640" cy="1477328"/>
          </a:xfrm>
          <a:prstGeom prst="rect">
            <a:avLst/>
          </a:prstGeom>
        </p:spPr>
        <p:txBody>
          <a:bodyPr wrap="square">
            <a:spAutoFit/>
          </a:bodyPr>
          <a:lstStyle/>
          <a:p>
            <a:r>
              <a:rPr lang="en-US" dirty="0"/>
              <a:t>With the scatter plot, we can determine that AMT CREDIT and AMT GOODS PRICE are highly correlated which means if increase in goods price, the credit increased directly and vice versa</a:t>
            </a:r>
          </a:p>
        </p:txBody>
      </p:sp>
    </p:spTree>
    <p:extLst>
      <p:ext uri="{BB962C8B-B14F-4D97-AF65-F5344CB8AC3E}">
        <p14:creationId xmlns:p14="http://schemas.microsoft.com/office/powerpoint/2010/main" val="916661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 y="270172"/>
            <a:ext cx="6959600" cy="613748"/>
          </a:xfrm>
        </p:spPr>
        <p:txBody>
          <a:bodyPr>
            <a:normAutofit fontScale="90000"/>
          </a:bodyPr>
          <a:lstStyle/>
          <a:p>
            <a:r>
              <a:rPr lang="en-US" dirty="0"/>
              <a:t>Performing the Univariate analysis</a:t>
            </a:r>
            <a:br>
              <a:rPr lang="en-US" dirty="0"/>
            </a:br>
            <a:r>
              <a:rPr lang="en-US" dirty="0"/>
              <a:t/>
            </a:r>
            <a:br>
              <a:rPr lang="en-US" dirty="0"/>
            </a:br>
            <a:r>
              <a:rPr lang="en-US" dirty="0"/>
              <a:t/>
            </a:r>
            <a:br>
              <a:rPr lang="en-US" dirty="0"/>
            </a:b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2640"/>
            <a:ext cx="8321040" cy="6055360"/>
          </a:xfrm>
          <a:prstGeom prst="rect">
            <a:avLst/>
          </a:prstGeom>
        </p:spPr>
      </p:pic>
      <p:sp>
        <p:nvSpPr>
          <p:cNvPr id="7" name="Rectangle 6"/>
          <p:cNvSpPr/>
          <p:nvPr/>
        </p:nvSpPr>
        <p:spPr>
          <a:xfrm>
            <a:off x="8321040" y="1665128"/>
            <a:ext cx="3870960" cy="2862322"/>
          </a:xfrm>
          <a:prstGeom prst="rect">
            <a:avLst/>
          </a:prstGeom>
        </p:spPr>
        <p:txBody>
          <a:bodyPr wrap="square">
            <a:spAutoFit/>
          </a:bodyPr>
          <a:lstStyle/>
          <a:p>
            <a:pPr marL="342900" indent="-342900">
              <a:buAutoNum type="arabicPeriod"/>
            </a:pPr>
            <a:r>
              <a:rPr lang="en-US" dirty="0" smtClean="0"/>
              <a:t>Most </a:t>
            </a:r>
            <a:r>
              <a:rPr lang="en-US" dirty="0"/>
              <a:t>rejection of loans came from purpose 'Repairs</a:t>
            </a:r>
            <a:r>
              <a:rPr lang="en-US" dirty="0" smtClean="0"/>
              <a:t>'.</a:t>
            </a:r>
          </a:p>
          <a:p>
            <a:endParaRPr lang="en-US" dirty="0"/>
          </a:p>
          <a:p>
            <a:r>
              <a:rPr lang="en-US" dirty="0"/>
              <a:t>2. For education purposes we have equal number of approves and rejection</a:t>
            </a:r>
            <a:r>
              <a:rPr lang="en-US" dirty="0" smtClean="0"/>
              <a:t>.</a:t>
            </a:r>
          </a:p>
          <a:p>
            <a:endParaRPr lang="en-US" dirty="0"/>
          </a:p>
          <a:p>
            <a:r>
              <a:rPr lang="en-US" dirty="0"/>
              <a:t>3. Paying other loans and buying a new car is having significant higher rejection than approves.</a:t>
            </a:r>
          </a:p>
        </p:txBody>
      </p:sp>
    </p:spTree>
    <p:extLst>
      <p:ext uri="{BB962C8B-B14F-4D97-AF65-F5344CB8AC3E}">
        <p14:creationId xmlns:p14="http://schemas.microsoft.com/office/powerpoint/2010/main" val="2498364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120" y="320972"/>
            <a:ext cx="9895840" cy="695028"/>
          </a:xfrm>
        </p:spPr>
        <p:txBody>
          <a:bodyPr>
            <a:normAutofit fontScale="90000"/>
          </a:bodyPr>
          <a:lstStyle/>
          <a:p>
            <a:r>
              <a:rPr lang="en-US" dirty="0" smtClean="0"/>
              <a:t>Performed </a:t>
            </a:r>
            <a:r>
              <a:rPr lang="en-US" dirty="0"/>
              <a:t>the </a:t>
            </a:r>
            <a:r>
              <a:rPr lang="en-US" dirty="0" smtClean="0"/>
              <a:t>Bivariate </a:t>
            </a:r>
            <a:r>
              <a:rPr lang="en-US" dirty="0"/>
              <a:t>A</a:t>
            </a:r>
            <a:r>
              <a:rPr lang="en-US" dirty="0" smtClean="0"/>
              <a:t>nalysis</a:t>
            </a: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839835"/>
            <a:ext cx="7955280" cy="6018165"/>
          </a:xfrm>
          <a:prstGeom prst="rect">
            <a:avLst/>
          </a:prstGeom>
        </p:spPr>
      </p:pic>
      <p:sp>
        <p:nvSpPr>
          <p:cNvPr id="7" name="Rectangle 6"/>
          <p:cNvSpPr/>
          <p:nvPr/>
        </p:nvSpPr>
        <p:spPr>
          <a:xfrm>
            <a:off x="8026400" y="1865401"/>
            <a:ext cx="4165600" cy="2862322"/>
          </a:xfrm>
          <a:prstGeom prst="rect">
            <a:avLst/>
          </a:prstGeom>
        </p:spPr>
        <p:txBody>
          <a:bodyPr wrap="square">
            <a:spAutoFit/>
          </a:bodyPr>
          <a:lstStyle/>
          <a:p>
            <a:r>
              <a:rPr lang="en-US" dirty="0" smtClean="0"/>
              <a:t>1. The </a:t>
            </a:r>
            <a:r>
              <a:rPr lang="en-US" dirty="0"/>
              <a:t>credit amount of Loan purposes like 'Buying a </a:t>
            </a:r>
            <a:r>
              <a:rPr lang="en-US" dirty="0" smtClean="0"/>
              <a:t>home', 'Buying </a:t>
            </a:r>
            <a:r>
              <a:rPr lang="en-US" dirty="0"/>
              <a:t>a </a:t>
            </a:r>
            <a:r>
              <a:rPr lang="en-US" dirty="0" smtClean="0"/>
              <a:t>land', 'Buying </a:t>
            </a:r>
            <a:r>
              <a:rPr lang="en-US" dirty="0"/>
              <a:t>a new car' </a:t>
            </a:r>
            <a:r>
              <a:rPr lang="en-US" dirty="0" smtClean="0"/>
              <a:t>and 'Building </a:t>
            </a:r>
            <a:r>
              <a:rPr lang="en-US" dirty="0"/>
              <a:t>a house' is higher</a:t>
            </a:r>
            <a:r>
              <a:rPr lang="en-US" dirty="0" smtClean="0"/>
              <a:t>.</a:t>
            </a:r>
          </a:p>
          <a:p>
            <a:endParaRPr lang="en-US" dirty="0"/>
          </a:p>
          <a:p>
            <a:r>
              <a:rPr lang="en-US" dirty="0"/>
              <a:t>2. Income type of state servants have a significant amount of credit </a:t>
            </a:r>
            <a:r>
              <a:rPr lang="en-US" dirty="0" smtClean="0"/>
              <a:t>applied.</a:t>
            </a:r>
          </a:p>
          <a:p>
            <a:endParaRPr lang="en-US" dirty="0"/>
          </a:p>
          <a:p>
            <a:r>
              <a:rPr lang="en-US" dirty="0"/>
              <a:t>3. Money for third person or a Hobby is having less credits applied for.</a:t>
            </a:r>
          </a:p>
        </p:txBody>
      </p:sp>
    </p:spTree>
    <p:extLst>
      <p:ext uri="{BB962C8B-B14F-4D97-AF65-F5344CB8AC3E}">
        <p14:creationId xmlns:p14="http://schemas.microsoft.com/office/powerpoint/2010/main" val="1636810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120" y="361612"/>
            <a:ext cx="7650480" cy="969348"/>
          </a:xfrm>
        </p:spPr>
        <p:txBody>
          <a:bodyPr>
            <a:normAutofit fontScale="90000"/>
          </a:bodyPr>
          <a:lstStyle/>
          <a:p>
            <a:r>
              <a:rPr lang="en-US" dirty="0" err="1" smtClean="0"/>
              <a:t>Credit_amount</a:t>
            </a:r>
            <a:r>
              <a:rPr lang="en-US" dirty="0" err="1"/>
              <a:t>_</a:t>
            </a:r>
            <a:r>
              <a:rPr lang="en-US" dirty="0" err="1" smtClean="0"/>
              <a:t>prev</a:t>
            </a:r>
            <a:r>
              <a:rPr lang="en-US" dirty="0" smtClean="0"/>
              <a:t>  vs </a:t>
            </a:r>
            <a:r>
              <a:rPr lang="en-US" dirty="0"/>
              <a:t>Housing type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975360"/>
            <a:ext cx="8046876" cy="5882640"/>
          </a:xfrm>
          <a:prstGeom prst="rect">
            <a:avLst/>
          </a:prstGeom>
        </p:spPr>
      </p:pic>
      <p:sp>
        <p:nvSpPr>
          <p:cNvPr id="7" name="Rectangle 6"/>
          <p:cNvSpPr/>
          <p:nvPr/>
        </p:nvSpPr>
        <p:spPr>
          <a:xfrm>
            <a:off x="8117996" y="1899920"/>
            <a:ext cx="4074004" cy="3416320"/>
          </a:xfrm>
          <a:prstGeom prst="rect">
            <a:avLst/>
          </a:prstGeom>
        </p:spPr>
        <p:txBody>
          <a:bodyPr wrap="square">
            <a:spAutoFit/>
          </a:bodyPr>
          <a:lstStyle/>
          <a:p>
            <a:r>
              <a:rPr lang="en-US" dirty="0"/>
              <a:t>Here for Housing type, office </a:t>
            </a:r>
            <a:r>
              <a:rPr lang="en-US" dirty="0" smtClean="0"/>
              <a:t>apartment </a:t>
            </a:r>
            <a:r>
              <a:rPr lang="en-US" dirty="0"/>
              <a:t>is having higher credit of target 0 and co-op apartment is having higher credit of target=1. </a:t>
            </a:r>
            <a:endParaRPr lang="en-US" dirty="0" smtClean="0"/>
          </a:p>
          <a:p>
            <a:endParaRPr lang="en-US" dirty="0"/>
          </a:p>
          <a:p>
            <a:r>
              <a:rPr lang="en-US" dirty="0" smtClean="0"/>
              <a:t>So</a:t>
            </a:r>
            <a:r>
              <a:rPr lang="en-US" dirty="0"/>
              <a:t>, we can conclude that bank should avoid giving loans to the housing type of co-op apartment as they are having difficulties in payment. Bank can focus mostly on housing type with parents or House</a:t>
            </a:r>
            <a:r>
              <a:rPr lang="en-US" dirty="0" smtClean="0"/>
              <a:t>\ apartment </a:t>
            </a:r>
            <a:r>
              <a:rPr lang="en-US" dirty="0"/>
              <a:t>or </a:t>
            </a:r>
            <a:r>
              <a:rPr lang="en-US" dirty="0" smtClean="0"/>
              <a:t>municipal apartment </a:t>
            </a:r>
            <a:r>
              <a:rPr lang="en-US" dirty="0"/>
              <a:t>for successful payments.</a:t>
            </a:r>
          </a:p>
        </p:txBody>
      </p:sp>
    </p:spTree>
    <p:extLst>
      <p:ext uri="{BB962C8B-B14F-4D97-AF65-F5344CB8AC3E}">
        <p14:creationId xmlns:p14="http://schemas.microsoft.com/office/powerpoint/2010/main" val="120326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120" y="300652"/>
            <a:ext cx="9916160" cy="959188"/>
          </a:xfrm>
        </p:spPr>
        <p:txBody>
          <a:bodyPr/>
          <a:lstStyle/>
          <a:p>
            <a:r>
              <a:rPr lang="en-US" dirty="0" smtClean="0"/>
              <a:t>Observation </a:t>
            </a:r>
            <a:r>
              <a:rPr lang="en-US" dirty="0"/>
              <a:t>of this loan data analysis:</a:t>
            </a:r>
          </a:p>
        </p:txBody>
      </p:sp>
      <p:sp>
        <p:nvSpPr>
          <p:cNvPr id="6" name="Rectangle 5"/>
          <p:cNvSpPr/>
          <p:nvPr/>
        </p:nvSpPr>
        <p:spPr>
          <a:xfrm>
            <a:off x="233680" y="1259840"/>
            <a:ext cx="9845040" cy="4247317"/>
          </a:xfrm>
          <a:prstGeom prst="rect">
            <a:avLst/>
          </a:prstGeom>
        </p:spPr>
        <p:txBody>
          <a:bodyPr wrap="square">
            <a:spAutoFit/>
          </a:bodyPr>
          <a:lstStyle/>
          <a:p>
            <a:pPr marL="285750" indent="-285750">
              <a:buFont typeface="Arial" panose="020B0604020202020204" pitchFamily="34" charset="0"/>
              <a:buChar char="•"/>
            </a:pPr>
            <a:r>
              <a:rPr lang="en-US" dirty="0" smtClean="0"/>
              <a:t>Banks </a:t>
            </a:r>
            <a:r>
              <a:rPr lang="en-US" dirty="0"/>
              <a:t>should approve loans more for Office apartment, </a:t>
            </a:r>
            <a:r>
              <a:rPr lang="en-US" dirty="0" smtClean="0"/>
              <a:t>Housing / apartment </a:t>
            </a:r>
            <a:r>
              <a:rPr lang="en-US" dirty="0"/>
              <a:t>type as there are less payment difficulties.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Banks </a:t>
            </a:r>
            <a:r>
              <a:rPr lang="en-US" dirty="0"/>
              <a:t>should provide loans to ‘Repairs’ &amp; ‘Others’ purposes.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Banks should focus more on contract type 'Student', 'Pensioner' and 'Businessman' with housing type other than 'Co-op apartment' for successful payments</a:t>
            </a:r>
            <a:r>
              <a:rPr lang="en-US" dirty="0" smtClean="0"/>
              <a: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Working </a:t>
            </a:r>
            <a:r>
              <a:rPr lang="en-US" dirty="0"/>
              <a:t>people especially female employers are the best to target for the loans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clients who had gotten previous approval have less payment difficulties so they are better candidates for approval of loan.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Clients </a:t>
            </a:r>
            <a:r>
              <a:rPr lang="en-US" dirty="0"/>
              <a:t>whose application was cancelled are more risk to default. </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925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dirty="0"/>
              <a:t>Agenda</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lstStyle/>
          <a:p>
            <a:r>
              <a:rPr lang="en-US" dirty="0" smtClean="0"/>
              <a:t>In this Presentation we will see </a:t>
            </a:r>
            <a:r>
              <a:rPr lang="en-US" dirty="0"/>
              <a:t>what this credit case study is about, and why it's important to analyze credit risk</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a:xfrm>
            <a:off x="7559432" y="2782449"/>
            <a:ext cx="4294206" cy="892736"/>
          </a:xfrm>
        </p:spPr>
        <p:txBody>
          <a:bodyPr>
            <a:noAutofit/>
          </a:bodyPr>
          <a:lstStyle/>
          <a:p>
            <a:r>
              <a:rPr lang="en-US" dirty="0"/>
              <a:t>The primary goal of this study is to assess the creditworthiness of loan applicants using data analysis techniques. We'll also explore how credit risk can be managed effectively.</a:t>
            </a: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
        <p:nvSpPr>
          <p:cNvPr id="8" name="TextBox 7"/>
          <p:cNvSpPr txBox="1"/>
          <p:nvPr/>
        </p:nvSpPr>
        <p:spPr>
          <a:xfrm>
            <a:off x="7559432" y="3817523"/>
            <a:ext cx="4294206" cy="954107"/>
          </a:xfrm>
          <a:prstGeom prst="rect">
            <a:avLst/>
          </a:prstGeom>
          <a:noFill/>
        </p:spPr>
        <p:txBody>
          <a:bodyPr wrap="square" rtlCol="0">
            <a:spAutoFit/>
          </a:bodyPr>
          <a:lstStyle/>
          <a:p>
            <a:r>
              <a:rPr lang="en-US" sz="1400" dirty="0"/>
              <a:t>Credit risk analysis will help the company to make a decision for loan approval based on the applicant's profile. Which controls loss of business to the company and avoid financial loss for the company.</a:t>
            </a:r>
          </a:p>
        </p:txBody>
      </p:sp>
    </p:spTree>
    <p:extLst>
      <p:ext uri="{BB962C8B-B14F-4D97-AF65-F5344CB8AC3E}">
        <p14:creationId xmlns:p14="http://schemas.microsoft.com/office/powerpoint/2010/main" val="3073952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948345" y="1928562"/>
            <a:ext cx="5045593" cy="1325563"/>
          </a:xfrm>
        </p:spPr>
        <p:txBody>
          <a:bodyPr>
            <a:normAutofit fontScale="90000"/>
          </a:bodyPr>
          <a:lstStyle/>
          <a:p>
            <a:r>
              <a:rPr lang="en-US" dirty="0" smtClean="0"/>
              <a:t/>
            </a:r>
            <a:br>
              <a:rPr lang="en-US" dirty="0" smtClean="0"/>
            </a:br>
            <a:r>
              <a:rPr lang="en-US" dirty="0"/>
              <a:t>Business </a:t>
            </a:r>
            <a:r>
              <a:rPr lang="en-US" dirty="0">
                <a:solidFill>
                  <a:schemeClr val="accent1"/>
                </a:solidFill>
              </a:rPr>
              <a:t>Understanding</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6778870" y="1155084"/>
            <a:ext cx="5187461" cy="2872520"/>
          </a:xfrm>
        </p:spPr>
        <p:txBody>
          <a:bodyPr>
            <a:noAutofit/>
          </a:bodyPr>
          <a:lstStyle/>
          <a:p>
            <a:r>
              <a:rPr lang="en-US" dirty="0"/>
              <a:t>When the company receives a loan application, the company has to decide for loan approval based on the applicant’s profile</a:t>
            </a:r>
            <a:r>
              <a:rPr lang="en-US" dirty="0" smtClean="0"/>
              <a:t>.</a:t>
            </a:r>
          </a:p>
          <a:p>
            <a:r>
              <a:rPr lang="en-US" dirty="0"/>
              <a:t>If the applicant is likely to repay the loan, then not approving the loan results in a loss of business to the </a:t>
            </a:r>
            <a:r>
              <a:rPr lang="en-US" dirty="0" smtClean="0"/>
              <a:t>company</a:t>
            </a:r>
          </a:p>
          <a:p>
            <a:r>
              <a:rPr lang="en-US" dirty="0"/>
              <a:t>If the applicant is not likely to repay the loan, i.e., he/she is likely to default, then approving the loan may lead to a financial loss for the company. </a:t>
            </a:r>
          </a:p>
        </p:txBody>
      </p:sp>
      <p:pic>
        <p:nvPicPr>
          <p:cNvPr id="13" name="Picture Placeholder 12" descr="A group of people sitting in front of a window">
            <a:extLst>
              <a:ext uri="{FF2B5EF4-FFF2-40B4-BE49-F238E27FC236}">
                <a16:creationId xmlns:a16="http://schemas.microsoft.com/office/drawing/2014/main" id="{52A2CEC9-3F71-424A-8B32-9D07BE6254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44976" b="13760"/>
          <a:stretch/>
        </p:blipFill>
        <p:spPr>
          <a:xfrm>
            <a:off x="0" y="3500438"/>
            <a:ext cx="12192000" cy="3357562"/>
          </a:xfrm>
          <a:prstGeom prst="rect">
            <a:avLst/>
          </a:prstGeom>
        </p:spPr>
      </p:pic>
      <p:sp>
        <p:nvSpPr>
          <p:cNvPr id="2" name="Text Placeholder 1"/>
          <p:cNvSpPr>
            <a:spLocks noGrp="1"/>
          </p:cNvSpPr>
          <p:nvPr>
            <p:ph type="body" sz="quarter" idx="12"/>
          </p:nvPr>
        </p:nvSpPr>
        <p:spPr>
          <a:xfrm>
            <a:off x="6778870" y="210288"/>
            <a:ext cx="5187462" cy="933439"/>
          </a:xfrm>
        </p:spPr>
        <p:txBody>
          <a:bodyPr>
            <a:noAutofit/>
          </a:bodyPr>
          <a:lstStyle/>
          <a:p>
            <a:r>
              <a:rPr lang="en-US" sz="1400" b="0" dirty="0"/>
              <a:t>The loan providing companies find it hard to give loans to the people due to their insufficient or non-existent credit history.</a:t>
            </a:r>
          </a:p>
        </p:txBody>
      </p:sp>
    </p:spTree>
    <p:extLst>
      <p:ext uri="{BB962C8B-B14F-4D97-AF65-F5344CB8AC3E}">
        <p14:creationId xmlns:p14="http://schemas.microsoft.com/office/powerpoint/2010/main" val="605044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422916" y="1392816"/>
            <a:ext cx="4385843" cy="1325563"/>
          </a:xfrm>
        </p:spPr>
        <p:txBody>
          <a:bodyPr>
            <a:normAutofit/>
          </a:bodyPr>
          <a:lstStyle/>
          <a:p>
            <a:r>
              <a:rPr lang="en-US" dirty="0"/>
              <a:t>Data </a:t>
            </a:r>
            <a:r>
              <a:rPr lang="en-US" dirty="0">
                <a:solidFill>
                  <a:schemeClr val="accent1"/>
                </a:solidFill>
              </a:rPr>
              <a:t>Understanding</a:t>
            </a:r>
          </a:p>
        </p:txBody>
      </p:sp>
      <p:pic>
        <p:nvPicPr>
          <p:cNvPr id="21" name="Picture Placeholder 20" descr="A group of people sitting at a table ">
            <a:extLst>
              <a:ext uri="{FF2B5EF4-FFF2-40B4-BE49-F238E27FC236}">
                <a16:creationId xmlns:a16="http://schemas.microsoft.com/office/drawing/2014/main" id="{ED555F39-395C-4F00-87D7-A02A9B88355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454" r="6454"/>
          <a:stretch>
            <a:fillRect/>
          </a:stretch>
        </p:blipFill>
        <p:spPr>
          <a:xfrm>
            <a:off x="422916" y="3142291"/>
            <a:ext cx="4385841" cy="3357563"/>
          </a:xfrm>
        </p:spPr>
      </p:pic>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a:xfrm>
            <a:off x="5325743" y="2242039"/>
            <a:ext cx="4912900" cy="342899"/>
          </a:xfrm>
        </p:spPr>
        <p:txBody>
          <a:bodyPr>
            <a:noAutofit/>
          </a:bodyPr>
          <a:lstStyle/>
          <a:p>
            <a:r>
              <a:rPr lang="en-US" dirty="0"/>
              <a:t>This dataset has 3 files as explained below:</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a:xfrm>
            <a:off x="5325743" y="2711575"/>
            <a:ext cx="5783338" cy="3823449"/>
          </a:xfrm>
        </p:spPr>
        <p:txBody>
          <a:bodyPr>
            <a:normAutofit/>
          </a:bodyPr>
          <a:lstStyle/>
          <a:p>
            <a:pPr marL="342900" indent="-342900">
              <a:buAutoNum type="arabicPeriod"/>
            </a:pPr>
            <a:r>
              <a:rPr lang="en-US" dirty="0" smtClean="0"/>
              <a:t>'application_data.csv</a:t>
            </a:r>
            <a:r>
              <a:rPr lang="en-US" dirty="0"/>
              <a:t>' contains all the information of the client at the time of application. The data is about whether a client has payment difficulties</a:t>
            </a:r>
            <a:r>
              <a:rPr lang="en-US" dirty="0" smtClean="0"/>
              <a:t>.</a:t>
            </a:r>
          </a:p>
          <a:p>
            <a:pPr marL="342900" indent="-342900">
              <a:buAutoNum type="arabicPeriod"/>
            </a:pPr>
            <a:r>
              <a:rPr lang="en-US" dirty="0"/>
              <a:t>'previous_application.csv' contains information about the client’s previous loan data. It contains the data whether the previous application had been Approved, Cancelled, Refused or Unused offer. </a:t>
            </a:r>
            <a:endParaRPr lang="en-US" dirty="0" smtClean="0"/>
          </a:p>
          <a:p>
            <a:pPr marL="342900" indent="-342900">
              <a:buAutoNum type="arabicPeriod"/>
            </a:pPr>
            <a:r>
              <a:rPr lang="en-US" dirty="0"/>
              <a:t>'columns_description.csv' is data dictionary which describes the meaning of the variables. </a:t>
            </a:r>
            <a:endParaRPr lang="en-US" dirty="0" smtClean="0"/>
          </a:p>
        </p:txBody>
      </p:sp>
    </p:spTree>
    <p:extLst>
      <p:ext uri="{BB962C8B-B14F-4D97-AF65-F5344CB8AC3E}">
        <p14:creationId xmlns:p14="http://schemas.microsoft.com/office/powerpoint/2010/main" val="3298998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6360" y="260718"/>
            <a:ext cx="6014720" cy="725508"/>
          </a:xfrm>
        </p:spPr>
        <p:txBody>
          <a:bodyPr>
            <a:normAutofit/>
          </a:bodyPr>
          <a:lstStyle/>
          <a:p>
            <a:r>
              <a:rPr lang="en-US" dirty="0"/>
              <a:t>Finding </a:t>
            </a:r>
            <a:r>
              <a:rPr lang="en-US" dirty="0" smtClean="0"/>
              <a:t>outliers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17" y="986226"/>
            <a:ext cx="4233684" cy="319132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119" y="145792"/>
            <a:ext cx="4377441" cy="329969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3445482"/>
            <a:ext cx="4196079" cy="3311752"/>
          </a:xfrm>
          <a:prstGeom prst="rect">
            <a:avLst/>
          </a:prstGeom>
        </p:spPr>
      </p:pic>
      <p:sp>
        <p:nvSpPr>
          <p:cNvPr id="9" name="Rectangle 8"/>
          <p:cNvSpPr/>
          <p:nvPr/>
        </p:nvSpPr>
        <p:spPr>
          <a:xfrm>
            <a:off x="86360" y="4441395"/>
            <a:ext cx="4150360" cy="1477328"/>
          </a:xfrm>
          <a:prstGeom prst="rect">
            <a:avLst/>
          </a:prstGeom>
        </p:spPr>
        <p:txBody>
          <a:bodyPr wrap="square">
            <a:spAutoFit/>
          </a:bodyPr>
          <a:lstStyle/>
          <a:p>
            <a:r>
              <a:rPr lang="en-US" dirty="0"/>
              <a:t>1. There seems to be an equal distribution of the Income amount of the clients. </a:t>
            </a:r>
          </a:p>
          <a:p>
            <a:r>
              <a:rPr lang="en-US" dirty="0"/>
              <a:t>2. Also some of the outliers present in the dataset.</a:t>
            </a:r>
          </a:p>
        </p:txBody>
      </p:sp>
      <p:sp>
        <p:nvSpPr>
          <p:cNvPr id="10" name="Rectangle 9"/>
          <p:cNvSpPr/>
          <p:nvPr/>
        </p:nvSpPr>
        <p:spPr>
          <a:xfrm>
            <a:off x="4419600" y="1328402"/>
            <a:ext cx="3495040" cy="1754326"/>
          </a:xfrm>
          <a:prstGeom prst="rect">
            <a:avLst/>
          </a:prstGeom>
        </p:spPr>
        <p:txBody>
          <a:bodyPr wrap="square">
            <a:spAutoFit/>
          </a:bodyPr>
          <a:lstStyle/>
          <a:p>
            <a:r>
              <a:rPr lang="en-US" dirty="0"/>
              <a:t>1. The first quartile is bigger than the third quartile, that means most of the client credit lies in the first quartile. </a:t>
            </a:r>
          </a:p>
          <a:p>
            <a:r>
              <a:rPr lang="en-US" dirty="0"/>
              <a:t>2. There seems some outliers in the Credit boxplot</a:t>
            </a:r>
          </a:p>
        </p:txBody>
      </p:sp>
      <p:sp>
        <p:nvSpPr>
          <p:cNvPr id="11" name="Rectangle 10"/>
          <p:cNvSpPr/>
          <p:nvPr/>
        </p:nvSpPr>
        <p:spPr>
          <a:xfrm>
            <a:off x="8615678" y="4553468"/>
            <a:ext cx="3647441" cy="1200329"/>
          </a:xfrm>
          <a:prstGeom prst="rect">
            <a:avLst/>
          </a:prstGeom>
        </p:spPr>
        <p:txBody>
          <a:bodyPr wrap="square">
            <a:spAutoFit/>
          </a:bodyPr>
          <a:lstStyle/>
          <a:p>
            <a:r>
              <a:rPr lang="en-US" dirty="0"/>
              <a:t>1. The first quartile is bigger than the third quartile. </a:t>
            </a:r>
          </a:p>
          <a:p>
            <a:r>
              <a:rPr lang="en-US" dirty="0"/>
              <a:t>2. There seems some outliers in the </a:t>
            </a:r>
            <a:r>
              <a:rPr lang="en-US" dirty="0" smtClean="0"/>
              <a:t>Annuity </a:t>
            </a:r>
            <a:r>
              <a:rPr lang="en-US" dirty="0"/>
              <a:t>boxplot</a:t>
            </a:r>
          </a:p>
        </p:txBody>
      </p:sp>
    </p:spTree>
    <p:extLst>
      <p:ext uri="{BB962C8B-B14F-4D97-AF65-F5344CB8AC3E}">
        <p14:creationId xmlns:p14="http://schemas.microsoft.com/office/powerpoint/2010/main" val="848367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a:xfrm>
            <a:off x="6476926" y="2364128"/>
            <a:ext cx="4008438" cy="1435712"/>
          </a:xfrm>
        </p:spPr>
        <p:txBody>
          <a:bodyPr/>
          <a:lstStyle/>
          <a:p>
            <a:r>
              <a:rPr lang="en-US" dirty="0"/>
              <a:t>Here, Target = 0 </a:t>
            </a:r>
            <a:r>
              <a:rPr lang="en-US" dirty="0" smtClean="0"/>
              <a:t>means </a:t>
            </a:r>
            <a:r>
              <a:rPr lang="en-US" dirty="0"/>
              <a:t>the people those who are non-defaulters</a:t>
            </a:r>
          </a:p>
          <a:p>
            <a:r>
              <a:rPr lang="en-US" dirty="0"/>
              <a:t>and Target = 1 means the people those who are defaulters</a:t>
            </a:r>
            <a:r>
              <a:rPr lang="en-US" dirty="0" smtClean="0"/>
              <a:t>.</a:t>
            </a:r>
          </a:p>
          <a:p>
            <a:endParaRPr lang="en-US" dirty="0"/>
          </a:p>
        </p:txBody>
      </p:sp>
      <p:sp>
        <p:nvSpPr>
          <p:cNvPr id="2" name="Title 1"/>
          <p:cNvSpPr>
            <a:spLocks noGrp="1"/>
          </p:cNvSpPr>
          <p:nvPr>
            <p:ph type="title"/>
          </p:nvPr>
        </p:nvSpPr>
        <p:spPr>
          <a:xfrm>
            <a:off x="6476926" y="967154"/>
            <a:ext cx="4082635" cy="1169376"/>
          </a:xfrm>
        </p:spPr>
        <p:txBody>
          <a:bodyPr>
            <a:normAutofit fontScale="90000"/>
          </a:bodyPr>
          <a:lstStyle/>
          <a:p>
            <a:r>
              <a:rPr lang="en-US" dirty="0"/>
              <a:t>Imbalance Ratio</a:t>
            </a:r>
            <a:br>
              <a:rPr lang="en-US" dirty="0"/>
            </a:b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7154"/>
            <a:ext cx="6119446" cy="4756637"/>
          </a:xfrm>
          <a:prstGeom prst="rect">
            <a:avLst/>
          </a:prstGeom>
        </p:spPr>
      </p:pic>
      <p:cxnSp>
        <p:nvCxnSpPr>
          <p:cNvPr id="23" name="Straight Connector 22"/>
          <p:cNvCxnSpPr/>
          <p:nvPr/>
        </p:nvCxnSpPr>
        <p:spPr>
          <a:xfrm>
            <a:off x="6119446" y="739556"/>
            <a:ext cx="265527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42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160203" y="399980"/>
            <a:ext cx="4886582" cy="707886"/>
          </a:xfrm>
          <a:prstGeom prst="rect">
            <a:avLst/>
          </a:prstGeom>
          <a:noFill/>
        </p:spPr>
        <p:txBody>
          <a:bodyPr wrap="square" lIns="91440" tIns="45720" rIns="91440" bIns="45720">
            <a:spAutoFit/>
          </a:bodyPr>
          <a:lstStyle/>
          <a:p>
            <a:r>
              <a:rPr lang="en-US" sz="4000" b="1" dirty="0">
                <a:ln w="9525">
                  <a:solidFill>
                    <a:srgbClr val="C00000"/>
                  </a:solidFill>
                  <a:prstDash val="solid"/>
                </a:ln>
                <a:solidFill>
                  <a:schemeClr val="accent5"/>
                </a:solidFill>
                <a:effectLst>
                  <a:outerShdw blurRad="12700" dist="38100" dir="2700000" algn="tl" rotWithShape="0">
                    <a:schemeClr val="accent5">
                      <a:lumMod val="60000"/>
                      <a:lumOff val="40000"/>
                    </a:schemeClr>
                  </a:outerShdw>
                </a:effectLst>
              </a:rPr>
              <a:t>Univariate</a:t>
            </a:r>
            <a:r>
              <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4000" b="1" dirty="0">
                <a:ln w="9525">
                  <a:solidFill>
                    <a:srgbClr val="FF0000"/>
                  </a:solidFill>
                  <a:prstDash val="solid"/>
                </a:ln>
                <a:solidFill>
                  <a:schemeClr val="accent5"/>
                </a:solidFill>
                <a:effectLst>
                  <a:outerShdw blurRad="12700" dist="38100" dir="2700000" algn="tl" rotWithShape="0">
                    <a:schemeClr val="accent5">
                      <a:lumMod val="60000"/>
                      <a:lumOff val="40000"/>
                    </a:schemeClr>
                  </a:outerShdw>
                </a:effectLst>
              </a:rPr>
              <a:t>Analysis</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5220" y="1107866"/>
            <a:ext cx="7946780" cy="5194626"/>
          </a:xfrm>
          <a:prstGeom prst="rect">
            <a:avLst/>
          </a:prstGeom>
        </p:spPr>
      </p:pic>
      <p:sp>
        <p:nvSpPr>
          <p:cNvPr id="9" name="TextBox 8"/>
          <p:cNvSpPr txBox="1"/>
          <p:nvPr/>
        </p:nvSpPr>
        <p:spPr>
          <a:xfrm>
            <a:off x="160203" y="2004647"/>
            <a:ext cx="4085017" cy="2031325"/>
          </a:xfrm>
          <a:prstGeom prst="rect">
            <a:avLst/>
          </a:prstGeom>
          <a:noFill/>
        </p:spPr>
        <p:txBody>
          <a:bodyPr wrap="square" rtlCol="0">
            <a:spAutoFit/>
          </a:bodyPr>
          <a:lstStyle/>
          <a:p>
            <a:r>
              <a:rPr lang="en-US" dirty="0"/>
              <a:t>Plotting a bar chart for those having no difficulties in re-paying the loan </a:t>
            </a:r>
            <a:r>
              <a:rPr lang="en-US" dirty="0" err="1"/>
              <a:t>i.e</a:t>
            </a:r>
            <a:r>
              <a:rPr lang="en-US" dirty="0"/>
              <a:t> the Target = 0 </a:t>
            </a:r>
            <a:r>
              <a:rPr lang="en-US" dirty="0" smtClean="0"/>
              <a:t>people</a:t>
            </a:r>
          </a:p>
          <a:p>
            <a:endParaRPr lang="en-US" dirty="0"/>
          </a:p>
          <a:p>
            <a:r>
              <a:rPr lang="en-US" dirty="0" smtClean="0"/>
              <a:t>Count represents the number of people in Target = 0</a:t>
            </a:r>
            <a:endParaRPr lang="en-US" dirty="0"/>
          </a:p>
          <a:p>
            <a:endParaRPr lang="en-US" dirty="0"/>
          </a:p>
        </p:txBody>
      </p:sp>
    </p:spTree>
    <p:extLst>
      <p:ext uri="{BB962C8B-B14F-4D97-AF65-F5344CB8AC3E}">
        <p14:creationId xmlns:p14="http://schemas.microsoft.com/office/powerpoint/2010/main" val="2642787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160203" y="399980"/>
            <a:ext cx="4886582" cy="707886"/>
          </a:xfrm>
          <a:prstGeom prst="rect">
            <a:avLst/>
          </a:prstGeom>
          <a:noFill/>
        </p:spPr>
        <p:txBody>
          <a:bodyPr wrap="square" lIns="91440" tIns="45720" rIns="91440" bIns="45720">
            <a:spAutoFit/>
          </a:bodyPr>
          <a:lstStyle/>
          <a:p>
            <a:r>
              <a:rPr lang="en-US" sz="4000" b="1" dirty="0">
                <a:ln w="9525">
                  <a:solidFill>
                    <a:srgbClr val="C00000"/>
                  </a:solidFill>
                  <a:prstDash val="solid"/>
                </a:ln>
                <a:solidFill>
                  <a:schemeClr val="accent5"/>
                </a:solidFill>
                <a:effectLst>
                  <a:outerShdw blurRad="12700" dist="38100" dir="2700000" algn="tl" rotWithShape="0">
                    <a:schemeClr val="accent5">
                      <a:lumMod val="60000"/>
                      <a:lumOff val="40000"/>
                    </a:schemeClr>
                  </a:outerShdw>
                </a:effectLst>
              </a:rPr>
              <a:t>Univariate</a:t>
            </a:r>
            <a:r>
              <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4000" b="1" dirty="0">
                <a:ln w="9525">
                  <a:solidFill>
                    <a:srgbClr val="FF0000"/>
                  </a:solidFill>
                  <a:prstDash val="solid"/>
                </a:ln>
                <a:solidFill>
                  <a:schemeClr val="accent5"/>
                </a:solidFill>
                <a:effectLst>
                  <a:outerShdw blurRad="12700" dist="38100" dir="2700000" algn="tl" rotWithShape="0">
                    <a:schemeClr val="accent5">
                      <a:lumMod val="60000"/>
                      <a:lumOff val="40000"/>
                    </a:schemeClr>
                  </a:outerShdw>
                </a:effectLst>
              </a:rPr>
              <a:t>Analysis</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5220" y="1288085"/>
            <a:ext cx="7946780" cy="4834187"/>
          </a:xfrm>
          <a:prstGeom prst="rect">
            <a:avLst/>
          </a:prstGeom>
        </p:spPr>
      </p:pic>
      <p:sp>
        <p:nvSpPr>
          <p:cNvPr id="9" name="TextBox 8"/>
          <p:cNvSpPr txBox="1"/>
          <p:nvPr/>
        </p:nvSpPr>
        <p:spPr>
          <a:xfrm>
            <a:off x="160203" y="2004647"/>
            <a:ext cx="4085017" cy="2031325"/>
          </a:xfrm>
          <a:prstGeom prst="rect">
            <a:avLst/>
          </a:prstGeom>
          <a:noFill/>
        </p:spPr>
        <p:txBody>
          <a:bodyPr wrap="square" rtlCol="0">
            <a:spAutoFit/>
          </a:bodyPr>
          <a:lstStyle/>
          <a:p>
            <a:r>
              <a:rPr lang="en-US" dirty="0" smtClean="0"/>
              <a:t>Plotting a bar chart for those having difficulties in re-paying the loan </a:t>
            </a:r>
            <a:r>
              <a:rPr lang="en-US" dirty="0" err="1" smtClean="0"/>
              <a:t>i.e</a:t>
            </a:r>
            <a:r>
              <a:rPr lang="en-US" dirty="0" smtClean="0"/>
              <a:t> the Target = 1 people</a:t>
            </a:r>
          </a:p>
          <a:p>
            <a:endParaRPr lang="en-US" dirty="0"/>
          </a:p>
          <a:p>
            <a:r>
              <a:rPr lang="en-US" dirty="0" smtClean="0"/>
              <a:t>Count represents the number of people in Target = 1</a:t>
            </a:r>
            <a:endParaRPr lang="en-US" dirty="0"/>
          </a:p>
          <a:p>
            <a:endParaRPr lang="en-US" dirty="0"/>
          </a:p>
        </p:txBody>
      </p:sp>
    </p:spTree>
    <p:extLst>
      <p:ext uri="{BB962C8B-B14F-4D97-AF65-F5344CB8AC3E}">
        <p14:creationId xmlns:p14="http://schemas.microsoft.com/office/powerpoint/2010/main" val="2777567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70172"/>
            <a:ext cx="8656320" cy="827108"/>
          </a:xfrm>
        </p:spPr>
        <p:txBody>
          <a:bodyPr>
            <a:normAutofit/>
          </a:bodyPr>
          <a:lstStyle/>
          <a:p>
            <a:r>
              <a:rPr lang="en-US" sz="3200" dirty="0" smtClean="0"/>
              <a:t>Analysis </a:t>
            </a:r>
            <a:r>
              <a:rPr lang="en-US" sz="3200" dirty="0"/>
              <a:t>of Income Types Across Genders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79" y="965200"/>
            <a:ext cx="5821681" cy="4998720"/>
          </a:xfrm>
          <a:prstGeom prst="rect">
            <a:avLst/>
          </a:prstGeom>
        </p:spPr>
      </p:pic>
      <p:sp>
        <p:nvSpPr>
          <p:cNvPr id="8" name="TextBox 7"/>
          <p:cNvSpPr txBox="1"/>
          <p:nvPr/>
        </p:nvSpPr>
        <p:spPr>
          <a:xfrm>
            <a:off x="1960880" y="6043260"/>
            <a:ext cx="8483600" cy="646331"/>
          </a:xfrm>
          <a:prstGeom prst="rect">
            <a:avLst/>
          </a:prstGeom>
          <a:noFill/>
        </p:spPr>
        <p:txBody>
          <a:bodyPr wrap="square" rtlCol="0">
            <a:spAutoFit/>
          </a:bodyPr>
          <a:lstStyle/>
          <a:p>
            <a:r>
              <a:rPr lang="en-US" dirty="0"/>
              <a:t>The bar chart suggests that among individuals with target values of 0 and 1, working females have the highest credit score compared to other groups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760" y="965200"/>
            <a:ext cx="6238240" cy="4998720"/>
          </a:xfrm>
          <a:prstGeom prst="rect">
            <a:avLst/>
          </a:prstGeom>
        </p:spPr>
      </p:pic>
    </p:spTree>
    <p:extLst>
      <p:ext uri="{BB962C8B-B14F-4D97-AF65-F5344CB8AC3E}">
        <p14:creationId xmlns:p14="http://schemas.microsoft.com/office/powerpoint/2010/main" val="3844099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_Template_Classic-Clean-Sophisticated_MR - v4" id="{BEDDEF4C-1462-4989-8377-54CFA8C24657}" vid="{A6B5E652-DB13-4BF1-A544-B13ADD03D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9939C09-71F4-4DB5-98B9-16EE71B92211}">
  <ds:schemaRefs>
    <ds:schemaRef ds:uri="http://schemas.microsoft.com/sharepoint/v3/contenttype/forms"/>
  </ds:schemaRefs>
</ds:datastoreItem>
</file>

<file path=customXml/itemProps2.xml><?xml version="1.0" encoding="utf-8"?>
<ds:datastoreItem xmlns:ds="http://schemas.openxmlformats.org/officeDocument/2006/customXml" ds:itemID="{36B0937C-037C-43B5-9747-8DC51D76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C06DBF-33CB-4803-A705-9F1375E3968E}">
  <ds:schemaRefs>
    <ds:schemaRef ds:uri="http://schemas.microsoft.com/office/2006/metadata/properties"/>
    <ds:schemaRef ds:uri="http://purl.org/dc/elements/1.1/"/>
    <ds:schemaRef ds:uri="http://purl.org/dc/terms/"/>
    <ds:schemaRef ds:uri="http://schemas.microsoft.com/office/2006/documentManagement/types"/>
    <ds:schemaRef ds:uri="71af3243-3dd4-4a8d-8c0d-dd76da1f02a5"/>
    <ds:schemaRef ds:uri="http://schemas.openxmlformats.org/package/2006/metadata/core-properties"/>
    <ds:schemaRef ds:uri="http://www.w3.org/XML/1998/namespace"/>
    <ds:schemaRef ds:uri="http://schemas.microsoft.com/office/infopath/2007/PartnerControl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1226</Words>
  <Application>Microsoft Office PowerPoint</Application>
  <PresentationFormat>Widescreen</PresentationFormat>
  <Paragraphs>100</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Constantia</vt:lpstr>
      <vt:lpstr>Gill Sans</vt:lpstr>
      <vt:lpstr>Helvetica Light</vt:lpstr>
      <vt:lpstr>Helvetica Neue</vt:lpstr>
      <vt:lpstr>Office Theme</vt:lpstr>
      <vt:lpstr>Credit EDA Case Study</vt:lpstr>
      <vt:lpstr>Agenda</vt:lpstr>
      <vt:lpstr> Business Understanding</vt:lpstr>
      <vt:lpstr>Data Understanding</vt:lpstr>
      <vt:lpstr>Finding outliers</vt:lpstr>
      <vt:lpstr>Imbalance Ratio </vt:lpstr>
      <vt:lpstr>PowerPoint Presentation</vt:lpstr>
      <vt:lpstr>PowerPoint Presentation</vt:lpstr>
      <vt:lpstr>Analysis of Income Types Across Genders</vt:lpstr>
      <vt:lpstr>Analysis of Organization types</vt:lpstr>
      <vt:lpstr>Correlations </vt:lpstr>
      <vt:lpstr>Bivariate Analysis of the numerical columns </vt:lpstr>
      <vt:lpstr>Performing the Univariate analysis   </vt:lpstr>
      <vt:lpstr>Performed the Bivariate Analysis </vt:lpstr>
      <vt:lpstr>Credit_amount_prev  vs Housing type</vt:lpstr>
      <vt:lpstr>Observation of this loan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2024-08-28T07:24:29Z</dcterms:created>
  <dcterms:modified xsi:type="dcterms:W3CDTF">2024-08-28T14:51:36Z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