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20" r:id="rId4"/>
  </p:sldMasterIdLst>
  <p:notesMasterIdLst>
    <p:notesMasterId r:id="rId29"/>
  </p:notesMasterIdLst>
  <p:sldIdLst>
    <p:sldId id="256" r:id="rId5"/>
    <p:sldId id="257" r:id="rId6"/>
    <p:sldId id="258" r:id="rId7"/>
    <p:sldId id="260" r:id="rId8"/>
    <p:sldId id="263" r:id="rId9"/>
    <p:sldId id="266" r:id="rId10"/>
    <p:sldId id="279" r:id="rId11"/>
    <p:sldId id="267" r:id="rId12"/>
    <p:sldId id="269" r:id="rId13"/>
    <p:sldId id="278" r:id="rId14"/>
    <p:sldId id="268" r:id="rId15"/>
    <p:sldId id="282" r:id="rId16"/>
    <p:sldId id="283" r:id="rId17"/>
    <p:sldId id="284" r:id="rId18"/>
    <p:sldId id="264" r:id="rId19"/>
    <p:sldId id="265" r:id="rId20"/>
    <p:sldId id="271" r:id="rId21"/>
    <p:sldId id="272" r:id="rId22"/>
    <p:sldId id="273" r:id="rId23"/>
    <p:sldId id="274" r:id="rId24"/>
    <p:sldId id="280" r:id="rId25"/>
    <p:sldId id="281" r:id="rId26"/>
    <p:sldId id="277"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CA80A-463E-40D4-BA34-FED0CD2C258C}" type="datetimeFigureOut">
              <a:rPr lang="en-US" smtClean="0"/>
              <a:pPr/>
              <a:t>30/5/2017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A0A40-088F-44CE-8547-8CF4D8B5748D}" type="slidenum">
              <a:rPr lang="en-US" smtClean="0"/>
              <a:pPr/>
              <a:t>‹#›</a:t>
            </a:fld>
            <a:endParaRPr lang="en-US"/>
          </a:p>
        </p:txBody>
      </p:sp>
    </p:spTree>
    <p:extLst>
      <p:ext uri="{BB962C8B-B14F-4D97-AF65-F5344CB8AC3E}">
        <p14:creationId xmlns:p14="http://schemas.microsoft.com/office/powerpoint/2010/main" val="46278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A0A40-088F-44CE-8547-8CF4D8B5748D}" type="slidenum">
              <a:rPr lang="en-US" smtClean="0"/>
              <a:pPr/>
              <a:t>1</a:t>
            </a:fld>
            <a:endParaRPr lang="en-US"/>
          </a:p>
        </p:txBody>
      </p:sp>
    </p:spTree>
    <p:extLst>
      <p:ext uri="{BB962C8B-B14F-4D97-AF65-F5344CB8AC3E}">
        <p14:creationId xmlns:p14="http://schemas.microsoft.com/office/powerpoint/2010/main" val="4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16</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23</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p>
          <a:p>
            <a:r>
              <a:rPr lang="en-US" dirty="0" smtClean="0"/>
              <a:t>Emergency</a:t>
            </a:r>
            <a:r>
              <a:rPr lang="en-US" baseline="0" dirty="0" smtClean="0"/>
              <a:t> </a:t>
            </a:r>
            <a:r>
              <a:rPr lang="en-US" baseline="0" dirty="0" err="1" smtClean="0"/>
              <a:t>mein</a:t>
            </a:r>
            <a:r>
              <a:rPr lang="en-US" baseline="0" dirty="0" smtClean="0"/>
              <a:t> quick response </a:t>
            </a:r>
            <a:r>
              <a:rPr lang="en-US" baseline="0" dirty="0" err="1" smtClean="0"/>
              <a:t>chaiye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are we</a:t>
            </a:r>
            <a:r>
              <a:rPr lang="en-US" baseline="0" dirty="0" smtClean="0"/>
              <a:t> doing it</a:t>
            </a:r>
          </a:p>
          <a:p>
            <a:r>
              <a:rPr lang="en-US" sz="1200" kern="1200" dirty="0" smtClean="0">
                <a:solidFill>
                  <a:schemeClr val="tx1"/>
                </a:solidFill>
                <a:effectLst/>
                <a:latin typeface="+mn-lt"/>
                <a:ea typeface="+mn-ea"/>
                <a:cs typeface="+mn-cs"/>
              </a:rPr>
              <a:t>phonotactic and prosody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3</a:t>
            </a:fld>
            <a:endParaRPr lang="en-US"/>
          </a:p>
        </p:txBody>
      </p:sp>
    </p:spTree>
    <p:extLst>
      <p:ext uri="{BB962C8B-B14F-4D97-AF65-F5344CB8AC3E}">
        <p14:creationId xmlns:p14="http://schemas.microsoft.com/office/powerpoint/2010/main" val="193443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read</a:t>
            </a:r>
          </a:p>
          <a:p>
            <a:r>
              <a:rPr lang="en-US" baseline="0" dirty="0" smtClean="0"/>
              <a:t>Two stage being coarse and fine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4</a:t>
            </a:fld>
            <a:endParaRPr lang="en-US"/>
          </a:p>
        </p:txBody>
      </p:sp>
    </p:spTree>
    <p:extLst>
      <p:ext uri="{BB962C8B-B14F-4D97-AF65-F5344CB8AC3E}">
        <p14:creationId xmlns:p14="http://schemas.microsoft.com/office/powerpoint/2010/main" val="284701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7</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 are delta and delta-delta </a:t>
            </a:r>
            <a:r>
              <a:rPr lang="en-IN" dirty="0" err="1" smtClean="0"/>
              <a:t>mfcc</a:t>
            </a:r>
            <a:r>
              <a:rPr lang="en-IN" dirty="0" smtClean="0"/>
              <a:t> used ?</a:t>
            </a:r>
          </a:p>
          <a:p>
            <a:endParaRPr lang="en-IN" dirty="0" smtClean="0"/>
          </a:p>
          <a:p>
            <a:r>
              <a:rPr lang="en-IN" dirty="0" smtClean="0"/>
              <a:t>Static </a:t>
            </a:r>
            <a:r>
              <a:rPr lang="en-IN" dirty="0" err="1" smtClean="0"/>
              <a:t>mfcc</a:t>
            </a:r>
            <a:r>
              <a:rPr lang="en-IN" dirty="0" smtClean="0"/>
              <a:t> features are representative of physical characteristics of vocal chord which is not enough to discriminate languages, hence we require temporal variation of </a:t>
            </a:r>
            <a:r>
              <a:rPr lang="en-IN" dirty="0" err="1" smtClean="0"/>
              <a:t>mfcc</a:t>
            </a:r>
            <a:r>
              <a:rPr lang="en-IN" dirty="0" smtClean="0"/>
              <a:t>.</a:t>
            </a:r>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8</a:t>
            </a:fld>
            <a:endParaRPr lang="en-US"/>
          </a:p>
        </p:txBody>
      </p:sp>
    </p:spTree>
    <p:extLst>
      <p:ext uri="{BB962C8B-B14F-4D97-AF65-F5344CB8AC3E}">
        <p14:creationId xmlns:p14="http://schemas.microsoft.com/office/powerpoint/2010/main" val="392631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 p-value means greater stat significance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10</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15</a:t>
            </a:fld>
            <a:endParaRPr lang="en-US"/>
          </a:p>
        </p:txBody>
      </p:sp>
    </p:spTree>
    <p:extLst>
      <p:ext uri="{BB962C8B-B14F-4D97-AF65-F5344CB8AC3E}">
        <p14:creationId xmlns:p14="http://schemas.microsoft.com/office/powerpoint/2010/main" val="7373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31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311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69981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06810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3651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360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1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2749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923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270285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32082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6769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810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30/5/2017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8858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44575"/>
            <a:ext cx="7772400" cy="1470025"/>
          </a:xfrm>
        </p:spPr>
        <p:txBody>
          <a:bodyPr>
            <a:noAutofit/>
          </a:bodyPr>
          <a:lstStyle/>
          <a:p>
            <a:r>
              <a:rPr lang="en-US" sz="4400" dirty="0" smtClean="0"/>
              <a:t>Spoken Language Identification using Neural Network</a:t>
            </a:r>
            <a:endParaRPr lang="en-US" sz="4400" dirty="0"/>
          </a:p>
        </p:txBody>
      </p:sp>
      <p:sp>
        <p:nvSpPr>
          <p:cNvPr id="3" name="Subtitle 2"/>
          <p:cNvSpPr>
            <a:spLocks noGrp="1"/>
          </p:cNvSpPr>
          <p:nvPr>
            <p:ph type="subTitle" idx="1"/>
          </p:nvPr>
        </p:nvSpPr>
        <p:spPr>
          <a:xfrm>
            <a:off x="1371600" y="2667000"/>
            <a:ext cx="6400800" cy="3124200"/>
          </a:xfrm>
        </p:spPr>
        <p:txBody>
          <a:bodyPr>
            <a:normAutofit/>
          </a:bodyPr>
          <a:lstStyle/>
          <a:p>
            <a:r>
              <a:rPr lang="en-US" dirty="0" smtClean="0"/>
              <a:t>Prepared under the guidance of </a:t>
            </a:r>
          </a:p>
          <a:p>
            <a:r>
              <a:rPr lang="en-US" dirty="0" smtClean="0"/>
              <a:t>Dr. </a:t>
            </a:r>
            <a:r>
              <a:rPr lang="en-US" dirty="0" err="1" smtClean="0"/>
              <a:t>Shampa</a:t>
            </a:r>
            <a:r>
              <a:rPr lang="en-US" dirty="0" smtClean="0"/>
              <a:t> </a:t>
            </a:r>
            <a:r>
              <a:rPr lang="en-US" dirty="0" err="1" smtClean="0"/>
              <a:t>Chakraverty</a:t>
            </a:r>
            <a:endParaRPr lang="en-US" dirty="0" smtClean="0"/>
          </a:p>
          <a:p>
            <a:r>
              <a:rPr lang="en-US" dirty="0"/>
              <a:t>b</a:t>
            </a:r>
            <a:r>
              <a:rPr lang="en-US" dirty="0" smtClean="0"/>
              <a:t>y:</a:t>
            </a:r>
          </a:p>
          <a:p>
            <a:r>
              <a:rPr lang="en-US" dirty="0" smtClean="0"/>
              <a:t>Aditya Jain 210/CO/13</a:t>
            </a:r>
          </a:p>
          <a:p>
            <a:r>
              <a:rPr lang="en-US" dirty="0" smtClean="0"/>
              <a:t>Anmol Pandey 233/CO/13</a:t>
            </a:r>
            <a:endParaRPr lang="en-US" dirty="0"/>
          </a:p>
          <a:p>
            <a:r>
              <a:rPr lang="en-US" dirty="0"/>
              <a:t>Anmol </a:t>
            </a:r>
            <a:r>
              <a:rPr lang="en-US" dirty="0" err="1"/>
              <a:t>Varshney</a:t>
            </a:r>
            <a:r>
              <a:rPr lang="en-US" dirty="0"/>
              <a:t> </a:t>
            </a:r>
            <a:r>
              <a:rPr lang="en-US" dirty="0" smtClean="0"/>
              <a:t>234/CO/13</a:t>
            </a:r>
            <a:endParaRPr lang="en-US" dirty="0"/>
          </a:p>
        </p:txBody>
      </p:sp>
    </p:spTree>
    <p:extLst>
      <p:ext uri="{BB962C8B-B14F-4D97-AF65-F5344CB8AC3E}">
        <p14:creationId xmlns:p14="http://schemas.microsoft.com/office/powerpoint/2010/main" val="1446045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smtClean="0"/>
              <a:t>Feature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953000"/>
              </a:xfrm>
            </p:spPr>
            <p:txBody>
              <a:bodyPr>
                <a:normAutofit/>
              </a:bodyPr>
              <a:lstStyle/>
              <a:p>
                <a:r>
                  <a:rPr lang="en-US" dirty="0" err="1" smtClean="0"/>
                  <a:t>Adv</a:t>
                </a:r>
                <a:r>
                  <a:rPr lang="en-US" dirty="0" smtClean="0"/>
                  <a:t>: shorter training and prediction time, weeds out irrelevant features, less resource are used, prevents overfitting and avoids curse of dimensionality.</a:t>
                </a:r>
              </a:p>
              <a:p>
                <a:endParaRPr lang="en-US" dirty="0" smtClean="0"/>
              </a:p>
              <a:p>
                <a:r>
                  <a:rPr lang="en-US" dirty="0" smtClean="0"/>
                  <a:t>Pearson's chi-squared statistics is used to calculate p-value of each feature using formula:</a:t>
                </a:r>
              </a:p>
              <a:p>
                <a:pPr marL="0" indent="0" algn="ctr">
                  <a:buNone/>
                </a:pPr>
                <a14:m>
                  <m:oMath xmlns:m="http://schemas.openxmlformats.org/officeDocument/2006/math">
                    <m:sSup>
                      <m:sSupPr>
                        <m:ctrlPr>
                          <a:rPr lang="en-US" i="1">
                            <a:latin typeface="Cambria Math"/>
                          </a:rPr>
                        </m:ctrlPr>
                      </m:sSupPr>
                      <m:e>
                        <m:r>
                          <m:rPr>
                            <m:sty m:val="p"/>
                          </m:rPr>
                          <a:rPr lang="en-US">
                            <a:latin typeface="Cambria Math"/>
                          </a:rPr>
                          <m:t>χ</m:t>
                        </m:r>
                      </m:e>
                      <m:sup>
                        <m:r>
                          <a:rPr lang="en-US" i="1">
                            <a:latin typeface="Cambria Math"/>
                          </a:rPr>
                          <m:t>2</m:t>
                        </m:r>
                      </m:sup>
                    </m:sSup>
                    <m:r>
                      <a:rPr lang="en-US" i="1">
                        <a:latin typeface="Cambria Math"/>
                      </a:rPr>
                      <m:t>=</m:t>
                    </m:r>
                    <m:nary>
                      <m:naryPr>
                        <m:chr m:val="∑"/>
                        <m:grow m:val="on"/>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m:rPr>
                                        <m:sty m:val="p"/>
                                      </m:rPr>
                                      <a:rPr lang="en-US">
                                        <a:latin typeface="Cambria Math"/>
                                      </a:rPr>
                                      <m:t>O</m:t>
                                    </m:r>
                                  </m:e>
                                  <m:sub>
                                    <m:r>
                                      <a:rPr lang="en-US" i="1">
                                        <a:latin typeface="Cambria Math"/>
                                      </a:rPr>
                                      <m:t>𝑖</m:t>
                                    </m:r>
                                    <m:r>
                                      <a:rPr lang="en-US" i="1">
                                        <a:latin typeface="Cambria Math"/>
                                      </a:rPr>
                                      <m:t> </m:t>
                                    </m:r>
                                  </m:sub>
                                </m:sSub>
                                <m:r>
                                  <a:rPr lang="en-US" i="1">
                                    <a:latin typeface="Cambria Math"/>
                                  </a:rPr>
                                  <m:t>− </m:t>
                                </m:r>
                                <m:sSub>
                                  <m:sSubPr>
                                    <m:ctrlPr>
                                      <a:rPr lang="en-US" i="1">
                                        <a:latin typeface="Cambria Math"/>
                                      </a:rPr>
                                    </m:ctrlPr>
                                  </m:sSubPr>
                                  <m:e>
                                    <m:r>
                                      <m:rPr>
                                        <m:sty m:val="p"/>
                                      </m:rPr>
                                      <a:rPr lang="en-US">
                                        <a:latin typeface="Cambria Math"/>
                                      </a:rPr>
                                      <m:t>E</m:t>
                                    </m:r>
                                  </m:e>
                                  <m:sub>
                                    <m:r>
                                      <a:rPr lang="en-US" i="1">
                                        <a:latin typeface="Cambria Math"/>
                                      </a:rPr>
                                      <m:t>𝑖</m:t>
                                    </m:r>
                                  </m:sub>
                                </m:sSub>
                                <m:r>
                                  <a:rPr lang="en-US" i="1">
                                    <a:latin typeface="Cambria Math"/>
                                  </a:rPr>
                                  <m:t>)</m:t>
                                </m:r>
                              </m:e>
                              <m:sup>
                                <m:r>
                                  <a:rPr lang="en-US" i="1">
                                    <a:latin typeface="Cambria Math"/>
                                  </a:rPr>
                                  <m:t>2</m:t>
                                </m:r>
                              </m:sup>
                            </m:sSup>
                          </m:num>
                          <m:den>
                            <m:sSub>
                              <m:sSubPr>
                                <m:ctrlPr>
                                  <a:rPr lang="en-US" i="1">
                                    <a:latin typeface="Cambria Math"/>
                                  </a:rPr>
                                </m:ctrlPr>
                              </m:sSubPr>
                              <m:e>
                                <m:r>
                                  <m:rPr>
                                    <m:sty m:val="p"/>
                                  </m:rPr>
                                  <a:rPr lang="en-US">
                                    <a:latin typeface="Cambria Math"/>
                                  </a:rPr>
                                  <m:t>E</m:t>
                                </m:r>
                              </m:e>
                              <m:sub>
                                <m:r>
                                  <a:rPr lang="en-US" i="1">
                                    <a:latin typeface="Cambria Math"/>
                                  </a:rPr>
                                  <m:t>𝑖</m:t>
                                </m:r>
                              </m:sub>
                            </m:sSub>
                          </m:den>
                        </m:f>
                      </m:e>
                    </m:nary>
                  </m:oMath>
                </a14:m>
                <a:r>
                  <a:rPr lang="en-US" dirty="0"/>
                  <a:t> </a:t>
                </a:r>
              </a:p>
              <a:p>
                <a:pPr marL="0" indent="0">
                  <a:buNone/>
                </a:pPr>
                <a:endParaRPr lang="en-US" dirty="0" smtClean="0"/>
              </a:p>
              <a:p>
                <a:r>
                  <a:rPr lang="en-US" dirty="0" smtClean="0"/>
                  <a:t>Feature are then selected on the basis of their respective p-values.</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53000"/>
              </a:xfrm>
              <a:blipFill rotWithShape="1">
                <a:blip r:embed="rId3"/>
                <a:stretch>
                  <a:fillRect l="-963" t="-984" r="-1852"/>
                </a:stretch>
              </a:blipFill>
            </p:spPr>
            <p:txBody>
              <a:bodyPr/>
              <a:lstStyle/>
              <a:p>
                <a:r>
                  <a:rPr lang="en-US">
                    <a:noFill/>
                  </a:rPr>
                  <a:t> </a:t>
                </a:r>
              </a:p>
            </p:txBody>
          </p:sp>
        </mc:Fallback>
      </mc:AlternateContent>
    </p:spTree>
    <p:extLst>
      <p:ext uri="{BB962C8B-B14F-4D97-AF65-F5344CB8AC3E}">
        <p14:creationId xmlns:p14="http://schemas.microsoft.com/office/powerpoint/2010/main" val="797511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t>
            </a:r>
            <a:endParaRPr lang="en-IN" dirty="0"/>
          </a:p>
        </p:txBody>
      </p:sp>
      <p:sp>
        <p:nvSpPr>
          <p:cNvPr id="3" name="Content Placeholder 2"/>
          <p:cNvSpPr>
            <a:spLocks noGrp="1"/>
          </p:cNvSpPr>
          <p:nvPr>
            <p:ph idx="1"/>
          </p:nvPr>
        </p:nvSpPr>
        <p:spPr>
          <a:xfrm>
            <a:off x="428596" y="2071678"/>
            <a:ext cx="3900486" cy="4686320"/>
          </a:xfrm>
        </p:spPr>
        <p:txBody>
          <a:bodyPr/>
          <a:lstStyle/>
          <a:p>
            <a:r>
              <a:rPr lang="en-IN" dirty="0" smtClean="0"/>
              <a:t>Training Initial Neural Network</a:t>
            </a:r>
          </a:p>
          <a:p>
            <a:pPr>
              <a:buNone/>
            </a:pPr>
            <a:endParaRPr lang="en-IN" dirty="0" smtClean="0"/>
          </a:p>
          <a:p>
            <a:r>
              <a:rPr lang="en-IN" sz="1200" dirty="0" smtClean="0"/>
              <a:t>No of neurons in the Input Layers=No of features in input feature vector= 180</a:t>
            </a:r>
          </a:p>
          <a:p>
            <a:r>
              <a:rPr lang="en-IN" sz="1200" dirty="0" smtClean="0"/>
              <a:t>No of hidden layers=1</a:t>
            </a:r>
          </a:p>
          <a:p>
            <a:r>
              <a:rPr lang="en-IN" sz="1200" dirty="0" smtClean="0"/>
              <a:t>No of neuron in the hidden layers are fine tuned to give maximum accuracy= 12</a:t>
            </a:r>
          </a:p>
          <a:p>
            <a:r>
              <a:rPr lang="en-IN" sz="1200" dirty="0" smtClean="0"/>
              <a:t>No of neurons in output Layers=No of possible languages in the set=3</a:t>
            </a:r>
          </a:p>
          <a:p>
            <a:r>
              <a:rPr lang="en-IN" sz="1200" dirty="0" smtClean="0"/>
              <a:t>Activation Function used is ReLu</a:t>
            </a:r>
          </a:p>
          <a:p>
            <a:r>
              <a:rPr lang="en-US" sz="1200" dirty="0" smtClean="0"/>
              <a:t>Ouput consists of softmax layer to give belongingness probability of the data sample to each class. </a:t>
            </a:r>
          </a:p>
          <a:p>
            <a:r>
              <a:rPr lang="en-US" sz="1200" dirty="0" smtClean="0"/>
              <a:t>This neural network is trained for classifying any number of languages in the set.</a:t>
            </a:r>
            <a:endParaRPr lang="en-IN" sz="1200" dirty="0" smtClean="0"/>
          </a:p>
          <a:p>
            <a:endParaRPr lang="en-IN" sz="1200" dirty="0" smtClean="0"/>
          </a:p>
          <a:p>
            <a:endParaRPr lang="en-IN" sz="1200" dirty="0" smtClean="0"/>
          </a:p>
        </p:txBody>
      </p:sp>
      <p:sp>
        <p:nvSpPr>
          <p:cNvPr id="7" name="TextBox 6"/>
          <p:cNvSpPr txBox="1"/>
          <p:nvPr/>
        </p:nvSpPr>
        <p:spPr>
          <a:xfrm>
            <a:off x="4929190" y="2071678"/>
            <a:ext cx="3429024" cy="4524315"/>
          </a:xfrm>
          <a:prstGeom prst="rect">
            <a:avLst/>
          </a:prstGeom>
          <a:noFill/>
        </p:spPr>
        <p:txBody>
          <a:bodyPr wrap="square" rtlCol="0">
            <a:spAutoFit/>
          </a:bodyPr>
          <a:lstStyle/>
          <a:p>
            <a:pPr>
              <a:buFont typeface="Arial" pitchFamily="34" charset="0"/>
              <a:buChar char="•"/>
            </a:pPr>
            <a:r>
              <a:rPr lang="en-IN" sz="2400" dirty="0" smtClean="0">
                <a:solidFill>
                  <a:schemeClr val="tx1">
                    <a:lumMod val="50000"/>
                    <a:lumOff val="50000"/>
                  </a:schemeClr>
                </a:solidFill>
                <a:latin typeface="+mj-lt"/>
              </a:rPr>
              <a:t>Training Initial Neural Network</a:t>
            </a: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r>
              <a:rPr lang="en-IN" sz="1200" dirty="0" smtClean="0">
                <a:solidFill>
                  <a:schemeClr val="tx1">
                    <a:lumMod val="50000"/>
                    <a:lumOff val="50000"/>
                  </a:schemeClr>
                </a:solidFill>
                <a:latin typeface="+mj-lt"/>
              </a:rPr>
              <a:t>The architecture is same except the number of output layer=2,  because it is a binary classifier.</a:t>
            </a:r>
          </a:p>
          <a:p>
            <a:pPr>
              <a:buFont typeface="Arial" pitchFamily="34" charset="0"/>
              <a:buChar char="•"/>
            </a:pPr>
            <a:r>
              <a:rPr lang="en-IN" sz="1200" dirty="0" smtClean="0">
                <a:solidFill>
                  <a:schemeClr val="tx1">
                    <a:lumMod val="50000"/>
                    <a:lumOff val="50000"/>
                  </a:schemeClr>
                </a:solidFill>
                <a:latin typeface="+mj-lt"/>
              </a:rPr>
              <a:t>Also neurons in the input layer are fined tune to 380.</a:t>
            </a:r>
          </a:p>
          <a:p>
            <a:pPr>
              <a:buFont typeface="Arial" pitchFamily="34" charset="0"/>
              <a:buChar char="•"/>
            </a:pPr>
            <a:r>
              <a:rPr lang="en-IN" sz="1200" dirty="0" smtClean="0">
                <a:solidFill>
                  <a:schemeClr val="tx1">
                    <a:lumMod val="50000"/>
                    <a:lumOff val="50000"/>
                  </a:schemeClr>
                </a:solidFill>
                <a:latin typeface="+mj-lt"/>
              </a:rPr>
              <a:t>The language corresponding to the neuron giving highest probability is selected as the predicted language. </a:t>
            </a:r>
          </a:p>
          <a:p>
            <a:pPr>
              <a:buFont typeface="Arial" pitchFamily="34" charset="0"/>
              <a:buChar char="•"/>
            </a:pPr>
            <a:r>
              <a:rPr lang="en-IN" sz="1200" dirty="0" smtClean="0">
                <a:solidFill>
                  <a:schemeClr val="tx1">
                    <a:lumMod val="50000"/>
                    <a:lumOff val="50000"/>
                  </a:schemeClr>
                </a:solidFill>
                <a:latin typeface="+mj-lt"/>
              </a:rPr>
              <a:t>This neural network is trained for classifying two different languages</a:t>
            </a: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a:solidFill>
                <a:schemeClr val="tx1">
                  <a:lumMod val="50000"/>
                  <a:lumOff val="50000"/>
                </a:schemeClr>
              </a:solidFill>
              <a:latin typeface="+mj-lt"/>
            </a:endParaRPr>
          </a:p>
        </p:txBody>
      </p:sp>
      <p:pic>
        <p:nvPicPr>
          <p:cNvPr id="8" name="Picture 7" descr="C:\Users\win 8.1\Desktop\400px-Artificial_neural_network.svg.png"/>
          <p:cNvPicPr/>
          <p:nvPr/>
        </p:nvPicPr>
        <p:blipFill>
          <a:blip r:embed="rId2">
            <a:extLst>
              <a:ext uri="{28A0092B-C50C-407E-A947-70E740481C1C}">
                <a14:useLocalDpi xmlns:a14="http://schemas.microsoft.com/office/drawing/2010/main" val="0"/>
              </a:ext>
            </a:extLst>
          </a:blip>
          <a:srcRect/>
          <a:stretch>
            <a:fillRect/>
          </a:stretch>
        </p:blipFill>
        <p:spPr bwMode="auto">
          <a:xfrm>
            <a:off x="6572264" y="5072074"/>
            <a:ext cx="1857388" cy="150019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14" name="Rectangle 13"/>
          <p:cNvSpPr/>
          <p:nvPr/>
        </p:nvSpPr>
        <p:spPr>
          <a:xfrm>
            <a:off x="381000" y="2386310"/>
            <a:ext cx="4572000" cy="923330"/>
          </a:xfrm>
          <a:prstGeom prst="rect">
            <a:avLst/>
          </a:prstGeom>
        </p:spPr>
        <p:txBody>
          <a:bodyPr>
            <a:spAutoFit/>
          </a:bodyPr>
          <a:lstStyle/>
          <a:p>
            <a:pPr algn="just"/>
            <a:r>
              <a:rPr lang="en-US" dirty="0">
                <a:solidFill>
                  <a:schemeClr val="bg1">
                    <a:lumMod val="50000"/>
                  </a:schemeClr>
                </a:solidFill>
              </a:rPr>
              <a:t>Deep neural network is a feed-forward artificial neural network with multiple hidden units between input and output</a:t>
            </a:r>
          </a:p>
        </p:txBody>
      </p:sp>
      <p:pic>
        <p:nvPicPr>
          <p:cNvPr id="15" name="Picture 14"/>
          <p:cNvPicPr>
            <a:picLocks noChangeAspect="1"/>
          </p:cNvPicPr>
          <p:nvPr/>
        </p:nvPicPr>
        <p:blipFill>
          <a:blip r:embed="rId2"/>
          <a:stretch>
            <a:fillRect/>
          </a:stretch>
        </p:blipFill>
        <p:spPr>
          <a:xfrm>
            <a:off x="4876800" y="1600200"/>
            <a:ext cx="3952875" cy="2495550"/>
          </a:xfrm>
          <a:prstGeom prst="rect">
            <a:avLst/>
          </a:prstGeom>
        </p:spPr>
      </p:pic>
      <p:sp>
        <p:nvSpPr>
          <p:cNvPr id="16" name="TextBox 15"/>
          <p:cNvSpPr txBox="1"/>
          <p:nvPr/>
        </p:nvSpPr>
        <p:spPr>
          <a:xfrm>
            <a:off x="457200" y="4419600"/>
            <a:ext cx="8372475" cy="1477328"/>
          </a:xfrm>
          <a:prstGeom prst="rect">
            <a:avLst/>
          </a:prstGeom>
          <a:noFill/>
        </p:spPr>
        <p:txBody>
          <a:bodyPr wrap="square" rtlCol="0">
            <a:spAutoFit/>
          </a:bodyPr>
          <a:lstStyle/>
          <a:p>
            <a:r>
              <a:rPr lang="en-US" dirty="0">
                <a:solidFill>
                  <a:schemeClr val="bg1">
                    <a:lumMod val="50000"/>
                  </a:schemeClr>
                </a:solidFill>
              </a:rPr>
              <a:t>Why Use Deep Neural Networks?</a:t>
            </a:r>
          </a:p>
          <a:p>
            <a:pPr marL="285750" indent="-285750" algn="just">
              <a:buFont typeface="Arial" panose="020B0604020202020204" pitchFamily="34" charset="0"/>
              <a:buChar char="•"/>
            </a:pPr>
            <a:r>
              <a:rPr lang="en-US" dirty="0">
                <a:solidFill>
                  <a:schemeClr val="bg1">
                    <a:lumMod val="50000"/>
                  </a:schemeClr>
                </a:solidFill>
              </a:rPr>
              <a:t>Ability to learn complicated feature representations and classifiers jointly</a:t>
            </a:r>
          </a:p>
          <a:p>
            <a:pPr marL="285750" indent="-285750" algn="just">
              <a:buFont typeface="Arial" panose="020B0604020202020204" pitchFamily="34" charset="0"/>
              <a:buChar char="•"/>
            </a:pPr>
            <a:r>
              <a:rPr lang="en-US" dirty="0">
                <a:solidFill>
                  <a:schemeClr val="bg1">
                    <a:lumMod val="50000"/>
                  </a:schemeClr>
                </a:solidFill>
              </a:rPr>
              <a:t>Learn much better models of data that lie on or near a non-linear manifold</a:t>
            </a:r>
          </a:p>
          <a:p>
            <a:pPr marL="285750" indent="-285750" algn="just">
              <a:buFont typeface="Arial" panose="020B0604020202020204" pitchFamily="34" charset="0"/>
              <a:buChar char="•"/>
            </a:pPr>
            <a:r>
              <a:rPr lang="en-US" dirty="0">
                <a:solidFill>
                  <a:schemeClr val="bg1">
                    <a:lumMod val="50000"/>
                  </a:schemeClr>
                </a:solidFill>
              </a:rPr>
              <a:t>Performance does not saturate with increase in training data</a:t>
            </a:r>
          </a:p>
          <a:p>
            <a:pPr marL="285750" indent="-285750" algn="just">
              <a:buFont typeface="Arial" panose="020B0604020202020204" pitchFamily="34" charset="0"/>
              <a:buChar char="•"/>
            </a:pPr>
            <a:r>
              <a:rPr lang="en-IN" dirty="0">
                <a:solidFill>
                  <a:schemeClr val="bg1">
                    <a:lumMod val="50000"/>
                  </a:schemeClr>
                </a:solidFill>
              </a:rPr>
              <a:t>Surpass the performance of the other dominant paradigms</a:t>
            </a:r>
            <a:endParaRPr lang="en-US" dirty="0">
              <a:solidFill>
                <a:schemeClr val="bg1">
                  <a:lumMod val="50000"/>
                </a:schemeClr>
              </a:solidFill>
            </a:endParaRPr>
          </a:p>
        </p:txBody>
      </p:sp>
    </p:spTree>
    <p:extLst>
      <p:ext uri="{BB962C8B-B14F-4D97-AF65-F5344CB8AC3E}">
        <p14:creationId xmlns:p14="http://schemas.microsoft.com/office/powerpoint/2010/main" val="334506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Architecture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809" y="1600200"/>
            <a:ext cx="2430991" cy="33302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3248"/>
            <a:ext cx="2484335" cy="3345470"/>
          </a:xfrm>
          <a:prstGeom prst="rect">
            <a:avLst/>
          </a:prstGeom>
        </p:spPr>
      </p:pic>
      <p:sp>
        <p:nvSpPr>
          <p:cNvPr id="10" name="TextBox 9"/>
          <p:cNvSpPr txBox="1"/>
          <p:nvPr/>
        </p:nvSpPr>
        <p:spPr>
          <a:xfrm>
            <a:off x="228600" y="4794159"/>
            <a:ext cx="990600" cy="261610"/>
          </a:xfrm>
          <a:prstGeom prst="rect">
            <a:avLst/>
          </a:prstGeom>
          <a:noFill/>
        </p:spPr>
        <p:txBody>
          <a:bodyPr wrap="square" rtlCol="0">
            <a:spAutoFit/>
          </a:bodyPr>
          <a:lstStyle/>
          <a:p>
            <a:r>
              <a:rPr lang="en-US" sz="1100" dirty="0"/>
              <a:t>Input Layer</a:t>
            </a:r>
            <a:endParaRPr lang="en-US" dirty="0"/>
          </a:p>
        </p:txBody>
      </p:sp>
      <p:sp>
        <p:nvSpPr>
          <p:cNvPr id="11" name="TextBox 10"/>
          <p:cNvSpPr txBox="1"/>
          <p:nvPr/>
        </p:nvSpPr>
        <p:spPr>
          <a:xfrm>
            <a:off x="6027209" y="4792383"/>
            <a:ext cx="990600" cy="261610"/>
          </a:xfrm>
          <a:prstGeom prst="rect">
            <a:avLst/>
          </a:prstGeom>
          <a:noFill/>
        </p:spPr>
        <p:txBody>
          <a:bodyPr wrap="square" rtlCol="0">
            <a:spAutoFit/>
          </a:bodyPr>
          <a:lstStyle/>
          <a:p>
            <a:r>
              <a:rPr lang="en-US" sz="1100" dirty="0"/>
              <a:t>Input Layer</a:t>
            </a:r>
            <a:endParaRPr lang="en-US" dirty="0"/>
          </a:p>
        </p:txBody>
      </p:sp>
      <p:sp>
        <p:nvSpPr>
          <p:cNvPr id="12" name="TextBox 11"/>
          <p:cNvSpPr txBox="1"/>
          <p:nvPr/>
        </p:nvSpPr>
        <p:spPr>
          <a:xfrm>
            <a:off x="1204066" y="4400220"/>
            <a:ext cx="1081933" cy="261610"/>
          </a:xfrm>
          <a:prstGeom prst="rect">
            <a:avLst/>
          </a:prstGeom>
          <a:noFill/>
        </p:spPr>
        <p:txBody>
          <a:bodyPr wrap="square" rtlCol="0">
            <a:spAutoFit/>
          </a:bodyPr>
          <a:lstStyle/>
          <a:p>
            <a:r>
              <a:rPr lang="en-US" sz="1100" dirty="0"/>
              <a:t>Hidden Layer</a:t>
            </a:r>
            <a:endParaRPr lang="en-US" dirty="0"/>
          </a:p>
        </p:txBody>
      </p:sp>
      <p:sp>
        <p:nvSpPr>
          <p:cNvPr id="13" name="TextBox 12"/>
          <p:cNvSpPr txBox="1"/>
          <p:nvPr/>
        </p:nvSpPr>
        <p:spPr>
          <a:xfrm>
            <a:off x="6930337" y="4400220"/>
            <a:ext cx="1081933" cy="261610"/>
          </a:xfrm>
          <a:prstGeom prst="rect">
            <a:avLst/>
          </a:prstGeom>
          <a:noFill/>
        </p:spPr>
        <p:txBody>
          <a:bodyPr wrap="square" rtlCol="0">
            <a:spAutoFit/>
          </a:bodyPr>
          <a:lstStyle/>
          <a:p>
            <a:r>
              <a:rPr lang="en-US" sz="1100" dirty="0"/>
              <a:t>Hidden Layer</a:t>
            </a:r>
            <a:endParaRPr lang="en-US" dirty="0"/>
          </a:p>
        </p:txBody>
      </p:sp>
      <p:sp>
        <p:nvSpPr>
          <p:cNvPr id="14" name="TextBox 13"/>
          <p:cNvSpPr txBox="1"/>
          <p:nvPr/>
        </p:nvSpPr>
        <p:spPr>
          <a:xfrm>
            <a:off x="2114639" y="3851722"/>
            <a:ext cx="1081933" cy="261610"/>
          </a:xfrm>
          <a:prstGeom prst="rect">
            <a:avLst/>
          </a:prstGeom>
          <a:noFill/>
        </p:spPr>
        <p:txBody>
          <a:bodyPr wrap="square" rtlCol="0">
            <a:spAutoFit/>
          </a:bodyPr>
          <a:lstStyle/>
          <a:p>
            <a:r>
              <a:rPr lang="en-US" sz="1100" dirty="0"/>
              <a:t>Output Layer</a:t>
            </a:r>
            <a:endParaRPr lang="en-US" dirty="0"/>
          </a:p>
        </p:txBody>
      </p:sp>
      <p:sp>
        <p:nvSpPr>
          <p:cNvPr id="15" name="TextBox 14"/>
          <p:cNvSpPr txBox="1"/>
          <p:nvPr/>
        </p:nvSpPr>
        <p:spPr>
          <a:xfrm>
            <a:off x="7887178" y="3851722"/>
            <a:ext cx="1081933" cy="261610"/>
          </a:xfrm>
          <a:prstGeom prst="rect">
            <a:avLst/>
          </a:prstGeom>
          <a:noFill/>
        </p:spPr>
        <p:txBody>
          <a:bodyPr wrap="square" rtlCol="0">
            <a:spAutoFit/>
          </a:bodyPr>
          <a:lstStyle/>
          <a:p>
            <a:r>
              <a:rPr lang="en-US" sz="1100" dirty="0"/>
              <a:t>Output Layer</a:t>
            </a:r>
            <a:endParaRPr lang="en-US" dirty="0"/>
          </a:p>
        </p:txBody>
      </p:sp>
      <p:sp>
        <p:nvSpPr>
          <p:cNvPr id="16" name="TextBox 15"/>
          <p:cNvSpPr txBox="1"/>
          <p:nvPr/>
        </p:nvSpPr>
        <p:spPr>
          <a:xfrm>
            <a:off x="457200" y="5052349"/>
            <a:ext cx="2484335" cy="338554"/>
          </a:xfrm>
          <a:prstGeom prst="rect">
            <a:avLst/>
          </a:prstGeom>
          <a:noFill/>
        </p:spPr>
        <p:txBody>
          <a:bodyPr wrap="square" rtlCol="0">
            <a:spAutoFit/>
          </a:bodyPr>
          <a:lstStyle/>
          <a:p>
            <a:r>
              <a:rPr lang="en-US" sz="1600" dirty="0"/>
              <a:t>Initial Neural Network</a:t>
            </a:r>
            <a:endParaRPr lang="en-US" sz="2800" dirty="0"/>
          </a:p>
        </p:txBody>
      </p:sp>
      <p:sp>
        <p:nvSpPr>
          <p:cNvPr id="17" name="TextBox 16"/>
          <p:cNvSpPr txBox="1"/>
          <p:nvPr/>
        </p:nvSpPr>
        <p:spPr>
          <a:xfrm>
            <a:off x="5922078" y="5055769"/>
            <a:ext cx="2541270" cy="338554"/>
          </a:xfrm>
          <a:prstGeom prst="rect">
            <a:avLst/>
          </a:prstGeom>
          <a:noFill/>
        </p:spPr>
        <p:txBody>
          <a:bodyPr wrap="square" rtlCol="0">
            <a:spAutoFit/>
          </a:bodyPr>
          <a:lstStyle/>
          <a:p>
            <a:pPr algn="ctr"/>
            <a:r>
              <a:rPr lang="en-US" sz="1600" dirty="0"/>
              <a:t>Binary Neural Network(s)</a:t>
            </a:r>
          </a:p>
        </p:txBody>
      </p:sp>
      <p:sp>
        <p:nvSpPr>
          <p:cNvPr id="18" name="TextBox 17"/>
          <p:cNvSpPr txBox="1"/>
          <p:nvPr/>
        </p:nvSpPr>
        <p:spPr>
          <a:xfrm>
            <a:off x="466531" y="5313084"/>
            <a:ext cx="4038600" cy="1107996"/>
          </a:xfrm>
          <a:prstGeom prst="rect">
            <a:avLst/>
          </a:prstGeom>
          <a:noFill/>
        </p:spPr>
        <p:txBody>
          <a:bodyPr wrap="square" rtlCol="0">
            <a:spAutoFit/>
          </a:bodyPr>
          <a:lstStyle/>
          <a:p>
            <a:pPr defTabSz="400050"/>
            <a:r>
              <a:rPr lang="en-US" sz="1200" dirty="0"/>
              <a:t>Input Dimension	: 180</a:t>
            </a:r>
          </a:p>
          <a:p>
            <a:pPr defTabSz="598488"/>
            <a:r>
              <a:rPr lang="en-US" sz="1200" dirty="0"/>
              <a:t>Hidden Layer	: 12</a:t>
            </a:r>
          </a:p>
          <a:p>
            <a:pPr defTabSz="400050"/>
            <a:r>
              <a:rPr lang="en-US" sz="1200" dirty="0"/>
              <a:t>Output Layer	: 3</a:t>
            </a:r>
          </a:p>
          <a:p>
            <a:pPr defTabSz="400050"/>
            <a:r>
              <a:rPr lang="en-US" sz="1200" dirty="0"/>
              <a:t>Loss Function	: Categorical </a:t>
            </a:r>
            <a:r>
              <a:rPr lang="en-US" sz="1200" dirty="0" err="1"/>
              <a:t>Crossentropy</a:t>
            </a:r>
            <a:endParaRPr lang="en-US" sz="1200" dirty="0"/>
          </a:p>
          <a:p>
            <a:endParaRPr lang="en-US" dirty="0"/>
          </a:p>
        </p:txBody>
      </p:sp>
      <p:sp>
        <p:nvSpPr>
          <p:cNvPr id="19" name="TextBox 18"/>
          <p:cNvSpPr txBox="1"/>
          <p:nvPr/>
        </p:nvSpPr>
        <p:spPr>
          <a:xfrm>
            <a:off x="5918835" y="5314866"/>
            <a:ext cx="4038600" cy="1107996"/>
          </a:xfrm>
          <a:prstGeom prst="rect">
            <a:avLst/>
          </a:prstGeom>
          <a:noFill/>
        </p:spPr>
        <p:txBody>
          <a:bodyPr wrap="square" rtlCol="0">
            <a:spAutoFit/>
          </a:bodyPr>
          <a:lstStyle/>
          <a:p>
            <a:pPr lvl="0" defTabSz="400050"/>
            <a:r>
              <a:rPr lang="en-US" sz="1200" dirty="0">
                <a:solidFill>
                  <a:prstClr val="black"/>
                </a:solidFill>
              </a:rPr>
              <a:t>Input Dimension	: 380</a:t>
            </a:r>
          </a:p>
          <a:p>
            <a:pPr lvl="0" defTabSz="598488"/>
            <a:r>
              <a:rPr lang="en-US" sz="1200" dirty="0">
                <a:solidFill>
                  <a:prstClr val="black"/>
                </a:solidFill>
              </a:rPr>
              <a:t>Hidden Layer	: 22</a:t>
            </a:r>
          </a:p>
          <a:p>
            <a:pPr lvl="0" defTabSz="400050"/>
            <a:r>
              <a:rPr lang="en-US" sz="1200" dirty="0">
                <a:solidFill>
                  <a:prstClr val="black"/>
                </a:solidFill>
              </a:rPr>
              <a:t>Output Layer	: 2</a:t>
            </a:r>
          </a:p>
          <a:p>
            <a:pPr lvl="0" defTabSz="400050"/>
            <a:r>
              <a:rPr lang="en-US" sz="1200" dirty="0">
                <a:solidFill>
                  <a:prstClr val="black"/>
                </a:solidFill>
              </a:rPr>
              <a:t>Loss Function	: Binary </a:t>
            </a:r>
            <a:r>
              <a:rPr lang="en-US" sz="1200" dirty="0" err="1">
                <a:solidFill>
                  <a:prstClr val="black"/>
                </a:solidFill>
              </a:rPr>
              <a:t>Crossentropy</a:t>
            </a:r>
            <a:endParaRPr lang="en-US" sz="1200" dirty="0">
              <a:solidFill>
                <a:prstClr val="black"/>
              </a:solidFill>
            </a:endParaRPr>
          </a:p>
          <a:p>
            <a:pPr lvl="0"/>
            <a:endParaRPr lang="en-US" dirty="0">
              <a:solidFill>
                <a:prstClr val="black"/>
              </a:solidFill>
            </a:endParaRPr>
          </a:p>
        </p:txBody>
      </p:sp>
      <p:sp>
        <p:nvSpPr>
          <p:cNvPr id="20" name="TextBox 19"/>
          <p:cNvSpPr txBox="1"/>
          <p:nvPr/>
        </p:nvSpPr>
        <p:spPr>
          <a:xfrm>
            <a:off x="3697983" y="1888065"/>
            <a:ext cx="2642235" cy="2123658"/>
          </a:xfrm>
          <a:prstGeom prst="rect">
            <a:avLst/>
          </a:prstGeom>
          <a:noFill/>
        </p:spPr>
        <p:txBody>
          <a:bodyPr wrap="square" rtlCol="0">
            <a:spAutoFit/>
          </a:bodyPr>
          <a:lstStyle/>
          <a:p>
            <a:pPr defTabSz="487363">
              <a:lnSpc>
                <a:spcPct val="200000"/>
              </a:lnSpc>
            </a:pPr>
            <a:r>
              <a:rPr lang="en-US" sz="1200" dirty="0"/>
              <a:t>Activation Function:</a:t>
            </a:r>
          </a:p>
          <a:p>
            <a:pPr marL="171450" indent="-171450" defTabSz="400050">
              <a:lnSpc>
                <a:spcPct val="150000"/>
              </a:lnSpc>
              <a:buFont typeface="Arial" panose="020B0604020202020204" pitchFamily="34" charset="0"/>
              <a:buChar char="•"/>
              <a:tabLst>
                <a:tab pos="1147763" algn="l"/>
              </a:tabLst>
            </a:pPr>
            <a:r>
              <a:rPr lang="en-US" sz="1200" dirty="0"/>
              <a:t>Hidden Layer	: </a:t>
            </a:r>
            <a:r>
              <a:rPr lang="en-US" sz="1200" dirty="0" err="1"/>
              <a:t>ReLU</a:t>
            </a:r>
            <a:endParaRPr lang="en-US" sz="1200" dirty="0"/>
          </a:p>
          <a:p>
            <a:pPr marL="171450" indent="-171450" defTabSz="382588">
              <a:lnSpc>
                <a:spcPct val="150000"/>
              </a:lnSpc>
              <a:buFont typeface="Arial" panose="020B0604020202020204" pitchFamily="34" charset="0"/>
              <a:buChar char="•"/>
            </a:pPr>
            <a:r>
              <a:rPr lang="en-US" sz="1200" dirty="0"/>
              <a:t>Output Layer	: </a:t>
            </a:r>
            <a:r>
              <a:rPr lang="en-US" sz="1200" dirty="0" err="1"/>
              <a:t>Softmax</a:t>
            </a:r>
            <a:endParaRPr lang="en-US" sz="1200" dirty="0"/>
          </a:p>
          <a:p>
            <a:pPr defTabSz="214313">
              <a:lnSpc>
                <a:spcPct val="200000"/>
              </a:lnSpc>
            </a:pPr>
            <a:r>
              <a:rPr lang="en-US" sz="1200" dirty="0" err="1"/>
              <a:t>Regularizer</a:t>
            </a:r>
            <a:r>
              <a:rPr lang="en-US" sz="1200" dirty="0"/>
              <a:t> 	: L1L2</a:t>
            </a:r>
          </a:p>
          <a:p>
            <a:pPr defTabSz="285750">
              <a:lnSpc>
                <a:spcPct val="200000"/>
              </a:lnSpc>
            </a:pPr>
            <a:r>
              <a:rPr lang="en-US" sz="1200" dirty="0"/>
              <a:t>Optimizer	: </a:t>
            </a:r>
            <a:r>
              <a:rPr lang="en-US" sz="1200" dirty="0" err="1"/>
              <a:t>Adadelta</a:t>
            </a:r>
            <a:endParaRPr lang="en-US" sz="1200" dirty="0"/>
          </a:p>
          <a:p>
            <a:pPr defTabSz="427038">
              <a:lnSpc>
                <a:spcPct val="200000"/>
              </a:lnSpc>
            </a:pPr>
            <a:r>
              <a:rPr lang="en-US" sz="1200" dirty="0"/>
              <a:t>Metric	: Accuracy</a:t>
            </a:r>
          </a:p>
        </p:txBody>
      </p:sp>
      <p:sp>
        <p:nvSpPr>
          <p:cNvPr id="21" name="TextBox 20"/>
          <p:cNvSpPr txBox="1"/>
          <p:nvPr/>
        </p:nvSpPr>
        <p:spPr>
          <a:xfrm>
            <a:off x="3567583" y="1651976"/>
            <a:ext cx="2255607" cy="338554"/>
          </a:xfrm>
          <a:prstGeom prst="rect">
            <a:avLst/>
          </a:prstGeom>
          <a:noFill/>
        </p:spPr>
        <p:txBody>
          <a:bodyPr wrap="square" rtlCol="0">
            <a:spAutoFit/>
          </a:bodyPr>
          <a:lstStyle/>
          <a:p>
            <a:r>
              <a:rPr lang="en-US" sz="1600" b="1" dirty="0"/>
              <a:t>Common Parameters</a:t>
            </a:r>
          </a:p>
        </p:txBody>
      </p:sp>
      <p:sp>
        <p:nvSpPr>
          <p:cNvPr id="22" name="TextBox 21"/>
          <p:cNvSpPr txBox="1"/>
          <p:nvPr/>
        </p:nvSpPr>
        <p:spPr>
          <a:xfrm>
            <a:off x="412299" y="1395158"/>
            <a:ext cx="2815572" cy="338554"/>
          </a:xfrm>
          <a:prstGeom prst="rect">
            <a:avLst/>
          </a:prstGeom>
          <a:noFill/>
        </p:spPr>
        <p:txBody>
          <a:bodyPr wrap="square" rtlCol="0">
            <a:spAutoFit/>
          </a:bodyPr>
          <a:lstStyle/>
          <a:p>
            <a:r>
              <a:rPr lang="en-US" sz="1600" dirty="0"/>
              <a:t>Representative Architecture</a:t>
            </a:r>
            <a:endParaRPr lang="en-US" sz="2800" dirty="0"/>
          </a:p>
        </p:txBody>
      </p:sp>
      <p:sp>
        <p:nvSpPr>
          <p:cNvPr id="23" name="TextBox 22"/>
          <p:cNvSpPr txBox="1"/>
          <p:nvPr/>
        </p:nvSpPr>
        <p:spPr>
          <a:xfrm>
            <a:off x="6099828" y="1389533"/>
            <a:ext cx="2815572" cy="338554"/>
          </a:xfrm>
          <a:prstGeom prst="rect">
            <a:avLst/>
          </a:prstGeom>
          <a:noFill/>
        </p:spPr>
        <p:txBody>
          <a:bodyPr wrap="square" rtlCol="0">
            <a:spAutoFit/>
          </a:bodyPr>
          <a:lstStyle/>
          <a:p>
            <a:r>
              <a:rPr lang="en-US" sz="1600" dirty="0"/>
              <a:t>Representative Architecture</a:t>
            </a:r>
            <a:endParaRPr lang="en-US" sz="2800" dirty="0"/>
          </a:p>
        </p:txBody>
      </p:sp>
    </p:spTree>
    <p:extLst>
      <p:ext uri="{BB962C8B-B14F-4D97-AF65-F5344CB8AC3E}">
        <p14:creationId xmlns:p14="http://schemas.microsoft.com/office/powerpoint/2010/main" val="251316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Neural Network Model</a:t>
            </a:r>
          </a:p>
        </p:txBody>
      </p:sp>
      <p:sp>
        <p:nvSpPr>
          <p:cNvPr id="3" name="Content Placeholder 2"/>
          <p:cNvSpPr>
            <a:spLocks noGrp="1"/>
          </p:cNvSpPr>
          <p:nvPr>
            <p:ph idx="1"/>
          </p:nvPr>
        </p:nvSpPr>
        <p:spPr/>
        <p:txBody>
          <a:bodyPr>
            <a:normAutofit fontScale="92500"/>
          </a:bodyPr>
          <a:lstStyle/>
          <a:p>
            <a:pPr algn="just"/>
            <a:r>
              <a:rPr lang="en-IN" dirty="0"/>
              <a:t>Both Initial and Binary were using </a:t>
            </a:r>
            <a:r>
              <a:rPr lang="en-IN" b="1" u="sng" dirty="0" err="1"/>
              <a:t>Keras</a:t>
            </a:r>
            <a:r>
              <a:rPr lang="en-IN" dirty="0"/>
              <a:t> Library which is a high-level neural networks library, written in Python, capable of running on top of either Tensor Flow or Theano and enables fast experimentation. It allows easy specification of the characteristics of the network.</a:t>
            </a:r>
          </a:p>
          <a:p>
            <a:pPr algn="just"/>
            <a:r>
              <a:rPr lang="en-IN" dirty="0"/>
              <a:t>The Initial NN is trained with audio speech samples for all languages and produces the top 2 most probable language candidates.</a:t>
            </a:r>
          </a:p>
          <a:p>
            <a:pPr algn="just"/>
            <a:r>
              <a:rPr lang="en-IN" dirty="0"/>
              <a:t>Binary NN(s) are trained with audio speech samples for all language pairs.</a:t>
            </a:r>
          </a:p>
          <a:p>
            <a:pPr algn="just"/>
            <a:r>
              <a:rPr lang="en-IN" dirty="0"/>
              <a:t>Final output is produced by using the top 2 candidates and inputting them to the appropriate Binary Classifier.</a:t>
            </a:r>
            <a:endParaRPr lang="en-US" dirty="0"/>
          </a:p>
        </p:txBody>
      </p:sp>
    </p:spTree>
    <p:extLst>
      <p:ext uri="{BB962C8B-B14F-4D97-AF65-F5344CB8AC3E}">
        <p14:creationId xmlns:p14="http://schemas.microsoft.com/office/powerpoint/2010/main" val="120833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1600" b="1" dirty="0" smtClean="0"/>
              <a:t>HoldOut Validation</a:t>
            </a:r>
            <a:r>
              <a:rPr lang="en-US" sz="1600" dirty="0" smtClean="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a:t>
            </a:r>
          </a:p>
        </p:txBody>
      </p:sp>
      <p:pic>
        <p:nvPicPr>
          <p:cNvPr id="4" name="Picture 3" descr="Image result for Hold out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714348" y="4214818"/>
            <a:ext cx="2939142" cy="751115"/>
          </a:xfrm>
          <a:prstGeom prst="rect">
            <a:avLst/>
          </a:prstGeom>
          <a:noFill/>
          <a:ln w="9525">
            <a:noFill/>
            <a:miter lim="800000"/>
            <a:headEnd/>
            <a:tailEnd/>
          </a:ln>
        </p:spPr>
      </p:pic>
      <p:sp>
        <p:nvSpPr>
          <p:cNvPr id="6" name="TextBox 5"/>
          <p:cNvSpPr txBox="1"/>
          <p:nvPr/>
        </p:nvSpPr>
        <p:spPr>
          <a:xfrm>
            <a:off x="4071934" y="3786190"/>
            <a:ext cx="4500594" cy="2031325"/>
          </a:xfrm>
          <a:prstGeom prst="rect">
            <a:avLst/>
          </a:prstGeom>
          <a:noFill/>
        </p:spPr>
        <p:txBody>
          <a:bodyPr wrap="square" rtlCol="0">
            <a:spAutoFit/>
          </a:bodyPr>
          <a:lstStyle/>
          <a:p>
            <a:r>
              <a:rPr lang="en-US" b="1" dirty="0" smtClean="0"/>
              <a:t>In this type of validation, we set out 60% of the entire data for training and rest 30% for holdout test. The 30% test samples were independent of training samples, i.e. even the speakers were distinct in both the sample sets.</a:t>
            </a:r>
            <a:endParaRPr lang="en-IN" dirty="0" smtClean="0"/>
          </a:p>
          <a:p>
            <a:endParaRPr lang="en-IN" dirty="0"/>
          </a:p>
        </p:txBody>
      </p:sp>
    </p:spTree>
    <p:extLst>
      <p:ext uri="{BB962C8B-B14F-4D97-AF65-F5344CB8AC3E}">
        <p14:creationId xmlns:p14="http://schemas.microsoft.com/office/powerpoint/2010/main" val="2955613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1600" b="1" dirty="0" smtClean="0"/>
              <a:t>KFold Validation</a:t>
            </a:r>
            <a:r>
              <a:rPr lang="en-US" sz="1600" dirty="0" smtClean="0"/>
              <a:t>:  K-fold cross validation is one way to improve over the holdout method. The data set is divided into </a:t>
            </a:r>
            <a:r>
              <a:rPr lang="en-US" sz="1600" i="1" dirty="0" smtClean="0"/>
              <a:t>k</a:t>
            </a:r>
            <a:r>
              <a:rPr lang="en-US" sz="1600" dirty="0" smtClean="0"/>
              <a:t> subsets, and the holdout method is repeated </a:t>
            </a:r>
            <a:r>
              <a:rPr lang="en-US" sz="1600" i="1" dirty="0" smtClean="0"/>
              <a:t>k</a:t>
            </a:r>
            <a:r>
              <a:rPr lang="en-US" sz="1600" dirty="0" smtClean="0"/>
              <a:t> times. Each time, one of the </a:t>
            </a:r>
            <a:r>
              <a:rPr lang="en-US" sz="1600" i="1" dirty="0" smtClean="0"/>
              <a:t>k</a:t>
            </a:r>
            <a:r>
              <a:rPr lang="en-US" sz="1600" dirty="0" smtClean="0"/>
              <a:t> subsets is used as the test set and the other </a:t>
            </a:r>
            <a:r>
              <a:rPr lang="en-US" sz="1600" i="1" dirty="0" smtClean="0"/>
              <a:t>k-1</a:t>
            </a:r>
            <a:r>
              <a:rPr lang="en-US" sz="1600" dirty="0" smtClean="0"/>
              <a:t> subsets are put together to form a training set. Then the average error across all </a:t>
            </a:r>
            <a:r>
              <a:rPr lang="en-US" sz="1600" i="1" dirty="0" smtClean="0"/>
              <a:t>k</a:t>
            </a:r>
            <a:r>
              <a:rPr lang="en-US" sz="1600" dirty="0" smtClean="0"/>
              <a:t> trials is computed. </a:t>
            </a:r>
          </a:p>
        </p:txBody>
      </p:sp>
      <p:sp>
        <p:nvSpPr>
          <p:cNvPr id="7" name="TextBox 6"/>
          <p:cNvSpPr txBox="1"/>
          <p:nvPr/>
        </p:nvSpPr>
        <p:spPr>
          <a:xfrm>
            <a:off x="4929190" y="3571876"/>
            <a:ext cx="3929090" cy="2308324"/>
          </a:xfrm>
          <a:prstGeom prst="rect">
            <a:avLst/>
          </a:prstGeom>
          <a:noFill/>
        </p:spPr>
        <p:txBody>
          <a:bodyPr wrap="square" rtlCol="0">
            <a:spAutoFit/>
          </a:bodyPr>
          <a:lstStyle/>
          <a:p>
            <a:r>
              <a:rPr lang="en-IN" dirty="0" smtClean="0"/>
              <a:t/>
            </a:r>
            <a:br>
              <a:rPr lang="en-IN" dirty="0" smtClean="0"/>
            </a:br>
            <a:r>
              <a:rPr lang="en-US" b="1" dirty="0" smtClean="0"/>
              <a:t>While doing K-Fold Validation we used k=10, thus the entire model had to be trained 10 times. The standard deviation and average accuracy is specified in the results section.</a:t>
            </a:r>
            <a:endParaRPr lang="en-IN" dirty="0" smtClean="0"/>
          </a:p>
          <a:p>
            <a:endParaRPr lang="en-IN" dirty="0"/>
          </a:p>
        </p:txBody>
      </p:sp>
      <p:pic>
        <p:nvPicPr>
          <p:cNvPr id="8" name="Picture 7" descr="http://cse3521.artifice.cc/images/k-fold-cross-validation.jpg"/>
          <p:cNvPicPr/>
          <p:nvPr/>
        </p:nvPicPr>
        <p:blipFill>
          <a:blip r:embed="rId3">
            <a:extLst>
              <a:ext uri="{28A0092B-C50C-407E-A947-70E740481C1C}">
                <a14:useLocalDpi xmlns:a14="http://schemas.microsoft.com/office/drawing/2010/main" val="0"/>
              </a:ext>
            </a:extLst>
          </a:blip>
          <a:srcRect/>
          <a:stretch>
            <a:fillRect/>
          </a:stretch>
        </p:blipFill>
        <p:spPr bwMode="auto">
          <a:xfrm>
            <a:off x="571472" y="3500438"/>
            <a:ext cx="4288972" cy="2069646"/>
          </a:xfrm>
          <a:prstGeom prst="rect">
            <a:avLst/>
          </a:prstGeom>
          <a:noFill/>
          <a:ln w="9525">
            <a:noFill/>
            <a:miter lim="800000"/>
            <a:headEnd/>
            <a:tailEnd/>
          </a:ln>
        </p:spPr>
      </p:pic>
    </p:spTree>
    <p:extLst>
      <p:ext uri="{BB962C8B-B14F-4D97-AF65-F5344CB8AC3E}">
        <p14:creationId xmlns:p14="http://schemas.microsoft.com/office/powerpoint/2010/main" val="145259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06655"/>
          </a:xfrm>
        </p:spPr>
        <p:txBody>
          <a:bodyPr/>
          <a:lstStyle/>
          <a:p>
            <a:r>
              <a:rPr lang="en-IN" dirty="0" smtClean="0"/>
              <a:t>Results</a:t>
            </a:r>
            <a:endParaRPr lang="en-IN" dirty="0"/>
          </a:p>
        </p:txBody>
      </p:sp>
      <p:sp>
        <p:nvSpPr>
          <p:cNvPr id="3" name="Content Placeholder 2"/>
          <p:cNvSpPr>
            <a:spLocks noGrp="1"/>
          </p:cNvSpPr>
          <p:nvPr>
            <p:ph idx="1"/>
          </p:nvPr>
        </p:nvSpPr>
        <p:spPr>
          <a:xfrm>
            <a:off x="395536" y="1916832"/>
            <a:ext cx="8186766" cy="622904"/>
          </a:xfrm>
        </p:spPr>
        <p:txBody>
          <a:bodyPr>
            <a:noAutofit/>
          </a:bodyPr>
          <a:lstStyle/>
          <a:p>
            <a:pPr marL="0" indent="0" algn="ctr">
              <a:buNone/>
            </a:pPr>
            <a:r>
              <a:rPr lang="en-IN" dirty="0" smtClean="0"/>
              <a:t>Overall </a:t>
            </a:r>
            <a:r>
              <a:rPr lang="en-IN" dirty="0" smtClean="0"/>
              <a:t>accuracy of the system using holdout validation technique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16699967"/>
              </p:ext>
            </p:extLst>
          </p:nvPr>
        </p:nvGraphicFramePr>
        <p:xfrm>
          <a:off x="1691680" y="3212976"/>
          <a:ext cx="5888612" cy="1200148"/>
        </p:xfrm>
        <a:graphic>
          <a:graphicData uri="http://schemas.openxmlformats.org/drawingml/2006/table">
            <a:tbl>
              <a:tblPr/>
              <a:tblGrid>
                <a:gridCol w="1471838"/>
                <a:gridCol w="1471838"/>
                <a:gridCol w="1472468"/>
                <a:gridCol w="1472468"/>
              </a:tblGrid>
              <a:tr h="300037">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French</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53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155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41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170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5643570" y="4857760"/>
            <a:ext cx="2214578" cy="369332"/>
          </a:xfrm>
          <a:prstGeom prst="rect">
            <a:avLst/>
          </a:prstGeom>
          <a:noFill/>
        </p:spPr>
        <p:txBody>
          <a:bodyPr wrap="square" rtlCol="0">
            <a:spAutoFit/>
          </a:bodyPr>
          <a:lstStyle/>
          <a:p>
            <a:r>
              <a:rPr lang="en-IN" dirty="0" smtClean="0"/>
              <a:t>Accuracy: 79.20%</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smtClean="0"/>
              <a:t>Overall accuracy curve using KFold Validation Technique</a:t>
            </a:r>
          </a:p>
          <a:p>
            <a:pPr>
              <a:buNone/>
            </a:pPr>
            <a:r>
              <a:rPr lang="en-IN" dirty="0" smtClean="0"/>
              <a:t> </a:t>
            </a:r>
            <a:endParaRPr lang="en-IN" dirty="0"/>
          </a:p>
        </p:txBody>
      </p:sp>
      <p:pic>
        <p:nvPicPr>
          <p:cNvPr id="4" name="Picture 3"/>
          <p:cNvPicPr/>
          <p:nvPr/>
        </p:nvPicPr>
        <p:blipFill>
          <a:blip r:embed="rId2"/>
          <a:srcRect/>
          <a:stretch>
            <a:fillRect/>
          </a:stretch>
        </p:blipFill>
        <p:spPr bwMode="auto">
          <a:xfrm>
            <a:off x="2428860" y="2643182"/>
            <a:ext cx="4071966" cy="2714644"/>
          </a:xfrm>
          <a:prstGeom prst="rect">
            <a:avLst/>
          </a:prstGeom>
          <a:noFill/>
          <a:ln w="9525">
            <a:noFill/>
            <a:miter lim="800000"/>
            <a:headEnd/>
            <a:tailEnd/>
          </a:ln>
        </p:spPr>
      </p:pic>
      <p:sp>
        <p:nvSpPr>
          <p:cNvPr id="57345" name="Rectangle 1"/>
          <p:cNvSpPr>
            <a:spLocks noChangeArrowheads="1"/>
          </p:cNvSpPr>
          <p:nvPr/>
        </p:nvSpPr>
        <p:spPr bwMode="auto">
          <a:xfrm>
            <a:off x="1857356" y="5454536"/>
            <a:ext cx="592935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Results of the K Fold Validation of the language detection system. The average accuracy is 79.22% and a low standard deviation of 2.59 in the percentage accuracy is indicative of a stable system.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itle 1"/>
          <p:cNvSpPr>
            <a:spLocks noGrp="1"/>
          </p:cNvSpPr>
          <p:nvPr>
            <p:ph type="title"/>
          </p:nvPr>
        </p:nvSpPr>
        <p:spPr>
          <a:xfrm>
            <a:off x="467544" y="0"/>
            <a:ext cx="8229600" cy="1206655"/>
          </a:xfrm>
        </p:spPr>
        <p:txBody>
          <a:bodyPr/>
          <a:lstStyle/>
          <a:p>
            <a:r>
              <a:rPr lang="en-IN" dirty="0" smtClean="0"/>
              <a:t>Results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57290" y="1071546"/>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225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428728" y="3143248"/>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357290" y="5000636"/>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Chinese</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tabLst>
                          <a:tab pos="571500" algn="l"/>
                        </a:tabLst>
                      </a:pPr>
                      <a:r>
                        <a:rPr lang="en-US" sz="1200" dirty="0">
                          <a:latin typeface="Times New Roman"/>
                          <a:ea typeface="Times New Roman"/>
                          <a:cs typeface="Times New Roman"/>
                        </a:rPr>
                        <a:t>192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5357818" y="1785926"/>
            <a:ext cx="1975221" cy="369332"/>
          </a:xfrm>
          <a:prstGeom prst="rect">
            <a:avLst/>
          </a:prstGeom>
        </p:spPr>
        <p:txBody>
          <a:bodyPr wrap="none">
            <a:spAutoFit/>
          </a:bodyPr>
          <a:lstStyle/>
          <a:p>
            <a:r>
              <a:rPr lang="en-US" dirty="0" smtClean="0"/>
              <a:t>Accuracy: 94.70%</a:t>
            </a:r>
            <a:endParaRPr lang="en-IN" dirty="0"/>
          </a:p>
        </p:txBody>
      </p:sp>
      <p:sp>
        <p:nvSpPr>
          <p:cNvPr id="8" name="Rectangle 7"/>
          <p:cNvSpPr/>
          <p:nvPr/>
        </p:nvSpPr>
        <p:spPr>
          <a:xfrm>
            <a:off x="5286380" y="3929066"/>
            <a:ext cx="1975221" cy="369332"/>
          </a:xfrm>
          <a:prstGeom prst="rect">
            <a:avLst/>
          </a:prstGeom>
        </p:spPr>
        <p:txBody>
          <a:bodyPr wrap="none">
            <a:spAutoFit/>
          </a:bodyPr>
          <a:lstStyle/>
          <a:p>
            <a:r>
              <a:rPr lang="en-US" dirty="0" smtClean="0"/>
              <a:t>Accuracy: 91.95%</a:t>
            </a:r>
            <a:endParaRPr lang="en-IN" dirty="0"/>
          </a:p>
        </p:txBody>
      </p:sp>
      <p:sp>
        <p:nvSpPr>
          <p:cNvPr id="9" name="Rectangle 8"/>
          <p:cNvSpPr/>
          <p:nvPr/>
        </p:nvSpPr>
        <p:spPr>
          <a:xfrm>
            <a:off x="5429256" y="5715016"/>
            <a:ext cx="1975221" cy="369332"/>
          </a:xfrm>
          <a:prstGeom prst="rect">
            <a:avLst/>
          </a:prstGeom>
        </p:spPr>
        <p:txBody>
          <a:bodyPr wrap="none">
            <a:spAutoFit/>
          </a:bodyPr>
          <a:lstStyle/>
          <a:p>
            <a:r>
              <a:rPr lang="en-US" dirty="0" smtClean="0"/>
              <a:t>Accuracy: 84.96%</a:t>
            </a:r>
            <a:endParaRPr lang="en-IN" dirty="0"/>
          </a:p>
        </p:txBody>
      </p:sp>
      <p:sp>
        <p:nvSpPr>
          <p:cNvPr id="10" name="TextBox 9"/>
          <p:cNvSpPr txBox="1"/>
          <p:nvPr/>
        </p:nvSpPr>
        <p:spPr>
          <a:xfrm>
            <a:off x="2285984" y="571480"/>
            <a:ext cx="4217821" cy="369332"/>
          </a:xfrm>
          <a:prstGeom prst="rect">
            <a:avLst/>
          </a:prstGeom>
          <a:noFill/>
        </p:spPr>
        <p:txBody>
          <a:bodyPr wrap="none" rtlCol="0">
            <a:spAutoFit/>
          </a:bodyPr>
          <a:lstStyle/>
          <a:p>
            <a:r>
              <a:rPr lang="en-IN" dirty="0" smtClean="0"/>
              <a:t>Binary Classification Chinese vs French</a:t>
            </a:r>
            <a:endParaRPr lang="en-IN" dirty="0"/>
          </a:p>
        </p:txBody>
      </p:sp>
      <p:sp>
        <p:nvSpPr>
          <p:cNvPr id="11" name="TextBox 10"/>
          <p:cNvSpPr txBox="1"/>
          <p:nvPr/>
        </p:nvSpPr>
        <p:spPr>
          <a:xfrm>
            <a:off x="2357422" y="2571744"/>
            <a:ext cx="4230645" cy="369332"/>
          </a:xfrm>
          <a:prstGeom prst="rect">
            <a:avLst/>
          </a:prstGeom>
          <a:noFill/>
        </p:spPr>
        <p:txBody>
          <a:bodyPr wrap="none" rtlCol="0">
            <a:spAutoFit/>
          </a:bodyPr>
          <a:lstStyle/>
          <a:p>
            <a:r>
              <a:rPr lang="en-IN" dirty="0" smtClean="0"/>
              <a:t>Binary Classification German vs French</a:t>
            </a:r>
            <a:endParaRPr lang="en-IN" dirty="0"/>
          </a:p>
        </p:txBody>
      </p:sp>
      <p:sp>
        <p:nvSpPr>
          <p:cNvPr id="12" name="TextBox 11"/>
          <p:cNvSpPr txBox="1"/>
          <p:nvPr/>
        </p:nvSpPr>
        <p:spPr>
          <a:xfrm>
            <a:off x="2428860" y="4429132"/>
            <a:ext cx="4475905" cy="369332"/>
          </a:xfrm>
          <a:prstGeom prst="rect">
            <a:avLst/>
          </a:prstGeom>
          <a:noFill/>
        </p:spPr>
        <p:txBody>
          <a:bodyPr wrap="none" rtlCol="0">
            <a:spAutoFit/>
          </a:bodyPr>
          <a:lstStyle/>
          <a:p>
            <a:r>
              <a:rPr lang="en-IN" dirty="0" smtClean="0"/>
              <a:t>Binary Classification Chinese vs Germany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problem of automatic language identification (LID) can be defined as the process of automatically identifying the language of a given spoken utterance</a:t>
            </a:r>
            <a:r>
              <a:rPr lang="en-US" dirty="0" smtClean="0"/>
              <a:t>.</a:t>
            </a:r>
          </a:p>
          <a:p>
            <a:endParaRPr lang="en-US" dirty="0"/>
          </a:p>
          <a:p>
            <a:r>
              <a:rPr lang="en-US" dirty="0" smtClean="0"/>
              <a:t>LID can be used by speech </a:t>
            </a:r>
            <a:r>
              <a:rPr lang="en-US" dirty="0"/>
              <a:t>recognition systems, multilingual translation systems or </a:t>
            </a:r>
            <a:r>
              <a:rPr lang="en-US" dirty="0" smtClean="0"/>
              <a:t>call-centers(e.g</a:t>
            </a:r>
            <a:r>
              <a:rPr lang="en-US" dirty="0"/>
              <a:t>., emergency calls) </a:t>
            </a:r>
            <a:r>
              <a:rPr lang="en-US" dirty="0" smtClean="0"/>
              <a:t>routing.</a:t>
            </a:r>
          </a:p>
          <a:p>
            <a:endParaRPr lang="en-US" dirty="0"/>
          </a:p>
          <a:p>
            <a:r>
              <a:rPr lang="en-US" dirty="0" smtClean="0"/>
              <a:t>Also LID can be used by </a:t>
            </a:r>
            <a:r>
              <a:rPr lang="en-US" dirty="0"/>
              <a:t>intelligence and security, where the language identities of recorded </a:t>
            </a:r>
            <a:r>
              <a:rPr lang="en-US" dirty="0" smtClean="0"/>
              <a:t>messages need to be established </a:t>
            </a:r>
            <a:r>
              <a:rPr lang="en-US" dirty="0"/>
              <a:t>before any information can be extracted</a:t>
            </a:r>
            <a:r>
              <a:rPr lang="en-US" dirty="0" smtClean="0"/>
              <a:t>.</a:t>
            </a:r>
          </a:p>
        </p:txBody>
      </p:sp>
    </p:spTree>
    <p:extLst>
      <p:ext uri="{BB962C8B-B14F-4D97-AF65-F5344CB8AC3E}">
        <p14:creationId xmlns:p14="http://schemas.microsoft.com/office/powerpoint/2010/main" val="2125055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524" y="1916832"/>
            <a:ext cx="8143932" cy="1000132"/>
          </a:xfrm>
        </p:spPr>
        <p:txBody>
          <a:bodyPr/>
          <a:lstStyle/>
          <a:p>
            <a:pPr marL="0" indent="0" algn="ctr">
              <a:buNone/>
            </a:pPr>
            <a:r>
              <a:rPr lang="en-IN" dirty="0" smtClean="0"/>
              <a:t>Comparison of the language identification system with SVM Based Baseline Method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01226523"/>
              </p:ext>
            </p:extLst>
          </p:nvPr>
        </p:nvGraphicFramePr>
        <p:xfrm>
          <a:off x="1115616" y="3356992"/>
          <a:ext cx="7056784" cy="1800200"/>
        </p:xfrm>
        <a:graphic>
          <a:graphicData uri="http://schemas.openxmlformats.org/drawingml/2006/table">
            <a:tbl>
              <a:tblPr/>
              <a:tblGrid>
                <a:gridCol w="2351758"/>
                <a:gridCol w="2352513"/>
                <a:gridCol w="2352513"/>
              </a:tblGrid>
              <a:tr h="450050">
                <a:tc>
                  <a:txBody>
                    <a:bodyPr/>
                    <a:lstStyle/>
                    <a:p>
                      <a:pPr>
                        <a:lnSpc>
                          <a:spcPct val="115000"/>
                        </a:lnSpc>
                        <a:spcAft>
                          <a:spcPts val="1000"/>
                        </a:spcAft>
                      </a:pPr>
                      <a:endParaRPr lang="en-US" sz="1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Baseline SGD Classifier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Hybrid Neural Network</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Accuracy</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72.60%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79.20%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Precision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62.26%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68.87%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Recall</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58.90%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68.50%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itle 1"/>
          <p:cNvSpPr>
            <a:spLocks noGrp="1"/>
          </p:cNvSpPr>
          <p:nvPr>
            <p:ph type="title"/>
          </p:nvPr>
        </p:nvSpPr>
        <p:spPr>
          <a:xfrm>
            <a:off x="467544" y="0"/>
            <a:ext cx="8229600" cy="1206655"/>
          </a:xfrm>
        </p:spPr>
        <p:txBody>
          <a:bodyPr/>
          <a:lstStyle/>
          <a:p>
            <a:r>
              <a:rPr lang="en-IN" dirty="0" smtClean="0"/>
              <a:t>Results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Visualization through GUI</a:t>
            </a:r>
          </a:p>
        </p:txBody>
      </p:sp>
      <p:sp>
        <p:nvSpPr>
          <p:cNvPr id="3" name="Content Placeholder 2"/>
          <p:cNvSpPr>
            <a:spLocks noGrp="1"/>
          </p:cNvSpPr>
          <p:nvPr>
            <p:ph idx="1"/>
          </p:nvPr>
        </p:nvSpPr>
        <p:spPr/>
        <p:txBody>
          <a:bodyPr>
            <a:normAutofit lnSpcReduction="10000"/>
          </a:bodyPr>
          <a:lstStyle/>
          <a:p>
            <a:r>
              <a:rPr lang="en-US" dirty="0"/>
              <a:t>GUI was made to illustrate the functioning of the Hybrid Neural Network Model.</a:t>
            </a:r>
            <a:br>
              <a:rPr lang="en-US" dirty="0"/>
            </a:br>
            <a:endParaRPr lang="en-US" dirty="0"/>
          </a:p>
          <a:p>
            <a:r>
              <a:rPr lang="en-US" b="1" u="sng" dirty="0"/>
              <a:t>PyQt5</a:t>
            </a:r>
            <a:r>
              <a:rPr lang="en-US" dirty="0"/>
              <a:t> was used to design the GUI.</a:t>
            </a:r>
            <a:br>
              <a:rPr lang="en-US" dirty="0"/>
            </a:br>
            <a:endParaRPr lang="en-US" dirty="0"/>
          </a:p>
          <a:p>
            <a:r>
              <a:rPr lang="en-US" dirty="0"/>
              <a:t>Allows the user to select any .mp3 file.</a:t>
            </a:r>
            <a:br>
              <a:rPr lang="en-US" dirty="0"/>
            </a:br>
            <a:endParaRPr lang="en-US" dirty="0"/>
          </a:p>
          <a:p>
            <a:r>
              <a:rPr lang="en-US" dirty="0"/>
              <a:t>Provides frame wise language prediction for the audio sample.</a:t>
            </a:r>
            <a:br>
              <a:rPr lang="en-US" dirty="0"/>
            </a:br>
            <a:endParaRPr lang="en-US" dirty="0"/>
          </a:p>
          <a:p>
            <a:r>
              <a:rPr lang="en-US" dirty="0"/>
              <a:t>Provides final language prediction for the audio sample.</a:t>
            </a:r>
          </a:p>
        </p:txBody>
      </p:sp>
    </p:spTree>
    <p:extLst>
      <p:ext uri="{BB962C8B-B14F-4D97-AF65-F5344CB8AC3E}">
        <p14:creationId xmlns:p14="http://schemas.microsoft.com/office/powerpoint/2010/main" val="226744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44" y="1752600"/>
            <a:ext cx="4845911" cy="4267200"/>
          </a:xfrm>
          <a:prstGeom prst="rect">
            <a:avLst/>
          </a:prstGeom>
        </p:spPr>
      </p:pic>
    </p:spTree>
    <p:extLst>
      <p:ext uri="{BB962C8B-B14F-4D97-AF65-F5344CB8AC3E}">
        <p14:creationId xmlns:p14="http://schemas.microsoft.com/office/powerpoint/2010/main" val="152179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smtClean="0"/>
              <a:t>Real Time Analysis</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Fast prediction time of hybrid model allowed us to do real time analysis of audio.</a:t>
            </a:r>
          </a:p>
          <a:p>
            <a:endParaRPr lang="en-US" sz="800" dirty="0" smtClean="0"/>
          </a:p>
          <a:p>
            <a:r>
              <a:rPr lang="en-US" dirty="0" err="1" smtClean="0"/>
              <a:t>pyAudio</a:t>
            </a:r>
            <a:r>
              <a:rPr lang="en-US" dirty="0" smtClean="0"/>
              <a:t> was used as audio I/O library.</a:t>
            </a:r>
          </a:p>
          <a:p>
            <a:endParaRPr lang="en-US" sz="800" dirty="0" smtClean="0"/>
          </a:p>
          <a:p>
            <a:r>
              <a:rPr lang="en-US" dirty="0" smtClean="0"/>
              <a:t>Thread were used to gather raw audio from source and pass that to our prediction model in chunks of 1 second.</a:t>
            </a:r>
          </a:p>
          <a:p>
            <a:endParaRPr lang="en-US" sz="800" dirty="0" smtClean="0"/>
          </a:p>
          <a:p>
            <a:r>
              <a:rPr lang="en-US" dirty="0" smtClean="0"/>
              <a:t>Processing time for 1s audio sample was observed to be around 0.2s.</a:t>
            </a:r>
          </a:p>
          <a:p>
            <a:endParaRPr lang="en-US" sz="800" dirty="0" smtClean="0"/>
          </a:p>
          <a:p>
            <a:r>
              <a:rPr lang="en-US" dirty="0" smtClean="0"/>
              <a:t>When using default device’s microphone as source result was observed to be not so accurate due to noise being high in audio samples.</a:t>
            </a:r>
          </a:p>
        </p:txBody>
      </p:sp>
    </p:spTree>
    <p:extLst>
      <p:ext uri="{BB962C8B-B14F-4D97-AF65-F5344CB8AC3E}">
        <p14:creationId xmlns:p14="http://schemas.microsoft.com/office/powerpoint/2010/main" val="914683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Acoustic modelling together with DNN is powerful enough to identify languages.</a:t>
            </a:r>
          </a:p>
          <a:p>
            <a:endParaRPr lang="en-US" dirty="0"/>
          </a:p>
          <a:p>
            <a:r>
              <a:rPr lang="en-US" dirty="0" smtClean="0"/>
              <a:t>Languages are better resolved when considered pairwise as a feature </a:t>
            </a:r>
            <a:r>
              <a:rPr lang="en-US" dirty="0"/>
              <a:t>which is useful in distinguishing some languages was </a:t>
            </a:r>
            <a:r>
              <a:rPr lang="en-US" dirty="0" smtClean="0"/>
              <a:t>irrelevant </a:t>
            </a:r>
            <a:r>
              <a:rPr lang="en-US" dirty="0"/>
              <a:t>for some pair of </a:t>
            </a:r>
            <a:r>
              <a:rPr lang="en-US" dirty="0" smtClean="0"/>
              <a:t>languages.</a:t>
            </a:r>
          </a:p>
          <a:p>
            <a:endParaRPr lang="en-US" dirty="0"/>
          </a:p>
          <a:p>
            <a:r>
              <a:rPr lang="en-US" dirty="0" smtClean="0"/>
              <a:t>Our hybrid two stage classification model is definitely an </a:t>
            </a:r>
            <a:r>
              <a:rPr lang="en-US" dirty="0" err="1" smtClean="0"/>
              <a:t>imporvement</a:t>
            </a:r>
            <a:r>
              <a:rPr lang="en-US" dirty="0" smtClean="0"/>
              <a:t> over normal single stage classifier.</a:t>
            </a:r>
          </a:p>
        </p:txBody>
      </p:sp>
    </p:spTree>
    <p:extLst>
      <p:ext uri="{BB962C8B-B14F-4D97-AF65-F5344CB8AC3E}">
        <p14:creationId xmlns:p14="http://schemas.microsoft.com/office/powerpoint/2010/main" val="296856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Our project aims at spoken language identification in speech audio samples using Deep Learning Models (DNNs). </a:t>
            </a:r>
          </a:p>
          <a:p>
            <a:pPr>
              <a:buNone/>
            </a:pPr>
            <a:endParaRPr lang="en-US" dirty="0"/>
          </a:p>
          <a:p>
            <a:r>
              <a:rPr lang="en-US" dirty="0" smtClean="0"/>
              <a:t>We have used acoustic modelling for our LID system. Audio </a:t>
            </a:r>
            <a:r>
              <a:rPr lang="en-US" dirty="0"/>
              <a:t>is divided into small chunks called frames and raw audio signal from each frame is transformed by applying the mel-frequency cepstrum. </a:t>
            </a:r>
          </a:p>
          <a:p>
            <a:endParaRPr lang="en-US" dirty="0"/>
          </a:p>
          <a:p>
            <a:r>
              <a:rPr lang="en-US" dirty="0"/>
              <a:t>The coefficients from this transformation called MFCCs are used as input to the acoustic model.</a:t>
            </a:r>
          </a:p>
          <a:p>
            <a:endParaRPr lang="en-US" dirty="0" smtClean="0"/>
          </a:p>
          <a:p>
            <a:endParaRPr lang="en-US" dirty="0"/>
          </a:p>
        </p:txBody>
      </p:sp>
    </p:spTree>
    <p:extLst>
      <p:ext uri="{BB962C8B-B14F-4D97-AF65-F5344CB8AC3E}">
        <p14:creationId xmlns:p14="http://schemas.microsoft.com/office/powerpoint/2010/main" val="574087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5" name="Rectangle 4"/>
          <p:cNvSpPr/>
          <p:nvPr/>
        </p:nvSpPr>
        <p:spPr>
          <a:xfrm>
            <a:off x="762001" y="2438400"/>
            <a:ext cx="7086600" cy="1292662"/>
          </a:xfrm>
          <a:prstGeom prst="rect">
            <a:avLst/>
          </a:prstGeom>
        </p:spPr>
        <p:txBody>
          <a:bodyPr wrap="square">
            <a:spAutoFit/>
          </a:bodyPr>
          <a:lstStyle/>
          <a:p>
            <a:pPr algn="ctr"/>
            <a:r>
              <a:rPr lang="en-US" sz="2600" dirty="0" smtClean="0"/>
              <a:t>To construct efficient as well as effective Language Identification(LID) model using two stage Neural Network.</a:t>
            </a:r>
            <a:endParaRPr lang="en-US" sz="2600" dirty="0"/>
          </a:p>
        </p:txBody>
      </p:sp>
    </p:spTree>
    <p:extLst>
      <p:ext uri="{BB962C8B-B14F-4D97-AF65-F5344CB8AC3E}">
        <p14:creationId xmlns:p14="http://schemas.microsoft.com/office/powerpoint/2010/main" val="266655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Our Proposal</a:t>
            </a:r>
            <a:endParaRPr lang="en-US" dirty="0"/>
          </a:p>
        </p:txBody>
      </p:sp>
      <p:sp>
        <p:nvSpPr>
          <p:cNvPr id="3" name="Content Placeholder 2"/>
          <p:cNvSpPr>
            <a:spLocks noGrp="1"/>
          </p:cNvSpPr>
          <p:nvPr>
            <p:ph idx="1"/>
          </p:nvPr>
        </p:nvSpPr>
        <p:spPr/>
        <p:txBody>
          <a:bodyPr>
            <a:normAutofit/>
          </a:bodyPr>
          <a:lstStyle/>
          <a:p>
            <a:r>
              <a:rPr lang="en-US" sz="2200" dirty="0" smtClean="0"/>
              <a:t>We propose a hybrid neural network that consists of two level. </a:t>
            </a:r>
          </a:p>
          <a:p>
            <a:endParaRPr lang="en-US" sz="1400" dirty="0" smtClean="0"/>
          </a:p>
          <a:p>
            <a:r>
              <a:rPr lang="en-US" sz="2200" dirty="0" smtClean="0"/>
              <a:t>An initial neural network gives the probability of the belongingness of data sample to all class of </a:t>
            </a:r>
            <a:r>
              <a:rPr lang="en-US" sz="2200" dirty="0" smtClean="0"/>
              <a:t>languages.</a:t>
            </a:r>
            <a:endParaRPr lang="en-US" sz="2200" dirty="0" smtClean="0"/>
          </a:p>
          <a:p>
            <a:endParaRPr lang="en-US" sz="1400" dirty="0" smtClean="0"/>
          </a:p>
          <a:p>
            <a:r>
              <a:rPr lang="en-US" sz="2000" dirty="0" smtClean="0"/>
              <a:t> </a:t>
            </a:r>
            <a:r>
              <a:rPr lang="en-US" sz="2200" dirty="0" smtClean="0"/>
              <a:t>The second level, or the binary classifier finally outputs the class to which the data sample belongs amongst the best two sub-candidates.</a:t>
            </a:r>
          </a:p>
          <a:p>
            <a:endParaRPr lang="en-US" sz="1400" dirty="0" smtClean="0"/>
          </a:p>
          <a:p>
            <a:r>
              <a:rPr lang="en-US" sz="2200" dirty="0" smtClean="0"/>
              <a:t>The idea behind this hypothesis is the fact that different languages need different  set of features to differentiate them.</a:t>
            </a:r>
            <a:r>
              <a:rPr lang="en-US" sz="2000" dirty="0" smtClean="0"/>
              <a:t> </a:t>
            </a:r>
          </a:p>
          <a:p>
            <a:endParaRPr lang="en-US" dirty="0" smtClean="0"/>
          </a:p>
        </p:txBody>
      </p:sp>
    </p:spTree>
    <p:extLst>
      <p:ext uri="{BB962C8B-B14F-4D97-AF65-F5344CB8AC3E}">
        <p14:creationId xmlns:p14="http://schemas.microsoft.com/office/powerpoint/2010/main" val="3233347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Setup</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46" y="2537142"/>
            <a:ext cx="8839200" cy="1882458"/>
          </a:xfrm>
          <a:prstGeom prst="rect">
            <a:avLst/>
          </a:prstGeom>
          <a:noFill/>
        </p:spPr>
      </p:pic>
      <p:sp>
        <p:nvSpPr>
          <p:cNvPr id="5" name="Rectangle 4"/>
          <p:cNvSpPr/>
          <p:nvPr/>
        </p:nvSpPr>
        <p:spPr>
          <a:xfrm>
            <a:off x="3028125" y="4267200"/>
            <a:ext cx="3134641" cy="492443"/>
          </a:xfrm>
          <a:prstGeom prst="rect">
            <a:avLst/>
          </a:prstGeom>
        </p:spPr>
        <p:txBody>
          <a:bodyPr wrap="none">
            <a:spAutoFit/>
          </a:bodyPr>
          <a:lstStyle/>
          <a:p>
            <a:r>
              <a:rPr lang="en-US" sz="2600" dirty="0"/>
              <a:t>Workflow of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Data Set</a:t>
            </a:r>
            <a:endParaRPr lang="en-US" dirty="0"/>
          </a:p>
        </p:txBody>
      </p:sp>
      <p:sp>
        <p:nvSpPr>
          <p:cNvPr id="3" name="Content Placeholder 2"/>
          <p:cNvSpPr>
            <a:spLocks noGrp="1"/>
          </p:cNvSpPr>
          <p:nvPr>
            <p:ph idx="1"/>
          </p:nvPr>
        </p:nvSpPr>
        <p:spPr/>
        <p:txBody>
          <a:bodyPr>
            <a:normAutofit/>
          </a:bodyPr>
          <a:lstStyle/>
          <a:p>
            <a:r>
              <a:rPr lang="en-IN" sz="2200" dirty="0"/>
              <a:t>We obtained our language dataset from </a:t>
            </a:r>
            <a:r>
              <a:rPr lang="en-IN" sz="2200" dirty="0" err="1"/>
              <a:t>AudioLingua</a:t>
            </a:r>
            <a:r>
              <a:rPr lang="en-IN" sz="2200" dirty="0" smtClean="0"/>
              <a:t>.</a:t>
            </a:r>
          </a:p>
          <a:p>
            <a:endParaRPr lang="en-IN" sz="2200" dirty="0"/>
          </a:p>
          <a:p>
            <a:r>
              <a:rPr lang="en-IN" sz="2200" dirty="0"/>
              <a:t>The dataset includes170 distinct speakers for each language</a:t>
            </a:r>
            <a:r>
              <a:rPr lang="en-IN" sz="2200" dirty="0" smtClean="0"/>
              <a:t>.</a:t>
            </a:r>
          </a:p>
          <a:p>
            <a:endParaRPr lang="en-IN" sz="2200" dirty="0"/>
          </a:p>
          <a:p>
            <a:r>
              <a:rPr lang="en-IN" sz="2200" dirty="0"/>
              <a:t>The dataset is assumed to be </a:t>
            </a:r>
            <a:r>
              <a:rPr lang="en-IN" sz="2200" dirty="0" smtClean="0"/>
              <a:t>clean. It </a:t>
            </a:r>
            <a:r>
              <a:rPr lang="en-IN" sz="2200" dirty="0"/>
              <a:t>is pre-processed and split to multiple equal sized (5 sec) audio samples</a:t>
            </a:r>
            <a:r>
              <a:rPr lang="en-IN" sz="2200" dirty="0" smtClean="0"/>
              <a:t>.</a:t>
            </a:r>
          </a:p>
          <a:p>
            <a:endParaRPr lang="en-IN" sz="2200" dirty="0"/>
          </a:p>
          <a:p>
            <a:r>
              <a:rPr lang="en-IN" sz="2200" dirty="0"/>
              <a:t>One audio samples is treated as a single data point. This is done to average out any noise component in the speech. </a:t>
            </a:r>
          </a:p>
          <a:p>
            <a:endParaRPr lang="en-US" sz="2200" dirty="0" smtClean="0"/>
          </a:p>
        </p:txBody>
      </p:sp>
    </p:spTree>
    <p:extLst>
      <p:ext uri="{BB962C8B-B14F-4D97-AF65-F5344CB8AC3E}">
        <p14:creationId xmlns:p14="http://schemas.microsoft.com/office/powerpoint/2010/main" val="289716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2882"/>
            <a:ext cx="8229600" cy="1195536"/>
          </a:xfrm>
        </p:spPr>
        <p:txBody>
          <a:bodyPr/>
          <a:lstStyle/>
          <a:p>
            <a:r>
              <a:rPr lang="en-IN" dirty="0" smtClean="0"/>
              <a:t>Feature Extraction</a:t>
            </a:r>
            <a:endParaRPr lang="en-IN" dirty="0"/>
          </a:p>
        </p:txBody>
      </p:sp>
      <p:sp>
        <p:nvSpPr>
          <p:cNvPr id="3" name="Content Placeholder 2"/>
          <p:cNvSpPr>
            <a:spLocks noGrp="1"/>
          </p:cNvSpPr>
          <p:nvPr>
            <p:ph idx="1"/>
          </p:nvPr>
        </p:nvSpPr>
        <p:spPr>
          <a:xfrm>
            <a:off x="457200" y="1600200"/>
            <a:ext cx="4186808" cy="4709120"/>
          </a:xfrm>
        </p:spPr>
        <p:txBody>
          <a:bodyPr>
            <a:normAutofit/>
          </a:bodyPr>
          <a:lstStyle/>
          <a:p>
            <a:r>
              <a:rPr lang="en-IN" sz="1800" dirty="0" smtClean="0"/>
              <a:t>Audio Sample is divided into frames of 25ms(400 frames) with a window hop of 10ms(100 frames</a:t>
            </a:r>
            <a:r>
              <a:rPr lang="en-IN" sz="1800" dirty="0" smtClean="0"/>
              <a:t>).</a:t>
            </a:r>
          </a:p>
          <a:p>
            <a:endParaRPr lang="en-IN" sz="1800" dirty="0" smtClean="0"/>
          </a:p>
          <a:p>
            <a:r>
              <a:rPr lang="en-IN" sz="1800" dirty="0" smtClean="0"/>
              <a:t>Hence this kind of overlapping prevents spectral loss that is caused by framing</a:t>
            </a:r>
            <a:r>
              <a:rPr lang="en-IN" sz="1800" dirty="0" smtClean="0"/>
              <a:t>.</a:t>
            </a:r>
          </a:p>
          <a:p>
            <a:endParaRPr lang="en-IN" sz="1800" dirty="0" smtClean="0"/>
          </a:p>
          <a:p>
            <a:r>
              <a:rPr lang="en-IN" sz="1800" dirty="0" smtClean="0"/>
              <a:t>For each frame 13 mfcc features are calculated</a:t>
            </a:r>
            <a:r>
              <a:rPr lang="en-IN" sz="1800" dirty="0" smtClean="0"/>
              <a:t>.</a:t>
            </a:r>
          </a:p>
          <a:p>
            <a:endParaRPr lang="en-IN" sz="1800" dirty="0" smtClean="0"/>
          </a:p>
          <a:p>
            <a:r>
              <a:rPr lang="en-IN" sz="1800" dirty="0" smtClean="0"/>
              <a:t>Using these mfcc features, delta mfcc, </a:t>
            </a:r>
            <a:r>
              <a:rPr lang="en-IN" sz="1800" dirty="0" smtClean="0"/>
              <a:t>delta </a:t>
            </a:r>
            <a:r>
              <a:rPr lang="en-IN" sz="1800" dirty="0" err="1" smtClean="0"/>
              <a:t>delta</a:t>
            </a:r>
            <a:r>
              <a:rPr lang="en-IN" sz="1800" dirty="0" smtClean="0"/>
              <a:t> </a:t>
            </a:r>
            <a:r>
              <a:rPr lang="en-IN" sz="1800" dirty="0" smtClean="0"/>
              <a:t>mfcc is calculated.</a:t>
            </a:r>
          </a:p>
          <a:p>
            <a:pPr>
              <a:buNone/>
            </a:pPr>
            <a:endParaRPr lang="en-IN" sz="1800" dirty="0"/>
          </a:p>
        </p:txBody>
      </p:sp>
      <p:pic>
        <p:nvPicPr>
          <p:cNvPr id="4" name="Picture 3" descr="https://www.researchgate.net/profile/Fernando_Sciascio/publication/257690526/figure/fig3/AS:297570170621988@1447957665997/Fig-3-The-EMG-channel-is-segmented-into-sliding-windows-of-256-samples-with-overlapping.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8800"/>
            <a:ext cx="4392488" cy="423536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267544"/>
          </a:xfrm>
        </p:spPr>
        <p:txBody>
          <a:bodyPr/>
          <a:lstStyle/>
          <a:p>
            <a:r>
              <a:rPr lang="en-IN" dirty="0" smtClean="0"/>
              <a:t>Feature Vector</a:t>
            </a:r>
            <a:endParaRPr lang="en-IN" dirty="0"/>
          </a:p>
        </p:txBody>
      </p:sp>
      <p:sp>
        <p:nvSpPr>
          <p:cNvPr id="3" name="Content Placeholder 2"/>
          <p:cNvSpPr>
            <a:spLocks noGrp="1"/>
          </p:cNvSpPr>
          <p:nvPr>
            <p:ph idx="1"/>
          </p:nvPr>
        </p:nvSpPr>
        <p:spPr>
          <a:xfrm>
            <a:off x="500034" y="2214554"/>
            <a:ext cx="8229600" cy="4525963"/>
          </a:xfrm>
        </p:spPr>
        <p:txBody>
          <a:bodyPr>
            <a:normAutofit/>
          </a:bodyPr>
          <a:lstStyle/>
          <a:p>
            <a:r>
              <a:rPr lang="en-IN" sz="1600" dirty="0" smtClean="0"/>
              <a:t>For each audio sample of 5 sec we obtain a long term averaged feature vector with 390 features.</a:t>
            </a:r>
          </a:p>
          <a:p>
            <a:r>
              <a:rPr lang="en-IN" sz="1600" dirty="0" smtClean="0"/>
              <a:t>These features include 13 MFCC+13 Delta MFCC+13 Delta </a:t>
            </a:r>
            <a:r>
              <a:rPr lang="en-IN" sz="1600" dirty="0" err="1" smtClean="0"/>
              <a:t>Delta</a:t>
            </a:r>
            <a:r>
              <a:rPr lang="en-IN" sz="1600" dirty="0" smtClean="0"/>
              <a:t> MFCC. Making a set of 39 sized feature vector.</a:t>
            </a:r>
          </a:p>
          <a:p>
            <a:r>
              <a:rPr lang="en-IN" sz="1600" dirty="0" smtClean="0"/>
              <a:t> Such consecutive features are stacked to create </a:t>
            </a:r>
            <a:r>
              <a:rPr lang="en-IN" sz="1600" b="1" dirty="0" smtClean="0"/>
              <a:t>context windows. </a:t>
            </a:r>
            <a:r>
              <a:rPr lang="en-IN" sz="1600" dirty="0" smtClean="0"/>
              <a:t>The number of consecutive features stacked together is called context window size. We used a context window size of 5.</a:t>
            </a:r>
          </a:p>
          <a:p>
            <a:r>
              <a:rPr lang="en-IN" sz="1600" dirty="0" smtClean="0"/>
              <a:t>Long term averaging is done and standard deviation is calculated for over entire duration giving a single feature vector of size of shape (390,1)</a:t>
            </a:r>
          </a:p>
          <a:p>
            <a:r>
              <a:rPr lang="en-IN" sz="1600" dirty="0" smtClean="0"/>
              <a:t> 39(mfcc + delta mfcc+ delta-delta mfcc)*5(context window size)*2(mean + standard deviation)=390</a:t>
            </a:r>
          </a:p>
          <a:p>
            <a:r>
              <a:rPr lang="en-IN" sz="1600" dirty="0" smtClean="0"/>
              <a:t>When x such samples are taken out feature vector has a shape of (390,x)</a:t>
            </a:r>
            <a:endParaRPr lang="en-IN"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333</TotalTime>
  <Words>1496</Words>
  <Application>Microsoft Office PowerPoint</Application>
  <PresentationFormat>On-screen Show (4:3)</PresentationFormat>
  <Paragraphs>235</Paragraphs>
  <Slides>24</Slides>
  <Notes>12</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Executive</vt:lpstr>
      <vt:lpstr>1_Executive</vt:lpstr>
      <vt:lpstr>2_Executive</vt:lpstr>
      <vt:lpstr>4_Executive</vt:lpstr>
      <vt:lpstr>Spoken Language Identification using Neural Network</vt:lpstr>
      <vt:lpstr>Introduction</vt:lpstr>
      <vt:lpstr>Introduction</vt:lpstr>
      <vt:lpstr>Problem Statement</vt:lpstr>
      <vt:lpstr>Our Proposal</vt:lpstr>
      <vt:lpstr>Experimental Setup</vt:lpstr>
      <vt:lpstr>Data Set</vt:lpstr>
      <vt:lpstr>Feature Extraction</vt:lpstr>
      <vt:lpstr>Feature Vector</vt:lpstr>
      <vt:lpstr>Feature Selection</vt:lpstr>
      <vt:lpstr>Training  </vt:lpstr>
      <vt:lpstr>Deep Learning</vt:lpstr>
      <vt:lpstr>Neural Network Architecture</vt:lpstr>
      <vt:lpstr>Hybrid Neural Network Model</vt:lpstr>
      <vt:lpstr>Testing</vt:lpstr>
      <vt:lpstr>Testing</vt:lpstr>
      <vt:lpstr>Results</vt:lpstr>
      <vt:lpstr>Results</vt:lpstr>
      <vt:lpstr>PowerPoint Presentation</vt:lpstr>
      <vt:lpstr>Results</vt:lpstr>
      <vt:lpstr>Prediction Visualization through GUI</vt:lpstr>
      <vt:lpstr>GUI Sample</vt:lpstr>
      <vt:lpstr>Real Time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Neural Network</dc:title>
  <dc:creator>Aditya Jain</dc:creator>
  <cp:lastModifiedBy>ADITYA</cp:lastModifiedBy>
  <cp:revision>34</cp:revision>
  <dcterms:created xsi:type="dcterms:W3CDTF">2006-08-16T00:00:00Z</dcterms:created>
  <dcterms:modified xsi:type="dcterms:W3CDTF">2017-05-30T11:53:02Z</dcterms:modified>
</cp:coreProperties>
</file>