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3863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Deep neural network is a feed-forward artificial neural network with multiple hidden units between input and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952875" cy="24955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4419600"/>
            <a:ext cx="8372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Use Deep Neural Networks?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Ability to learn complicated feature representations and classifiers jointly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Learn much better models of data that lie on or near a non-linear manifold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Performance does not saturate with increase in training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Surpass the performance of the other dominant paradigms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09" y="1600200"/>
            <a:ext cx="2430991" cy="3330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3248"/>
            <a:ext cx="2484335" cy="3345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479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7209" y="479238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Layer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4066" y="4400220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Hidden Layer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0337" y="4400220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Hidden Layer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14639" y="3851722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Layer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7178" y="3851722"/>
            <a:ext cx="1081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Layer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052349"/>
            <a:ext cx="248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Initial Neural Network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922078" y="5055769"/>
            <a:ext cx="254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Binary Neural Network(s)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531" y="5313084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0050"/>
            <a:r>
              <a:rPr lang="en-US" sz="1200" dirty="0"/>
              <a:t>Input Dimension	: 180</a:t>
            </a:r>
          </a:p>
          <a:p>
            <a:pPr defTabSz="598488"/>
            <a:r>
              <a:rPr lang="en-US" sz="1200" dirty="0"/>
              <a:t>Hidden Layer	: 12</a:t>
            </a:r>
          </a:p>
          <a:p>
            <a:pPr defTabSz="400050"/>
            <a:r>
              <a:rPr lang="en-US" sz="1200" dirty="0"/>
              <a:t>Output Layer	: 3</a:t>
            </a:r>
          </a:p>
          <a:p>
            <a:pPr defTabSz="400050"/>
            <a:r>
              <a:rPr lang="en-US" sz="1200" dirty="0"/>
              <a:t>Loss Function	: Categorical </a:t>
            </a:r>
            <a:r>
              <a:rPr lang="en-US" sz="1200" dirty="0" err="1"/>
              <a:t>Crossentropy</a:t>
            </a:r>
            <a:endParaRPr lang="en-US" sz="1200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18835" y="5314866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00050"/>
            <a:r>
              <a:rPr lang="en-US" sz="1200" dirty="0">
                <a:solidFill>
                  <a:prstClr val="black"/>
                </a:solidFill>
              </a:rPr>
              <a:t>Input Dimension	: 380</a:t>
            </a:r>
          </a:p>
          <a:p>
            <a:pPr lvl="0" defTabSz="598488"/>
            <a:r>
              <a:rPr lang="en-US" sz="1200" dirty="0">
                <a:solidFill>
                  <a:prstClr val="black"/>
                </a:solidFill>
              </a:rPr>
              <a:t>Hidden Layer	: 22</a:t>
            </a:r>
          </a:p>
          <a:p>
            <a:pPr lvl="0" defTabSz="400050"/>
            <a:r>
              <a:rPr lang="en-US" sz="1200" dirty="0">
                <a:solidFill>
                  <a:prstClr val="black"/>
                </a:solidFill>
              </a:rPr>
              <a:t>Output Layer	: 2</a:t>
            </a:r>
          </a:p>
          <a:p>
            <a:pPr lvl="0" defTabSz="400050"/>
            <a:r>
              <a:rPr lang="en-US" sz="1200" dirty="0">
                <a:solidFill>
                  <a:prstClr val="black"/>
                </a:solidFill>
              </a:rPr>
              <a:t>Loss Function	: Binary </a:t>
            </a:r>
            <a:r>
              <a:rPr lang="en-US" sz="1200" dirty="0" err="1">
                <a:solidFill>
                  <a:prstClr val="black"/>
                </a:solidFill>
              </a:rPr>
              <a:t>Crossentropy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7983" y="1888065"/>
            <a:ext cx="26422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7363">
              <a:lnSpc>
                <a:spcPct val="200000"/>
              </a:lnSpc>
            </a:pPr>
            <a:r>
              <a:rPr lang="en-US" sz="1200" dirty="0"/>
              <a:t>Activation Function:</a:t>
            </a:r>
          </a:p>
          <a:p>
            <a:pPr marL="171450" indent="-171450" defTabSz="4000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47763" algn="l"/>
              </a:tabLst>
            </a:pPr>
            <a:r>
              <a:rPr lang="en-US" sz="1200" dirty="0"/>
              <a:t>Hidden Layer	: </a:t>
            </a:r>
            <a:r>
              <a:rPr lang="en-US" sz="1200" dirty="0" err="1"/>
              <a:t>ReLU</a:t>
            </a:r>
            <a:endParaRPr lang="en-US" sz="1200" dirty="0"/>
          </a:p>
          <a:p>
            <a:pPr marL="171450" indent="-171450" defTabSz="382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Output Layer	: </a:t>
            </a:r>
            <a:r>
              <a:rPr lang="en-US" sz="1200" dirty="0" err="1"/>
              <a:t>Softmax</a:t>
            </a:r>
            <a:endParaRPr lang="en-US" sz="1200" dirty="0"/>
          </a:p>
          <a:p>
            <a:pPr defTabSz="214313">
              <a:lnSpc>
                <a:spcPct val="200000"/>
              </a:lnSpc>
            </a:pPr>
            <a:r>
              <a:rPr lang="en-US" sz="1200" dirty="0" err="1"/>
              <a:t>Regularizer</a:t>
            </a:r>
            <a:r>
              <a:rPr lang="en-US" sz="1200" dirty="0"/>
              <a:t> 	: L1L2</a:t>
            </a:r>
          </a:p>
          <a:p>
            <a:pPr defTabSz="285750">
              <a:lnSpc>
                <a:spcPct val="200000"/>
              </a:lnSpc>
            </a:pPr>
            <a:r>
              <a:rPr lang="en-US" sz="1200" dirty="0"/>
              <a:t>Optimizer	: </a:t>
            </a:r>
            <a:r>
              <a:rPr lang="en-US" sz="1200" dirty="0" err="1"/>
              <a:t>Adadelta</a:t>
            </a:r>
            <a:endParaRPr lang="en-US" sz="1200" dirty="0"/>
          </a:p>
          <a:p>
            <a:pPr defTabSz="427038">
              <a:lnSpc>
                <a:spcPct val="200000"/>
              </a:lnSpc>
            </a:pPr>
            <a:r>
              <a:rPr lang="en-US" sz="1200" dirty="0"/>
              <a:t>Metric	: Accuracy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67583" y="1651976"/>
            <a:ext cx="225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Common Parameters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299" y="1395158"/>
            <a:ext cx="281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Representative Architecture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9828" y="1389533"/>
            <a:ext cx="281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Representative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3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Both Initial and Binary were using </a:t>
            </a:r>
            <a:r>
              <a:rPr lang="en-IN" b="1" u="sng" dirty="0" err="1"/>
              <a:t>Keras</a:t>
            </a:r>
            <a:r>
              <a:rPr lang="en-IN" dirty="0"/>
              <a:t> Library which is a high-level neural networks library, written in Python, capable of running on top of either Tensor Flow or </a:t>
            </a:r>
            <a:r>
              <a:rPr lang="en-IN" dirty="0" err="1"/>
              <a:t>Theano</a:t>
            </a:r>
            <a:r>
              <a:rPr lang="en-IN" dirty="0"/>
              <a:t> and enables fast experimentation. It allows easy specification of the characteristics of the network.</a:t>
            </a:r>
          </a:p>
          <a:p>
            <a:pPr algn="just"/>
            <a:r>
              <a:rPr lang="en-IN" dirty="0"/>
              <a:t>The Initial NN is trained with audio speech samples for all languages and produces the top 2 most probable language candidates.</a:t>
            </a:r>
          </a:p>
          <a:p>
            <a:pPr algn="just"/>
            <a:r>
              <a:rPr lang="en-IN" dirty="0"/>
              <a:t>Binary NN(s) are trained with audio speech samples for all language pairs.</a:t>
            </a:r>
          </a:p>
          <a:p>
            <a:pPr algn="just"/>
            <a:r>
              <a:rPr lang="en-IN" dirty="0"/>
              <a:t>Final output is produced by using the top 2 candidates and inputting them to the appropriate Binary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Visualization through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 was made to illustrate the functioning of the Hybrid Neural Network Model.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PyQt5</a:t>
            </a:r>
            <a:r>
              <a:rPr lang="en-US" dirty="0"/>
              <a:t> was used to design the GUI.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Allows the user to select any .mp3 file.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frame wise language prediction for the audio sample.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Provides final language prediction for the audio sample.</a:t>
            </a:r>
          </a:p>
        </p:txBody>
      </p:sp>
    </p:spTree>
    <p:extLst>
      <p:ext uri="{BB962C8B-B14F-4D97-AF65-F5344CB8AC3E}">
        <p14:creationId xmlns:p14="http://schemas.microsoft.com/office/powerpoint/2010/main" val="11758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33" y="1828800"/>
            <a:ext cx="5059933" cy="44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</TotalTime>
  <Words>153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Palatino Linotype</vt:lpstr>
      <vt:lpstr>Executive</vt:lpstr>
      <vt:lpstr>Deep Learning</vt:lpstr>
      <vt:lpstr>Neural Network Architecture</vt:lpstr>
      <vt:lpstr>Hybrid Neural Network Model</vt:lpstr>
      <vt:lpstr>Prediction Visualization through GUI</vt:lpstr>
      <vt:lpstr>GUI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Anmol Varshney</cp:lastModifiedBy>
  <cp:revision>18</cp:revision>
  <dcterms:created xsi:type="dcterms:W3CDTF">2006-08-16T00:00:00Z</dcterms:created>
  <dcterms:modified xsi:type="dcterms:W3CDTF">2017-05-29T20:05:56Z</dcterms:modified>
</cp:coreProperties>
</file>