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 id="2147483720" r:id="rId4"/>
  </p:sldMasterIdLst>
  <p:notesMasterIdLst>
    <p:notesMasterId r:id="rId34"/>
  </p:notesMasterIdLst>
  <p:sldIdLst>
    <p:sldId id="256" r:id="rId5"/>
    <p:sldId id="257" r:id="rId6"/>
    <p:sldId id="258" r:id="rId7"/>
    <p:sldId id="260" r:id="rId8"/>
    <p:sldId id="287" r:id="rId9"/>
    <p:sldId id="288" r:id="rId10"/>
    <p:sldId id="289" r:id="rId11"/>
    <p:sldId id="290" r:id="rId12"/>
    <p:sldId id="263" r:id="rId13"/>
    <p:sldId id="266" r:id="rId14"/>
    <p:sldId id="279" r:id="rId15"/>
    <p:sldId id="267" r:id="rId16"/>
    <p:sldId id="269" r:id="rId17"/>
    <p:sldId id="278" r:id="rId18"/>
    <p:sldId id="282" r:id="rId19"/>
    <p:sldId id="283" r:id="rId20"/>
    <p:sldId id="284" r:id="rId21"/>
    <p:sldId id="264" r:id="rId22"/>
    <p:sldId id="265" r:id="rId23"/>
    <p:sldId id="271" r:id="rId24"/>
    <p:sldId id="272" r:id="rId25"/>
    <p:sldId id="273" r:id="rId26"/>
    <p:sldId id="274" r:id="rId27"/>
    <p:sldId id="280" r:id="rId28"/>
    <p:sldId id="281" r:id="rId29"/>
    <p:sldId id="277" r:id="rId30"/>
    <p:sldId id="276" r:id="rId31"/>
    <p:sldId id="285" r:id="rId32"/>
    <p:sldId id="28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91" autoAdjust="0"/>
  </p:normalViewPr>
  <p:slideViewPr>
    <p:cSldViewPr>
      <p:cViewPr varScale="1">
        <p:scale>
          <a:sx n="66" d="100"/>
          <a:sy n="66" d="100"/>
        </p:scale>
        <p:origin x="-149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DCA80A-463E-40D4-BA34-FED0CD2C258C}" type="datetimeFigureOut">
              <a:rPr lang="en-US" smtClean="0"/>
              <a:pPr/>
              <a:t>30/5/2017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9A0A40-088F-44CE-8547-8CF4D8B5748D}" type="slidenum">
              <a:rPr lang="en-US" smtClean="0"/>
              <a:pPr/>
              <a:t>‹#›</a:t>
            </a:fld>
            <a:endParaRPr lang="en-US"/>
          </a:p>
        </p:txBody>
      </p:sp>
    </p:spTree>
    <p:extLst>
      <p:ext uri="{BB962C8B-B14F-4D97-AF65-F5344CB8AC3E}">
        <p14:creationId xmlns:p14="http://schemas.microsoft.com/office/powerpoint/2010/main" val="462783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9A0A40-088F-44CE-8547-8CF4D8B5748D}" type="slidenum">
              <a:rPr lang="en-US" smtClean="0"/>
              <a:pPr/>
              <a:t>1</a:t>
            </a:fld>
            <a:endParaRPr lang="en-US"/>
          </a:p>
        </p:txBody>
      </p:sp>
    </p:spTree>
    <p:extLst>
      <p:ext uri="{BB962C8B-B14F-4D97-AF65-F5344CB8AC3E}">
        <p14:creationId xmlns:p14="http://schemas.microsoft.com/office/powerpoint/2010/main" val="413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13</a:t>
            </a:fld>
            <a:endParaRPr lang="en-US"/>
          </a:p>
        </p:txBody>
      </p:sp>
    </p:spTree>
    <p:extLst>
      <p:ext uri="{BB962C8B-B14F-4D97-AF65-F5344CB8AC3E}">
        <p14:creationId xmlns:p14="http://schemas.microsoft.com/office/powerpoint/2010/main" val="647014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 p-value means greater stat significance</a:t>
            </a:r>
          </a:p>
        </p:txBody>
      </p:sp>
      <p:sp>
        <p:nvSpPr>
          <p:cNvPr id="4" name="Slide Number Placeholder 3"/>
          <p:cNvSpPr>
            <a:spLocks noGrp="1"/>
          </p:cNvSpPr>
          <p:nvPr>
            <p:ph type="sldNum" sz="quarter" idx="10"/>
          </p:nvPr>
        </p:nvSpPr>
        <p:spPr/>
        <p:txBody>
          <a:bodyPr/>
          <a:lstStyle/>
          <a:p>
            <a:fld id="{979A0A40-088F-44CE-8547-8CF4D8B5748D}" type="slidenum">
              <a:rPr lang="en-US" smtClean="0"/>
              <a:t>14</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reLU</a:t>
            </a:r>
            <a:r>
              <a:rPr lang="en-US" dirty="0"/>
              <a:t> = rectifier Linear Unit</a:t>
            </a:r>
          </a:p>
          <a:p>
            <a:r>
              <a:rPr lang="en-US" dirty="0" err="1"/>
              <a:t>Adadelta</a:t>
            </a:r>
            <a:r>
              <a:rPr lang="en-US" dirty="0"/>
              <a:t> controls learning rate</a:t>
            </a:r>
          </a:p>
        </p:txBody>
      </p:sp>
      <p:sp>
        <p:nvSpPr>
          <p:cNvPr id="4" name="Slide Number Placeholder 3"/>
          <p:cNvSpPr>
            <a:spLocks noGrp="1"/>
          </p:cNvSpPr>
          <p:nvPr>
            <p:ph type="sldNum" sz="quarter" idx="10"/>
          </p:nvPr>
        </p:nvSpPr>
        <p:spPr/>
        <p:txBody>
          <a:bodyPr/>
          <a:lstStyle/>
          <a:p>
            <a:fld id="{979A0A40-088F-44CE-8547-8CF4D8B5748D}" type="slidenum">
              <a:rPr lang="en-US" smtClean="0"/>
              <a:pPr/>
              <a:t>16</a:t>
            </a:fld>
            <a:endParaRPr lang="en-US"/>
          </a:p>
        </p:txBody>
      </p:sp>
    </p:spTree>
    <p:extLst>
      <p:ext uri="{BB962C8B-B14F-4D97-AF65-F5344CB8AC3E}">
        <p14:creationId xmlns:p14="http://schemas.microsoft.com/office/powerpoint/2010/main" val="4020566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and its use</a:t>
            </a:r>
          </a:p>
        </p:txBody>
      </p:sp>
      <p:sp>
        <p:nvSpPr>
          <p:cNvPr id="4" name="Slide Number Placeholder 3"/>
          <p:cNvSpPr>
            <a:spLocks noGrp="1"/>
          </p:cNvSpPr>
          <p:nvPr>
            <p:ph type="sldNum" sz="quarter" idx="10"/>
          </p:nvPr>
        </p:nvSpPr>
        <p:spPr/>
        <p:txBody>
          <a:bodyPr/>
          <a:lstStyle/>
          <a:p>
            <a:fld id="{979A0A40-088F-44CE-8547-8CF4D8B5748D}" type="slidenum">
              <a:rPr lang="en-US" smtClean="0"/>
              <a:pPr/>
              <a:t>18</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and its use</a:t>
            </a:r>
          </a:p>
        </p:txBody>
      </p:sp>
      <p:sp>
        <p:nvSpPr>
          <p:cNvPr id="4" name="Slide Number Placeholder 3"/>
          <p:cNvSpPr>
            <a:spLocks noGrp="1"/>
          </p:cNvSpPr>
          <p:nvPr>
            <p:ph type="sldNum" sz="quarter" idx="10"/>
          </p:nvPr>
        </p:nvSpPr>
        <p:spPr/>
        <p:txBody>
          <a:bodyPr/>
          <a:lstStyle/>
          <a:p>
            <a:fld id="{979A0A40-088F-44CE-8547-8CF4D8B5748D}" type="slidenum">
              <a:rPr lang="en-US" smtClean="0"/>
              <a:pPr/>
              <a:t>19</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t>26</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737328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SDC: pseudo-prosodic feature, shifted delta op on acoustic feature</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737328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737328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and its use</a:t>
            </a:r>
          </a:p>
          <a:p>
            <a:r>
              <a:rPr lang="en-US" dirty="0"/>
              <a:t>Emergency</a:t>
            </a:r>
            <a:r>
              <a:rPr lang="en-US" baseline="0" dirty="0"/>
              <a:t> </a:t>
            </a:r>
            <a:r>
              <a:rPr lang="en-US" baseline="0" dirty="0" err="1"/>
              <a:t>mein</a:t>
            </a:r>
            <a:r>
              <a:rPr lang="en-US" baseline="0" dirty="0"/>
              <a:t> quick response </a:t>
            </a:r>
            <a:r>
              <a:rPr lang="en-US" baseline="0" dirty="0" err="1"/>
              <a:t>chaiye</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2</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are we</a:t>
            </a:r>
            <a:r>
              <a:rPr lang="en-US" baseline="0" dirty="0"/>
              <a:t> doing it</a:t>
            </a:r>
          </a:p>
          <a:p>
            <a:r>
              <a:rPr lang="en-US" sz="1200" kern="1200" dirty="0">
                <a:solidFill>
                  <a:schemeClr val="tx1"/>
                </a:solidFill>
                <a:effectLst/>
                <a:latin typeface="+mn-lt"/>
                <a:ea typeface="+mn-ea"/>
                <a:cs typeface="+mn-cs"/>
              </a:rPr>
              <a:t>phonotactic and prosody</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3</a:t>
            </a:fld>
            <a:endParaRPr lang="en-US"/>
          </a:p>
        </p:txBody>
      </p:sp>
    </p:spTree>
    <p:extLst>
      <p:ext uri="{BB962C8B-B14F-4D97-AF65-F5344CB8AC3E}">
        <p14:creationId xmlns:p14="http://schemas.microsoft.com/office/powerpoint/2010/main" val="193443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a:t>
            </a:r>
            <a:r>
              <a:rPr lang="en-US" baseline="0" dirty="0"/>
              <a:t> read</a:t>
            </a:r>
          </a:p>
          <a:p>
            <a:r>
              <a:rPr lang="en-US" baseline="0" dirty="0"/>
              <a:t>Two stage being coarse and fine</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4</a:t>
            </a:fld>
            <a:endParaRPr lang="en-US"/>
          </a:p>
        </p:txBody>
      </p:sp>
    </p:spTree>
    <p:extLst>
      <p:ext uri="{BB962C8B-B14F-4D97-AF65-F5344CB8AC3E}">
        <p14:creationId xmlns:p14="http://schemas.microsoft.com/office/powerpoint/2010/main" val="2847015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t>5</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In this paper, a baseline system for the LID system in multilingual environments has been developed using GMM as a classifier and MFCC combined with Shifted-Delta-Cepstral (SDC) as front end processing feature vectors. </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6</a:t>
            </a:fld>
            <a:endParaRPr lang="en-US"/>
          </a:p>
        </p:txBody>
      </p:sp>
    </p:spTree>
    <p:extLst>
      <p:ext uri="{BB962C8B-B14F-4D97-AF65-F5344CB8AC3E}">
        <p14:creationId xmlns:p14="http://schemas.microsoft.com/office/powerpoint/2010/main" val="64519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9</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11</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Why are delta and delta-delta </a:t>
            </a:r>
            <a:r>
              <a:rPr lang="en-IN" dirty="0" err="1"/>
              <a:t>mfcc</a:t>
            </a:r>
            <a:r>
              <a:rPr lang="en-IN" dirty="0"/>
              <a:t> used ?</a:t>
            </a:r>
          </a:p>
          <a:p>
            <a:endParaRPr lang="en-IN" dirty="0"/>
          </a:p>
          <a:p>
            <a:r>
              <a:rPr lang="en-IN" dirty="0"/>
              <a:t>Static </a:t>
            </a:r>
            <a:r>
              <a:rPr lang="en-IN" dirty="0" err="1"/>
              <a:t>mfcc</a:t>
            </a:r>
            <a:r>
              <a:rPr lang="en-IN" dirty="0"/>
              <a:t> features are representative of physical characteristics of vocal chord which is not enough to discriminate languages, hence we require temporal variation of </a:t>
            </a:r>
            <a:r>
              <a:rPr lang="en-IN" dirty="0" err="1"/>
              <a:t>mfcc</a:t>
            </a:r>
            <a:r>
              <a:rPr lang="en-IN" dirty="0"/>
              <a:t>.</a:t>
            </a:r>
          </a:p>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12</a:t>
            </a:fld>
            <a:endParaRPr lang="en-US"/>
          </a:p>
        </p:txBody>
      </p:sp>
    </p:spTree>
    <p:extLst>
      <p:ext uri="{BB962C8B-B14F-4D97-AF65-F5344CB8AC3E}">
        <p14:creationId xmlns:p14="http://schemas.microsoft.com/office/powerpoint/2010/main" val="3926316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30/5/2017</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a:solidFill>
                <a:prstClr val="black">
                  <a:lumMod val="65000"/>
                  <a:lumOff val="35000"/>
                </a:prstClr>
              </a:solidFill>
            </a:endParaRPr>
          </a:p>
        </p:txBody>
      </p:sp>
    </p:spTree>
    <p:extLst>
      <p:ext uri="{BB962C8B-B14F-4D97-AF65-F5344CB8AC3E}">
        <p14:creationId xmlns:p14="http://schemas.microsoft.com/office/powerpoint/2010/main" val="4079227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796357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675616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0311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959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4387839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607947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3869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855656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532781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23802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a:solidFill>
                <a:prstClr val="black">
                  <a:lumMod val="65000"/>
                  <a:lumOff val="35000"/>
                </a:prstClr>
              </a:solidFill>
            </a:endParaRPr>
          </a:p>
        </p:txBody>
      </p:sp>
    </p:spTree>
    <p:extLst>
      <p:ext uri="{BB962C8B-B14F-4D97-AF65-F5344CB8AC3E}">
        <p14:creationId xmlns:p14="http://schemas.microsoft.com/office/powerpoint/2010/main" val="40792278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7963574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6756169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03117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9590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4387839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60794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3869707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855656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5327816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23802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a:solidFill>
                <a:prstClr val="black">
                  <a:lumMod val="65000"/>
                  <a:lumOff val="35000"/>
                </a:prstClr>
              </a:solidFill>
            </a:endParaRPr>
          </a:p>
        </p:txBody>
      </p:sp>
    </p:spTree>
    <p:extLst>
      <p:ext uri="{BB962C8B-B14F-4D97-AF65-F5344CB8AC3E}">
        <p14:creationId xmlns:p14="http://schemas.microsoft.com/office/powerpoint/2010/main" val="16998149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706810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3736515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36005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41077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32749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992323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8270285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7320823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2676941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581007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30/5/2017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30/5/2017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30/5/2017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30/5/2017</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4707707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47077078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8885805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044575"/>
            <a:ext cx="7772400" cy="1470025"/>
          </a:xfrm>
        </p:spPr>
        <p:txBody>
          <a:bodyPr>
            <a:noAutofit/>
          </a:bodyPr>
          <a:lstStyle/>
          <a:p>
            <a:r>
              <a:rPr lang="en-US" sz="4400" dirty="0"/>
              <a:t>Spoken Language Identification using Neural Network</a:t>
            </a:r>
          </a:p>
        </p:txBody>
      </p:sp>
      <p:sp>
        <p:nvSpPr>
          <p:cNvPr id="3" name="Subtitle 2"/>
          <p:cNvSpPr>
            <a:spLocks noGrp="1"/>
          </p:cNvSpPr>
          <p:nvPr>
            <p:ph type="subTitle" idx="1"/>
          </p:nvPr>
        </p:nvSpPr>
        <p:spPr>
          <a:xfrm>
            <a:off x="1371600" y="2667000"/>
            <a:ext cx="6400800" cy="3124200"/>
          </a:xfrm>
        </p:spPr>
        <p:txBody>
          <a:bodyPr>
            <a:normAutofit/>
          </a:bodyPr>
          <a:lstStyle/>
          <a:p>
            <a:r>
              <a:rPr lang="en-US" dirty="0"/>
              <a:t>Prepared under the guidance of </a:t>
            </a:r>
          </a:p>
          <a:p>
            <a:r>
              <a:rPr lang="en-US" dirty="0"/>
              <a:t>Dr. </a:t>
            </a:r>
            <a:r>
              <a:rPr lang="en-US" dirty="0" err="1"/>
              <a:t>Shampa</a:t>
            </a:r>
            <a:r>
              <a:rPr lang="en-US" dirty="0"/>
              <a:t> </a:t>
            </a:r>
            <a:r>
              <a:rPr lang="en-US" dirty="0" err="1"/>
              <a:t>Chakraverty</a:t>
            </a:r>
            <a:endParaRPr lang="en-US" dirty="0"/>
          </a:p>
          <a:p>
            <a:r>
              <a:rPr lang="en-US" dirty="0"/>
              <a:t>by:</a:t>
            </a:r>
          </a:p>
          <a:p>
            <a:r>
              <a:rPr lang="en-US" dirty="0"/>
              <a:t>Aditya Jain 210/CO/13</a:t>
            </a:r>
          </a:p>
          <a:p>
            <a:r>
              <a:rPr lang="en-US" dirty="0"/>
              <a:t>Anmol Pandey 233/CO/13</a:t>
            </a:r>
          </a:p>
          <a:p>
            <a:r>
              <a:rPr lang="en-US" dirty="0"/>
              <a:t>Anmol </a:t>
            </a:r>
            <a:r>
              <a:rPr lang="en-US" dirty="0" err="1"/>
              <a:t>Varshney</a:t>
            </a:r>
            <a:r>
              <a:rPr lang="en-US" dirty="0"/>
              <a:t> 234/CO/13</a:t>
            </a:r>
          </a:p>
        </p:txBody>
      </p:sp>
    </p:spTree>
    <p:extLst>
      <p:ext uri="{BB962C8B-B14F-4D97-AF65-F5344CB8AC3E}">
        <p14:creationId xmlns:p14="http://schemas.microsoft.com/office/powerpoint/2010/main" val="1446045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Experimental Setup</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846" y="2537142"/>
            <a:ext cx="8839200" cy="1882458"/>
          </a:xfrm>
          <a:prstGeom prst="rect">
            <a:avLst/>
          </a:prstGeom>
          <a:noFill/>
        </p:spPr>
      </p:pic>
      <p:sp>
        <p:nvSpPr>
          <p:cNvPr id="5" name="Rectangle 4"/>
          <p:cNvSpPr/>
          <p:nvPr/>
        </p:nvSpPr>
        <p:spPr>
          <a:xfrm>
            <a:off x="3028125" y="4267200"/>
            <a:ext cx="3134641" cy="492443"/>
          </a:xfrm>
          <a:prstGeom prst="rect">
            <a:avLst/>
          </a:prstGeom>
        </p:spPr>
        <p:txBody>
          <a:bodyPr wrap="none">
            <a:spAutoFit/>
          </a:bodyPr>
          <a:lstStyle/>
          <a:p>
            <a:r>
              <a:rPr lang="en-US" sz="2600" dirty="0"/>
              <a:t>Workflow of project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Data Set</a:t>
            </a:r>
          </a:p>
        </p:txBody>
      </p:sp>
      <p:sp>
        <p:nvSpPr>
          <p:cNvPr id="3" name="Content Placeholder 2"/>
          <p:cNvSpPr>
            <a:spLocks noGrp="1"/>
          </p:cNvSpPr>
          <p:nvPr>
            <p:ph idx="1"/>
          </p:nvPr>
        </p:nvSpPr>
        <p:spPr/>
        <p:txBody>
          <a:bodyPr>
            <a:normAutofit/>
          </a:bodyPr>
          <a:lstStyle/>
          <a:p>
            <a:r>
              <a:rPr lang="en-IN" sz="2200" dirty="0"/>
              <a:t>We obtained our language dataset from Audio Lingua.</a:t>
            </a:r>
          </a:p>
          <a:p>
            <a:endParaRPr lang="en-IN" sz="2200" dirty="0"/>
          </a:p>
          <a:p>
            <a:r>
              <a:rPr lang="en-IN" sz="2200" dirty="0"/>
              <a:t>The dataset includes 170 distinct speakers for each language.</a:t>
            </a:r>
          </a:p>
          <a:p>
            <a:endParaRPr lang="en-IN" sz="2200" dirty="0"/>
          </a:p>
          <a:p>
            <a:r>
              <a:rPr lang="en-IN" sz="2200" dirty="0"/>
              <a:t>The dataset is assumed to be clean. It is pre-processed and split to multiple equal sized (5 sec) audio samples.</a:t>
            </a:r>
          </a:p>
          <a:p>
            <a:endParaRPr lang="en-IN" sz="2200" dirty="0"/>
          </a:p>
          <a:p>
            <a:r>
              <a:rPr lang="en-IN" sz="2200" dirty="0"/>
              <a:t>One audio samples is treated as a single data point. This is done to average out any noise component in the speech. </a:t>
            </a:r>
          </a:p>
          <a:p>
            <a:endParaRPr lang="en-US" sz="2200" dirty="0"/>
          </a:p>
        </p:txBody>
      </p:sp>
    </p:spTree>
    <p:extLst>
      <p:ext uri="{BB962C8B-B14F-4D97-AF65-F5344CB8AC3E}">
        <p14:creationId xmlns:p14="http://schemas.microsoft.com/office/powerpoint/2010/main" val="2897163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14366" y="2882"/>
            <a:ext cx="8229600" cy="1195536"/>
          </a:xfrm>
        </p:spPr>
        <p:txBody>
          <a:bodyPr/>
          <a:lstStyle/>
          <a:p>
            <a:r>
              <a:rPr lang="en-IN" dirty="0"/>
              <a:t>Feature Extraction</a:t>
            </a:r>
          </a:p>
        </p:txBody>
      </p:sp>
      <p:sp>
        <p:nvSpPr>
          <p:cNvPr id="3" name="Content Placeholder 2"/>
          <p:cNvSpPr>
            <a:spLocks noGrp="1"/>
          </p:cNvSpPr>
          <p:nvPr>
            <p:ph idx="1"/>
          </p:nvPr>
        </p:nvSpPr>
        <p:spPr>
          <a:xfrm>
            <a:off x="457200" y="1600200"/>
            <a:ext cx="4186808" cy="4709120"/>
          </a:xfrm>
        </p:spPr>
        <p:txBody>
          <a:bodyPr>
            <a:normAutofit fontScale="92500" lnSpcReduction="10000"/>
          </a:bodyPr>
          <a:lstStyle/>
          <a:p>
            <a:r>
              <a:rPr lang="en-IN" sz="1800" dirty="0"/>
              <a:t>Audio Sample is divided into frames of 25ms(400 frames) with a window hop of 10ms(100 frames).</a:t>
            </a:r>
            <a:br>
              <a:rPr lang="en-IN" sz="1800" dirty="0"/>
            </a:br>
            <a:endParaRPr lang="en-IN" sz="1800" dirty="0"/>
          </a:p>
          <a:p>
            <a:r>
              <a:rPr lang="en-IN" sz="1800" dirty="0"/>
              <a:t>Sliding Window is used processing the audio sample.</a:t>
            </a:r>
          </a:p>
          <a:p>
            <a:endParaRPr lang="en-IN" sz="1800" dirty="0"/>
          </a:p>
          <a:p>
            <a:r>
              <a:rPr lang="en-IN" sz="1800" dirty="0"/>
              <a:t>This overlapping of windows prevents spectral loss that is caused by framing.</a:t>
            </a:r>
          </a:p>
          <a:p>
            <a:endParaRPr lang="en-IN" sz="1800" dirty="0"/>
          </a:p>
          <a:p>
            <a:r>
              <a:rPr lang="en-IN" sz="1800" dirty="0"/>
              <a:t>For each frame 13 mfcc features are calculated.</a:t>
            </a:r>
          </a:p>
          <a:p>
            <a:endParaRPr lang="en-IN" sz="1800" dirty="0"/>
          </a:p>
          <a:p>
            <a:r>
              <a:rPr lang="en-IN" sz="1800" dirty="0"/>
              <a:t>Using these mfcc features, delta mfcc, delta </a:t>
            </a:r>
            <a:r>
              <a:rPr lang="en-IN" sz="1800" dirty="0" err="1"/>
              <a:t>delta</a:t>
            </a:r>
            <a:r>
              <a:rPr lang="en-IN" sz="1800" dirty="0"/>
              <a:t> mfcc is calculated.</a:t>
            </a:r>
          </a:p>
          <a:p>
            <a:pPr>
              <a:buNone/>
            </a:pPr>
            <a:endParaRPr lang="en-IN" sz="1800" dirty="0"/>
          </a:p>
        </p:txBody>
      </p:sp>
      <p:pic>
        <p:nvPicPr>
          <p:cNvPr id="4" name="Picture 3" descr="https://www.researchgate.net/profile/Fernando_Sciascio/publication/257690526/figure/fig3/AS:297570170621988@1447957665997/Fig-3-The-EMG-channel-is-segmented-into-sliding-windows-of-256-samples-with-overlapping.pn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28800"/>
            <a:ext cx="4392488" cy="4235362"/>
          </a:xfrm>
          <a:prstGeom prst="rect">
            <a:avLst/>
          </a:prstGeom>
          <a:noFill/>
          <a:ln>
            <a:noFill/>
          </a:ln>
        </p:spPr>
      </p:pic>
      <p:sp>
        <p:nvSpPr>
          <p:cNvPr id="5" name="TextBox 4"/>
          <p:cNvSpPr txBox="1"/>
          <p:nvPr/>
        </p:nvSpPr>
        <p:spPr>
          <a:xfrm>
            <a:off x="6228184" y="5970766"/>
            <a:ext cx="2304256" cy="338554"/>
          </a:xfrm>
          <a:prstGeom prst="rect">
            <a:avLst/>
          </a:prstGeom>
          <a:noFill/>
        </p:spPr>
        <p:txBody>
          <a:bodyPr wrap="square" rtlCol="0">
            <a:spAutoFit/>
          </a:bodyPr>
          <a:lstStyle/>
          <a:p>
            <a:r>
              <a:rPr lang="en-US" sz="1600" dirty="0"/>
              <a:t>Sliding Window</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267544"/>
          </a:xfrm>
        </p:spPr>
        <p:txBody>
          <a:bodyPr/>
          <a:lstStyle/>
          <a:p>
            <a:r>
              <a:rPr lang="en-IN" dirty="0"/>
              <a:t>Feature Vector</a:t>
            </a:r>
          </a:p>
        </p:txBody>
      </p:sp>
      <p:sp>
        <p:nvSpPr>
          <p:cNvPr id="3" name="Content Placeholder 2"/>
          <p:cNvSpPr>
            <a:spLocks noGrp="1"/>
          </p:cNvSpPr>
          <p:nvPr>
            <p:ph idx="1"/>
          </p:nvPr>
        </p:nvSpPr>
        <p:spPr>
          <a:xfrm>
            <a:off x="467544" y="1484785"/>
            <a:ext cx="8229600" cy="5373216"/>
          </a:xfrm>
        </p:spPr>
        <p:txBody>
          <a:bodyPr>
            <a:noAutofit/>
          </a:bodyPr>
          <a:lstStyle/>
          <a:p>
            <a:pPr algn="just"/>
            <a:r>
              <a:rPr lang="en-IN" sz="1800" dirty="0"/>
              <a:t>For each audio sample of 5 sec we obtain a long term averaged feature vector with 390 features.</a:t>
            </a:r>
          </a:p>
          <a:p>
            <a:pPr algn="just"/>
            <a:endParaRPr lang="en-IN" sz="900" dirty="0"/>
          </a:p>
          <a:p>
            <a:pPr algn="just"/>
            <a:r>
              <a:rPr lang="en-IN" sz="1800" dirty="0"/>
              <a:t>These features include 13 MFCC+13 Delta MFCC+13 Delta </a:t>
            </a:r>
            <a:r>
              <a:rPr lang="en-IN" sz="1800" dirty="0" err="1"/>
              <a:t>Delta</a:t>
            </a:r>
            <a:r>
              <a:rPr lang="en-IN" sz="1800" dirty="0"/>
              <a:t> MFCC. Making a set of 39 sized feature vectors.</a:t>
            </a:r>
          </a:p>
          <a:p>
            <a:pPr algn="just"/>
            <a:endParaRPr lang="en-IN" sz="900" dirty="0"/>
          </a:p>
          <a:p>
            <a:pPr algn="just"/>
            <a:r>
              <a:rPr lang="en-IN" sz="1800" dirty="0"/>
              <a:t>Such consecutive features are stacked to create </a:t>
            </a:r>
            <a:r>
              <a:rPr lang="en-IN" sz="1800" b="1" dirty="0"/>
              <a:t>context windows </a:t>
            </a:r>
            <a:r>
              <a:rPr lang="en-IN" sz="1800" dirty="0"/>
              <a:t>and the number of consecutive features used is called context window size. We used a context window size of 5.</a:t>
            </a:r>
          </a:p>
          <a:p>
            <a:pPr algn="just"/>
            <a:endParaRPr lang="en-IN" sz="900" dirty="0"/>
          </a:p>
          <a:p>
            <a:pPr algn="just"/>
            <a:r>
              <a:rPr lang="en-IN" sz="1800" dirty="0"/>
              <a:t>Long term averaging is done by computing the mean and standard deviation over the entire duration giving a single feature vector of size of shape (1, 390)</a:t>
            </a:r>
          </a:p>
          <a:p>
            <a:pPr algn="just"/>
            <a:endParaRPr lang="en-IN" sz="900" dirty="0"/>
          </a:p>
          <a:p>
            <a:pPr algn="just"/>
            <a:r>
              <a:rPr lang="en-IN" sz="1800" dirty="0"/>
              <a:t>39(</a:t>
            </a:r>
            <a:r>
              <a:rPr lang="en-IN" sz="1800" dirty="0" err="1"/>
              <a:t>mfcc</a:t>
            </a:r>
            <a:r>
              <a:rPr lang="en-IN" sz="1800" dirty="0"/>
              <a:t> + delta </a:t>
            </a:r>
            <a:r>
              <a:rPr lang="en-IN" sz="1800" dirty="0" err="1"/>
              <a:t>mfcc</a:t>
            </a:r>
            <a:r>
              <a:rPr lang="en-IN" sz="1800" dirty="0"/>
              <a:t> + delta </a:t>
            </a:r>
            <a:r>
              <a:rPr lang="en-IN" sz="1800" dirty="0" err="1"/>
              <a:t>delta</a:t>
            </a:r>
            <a:r>
              <a:rPr lang="en-IN" sz="1800" dirty="0"/>
              <a:t> </a:t>
            </a:r>
            <a:r>
              <a:rPr lang="en-IN" sz="1800" dirty="0" err="1"/>
              <a:t>mfcc</a:t>
            </a:r>
            <a:r>
              <a:rPr lang="en-IN" sz="1800" dirty="0"/>
              <a:t>) * 5 (context window size) * 2 (mean + standard deviation) = 390</a:t>
            </a:r>
          </a:p>
          <a:p>
            <a:pPr algn="just"/>
            <a:endParaRPr lang="en-IN" sz="900" dirty="0"/>
          </a:p>
          <a:p>
            <a:pPr algn="just"/>
            <a:r>
              <a:rPr lang="en-IN" sz="1800" dirty="0"/>
              <a:t>When x such samples are taken out feature vector has a shape of   (x, 390)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95400"/>
          </a:xfrm>
        </p:spPr>
        <p:txBody>
          <a:bodyPr/>
          <a:lstStyle/>
          <a:p>
            <a:r>
              <a:rPr lang="en-US" dirty="0"/>
              <a:t>Feature Selection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71600"/>
                <a:ext cx="8229600" cy="4953000"/>
              </a:xfrm>
            </p:spPr>
            <p:txBody>
              <a:bodyPr>
                <a:normAutofit/>
              </a:bodyPr>
              <a:lstStyle/>
              <a:p>
                <a:r>
                  <a:rPr lang="en-US" dirty="0"/>
                  <a:t>Advantages: Shorter training and prediction time, weeds out irrelevant features, less resource are used, prevents overfitting and avoids curse of dimensionality.</a:t>
                </a:r>
              </a:p>
              <a:p>
                <a:endParaRPr lang="en-US" dirty="0"/>
              </a:p>
              <a:p>
                <a:r>
                  <a:rPr lang="en-US" dirty="0"/>
                  <a:t>Pearson's chi-squared statistics is used to calculate p-value of each feature using formula:</a:t>
                </a:r>
              </a:p>
              <a:p>
                <a:pPr marL="0" indent="0" algn="ctr">
                  <a:buNone/>
                </a:pPr>
                <a14:m>
                  <m:oMath xmlns:m="http://schemas.openxmlformats.org/officeDocument/2006/math">
                    <m:sSup>
                      <m:sSupPr>
                        <m:ctrlPr>
                          <a:rPr lang="en-US" i="1">
                            <a:latin typeface="Cambria Math"/>
                          </a:rPr>
                        </m:ctrlPr>
                      </m:sSupPr>
                      <m:e>
                        <m:r>
                          <m:rPr>
                            <m:sty m:val="p"/>
                          </m:rPr>
                          <a:rPr lang="en-US">
                            <a:latin typeface="Cambria Math"/>
                          </a:rPr>
                          <m:t>χ</m:t>
                        </m:r>
                      </m:e>
                      <m:sup>
                        <m:r>
                          <a:rPr lang="en-US" i="1">
                            <a:latin typeface="Cambria Math"/>
                          </a:rPr>
                          <m:t>2</m:t>
                        </m:r>
                      </m:sup>
                    </m:sSup>
                    <m:r>
                      <a:rPr lang="en-US" i="1">
                        <a:latin typeface="Cambria Math"/>
                      </a:rPr>
                      <m:t>=</m:t>
                    </m:r>
                    <m:nary>
                      <m:naryPr>
                        <m:chr m:val="∑"/>
                        <m:grow m:val="on"/>
                        <m:ctrlPr>
                          <a:rPr lang="en-US" i="1">
                            <a:latin typeface="Cambria Math"/>
                          </a:rPr>
                        </m:ctrlPr>
                      </m:naryPr>
                      <m:sub>
                        <m:r>
                          <a:rPr lang="en-US" i="1">
                            <a:latin typeface="Cambria Math"/>
                          </a:rPr>
                          <m:t>𝑖</m:t>
                        </m:r>
                        <m:r>
                          <a:rPr lang="en-US" i="1">
                            <a:latin typeface="Cambria Math"/>
                          </a:rPr>
                          <m:t>=1</m:t>
                        </m:r>
                      </m:sub>
                      <m:sup>
                        <m:r>
                          <a:rPr lang="en-US" i="1">
                            <a:latin typeface="Cambria Math"/>
                          </a:rPr>
                          <m:t>𝑛</m:t>
                        </m:r>
                      </m:sup>
                      <m:e>
                        <m:f>
                          <m:fPr>
                            <m:ctrlPr>
                              <a:rPr lang="en-US" i="1">
                                <a:latin typeface="Cambria Math"/>
                              </a:rPr>
                            </m:ctrlPr>
                          </m:fPr>
                          <m:num>
                            <m:sSup>
                              <m:sSupPr>
                                <m:ctrlPr>
                                  <a:rPr lang="en-US" i="1">
                                    <a:latin typeface="Cambria Math"/>
                                  </a:rPr>
                                </m:ctrlPr>
                              </m:sSupPr>
                              <m:e>
                                <m:r>
                                  <a:rPr lang="en-US" i="1">
                                    <a:latin typeface="Cambria Math"/>
                                  </a:rPr>
                                  <m:t>(</m:t>
                                </m:r>
                                <m:sSub>
                                  <m:sSubPr>
                                    <m:ctrlPr>
                                      <a:rPr lang="en-US" i="1">
                                        <a:latin typeface="Cambria Math"/>
                                      </a:rPr>
                                    </m:ctrlPr>
                                  </m:sSubPr>
                                  <m:e>
                                    <m:r>
                                      <m:rPr>
                                        <m:sty m:val="p"/>
                                      </m:rPr>
                                      <a:rPr lang="en-US">
                                        <a:latin typeface="Cambria Math"/>
                                      </a:rPr>
                                      <m:t>O</m:t>
                                    </m:r>
                                  </m:e>
                                  <m:sub>
                                    <m:r>
                                      <a:rPr lang="en-US" i="1">
                                        <a:latin typeface="Cambria Math"/>
                                      </a:rPr>
                                      <m:t>𝑖</m:t>
                                    </m:r>
                                    <m:r>
                                      <a:rPr lang="en-US" i="1">
                                        <a:latin typeface="Cambria Math"/>
                                      </a:rPr>
                                      <m:t> </m:t>
                                    </m:r>
                                  </m:sub>
                                </m:sSub>
                                <m:r>
                                  <a:rPr lang="en-US" i="1">
                                    <a:latin typeface="Cambria Math"/>
                                  </a:rPr>
                                  <m:t>− </m:t>
                                </m:r>
                                <m:sSub>
                                  <m:sSubPr>
                                    <m:ctrlPr>
                                      <a:rPr lang="en-US" i="1">
                                        <a:latin typeface="Cambria Math"/>
                                      </a:rPr>
                                    </m:ctrlPr>
                                  </m:sSubPr>
                                  <m:e>
                                    <m:r>
                                      <m:rPr>
                                        <m:sty m:val="p"/>
                                      </m:rPr>
                                      <a:rPr lang="en-US">
                                        <a:latin typeface="Cambria Math"/>
                                      </a:rPr>
                                      <m:t>E</m:t>
                                    </m:r>
                                  </m:e>
                                  <m:sub>
                                    <m:r>
                                      <a:rPr lang="en-US" i="1">
                                        <a:latin typeface="Cambria Math"/>
                                      </a:rPr>
                                      <m:t>𝑖</m:t>
                                    </m:r>
                                  </m:sub>
                                </m:sSub>
                                <m:r>
                                  <a:rPr lang="en-US" i="1">
                                    <a:latin typeface="Cambria Math"/>
                                  </a:rPr>
                                  <m:t>)</m:t>
                                </m:r>
                              </m:e>
                              <m:sup>
                                <m:r>
                                  <a:rPr lang="en-US" i="1">
                                    <a:latin typeface="Cambria Math"/>
                                  </a:rPr>
                                  <m:t>2</m:t>
                                </m:r>
                              </m:sup>
                            </m:sSup>
                          </m:num>
                          <m:den>
                            <m:sSub>
                              <m:sSubPr>
                                <m:ctrlPr>
                                  <a:rPr lang="en-US" i="1">
                                    <a:latin typeface="Cambria Math"/>
                                  </a:rPr>
                                </m:ctrlPr>
                              </m:sSubPr>
                              <m:e>
                                <m:r>
                                  <m:rPr>
                                    <m:sty m:val="p"/>
                                  </m:rPr>
                                  <a:rPr lang="en-US">
                                    <a:latin typeface="Cambria Math"/>
                                  </a:rPr>
                                  <m:t>E</m:t>
                                </m:r>
                              </m:e>
                              <m:sub>
                                <m:r>
                                  <a:rPr lang="en-US" i="1">
                                    <a:latin typeface="Cambria Math"/>
                                  </a:rPr>
                                  <m:t>𝑖</m:t>
                                </m:r>
                              </m:sub>
                            </m:sSub>
                          </m:den>
                        </m:f>
                      </m:e>
                    </m:nary>
                  </m:oMath>
                </a14:m>
                <a:r>
                  <a:rPr lang="en-US" dirty="0"/>
                  <a:t> </a:t>
                </a:r>
              </a:p>
              <a:p>
                <a:pPr marL="0" indent="0">
                  <a:buNone/>
                </a:pPr>
                <a:endParaRPr lang="en-US" dirty="0"/>
              </a:p>
              <a:p>
                <a:r>
                  <a:rPr lang="en-US" dirty="0"/>
                  <a:t>Feature are then selected on the basis of their respective p-values.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71600"/>
                <a:ext cx="8229600" cy="4953000"/>
              </a:xfrm>
              <a:blipFill>
                <a:blip r:embed="rId3"/>
                <a:stretch>
                  <a:fillRect l="-963" t="-984" b="-1722"/>
                </a:stretch>
              </a:blipFill>
            </p:spPr>
            <p:txBody>
              <a:bodyPr/>
              <a:lstStyle/>
              <a:p>
                <a:r>
                  <a:rPr lang="en-US">
                    <a:noFill/>
                  </a:rPr>
                  <a:t> </a:t>
                </a:r>
              </a:p>
            </p:txBody>
          </p:sp>
        </mc:Fallback>
      </mc:AlternateContent>
    </p:spTree>
    <p:extLst>
      <p:ext uri="{BB962C8B-B14F-4D97-AF65-F5344CB8AC3E}">
        <p14:creationId xmlns:p14="http://schemas.microsoft.com/office/powerpoint/2010/main" val="797511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95536"/>
          </a:xfrm>
        </p:spPr>
        <p:txBody>
          <a:bodyPr/>
          <a:lstStyle/>
          <a:p>
            <a:r>
              <a:rPr lang="en-US" dirty="0"/>
              <a:t>Deep Learning</a:t>
            </a:r>
          </a:p>
        </p:txBody>
      </p:sp>
      <p:sp>
        <p:nvSpPr>
          <p:cNvPr id="14" name="Rectangle 13"/>
          <p:cNvSpPr/>
          <p:nvPr/>
        </p:nvSpPr>
        <p:spPr>
          <a:xfrm>
            <a:off x="381000" y="2386310"/>
            <a:ext cx="4572000" cy="923330"/>
          </a:xfrm>
          <a:prstGeom prst="rect">
            <a:avLst/>
          </a:prstGeom>
        </p:spPr>
        <p:txBody>
          <a:bodyPr>
            <a:spAutoFit/>
          </a:bodyPr>
          <a:lstStyle/>
          <a:p>
            <a:pPr algn="just"/>
            <a:r>
              <a:rPr lang="en-US" dirty="0">
                <a:solidFill>
                  <a:schemeClr val="bg1">
                    <a:lumMod val="50000"/>
                  </a:schemeClr>
                </a:solidFill>
              </a:rPr>
              <a:t>Deep neural network is a feed-forward artificial neural network with multiple hidden units between input and output</a:t>
            </a:r>
          </a:p>
        </p:txBody>
      </p:sp>
      <p:pic>
        <p:nvPicPr>
          <p:cNvPr id="15" name="Picture 14"/>
          <p:cNvPicPr>
            <a:picLocks noChangeAspect="1"/>
          </p:cNvPicPr>
          <p:nvPr/>
        </p:nvPicPr>
        <p:blipFill>
          <a:blip r:embed="rId2"/>
          <a:stretch>
            <a:fillRect/>
          </a:stretch>
        </p:blipFill>
        <p:spPr>
          <a:xfrm>
            <a:off x="4876800" y="1600200"/>
            <a:ext cx="3952875" cy="2495550"/>
          </a:xfrm>
          <a:prstGeom prst="rect">
            <a:avLst/>
          </a:prstGeom>
        </p:spPr>
      </p:pic>
      <p:sp>
        <p:nvSpPr>
          <p:cNvPr id="16" name="TextBox 15"/>
          <p:cNvSpPr txBox="1"/>
          <p:nvPr/>
        </p:nvSpPr>
        <p:spPr>
          <a:xfrm>
            <a:off x="457200" y="4419600"/>
            <a:ext cx="8372475" cy="1477328"/>
          </a:xfrm>
          <a:prstGeom prst="rect">
            <a:avLst/>
          </a:prstGeom>
          <a:noFill/>
        </p:spPr>
        <p:txBody>
          <a:bodyPr wrap="square" rtlCol="0">
            <a:spAutoFit/>
          </a:bodyPr>
          <a:lstStyle/>
          <a:p>
            <a:r>
              <a:rPr lang="en-US" dirty="0">
                <a:solidFill>
                  <a:schemeClr val="bg1">
                    <a:lumMod val="50000"/>
                  </a:schemeClr>
                </a:solidFill>
              </a:rPr>
              <a:t>Why Use Deep Neural Networks?</a:t>
            </a:r>
          </a:p>
          <a:p>
            <a:pPr marL="285750" indent="-285750" algn="just">
              <a:buFont typeface="Arial" panose="020B0604020202020204" pitchFamily="34" charset="0"/>
              <a:buChar char="•"/>
            </a:pPr>
            <a:r>
              <a:rPr lang="en-US" dirty="0">
                <a:solidFill>
                  <a:schemeClr val="bg1">
                    <a:lumMod val="50000"/>
                  </a:schemeClr>
                </a:solidFill>
              </a:rPr>
              <a:t>Ability to learn complicated feature representations and classifiers jointly</a:t>
            </a:r>
          </a:p>
          <a:p>
            <a:pPr marL="285750" indent="-285750" algn="just">
              <a:buFont typeface="Arial" panose="020B0604020202020204" pitchFamily="34" charset="0"/>
              <a:buChar char="•"/>
            </a:pPr>
            <a:r>
              <a:rPr lang="en-US" dirty="0">
                <a:solidFill>
                  <a:schemeClr val="bg1">
                    <a:lumMod val="50000"/>
                  </a:schemeClr>
                </a:solidFill>
              </a:rPr>
              <a:t>Learn much better models of data that lie on or near a non-linear manifold</a:t>
            </a:r>
          </a:p>
          <a:p>
            <a:pPr marL="285750" indent="-285750" algn="just">
              <a:buFont typeface="Arial" panose="020B0604020202020204" pitchFamily="34" charset="0"/>
              <a:buChar char="•"/>
            </a:pPr>
            <a:r>
              <a:rPr lang="en-US" dirty="0">
                <a:solidFill>
                  <a:schemeClr val="bg1">
                    <a:lumMod val="50000"/>
                  </a:schemeClr>
                </a:solidFill>
              </a:rPr>
              <a:t>Performance does not saturate with increase in training data</a:t>
            </a:r>
          </a:p>
          <a:p>
            <a:pPr marL="285750" indent="-285750" algn="just">
              <a:buFont typeface="Arial" panose="020B0604020202020204" pitchFamily="34" charset="0"/>
              <a:buChar char="•"/>
            </a:pPr>
            <a:r>
              <a:rPr lang="en-IN" dirty="0">
                <a:solidFill>
                  <a:schemeClr val="bg1">
                    <a:lumMod val="50000"/>
                  </a:schemeClr>
                </a:solidFill>
              </a:rPr>
              <a:t>Surpass the performance of the other dominant paradigms</a:t>
            </a:r>
            <a:endParaRPr lang="en-US" dirty="0">
              <a:solidFill>
                <a:schemeClr val="bg1">
                  <a:lumMod val="50000"/>
                </a:schemeClr>
              </a:solidFill>
            </a:endParaRPr>
          </a:p>
        </p:txBody>
      </p:sp>
    </p:spTree>
    <p:extLst>
      <p:ext uri="{BB962C8B-B14F-4D97-AF65-F5344CB8AC3E}">
        <p14:creationId xmlns:p14="http://schemas.microsoft.com/office/powerpoint/2010/main" val="3345061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95536"/>
          </a:xfrm>
        </p:spPr>
        <p:txBody>
          <a:bodyPr/>
          <a:lstStyle/>
          <a:p>
            <a:r>
              <a:rPr lang="en-US" dirty="0"/>
              <a:t>NN Architecture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809" y="1600200"/>
            <a:ext cx="2430991" cy="333022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603248"/>
            <a:ext cx="2484335" cy="3345470"/>
          </a:xfrm>
          <a:prstGeom prst="rect">
            <a:avLst/>
          </a:prstGeom>
        </p:spPr>
      </p:pic>
      <p:sp>
        <p:nvSpPr>
          <p:cNvPr id="10" name="TextBox 9"/>
          <p:cNvSpPr txBox="1"/>
          <p:nvPr/>
        </p:nvSpPr>
        <p:spPr>
          <a:xfrm>
            <a:off x="228600" y="4794159"/>
            <a:ext cx="990600" cy="261610"/>
          </a:xfrm>
          <a:prstGeom prst="rect">
            <a:avLst/>
          </a:prstGeom>
          <a:noFill/>
        </p:spPr>
        <p:txBody>
          <a:bodyPr wrap="square" rtlCol="0">
            <a:spAutoFit/>
          </a:bodyPr>
          <a:lstStyle/>
          <a:p>
            <a:r>
              <a:rPr lang="en-US" sz="1100" dirty="0"/>
              <a:t>Input Layer</a:t>
            </a:r>
            <a:endParaRPr lang="en-US" dirty="0"/>
          </a:p>
        </p:txBody>
      </p:sp>
      <p:sp>
        <p:nvSpPr>
          <p:cNvPr id="11" name="TextBox 10"/>
          <p:cNvSpPr txBox="1"/>
          <p:nvPr/>
        </p:nvSpPr>
        <p:spPr>
          <a:xfrm>
            <a:off x="6027209" y="4792383"/>
            <a:ext cx="990600" cy="261610"/>
          </a:xfrm>
          <a:prstGeom prst="rect">
            <a:avLst/>
          </a:prstGeom>
          <a:noFill/>
        </p:spPr>
        <p:txBody>
          <a:bodyPr wrap="square" rtlCol="0">
            <a:spAutoFit/>
          </a:bodyPr>
          <a:lstStyle/>
          <a:p>
            <a:r>
              <a:rPr lang="en-US" sz="1100" dirty="0"/>
              <a:t>Input Layer</a:t>
            </a:r>
            <a:endParaRPr lang="en-US" dirty="0"/>
          </a:p>
        </p:txBody>
      </p:sp>
      <p:sp>
        <p:nvSpPr>
          <p:cNvPr id="12" name="TextBox 11"/>
          <p:cNvSpPr txBox="1"/>
          <p:nvPr/>
        </p:nvSpPr>
        <p:spPr>
          <a:xfrm>
            <a:off x="1204066" y="4400220"/>
            <a:ext cx="1081933" cy="261610"/>
          </a:xfrm>
          <a:prstGeom prst="rect">
            <a:avLst/>
          </a:prstGeom>
          <a:noFill/>
        </p:spPr>
        <p:txBody>
          <a:bodyPr wrap="square" rtlCol="0">
            <a:spAutoFit/>
          </a:bodyPr>
          <a:lstStyle/>
          <a:p>
            <a:r>
              <a:rPr lang="en-US" sz="1100" dirty="0"/>
              <a:t>Hidden Layer</a:t>
            </a:r>
            <a:endParaRPr lang="en-US" dirty="0"/>
          </a:p>
        </p:txBody>
      </p:sp>
      <p:sp>
        <p:nvSpPr>
          <p:cNvPr id="13" name="TextBox 12"/>
          <p:cNvSpPr txBox="1"/>
          <p:nvPr/>
        </p:nvSpPr>
        <p:spPr>
          <a:xfrm>
            <a:off x="6930337" y="4400220"/>
            <a:ext cx="1081933" cy="261610"/>
          </a:xfrm>
          <a:prstGeom prst="rect">
            <a:avLst/>
          </a:prstGeom>
          <a:noFill/>
        </p:spPr>
        <p:txBody>
          <a:bodyPr wrap="square" rtlCol="0">
            <a:spAutoFit/>
          </a:bodyPr>
          <a:lstStyle/>
          <a:p>
            <a:r>
              <a:rPr lang="en-US" sz="1100" dirty="0"/>
              <a:t>Hidden Layer</a:t>
            </a:r>
            <a:endParaRPr lang="en-US" dirty="0"/>
          </a:p>
        </p:txBody>
      </p:sp>
      <p:sp>
        <p:nvSpPr>
          <p:cNvPr id="14" name="TextBox 13"/>
          <p:cNvSpPr txBox="1"/>
          <p:nvPr/>
        </p:nvSpPr>
        <p:spPr>
          <a:xfrm>
            <a:off x="2114639" y="3851722"/>
            <a:ext cx="1081933" cy="261610"/>
          </a:xfrm>
          <a:prstGeom prst="rect">
            <a:avLst/>
          </a:prstGeom>
          <a:noFill/>
        </p:spPr>
        <p:txBody>
          <a:bodyPr wrap="square" rtlCol="0">
            <a:spAutoFit/>
          </a:bodyPr>
          <a:lstStyle/>
          <a:p>
            <a:r>
              <a:rPr lang="en-US" sz="1100" dirty="0"/>
              <a:t>Output Layer</a:t>
            </a:r>
            <a:endParaRPr lang="en-US" dirty="0"/>
          </a:p>
        </p:txBody>
      </p:sp>
      <p:sp>
        <p:nvSpPr>
          <p:cNvPr id="15" name="TextBox 14"/>
          <p:cNvSpPr txBox="1"/>
          <p:nvPr/>
        </p:nvSpPr>
        <p:spPr>
          <a:xfrm>
            <a:off x="7887178" y="3851722"/>
            <a:ext cx="1081933" cy="261610"/>
          </a:xfrm>
          <a:prstGeom prst="rect">
            <a:avLst/>
          </a:prstGeom>
          <a:noFill/>
        </p:spPr>
        <p:txBody>
          <a:bodyPr wrap="square" rtlCol="0">
            <a:spAutoFit/>
          </a:bodyPr>
          <a:lstStyle/>
          <a:p>
            <a:r>
              <a:rPr lang="en-US" sz="1100" dirty="0"/>
              <a:t>Output Layer</a:t>
            </a:r>
            <a:endParaRPr lang="en-US" dirty="0"/>
          </a:p>
        </p:txBody>
      </p:sp>
      <p:sp>
        <p:nvSpPr>
          <p:cNvPr id="16" name="TextBox 15"/>
          <p:cNvSpPr txBox="1"/>
          <p:nvPr/>
        </p:nvSpPr>
        <p:spPr>
          <a:xfrm>
            <a:off x="577917" y="1142316"/>
            <a:ext cx="2484335" cy="338554"/>
          </a:xfrm>
          <a:prstGeom prst="rect">
            <a:avLst/>
          </a:prstGeom>
          <a:noFill/>
        </p:spPr>
        <p:txBody>
          <a:bodyPr wrap="square" rtlCol="0">
            <a:spAutoFit/>
          </a:bodyPr>
          <a:lstStyle/>
          <a:p>
            <a:r>
              <a:rPr lang="en-US" sz="1600" dirty="0"/>
              <a:t>Initial Neural Network</a:t>
            </a:r>
            <a:endParaRPr lang="en-US" sz="2800" dirty="0"/>
          </a:p>
        </p:txBody>
      </p:sp>
      <p:sp>
        <p:nvSpPr>
          <p:cNvPr id="17" name="TextBox 16"/>
          <p:cNvSpPr txBox="1"/>
          <p:nvPr/>
        </p:nvSpPr>
        <p:spPr>
          <a:xfrm>
            <a:off x="6200668" y="1168152"/>
            <a:ext cx="2541270" cy="338554"/>
          </a:xfrm>
          <a:prstGeom prst="rect">
            <a:avLst/>
          </a:prstGeom>
          <a:noFill/>
        </p:spPr>
        <p:txBody>
          <a:bodyPr wrap="square" rtlCol="0">
            <a:spAutoFit/>
          </a:bodyPr>
          <a:lstStyle/>
          <a:p>
            <a:pPr algn="ctr"/>
            <a:r>
              <a:rPr lang="en-US" sz="1600" dirty="0"/>
              <a:t>Binary Neural Network(s)</a:t>
            </a:r>
          </a:p>
        </p:txBody>
      </p:sp>
      <p:sp>
        <p:nvSpPr>
          <p:cNvPr id="18" name="TextBox 17"/>
          <p:cNvSpPr txBox="1"/>
          <p:nvPr/>
        </p:nvSpPr>
        <p:spPr>
          <a:xfrm>
            <a:off x="466531" y="5313084"/>
            <a:ext cx="5452304" cy="1292662"/>
          </a:xfrm>
          <a:prstGeom prst="rect">
            <a:avLst/>
          </a:prstGeom>
          <a:noFill/>
        </p:spPr>
        <p:txBody>
          <a:bodyPr wrap="square" rtlCol="0">
            <a:spAutoFit/>
          </a:bodyPr>
          <a:lstStyle/>
          <a:p>
            <a:pPr defTabSz="400050"/>
            <a:r>
              <a:rPr lang="en-US" sz="1200" dirty="0"/>
              <a:t>Hidden Layers 	: 1</a:t>
            </a:r>
            <a:br>
              <a:rPr lang="en-US" sz="1200" dirty="0"/>
            </a:br>
            <a:r>
              <a:rPr lang="en-US" sz="1200" dirty="0"/>
              <a:t>Input Dimension	: Number of Selected Features : 180 Neurons</a:t>
            </a:r>
          </a:p>
          <a:p>
            <a:pPr defTabSz="598488"/>
            <a:r>
              <a:rPr lang="en-US" sz="1200" dirty="0"/>
              <a:t>Hidden Layer	: 12 Neurons</a:t>
            </a:r>
          </a:p>
          <a:p>
            <a:pPr defTabSz="400050"/>
            <a:r>
              <a:rPr lang="en-US" sz="1200" dirty="0"/>
              <a:t>Output Layer	: Number of Languages	 in set	  : 3 Neurons</a:t>
            </a:r>
          </a:p>
          <a:p>
            <a:pPr defTabSz="400050"/>
            <a:r>
              <a:rPr lang="en-US" sz="1200" dirty="0"/>
              <a:t>Loss Function	: Categorical </a:t>
            </a:r>
            <a:r>
              <a:rPr lang="en-US" sz="1200" dirty="0" err="1"/>
              <a:t>Crossentropy</a:t>
            </a:r>
            <a:endParaRPr lang="en-US" sz="1200" dirty="0"/>
          </a:p>
          <a:p>
            <a:endParaRPr lang="en-US" dirty="0"/>
          </a:p>
        </p:txBody>
      </p:sp>
      <p:sp>
        <p:nvSpPr>
          <p:cNvPr id="19" name="TextBox 18"/>
          <p:cNvSpPr txBox="1"/>
          <p:nvPr/>
        </p:nvSpPr>
        <p:spPr>
          <a:xfrm>
            <a:off x="4788024" y="5314866"/>
            <a:ext cx="5169411" cy="1292662"/>
          </a:xfrm>
          <a:prstGeom prst="rect">
            <a:avLst/>
          </a:prstGeom>
          <a:noFill/>
        </p:spPr>
        <p:txBody>
          <a:bodyPr wrap="square" rtlCol="0">
            <a:spAutoFit/>
          </a:bodyPr>
          <a:lstStyle/>
          <a:p>
            <a:pPr lvl="0" defTabSz="400050"/>
            <a:r>
              <a:rPr lang="en-US" sz="1200" dirty="0">
                <a:solidFill>
                  <a:prstClr val="black"/>
                </a:solidFill>
              </a:rPr>
              <a:t>Hidden Layers	: 1</a:t>
            </a:r>
            <a:br>
              <a:rPr lang="en-US" sz="1200" dirty="0">
                <a:solidFill>
                  <a:prstClr val="black"/>
                </a:solidFill>
              </a:rPr>
            </a:br>
            <a:r>
              <a:rPr lang="en-US" sz="1200" dirty="0">
                <a:solidFill>
                  <a:prstClr val="black"/>
                </a:solidFill>
              </a:rPr>
              <a:t>Input Dimension	: Number of Selected Features : 380 Neurons</a:t>
            </a:r>
          </a:p>
          <a:p>
            <a:pPr lvl="0" defTabSz="598488"/>
            <a:r>
              <a:rPr lang="en-US" sz="1200" dirty="0">
                <a:solidFill>
                  <a:prstClr val="black"/>
                </a:solidFill>
              </a:rPr>
              <a:t>Hidden Layer	: 22 Neurons</a:t>
            </a:r>
          </a:p>
          <a:p>
            <a:pPr lvl="0" defTabSz="400050"/>
            <a:r>
              <a:rPr lang="en-US" sz="1200" dirty="0">
                <a:solidFill>
                  <a:prstClr val="black"/>
                </a:solidFill>
              </a:rPr>
              <a:t>Output Layer	: 2 Neurons</a:t>
            </a:r>
          </a:p>
          <a:p>
            <a:pPr lvl="0" defTabSz="400050"/>
            <a:r>
              <a:rPr lang="en-US" sz="1200" dirty="0">
                <a:solidFill>
                  <a:prstClr val="black"/>
                </a:solidFill>
              </a:rPr>
              <a:t>Loss Function	: Binary </a:t>
            </a:r>
            <a:r>
              <a:rPr lang="en-US" sz="1200" dirty="0" err="1">
                <a:solidFill>
                  <a:prstClr val="black"/>
                </a:solidFill>
              </a:rPr>
              <a:t>Crossentropy</a:t>
            </a:r>
            <a:endParaRPr lang="en-US" sz="1200" dirty="0">
              <a:solidFill>
                <a:prstClr val="black"/>
              </a:solidFill>
            </a:endParaRPr>
          </a:p>
          <a:p>
            <a:pPr lvl="0"/>
            <a:endParaRPr lang="en-US" dirty="0">
              <a:solidFill>
                <a:prstClr val="black"/>
              </a:solidFill>
            </a:endParaRPr>
          </a:p>
        </p:txBody>
      </p:sp>
      <p:sp>
        <p:nvSpPr>
          <p:cNvPr id="20" name="TextBox 19"/>
          <p:cNvSpPr txBox="1"/>
          <p:nvPr/>
        </p:nvSpPr>
        <p:spPr>
          <a:xfrm>
            <a:off x="3880274" y="1892775"/>
            <a:ext cx="2642235" cy="2123658"/>
          </a:xfrm>
          <a:prstGeom prst="rect">
            <a:avLst/>
          </a:prstGeom>
          <a:noFill/>
        </p:spPr>
        <p:txBody>
          <a:bodyPr wrap="square" rtlCol="0">
            <a:spAutoFit/>
          </a:bodyPr>
          <a:lstStyle/>
          <a:p>
            <a:pPr defTabSz="487363">
              <a:lnSpc>
                <a:spcPct val="200000"/>
              </a:lnSpc>
            </a:pPr>
            <a:r>
              <a:rPr lang="en-US" sz="1200" dirty="0"/>
              <a:t>Activation Function:</a:t>
            </a:r>
          </a:p>
          <a:p>
            <a:pPr marL="171450" indent="-171450" defTabSz="400050">
              <a:lnSpc>
                <a:spcPct val="150000"/>
              </a:lnSpc>
              <a:buFont typeface="Arial" panose="020B0604020202020204" pitchFamily="34" charset="0"/>
              <a:buChar char="•"/>
              <a:tabLst>
                <a:tab pos="1147763" algn="l"/>
              </a:tabLst>
            </a:pPr>
            <a:r>
              <a:rPr lang="en-US" sz="1200" dirty="0"/>
              <a:t>Hidden Layer	: </a:t>
            </a:r>
            <a:r>
              <a:rPr lang="en-US" sz="1200" dirty="0" err="1"/>
              <a:t>ReLU</a:t>
            </a:r>
            <a:endParaRPr lang="en-US" sz="1200" dirty="0"/>
          </a:p>
          <a:p>
            <a:pPr marL="171450" indent="-171450" defTabSz="382588">
              <a:lnSpc>
                <a:spcPct val="150000"/>
              </a:lnSpc>
              <a:buFont typeface="Arial" panose="020B0604020202020204" pitchFamily="34" charset="0"/>
              <a:buChar char="•"/>
            </a:pPr>
            <a:r>
              <a:rPr lang="en-US" sz="1200" dirty="0"/>
              <a:t>Output Layer	: </a:t>
            </a:r>
            <a:r>
              <a:rPr lang="en-US" sz="1200" dirty="0" err="1"/>
              <a:t>Softmax</a:t>
            </a:r>
            <a:endParaRPr lang="en-US" sz="1200" dirty="0"/>
          </a:p>
          <a:p>
            <a:pPr defTabSz="141288">
              <a:lnSpc>
                <a:spcPct val="200000"/>
              </a:lnSpc>
            </a:pPr>
            <a:r>
              <a:rPr lang="en-US" sz="1200" dirty="0" err="1"/>
              <a:t>Regularizer</a:t>
            </a:r>
            <a:r>
              <a:rPr lang="en-US" sz="1200" dirty="0"/>
              <a:t> : L1L2</a:t>
            </a:r>
          </a:p>
          <a:p>
            <a:pPr defTabSz="268288">
              <a:lnSpc>
                <a:spcPct val="200000"/>
              </a:lnSpc>
            </a:pPr>
            <a:r>
              <a:rPr lang="en-US" sz="1200" dirty="0"/>
              <a:t>Optimizer	: </a:t>
            </a:r>
            <a:r>
              <a:rPr lang="en-US" sz="1200" dirty="0" err="1"/>
              <a:t>Adadelta</a:t>
            </a:r>
            <a:endParaRPr lang="en-US" sz="1200" dirty="0"/>
          </a:p>
          <a:p>
            <a:pPr defTabSz="401638">
              <a:lnSpc>
                <a:spcPct val="200000"/>
              </a:lnSpc>
            </a:pPr>
            <a:r>
              <a:rPr lang="en-US" sz="1200" dirty="0"/>
              <a:t>Metric	: Accuracy</a:t>
            </a:r>
          </a:p>
        </p:txBody>
      </p:sp>
      <p:sp>
        <p:nvSpPr>
          <p:cNvPr id="21" name="TextBox 20"/>
          <p:cNvSpPr txBox="1"/>
          <p:nvPr/>
        </p:nvSpPr>
        <p:spPr>
          <a:xfrm>
            <a:off x="3713223" y="1707711"/>
            <a:ext cx="2255607" cy="338554"/>
          </a:xfrm>
          <a:prstGeom prst="rect">
            <a:avLst/>
          </a:prstGeom>
          <a:noFill/>
        </p:spPr>
        <p:txBody>
          <a:bodyPr wrap="square" rtlCol="0">
            <a:spAutoFit/>
          </a:bodyPr>
          <a:lstStyle/>
          <a:p>
            <a:r>
              <a:rPr lang="en-US" sz="1600" b="1" dirty="0"/>
              <a:t>Common Parameters</a:t>
            </a:r>
          </a:p>
        </p:txBody>
      </p:sp>
      <p:sp>
        <p:nvSpPr>
          <p:cNvPr id="22" name="TextBox 21"/>
          <p:cNvSpPr txBox="1"/>
          <p:nvPr/>
        </p:nvSpPr>
        <p:spPr>
          <a:xfrm>
            <a:off x="412299" y="1395158"/>
            <a:ext cx="2815572" cy="338554"/>
          </a:xfrm>
          <a:prstGeom prst="rect">
            <a:avLst/>
          </a:prstGeom>
          <a:noFill/>
        </p:spPr>
        <p:txBody>
          <a:bodyPr wrap="square" rtlCol="0">
            <a:spAutoFit/>
          </a:bodyPr>
          <a:lstStyle/>
          <a:p>
            <a:r>
              <a:rPr lang="en-US" sz="1600" dirty="0"/>
              <a:t>Representative Architecture</a:t>
            </a:r>
            <a:endParaRPr lang="en-US" sz="2800" dirty="0"/>
          </a:p>
        </p:txBody>
      </p:sp>
      <p:sp>
        <p:nvSpPr>
          <p:cNvPr id="23" name="TextBox 22"/>
          <p:cNvSpPr txBox="1"/>
          <p:nvPr/>
        </p:nvSpPr>
        <p:spPr>
          <a:xfrm>
            <a:off x="6099828" y="1389533"/>
            <a:ext cx="2815572" cy="338554"/>
          </a:xfrm>
          <a:prstGeom prst="rect">
            <a:avLst/>
          </a:prstGeom>
          <a:noFill/>
        </p:spPr>
        <p:txBody>
          <a:bodyPr wrap="square" rtlCol="0">
            <a:spAutoFit/>
          </a:bodyPr>
          <a:lstStyle/>
          <a:p>
            <a:r>
              <a:rPr lang="en-US" sz="1600" dirty="0"/>
              <a:t>Representative Architecture</a:t>
            </a:r>
            <a:endParaRPr lang="en-US" sz="2800" dirty="0"/>
          </a:p>
        </p:txBody>
      </p:sp>
      <p:cxnSp>
        <p:nvCxnSpPr>
          <p:cNvPr id="24" name="Straight Connector 23"/>
          <p:cNvCxnSpPr/>
          <p:nvPr/>
        </p:nvCxnSpPr>
        <p:spPr>
          <a:xfrm>
            <a:off x="4788024" y="3982527"/>
            <a:ext cx="0" cy="23988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166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95536"/>
          </a:xfrm>
        </p:spPr>
        <p:txBody>
          <a:bodyPr/>
          <a:lstStyle/>
          <a:p>
            <a:r>
              <a:rPr lang="en-US" dirty="0"/>
              <a:t>Hybrid NN Model Training</a:t>
            </a:r>
          </a:p>
        </p:txBody>
      </p:sp>
      <p:sp>
        <p:nvSpPr>
          <p:cNvPr id="3" name="Content Placeholder 2"/>
          <p:cNvSpPr>
            <a:spLocks noGrp="1"/>
          </p:cNvSpPr>
          <p:nvPr>
            <p:ph idx="1"/>
          </p:nvPr>
        </p:nvSpPr>
        <p:spPr/>
        <p:txBody>
          <a:bodyPr>
            <a:normAutofit fontScale="70000" lnSpcReduction="20000"/>
          </a:bodyPr>
          <a:lstStyle/>
          <a:p>
            <a:pPr algn="just"/>
            <a:r>
              <a:rPr lang="en-IN" dirty="0"/>
              <a:t>Both Initial and Binary are using </a:t>
            </a:r>
            <a:r>
              <a:rPr lang="en-IN" b="1" u="sng" dirty="0" err="1"/>
              <a:t>Keras</a:t>
            </a:r>
            <a:r>
              <a:rPr lang="en-IN" dirty="0"/>
              <a:t> Library which is a high-level neural networks library, written in Python, capable of running on top of either Tensor Flow or Theano and enables fast experimentation. It allows easy specification of the characteristics of the network.</a:t>
            </a:r>
          </a:p>
          <a:p>
            <a:pPr algn="just"/>
            <a:endParaRPr lang="en-IN" dirty="0"/>
          </a:p>
          <a:p>
            <a:pPr algn="just"/>
            <a:r>
              <a:rPr lang="en-IN" dirty="0"/>
              <a:t>The parameters associated with both NN’s were found through extensive testing.</a:t>
            </a:r>
          </a:p>
          <a:p>
            <a:pPr algn="just"/>
            <a:endParaRPr lang="en-IN" dirty="0"/>
          </a:p>
          <a:p>
            <a:pPr algn="just"/>
            <a:r>
              <a:rPr lang="en-IN" dirty="0"/>
              <a:t>The Initial NN is trained with audio speech samples for all languages and produces </a:t>
            </a:r>
            <a:r>
              <a:rPr lang="en-US" dirty="0"/>
              <a:t>belongingness probability of the data sample to each class. It is used for classifying any number of languages in the set.</a:t>
            </a:r>
          </a:p>
          <a:p>
            <a:pPr algn="just"/>
            <a:endParaRPr lang="en-IN" dirty="0"/>
          </a:p>
          <a:p>
            <a:pPr algn="just"/>
            <a:r>
              <a:rPr lang="en-IN" dirty="0"/>
              <a:t>Binary NN(s) are trained with audio speech samples for all language pairs and is used for classifying two different languages.</a:t>
            </a:r>
          </a:p>
          <a:p>
            <a:pPr algn="just"/>
            <a:endParaRPr lang="en-IN" dirty="0"/>
          </a:p>
          <a:p>
            <a:pPr algn="just"/>
            <a:r>
              <a:rPr lang="en-IN" dirty="0"/>
              <a:t>Final output is produced by using the top 2 most probable languages and inputting them to the appropriate Binary Classifier from which the most probable language is selected.</a:t>
            </a:r>
            <a:endParaRPr lang="en-US" dirty="0"/>
          </a:p>
        </p:txBody>
      </p:sp>
    </p:spTree>
    <p:extLst>
      <p:ext uri="{BB962C8B-B14F-4D97-AF65-F5344CB8AC3E}">
        <p14:creationId xmlns:p14="http://schemas.microsoft.com/office/powerpoint/2010/main" val="1208339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Testing</a:t>
            </a:r>
          </a:p>
        </p:txBody>
      </p:sp>
      <p:sp>
        <p:nvSpPr>
          <p:cNvPr id="3" name="Content Placeholder 2"/>
          <p:cNvSpPr>
            <a:spLocks noGrp="1"/>
          </p:cNvSpPr>
          <p:nvPr>
            <p:ph idx="1"/>
          </p:nvPr>
        </p:nvSpPr>
        <p:spPr/>
        <p:txBody>
          <a:bodyPr>
            <a:normAutofit/>
          </a:bodyPr>
          <a:lstStyle/>
          <a:p>
            <a:r>
              <a:rPr lang="en-US" sz="1600" b="1" dirty="0"/>
              <a:t>HoldOut Validation</a:t>
            </a:r>
            <a:r>
              <a:rPr lang="en-US" sz="1600" dirty="0"/>
              <a:t>: The holdout method is the simplest kind of cross validation. The data set is separated into two sets, called the training set and the testing set. The function approximator fits a function using the training set only. Then the function approximator is asked to predict the output values for the data in the testing set (it has never seen these output values before). </a:t>
            </a:r>
          </a:p>
        </p:txBody>
      </p:sp>
      <p:pic>
        <p:nvPicPr>
          <p:cNvPr id="4" name="Picture 3" descr="Image result for Hold out validation"/>
          <p:cNvPicPr/>
          <p:nvPr/>
        </p:nvPicPr>
        <p:blipFill>
          <a:blip r:embed="rId3">
            <a:extLst>
              <a:ext uri="{28A0092B-C50C-407E-A947-70E740481C1C}">
                <a14:useLocalDpi xmlns:a14="http://schemas.microsoft.com/office/drawing/2010/main" val="0"/>
              </a:ext>
            </a:extLst>
          </a:blip>
          <a:srcRect/>
          <a:stretch>
            <a:fillRect/>
          </a:stretch>
        </p:blipFill>
        <p:spPr bwMode="auto">
          <a:xfrm>
            <a:off x="714348" y="4214818"/>
            <a:ext cx="2939142" cy="751115"/>
          </a:xfrm>
          <a:prstGeom prst="rect">
            <a:avLst/>
          </a:prstGeom>
          <a:noFill/>
          <a:ln w="9525">
            <a:noFill/>
            <a:miter lim="800000"/>
            <a:headEnd/>
            <a:tailEnd/>
          </a:ln>
        </p:spPr>
      </p:pic>
      <p:sp>
        <p:nvSpPr>
          <p:cNvPr id="6" name="TextBox 5"/>
          <p:cNvSpPr txBox="1"/>
          <p:nvPr/>
        </p:nvSpPr>
        <p:spPr>
          <a:xfrm>
            <a:off x="4071934" y="3786190"/>
            <a:ext cx="4500594" cy="2031325"/>
          </a:xfrm>
          <a:prstGeom prst="rect">
            <a:avLst/>
          </a:prstGeom>
          <a:noFill/>
        </p:spPr>
        <p:txBody>
          <a:bodyPr wrap="square" rtlCol="0">
            <a:spAutoFit/>
          </a:bodyPr>
          <a:lstStyle/>
          <a:p>
            <a:r>
              <a:rPr lang="en-US" b="1" dirty="0"/>
              <a:t>In this type of validation, we set out 60% of the entire data for training and rest 30% for holdout test. The 30% test samples were independent of training samples, i.e. even the speakers were distinct in both the sample sets.</a:t>
            </a:r>
            <a:endParaRPr lang="en-IN" dirty="0"/>
          </a:p>
          <a:p>
            <a:endParaRPr lang="en-IN" dirty="0"/>
          </a:p>
        </p:txBody>
      </p:sp>
    </p:spTree>
    <p:extLst>
      <p:ext uri="{BB962C8B-B14F-4D97-AF65-F5344CB8AC3E}">
        <p14:creationId xmlns:p14="http://schemas.microsoft.com/office/powerpoint/2010/main" val="2955613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Testing</a:t>
            </a:r>
          </a:p>
        </p:txBody>
      </p:sp>
      <p:sp>
        <p:nvSpPr>
          <p:cNvPr id="3" name="Content Placeholder 2"/>
          <p:cNvSpPr>
            <a:spLocks noGrp="1"/>
          </p:cNvSpPr>
          <p:nvPr>
            <p:ph idx="1"/>
          </p:nvPr>
        </p:nvSpPr>
        <p:spPr/>
        <p:txBody>
          <a:bodyPr>
            <a:normAutofit/>
          </a:bodyPr>
          <a:lstStyle/>
          <a:p>
            <a:r>
              <a:rPr lang="en-US" sz="1600" b="1" dirty="0"/>
              <a:t>KFold Validation</a:t>
            </a:r>
            <a:r>
              <a:rPr lang="en-US" sz="1600" dirty="0"/>
              <a:t>:  K-fold cross validation is one way to improve over the holdout method. The data set is divided into </a:t>
            </a:r>
            <a:r>
              <a:rPr lang="en-US" sz="1600" i="1" dirty="0"/>
              <a:t>k</a:t>
            </a:r>
            <a:r>
              <a:rPr lang="en-US" sz="1600" dirty="0"/>
              <a:t> subsets, and the holdout method is repeated </a:t>
            </a:r>
            <a:r>
              <a:rPr lang="en-US" sz="1600" i="1" dirty="0"/>
              <a:t>k</a:t>
            </a:r>
            <a:r>
              <a:rPr lang="en-US" sz="1600" dirty="0"/>
              <a:t> times. Each time, one of the </a:t>
            </a:r>
            <a:r>
              <a:rPr lang="en-US" sz="1600" i="1" dirty="0"/>
              <a:t>k</a:t>
            </a:r>
            <a:r>
              <a:rPr lang="en-US" sz="1600" dirty="0"/>
              <a:t> subsets is used as the test set and the other </a:t>
            </a:r>
            <a:r>
              <a:rPr lang="en-US" sz="1600" i="1" dirty="0"/>
              <a:t>k-1</a:t>
            </a:r>
            <a:r>
              <a:rPr lang="en-US" sz="1600" dirty="0"/>
              <a:t> subsets are put together to form a training set. Then the average error across all </a:t>
            </a:r>
            <a:r>
              <a:rPr lang="en-US" sz="1600" i="1" dirty="0"/>
              <a:t>k</a:t>
            </a:r>
            <a:r>
              <a:rPr lang="en-US" sz="1600" dirty="0"/>
              <a:t> trials is computed. </a:t>
            </a:r>
          </a:p>
        </p:txBody>
      </p:sp>
      <p:sp>
        <p:nvSpPr>
          <p:cNvPr id="7" name="TextBox 6"/>
          <p:cNvSpPr txBox="1"/>
          <p:nvPr/>
        </p:nvSpPr>
        <p:spPr>
          <a:xfrm>
            <a:off x="4929190" y="3571876"/>
            <a:ext cx="3929090" cy="2308324"/>
          </a:xfrm>
          <a:prstGeom prst="rect">
            <a:avLst/>
          </a:prstGeom>
          <a:noFill/>
        </p:spPr>
        <p:txBody>
          <a:bodyPr wrap="square" rtlCol="0">
            <a:spAutoFit/>
          </a:bodyPr>
          <a:lstStyle/>
          <a:p>
            <a:r>
              <a:rPr lang="en-IN" dirty="0"/>
              <a:t/>
            </a:r>
            <a:br>
              <a:rPr lang="en-IN" dirty="0"/>
            </a:br>
            <a:r>
              <a:rPr lang="en-US" b="1" dirty="0"/>
              <a:t>While doing K-Fold Validation we used k=10, thus the entire model had to be trained 10 times. The standard deviation and average accuracy is specified in the results section.</a:t>
            </a:r>
            <a:endParaRPr lang="en-IN" dirty="0"/>
          </a:p>
          <a:p>
            <a:endParaRPr lang="en-IN" dirty="0"/>
          </a:p>
        </p:txBody>
      </p:sp>
      <p:pic>
        <p:nvPicPr>
          <p:cNvPr id="8" name="Picture 7" descr="http://cse3521.artifice.cc/images/k-fold-cross-validation.jpg"/>
          <p:cNvPicPr/>
          <p:nvPr/>
        </p:nvPicPr>
        <p:blipFill>
          <a:blip r:embed="rId3">
            <a:extLst>
              <a:ext uri="{28A0092B-C50C-407E-A947-70E740481C1C}">
                <a14:useLocalDpi xmlns:a14="http://schemas.microsoft.com/office/drawing/2010/main" val="0"/>
              </a:ext>
            </a:extLst>
          </a:blip>
          <a:srcRect/>
          <a:stretch>
            <a:fillRect/>
          </a:stretch>
        </p:blipFill>
        <p:spPr bwMode="auto">
          <a:xfrm>
            <a:off x="571472" y="3500438"/>
            <a:ext cx="4288972" cy="2069646"/>
          </a:xfrm>
          <a:prstGeom prst="rect">
            <a:avLst/>
          </a:prstGeom>
          <a:noFill/>
          <a:ln w="9525">
            <a:noFill/>
            <a:miter lim="800000"/>
            <a:headEnd/>
            <a:tailEnd/>
          </a:ln>
        </p:spPr>
      </p:pic>
    </p:spTree>
    <p:extLst>
      <p:ext uri="{BB962C8B-B14F-4D97-AF65-F5344CB8AC3E}">
        <p14:creationId xmlns:p14="http://schemas.microsoft.com/office/powerpoint/2010/main" val="1452594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Introduction</a:t>
            </a:r>
          </a:p>
        </p:txBody>
      </p:sp>
      <p:sp>
        <p:nvSpPr>
          <p:cNvPr id="3" name="Content Placeholder 2"/>
          <p:cNvSpPr>
            <a:spLocks noGrp="1"/>
          </p:cNvSpPr>
          <p:nvPr>
            <p:ph idx="1"/>
          </p:nvPr>
        </p:nvSpPr>
        <p:spPr/>
        <p:txBody>
          <a:bodyPr>
            <a:normAutofit fontScale="92500"/>
          </a:bodyPr>
          <a:lstStyle/>
          <a:p>
            <a:r>
              <a:rPr lang="en-US" dirty="0"/>
              <a:t>The problem of automatic language identification (LID) can be defined as the process of automatically identifying the language of a given spoken utterance.</a:t>
            </a:r>
          </a:p>
          <a:p>
            <a:endParaRPr lang="en-US" dirty="0"/>
          </a:p>
          <a:p>
            <a:r>
              <a:rPr lang="en-US" dirty="0"/>
              <a:t>LID can be used by speech recognition systems, multilingual translation systems or call-centers(e.g., emergency calls) routing.</a:t>
            </a:r>
          </a:p>
          <a:p>
            <a:endParaRPr lang="en-US" dirty="0"/>
          </a:p>
          <a:p>
            <a:r>
              <a:rPr lang="en-US" dirty="0"/>
              <a:t>Also LID can be used by intelligence and security, where the language identities of recorded messages need to be established before any information can be extracted.</a:t>
            </a:r>
          </a:p>
        </p:txBody>
      </p:sp>
    </p:spTree>
    <p:extLst>
      <p:ext uri="{BB962C8B-B14F-4D97-AF65-F5344CB8AC3E}">
        <p14:creationId xmlns:p14="http://schemas.microsoft.com/office/powerpoint/2010/main" val="2125055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206655"/>
          </a:xfrm>
        </p:spPr>
        <p:txBody>
          <a:bodyPr/>
          <a:lstStyle/>
          <a:p>
            <a:r>
              <a:rPr lang="en-IN" dirty="0"/>
              <a:t>Results</a:t>
            </a:r>
          </a:p>
        </p:txBody>
      </p:sp>
      <p:sp>
        <p:nvSpPr>
          <p:cNvPr id="3" name="Content Placeholder 2"/>
          <p:cNvSpPr>
            <a:spLocks noGrp="1"/>
          </p:cNvSpPr>
          <p:nvPr>
            <p:ph idx="1"/>
          </p:nvPr>
        </p:nvSpPr>
        <p:spPr>
          <a:xfrm>
            <a:off x="395536" y="1916832"/>
            <a:ext cx="8186766" cy="622904"/>
          </a:xfrm>
        </p:spPr>
        <p:txBody>
          <a:bodyPr>
            <a:noAutofit/>
          </a:bodyPr>
          <a:lstStyle/>
          <a:p>
            <a:pPr marL="0" indent="0" algn="ctr">
              <a:buNone/>
            </a:pPr>
            <a:r>
              <a:rPr lang="en-IN" dirty="0"/>
              <a:t>Overall accuracy of the system using holdout validation technique</a:t>
            </a:r>
          </a:p>
        </p:txBody>
      </p:sp>
      <p:graphicFrame>
        <p:nvGraphicFramePr>
          <p:cNvPr id="4" name="Table 3"/>
          <p:cNvGraphicFramePr>
            <a:graphicFrameLocks noGrp="1"/>
          </p:cNvGraphicFramePr>
          <p:nvPr>
            <p:extLst>
              <p:ext uri="{D42A27DB-BD31-4B8C-83A1-F6EECF244321}">
                <p14:modId xmlns:p14="http://schemas.microsoft.com/office/powerpoint/2010/main" val="3716699967"/>
              </p:ext>
            </p:extLst>
          </p:nvPr>
        </p:nvGraphicFramePr>
        <p:xfrm>
          <a:off x="1691680" y="3212976"/>
          <a:ext cx="5888612" cy="1200148"/>
        </p:xfrm>
        <a:graphic>
          <a:graphicData uri="http://schemas.openxmlformats.org/drawingml/2006/table">
            <a:tbl>
              <a:tblPr/>
              <a:tblGrid>
                <a:gridCol w="1471838">
                  <a:extLst>
                    <a:ext uri="{9D8B030D-6E8A-4147-A177-3AD203B41FA5}">
                      <a16:colId xmlns:a16="http://schemas.microsoft.com/office/drawing/2014/main" xmlns="" val="20000"/>
                    </a:ext>
                  </a:extLst>
                </a:gridCol>
                <a:gridCol w="1471838">
                  <a:extLst>
                    <a:ext uri="{9D8B030D-6E8A-4147-A177-3AD203B41FA5}">
                      <a16:colId xmlns:a16="http://schemas.microsoft.com/office/drawing/2014/main" xmlns="" val="20001"/>
                    </a:ext>
                  </a:extLst>
                </a:gridCol>
                <a:gridCol w="1472468">
                  <a:extLst>
                    <a:ext uri="{9D8B030D-6E8A-4147-A177-3AD203B41FA5}">
                      <a16:colId xmlns:a16="http://schemas.microsoft.com/office/drawing/2014/main" xmlns="" val="20002"/>
                    </a:ext>
                  </a:extLst>
                </a:gridCol>
                <a:gridCol w="1472468">
                  <a:extLst>
                    <a:ext uri="{9D8B030D-6E8A-4147-A177-3AD203B41FA5}">
                      <a16:colId xmlns:a16="http://schemas.microsoft.com/office/drawing/2014/main" xmlns="" val="20003"/>
                    </a:ext>
                  </a:extLst>
                </a:gridCol>
              </a:tblGrid>
              <a:tr h="300037">
                <a:tc>
                  <a:txBody>
                    <a:bodyPr/>
                    <a:lstStyle/>
                    <a:p>
                      <a:pPr>
                        <a:lnSpc>
                          <a:spcPct val="115000"/>
                        </a:lnSpc>
                        <a:spcAft>
                          <a:spcPts val="100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Chinese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French</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00037">
                <a:tc>
                  <a:txBody>
                    <a:bodyPr/>
                    <a:lstStyle/>
                    <a:p>
                      <a:pPr>
                        <a:lnSpc>
                          <a:spcPct val="115000"/>
                        </a:lnSpc>
                        <a:spcAft>
                          <a:spcPts val="1000"/>
                        </a:spcAft>
                      </a:pPr>
                      <a:r>
                        <a:rPr lang="en-US" sz="1200">
                          <a:latin typeface="Times New Roman"/>
                          <a:ea typeface="Times New Roman"/>
                          <a:cs typeface="Times New Roman"/>
                        </a:rPr>
                        <a:t>Chinese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160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23</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53</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00037">
                <a:tc>
                  <a:txBody>
                    <a:bodyPr/>
                    <a:lstStyle/>
                    <a:p>
                      <a:pPr>
                        <a:lnSpc>
                          <a:spcPct val="115000"/>
                        </a:lnSpc>
                        <a:spcAft>
                          <a:spcPts val="1000"/>
                        </a:spcAft>
                      </a:pPr>
                      <a:r>
                        <a:rPr lang="en-US" sz="1200">
                          <a:latin typeface="Times New Roman"/>
                          <a:ea typeface="Times New Roman"/>
                          <a:cs typeface="Times New Roman"/>
                        </a:rPr>
                        <a:t>French</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36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155</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45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00037">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41</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170</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
        <p:nvSpPr>
          <p:cNvPr id="6" name="TextBox 5"/>
          <p:cNvSpPr txBox="1"/>
          <p:nvPr/>
        </p:nvSpPr>
        <p:spPr>
          <a:xfrm>
            <a:off x="5643570" y="4857760"/>
            <a:ext cx="2214578" cy="369332"/>
          </a:xfrm>
          <a:prstGeom prst="rect">
            <a:avLst/>
          </a:prstGeom>
          <a:noFill/>
        </p:spPr>
        <p:txBody>
          <a:bodyPr wrap="square" rtlCol="0">
            <a:spAutoFit/>
          </a:bodyPr>
          <a:lstStyle/>
          <a:p>
            <a:r>
              <a:rPr lang="en-IN" dirty="0"/>
              <a:t>Accuracy: 79.20%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IN" dirty="0"/>
              <a:t>Overall accuracy curve using KFold Validation Technique</a:t>
            </a:r>
          </a:p>
          <a:p>
            <a:pPr>
              <a:buNone/>
            </a:pPr>
            <a:r>
              <a:rPr lang="en-IN" dirty="0"/>
              <a:t> </a:t>
            </a:r>
          </a:p>
        </p:txBody>
      </p:sp>
      <p:pic>
        <p:nvPicPr>
          <p:cNvPr id="4" name="Picture 3"/>
          <p:cNvPicPr/>
          <p:nvPr/>
        </p:nvPicPr>
        <p:blipFill>
          <a:blip r:embed="rId2"/>
          <a:srcRect/>
          <a:stretch>
            <a:fillRect/>
          </a:stretch>
        </p:blipFill>
        <p:spPr bwMode="auto">
          <a:xfrm>
            <a:off x="2428860" y="2643182"/>
            <a:ext cx="4071966" cy="2714644"/>
          </a:xfrm>
          <a:prstGeom prst="rect">
            <a:avLst/>
          </a:prstGeom>
          <a:noFill/>
          <a:ln w="9525">
            <a:noFill/>
            <a:miter lim="800000"/>
            <a:headEnd/>
            <a:tailEnd/>
          </a:ln>
        </p:spPr>
      </p:pic>
      <p:sp>
        <p:nvSpPr>
          <p:cNvPr id="57345" name="Rectangle 1"/>
          <p:cNvSpPr>
            <a:spLocks noChangeArrowheads="1"/>
          </p:cNvSpPr>
          <p:nvPr/>
        </p:nvSpPr>
        <p:spPr bwMode="auto">
          <a:xfrm>
            <a:off x="1857356" y="5454536"/>
            <a:ext cx="5929354"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Results of the K Fold Validation of the language detection system. The average accuracy is 79.22% and a low standard deviation of 2.59 in the percentage accuracy is indicative of a stable system.</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5" name="Title 1"/>
          <p:cNvSpPr>
            <a:spLocks noGrp="1"/>
          </p:cNvSpPr>
          <p:nvPr>
            <p:ph type="title"/>
          </p:nvPr>
        </p:nvSpPr>
        <p:spPr>
          <a:xfrm>
            <a:off x="467544" y="0"/>
            <a:ext cx="8229600" cy="1206655"/>
          </a:xfrm>
        </p:spPr>
        <p:txBody>
          <a:bodyPr/>
          <a:lstStyle/>
          <a:p>
            <a:r>
              <a:rPr lang="en-IN" dirty="0"/>
              <a:t>Results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57290" y="1071546"/>
          <a:ext cx="5937250" cy="630936"/>
        </p:xfrm>
        <a:graphic>
          <a:graphicData uri="http://schemas.openxmlformats.org/drawingml/2006/table">
            <a:tbl>
              <a:tblPr/>
              <a:tblGrid>
                <a:gridCol w="1978660">
                  <a:extLst>
                    <a:ext uri="{9D8B030D-6E8A-4147-A177-3AD203B41FA5}">
                      <a16:colId xmlns:a16="http://schemas.microsoft.com/office/drawing/2014/main" xmlns="" val="20000"/>
                    </a:ext>
                  </a:extLst>
                </a:gridCol>
                <a:gridCol w="1979295">
                  <a:extLst>
                    <a:ext uri="{9D8B030D-6E8A-4147-A177-3AD203B41FA5}">
                      <a16:colId xmlns:a16="http://schemas.microsoft.com/office/drawing/2014/main" xmlns="" val="20001"/>
                    </a:ext>
                  </a:extLst>
                </a:gridCol>
                <a:gridCol w="1979295">
                  <a:extLst>
                    <a:ext uri="{9D8B030D-6E8A-4147-A177-3AD203B41FA5}">
                      <a16:colId xmlns:a16="http://schemas.microsoft.com/office/drawing/2014/main" xmlns="" val="20002"/>
                    </a:ext>
                  </a:extLst>
                </a:gridCol>
              </a:tblGrid>
              <a:tr h="0">
                <a:tc>
                  <a:txBody>
                    <a:bodyPr/>
                    <a:lstStyle/>
                    <a:p>
                      <a:pPr>
                        <a:lnSpc>
                          <a:spcPct val="115000"/>
                        </a:lnSpc>
                        <a:spcAft>
                          <a:spcPts val="100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Chinese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French</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pPr>
                        <a:lnSpc>
                          <a:spcPct val="115000"/>
                        </a:lnSpc>
                        <a:spcAft>
                          <a:spcPts val="1000"/>
                        </a:spcAft>
                      </a:pPr>
                      <a:r>
                        <a:rPr lang="en-US" sz="1200">
                          <a:latin typeface="Times New Roman"/>
                          <a:ea typeface="Times New Roman"/>
                          <a:cs typeface="Times New Roman"/>
                        </a:rPr>
                        <a:t>Chinese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222</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14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a:lnSpc>
                          <a:spcPct val="115000"/>
                        </a:lnSpc>
                        <a:spcAft>
                          <a:spcPts val="1000"/>
                        </a:spcAft>
                      </a:pPr>
                      <a:r>
                        <a:rPr lang="en-US" sz="1200">
                          <a:latin typeface="Times New Roman"/>
                          <a:ea typeface="Times New Roman"/>
                          <a:cs typeface="Times New Roman"/>
                        </a:rPr>
                        <a:t>French</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11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225</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graphicFrame>
        <p:nvGraphicFramePr>
          <p:cNvPr id="5" name="Table 4"/>
          <p:cNvGraphicFramePr>
            <a:graphicFrameLocks noGrp="1"/>
          </p:cNvGraphicFramePr>
          <p:nvPr/>
        </p:nvGraphicFramePr>
        <p:xfrm>
          <a:off x="1428728" y="3143248"/>
          <a:ext cx="5937250" cy="630936"/>
        </p:xfrm>
        <a:graphic>
          <a:graphicData uri="http://schemas.openxmlformats.org/drawingml/2006/table">
            <a:tbl>
              <a:tblPr/>
              <a:tblGrid>
                <a:gridCol w="1978660">
                  <a:extLst>
                    <a:ext uri="{9D8B030D-6E8A-4147-A177-3AD203B41FA5}">
                      <a16:colId xmlns:a16="http://schemas.microsoft.com/office/drawing/2014/main" xmlns="" val="20000"/>
                    </a:ext>
                  </a:extLst>
                </a:gridCol>
                <a:gridCol w="1979295">
                  <a:extLst>
                    <a:ext uri="{9D8B030D-6E8A-4147-A177-3AD203B41FA5}">
                      <a16:colId xmlns:a16="http://schemas.microsoft.com/office/drawing/2014/main" xmlns="" val="20001"/>
                    </a:ext>
                  </a:extLst>
                </a:gridCol>
                <a:gridCol w="1979295">
                  <a:extLst>
                    <a:ext uri="{9D8B030D-6E8A-4147-A177-3AD203B41FA5}">
                      <a16:colId xmlns:a16="http://schemas.microsoft.com/office/drawing/2014/main" xmlns="" val="20002"/>
                    </a:ext>
                  </a:extLst>
                </a:gridCol>
              </a:tblGrid>
              <a:tr h="0">
                <a:tc>
                  <a:txBody>
                    <a:bodyPr/>
                    <a:lstStyle/>
                    <a:p>
                      <a:pPr>
                        <a:lnSpc>
                          <a:spcPct val="115000"/>
                        </a:lnSpc>
                        <a:spcAft>
                          <a:spcPts val="100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French</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pPr>
                        <a:lnSpc>
                          <a:spcPct val="115000"/>
                        </a:lnSpc>
                        <a:spcAft>
                          <a:spcPts val="1000"/>
                        </a:spcAft>
                      </a:pPr>
                      <a:r>
                        <a:rPr lang="en-US" sz="1200">
                          <a:latin typeface="Times New Roman"/>
                          <a:ea typeface="Times New Roman"/>
                          <a:cs typeface="Times New Roman"/>
                        </a:rPr>
                        <a:t>French</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225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11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209</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nvGraphicFramePr>
        <p:xfrm>
          <a:off x="1357290" y="5000636"/>
          <a:ext cx="5937250" cy="630936"/>
        </p:xfrm>
        <a:graphic>
          <a:graphicData uri="http://schemas.openxmlformats.org/drawingml/2006/table">
            <a:tbl>
              <a:tblPr/>
              <a:tblGrid>
                <a:gridCol w="1978660">
                  <a:extLst>
                    <a:ext uri="{9D8B030D-6E8A-4147-A177-3AD203B41FA5}">
                      <a16:colId xmlns:a16="http://schemas.microsoft.com/office/drawing/2014/main" xmlns="" val="20000"/>
                    </a:ext>
                  </a:extLst>
                </a:gridCol>
                <a:gridCol w="1979295">
                  <a:extLst>
                    <a:ext uri="{9D8B030D-6E8A-4147-A177-3AD203B41FA5}">
                      <a16:colId xmlns:a16="http://schemas.microsoft.com/office/drawing/2014/main" xmlns="" val="20001"/>
                    </a:ext>
                  </a:extLst>
                </a:gridCol>
                <a:gridCol w="1979295">
                  <a:extLst>
                    <a:ext uri="{9D8B030D-6E8A-4147-A177-3AD203B41FA5}">
                      <a16:colId xmlns:a16="http://schemas.microsoft.com/office/drawing/2014/main" xmlns="" val="20002"/>
                    </a:ext>
                  </a:extLst>
                </a:gridCol>
              </a:tblGrid>
              <a:tr h="0">
                <a:tc>
                  <a:txBody>
                    <a:bodyPr/>
                    <a:lstStyle/>
                    <a:p>
                      <a:pPr>
                        <a:lnSpc>
                          <a:spcPct val="115000"/>
                        </a:lnSpc>
                        <a:spcAft>
                          <a:spcPts val="100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Chinese</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pPr>
                        <a:lnSpc>
                          <a:spcPct val="115000"/>
                        </a:lnSpc>
                        <a:spcAft>
                          <a:spcPts val="1000"/>
                        </a:spcAft>
                      </a:pPr>
                      <a:r>
                        <a:rPr lang="en-US" sz="1200">
                          <a:latin typeface="Times New Roman"/>
                          <a:ea typeface="Times New Roman"/>
                          <a:cs typeface="Times New Roman"/>
                        </a:rPr>
                        <a:t>Chinese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tabLst>
                          <a:tab pos="571500" algn="l"/>
                        </a:tabLst>
                      </a:pPr>
                      <a:r>
                        <a:rPr lang="en-US" sz="1200" dirty="0">
                          <a:latin typeface="Times New Roman"/>
                          <a:ea typeface="Times New Roman"/>
                          <a:cs typeface="Times New Roman"/>
                        </a:rPr>
                        <a:t>192	</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44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209</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7" name="Rectangle 6"/>
          <p:cNvSpPr/>
          <p:nvPr/>
        </p:nvSpPr>
        <p:spPr>
          <a:xfrm>
            <a:off x="5357818" y="1785926"/>
            <a:ext cx="1975221" cy="369332"/>
          </a:xfrm>
          <a:prstGeom prst="rect">
            <a:avLst/>
          </a:prstGeom>
        </p:spPr>
        <p:txBody>
          <a:bodyPr wrap="none">
            <a:spAutoFit/>
          </a:bodyPr>
          <a:lstStyle/>
          <a:p>
            <a:r>
              <a:rPr lang="en-US" dirty="0"/>
              <a:t>Accuracy: 94.70%</a:t>
            </a:r>
            <a:endParaRPr lang="en-IN" dirty="0"/>
          </a:p>
        </p:txBody>
      </p:sp>
      <p:sp>
        <p:nvSpPr>
          <p:cNvPr id="8" name="Rectangle 7"/>
          <p:cNvSpPr/>
          <p:nvPr/>
        </p:nvSpPr>
        <p:spPr>
          <a:xfrm>
            <a:off x="5286380" y="3929066"/>
            <a:ext cx="1975221" cy="369332"/>
          </a:xfrm>
          <a:prstGeom prst="rect">
            <a:avLst/>
          </a:prstGeom>
        </p:spPr>
        <p:txBody>
          <a:bodyPr wrap="none">
            <a:spAutoFit/>
          </a:bodyPr>
          <a:lstStyle/>
          <a:p>
            <a:r>
              <a:rPr lang="en-US" dirty="0"/>
              <a:t>Accuracy: 91.95%</a:t>
            </a:r>
            <a:endParaRPr lang="en-IN" dirty="0"/>
          </a:p>
        </p:txBody>
      </p:sp>
      <p:sp>
        <p:nvSpPr>
          <p:cNvPr id="9" name="Rectangle 8"/>
          <p:cNvSpPr/>
          <p:nvPr/>
        </p:nvSpPr>
        <p:spPr>
          <a:xfrm>
            <a:off x="5429256" y="5715016"/>
            <a:ext cx="1975221" cy="369332"/>
          </a:xfrm>
          <a:prstGeom prst="rect">
            <a:avLst/>
          </a:prstGeom>
        </p:spPr>
        <p:txBody>
          <a:bodyPr wrap="none">
            <a:spAutoFit/>
          </a:bodyPr>
          <a:lstStyle/>
          <a:p>
            <a:r>
              <a:rPr lang="en-US" dirty="0"/>
              <a:t>Accuracy: 84.96%</a:t>
            </a:r>
            <a:endParaRPr lang="en-IN" dirty="0"/>
          </a:p>
        </p:txBody>
      </p:sp>
      <p:sp>
        <p:nvSpPr>
          <p:cNvPr id="10" name="TextBox 9"/>
          <p:cNvSpPr txBox="1"/>
          <p:nvPr/>
        </p:nvSpPr>
        <p:spPr>
          <a:xfrm>
            <a:off x="2285984" y="571480"/>
            <a:ext cx="4217821" cy="369332"/>
          </a:xfrm>
          <a:prstGeom prst="rect">
            <a:avLst/>
          </a:prstGeom>
          <a:noFill/>
        </p:spPr>
        <p:txBody>
          <a:bodyPr wrap="none" rtlCol="0">
            <a:spAutoFit/>
          </a:bodyPr>
          <a:lstStyle/>
          <a:p>
            <a:r>
              <a:rPr lang="en-IN" dirty="0"/>
              <a:t>Binary Classification Chinese vs French</a:t>
            </a:r>
          </a:p>
        </p:txBody>
      </p:sp>
      <p:sp>
        <p:nvSpPr>
          <p:cNvPr id="11" name="TextBox 10"/>
          <p:cNvSpPr txBox="1"/>
          <p:nvPr/>
        </p:nvSpPr>
        <p:spPr>
          <a:xfrm>
            <a:off x="2357422" y="2571744"/>
            <a:ext cx="4230645" cy="369332"/>
          </a:xfrm>
          <a:prstGeom prst="rect">
            <a:avLst/>
          </a:prstGeom>
          <a:noFill/>
        </p:spPr>
        <p:txBody>
          <a:bodyPr wrap="none" rtlCol="0">
            <a:spAutoFit/>
          </a:bodyPr>
          <a:lstStyle/>
          <a:p>
            <a:r>
              <a:rPr lang="en-IN" dirty="0"/>
              <a:t>Binary Classification German vs French</a:t>
            </a:r>
          </a:p>
        </p:txBody>
      </p:sp>
      <p:sp>
        <p:nvSpPr>
          <p:cNvPr id="12" name="TextBox 11"/>
          <p:cNvSpPr txBox="1"/>
          <p:nvPr/>
        </p:nvSpPr>
        <p:spPr>
          <a:xfrm>
            <a:off x="2428860" y="4429132"/>
            <a:ext cx="4475905" cy="369332"/>
          </a:xfrm>
          <a:prstGeom prst="rect">
            <a:avLst/>
          </a:prstGeom>
          <a:noFill/>
        </p:spPr>
        <p:txBody>
          <a:bodyPr wrap="none" rtlCol="0">
            <a:spAutoFit/>
          </a:bodyPr>
          <a:lstStyle/>
          <a:p>
            <a:r>
              <a:rPr lang="en-IN" dirty="0"/>
              <a:t>Binary Classification Chinese vs Germany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524" y="1916832"/>
            <a:ext cx="8143932" cy="1000132"/>
          </a:xfrm>
        </p:spPr>
        <p:txBody>
          <a:bodyPr/>
          <a:lstStyle/>
          <a:p>
            <a:pPr marL="0" indent="0" algn="ctr">
              <a:buNone/>
            </a:pPr>
            <a:r>
              <a:rPr lang="en-IN" dirty="0"/>
              <a:t>Comparison of the language identification system with SVM Based Baseline Method</a:t>
            </a:r>
          </a:p>
        </p:txBody>
      </p:sp>
      <p:graphicFrame>
        <p:nvGraphicFramePr>
          <p:cNvPr id="4" name="Table 3"/>
          <p:cNvGraphicFramePr>
            <a:graphicFrameLocks noGrp="1"/>
          </p:cNvGraphicFramePr>
          <p:nvPr>
            <p:extLst>
              <p:ext uri="{D42A27DB-BD31-4B8C-83A1-F6EECF244321}">
                <p14:modId xmlns:p14="http://schemas.microsoft.com/office/powerpoint/2010/main" val="2401226523"/>
              </p:ext>
            </p:extLst>
          </p:nvPr>
        </p:nvGraphicFramePr>
        <p:xfrm>
          <a:off x="1115616" y="3356992"/>
          <a:ext cx="7056784" cy="1800200"/>
        </p:xfrm>
        <a:graphic>
          <a:graphicData uri="http://schemas.openxmlformats.org/drawingml/2006/table">
            <a:tbl>
              <a:tblPr/>
              <a:tblGrid>
                <a:gridCol w="2351758">
                  <a:extLst>
                    <a:ext uri="{9D8B030D-6E8A-4147-A177-3AD203B41FA5}">
                      <a16:colId xmlns:a16="http://schemas.microsoft.com/office/drawing/2014/main" xmlns="" val="20000"/>
                    </a:ext>
                  </a:extLst>
                </a:gridCol>
                <a:gridCol w="2352513">
                  <a:extLst>
                    <a:ext uri="{9D8B030D-6E8A-4147-A177-3AD203B41FA5}">
                      <a16:colId xmlns:a16="http://schemas.microsoft.com/office/drawing/2014/main" xmlns="" val="20001"/>
                    </a:ext>
                  </a:extLst>
                </a:gridCol>
                <a:gridCol w="2352513">
                  <a:extLst>
                    <a:ext uri="{9D8B030D-6E8A-4147-A177-3AD203B41FA5}">
                      <a16:colId xmlns:a16="http://schemas.microsoft.com/office/drawing/2014/main" xmlns="" val="20002"/>
                    </a:ext>
                  </a:extLst>
                </a:gridCol>
              </a:tblGrid>
              <a:tr h="450050">
                <a:tc>
                  <a:txBody>
                    <a:bodyPr/>
                    <a:lstStyle/>
                    <a:p>
                      <a:pPr>
                        <a:lnSpc>
                          <a:spcPct val="115000"/>
                        </a:lnSpc>
                        <a:spcAft>
                          <a:spcPts val="1000"/>
                        </a:spcAft>
                      </a:pPr>
                      <a:endParaRPr lang="en-US" sz="1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dirty="0">
                          <a:latin typeface="Times New Roman"/>
                          <a:ea typeface="Times New Roman"/>
                          <a:cs typeface="Times New Roman"/>
                        </a:rPr>
                        <a:t>Baseline SGD Classifier </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Hybrid Neural Network</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50050">
                <a:tc>
                  <a:txBody>
                    <a:bodyPr/>
                    <a:lstStyle/>
                    <a:p>
                      <a:pPr>
                        <a:lnSpc>
                          <a:spcPct val="115000"/>
                        </a:lnSpc>
                        <a:spcAft>
                          <a:spcPts val="1000"/>
                        </a:spcAft>
                      </a:pPr>
                      <a:r>
                        <a:rPr lang="en-US" sz="1100">
                          <a:latin typeface="Times New Roman"/>
                          <a:ea typeface="Times New Roman"/>
                          <a:cs typeface="Times New Roman"/>
                        </a:rPr>
                        <a:t>Accuracy</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72.60%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79.20%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50050">
                <a:tc>
                  <a:txBody>
                    <a:bodyPr/>
                    <a:lstStyle/>
                    <a:p>
                      <a:pPr>
                        <a:lnSpc>
                          <a:spcPct val="115000"/>
                        </a:lnSpc>
                        <a:spcAft>
                          <a:spcPts val="1000"/>
                        </a:spcAft>
                      </a:pPr>
                      <a:r>
                        <a:rPr lang="en-US" sz="1100">
                          <a:latin typeface="Times New Roman"/>
                          <a:ea typeface="Times New Roman"/>
                          <a:cs typeface="Times New Roman"/>
                        </a:rPr>
                        <a:t>Precision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62.26%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68.87%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50050">
                <a:tc>
                  <a:txBody>
                    <a:bodyPr/>
                    <a:lstStyle/>
                    <a:p>
                      <a:pPr>
                        <a:lnSpc>
                          <a:spcPct val="115000"/>
                        </a:lnSpc>
                        <a:spcAft>
                          <a:spcPts val="1000"/>
                        </a:spcAft>
                      </a:pPr>
                      <a:r>
                        <a:rPr lang="en-US" sz="1100">
                          <a:latin typeface="Times New Roman"/>
                          <a:ea typeface="Times New Roman"/>
                          <a:cs typeface="Times New Roman"/>
                        </a:rPr>
                        <a:t>Recall</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58.90%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dirty="0">
                          <a:latin typeface="Times New Roman"/>
                          <a:ea typeface="Times New Roman"/>
                          <a:cs typeface="Times New Roman"/>
                        </a:rPr>
                        <a:t>68.50%</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
        <p:nvSpPr>
          <p:cNvPr id="6" name="Title 1"/>
          <p:cNvSpPr>
            <a:spLocks noGrp="1"/>
          </p:cNvSpPr>
          <p:nvPr>
            <p:ph type="title"/>
          </p:nvPr>
        </p:nvSpPr>
        <p:spPr>
          <a:xfrm>
            <a:off x="467544" y="0"/>
            <a:ext cx="8229600" cy="1206655"/>
          </a:xfrm>
        </p:spPr>
        <p:txBody>
          <a:bodyPr/>
          <a:lstStyle/>
          <a:p>
            <a:r>
              <a:rPr lang="en-IN" dirty="0"/>
              <a:t>Results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Visualization through GUI</a:t>
            </a:r>
          </a:p>
        </p:txBody>
      </p:sp>
      <p:sp>
        <p:nvSpPr>
          <p:cNvPr id="3" name="Content Placeholder 2"/>
          <p:cNvSpPr>
            <a:spLocks noGrp="1"/>
          </p:cNvSpPr>
          <p:nvPr>
            <p:ph idx="1"/>
          </p:nvPr>
        </p:nvSpPr>
        <p:spPr/>
        <p:txBody>
          <a:bodyPr>
            <a:normAutofit lnSpcReduction="10000"/>
          </a:bodyPr>
          <a:lstStyle/>
          <a:p>
            <a:r>
              <a:rPr lang="en-US" dirty="0"/>
              <a:t>GUI was made to illustrate the functioning of the Hybrid Neural Network Model.</a:t>
            </a:r>
            <a:br>
              <a:rPr lang="en-US" dirty="0"/>
            </a:br>
            <a:endParaRPr lang="en-US" dirty="0"/>
          </a:p>
          <a:p>
            <a:r>
              <a:rPr lang="en-US" b="1" u="sng" dirty="0"/>
              <a:t>PyQt5</a:t>
            </a:r>
            <a:r>
              <a:rPr lang="en-US" dirty="0"/>
              <a:t> was used to design the GUI.</a:t>
            </a:r>
            <a:br>
              <a:rPr lang="en-US" dirty="0"/>
            </a:br>
            <a:endParaRPr lang="en-US" dirty="0"/>
          </a:p>
          <a:p>
            <a:r>
              <a:rPr lang="en-US" dirty="0"/>
              <a:t>Allows the user to select any .mp3 file.</a:t>
            </a:r>
            <a:br>
              <a:rPr lang="en-US" dirty="0"/>
            </a:br>
            <a:endParaRPr lang="en-US" dirty="0"/>
          </a:p>
          <a:p>
            <a:r>
              <a:rPr lang="en-US" dirty="0"/>
              <a:t>Provides frame wise language prediction for the audio sample.</a:t>
            </a:r>
            <a:br>
              <a:rPr lang="en-US" dirty="0"/>
            </a:br>
            <a:endParaRPr lang="en-US" dirty="0"/>
          </a:p>
          <a:p>
            <a:r>
              <a:rPr lang="en-US" dirty="0"/>
              <a:t>Provides final language prediction for the audio sample.</a:t>
            </a:r>
          </a:p>
        </p:txBody>
      </p:sp>
    </p:spTree>
    <p:extLst>
      <p:ext uri="{BB962C8B-B14F-4D97-AF65-F5344CB8AC3E}">
        <p14:creationId xmlns:p14="http://schemas.microsoft.com/office/powerpoint/2010/main" val="2267445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Sample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044" y="1752600"/>
            <a:ext cx="4845911" cy="4267200"/>
          </a:xfrm>
          <a:prstGeom prst="rect">
            <a:avLst/>
          </a:prstGeom>
        </p:spPr>
      </p:pic>
    </p:spTree>
    <p:extLst>
      <p:ext uri="{BB962C8B-B14F-4D97-AF65-F5344CB8AC3E}">
        <p14:creationId xmlns:p14="http://schemas.microsoft.com/office/powerpoint/2010/main" val="1521795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95400"/>
          </a:xfrm>
        </p:spPr>
        <p:txBody>
          <a:bodyPr/>
          <a:lstStyle/>
          <a:p>
            <a:r>
              <a:rPr lang="en-US" dirty="0"/>
              <a:t>Real Time Analysis</a:t>
            </a:r>
          </a:p>
        </p:txBody>
      </p:sp>
      <p:sp>
        <p:nvSpPr>
          <p:cNvPr id="3" name="Content Placeholder 2"/>
          <p:cNvSpPr>
            <a:spLocks noGrp="1"/>
          </p:cNvSpPr>
          <p:nvPr>
            <p:ph idx="1"/>
          </p:nvPr>
        </p:nvSpPr>
        <p:spPr>
          <a:xfrm>
            <a:off x="457200" y="1371600"/>
            <a:ext cx="8229600" cy="4953000"/>
          </a:xfrm>
        </p:spPr>
        <p:txBody>
          <a:bodyPr>
            <a:normAutofit lnSpcReduction="10000"/>
          </a:bodyPr>
          <a:lstStyle/>
          <a:p>
            <a:r>
              <a:rPr lang="en-US" dirty="0"/>
              <a:t>Fast prediction time of hybrid model allowed us to do real time analysis of audio.</a:t>
            </a:r>
          </a:p>
          <a:p>
            <a:endParaRPr lang="en-US" sz="800" dirty="0"/>
          </a:p>
          <a:p>
            <a:r>
              <a:rPr lang="en-US" dirty="0" err="1"/>
              <a:t>pyAudio</a:t>
            </a:r>
            <a:r>
              <a:rPr lang="en-US" dirty="0"/>
              <a:t> was used as audio I/O library.</a:t>
            </a:r>
          </a:p>
          <a:p>
            <a:endParaRPr lang="en-US" sz="800" dirty="0"/>
          </a:p>
          <a:p>
            <a:r>
              <a:rPr lang="en-US" dirty="0"/>
              <a:t>Thread were used to gather raw audio from source and pass that to our prediction model in chunks of 1 second.</a:t>
            </a:r>
          </a:p>
          <a:p>
            <a:endParaRPr lang="en-US" sz="800" dirty="0"/>
          </a:p>
          <a:p>
            <a:r>
              <a:rPr lang="en-US" dirty="0"/>
              <a:t>Processing time for 1s audio sample was observed to be around 0.2s.</a:t>
            </a:r>
          </a:p>
          <a:p>
            <a:endParaRPr lang="en-US" sz="800" dirty="0"/>
          </a:p>
          <a:p>
            <a:r>
              <a:rPr lang="en-US" dirty="0"/>
              <a:t>When using default device’s microphone as source result was observed to be not so accurate due to noise being high in audio samples.</a:t>
            </a:r>
          </a:p>
        </p:txBody>
      </p:sp>
    </p:spTree>
    <p:extLst>
      <p:ext uri="{BB962C8B-B14F-4D97-AF65-F5344CB8AC3E}">
        <p14:creationId xmlns:p14="http://schemas.microsoft.com/office/powerpoint/2010/main" val="914683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Conclusion</a:t>
            </a:r>
          </a:p>
        </p:txBody>
      </p:sp>
      <p:sp>
        <p:nvSpPr>
          <p:cNvPr id="3" name="Content Placeholder 2"/>
          <p:cNvSpPr>
            <a:spLocks noGrp="1"/>
          </p:cNvSpPr>
          <p:nvPr>
            <p:ph idx="1"/>
          </p:nvPr>
        </p:nvSpPr>
        <p:spPr/>
        <p:txBody>
          <a:bodyPr>
            <a:normAutofit/>
          </a:bodyPr>
          <a:lstStyle/>
          <a:p>
            <a:r>
              <a:rPr lang="en-US" dirty="0"/>
              <a:t>Acoustic modelling together with DNN is powerful enough to identify languages.</a:t>
            </a:r>
          </a:p>
          <a:p>
            <a:endParaRPr lang="en-US" dirty="0"/>
          </a:p>
          <a:p>
            <a:r>
              <a:rPr lang="en-US" dirty="0"/>
              <a:t>Languages are better resolved when considered pairwise as a feature which is useful in distinguishing some languages was irrelevant for some pair of languages.</a:t>
            </a:r>
          </a:p>
          <a:p>
            <a:endParaRPr lang="en-US" dirty="0"/>
          </a:p>
          <a:p>
            <a:r>
              <a:rPr lang="en-US" dirty="0"/>
              <a:t>Our hybrid two stage classification model is definitely an </a:t>
            </a:r>
            <a:r>
              <a:rPr lang="en-US" dirty="0" smtClean="0"/>
              <a:t>improvement </a:t>
            </a:r>
            <a:r>
              <a:rPr lang="en-US" dirty="0"/>
              <a:t>over normal single stage classifier.</a:t>
            </a:r>
          </a:p>
        </p:txBody>
      </p:sp>
    </p:spTree>
    <p:extLst>
      <p:ext uri="{BB962C8B-B14F-4D97-AF65-F5344CB8AC3E}">
        <p14:creationId xmlns:p14="http://schemas.microsoft.com/office/powerpoint/2010/main" val="2968567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r>
              <a:rPr lang="en-US" dirty="0" smtClean="0"/>
              <a:t>Adding pre filter for noisy audio.</a:t>
            </a:r>
          </a:p>
          <a:p>
            <a:endParaRPr lang="en-US" dirty="0" smtClean="0"/>
          </a:p>
          <a:p>
            <a:r>
              <a:rPr lang="en-US" dirty="0" smtClean="0"/>
              <a:t>Using Shifted Delta Cepstral(SDC) features</a:t>
            </a:r>
          </a:p>
          <a:p>
            <a:endParaRPr lang="en-US" dirty="0" smtClean="0"/>
          </a:p>
          <a:p>
            <a:r>
              <a:rPr lang="en-US" dirty="0" smtClean="0"/>
              <a:t>Providing facility for incremental training.</a:t>
            </a:r>
          </a:p>
          <a:p>
            <a:endParaRPr lang="en-US" dirty="0" smtClean="0"/>
          </a:p>
          <a:p>
            <a:r>
              <a:rPr lang="en-US" dirty="0" smtClean="0"/>
              <a:t>Adding out of set option as possible output.</a:t>
            </a:r>
          </a:p>
          <a:p>
            <a:endParaRPr lang="en-US" dirty="0" smtClean="0"/>
          </a:p>
          <a:p>
            <a:r>
              <a:rPr lang="en-US" dirty="0" smtClean="0"/>
              <a:t>Improving real-time capabilities</a:t>
            </a:r>
          </a:p>
        </p:txBody>
      </p:sp>
    </p:spTree>
    <p:extLst>
      <p:ext uri="{BB962C8B-B14F-4D97-AF65-F5344CB8AC3E}">
        <p14:creationId xmlns:p14="http://schemas.microsoft.com/office/powerpoint/2010/main" val="670504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80728"/>
            <a:ext cx="8229600" cy="2996208"/>
          </a:xfrm>
        </p:spPr>
        <p:txBody>
          <a:bodyPr/>
          <a:lstStyle/>
          <a:p>
            <a:pPr>
              <a:lnSpc>
                <a:spcPct val="100000"/>
              </a:lnSpc>
            </a:pPr>
            <a:r>
              <a:rPr lang="en-US" sz="6000" dirty="0" smtClean="0">
                <a:solidFill>
                  <a:schemeClr val="tx1"/>
                </a:solidFill>
              </a:rPr>
              <a:t>Thank You</a:t>
            </a:r>
            <a:r>
              <a:rPr lang="en-US" dirty="0" smtClean="0"/>
              <a:t/>
            </a:r>
            <a:br>
              <a:rPr lang="en-US" dirty="0" smtClean="0"/>
            </a:br>
            <a:r>
              <a:rPr lang="en-US" dirty="0" smtClean="0"/>
              <a:t/>
            </a:r>
            <a:br>
              <a:rPr lang="en-US" dirty="0" smtClean="0"/>
            </a:br>
            <a:endParaRPr lang="en-US" dirty="0"/>
          </a:p>
        </p:txBody>
      </p:sp>
      <p:sp>
        <p:nvSpPr>
          <p:cNvPr id="4" name="Title 1"/>
          <p:cNvSpPr txBox="1">
            <a:spLocks/>
          </p:cNvSpPr>
          <p:nvPr/>
        </p:nvSpPr>
        <p:spPr>
          <a:xfrm>
            <a:off x="446856" y="2060848"/>
            <a:ext cx="8229600" cy="2996208"/>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dirty="0" smtClean="0"/>
              <a:t/>
            </a:r>
            <a:br>
              <a:rPr lang="en-US" dirty="0" smtClean="0"/>
            </a:br>
            <a:r>
              <a:rPr lang="en-US" dirty="0" smtClean="0"/>
              <a:t/>
            </a:r>
            <a:br>
              <a:rPr lang="en-US" dirty="0" smtClean="0"/>
            </a:br>
            <a:r>
              <a:rPr lang="zh-CN" altLang="en-US" dirty="0" smtClean="0">
                <a:solidFill>
                  <a:srgbClr val="FF0000"/>
                </a:solidFill>
              </a:rPr>
              <a:t>谢谢</a:t>
            </a:r>
            <a:r>
              <a:rPr lang="en-US" altLang="zh-CN" dirty="0" smtClean="0"/>
              <a:t/>
            </a:r>
            <a:br>
              <a:rPr lang="en-US" altLang="zh-CN" dirty="0" smtClean="0"/>
            </a:br>
            <a:r>
              <a:rPr lang="en-US" altLang="zh-CN" dirty="0" smtClean="0">
                <a:solidFill>
                  <a:srgbClr val="00B050"/>
                </a:solidFill>
              </a:rPr>
              <a:t>Merci</a:t>
            </a:r>
            <a:r>
              <a:rPr lang="en-US" altLang="zh-CN" dirty="0" smtClean="0"/>
              <a:t/>
            </a:r>
            <a:br>
              <a:rPr lang="en-US" altLang="zh-CN" dirty="0" smtClean="0"/>
            </a:br>
            <a:r>
              <a:rPr lang="de-DE" dirty="0" smtClean="0"/>
              <a:t>Danke</a:t>
            </a:r>
            <a:endParaRPr lang="en-US" dirty="0"/>
          </a:p>
        </p:txBody>
      </p:sp>
    </p:spTree>
    <p:extLst>
      <p:ext uri="{BB962C8B-B14F-4D97-AF65-F5344CB8AC3E}">
        <p14:creationId xmlns:p14="http://schemas.microsoft.com/office/powerpoint/2010/main" val="670504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Our project aims at spoken language identification in speech audio samples using Deep Learning Models (DNNs). </a:t>
            </a:r>
          </a:p>
          <a:p>
            <a:pPr>
              <a:buNone/>
            </a:pPr>
            <a:endParaRPr lang="en-US" dirty="0"/>
          </a:p>
          <a:p>
            <a:r>
              <a:rPr lang="en-US" dirty="0"/>
              <a:t>We have used acoustic modelling for our LID system. Audio is divided into small chunks called frames and raw audio signal from each frame is transformed by applying the mel-frequency cepstrum. </a:t>
            </a:r>
          </a:p>
          <a:p>
            <a:endParaRPr lang="en-US" dirty="0"/>
          </a:p>
          <a:p>
            <a:r>
              <a:rPr lang="en-US" dirty="0"/>
              <a:t>The coefficients from this transformation called MFCCs are used as input to the acoustic model.</a:t>
            </a:r>
          </a:p>
          <a:p>
            <a:endParaRPr lang="en-US" dirty="0"/>
          </a:p>
          <a:p>
            <a:endParaRPr lang="en-US" dirty="0"/>
          </a:p>
        </p:txBody>
      </p:sp>
    </p:spTree>
    <p:extLst>
      <p:ext uri="{BB962C8B-B14F-4D97-AF65-F5344CB8AC3E}">
        <p14:creationId xmlns:p14="http://schemas.microsoft.com/office/powerpoint/2010/main" val="574087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Problem Statement</a:t>
            </a:r>
          </a:p>
        </p:txBody>
      </p:sp>
      <p:sp>
        <p:nvSpPr>
          <p:cNvPr id="3" name="Content Placeholder 2"/>
          <p:cNvSpPr>
            <a:spLocks noGrp="1"/>
          </p:cNvSpPr>
          <p:nvPr>
            <p:ph idx="1"/>
          </p:nvPr>
        </p:nvSpPr>
        <p:spPr/>
        <p:txBody>
          <a:bodyPr>
            <a:normAutofit/>
          </a:bodyPr>
          <a:lstStyle/>
          <a:p>
            <a:endParaRPr lang="en-US" dirty="0"/>
          </a:p>
          <a:p>
            <a:pPr marL="0" indent="0">
              <a:buNone/>
            </a:pPr>
            <a:endParaRPr lang="en-US" dirty="0"/>
          </a:p>
        </p:txBody>
      </p:sp>
      <p:sp>
        <p:nvSpPr>
          <p:cNvPr id="5" name="Rectangle 4"/>
          <p:cNvSpPr/>
          <p:nvPr/>
        </p:nvSpPr>
        <p:spPr>
          <a:xfrm>
            <a:off x="762000" y="2438400"/>
            <a:ext cx="7924799" cy="1292662"/>
          </a:xfrm>
          <a:prstGeom prst="rect">
            <a:avLst/>
          </a:prstGeom>
        </p:spPr>
        <p:txBody>
          <a:bodyPr wrap="square">
            <a:spAutoFit/>
          </a:bodyPr>
          <a:lstStyle/>
          <a:p>
            <a:pPr algn="ctr"/>
            <a:r>
              <a:rPr lang="en-US" sz="2600" dirty="0"/>
              <a:t>To construct efficient as well as effective Language Identification (LID) model using two stage Neural Network.</a:t>
            </a:r>
          </a:p>
        </p:txBody>
      </p:sp>
    </p:spTree>
    <p:extLst>
      <p:ext uri="{BB962C8B-B14F-4D97-AF65-F5344CB8AC3E}">
        <p14:creationId xmlns:p14="http://schemas.microsoft.com/office/powerpoint/2010/main" val="266655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smtClean="0"/>
              <a:t>Related Work</a:t>
            </a:r>
            <a:endParaRPr lang="en-US" dirty="0"/>
          </a:p>
        </p:txBody>
      </p:sp>
      <p:sp>
        <p:nvSpPr>
          <p:cNvPr id="3" name="Content Placeholder 2"/>
          <p:cNvSpPr>
            <a:spLocks noGrp="1"/>
          </p:cNvSpPr>
          <p:nvPr>
            <p:ph idx="1"/>
          </p:nvPr>
        </p:nvSpPr>
        <p:spPr>
          <a:xfrm>
            <a:off x="457200" y="1600200"/>
            <a:ext cx="5766122" cy="4525963"/>
          </a:xfrm>
        </p:spPr>
        <p:txBody>
          <a:bodyPr>
            <a:normAutofit/>
          </a:bodyPr>
          <a:lstStyle/>
          <a:p>
            <a:pPr marL="457200" indent="-457200">
              <a:buFont typeface="+mj-lt"/>
              <a:buAutoNum type="arabicPeriod"/>
            </a:pPr>
            <a:r>
              <a:rPr lang="en-US" sz="2200" b="1" dirty="0"/>
              <a:t>MA </a:t>
            </a:r>
            <a:r>
              <a:rPr lang="en-US" sz="2200" b="1" dirty="0" err="1" smtClean="0"/>
              <a:t>Zeissman</a:t>
            </a:r>
            <a:r>
              <a:rPr lang="en-US" sz="2200" b="1" dirty="0" smtClean="0"/>
              <a:t> </a:t>
            </a:r>
            <a:r>
              <a:rPr lang="en-US" sz="2200" b="1" dirty="0"/>
              <a:t>in Lincoln </a:t>
            </a:r>
            <a:r>
              <a:rPr lang="en-US" sz="2200" b="1" dirty="0" smtClean="0"/>
              <a:t>Laboratory</a:t>
            </a:r>
            <a:r>
              <a:rPr lang="en-US" sz="2200" b="1" baseline="30000" dirty="0" smtClean="0"/>
              <a:t>[1]</a:t>
            </a:r>
          </a:p>
          <a:p>
            <a:pPr>
              <a:buFont typeface="Century Gothic" panose="020B0502020202020204" pitchFamily="34" charset="0"/>
              <a:buChar char="―"/>
            </a:pPr>
            <a:endParaRPr lang="en-US" sz="2200" dirty="0" smtClean="0"/>
          </a:p>
          <a:p>
            <a:pPr>
              <a:buFont typeface="Century Gothic" panose="020B0502020202020204" pitchFamily="34" charset="0"/>
              <a:buChar char="―"/>
            </a:pPr>
            <a:r>
              <a:rPr lang="en-US" sz="2200" dirty="0" smtClean="0"/>
              <a:t>uses PRLM(Phone </a:t>
            </a:r>
            <a:r>
              <a:rPr lang="en-US" sz="2200" dirty="0" err="1" smtClean="0"/>
              <a:t>Recognization</a:t>
            </a:r>
            <a:r>
              <a:rPr lang="en-US" sz="2200" dirty="0" smtClean="0"/>
              <a:t> followed by language modelling)</a:t>
            </a:r>
          </a:p>
          <a:p>
            <a:pPr>
              <a:buFont typeface="Century Gothic" panose="020B0502020202020204" pitchFamily="34" charset="0"/>
              <a:buChar char="―"/>
            </a:pPr>
            <a:endParaRPr lang="en-US" sz="1000" dirty="0" smtClean="0"/>
          </a:p>
          <a:p>
            <a:pPr>
              <a:buFont typeface="Century Gothic" panose="020B0502020202020204" pitchFamily="34" charset="0"/>
              <a:buChar char="―"/>
            </a:pPr>
            <a:r>
              <a:rPr lang="en-US" sz="2200" dirty="0" smtClean="0"/>
              <a:t>It consists of single language phone recognition followed by </a:t>
            </a:r>
            <a:r>
              <a:rPr lang="en-US" sz="2000" dirty="0"/>
              <a:t>language modeling with an n-gram </a:t>
            </a:r>
            <a:r>
              <a:rPr lang="en-US" sz="2000" dirty="0" smtClean="0"/>
              <a:t>analyzer.</a:t>
            </a:r>
          </a:p>
          <a:p>
            <a:pPr>
              <a:buFont typeface="Century Gothic" panose="020B0502020202020204" pitchFamily="34" charset="0"/>
              <a:buChar char="―"/>
            </a:pPr>
            <a:endParaRPr lang="en-US" sz="1000" dirty="0" smtClean="0"/>
          </a:p>
          <a:p>
            <a:pPr>
              <a:buFont typeface="Century Gothic" panose="020B0502020202020204" pitchFamily="34" charset="0"/>
              <a:buChar char="―"/>
            </a:pPr>
            <a:r>
              <a:rPr lang="en-US" sz="2000" dirty="0" smtClean="0"/>
              <a:t>PRLM can be further </a:t>
            </a:r>
            <a:r>
              <a:rPr lang="en-US" sz="2000" dirty="0"/>
              <a:t>extended to Parallel PRLM and Parallel Phone Recognition</a:t>
            </a:r>
            <a:r>
              <a:rPr lang="en-US" sz="2000" dirty="0" smtClean="0"/>
              <a:t>.</a:t>
            </a:r>
            <a:endParaRPr lang="en-US" sz="2000" b="1" dirty="0"/>
          </a:p>
        </p:txBody>
      </p:sp>
      <p:pic>
        <p:nvPicPr>
          <p:cNvPr id="4" name="Picture 3"/>
          <p:cNvPicPr/>
          <p:nvPr/>
        </p:nvPicPr>
        <p:blipFill>
          <a:blip r:embed="rId3"/>
          <a:srcRect/>
          <a:stretch>
            <a:fillRect/>
          </a:stretch>
        </p:blipFill>
        <p:spPr bwMode="auto">
          <a:xfrm>
            <a:off x="6223322" y="1571612"/>
            <a:ext cx="2597150" cy="4449676"/>
          </a:xfrm>
          <a:prstGeom prst="rect">
            <a:avLst/>
          </a:prstGeom>
          <a:noFill/>
          <a:ln w="9525">
            <a:noFill/>
            <a:miter lim="800000"/>
            <a:headEnd/>
            <a:tailEnd/>
          </a:ln>
        </p:spPr>
      </p:pic>
      <p:sp>
        <p:nvSpPr>
          <p:cNvPr id="5" name="Rectangle 4"/>
          <p:cNvSpPr/>
          <p:nvPr/>
        </p:nvSpPr>
        <p:spPr>
          <a:xfrm>
            <a:off x="0" y="6423719"/>
            <a:ext cx="9144000" cy="461665"/>
          </a:xfrm>
          <a:prstGeom prst="rect">
            <a:avLst/>
          </a:prstGeom>
        </p:spPr>
        <p:txBody>
          <a:bodyPr wrap="square">
            <a:spAutoFit/>
          </a:bodyPr>
          <a:lstStyle/>
          <a:p>
            <a:pPr lvl="0"/>
            <a:r>
              <a:rPr lang="en-US" sz="1200" dirty="0" smtClean="0"/>
              <a:t>[1] M</a:t>
            </a:r>
            <a:r>
              <a:rPr lang="en-US" sz="1200" dirty="0"/>
              <a:t>. </a:t>
            </a:r>
            <a:r>
              <a:rPr lang="en-US" sz="1200" dirty="0" err="1"/>
              <a:t>Zissman</a:t>
            </a:r>
            <a:r>
              <a:rPr lang="en-US" sz="1200" dirty="0"/>
              <a:t>, “Comparison of Four Approaches to Automatic Language Identification of Telephone Speech,” IEEE Trans. </a:t>
            </a:r>
            <a:r>
              <a:rPr lang="en-US" sz="1200" dirty="0" err="1"/>
              <a:t>Acoust</a:t>
            </a:r>
            <a:r>
              <a:rPr lang="en-US" sz="1200" dirty="0"/>
              <a:t>., Speech, Signal Processing, vol. 4,no. 1, pp. 31–44, 1996.</a:t>
            </a:r>
          </a:p>
        </p:txBody>
      </p:sp>
    </p:spTree>
    <p:extLst>
      <p:ext uri="{BB962C8B-B14F-4D97-AF65-F5344CB8AC3E}">
        <p14:creationId xmlns:p14="http://schemas.microsoft.com/office/powerpoint/2010/main" val="2408646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357166"/>
            <a:ext cx="8286808" cy="5572164"/>
          </a:xfrm>
        </p:spPr>
        <p:txBody>
          <a:bodyPr>
            <a:normAutofit/>
          </a:bodyPr>
          <a:lstStyle/>
          <a:p>
            <a:pPr marL="457200" indent="-457200">
              <a:buFont typeface="+mj-lt"/>
              <a:buAutoNum type="arabicPeriod" startAt="2"/>
            </a:pPr>
            <a:r>
              <a:rPr lang="en-US" sz="2200" b="1" dirty="0" err="1" smtClean="0"/>
              <a:t>KshirodSarmah</a:t>
            </a:r>
            <a:r>
              <a:rPr lang="en-US" sz="2200" b="1" dirty="0" smtClean="0"/>
              <a:t> and </a:t>
            </a:r>
            <a:r>
              <a:rPr lang="en-US" sz="2200" b="1" dirty="0" err="1" smtClean="0"/>
              <a:t>UtpalBhattacharjee</a:t>
            </a:r>
            <a:r>
              <a:rPr lang="en-US" sz="2200" b="1" baseline="30000" dirty="0" smtClean="0"/>
              <a:t>[2]</a:t>
            </a:r>
            <a:endParaRPr lang="en-US" sz="2200" baseline="30000" dirty="0" smtClean="0"/>
          </a:p>
          <a:p>
            <a:pPr>
              <a:buFont typeface="Century Gothic" panose="020B0502020202020204" pitchFamily="34" charset="0"/>
              <a:buChar char="―"/>
            </a:pPr>
            <a:endParaRPr lang="en-US" sz="600" dirty="0" smtClean="0"/>
          </a:p>
          <a:p>
            <a:pPr>
              <a:buFont typeface="Century Gothic" panose="020B0502020202020204" pitchFamily="34" charset="0"/>
              <a:buChar char="―"/>
            </a:pPr>
            <a:r>
              <a:rPr lang="en-US" sz="2200" dirty="0" smtClean="0"/>
              <a:t>GMM </a:t>
            </a:r>
            <a:r>
              <a:rPr lang="en-US" sz="2200" dirty="0" smtClean="0"/>
              <a:t>based Language Identification using MFCC and SDC Features</a:t>
            </a:r>
            <a:endParaRPr lang="en-IN" sz="2200" dirty="0" smtClean="0"/>
          </a:p>
          <a:p>
            <a:pPr marL="0" indent="0">
              <a:buNone/>
            </a:pPr>
            <a:endParaRPr lang="en-US" sz="2200" dirty="0"/>
          </a:p>
          <a:p>
            <a:pPr marL="457200" indent="-457200">
              <a:buFont typeface="+mj-lt"/>
              <a:buAutoNum type="arabicPeriod" startAt="3"/>
            </a:pPr>
            <a:r>
              <a:rPr lang="en-US" sz="2200" b="1" dirty="0" smtClean="0"/>
              <a:t>Pedro </a:t>
            </a:r>
            <a:r>
              <a:rPr lang="en-US" sz="2200" b="1" dirty="0" smtClean="0"/>
              <a:t>A. Torres-</a:t>
            </a:r>
            <a:r>
              <a:rPr lang="en-US" sz="2200" b="1" dirty="0" err="1" smtClean="0"/>
              <a:t>Carrasquillo</a:t>
            </a:r>
            <a:r>
              <a:rPr lang="en-US" sz="2200" b="1" baseline="30000" dirty="0" smtClean="0"/>
              <a:t>[3</a:t>
            </a:r>
            <a:r>
              <a:rPr lang="en-US" sz="2200" b="1" baseline="30000" dirty="0" smtClean="0"/>
              <a:t>]</a:t>
            </a:r>
            <a:endParaRPr lang="en-US" sz="2200" b="1" baseline="30000" dirty="0" smtClean="0"/>
          </a:p>
          <a:p>
            <a:pPr>
              <a:buFont typeface="Century Gothic" panose="020B0502020202020204" pitchFamily="34" charset="0"/>
              <a:buChar char="―"/>
            </a:pPr>
            <a:r>
              <a:rPr lang="en-US" sz="2200" dirty="0" smtClean="0"/>
              <a:t>Language </a:t>
            </a:r>
            <a:r>
              <a:rPr lang="en-US" sz="2200" dirty="0" smtClean="0"/>
              <a:t>Identification using Gaussian Mixture Model Tokenization</a:t>
            </a:r>
            <a:endParaRPr lang="en-IN" sz="2200" dirty="0"/>
          </a:p>
        </p:txBody>
      </p:sp>
      <p:pic>
        <p:nvPicPr>
          <p:cNvPr id="4" name="Picture 3" descr="C:\Users\win 8.1\Desktop\e.png"/>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140968"/>
            <a:ext cx="4318200" cy="2376264"/>
          </a:xfrm>
          <a:prstGeom prst="rect">
            <a:avLst/>
          </a:prstGeom>
          <a:noFill/>
          <a:ln>
            <a:noFill/>
          </a:ln>
        </p:spPr>
      </p:pic>
      <p:sp>
        <p:nvSpPr>
          <p:cNvPr id="2" name="Rectangle 1"/>
          <p:cNvSpPr/>
          <p:nvPr/>
        </p:nvSpPr>
        <p:spPr>
          <a:xfrm>
            <a:off x="-33536" y="5982379"/>
            <a:ext cx="9144000" cy="830997"/>
          </a:xfrm>
          <a:prstGeom prst="rect">
            <a:avLst/>
          </a:prstGeom>
        </p:spPr>
        <p:txBody>
          <a:bodyPr wrap="square">
            <a:spAutoFit/>
          </a:bodyPr>
          <a:lstStyle/>
          <a:p>
            <a:r>
              <a:rPr lang="en-US" sz="1200" dirty="0" smtClean="0"/>
              <a:t>[2]        </a:t>
            </a:r>
            <a:r>
              <a:rPr lang="en-US" sz="1200" dirty="0" err="1" smtClean="0"/>
              <a:t>Kshirod</a:t>
            </a:r>
            <a:r>
              <a:rPr lang="en-US" sz="1200" dirty="0" smtClean="0"/>
              <a:t> </a:t>
            </a:r>
            <a:r>
              <a:rPr lang="en-US" sz="1200" dirty="0" err="1" smtClean="0"/>
              <a:t>Sarmah</a:t>
            </a:r>
            <a:r>
              <a:rPr lang="en-US" sz="1200" dirty="0" smtClean="0"/>
              <a:t>, </a:t>
            </a:r>
            <a:r>
              <a:rPr lang="en-IN" sz="1200" dirty="0" smtClean="0"/>
              <a:t>“</a:t>
            </a:r>
            <a:r>
              <a:rPr lang="en-US" sz="1200" dirty="0" smtClean="0"/>
              <a:t>GMM based Language Identification </a:t>
            </a:r>
            <a:r>
              <a:rPr lang="en-US" sz="1200" dirty="0"/>
              <a:t>using MFCC and SDC Features</a:t>
            </a:r>
            <a:r>
              <a:rPr lang="en-IN" sz="1200" dirty="0"/>
              <a:t>”, </a:t>
            </a:r>
            <a:r>
              <a:rPr lang="en-US" sz="1200" dirty="0"/>
              <a:t>International Journal of </a:t>
            </a:r>
            <a:r>
              <a:rPr lang="en-US" sz="1200" dirty="0" smtClean="0"/>
              <a:t>Computer</a:t>
            </a:r>
          </a:p>
          <a:p>
            <a:pPr lvl="1"/>
            <a:r>
              <a:rPr lang="en-US" sz="1200" dirty="0" smtClean="0"/>
              <a:t>Applications </a:t>
            </a:r>
            <a:r>
              <a:rPr lang="en-US" sz="1200" dirty="0"/>
              <a:t>(0975 – 8887) Volume 85 – No 5, January 2014</a:t>
            </a:r>
          </a:p>
          <a:p>
            <a:r>
              <a:rPr lang="en-US" sz="1200" dirty="0" smtClean="0"/>
              <a:t>[3]       Pedro </a:t>
            </a:r>
            <a:r>
              <a:rPr lang="en-US" sz="1200" dirty="0"/>
              <a:t>A. Torres-</a:t>
            </a:r>
            <a:r>
              <a:rPr lang="en-US" sz="1200" dirty="0" err="1"/>
              <a:t>Carrasquillo</a:t>
            </a:r>
            <a:r>
              <a:rPr lang="en-US" sz="1200" dirty="0"/>
              <a:t>, “Language Identification using Gaussian Mixture Model Tokenization”, Lincoln </a:t>
            </a:r>
            <a:r>
              <a:rPr lang="en-US" sz="1200" dirty="0" smtClean="0"/>
              <a:t>Laboratory,</a:t>
            </a:r>
          </a:p>
          <a:p>
            <a:pPr lvl="1"/>
            <a:r>
              <a:rPr lang="en-US" sz="1200" dirty="0" smtClean="0"/>
              <a:t>Massachusetts </a:t>
            </a:r>
            <a:r>
              <a:rPr lang="en-US" sz="1200" dirty="0"/>
              <a:t>Institute of Technology</a:t>
            </a:r>
          </a:p>
        </p:txBody>
      </p:sp>
    </p:spTree>
    <p:extLst>
      <p:ext uri="{BB962C8B-B14F-4D97-AF65-F5344CB8AC3E}">
        <p14:creationId xmlns:p14="http://schemas.microsoft.com/office/powerpoint/2010/main" val="2107766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6632"/>
            <a:ext cx="8496944" cy="5572164"/>
          </a:xfrm>
        </p:spPr>
        <p:txBody>
          <a:bodyPr>
            <a:normAutofit/>
          </a:bodyPr>
          <a:lstStyle/>
          <a:p>
            <a:pPr marL="457200" indent="-457200">
              <a:buFont typeface="+mj-lt"/>
              <a:buAutoNum type="arabicPeriod" startAt="4"/>
            </a:pPr>
            <a:r>
              <a:rPr lang="en-US" sz="2200" b="1" dirty="0" smtClean="0"/>
              <a:t>Julien De Mori</a:t>
            </a:r>
            <a:r>
              <a:rPr lang="en-US" sz="2200" b="1" baseline="30000" dirty="0" smtClean="0"/>
              <a:t>[4</a:t>
            </a:r>
            <a:r>
              <a:rPr lang="en-US" sz="2200" b="1" baseline="30000" dirty="0" smtClean="0"/>
              <a:t>]</a:t>
            </a:r>
            <a:endParaRPr lang="en-US" sz="2200" baseline="30000" dirty="0" smtClean="0"/>
          </a:p>
          <a:p>
            <a:r>
              <a:rPr lang="en-US" sz="2200" dirty="0" smtClean="0"/>
              <a:t>Presented and compared methods that were </a:t>
            </a:r>
            <a:r>
              <a:rPr lang="en-US" sz="2200" dirty="0" smtClean="0"/>
              <a:t>Support Vector Machine(SVM) based, Gaussian Mixture Model(GMM) based and Neural network.</a:t>
            </a:r>
          </a:p>
          <a:p>
            <a:r>
              <a:rPr lang="en-US" sz="2200" dirty="0" smtClean="0"/>
              <a:t>Computing features for each 25ms frame and then then modeled each clip as a multivariate Gaussian distribution by computing the mean and variance of each feature across each clip</a:t>
            </a:r>
          </a:p>
          <a:p>
            <a:r>
              <a:rPr lang="en-US" sz="2200" dirty="0" smtClean="0"/>
              <a:t>Averaging out any noise in the signal, as well as reducing the number of training examples, considerably decreasing computation time. </a:t>
            </a:r>
            <a:endParaRPr lang="en-IN" sz="2200" dirty="0"/>
          </a:p>
        </p:txBody>
      </p:sp>
      <p:sp>
        <p:nvSpPr>
          <p:cNvPr id="2" name="Rectangle 1"/>
          <p:cNvSpPr/>
          <p:nvPr/>
        </p:nvSpPr>
        <p:spPr>
          <a:xfrm>
            <a:off x="0" y="6392361"/>
            <a:ext cx="9144000" cy="276999"/>
          </a:xfrm>
          <a:prstGeom prst="rect">
            <a:avLst/>
          </a:prstGeom>
        </p:spPr>
        <p:txBody>
          <a:bodyPr wrap="square">
            <a:spAutoFit/>
          </a:bodyPr>
          <a:lstStyle/>
          <a:p>
            <a:pPr lvl="0"/>
            <a:r>
              <a:rPr lang="en-US" sz="1200" dirty="0" smtClean="0"/>
              <a:t>[4]    Julien </a:t>
            </a:r>
            <a:r>
              <a:rPr lang="en-US" sz="1200" dirty="0"/>
              <a:t>De Mori, “Spoken Language </a:t>
            </a:r>
            <a:r>
              <a:rPr lang="en-US" sz="1200" dirty="0" err="1"/>
              <a:t>Classfication</a:t>
            </a:r>
            <a:r>
              <a:rPr lang="en-US" sz="1200" dirty="0"/>
              <a:t>” , CS 229 – Machine Learning(Stanford)</a:t>
            </a:r>
            <a:endParaRPr lang="en-IN" sz="1200" dirty="0"/>
          </a:p>
        </p:txBody>
      </p:sp>
    </p:spTree>
    <p:extLst>
      <p:ext uri="{BB962C8B-B14F-4D97-AF65-F5344CB8AC3E}">
        <p14:creationId xmlns:p14="http://schemas.microsoft.com/office/powerpoint/2010/main" val="891159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3900486" cy="5643602"/>
          </a:xfrm>
        </p:spPr>
        <p:txBody>
          <a:bodyPr>
            <a:normAutofit fontScale="85000" lnSpcReduction="20000"/>
          </a:bodyPr>
          <a:lstStyle/>
          <a:p>
            <a:r>
              <a:rPr lang="en-US" b="1" dirty="0" smtClean="0"/>
              <a:t>Ignacio Lopez-Moreno</a:t>
            </a:r>
            <a:r>
              <a:rPr lang="en-US" b="1" baseline="30000" dirty="0" smtClean="0"/>
              <a:t>[5]</a:t>
            </a:r>
          </a:p>
          <a:p>
            <a:r>
              <a:rPr lang="en-US" dirty="0" smtClean="0"/>
              <a:t>Automatic Language Identification Using Deep Neural Networks</a:t>
            </a:r>
          </a:p>
          <a:p>
            <a:r>
              <a:rPr lang="en-US" dirty="0" smtClean="0"/>
              <a:t>This work studies the use of deep neural networks (DNNs) to address automatic language identification (LID). Motivated by their recent success in acoustic </a:t>
            </a:r>
            <a:r>
              <a:rPr lang="en-US" dirty="0" err="1" smtClean="0"/>
              <a:t>modelling</a:t>
            </a:r>
            <a:r>
              <a:rPr lang="en-US" dirty="0" smtClean="0"/>
              <a:t>, we adapt DNNs to the problem of identifying the language of a given spoken utterance from short-term </a:t>
            </a:r>
            <a:r>
              <a:rPr lang="en-US" dirty="0" err="1" smtClean="0"/>
              <a:t>acou</a:t>
            </a:r>
            <a:endParaRPr lang="en-US" dirty="0" smtClean="0"/>
          </a:p>
          <a:p>
            <a:r>
              <a:rPr lang="en-US" dirty="0" smtClean="0"/>
              <a:t>The proposed approach is compared to state-of-the-art </a:t>
            </a:r>
            <a:r>
              <a:rPr lang="en-US" dirty="0" err="1" smtClean="0"/>
              <a:t>i</a:t>
            </a:r>
            <a:r>
              <a:rPr lang="en-US" dirty="0" smtClean="0"/>
              <a:t>-vector based acoustic systems on two different </a:t>
            </a:r>
            <a:r>
              <a:rPr lang="en-US" dirty="0" err="1" smtClean="0"/>
              <a:t>datasetsstic</a:t>
            </a:r>
            <a:r>
              <a:rPr lang="en-US" dirty="0" smtClean="0"/>
              <a:t> features. </a:t>
            </a:r>
            <a:endParaRPr lang="en-IN" dirty="0"/>
          </a:p>
        </p:txBody>
      </p:sp>
      <p:pic>
        <p:nvPicPr>
          <p:cNvPr id="4" name="Picture 3" descr="C:\Users\win 8.1\Desktop\asd.png"/>
          <p:cNvPicPr/>
          <p:nvPr/>
        </p:nvPicPr>
        <p:blipFill>
          <a:blip r:embed="rId2">
            <a:extLst>
              <a:ext uri="{28A0092B-C50C-407E-A947-70E740481C1C}">
                <a14:useLocalDpi xmlns:a14="http://schemas.microsoft.com/office/drawing/2010/main" val="0"/>
              </a:ext>
            </a:extLst>
          </a:blip>
          <a:srcRect/>
          <a:stretch>
            <a:fillRect/>
          </a:stretch>
        </p:blipFill>
        <p:spPr bwMode="auto">
          <a:xfrm>
            <a:off x="4572000" y="571480"/>
            <a:ext cx="4143404" cy="5214974"/>
          </a:xfrm>
          <a:prstGeom prst="rect">
            <a:avLst/>
          </a:prstGeom>
          <a:noFill/>
          <a:ln>
            <a:noFill/>
          </a:ln>
        </p:spPr>
      </p:pic>
      <p:sp>
        <p:nvSpPr>
          <p:cNvPr id="2" name="Rectangle 1"/>
          <p:cNvSpPr/>
          <p:nvPr/>
        </p:nvSpPr>
        <p:spPr>
          <a:xfrm>
            <a:off x="0" y="6381328"/>
            <a:ext cx="9144000" cy="461665"/>
          </a:xfrm>
          <a:prstGeom prst="rect">
            <a:avLst/>
          </a:prstGeom>
        </p:spPr>
        <p:txBody>
          <a:bodyPr wrap="square">
            <a:spAutoFit/>
          </a:bodyPr>
          <a:lstStyle/>
          <a:p>
            <a:r>
              <a:rPr lang="en-US" sz="1200" dirty="0" smtClean="0"/>
              <a:t>[5]       Ignacio </a:t>
            </a:r>
            <a:r>
              <a:rPr lang="en-US" sz="1200" dirty="0"/>
              <a:t>Lopez-Moreno, </a:t>
            </a:r>
            <a:r>
              <a:rPr lang="en-IN" sz="1200" dirty="0"/>
              <a:t>“</a:t>
            </a:r>
            <a:r>
              <a:rPr lang="en-US" sz="1200" dirty="0"/>
              <a:t>AUTOMATIC LANGUAGE IDENTIFICATION USING DEEP NEURAL NETWORKS”, 2014 </a:t>
            </a:r>
            <a:r>
              <a:rPr lang="en-US" sz="1200" dirty="0" smtClean="0"/>
              <a:t>IEEE</a:t>
            </a:r>
          </a:p>
          <a:p>
            <a:pPr lvl="1"/>
            <a:r>
              <a:rPr lang="en-US" sz="1200" dirty="0" smtClean="0"/>
              <a:t>International </a:t>
            </a:r>
            <a:r>
              <a:rPr lang="en-US" sz="1200" dirty="0"/>
              <a:t>Conference on Acoustic, Speech and Signal Processing (ICASSP),2014 (context windows)</a:t>
            </a:r>
            <a:endParaRPr lang="en-IN" sz="1200" dirty="0"/>
          </a:p>
        </p:txBody>
      </p:sp>
    </p:spTree>
    <p:extLst>
      <p:ext uri="{BB962C8B-B14F-4D97-AF65-F5344CB8AC3E}">
        <p14:creationId xmlns:p14="http://schemas.microsoft.com/office/powerpoint/2010/main" val="759401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Our Proposal</a:t>
            </a:r>
          </a:p>
        </p:txBody>
      </p:sp>
      <p:sp>
        <p:nvSpPr>
          <p:cNvPr id="3" name="Content Placeholder 2"/>
          <p:cNvSpPr>
            <a:spLocks noGrp="1"/>
          </p:cNvSpPr>
          <p:nvPr>
            <p:ph idx="1"/>
          </p:nvPr>
        </p:nvSpPr>
        <p:spPr/>
        <p:txBody>
          <a:bodyPr>
            <a:normAutofit/>
          </a:bodyPr>
          <a:lstStyle/>
          <a:p>
            <a:r>
              <a:rPr lang="en-US" sz="2200" dirty="0"/>
              <a:t>We propose a hybrid neural network that consists of two levels. </a:t>
            </a:r>
          </a:p>
          <a:p>
            <a:endParaRPr lang="en-US" sz="1400" dirty="0"/>
          </a:p>
          <a:p>
            <a:r>
              <a:rPr lang="en-US" sz="2200" dirty="0"/>
              <a:t>An initial neural network gives the probability of the belongingness of data sample to all class of languages.</a:t>
            </a:r>
          </a:p>
          <a:p>
            <a:endParaRPr lang="en-US" sz="1400" dirty="0"/>
          </a:p>
          <a:p>
            <a:r>
              <a:rPr lang="en-US" sz="2200" dirty="0"/>
              <a:t>The second level, or the binary classifier finally outputs the class to which the data sample belongs amongst the best two sub-candidates.</a:t>
            </a:r>
          </a:p>
          <a:p>
            <a:endParaRPr lang="en-US" sz="1400" dirty="0"/>
          </a:p>
          <a:p>
            <a:r>
              <a:rPr lang="en-US" sz="2200" dirty="0"/>
              <a:t>The idea behind this hypothesis is the fact that different languages need different  set of features to differentiate them.</a:t>
            </a:r>
            <a:r>
              <a:rPr lang="en-US" sz="2000" dirty="0"/>
              <a:t> </a:t>
            </a:r>
          </a:p>
          <a:p>
            <a:endParaRPr lang="en-US" dirty="0"/>
          </a:p>
        </p:txBody>
      </p:sp>
    </p:spTree>
    <p:extLst>
      <p:ext uri="{BB962C8B-B14F-4D97-AF65-F5344CB8AC3E}">
        <p14:creationId xmlns:p14="http://schemas.microsoft.com/office/powerpoint/2010/main" val="32333479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2_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4_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487</TotalTime>
  <Words>1798</Words>
  <Application>Microsoft Office PowerPoint</Application>
  <PresentationFormat>On-screen Show (4:3)</PresentationFormat>
  <Paragraphs>281</Paragraphs>
  <Slides>29</Slides>
  <Notes>18</Notes>
  <HiddenSlides>0</HiddenSlides>
  <MMClips>0</MMClips>
  <ScaleCrop>false</ScaleCrop>
  <HeadingPairs>
    <vt:vector size="4" baseType="variant">
      <vt:variant>
        <vt:lpstr>Theme</vt:lpstr>
      </vt:variant>
      <vt:variant>
        <vt:i4>4</vt:i4>
      </vt:variant>
      <vt:variant>
        <vt:lpstr>Slide Titles</vt:lpstr>
      </vt:variant>
      <vt:variant>
        <vt:i4>29</vt:i4>
      </vt:variant>
    </vt:vector>
  </HeadingPairs>
  <TitlesOfParts>
    <vt:vector size="33" baseType="lpstr">
      <vt:lpstr>Executive</vt:lpstr>
      <vt:lpstr>1_Executive</vt:lpstr>
      <vt:lpstr>2_Executive</vt:lpstr>
      <vt:lpstr>4_Executive</vt:lpstr>
      <vt:lpstr>Spoken Language Identification using Neural Network</vt:lpstr>
      <vt:lpstr>Introduction</vt:lpstr>
      <vt:lpstr>Introduction</vt:lpstr>
      <vt:lpstr>Problem Statement</vt:lpstr>
      <vt:lpstr>Related Work</vt:lpstr>
      <vt:lpstr>PowerPoint Presentation</vt:lpstr>
      <vt:lpstr>PowerPoint Presentation</vt:lpstr>
      <vt:lpstr>PowerPoint Presentation</vt:lpstr>
      <vt:lpstr>Our Proposal</vt:lpstr>
      <vt:lpstr>Experimental Setup</vt:lpstr>
      <vt:lpstr>Data Set</vt:lpstr>
      <vt:lpstr>Feature Extraction</vt:lpstr>
      <vt:lpstr>Feature Vector</vt:lpstr>
      <vt:lpstr>Feature Selection</vt:lpstr>
      <vt:lpstr>Deep Learning</vt:lpstr>
      <vt:lpstr>NN Architecture</vt:lpstr>
      <vt:lpstr>Hybrid NN Model Training</vt:lpstr>
      <vt:lpstr>Testing</vt:lpstr>
      <vt:lpstr>Testing</vt:lpstr>
      <vt:lpstr>Results</vt:lpstr>
      <vt:lpstr>Results</vt:lpstr>
      <vt:lpstr>PowerPoint Presentation</vt:lpstr>
      <vt:lpstr>Results</vt:lpstr>
      <vt:lpstr>Prediction Visualization through GUI</vt:lpstr>
      <vt:lpstr>GUI Sample</vt:lpstr>
      <vt:lpstr>Real Time Analysis</vt:lpstr>
      <vt:lpstr>Conclusion</vt:lpstr>
      <vt:lpstr>Future Work</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Spoken Language Identification using Neural Network</dc:title>
  <dc:creator>Aditya Jain</dc:creator>
  <cp:lastModifiedBy>ADITYA</cp:lastModifiedBy>
  <cp:revision>51</cp:revision>
  <dcterms:created xsi:type="dcterms:W3CDTF">2006-08-16T00:00:00Z</dcterms:created>
  <dcterms:modified xsi:type="dcterms:W3CDTF">2017-05-30T16:27:10Z</dcterms:modified>
</cp:coreProperties>
</file>