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0"/>
  </p:notesMasterIdLst>
  <p:sldIdLst>
    <p:sldId id="256" r:id="rId4"/>
    <p:sldId id="257" r:id="rId5"/>
    <p:sldId id="258" r:id="rId6"/>
    <p:sldId id="260" r:id="rId7"/>
    <p:sldId id="263" r:id="rId8"/>
    <p:sldId id="266" r:id="rId9"/>
    <p:sldId id="270" r:id="rId10"/>
    <p:sldId id="267" r:id="rId11"/>
    <p:sldId id="269" r:id="rId12"/>
    <p:sldId id="268" r:id="rId13"/>
    <p:sldId id="264" r:id="rId14"/>
    <p:sldId id="265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</a:p>
          <a:p>
            <a:r>
              <a:rPr lang="en-US" dirty="0" smtClean="0"/>
              <a:t>Emergency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mein</a:t>
            </a:r>
            <a:r>
              <a:rPr lang="en-US" baseline="0" dirty="0" smtClean="0"/>
              <a:t> quick response </a:t>
            </a:r>
            <a:r>
              <a:rPr lang="en-US" baseline="0" dirty="0" err="1" smtClean="0"/>
              <a:t>chaiye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we</a:t>
            </a:r>
            <a:r>
              <a:rPr lang="en-US" baseline="0" dirty="0" smtClean="0"/>
              <a:t> doing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phonotactic and prosody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4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read</a:t>
            </a:r>
          </a:p>
          <a:p>
            <a:r>
              <a:rPr lang="en-US" baseline="0" dirty="0" smtClean="0"/>
              <a:t>Two stage being coarse and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70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3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32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5/29/2017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3900486" cy="4686320"/>
          </a:xfrm>
        </p:spPr>
        <p:txBody>
          <a:bodyPr/>
          <a:lstStyle/>
          <a:p>
            <a:r>
              <a:rPr lang="en-IN" dirty="0" smtClean="0"/>
              <a:t>Training Initial Neural Network</a:t>
            </a:r>
          </a:p>
          <a:p>
            <a:pPr>
              <a:buNone/>
            </a:pPr>
            <a:endParaRPr lang="en-IN" dirty="0" smtClean="0"/>
          </a:p>
          <a:p>
            <a:r>
              <a:rPr lang="en-IN" sz="1200" dirty="0" smtClean="0"/>
              <a:t>No of neurons in the Input Layers=No of features in input feature vector= 180</a:t>
            </a:r>
          </a:p>
          <a:p>
            <a:r>
              <a:rPr lang="en-IN" sz="1200" dirty="0" smtClean="0"/>
              <a:t>No of hidden layers=1</a:t>
            </a:r>
          </a:p>
          <a:p>
            <a:r>
              <a:rPr lang="en-IN" sz="1200" dirty="0" smtClean="0"/>
              <a:t>No of neuron in the hidden layers are fine tuned to give maximum accuracy= 12</a:t>
            </a:r>
          </a:p>
          <a:p>
            <a:r>
              <a:rPr lang="en-IN" sz="1200" dirty="0" smtClean="0"/>
              <a:t>No of neurons in output Layers=No of possible languages in the set=3</a:t>
            </a:r>
          </a:p>
          <a:p>
            <a:r>
              <a:rPr lang="en-IN" sz="1200" dirty="0" smtClean="0"/>
              <a:t>Activation Function used is ReLu</a:t>
            </a:r>
          </a:p>
          <a:p>
            <a:r>
              <a:rPr lang="en-US" sz="1200" dirty="0" smtClean="0"/>
              <a:t>Ouput consists of softmax layer to give belongingness probability of the data sample to each class. </a:t>
            </a:r>
          </a:p>
          <a:p>
            <a:r>
              <a:rPr lang="en-US" sz="1200" dirty="0" smtClean="0"/>
              <a:t>This neural network is trained for classifying any number of languages in the set.</a:t>
            </a:r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29190" y="2071678"/>
            <a:ext cx="3429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Training Initial Neural </a:t>
            </a: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Network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architecture is same except the number of output layer=2,  because it is a binary classifier.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Also neurons in the input layer are fined tune to 380.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language corresponding to the neuron giving highest probability is selected as the predicted language. 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This neural network is trained for classifying two different languages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" name="Picture 7" descr="C:\Users\win 8.1\Desktop\400px-Artificial_neural_network.svg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572264" y="5072074"/>
            <a:ext cx="1857388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HoldOut Validation</a:t>
            </a:r>
            <a:r>
              <a:rPr lang="en-US" sz="1600" dirty="0" smtClean="0"/>
              <a:t>: </a:t>
            </a:r>
            <a:r>
              <a:rPr lang="en-US" sz="1600" dirty="0" smtClean="0"/>
              <a:t>The holdout method is the simplest kind of cross validation. The data set is separated into two sets, called the training set and the testing set. The function </a:t>
            </a:r>
            <a:r>
              <a:rPr lang="en-US" sz="1600" dirty="0" err="1" smtClean="0"/>
              <a:t>approximator</a:t>
            </a:r>
            <a:r>
              <a:rPr lang="en-US" sz="1600" dirty="0" smtClean="0"/>
              <a:t> fits a function using the training set only. Then the function </a:t>
            </a:r>
            <a:r>
              <a:rPr lang="en-US" sz="1600" dirty="0" err="1" smtClean="0"/>
              <a:t>approximator</a:t>
            </a:r>
            <a:r>
              <a:rPr lang="en-US" sz="1600" dirty="0" smtClean="0"/>
              <a:t> is asked to predict the output values for the data in the testing set (it has never seen these output values before). </a:t>
            </a:r>
            <a:endParaRPr lang="en-US" sz="1600" dirty="0" smtClean="0"/>
          </a:p>
        </p:txBody>
      </p:sp>
      <p:pic>
        <p:nvPicPr>
          <p:cNvPr id="4" name="Picture 3" descr="Image result for Hold out validation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14348" y="4214818"/>
            <a:ext cx="2939142" cy="75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71934" y="3786190"/>
            <a:ext cx="4500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this type of validation, we set out 60% of the entire data for training and rest 30% for holdout test. The 30% test samples were independent of training samples, i.e. even the speakers were distinct in both the sample sets.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Testing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KFold Validation</a:t>
            </a:r>
            <a:r>
              <a:rPr lang="en-US" sz="1600" dirty="0" smtClean="0"/>
              <a:t>:  </a:t>
            </a:r>
            <a:r>
              <a:rPr lang="en-US" sz="1600" dirty="0" smtClean="0"/>
              <a:t>K-fold cross validation is one way to improve over the holdout method. The data set is divided into </a:t>
            </a:r>
            <a:r>
              <a:rPr lang="en-US" sz="1600" i="1" dirty="0" smtClean="0"/>
              <a:t>k</a:t>
            </a:r>
            <a:r>
              <a:rPr lang="en-US" sz="1600" dirty="0" smtClean="0"/>
              <a:t> subsets, and the holdout method is repeated </a:t>
            </a:r>
            <a:r>
              <a:rPr lang="en-US" sz="1600" i="1" dirty="0" smtClean="0"/>
              <a:t>k</a:t>
            </a:r>
            <a:r>
              <a:rPr lang="en-US" sz="1600" dirty="0" smtClean="0"/>
              <a:t> times. Each time, one of the </a:t>
            </a:r>
            <a:r>
              <a:rPr lang="en-US" sz="1600" i="1" dirty="0" smtClean="0"/>
              <a:t>k</a:t>
            </a:r>
            <a:r>
              <a:rPr lang="en-US" sz="1600" dirty="0" smtClean="0"/>
              <a:t> subsets is used as the test set and the other </a:t>
            </a:r>
            <a:r>
              <a:rPr lang="en-US" sz="1600" i="1" dirty="0" smtClean="0"/>
              <a:t>k-1</a:t>
            </a:r>
            <a:r>
              <a:rPr lang="en-US" sz="1600" dirty="0" smtClean="0"/>
              <a:t> subsets are put together to form a training set. Then the average error across all </a:t>
            </a:r>
            <a:r>
              <a:rPr lang="en-US" sz="1600" i="1" dirty="0" smtClean="0"/>
              <a:t>k</a:t>
            </a:r>
            <a:r>
              <a:rPr lang="en-US" sz="1600" dirty="0" smtClean="0"/>
              <a:t> trials is computed. 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29190" y="3571876"/>
            <a:ext cx="3929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b="1" dirty="0" smtClean="0"/>
              <a:t>While doing K-Fold Validation we used k=10, thus the entire model had to be trained 10 times. The </a:t>
            </a:r>
            <a:r>
              <a:rPr lang="en-US" b="1" dirty="0" smtClean="0"/>
              <a:t>standard deviation and </a:t>
            </a:r>
            <a:r>
              <a:rPr lang="en-US" b="1" dirty="0" smtClean="0"/>
              <a:t>average accuracy is specified in the results section.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8" name="Picture 7" descr="http://cse3521.artifice.cc/images/k-fold-cross-validation.jpg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71472" y="3500438"/>
            <a:ext cx="4288972" cy="206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2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6"/>
            <a:ext cx="8186766" cy="471478"/>
          </a:xfrm>
        </p:spPr>
        <p:txBody>
          <a:bodyPr/>
          <a:lstStyle/>
          <a:p>
            <a:r>
              <a:rPr lang="en-IN" sz="1800" dirty="0" smtClean="0"/>
              <a:t>Overall accuracy of the system using holdout validation technique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3042" y="3571876"/>
          <a:ext cx="5937250" cy="841248"/>
        </p:xfrm>
        <a:graphic>
          <a:graphicData uri="http://schemas.openxmlformats.org/drawingml/2006/table">
            <a:tbl>
              <a:tblPr/>
              <a:tblGrid>
                <a:gridCol w="1483995"/>
                <a:gridCol w="1483995"/>
                <a:gridCol w="1484630"/>
                <a:gridCol w="14846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Chinese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French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German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Chinese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53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French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155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German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41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43570" y="485776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Accuracy: 79.20%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Overall accuracy curve using KFold Validation Technique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43182"/>
            <a:ext cx="40719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857356" y="5500702"/>
            <a:ext cx="59293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Results of the K Fold Validation of the language detection system. The average accuracy is 79.22% and a low standard deviation of 2.59 in the percentage accuracy is indicative of a stable system.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1071546"/>
          <a:ext cx="5937250" cy="630936"/>
        </p:xfrm>
        <a:graphic>
          <a:graphicData uri="http://schemas.openxmlformats.org/drawingml/2006/table">
            <a:tbl>
              <a:tblPr/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Chinese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French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Chinese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222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French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28" y="3143248"/>
          <a:ext cx="5937250" cy="630936"/>
        </p:xfrm>
        <a:graphic>
          <a:graphicData uri="http://schemas.openxmlformats.org/drawingml/2006/table">
            <a:tbl>
              <a:tblPr/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French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German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French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German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209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5000636"/>
          <a:ext cx="5937250" cy="630936"/>
        </p:xfrm>
        <a:graphic>
          <a:graphicData uri="http://schemas.openxmlformats.org/drawingml/2006/table">
            <a:tbl>
              <a:tblPr/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Chinese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German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Chinese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192	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German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209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57818" y="1785926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Accuracy: 94.70%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86380" y="3929066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Accuracy: 91.95%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429256" y="5715016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Accuracy: 84.96%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285984" y="571480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Binary Classification Chinese </a:t>
            </a:r>
            <a:r>
              <a:rPr lang="en-IN" dirty="0" err="1" smtClean="0"/>
              <a:t>vs</a:t>
            </a:r>
            <a:r>
              <a:rPr lang="en-IN" dirty="0" smtClean="0"/>
              <a:t> French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357422" y="2571744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Binary Classification </a:t>
            </a:r>
            <a:r>
              <a:rPr lang="en-IN" dirty="0" smtClean="0"/>
              <a:t>German </a:t>
            </a:r>
            <a:r>
              <a:rPr lang="en-IN" dirty="0" err="1" smtClean="0"/>
              <a:t>vs</a:t>
            </a:r>
            <a:r>
              <a:rPr lang="en-IN" dirty="0" smtClean="0"/>
              <a:t> French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4429132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Binary Classification Chinese </a:t>
            </a:r>
            <a:r>
              <a:rPr lang="en-IN" dirty="0" err="1" smtClean="0"/>
              <a:t>vs</a:t>
            </a:r>
            <a:r>
              <a:rPr lang="en-IN" dirty="0" smtClean="0"/>
              <a:t> Germany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7"/>
            <a:ext cx="8143932" cy="1000132"/>
          </a:xfrm>
        </p:spPr>
        <p:txBody>
          <a:bodyPr/>
          <a:lstStyle/>
          <a:p>
            <a:r>
              <a:rPr lang="en-IN" dirty="0" smtClean="0"/>
              <a:t>Comparison of the language identification system with SVM Based Baseline Method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1928802"/>
          <a:ext cx="6572297" cy="1357324"/>
        </p:xfrm>
        <a:graphic>
          <a:graphicData uri="http://schemas.openxmlformats.org/drawingml/2006/table">
            <a:tbl>
              <a:tblPr/>
              <a:tblGrid>
                <a:gridCol w="2190297"/>
                <a:gridCol w="2191000"/>
                <a:gridCol w="2191000"/>
              </a:tblGrid>
              <a:tr h="339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Baseline SGD Classifier 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Hybrid Neural Network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Accuracy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72.60%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79.20%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Precision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62.26%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68.87%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Recall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58.90%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68.50%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438400"/>
            <a:ext cx="7086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To construct efficient as well as effective Language Identification(LID) model using two stage Neural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666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propose a hybrid neural network that consists of two level. </a:t>
            </a:r>
          </a:p>
          <a:p>
            <a:endParaRPr lang="en-US" sz="1800" dirty="0" smtClean="0"/>
          </a:p>
          <a:p>
            <a:r>
              <a:rPr lang="en-US" sz="1800" dirty="0" smtClean="0"/>
              <a:t>An initial neural network gives the probability of the belongingness of data sample</a:t>
            </a:r>
            <a:r>
              <a:rPr lang="en-US" sz="1800" dirty="0" smtClean="0"/>
              <a:t> to all class of languages</a:t>
            </a:r>
          </a:p>
          <a:p>
            <a:endParaRPr lang="en-US" sz="1800" dirty="0" smtClean="0"/>
          </a:p>
          <a:p>
            <a:r>
              <a:rPr lang="en-US" sz="1800" dirty="0" smtClean="0"/>
              <a:t> The second level, or the binary classifier finally outputs the class to which the data sample belongs amongst the best two sub-candidates.</a:t>
            </a:r>
          </a:p>
          <a:p>
            <a:endParaRPr lang="en-US" sz="1800" dirty="0" smtClean="0"/>
          </a:p>
          <a:p>
            <a:r>
              <a:rPr lang="en-US" sz="1800" dirty="0" smtClean="0"/>
              <a:t>The idea behind this hypothesis is the fact that different languages need different  set of features to differentiate them.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333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Workflow of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/>
          <a:lstStyle/>
          <a:p>
            <a:r>
              <a:rPr lang="en-IN" dirty="0" smtClean="0"/>
              <a:t>We obtained our language dataset from AudioLingua.</a:t>
            </a:r>
          </a:p>
          <a:p>
            <a:r>
              <a:rPr lang="en-IN" dirty="0" smtClean="0"/>
              <a:t>The dataset includes170 distinct speakers for each language.</a:t>
            </a:r>
          </a:p>
          <a:p>
            <a:r>
              <a:rPr lang="en-IN" dirty="0" smtClean="0"/>
              <a:t> The dataset is assumed to be clean.</a:t>
            </a:r>
          </a:p>
          <a:p>
            <a:r>
              <a:rPr lang="en-IN" dirty="0" smtClean="0"/>
              <a:t>It is pre-processed and split to multiple equal sized (5 sec) audio samples.</a:t>
            </a:r>
          </a:p>
          <a:p>
            <a:r>
              <a:rPr lang="en-IN" dirty="0" smtClean="0"/>
              <a:t>One audio samples is treated as a single data point. This is done to average out any noise component in the speech.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8" cy="3257560"/>
          </a:xfrm>
        </p:spPr>
        <p:txBody>
          <a:bodyPr>
            <a:normAutofit lnSpcReduction="10000"/>
          </a:bodyPr>
          <a:lstStyle/>
          <a:p>
            <a:r>
              <a:rPr lang="en-IN" sz="1800" dirty="0" smtClean="0"/>
              <a:t>Audio Sample is divided into frames of 25ms(400 frames) with a window hop of 10ms(100 frames).</a:t>
            </a:r>
          </a:p>
          <a:p>
            <a:r>
              <a:rPr lang="en-IN" sz="1800" dirty="0" smtClean="0"/>
              <a:t>Hence this kind of overlapping prevents spectral loss that is caused by framing.</a:t>
            </a:r>
          </a:p>
          <a:p>
            <a:r>
              <a:rPr lang="en-IN" sz="1800" dirty="0" smtClean="0"/>
              <a:t>For each frame 13 mfcc features are calculated.</a:t>
            </a:r>
          </a:p>
          <a:p>
            <a:r>
              <a:rPr lang="en-IN" sz="1800" dirty="0" smtClean="0"/>
              <a:t>Using these mfcc</a:t>
            </a:r>
            <a:r>
              <a:rPr lang="en-IN" sz="1800" dirty="0" smtClean="0"/>
              <a:t> </a:t>
            </a:r>
            <a:r>
              <a:rPr lang="en-IN" sz="1800" dirty="0" smtClean="0"/>
              <a:t>features, delta mfcc, deltadelta mfcc is calculated.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3" descr="https://www.researchgate.net/profile/Fernando_Sciascio/publication/257690526/figure/fig3/AS:297570170621988@1447957665997/Fig-3-The-EMG-channel-is-segmented-into-sliding-windows-of-256-samples-with-overlapping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72066" y="1785926"/>
            <a:ext cx="3571900" cy="285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28662" y="4857760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Why are delta and delta-delta mfcc used ?</a:t>
            </a:r>
          </a:p>
          <a:p>
            <a:endParaRPr lang="en-IN" dirty="0" smtClean="0"/>
          </a:p>
          <a:p>
            <a:r>
              <a:rPr lang="en-IN" dirty="0" smtClean="0"/>
              <a:t>Static mfcc features are representative of physical characteristics of vocal chord which is not enough to discriminate languages, hence we require temporal variation of mfcc.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525963"/>
          </a:xfrm>
        </p:spPr>
        <p:txBody>
          <a:bodyPr>
            <a:normAutofit/>
          </a:bodyPr>
          <a:lstStyle/>
          <a:p>
            <a:r>
              <a:rPr lang="en-IN" sz="1600" dirty="0" smtClean="0"/>
              <a:t>For each audio sample of 5 sec we obtain a long term averaged feature vector with 390 features.</a:t>
            </a:r>
          </a:p>
          <a:p>
            <a:r>
              <a:rPr lang="en-IN" sz="1600" dirty="0" smtClean="0"/>
              <a:t>These features include 13 MFCC+13 Delta MFCC+13 Delta </a:t>
            </a:r>
            <a:r>
              <a:rPr lang="en-IN" sz="1600" dirty="0" err="1" smtClean="0"/>
              <a:t>Delta</a:t>
            </a:r>
            <a:r>
              <a:rPr lang="en-IN" sz="1600" dirty="0" smtClean="0"/>
              <a:t> MFCC. Making a set of 39 sized feature vector.</a:t>
            </a:r>
          </a:p>
          <a:p>
            <a:r>
              <a:rPr lang="en-IN" sz="1600" dirty="0" smtClean="0"/>
              <a:t> Such consecutive features are stacked to create </a:t>
            </a:r>
            <a:r>
              <a:rPr lang="en-IN" sz="1600" b="1" dirty="0" smtClean="0"/>
              <a:t>context windows. </a:t>
            </a:r>
            <a:r>
              <a:rPr lang="en-IN" sz="1600" dirty="0" smtClean="0"/>
              <a:t>The number of consecutive features stacked together is called context window size. We used a context window size of 5.</a:t>
            </a:r>
          </a:p>
          <a:p>
            <a:r>
              <a:rPr lang="en-IN" sz="1600" dirty="0" smtClean="0"/>
              <a:t>Long term averaging is done and standard deviation is calculated for over entire duration giving a single feature vector of size of shape (390,1)</a:t>
            </a:r>
          </a:p>
          <a:p>
            <a:r>
              <a:rPr lang="en-IN" sz="1600" dirty="0" smtClean="0"/>
              <a:t> 39(mfcc + delta mfcc+ delta-delta mfcc)*5(context window size)*2(mean + standard deviation)=390</a:t>
            </a:r>
          </a:p>
          <a:p>
            <a:r>
              <a:rPr lang="en-IN" sz="1600" dirty="0" smtClean="0"/>
              <a:t>When x such samples are taken out feature vector has a shape of (390,x)</a:t>
            </a:r>
            <a:endParaRPr lang="en-IN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301</TotalTime>
  <Words>1113</Words>
  <Application>Microsoft Office PowerPoint</Application>
  <PresentationFormat>On-screen Show (4:3)</PresentationFormat>
  <Paragraphs>155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Problem Statement</vt:lpstr>
      <vt:lpstr>Our Proposal</vt:lpstr>
      <vt:lpstr>Experimental Setup</vt:lpstr>
      <vt:lpstr>DataSet</vt:lpstr>
      <vt:lpstr>Feature Extraction</vt:lpstr>
      <vt:lpstr>Feature Vector</vt:lpstr>
      <vt:lpstr>Training  </vt:lpstr>
      <vt:lpstr>Testing</vt:lpstr>
      <vt:lpstr>Testing Continued.</vt:lpstr>
      <vt:lpstr>Results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anmol</cp:lastModifiedBy>
  <cp:revision>30</cp:revision>
  <dcterms:created xsi:type="dcterms:W3CDTF">2006-08-16T00:00:00Z</dcterms:created>
  <dcterms:modified xsi:type="dcterms:W3CDTF">2017-05-29T22:05:10Z</dcterms:modified>
</cp:coreProperties>
</file>