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8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53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A80A-463E-40D4-BA34-FED0CD2C258C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A0A40-088F-44CE-8547-8CF4D8B5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8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" y="238631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Deep neural network is a feed-forward artificial neural network with multiple hidden units between input and output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600200"/>
            <a:ext cx="3952875" cy="24955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" y="4419600"/>
            <a:ext cx="8372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Why Use Deep Neural Networks?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Ability to learn complicated feature representations and classifiers jointly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Learn much better models of data that lie on or near a non-linear manifold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Performance does not saturate with increase in training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Surpass the performance of the other dominant paradigms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89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Architecture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809" y="1600200"/>
            <a:ext cx="2430991" cy="3330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3248"/>
            <a:ext cx="2484335" cy="33454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4794159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Input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27209" y="4792383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Input Layer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04066" y="4400220"/>
            <a:ext cx="1081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Hidden Layer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30337" y="4400220"/>
            <a:ext cx="1081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Hidden Layer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14639" y="3851722"/>
            <a:ext cx="1081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Output Layer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87178" y="3851722"/>
            <a:ext cx="1081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Output Layer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5052349"/>
            <a:ext cx="2484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Initial Neural Network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922078" y="5055769"/>
            <a:ext cx="254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Binary Neural Network(s)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531" y="5313084"/>
            <a:ext cx="403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0050"/>
            <a:r>
              <a:rPr lang="en-US" sz="1200" dirty="0"/>
              <a:t>Input Dimension	: 180</a:t>
            </a:r>
          </a:p>
          <a:p>
            <a:pPr defTabSz="598488"/>
            <a:r>
              <a:rPr lang="en-US" sz="1200" dirty="0"/>
              <a:t>Hidden Layer	: 12</a:t>
            </a:r>
          </a:p>
          <a:p>
            <a:pPr defTabSz="400050"/>
            <a:r>
              <a:rPr lang="en-US" sz="1200" dirty="0"/>
              <a:t>Output Layer	: 3</a:t>
            </a:r>
          </a:p>
          <a:p>
            <a:pPr defTabSz="400050"/>
            <a:r>
              <a:rPr lang="en-US" sz="1200" dirty="0"/>
              <a:t>Loss Function	: Categorical </a:t>
            </a:r>
            <a:r>
              <a:rPr lang="en-US" sz="1200" dirty="0" err="1"/>
              <a:t>Crossentropy</a:t>
            </a:r>
            <a:endParaRPr lang="en-US" sz="1200" dirty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18835" y="5314866"/>
            <a:ext cx="403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00050"/>
            <a:r>
              <a:rPr lang="en-US" sz="1200" dirty="0">
                <a:solidFill>
                  <a:prstClr val="black"/>
                </a:solidFill>
              </a:rPr>
              <a:t>Input Dimension	: 380</a:t>
            </a:r>
          </a:p>
          <a:p>
            <a:pPr lvl="0" defTabSz="598488"/>
            <a:r>
              <a:rPr lang="en-US" sz="1200" dirty="0">
                <a:solidFill>
                  <a:prstClr val="black"/>
                </a:solidFill>
              </a:rPr>
              <a:t>Hidden Layer	: 22</a:t>
            </a:r>
          </a:p>
          <a:p>
            <a:pPr lvl="0" defTabSz="400050"/>
            <a:r>
              <a:rPr lang="en-US" sz="1200" dirty="0">
                <a:solidFill>
                  <a:prstClr val="black"/>
                </a:solidFill>
              </a:rPr>
              <a:t>Output Layer	: 2</a:t>
            </a:r>
          </a:p>
          <a:p>
            <a:pPr lvl="0" defTabSz="400050"/>
            <a:r>
              <a:rPr lang="en-US" sz="1200" dirty="0">
                <a:solidFill>
                  <a:prstClr val="black"/>
                </a:solidFill>
              </a:rPr>
              <a:t>Loss Function	: Binary </a:t>
            </a:r>
            <a:r>
              <a:rPr lang="en-US" sz="1200" dirty="0" err="1">
                <a:solidFill>
                  <a:prstClr val="black"/>
                </a:solidFill>
              </a:rPr>
              <a:t>Crossentropy</a:t>
            </a:r>
            <a:endParaRPr lang="en-US" sz="1200" dirty="0">
              <a:solidFill>
                <a:prstClr val="black"/>
              </a:solidFill>
            </a:endParaRPr>
          </a:p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97983" y="1888065"/>
            <a:ext cx="26422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7363">
              <a:lnSpc>
                <a:spcPct val="200000"/>
              </a:lnSpc>
            </a:pPr>
            <a:r>
              <a:rPr lang="en-US" sz="1200" dirty="0"/>
              <a:t>Activation Function:</a:t>
            </a:r>
          </a:p>
          <a:p>
            <a:pPr marL="171450" indent="-171450" defTabSz="4000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147763" algn="l"/>
              </a:tabLst>
            </a:pPr>
            <a:r>
              <a:rPr lang="en-US" sz="1200" dirty="0"/>
              <a:t>Hidden Layer	: </a:t>
            </a:r>
            <a:r>
              <a:rPr lang="en-US" sz="1200" dirty="0" err="1"/>
              <a:t>ReLU</a:t>
            </a:r>
            <a:endParaRPr lang="en-US" sz="1200" dirty="0"/>
          </a:p>
          <a:p>
            <a:pPr marL="171450" indent="-171450" defTabSz="382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Output Layer	: </a:t>
            </a:r>
            <a:r>
              <a:rPr lang="en-US" sz="1200" dirty="0" err="1"/>
              <a:t>Softmax</a:t>
            </a:r>
            <a:endParaRPr lang="en-US" sz="1200" dirty="0"/>
          </a:p>
          <a:p>
            <a:pPr defTabSz="214313">
              <a:lnSpc>
                <a:spcPct val="200000"/>
              </a:lnSpc>
            </a:pPr>
            <a:r>
              <a:rPr lang="en-US" sz="1200" dirty="0" err="1"/>
              <a:t>Regularizer</a:t>
            </a:r>
            <a:r>
              <a:rPr lang="en-US" sz="1200" dirty="0"/>
              <a:t> 	: L1L2</a:t>
            </a:r>
          </a:p>
          <a:p>
            <a:pPr defTabSz="285750">
              <a:lnSpc>
                <a:spcPct val="200000"/>
              </a:lnSpc>
            </a:pPr>
            <a:r>
              <a:rPr lang="en-US" sz="1200" dirty="0"/>
              <a:t>Optimizer	: </a:t>
            </a:r>
            <a:r>
              <a:rPr lang="en-US" sz="1200" dirty="0" err="1"/>
              <a:t>Adadelta</a:t>
            </a:r>
            <a:endParaRPr lang="en-US" sz="1200" dirty="0"/>
          </a:p>
          <a:p>
            <a:pPr defTabSz="427038">
              <a:lnSpc>
                <a:spcPct val="200000"/>
              </a:lnSpc>
            </a:pPr>
            <a:r>
              <a:rPr lang="en-US" sz="1200" dirty="0"/>
              <a:t>Metric	: Accuracy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67583" y="1651976"/>
            <a:ext cx="2255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Common Parameters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2299" y="1395158"/>
            <a:ext cx="2815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Representative Architecture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9828" y="1389533"/>
            <a:ext cx="2815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Representative Architecture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433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Neural Network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Both Initial and Binary were using </a:t>
            </a:r>
            <a:r>
              <a:rPr lang="en-IN" b="1" u="sng" dirty="0" err="1"/>
              <a:t>Keras</a:t>
            </a:r>
            <a:r>
              <a:rPr lang="en-IN" dirty="0"/>
              <a:t> Library which is a high-level neural networks library, written in Python, capable of running on top of either Tensor Flow or </a:t>
            </a:r>
            <a:r>
              <a:rPr lang="en-IN" dirty="0" err="1"/>
              <a:t>Theano</a:t>
            </a:r>
            <a:r>
              <a:rPr lang="en-IN" dirty="0"/>
              <a:t> and enables fast experimentation. It allows easy specification of the characteristics of the network.</a:t>
            </a:r>
          </a:p>
          <a:p>
            <a:pPr algn="just"/>
            <a:r>
              <a:rPr lang="en-IN" dirty="0"/>
              <a:t>The Initial NN is trained with audio speech samples for all languages and produces the top 2 most probable language candidates.</a:t>
            </a:r>
          </a:p>
          <a:p>
            <a:pPr algn="just"/>
            <a:r>
              <a:rPr lang="en-IN" dirty="0"/>
              <a:t>Binary NN(s) are trained with audio speech samples for all language pairs.</a:t>
            </a:r>
          </a:p>
          <a:p>
            <a:pPr algn="just"/>
            <a:r>
              <a:rPr lang="en-IN" dirty="0"/>
              <a:t>Final output is produced by using the top 2 candidates and inputting them to the appropriate Binary Classifier.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7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Visualization through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GUI was made to illustrate the functioning of the Hybrid Neural Network Model.</a:t>
            </a:r>
            <a:br>
              <a:rPr lang="en-US" dirty="0"/>
            </a:br>
            <a:endParaRPr lang="en-US" dirty="0"/>
          </a:p>
          <a:p>
            <a:r>
              <a:rPr lang="en-US" b="1" u="sng" dirty="0"/>
              <a:t>PyQt5</a:t>
            </a:r>
            <a:r>
              <a:rPr lang="en-US" dirty="0"/>
              <a:t> was used to design the GUI.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Allows the user to select any .mp3 file.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Provides frame wise language prediction for the audio sample.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Provides final language prediction for the audio sample.</a:t>
            </a:r>
          </a:p>
        </p:txBody>
      </p:sp>
    </p:spTree>
    <p:extLst>
      <p:ext uri="{BB962C8B-B14F-4D97-AF65-F5344CB8AC3E}">
        <p14:creationId xmlns:p14="http://schemas.microsoft.com/office/powerpoint/2010/main" val="117584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044" y="1752600"/>
            <a:ext cx="484591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25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167</TotalTime>
  <Words>153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Courier New</vt:lpstr>
      <vt:lpstr>Palatino Linotype</vt:lpstr>
      <vt:lpstr>Executive</vt:lpstr>
      <vt:lpstr>Deep Learning</vt:lpstr>
      <vt:lpstr>Neural Network Architecture</vt:lpstr>
      <vt:lpstr>Hybrid Neural Network Model</vt:lpstr>
      <vt:lpstr>Prediction Visualization through GUI</vt:lpstr>
      <vt:lpstr>GUI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Spoken Language Identification using Neural Network</dc:title>
  <dc:creator>Aditya Jain</dc:creator>
  <cp:lastModifiedBy>Anmol Varshney</cp:lastModifiedBy>
  <cp:revision>19</cp:revision>
  <dcterms:created xsi:type="dcterms:W3CDTF">2006-08-16T00:00:00Z</dcterms:created>
  <dcterms:modified xsi:type="dcterms:W3CDTF">2017-05-30T11:06:06Z</dcterms:modified>
</cp:coreProperties>
</file>