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63" r:id="rId2"/>
    <p:sldId id="259" r:id="rId3"/>
    <p:sldId id="26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CC8B8E9-A7A2-42EF-B1E2-AD82A20DAD20}"/>
              </a:ext>
            </a:extLst>
          </p:cNvPr>
          <p:cNvSpPr txBox="1"/>
          <p:nvPr/>
        </p:nvSpPr>
        <p:spPr>
          <a:xfrm>
            <a:off x="0" y="80682"/>
            <a:ext cx="26788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appendEnergy</a:t>
            </a:r>
            <a:r>
              <a:rPr lang="en-US" altLang="zh-TW" sz="2400" dirty="0">
                <a:solidFill>
                  <a:schemeClr val="bg1"/>
                </a:solidFill>
              </a:rPr>
              <a:t>=True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eighteenTT.tlite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2F0DADB-0417-4C1B-AC96-4F78EACB80A3}"/>
              </a:ext>
            </a:extLst>
          </p:cNvPr>
          <p:cNvSpPr txBox="1"/>
          <p:nvPr/>
        </p:nvSpPr>
        <p:spPr>
          <a:xfrm>
            <a:off x="9206754" y="2090172"/>
            <a:ext cx="28866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Train_acc</a:t>
            </a:r>
            <a:r>
              <a:rPr lang="en-US" altLang="zh-TW" sz="2400" dirty="0">
                <a:solidFill>
                  <a:schemeClr val="bg1"/>
                </a:solidFill>
              </a:rPr>
              <a:t>=98.78%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Train_lose</a:t>
            </a:r>
            <a:r>
              <a:rPr lang="en-US" altLang="zh-TW" sz="2400" dirty="0">
                <a:solidFill>
                  <a:schemeClr val="bg1"/>
                </a:solidFill>
              </a:rPr>
              <a:t>=3.28%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Val_acc</a:t>
            </a:r>
            <a:r>
              <a:rPr lang="en-US" altLang="zh-TW" sz="2400" dirty="0">
                <a:solidFill>
                  <a:schemeClr val="bg1"/>
                </a:solidFill>
              </a:rPr>
              <a:t>=90.28%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Val_lose</a:t>
            </a:r>
            <a:r>
              <a:rPr lang="en-US" altLang="zh-TW" sz="2400" dirty="0">
                <a:solidFill>
                  <a:schemeClr val="bg1"/>
                </a:solidFill>
              </a:rPr>
              <a:t>=31.88%</a:t>
            </a:r>
            <a:endParaRPr lang="zh-TW" altLang="en-US" sz="2400" dirty="0">
              <a:solidFill>
                <a:schemeClr val="bg1"/>
              </a:solidFill>
            </a:endParaRPr>
          </a:p>
          <a:p>
            <a:r>
              <a:rPr lang="en-US" altLang="zh-TW" sz="2400" dirty="0" err="1">
                <a:solidFill>
                  <a:schemeClr val="bg1"/>
                </a:solidFill>
              </a:rPr>
              <a:t>Test_acc</a:t>
            </a:r>
            <a:r>
              <a:rPr lang="en-US" altLang="zh-TW" sz="2400" dirty="0">
                <a:solidFill>
                  <a:schemeClr val="bg1"/>
                </a:solidFill>
              </a:rPr>
              <a:t>=86.11%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Test_lose</a:t>
            </a:r>
            <a:r>
              <a:rPr lang="en-US" altLang="zh-TW" sz="2400" dirty="0">
                <a:solidFill>
                  <a:schemeClr val="bg1"/>
                </a:solidFill>
              </a:rPr>
              <a:t>=71.63%</a:t>
            </a:r>
            <a:endParaRPr lang="zh-TW" altLang="en-US" sz="2400" dirty="0">
              <a:solidFill>
                <a:schemeClr val="bg1"/>
              </a:solidFill>
            </a:endParaRPr>
          </a:p>
          <a:p>
            <a:endParaRPr lang="en-US" altLang="zh-TW" sz="2400" dirty="0">
              <a:solidFill>
                <a:schemeClr val="bg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269D8D-0FCB-42A0-868B-DA56C67D8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169" y="0"/>
            <a:ext cx="48116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6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9E95206D-F8CD-4517-B8C7-71011B492EDC}"/>
              </a:ext>
            </a:extLst>
          </p:cNvPr>
          <p:cNvSpPr txBox="1"/>
          <p:nvPr/>
        </p:nvSpPr>
        <p:spPr>
          <a:xfrm>
            <a:off x="2744013" y="5033590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總共預測出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660</a:t>
            </a:r>
            <a:r>
              <a:rPr lang="zh-TW" altLang="en-US" dirty="0">
                <a:solidFill>
                  <a:schemeClr val="bg1"/>
                </a:solidFill>
              </a:rPr>
              <a:t>個</a:t>
            </a:r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A0C37E00-F7E9-4F50-9D53-01D33BFE1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994367"/>
              </p:ext>
            </p:extLst>
          </p:nvPr>
        </p:nvGraphicFramePr>
        <p:xfrm>
          <a:off x="167343" y="701736"/>
          <a:ext cx="6430680" cy="3300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560">
                  <a:extLst>
                    <a:ext uri="{9D8B030D-6E8A-4147-A177-3AD203B41FA5}">
                      <a16:colId xmlns:a16="http://schemas.microsoft.com/office/drawing/2014/main" val="3027836527"/>
                    </a:ext>
                  </a:extLst>
                </a:gridCol>
                <a:gridCol w="2143560">
                  <a:extLst>
                    <a:ext uri="{9D8B030D-6E8A-4147-A177-3AD203B41FA5}">
                      <a16:colId xmlns:a16="http://schemas.microsoft.com/office/drawing/2014/main" val="2556088610"/>
                    </a:ext>
                  </a:extLst>
                </a:gridCol>
                <a:gridCol w="2143560">
                  <a:extLst>
                    <a:ext uri="{9D8B030D-6E8A-4147-A177-3AD203B41FA5}">
                      <a16:colId xmlns:a16="http://schemas.microsoft.com/office/drawing/2014/main" val="1718345393"/>
                    </a:ext>
                  </a:extLst>
                </a:gridCol>
              </a:tblGrid>
              <a:tr h="110019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實際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有贅詞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實際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沒贅詞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328500"/>
                  </a:ext>
                </a:extLst>
              </a:tr>
              <a:tr h="1100196"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預測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有贅詞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應預測出</a:t>
                      </a:r>
                      <a:r>
                        <a:rPr lang="en-US" altLang="zh-TW" dirty="0"/>
                        <a:t>:75</a:t>
                      </a:r>
                      <a:r>
                        <a:rPr lang="zh-TW" altLang="en-US" dirty="0"/>
                        <a:t>個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r>
                        <a:rPr lang="en-US" altLang="zh-TW" dirty="0"/>
                        <a:t>76</a:t>
                      </a:r>
                      <a:r>
                        <a:rPr lang="zh-TW" altLang="en-US" dirty="0"/>
                        <a:t>個</a:t>
                      </a:r>
                      <a:r>
                        <a:rPr lang="en-US" altLang="zh-TW" dirty="0"/>
                        <a:t>(22</a:t>
                      </a:r>
                      <a:r>
                        <a:rPr lang="zh-TW" altLang="en-US" dirty="0"/>
                        <a:t>個重複預測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11.51%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289</a:t>
                      </a:r>
                      <a:r>
                        <a:rPr lang="zh-TW" altLang="en-US" dirty="0"/>
                        <a:t>個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43.78%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17024"/>
                  </a:ext>
                </a:extLst>
              </a:tr>
              <a:tr h="1100196"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預測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沒贅詞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包含預測錯贅詞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  <a:p>
                      <a:pPr algn="ctr"/>
                      <a:r>
                        <a:rPr lang="en-US" altLang="zh-TW" dirty="0"/>
                        <a:t>198</a:t>
                      </a:r>
                      <a:r>
                        <a:rPr lang="zh-TW" altLang="en-US" dirty="0"/>
                        <a:t>個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30%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97</a:t>
                      </a:r>
                      <a:r>
                        <a:rPr lang="zh-TW" altLang="en-US" dirty="0"/>
                        <a:t>個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14.69%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438401"/>
                  </a:ext>
                </a:extLst>
              </a:tr>
            </a:tbl>
          </a:graphicData>
        </a:graphic>
      </p:graphicFrame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5B7BA0D8-545B-4224-9D9C-6A6E25774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093937"/>
              </p:ext>
            </p:extLst>
          </p:nvPr>
        </p:nvGraphicFramePr>
        <p:xfrm>
          <a:off x="4285220" y="4089995"/>
          <a:ext cx="2013184" cy="27183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6592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006592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660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0.5</a:t>
                      </a:r>
                      <a:r>
                        <a:rPr lang="zh-TW" altLang="en-US" dirty="0"/>
                        <a:t>以下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91551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0.5~0.59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6031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0.6~0.69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73496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</a:t>
                      </a:r>
                      <a:r>
                        <a:rPr lang="zh-TW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02145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791B8F-F37D-4119-81E6-5CC8D908D30D}"/>
              </a:ext>
            </a:extLst>
          </p:cNvPr>
          <p:cNvSpPr txBox="1"/>
          <p:nvPr/>
        </p:nvSpPr>
        <p:spPr>
          <a:xfrm>
            <a:off x="167342" y="152400"/>
            <a:ext cx="4120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appendEnergy</a:t>
            </a:r>
            <a:r>
              <a:rPr lang="en-US" altLang="zh-TW" sz="2400" dirty="0">
                <a:solidFill>
                  <a:schemeClr val="bg1"/>
                </a:solidFill>
              </a:rPr>
              <a:t>=True</a:t>
            </a:r>
            <a:r>
              <a:rPr lang="zh-TW" altLang="en-US" sz="2400" dirty="0">
                <a:solidFill>
                  <a:schemeClr val="bg1"/>
                </a:solidFill>
              </a:rPr>
              <a:t>，</a:t>
            </a:r>
            <a:r>
              <a:rPr lang="en-US" altLang="zh-TW" sz="2400" dirty="0">
                <a:solidFill>
                  <a:schemeClr val="bg1"/>
                </a:solidFill>
              </a:rPr>
              <a:t>chen.wav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2E3B679-B871-4A3C-9B03-C0FAE062224D}"/>
              </a:ext>
            </a:extLst>
          </p:cNvPr>
          <p:cNvSpPr txBox="1"/>
          <p:nvPr/>
        </p:nvSpPr>
        <p:spPr>
          <a:xfrm>
            <a:off x="7607019" y="-60087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TP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19" name="表格 12">
            <a:extLst>
              <a:ext uri="{FF2B5EF4-FFF2-40B4-BE49-F238E27FC236}">
                <a16:creationId xmlns:a16="http://schemas.microsoft.com/office/drawing/2014/main" id="{3F1CD5EA-249F-426C-956C-95C03C51A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602980"/>
              </p:ext>
            </p:extLst>
          </p:nvPr>
        </p:nvGraphicFramePr>
        <p:xfrm>
          <a:off x="6893955" y="479864"/>
          <a:ext cx="2013184" cy="27183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6592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006592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0.5</a:t>
                      </a:r>
                      <a:r>
                        <a:rPr lang="zh-TW" altLang="en-US" dirty="0"/>
                        <a:t>以下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91551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0.5~0.59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6031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0.6~0.69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73496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</a:t>
                      </a:r>
                      <a:r>
                        <a:rPr lang="zh-TW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02145"/>
                  </a:ext>
                </a:extLst>
              </a:tr>
            </a:tbl>
          </a:graphicData>
        </a:graphic>
      </p:graphicFrame>
      <p:sp>
        <p:nvSpPr>
          <p:cNvPr id="20" name="文字方塊 19">
            <a:extLst>
              <a:ext uri="{FF2B5EF4-FFF2-40B4-BE49-F238E27FC236}">
                <a16:creationId xmlns:a16="http://schemas.microsoft.com/office/drawing/2014/main" id="{5A9F44CA-ED09-488C-8210-096568BB3785}"/>
              </a:ext>
            </a:extLst>
          </p:cNvPr>
          <p:cNvSpPr txBox="1"/>
          <p:nvPr/>
        </p:nvSpPr>
        <p:spPr>
          <a:xfrm>
            <a:off x="10214433" y="-60087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FP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12">
            <a:extLst>
              <a:ext uri="{FF2B5EF4-FFF2-40B4-BE49-F238E27FC236}">
                <a16:creationId xmlns:a16="http://schemas.microsoft.com/office/drawing/2014/main" id="{63750640-4CA1-48CE-A9F2-8D85DE3BD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221066"/>
              </p:ext>
            </p:extLst>
          </p:nvPr>
        </p:nvGraphicFramePr>
        <p:xfrm>
          <a:off x="9473316" y="479864"/>
          <a:ext cx="2013184" cy="27183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6592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006592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289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0.5</a:t>
                      </a:r>
                      <a:r>
                        <a:rPr lang="zh-TW" altLang="en-US" dirty="0"/>
                        <a:t>以下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91551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0.5~0.59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6031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0.6~0.69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73496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</a:t>
                      </a:r>
                      <a:r>
                        <a:rPr lang="zh-TW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02145"/>
                  </a:ext>
                </a:extLst>
              </a:tr>
            </a:tbl>
          </a:graphicData>
        </a:graphic>
      </p:graphicFrame>
      <p:sp>
        <p:nvSpPr>
          <p:cNvPr id="22" name="文字方塊 21">
            <a:extLst>
              <a:ext uri="{FF2B5EF4-FFF2-40B4-BE49-F238E27FC236}">
                <a16:creationId xmlns:a16="http://schemas.microsoft.com/office/drawing/2014/main" id="{114043C0-7B78-4C2C-B46D-B7B5BFC928DB}"/>
              </a:ext>
            </a:extLst>
          </p:cNvPr>
          <p:cNvSpPr txBox="1"/>
          <p:nvPr/>
        </p:nvSpPr>
        <p:spPr>
          <a:xfrm>
            <a:off x="7586002" y="3367446"/>
            <a:ext cx="697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FN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3" name="表格 12">
            <a:extLst>
              <a:ext uri="{FF2B5EF4-FFF2-40B4-BE49-F238E27FC236}">
                <a16:creationId xmlns:a16="http://schemas.microsoft.com/office/drawing/2014/main" id="{C1F113FD-903B-4FF9-884B-E830B5266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925068"/>
              </p:ext>
            </p:extLst>
          </p:nvPr>
        </p:nvGraphicFramePr>
        <p:xfrm>
          <a:off x="6900189" y="3907397"/>
          <a:ext cx="2013184" cy="27183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6592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006592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198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0.5</a:t>
                      </a:r>
                      <a:r>
                        <a:rPr lang="zh-TW" altLang="en-US" dirty="0"/>
                        <a:t>以下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91551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0.5~0.59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6031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0.6~0.69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73496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</a:t>
                      </a:r>
                      <a:r>
                        <a:rPr lang="zh-TW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02145"/>
                  </a:ext>
                </a:extLst>
              </a:tr>
            </a:tbl>
          </a:graphicData>
        </a:graphic>
      </p:graphicFrame>
      <p:sp>
        <p:nvSpPr>
          <p:cNvPr id="24" name="文字方塊 23">
            <a:extLst>
              <a:ext uri="{FF2B5EF4-FFF2-40B4-BE49-F238E27FC236}">
                <a16:creationId xmlns:a16="http://schemas.microsoft.com/office/drawing/2014/main" id="{46B06500-72BC-4375-B22A-A21B70BC8B61}"/>
              </a:ext>
            </a:extLst>
          </p:cNvPr>
          <p:cNvSpPr txBox="1"/>
          <p:nvPr/>
        </p:nvSpPr>
        <p:spPr>
          <a:xfrm>
            <a:off x="10137311" y="3367446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TN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5" name="表格 12">
            <a:extLst>
              <a:ext uri="{FF2B5EF4-FFF2-40B4-BE49-F238E27FC236}">
                <a16:creationId xmlns:a16="http://schemas.microsoft.com/office/drawing/2014/main" id="{C623D049-E077-40E2-97F5-CBAB7301F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093196"/>
              </p:ext>
            </p:extLst>
          </p:nvPr>
        </p:nvGraphicFramePr>
        <p:xfrm>
          <a:off x="9479550" y="3907397"/>
          <a:ext cx="2013184" cy="27183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6592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006592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0.5</a:t>
                      </a:r>
                      <a:r>
                        <a:rPr lang="zh-TW" altLang="en-US" dirty="0"/>
                        <a:t>以下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91551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0.5~0.59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6031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0.6~0.69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73496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</a:t>
                      </a:r>
                      <a:r>
                        <a:rPr lang="zh-TW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02145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B4E4BF14-16E7-4681-9A27-EC7F578715BE}"/>
              </a:ext>
            </a:extLst>
          </p:cNvPr>
          <p:cNvSpPr txBox="1"/>
          <p:nvPr/>
        </p:nvSpPr>
        <p:spPr>
          <a:xfrm>
            <a:off x="453319" y="4574049"/>
            <a:ext cx="23791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</a:rPr>
              <a:t>準確率</a:t>
            </a:r>
            <a:r>
              <a:rPr lang="en-US" altLang="zh-TW" sz="2800" dirty="0">
                <a:solidFill>
                  <a:srgbClr val="FF0000"/>
                </a:solidFill>
              </a:rPr>
              <a:t>:26.21%</a:t>
            </a:r>
          </a:p>
          <a:p>
            <a:r>
              <a:rPr lang="zh-TW" altLang="en-US" sz="2800" dirty="0">
                <a:solidFill>
                  <a:srgbClr val="FF0000"/>
                </a:solidFill>
              </a:rPr>
              <a:t>錯誤率</a:t>
            </a:r>
            <a:r>
              <a:rPr lang="en-US" altLang="zh-TW" sz="2800" dirty="0">
                <a:solidFill>
                  <a:srgbClr val="FF0000"/>
                </a:solidFill>
              </a:rPr>
              <a:t>:73.79%</a:t>
            </a:r>
          </a:p>
          <a:p>
            <a:r>
              <a:rPr lang="zh-TW" altLang="en-US" sz="2800" dirty="0">
                <a:solidFill>
                  <a:srgbClr val="FF0000"/>
                </a:solidFill>
              </a:rPr>
              <a:t>精準度</a:t>
            </a:r>
            <a:r>
              <a:rPr lang="en-US" altLang="zh-TW" sz="2800" dirty="0">
                <a:solidFill>
                  <a:srgbClr val="FF0000"/>
                </a:solidFill>
              </a:rPr>
              <a:t>:20.82%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50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9E95206D-F8CD-4517-B8C7-71011B492EDC}"/>
              </a:ext>
            </a:extLst>
          </p:cNvPr>
          <p:cNvSpPr txBox="1"/>
          <p:nvPr/>
        </p:nvSpPr>
        <p:spPr>
          <a:xfrm>
            <a:off x="2744013" y="5033590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總共預測出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607</a:t>
            </a:r>
            <a:r>
              <a:rPr lang="zh-TW" altLang="en-US" dirty="0">
                <a:solidFill>
                  <a:schemeClr val="bg1"/>
                </a:solidFill>
              </a:rPr>
              <a:t>個</a:t>
            </a:r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A0C37E00-F7E9-4F50-9D53-01D33BFE1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824238"/>
              </p:ext>
            </p:extLst>
          </p:nvPr>
        </p:nvGraphicFramePr>
        <p:xfrm>
          <a:off x="167343" y="701736"/>
          <a:ext cx="6430680" cy="3300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560">
                  <a:extLst>
                    <a:ext uri="{9D8B030D-6E8A-4147-A177-3AD203B41FA5}">
                      <a16:colId xmlns:a16="http://schemas.microsoft.com/office/drawing/2014/main" val="3027836527"/>
                    </a:ext>
                  </a:extLst>
                </a:gridCol>
                <a:gridCol w="2143560">
                  <a:extLst>
                    <a:ext uri="{9D8B030D-6E8A-4147-A177-3AD203B41FA5}">
                      <a16:colId xmlns:a16="http://schemas.microsoft.com/office/drawing/2014/main" val="2556088610"/>
                    </a:ext>
                  </a:extLst>
                </a:gridCol>
                <a:gridCol w="2143560">
                  <a:extLst>
                    <a:ext uri="{9D8B030D-6E8A-4147-A177-3AD203B41FA5}">
                      <a16:colId xmlns:a16="http://schemas.microsoft.com/office/drawing/2014/main" val="1718345393"/>
                    </a:ext>
                  </a:extLst>
                </a:gridCol>
              </a:tblGrid>
              <a:tr h="110019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實際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有贅詞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實際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沒贅詞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328500"/>
                  </a:ext>
                </a:extLst>
              </a:tr>
              <a:tr h="1100196"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預測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有贅詞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應預測出</a:t>
                      </a:r>
                      <a:r>
                        <a:rPr lang="en-US" altLang="zh-TW" dirty="0"/>
                        <a:t>:65</a:t>
                      </a:r>
                      <a:r>
                        <a:rPr lang="zh-TW" altLang="en-US" dirty="0"/>
                        <a:t>個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r>
                        <a:rPr lang="en-US" altLang="zh-TW" dirty="0"/>
                        <a:t>59</a:t>
                      </a:r>
                      <a:r>
                        <a:rPr lang="zh-TW" altLang="en-US" dirty="0"/>
                        <a:t>個</a:t>
                      </a:r>
                      <a:r>
                        <a:rPr lang="en-US" altLang="zh-TW" dirty="0"/>
                        <a:t>(20</a:t>
                      </a:r>
                      <a:r>
                        <a:rPr lang="zh-TW" altLang="en-US" dirty="0"/>
                        <a:t>個重複預測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9.7%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240</a:t>
                      </a:r>
                      <a:r>
                        <a:rPr lang="zh-TW" altLang="en-US" dirty="0"/>
                        <a:t>個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39.53%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17024"/>
                  </a:ext>
                </a:extLst>
              </a:tr>
              <a:tr h="1100196"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預測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沒贅詞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包含預測錯贅詞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  <a:p>
                      <a:pPr algn="ctr"/>
                      <a:r>
                        <a:rPr lang="en-US" altLang="zh-TW" dirty="0"/>
                        <a:t>216</a:t>
                      </a:r>
                      <a:r>
                        <a:rPr lang="zh-TW" altLang="en-US" dirty="0"/>
                        <a:t>個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35.58%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92</a:t>
                      </a:r>
                      <a:r>
                        <a:rPr lang="zh-TW" altLang="en-US" dirty="0"/>
                        <a:t>個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15.15%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438401"/>
                  </a:ext>
                </a:extLst>
              </a:tr>
            </a:tbl>
          </a:graphicData>
        </a:graphic>
      </p:graphicFrame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5B7BA0D8-545B-4224-9D9C-6A6E25774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617793"/>
              </p:ext>
            </p:extLst>
          </p:nvPr>
        </p:nvGraphicFramePr>
        <p:xfrm>
          <a:off x="4285220" y="4089995"/>
          <a:ext cx="2013184" cy="27183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6592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006592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607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0.5</a:t>
                      </a:r>
                      <a:r>
                        <a:rPr lang="zh-TW" altLang="en-US" dirty="0"/>
                        <a:t>以下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91551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0.5~0.59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6031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0.6~0.69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73496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</a:t>
                      </a:r>
                      <a:r>
                        <a:rPr lang="zh-TW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339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02145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791B8F-F37D-4119-81E6-5CC8D908D30D}"/>
              </a:ext>
            </a:extLst>
          </p:cNvPr>
          <p:cNvSpPr txBox="1"/>
          <p:nvPr/>
        </p:nvSpPr>
        <p:spPr>
          <a:xfrm>
            <a:off x="167342" y="152400"/>
            <a:ext cx="4274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appendEnergy</a:t>
            </a:r>
            <a:r>
              <a:rPr lang="en-US" altLang="zh-TW" sz="2400" dirty="0">
                <a:solidFill>
                  <a:schemeClr val="bg1"/>
                </a:solidFill>
              </a:rPr>
              <a:t>=True</a:t>
            </a:r>
            <a:r>
              <a:rPr lang="zh-TW" altLang="en-US" sz="2400" dirty="0">
                <a:solidFill>
                  <a:schemeClr val="bg1"/>
                </a:solidFill>
              </a:rPr>
              <a:t>，</a:t>
            </a:r>
            <a:r>
              <a:rPr lang="en-US" altLang="zh-TW" sz="2400" dirty="0">
                <a:solidFill>
                  <a:schemeClr val="bg1"/>
                </a:solidFill>
              </a:rPr>
              <a:t>chen2.wav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2E3B679-B871-4A3C-9B03-C0FAE062224D}"/>
              </a:ext>
            </a:extLst>
          </p:cNvPr>
          <p:cNvSpPr txBox="1"/>
          <p:nvPr/>
        </p:nvSpPr>
        <p:spPr>
          <a:xfrm>
            <a:off x="7607019" y="-60087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TP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19" name="表格 12">
            <a:extLst>
              <a:ext uri="{FF2B5EF4-FFF2-40B4-BE49-F238E27FC236}">
                <a16:creationId xmlns:a16="http://schemas.microsoft.com/office/drawing/2014/main" id="{3F1CD5EA-249F-426C-956C-95C03C51A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458399"/>
              </p:ext>
            </p:extLst>
          </p:nvPr>
        </p:nvGraphicFramePr>
        <p:xfrm>
          <a:off x="6893955" y="479864"/>
          <a:ext cx="2013184" cy="27183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6592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006592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59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0.5</a:t>
                      </a:r>
                      <a:r>
                        <a:rPr lang="zh-TW" altLang="en-US" dirty="0"/>
                        <a:t>以下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91551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0.5~0.59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6031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0.6~0.69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73496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</a:t>
                      </a:r>
                      <a:r>
                        <a:rPr lang="zh-TW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02145"/>
                  </a:ext>
                </a:extLst>
              </a:tr>
            </a:tbl>
          </a:graphicData>
        </a:graphic>
      </p:graphicFrame>
      <p:sp>
        <p:nvSpPr>
          <p:cNvPr id="20" name="文字方塊 19">
            <a:extLst>
              <a:ext uri="{FF2B5EF4-FFF2-40B4-BE49-F238E27FC236}">
                <a16:creationId xmlns:a16="http://schemas.microsoft.com/office/drawing/2014/main" id="{5A9F44CA-ED09-488C-8210-096568BB3785}"/>
              </a:ext>
            </a:extLst>
          </p:cNvPr>
          <p:cNvSpPr txBox="1"/>
          <p:nvPr/>
        </p:nvSpPr>
        <p:spPr>
          <a:xfrm>
            <a:off x="10214433" y="-60087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FP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12">
            <a:extLst>
              <a:ext uri="{FF2B5EF4-FFF2-40B4-BE49-F238E27FC236}">
                <a16:creationId xmlns:a16="http://schemas.microsoft.com/office/drawing/2014/main" id="{63750640-4CA1-48CE-A9F2-8D85DE3BD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619514"/>
              </p:ext>
            </p:extLst>
          </p:nvPr>
        </p:nvGraphicFramePr>
        <p:xfrm>
          <a:off x="9473316" y="479864"/>
          <a:ext cx="2013184" cy="27183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6592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006592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240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0.5</a:t>
                      </a:r>
                      <a:r>
                        <a:rPr lang="zh-TW" altLang="en-US" dirty="0"/>
                        <a:t>以下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91551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0.5~0.59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6031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0.6~0.69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73496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</a:t>
                      </a:r>
                      <a:r>
                        <a:rPr lang="zh-TW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02145"/>
                  </a:ext>
                </a:extLst>
              </a:tr>
            </a:tbl>
          </a:graphicData>
        </a:graphic>
      </p:graphicFrame>
      <p:sp>
        <p:nvSpPr>
          <p:cNvPr id="22" name="文字方塊 21">
            <a:extLst>
              <a:ext uri="{FF2B5EF4-FFF2-40B4-BE49-F238E27FC236}">
                <a16:creationId xmlns:a16="http://schemas.microsoft.com/office/drawing/2014/main" id="{114043C0-7B78-4C2C-B46D-B7B5BFC928DB}"/>
              </a:ext>
            </a:extLst>
          </p:cNvPr>
          <p:cNvSpPr txBox="1"/>
          <p:nvPr/>
        </p:nvSpPr>
        <p:spPr>
          <a:xfrm>
            <a:off x="7586002" y="3367446"/>
            <a:ext cx="697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FN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3" name="表格 12">
            <a:extLst>
              <a:ext uri="{FF2B5EF4-FFF2-40B4-BE49-F238E27FC236}">
                <a16:creationId xmlns:a16="http://schemas.microsoft.com/office/drawing/2014/main" id="{C1F113FD-903B-4FF9-884B-E830B5266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379406"/>
              </p:ext>
            </p:extLst>
          </p:nvPr>
        </p:nvGraphicFramePr>
        <p:xfrm>
          <a:off x="6900189" y="3907397"/>
          <a:ext cx="2013184" cy="27183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6592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006592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216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0.5</a:t>
                      </a:r>
                      <a:r>
                        <a:rPr lang="zh-TW" altLang="en-US" dirty="0"/>
                        <a:t>以下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91551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0.5~0.59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6031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0.6~0.69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73496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</a:t>
                      </a:r>
                      <a:r>
                        <a:rPr lang="zh-TW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02145"/>
                  </a:ext>
                </a:extLst>
              </a:tr>
            </a:tbl>
          </a:graphicData>
        </a:graphic>
      </p:graphicFrame>
      <p:sp>
        <p:nvSpPr>
          <p:cNvPr id="24" name="文字方塊 23">
            <a:extLst>
              <a:ext uri="{FF2B5EF4-FFF2-40B4-BE49-F238E27FC236}">
                <a16:creationId xmlns:a16="http://schemas.microsoft.com/office/drawing/2014/main" id="{46B06500-72BC-4375-B22A-A21B70BC8B61}"/>
              </a:ext>
            </a:extLst>
          </p:cNvPr>
          <p:cNvSpPr txBox="1"/>
          <p:nvPr/>
        </p:nvSpPr>
        <p:spPr>
          <a:xfrm>
            <a:off x="10137311" y="3367446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TN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5" name="表格 12">
            <a:extLst>
              <a:ext uri="{FF2B5EF4-FFF2-40B4-BE49-F238E27FC236}">
                <a16:creationId xmlns:a16="http://schemas.microsoft.com/office/drawing/2014/main" id="{C623D049-E077-40E2-97F5-CBAB7301F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327219"/>
              </p:ext>
            </p:extLst>
          </p:nvPr>
        </p:nvGraphicFramePr>
        <p:xfrm>
          <a:off x="9479550" y="3907397"/>
          <a:ext cx="2013184" cy="27183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6592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006592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92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0.5</a:t>
                      </a:r>
                      <a:r>
                        <a:rPr lang="zh-TW" altLang="en-US" dirty="0"/>
                        <a:t>以下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91551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0.5~0.59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6031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0.6~0.69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73496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</a:t>
                      </a:r>
                      <a:r>
                        <a:rPr lang="zh-TW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02145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B4E4BF14-16E7-4681-9A27-EC7F578715BE}"/>
              </a:ext>
            </a:extLst>
          </p:cNvPr>
          <p:cNvSpPr txBox="1"/>
          <p:nvPr/>
        </p:nvSpPr>
        <p:spPr>
          <a:xfrm>
            <a:off x="453319" y="4574049"/>
            <a:ext cx="23791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</a:rPr>
              <a:t>準確率</a:t>
            </a:r>
            <a:r>
              <a:rPr lang="en-US" altLang="zh-TW" sz="2800" dirty="0">
                <a:solidFill>
                  <a:srgbClr val="FF0000"/>
                </a:solidFill>
              </a:rPr>
              <a:t>:24.87%</a:t>
            </a:r>
          </a:p>
          <a:p>
            <a:r>
              <a:rPr lang="zh-TW" altLang="en-US" sz="2800" dirty="0">
                <a:solidFill>
                  <a:srgbClr val="FF0000"/>
                </a:solidFill>
              </a:rPr>
              <a:t>錯誤率</a:t>
            </a:r>
            <a:r>
              <a:rPr lang="en-US" altLang="zh-TW" sz="2800" dirty="0">
                <a:solidFill>
                  <a:srgbClr val="FF0000"/>
                </a:solidFill>
              </a:rPr>
              <a:t>:75.13%</a:t>
            </a:r>
          </a:p>
          <a:p>
            <a:r>
              <a:rPr lang="zh-TW" altLang="en-US" sz="2800" dirty="0">
                <a:solidFill>
                  <a:srgbClr val="FF0000"/>
                </a:solidFill>
              </a:rPr>
              <a:t>精準度</a:t>
            </a:r>
            <a:r>
              <a:rPr lang="en-US" altLang="zh-TW" sz="2800" dirty="0">
                <a:solidFill>
                  <a:srgbClr val="FF0000"/>
                </a:solidFill>
              </a:rPr>
              <a:t>:19.73%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951690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604</TotalTime>
  <Words>380</Words>
  <Application>Microsoft Office PowerPoint</Application>
  <PresentationFormat>寬螢幕</PresentationFormat>
  <Paragraphs>216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包裹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黃侯弼</dc:creator>
  <cp:lastModifiedBy>黃侯弼</cp:lastModifiedBy>
  <cp:revision>38</cp:revision>
  <dcterms:created xsi:type="dcterms:W3CDTF">2021-08-26T03:48:33Z</dcterms:created>
  <dcterms:modified xsi:type="dcterms:W3CDTF">2021-09-02T06:31:50Z</dcterms:modified>
</cp:coreProperties>
</file>