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29"/>
  </p:notesMasterIdLst>
  <p:sldIdLst>
    <p:sldId id="257" r:id="rId2"/>
    <p:sldId id="260" r:id="rId3"/>
    <p:sldId id="261" r:id="rId4"/>
    <p:sldId id="270" r:id="rId5"/>
    <p:sldId id="262" r:id="rId6"/>
    <p:sldId id="271" r:id="rId7"/>
    <p:sldId id="7684" r:id="rId8"/>
    <p:sldId id="263" r:id="rId9"/>
    <p:sldId id="7685" r:id="rId10"/>
    <p:sldId id="7687" r:id="rId11"/>
    <p:sldId id="7688" r:id="rId12"/>
    <p:sldId id="7689" r:id="rId13"/>
    <p:sldId id="7690" r:id="rId14"/>
    <p:sldId id="7691" r:id="rId15"/>
    <p:sldId id="7692" r:id="rId16"/>
    <p:sldId id="7693" r:id="rId17"/>
    <p:sldId id="264" r:id="rId18"/>
    <p:sldId id="7695" r:id="rId19"/>
    <p:sldId id="7696" r:id="rId20"/>
    <p:sldId id="7698" r:id="rId21"/>
    <p:sldId id="7699" r:id="rId22"/>
    <p:sldId id="7700" r:id="rId23"/>
    <p:sldId id="7701" r:id="rId24"/>
    <p:sldId id="7702" r:id="rId25"/>
    <p:sldId id="265" r:id="rId26"/>
    <p:sldId id="7694" r:id="rId27"/>
    <p:sldId id="770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6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91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ADB58-B4D0-4769-9CBF-4BEF0C468D14}" type="datetimeFigureOut">
              <a:rPr lang="zh-TW" altLang="en-US" smtClean="0"/>
              <a:t>2021/12/19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8E0B4-D87C-4882-8009-A576A8AF53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330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18E15-D1D1-4317-BBF2-6F54084EE3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23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336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827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025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625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006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307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682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18E15-D1D1-4317-BBF2-6F54084EE39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5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5536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284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18E15-D1D1-4317-BBF2-6F54084EE3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299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129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63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8868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2662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3079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18E15-D1D1-4317-BBF2-6F54084EE39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113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332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18E15-D1D1-4317-BBF2-6F54084EE39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36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18E15-D1D1-4317-BBF2-6F54084EE3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26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793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18E15-D1D1-4317-BBF2-6F54084EE3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90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489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310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18E15-D1D1-4317-BBF2-6F54084EE3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7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662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AF26-7675-4CB2-88DE-D6EE7C917672}" type="datetimeFigureOut">
              <a:rPr lang="zh-TW" altLang="en-US" smtClean="0"/>
              <a:t>2021/12/19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2960-7FB4-4189-993A-D2E70B0A1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66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AF26-7675-4CB2-88DE-D6EE7C917672}" type="datetimeFigureOut">
              <a:rPr lang="zh-TW" altLang="en-US" smtClean="0"/>
              <a:t>2021/12/19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2960-7FB4-4189-993A-D2E70B0A1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94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AF26-7675-4CB2-88DE-D6EE7C917672}" type="datetimeFigureOut">
              <a:rPr lang="zh-TW" altLang="en-US" smtClean="0"/>
              <a:t>2021/12/19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2960-7FB4-4189-993A-D2E70B0A1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213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85522" y="51558"/>
            <a:ext cx="1620957" cy="523220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ctr">
              <a:lnSpc>
                <a:spcPct val="10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标题样式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-1" y="128585"/>
            <a:ext cx="5285523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76B84F-0957-4FE4-8506-5011661E409F}"/>
              </a:ext>
            </a:extLst>
          </p:cNvPr>
          <p:cNvSpPr/>
          <p:nvPr userDrawn="1"/>
        </p:nvSpPr>
        <p:spPr>
          <a:xfrm>
            <a:off x="6907284" y="128585"/>
            <a:ext cx="5285523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57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:p15="http://schemas.microsoft.com/office/powerpoint/2012/main" xmlns="">
      <p:transition spd="slow" advClick="0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AF26-7675-4CB2-88DE-D6EE7C917672}" type="datetimeFigureOut">
              <a:rPr lang="zh-TW" altLang="en-US" smtClean="0"/>
              <a:t>2021/12/19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2960-7FB4-4189-993A-D2E70B0A1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53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AF26-7675-4CB2-88DE-D6EE7C917672}" type="datetimeFigureOut">
              <a:rPr lang="zh-TW" altLang="en-US" smtClean="0"/>
              <a:t>2021/12/19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2960-7FB4-4189-993A-D2E70B0A1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67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AF26-7675-4CB2-88DE-D6EE7C917672}" type="datetimeFigureOut">
              <a:rPr lang="zh-TW" altLang="en-US" smtClean="0"/>
              <a:t>2021/12/19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2960-7FB4-4189-993A-D2E70B0A1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51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AF26-7675-4CB2-88DE-D6EE7C917672}" type="datetimeFigureOut">
              <a:rPr lang="zh-TW" altLang="en-US" smtClean="0"/>
              <a:t>2021/12/19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2960-7FB4-4189-993A-D2E70B0A1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54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AF26-7675-4CB2-88DE-D6EE7C917672}" type="datetimeFigureOut">
              <a:rPr lang="zh-TW" altLang="en-US" smtClean="0"/>
              <a:t>2021/12/19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2960-7FB4-4189-993A-D2E70B0A1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974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AF26-7675-4CB2-88DE-D6EE7C917672}" type="datetimeFigureOut">
              <a:rPr lang="zh-TW" altLang="en-US" smtClean="0"/>
              <a:t>2021/12/19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2960-7FB4-4189-993A-D2E70B0A1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12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AF26-7675-4CB2-88DE-D6EE7C917672}" type="datetimeFigureOut">
              <a:rPr lang="zh-TW" altLang="en-US" smtClean="0"/>
              <a:t>2021/12/19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2960-7FB4-4189-993A-D2E70B0A1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38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AF26-7675-4CB2-88DE-D6EE7C917672}" type="datetimeFigureOut">
              <a:rPr lang="zh-TW" altLang="en-US" smtClean="0"/>
              <a:t>2021/12/19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2960-7FB4-4189-993A-D2E70B0A1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78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7AF26-7675-4CB2-88DE-D6EE7C917672}" type="datetimeFigureOut">
              <a:rPr lang="zh-TW" altLang="en-US" smtClean="0"/>
              <a:t>2021/12/19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32960-7FB4-4189-993A-D2E70B0A1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60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1419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01050" y="2551761"/>
            <a:ext cx="84031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err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AudioMagicalBox</a:t>
            </a:r>
            <a:endParaRPr lang="zh-CN" altLang="en-US" sz="6600" b="1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44433" y="4219985"/>
            <a:ext cx="7475469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組員：資工四甲 </a:t>
            </a:r>
            <a:r>
              <a:rPr lang="en-US" altLang="zh-TW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4A7G0098</a:t>
            </a:r>
            <a:r>
              <a:rPr lang="zh-TW" altLang="en-US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許紹畇</a:t>
            </a:r>
            <a:endParaRPr lang="en-US" altLang="zh-TW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資工四甲 </a:t>
            </a:r>
            <a:r>
              <a:rPr lang="en-US" altLang="zh-TW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4A7G0088</a:t>
            </a:r>
            <a:r>
              <a:rPr lang="zh-TW" altLang="en-US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黃侯弼</a:t>
            </a:r>
            <a:endParaRPr lang="en-US" altLang="zh-TW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資工四乙 </a:t>
            </a:r>
            <a:r>
              <a:rPr lang="en-US" altLang="zh-TW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4A7G0109 </a:t>
            </a:r>
            <a:r>
              <a:rPr lang="zh-TW" altLang="en-US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徐靖雯</a:t>
            </a:r>
            <a:endParaRPr lang="zh-CN" altLang="en-US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DEE431-7B80-4340-9AFA-6C3EDBE0529C}"/>
              </a:ext>
            </a:extLst>
          </p:cNvPr>
          <p:cNvSpPr/>
          <p:nvPr/>
        </p:nvSpPr>
        <p:spPr>
          <a:xfrm>
            <a:off x="301050" y="5456684"/>
            <a:ext cx="7475469" cy="56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指導教授：許子衡教授</a:t>
            </a:r>
            <a:endParaRPr lang="zh-CN" altLang="en-US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940" y="82335"/>
            <a:ext cx="1390124" cy="461665"/>
          </a:xfrm>
        </p:spPr>
        <p:txBody>
          <a:bodyPr/>
          <a:lstStyle/>
          <a:p>
            <a:r>
              <a:rPr lang="zh-TW" altLang="en-US" sz="2400" dirty="0"/>
              <a:t>實作方法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1178655" y="981753"/>
            <a:ext cx="6488970" cy="72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TW" altLang="en-US" sz="3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資料擴增</a:t>
            </a:r>
            <a:endParaRPr lang="en-US" altLang="zh-CN" sz="3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A868F09-B9AE-4D84-AF56-F3C96309E886}"/>
              </a:ext>
            </a:extLst>
          </p:cNvPr>
          <p:cNvGrpSpPr/>
          <p:nvPr/>
        </p:nvGrpSpPr>
        <p:grpSpPr>
          <a:xfrm>
            <a:off x="254223" y="1996441"/>
            <a:ext cx="3593877" cy="3825240"/>
            <a:chOff x="312627" y="1488580"/>
            <a:chExt cx="5217687" cy="4676507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C7D77CE3-9210-48DA-A3B5-C87B9841F3C0}"/>
                </a:ext>
              </a:extLst>
            </p:cNvPr>
            <p:cNvSpPr txBox="1"/>
            <p:nvPr/>
          </p:nvSpPr>
          <p:spPr>
            <a:xfrm>
              <a:off x="1660561" y="5470498"/>
              <a:ext cx="2141230" cy="6945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原始圖</a:t>
              </a:r>
            </a:p>
          </p:txBody>
        </p:sp>
        <p:pic>
          <p:nvPicPr>
            <p:cNvPr id="5" name="圖片 1">
              <a:extLst>
                <a:ext uri="{FF2B5EF4-FFF2-40B4-BE49-F238E27FC236}">
                  <a16:creationId xmlns:a16="http://schemas.microsoft.com/office/drawing/2014/main" id="{18B41B2C-0B32-4D34-9542-39F2CE4213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627" y="1488580"/>
              <a:ext cx="5217687" cy="398191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A0063178-FD38-430D-8AD7-6E04AE88BC01}"/>
              </a:ext>
            </a:extLst>
          </p:cNvPr>
          <p:cNvGrpSpPr/>
          <p:nvPr/>
        </p:nvGrpSpPr>
        <p:grpSpPr>
          <a:xfrm>
            <a:off x="4191037" y="1996441"/>
            <a:ext cx="3593877" cy="4000500"/>
            <a:chOff x="6374572" y="1541307"/>
            <a:chExt cx="5123737" cy="4682101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66DC3429-EE33-411A-8B57-E5A15E95F021}"/>
                </a:ext>
              </a:extLst>
            </p:cNvPr>
            <p:cNvSpPr txBox="1"/>
            <p:nvPr/>
          </p:nvSpPr>
          <p:spPr>
            <a:xfrm>
              <a:off x="7585222" y="5373919"/>
              <a:ext cx="3299129" cy="8494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sz="32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頻率遮罩</a:t>
              </a:r>
            </a:p>
          </p:txBody>
        </p:sp>
        <p:pic>
          <p:nvPicPr>
            <p:cNvPr id="8" name="圖片 1">
              <a:extLst>
                <a:ext uri="{FF2B5EF4-FFF2-40B4-BE49-F238E27FC236}">
                  <a16:creationId xmlns:a16="http://schemas.microsoft.com/office/drawing/2014/main" id="{E6829EBF-2C0F-4E92-A294-C217A73801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4572" y="1541307"/>
              <a:ext cx="5123737" cy="377538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D795CF60-576A-4029-B128-B32468C273EF}"/>
              </a:ext>
            </a:extLst>
          </p:cNvPr>
          <p:cNvGrpSpPr/>
          <p:nvPr/>
        </p:nvGrpSpPr>
        <p:grpSpPr>
          <a:xfrm>
            <a:off x="8127852" y="1996441"/>
            <a:ext cx="3728868" cy="4000501"/>
            <a:chOff x="8114711" y="2331784"/>
            <a:chExt cx="3527101" cy="3224778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1458D48-19FE-4663-BB11-A0826E796019}"/>
                </a:ext>
              </a:extLst>
            </p:cNvPr>
            <p:cNvSpPr txBox="1"/>
            <p:nvPr/>
          </p:nvSpPr>
          <p:spPr>
            <a:xfrm>
              <a:off x="9143320" y="4971787"/>
              <a:ext cx="2270965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時間遮罩</a:t>
              </a:r>
            </a:p>
          </p:txBody>
        </p:sp>
        <p:pic>
          <p:nvPicPr>
            <p:cNvPr id="12" name="圖片 1">
              <a:extLst>
                <a:ext uri="{FF2B5EF4-FFF2-40B4-BE49-F238E27FC236}">
                  <a16:creationId xmlns:a16="http://schemas.microsoft.com/office/drawing/2014/main" id="{5588CF8C-C40E-4C3A-808D-19FD89DA39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4711" y="2331784"/>
              <a:ext cx="3527101" cy="259891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08503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940" y="82335"/>
            <a:ext cx="1390124" cy="461665"/>
          </a:xfrm>
        </p:spPr>
        <p:txBody>
          <a:bodyPr/>
          <a:lstStyle/>
          <a:p>
            <a:r>
              <a:rPr lang="zh-TW" altLang="en-US" sz="2400" dirty="0"/>
              <a:t>實作方法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473636" y="869045"/>
            <a:ext cx="6488970" cy="72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TW" altLang="en-US" sz="3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資料擴增</a:t>
            </a:r>
            <a:endParaRPr lang="en-US" altLang="zh-CN" sz="3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BD8068E8-6D89-478D-BBAF-1584EC8C1CAC}"/>
              </a:ext>
            </a:extLst>
          </p:cNvPr>
          <p:cNvGrpSpPr/>
          <p:nvPr/>
        </p:nvGrpSpPr>
        <p:grpSpPr>
          <a:xfrm>
            <a:off x="183724" y="2296712"/>
            <a:ext cx="3615026" cy="3156642"/>
            <a:chOff x="447725" y="2169132"/>
            <a:chExt cx="3615026" cy="3156642"/>
          </a:xfrm>
        </p:grpSpPr>
        <p:pic>
          <p:nvPicPr>
            <p:cNvPr id="14" name="圖片 1">
              <a:extLst>
                <a:ext uri="{FF2B5EF4-FFF2-40B4-BE49-F238E27FC236}">
                  <a16:creationId xmlns:a16="http://schemas.microsoft.com/office/drawing/2014/main" id="{09063381-C1B4-4538-AE62-40FB19D4D3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725" y="2169132"/>
              <a:ext cx="3615026" cy="2925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A0F7C1B-9E0F-4890-A4A7-99C9451AF9E2}"/>
                </a:ext>
              </a:extLst>
            </p:cNvPr>
            <p:cNvSpPr txBox="1"/>
            <p:nvPr/>
          </p:nvSpPr>
          <p:spPr>
            <a:xfrm>
              <a:off x="1628598" y="4864109"/>
              <a:ext cx="1826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原始圖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34B5ECA-5442-4A10-9A97-80CAA1A3AAD7}"/>
              </a:ext>
            </a:extLst>
          </p:cNvPr>
          <p:cNvGrpSpPr/>
          <p:nvPr/>
        </p:nvGrpSpPr>
        <p:grpSpPr>
          <a:xfrm>
            <a:off x="3921116" y="1260760"/>
            <a:ext cx="3831930" cy="2584975"/>
            <a:chOff x="4191026" y="2130388"/>
            <a:chExt cx="4330973" cy="3295593"/>
          </a:xfrm>
        </p:grpSpPr>
        <p:pic>
          <p:nvPicPr>
            <p:cNvPr id="18" name="圖片 1">
              <a:extLst>
                <a:ext uri="{FF2B5EF4-FFF2-40B4-BE49-F238E27FC236}">
                  <a16:creationId xmlns:a16="http://schemas.microsoft.com/office/drawing/2014/main" id="{4AE0CE69-56A6-46CD-8757-A2E81A84A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26" y="2130388"/>
              <a:ext cx="4330973" cy="2952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53695355-AD8A-4192-A087-DA431F18A796}"/>
                </a:ext>
              </a:extLst>
            </p:cNvPr>
            <p:cNvSpPr txBox="1"/>
            <p:nvPr/>
          </p:nvSpPr>
          <p:spPr>
            <a:xfrm>
              <a:off x="5646124" y="4837403"/>
              <a:ext cx="2432519" cy="588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平移時間</a:t>
              </a: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681C00F3-85CE-4629-B8E3-6D790AAC4D4F}"/>
              </a:ext>
            </a:extLst>
          </p:cNvPr>
          <p:cNvGrpSpPr/>
          <p:nvPr/>
        </p:nvGrpSpPr>
        <p:grpSpPr>
          <a:xfrm>
            <a:off x="7944997" y="1244262"/>
            <a:ext cx="3982027" cy="2586620"/>
            <a:chOff x="7653571" y="2552376"/>
            <a:chExt cx="4369556" cy="3297690"/>
          </a:xfrm>
        </p:grpSpPr>
        <p:pic>
          <p:nvPicPr>
            <p:cNvPr id="25" name="圖片 1">
              <a:extLst>
                <a:ext uri="{FF2B5EF4-FFF2-40B4-BE49-F238E27FC236}">
                  <a16:creationId xmlns:a16="http://schemas.microsoft.com/office/drawing/2014/main" id="{D79701B1-DDFF-42FA-9350-7A9165E472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3571" y="2552376"/>
              <a:ext cx="4369556" cy="2952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C65E480-048C-4D6A-BCF9-17943F360F0C}"/>
                </a:ext>
              </a:extLst>
            </p:cNvPr>
            <p:cNvSpPr txBox="1"/>
            <p:nvPr/>
          </p:nvSpPr>
          <p:spPr>
            <a:xfrm>
              <a:off x="9321195" y="5261488"/>
              <a:ext cx="2130733" cy="588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音訊加噪</a:t>
              </a: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4A730A9B-738D-45AD-94EA-21FB0A682D8B}"/>
              </a:ext>
            </a:extLst>
          </p:cNvPr>
          <p:cNvGrpSpPr/>
          <p:nvPr/>
        </p:nvGrpSpPr>
        <p:grpSpPr>
          <a:xfrm>
            <a:off x="6096000" y="3968261"/>
            <a:ext cx="3368722" cy="2417727"/>
            <a:chOff x="14705669" y="5901452"/>
            <a:chExt cx="5452394" cy="4410786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9DBFA093-6A1B-437A-904A-691634BD60D8}"/>
                </a:ext>
              </a:extLst>
            </p:cNvPr>
            <p:cNvSpPr txBox="1"/>
            <p:nvPr/>
          </p:nvSpPr>
          <p:spPr>
            <a:xfrm>
              <a:off x="16286128" y="9469998"/>
              <a:ext cx="2291476" cy="842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調整音高</a:t>
              </a:r>
            </a:p>
          </p:txBody>
        </p:sp>
        <p:pic>
          <p:nvPicPr>
            <p:cNvPr id="28" name="圖片 1">
              <a:extLst>
                <a:ext uri="{FF2B5EF4-FFF2-40B4-BE49-F238E27FC236}">
                  <a16:creationId xmlns:a16="http://schemas.microsoft.com/office/drawing/2014/main" id="{707E19AA-3591-477D-BE1A-0EE0D7EF1E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05669" y="5901452"/>
              <a:ext cx="5452394" cy="3782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16328250"/>
      </p:ext>
    </p:extLst>
  </p:cSld>
  <p:clrMapOvr>
    <a:masterClrMapping/>
  </p:clrMapOvr>
  <p:transition spd="slow">
    <p:comb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940" y="82335"/>
            <a:ext cx="1390124" cy="461665"/>
          </a:xfrm>
        </p:spPr>
        <p:txBody>
          <a:bodyPr/>
          <a:lstStyle/>
          <a:p>
            <a:r>
              <a:rPr lang="zh-TW" altLang="en-US" sz="2400" dirty="0"/>
              <a:t>實作方法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60289" y="993217"/>
            <a:ext cx="6488970" cy="72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TW" altLang="en-US" sz="3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資料擴增</a:t>
            </a:r>
            <a:endParaRPr lang="en-US" altLang="zh-CN" sz="3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BD8068E8-6D89-478D-BBAF-1584EC8C1CAC}"/>
              </a:ext>
            </a:extLst>
          </p:cNvPr>
          <p:cNvGrpSpPr/>
          <p:nvPr/>
        </p:nvGrpSpPr>
        <p:grpSpPr>
          <a:xfrm>
            <a:off x="306089" y="2268630"/>
            <a:ext cx="3551765" cy="3235381"/>
            <a:chOff x="570090" y="2141050"/>
            <a:chExt cx="3551765" cy="3235381"/>
          </a:xfrm>
        </p:grpSpPr>
        <p:pic>
          <p:nvPicPr>
            <p:cNvPr id="14" name="圖片 1">
              <a:extLst>
                <a:ext uri="{FF2B5EF4-FFF2-40B4-BE49-F238E27FC236}">
                  <a16:creationId xmlns:a16="http://schemas.microsoft.com/office/drawing/2014/main" id="{09063381-C1B4-4538-AE62-40FB19D4D3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090" y="2141050"/>
              <a:ext cx="3551765" cy="2874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A0F7C1B-9E0F-4890-A4A7-99C9451AF9E2}"/>
                </a:ext>
              </a:extLst>
            </p:cNvPr>
            <p:cNvSpPr txBox="1"/>
            <p:nvPr/>
          </p:nvSpPr>
          <p:spPr>
            <a:xfrm>
              <a:off x="1904369" y="4914766"/>
              <a:ext cx="1826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原始圖</a:t>
              </a: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07A24986-7878-469E-9444-D18ED31BD7BB}"/>
              </a:ext>
            </a:extLst>
          </p:cNvPr>
          <p:cNvGrpSpPr/>
          <p:nvPr/>
        </p:nvGrpSpPr>
        <p:grpSpPr>
          <a:xfrm>
            <a:off x="4089422" y="2163978"/>
            <a:ext cx="3734081" cy="3243475"/>
            <a:chOff x="6134280" y="1539414"/>
            <a:chExt cx="6582939" cy="4877438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75B8A1E5-91D0-4129-BE56-354E660C0739}"/>
                </a:ext>
              </a:extLst>
            </p:cNvPr>
            <p:cNvSpPr txBox="1"/>
            <p:nvPr/>
          </p:nvSpPr>
          <p:spPr>
            <a:xfrm>
              <a:off x="6460890" y="5815179"/>
              <a:ext cx="6256329" cy="601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平移時間</a:t>
              </a:r>
              <a:r>
                <a:rPr lang="en-US" altLang="zh-TW" sz="20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+</a:t>
              </a:r>
              <a:r>
                <a:rPr lang="zh-TW" altLang="en-US" sz="20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調整音高</a:t>
              </a:r>
              <a:r>
                <a:rPr lang="en-US" altLang="zh-TW" sz="20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+</a:t>
              </a:r>
              <a:r>
                <a:rPr lang="zh-TW" altLang="en-US" sz="20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音訊加噪</a:t>
              </a:r>
            </a:p>
          </p:txBody>
        </p:sp>
        <p:pic>
          <p:nvPicPr>
            <p:cNvPr id="17" name="圖片 1">
              <a:extLst>
                <a:ext uri="{FF2B5EF4-FFF2-40B4-BE49-F238E27FC236}">
                  <a16:creationId xmlns:a16="http://schemas.microsoft.com/office/drawing/2014/main" id="{5CA35098-991F-4BD8-B233-A46B513307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4280" y="1539414"/>
              <a:ext cx="6214433" cy="4367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9C89FE54-8730-4EEF-99B0-C23097F1D85D}"/>
              </a:ext>
            </a:extLst>
          </p:cNvPr>
          <p:cNvGrpSpPr/>
          <p:nvPr/>
        </p:nvGrpSpPr>
        <p:grpSpPr>
          <a:xfrm>
            <a:off x="7846041" y="2268630"/>
            <a:ext cx="4152839" cy="3108160"/>
            <a:chOff x="5918754" y="1592390"/>
            <a:chExt cx="6142397" cy="4664568"/>
          </a:xfrm>
        </p:grpSpPr>
        <p:pic>
          <p:nvPicPr>
            <p:cNvPr id="21" name="圖片 1">
              <a:extLst>
                <a:ext uri="{FF2B5EF4-FFF2-40B4-BE49-F238E27FC236}">
                  <a16:creationId xmlns:a16="http://schemas.microsoft.com/office/drawing/2014/main" id="{EA211DC7-93A8-4ED9-91F9-0A20B21F67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8754" y="1592390"/>
              <a:ext cx="6142397" cy="4364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CCCE5E8-08A2-422E-91C3-4449933B95ED}"/>
                </a:ext>
              </a:extLst>
            </p:cNvPr>
            <p:cNvSpPr txBox="1"/>
            <p:nvPr/>
          </p:nvSpPr>
          <p:spPr>
            <a:xfrm>
              <a:off x="8338775" y="5656493"/>
              <a:ext cx="1790561" cy="60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改變速度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4787380"/>
      </p:ext>
    </p:extLst>
  </p:cSld>
  <p:clrMapOvr>
    <a:masterClrMapping/>
  </p:clrMapOvr>
  <p:transition spd="slow">
    <p:comb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824442" y="2637937"/>
            <a:ext cx="2833158" cy="1123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4000" b="1" kern="1200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滑動視窗</a:t>
            </a:r>
            <a:endParaRPr lang="en-US" altLang="zh-CN" sz="4000" b="1" kern="1200" dirty="0">
              <a:solidFill>
                <a:schemeClr val="accent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</p:txBody>
      </p:sp>
      <p:grpSp>
        <p:nvGrpSpPr>
          <p:cNvPr id="15" name="Group 1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2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157A2BD7-0C13-400F-A6C1-C1EDC9E6CD20}"/>
              </a:ext>
            </a:extLst>
          </p:cNvPr>
          <p:cNvGrpSpPr/>
          <p:nvPr/>
        </p:nvGrpSpPr>
        <p:grpSpPr>
          <a:xfrm>
            <a:off x="3789642" y="967654"/>
            <a:ext cx="6992658" cy="4886901"/>
            <a:chOff x="2441694" y="769441"/>
            <a:chExt cx="6848475" cy="5844002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84BBC6BD-1D61-4CF6-A8D0-705A20327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41694" y="769441"/>
              <a:ext cx="6848475" cy="2571750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A7505AB1-D57F-4E6A-A7F6-DBE898DDD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98843" y="4222668"/>
              <a:ext cx="6734175" cy="2390775"/>
            </a:xfrm>
            <a:prstGeom prst="rect">
              <a:avLst/>
            </a:prstGeom>
          </p:spPr>
        </p:pic>
        <p:sp>
          <p:nvSpPr>
            <p:cNvPr id="12" name="箭號: 向下 11">
              <a:extLst>
                <a:ext uri="{FF2B5EF4-FFF2-40B4-BE49-F238E27FC236}">
                  <a16:creationId xmlns:a16="http://schemas.microsoft.com/office/drawing/2014/main" id="{4048BECA-C534-4C20-BAE2-E245112873BF}"/>
                </a:ext>
              </a:extLst>
            </p:cNvPr>
            <p:cNvSpPr/>
            <p:nvPr/>
          </p:nvSpPr>
          <p:spPr>
            <a:xfrm>
              <a:off x="5671793" y="3516198"/>
              <a:ext cx="424207" cy="594434"/>
            </a:xfrm>
            <a:prstGeom prst="downArrow">
              <a:avLst/>
            </a:prstGeom>
            <a:blipFill>
              <a:blip r:embed="rId5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139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0766E48-1C32-4C41-AF33-17C443D9BED8}"/>
              </a:ext>
            </a:extLst>
          </p:cNvPr>
          <p:cNvSpPr/>
          <p:nvPr/>
        </p:nvSpPr>
        <p:spPr>
          <a:xfrm>
            <a:off x="707507" y="70098"/>
            <a:ext cx="10513106" cy="10857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4400" b="1" kern="120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Part1-</a:t>
            </a:r>
            <a:r>
              <a:rPr lang="zh-TW" altLang="en-US" sz="4400" b="1" kern="120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將訓練資料包成</a:t>
            </a:r>
            <a:r>
              <a:rPr lang="en-US" altLang="zh-TW" sz="4400" b="1" kern="120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.</a:t>
            </a:r>
            <a:r>
              <a:rPr lang="en-US" altLang="zh-TW" sz="4400" b="1" kern="1200" dirty="0" err="1">
                <a:ln w="952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npz</a:t>
            </a:r>
            <a:endParaRPr lang="en-US" altLang="zh-TW" sz="4400" b="1" kern="120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68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流程圖: 結束點 121">
            <a:extLst>
              <a:ext uri="{FF2B5EF4-FFF2-40B4-BE49-F238E27FC236}">
                <a16:creationId xmlns:a16="http://schemas.microsoft.com/office/drawing/2014/main" id="{13305979-6CAB-41E1-9DFF-DC7B933A2274}"/>
              </a:ext>
            </a:extLst>
          </p:cNvPr>
          <p:cNvSpPr/>
          <p:nvPr/>
        </p:nvSpPr>
        <p:spPr>
          <a:xfrm>
            <a:off x="707507" y="1457324"/>
            <a:ext cx="1488118" cy="744557"/>
          </a:xfrm>
          <a:prstGeom prst="flowChartTermina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開始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F10DC840-923F-4A39-AD7F-80EC0D3027BC}"/>
              </a:ext>
            </a:extLst>
          </p:cNvPr>
          <p:cNvSpPr/>
          <p:nvPr/>
        </p:nvSpPr>
        <p:spPr>
          <a:xfrm>
            <a:off x="3461007" y="1301335"/>
            <a:ext cx="1939637" cy="10344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讀取錄音檔</a:t>
            </a:r>
          </a:p>
        </p:txBody>
      </p:sp>
      <p:cxnSp>
        <p:nvCxnSpPr>
          <p:cNvPr id="124" name="直線單箭頭接點 123">
            <a:extLst>
              <a:ext uri="{FF2B5EF4-FFF2-40B4-BE49-F238E27FC236}">
                <a16:creationId xmlns:a16="http://schemas.microsoft.com/office/drawing/2014/main" id="{238A56F3-3B4A-4906-B78B-338009803B9A}"/>
              </a:ext>
            </a:extLst>
          </p:cNvPr>
          <p:cNvCxnSpPr>
            <a:cxnSpLocks/>
            <a:stCxn id="122" idx="3"/>
            <a:endCxn id="123" idx="1"/>
          </p:cNvCxnSpPr>
          <p:nvPr/>
        </p:nvCxnSpPr>
        <p:spPr>
          <a:xfrm flipV="1">
            <a:off x="2195625" y="1818572"/>
            <a:ext cx="1265382" cy="1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48A6CEB8-F406-4B22-98EE-0B8281AA43CD}"/>
              </a:ext>
            </a:extLst>
          </p:cNvPr>
          <p:cNvSpPr/>
          <p:nvPr/>
        </p:nvSpPr>
        <p:spPr>
          <a:xfrm>
            <a:off x="6564424" y="2894607"/>
            <a:ext cx="1939637" cy="10344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依比例分配訓練集、驗證集、測試集</a:t>
            </a: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391B6DD3-1550-4B97-92AC-C986BC8BF325}"/>
              </a:ext>
            </a:extLst>
          </p:cNvPr>
          <p:cNvSpPr/>
          <p:nvPr/>
        </p:nvSpPr>
        <p:spPr>
          <a:xfrm>
            <a:off x="6564424" y="1301335"/>
            <a:ext cx="1939637" cy="10344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設定分類目標值</a:t>
            </a: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75FAA64B-6512-41DA-95E2-76539C6A7A67}"/>
              </a:ext>
            </a:extLst>
          </p:cNvPr>
          <p:cNvSpPr/>
          <p:nvPr/>
        </p:nvSpPr>
        <p:spPr>
          <a:xfrm>
            <a:off x="9769444" y="1301334"/>
            <a:ext cx="1939637" cy="10344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將檔名及目標值</a:t>
            </a:r>
            <a:r>
              <a:rPr lang="en-US" altLang="zh-TW" dirty="0">
                <a:solidFill>
                  <a:schemeClr val="tx1"/>
                </a:solidFill>
              </a:rPr>
              <a:t>flatten</a:t>
            </a:r>
            <a:r>
              <a:rPr lang="zh-TW" altLang="en-US" dirty="0">
                <a:solidFill>
                  <a:schemeClr val="tx1"/>
                </a:solidFill>
              </a:rPr>
              <a:t>成</a:t>
            </a:r>
            <a:r>
              <a:rPr lang="en-US" altLang="zh-TW" dirty="0">
                <a:solidFill>
                  <a:schemeClr val="tx1"/>
                </a:solidFill>
              </a:rPr>
              <a:t>1D</a:t>
            </a:r>
            <a:r>
              <a:rPr lang="zh-TW" altLang="en-US" dirty="0">
                <a:solidFill>
                  <a:schemeClr val="tx1"/>
                </a:solidFill>
              </a:rPr>
              <a:t>張量</a:t>
            </a: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FCA49A0E-EC25-4673-A6E7-FB5463DABC4A}"/>
              </a:ext>
            </a:extLst>
          </p:cNvPr>
          <p:cNvSpPr/>
          <p:nvPr/>
        </p:nvSpPr>
        <p:spPr>
          <a:xfrm>
            <a:off x="9769444" y="2894608"/>
            <a:ext cx="1939637" cy="10344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打散資料</a:t>
            </a: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833B641C-26D4-4E04-B423-AF91378B3C30}"/>
              </a:ext>
            </a:extLst>
          </p:cNvPr>
          <p:cNvSpPr/>
          <p:nvPr/>
        </p:nvSpPr>
        <p:spPr>
          <a:xfrm>
            <a:off x="3461007" y="2894607"/>
            <a:ext cx="1939637" cy="10344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將每個音檔做特徵擷取</a:t>
            </a: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B4C023B3-88E5-4DBF-81A6-08711EDC4336}"/>
              </a:ext>
            </a:extLst>
          </p:cNvPr>
          <p:cNvSpPr/>
          <p:nvPr/>
        </p:nvSpPr>
        <p:spPr>
          <a:xfrm>
            <a:off x="4994242" y="4501736"/>
            <a:ext cx="1939637" cy="10344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篩選掉</a:t>
            </a:r>
            <a:r>
              <a:rPr lang="en-US" altLang="zh-TW" dirty="0">
                <a:solidFill>
                  <a:schemeClr val="tx1"/>
                </a:solidFill>
              </a:rPr>
              <a:t>shape</a:t>
            </a:r>
            <a:r>
              <a:rPr lang="zh-TW" altLang="en-US" dirty="0">
                <a:solidFill>
                  <a:schemeClr val="tx1"/>
                </a:solidFill>
              </a:rPr>
              <a:t>不一樣的檔案</a:t>
            </a: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FB5FAA74-6369-47B5-BAE7-18F4A4D5769D}"/>
              </a:ext>
            </a:extLst>
          </p:cNvPr>
          <p:cNvSpPr/>
          <p:nvPr/>
        </p:nvSpPr>
        <p:spPr>
          <a:xfrm>
            <a:off x="7917551" y="4504045"/>
            <a:ext cx="1939637" cy="10344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包成</a:t>
            </a:r>
            <a:r>
              <a:rPr lang="en-US" altLang="zh-TW" dirty="0" err="1">
                <a:solidFill>
                  <a:schemeClr val="tx1"/>
                </a:solidFill>
              </a:rPr>
              <a:t>npz</a:t>
            </a:r>
            <a:r>
              <a:rPr lang="zh-TW" altLang="en-US" dirty="0">
                <a:solidFill>
                  <a:schemeClr val="tx1"/>
                </a:solidFill>
              </a:rPr>
              <a:t>檔案</a:t>
            </a:r>
          </a:p>
        </p:txBody>
      </p:sp>
      <p:sp>
        <p:nvSpPr>
          <p:cNvPr id="132" name="流程圖: 結束點 131">
            <a:extLst>
              <a:ext uri="{FF2B5EF4-FFF2-40B4-BE49-F238E27FC236}">
                <a16:creationId xmlns:a16="http://schemas.microsoft.com/office/drawing/2014/main" id="{FE414A3C-C6A7-44EB-A9F0-5C688F1AF03E}"/>
              </a:ext>
            </a:extLst>
          </p:cNvPr>
          <p:cNvSpPr/>
          <p:nvPr/>
        </p:nvSpPr>
        <p:spPr>
          <a:xfrm>
            <a:off x="9958788" y="6030355"/>
            <a:ext cx="1588654" cy="766618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cxnSp>
        <p:nvCxnSpPr>
          <p:cNvPr id="133" name="直線單箭頭接點 132">
            <a:extLst>
              <a:ext uri="{FF2B5EF4-FFF2-40B4-BE49-F238E27FC236}">
                <a16:creationId xmlns:a16="http://schemas.microsoft.com/office/drawing/2014/main" id="{FFA932DF-7502-41CD-A4AC-B7C0D619E5FB}"/>
              </a:ext>
            </a:extLst>
          </p:cNvPr>
          <p:cNvCxnSpPr>
            <a:stCxn id="123" idx="3"/>
            <a:endCxn id="126" idx="1"/>
          </p:cNvCxnSpPr>
          <p:nvPr/>
        </p:nvCxnSpPr>
        <p:spPr>
          <a:xfrm>
            <a:off x="5400644" y="1818572"/>
            <a:ext cx="1163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單箭頭接點 133">
            <a:extLst>
              <a:ext uri="{FF2B5EF4-FFF2-40B4-BE49-F238E27FC236}">
                <a16:creationId xmlns:a16="http://schemas.microsoft.com/office/drawing/2014/main" id="{B1E1FAD7-7EE5-4F60-864B-BDCD83AA293E}"/>
              </a:ext>
            </a:extLst>
          </p:cNvPr>
          <p:cNvCxnSpPr>
            <a:stCxn id="126" idx="3"/>
            <a:endCxn id="127" idx="1"/>
          </p:cNvCxnSpPr>
          <p:nvPr/>
        </p:nvCxnSpPr>
        <p:spPr>
          <a:xfrm flipV="1">
            <a:off x="8504061" y="1818571"/>
            <a:ext cx="12653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線單箭頭接點 134">
            <a:extLst>
              <a:ext uri="{FF2B5EF4-FFF2-40B4-BE49-F238E27FC236}">
                <a16:creationId xmlns:a16="http://schemas.microsoft.com/office/drawing/2014/main" id="{6DBD910E-B932-459C-8A66-50542DBFB1FC}"/>
              </a:ext>
            </a:extLst>
          </p:cNvPr>
          <p:cNvCxnSpPr>
            <a:stCxn id="127" idx="2"/>
            <a:endCxn id="128" idx="0"/>
          </p:cNvCxnSpPr>
          <p:nvPr/>
        </p:nvCxnSpPr>
        <p:spPr>
          <a:xfrm>
            <a:off x="10739263" y="2335807"/>
            <a:ext cx="0" cy="558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3CD4BEDB-D8CF-4FFF-BEDE-8E6668D65D58}"/>
              </a:ext>
            </a:extLst>
          </p:cNvPr>
          <p:cNvCxnSpPr>
            <a:stCxn id="128" idx="1"/>
            <a:endCxn id="125" idx="3"/>
          </p:cNvCxnSpPr>
          <p:nvPr/>
        </p:nvCxnSpPr>
        <p:spPr>
          <a:xfrm flipH="1" flipV="1">
            <a:off x="8504061" y="3411844"/>
            <a:ext cx="12653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B5836340-A9A1-4A44-86A7-61D3626E6884}"/>
              </a:ext>
            </a:extLst>
          </p:cNvPr>
          <p:cNvCxnSpPr>
            <a:stCxn id="125" idx="1"/>
            <a:endCxn id="129" idx="3"/>
          </p:cNvCxnSpPr>
          <p:nvPr/>
        </p:nvCxnSpPr>
        <p:spPr>
          <a:xfrm flipH="1">
            <a:off x="5400644" y="3411844"/>
            <a:ext cx="1163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接點: 肘形 137">
            <a:extLst>
              <a:ext uri="{FF2B5EF4-FFF2-40B4-BE49-F238E27FC236}">
                <a16:creationId xmlns:a16="http://schemas.microsoft.com/office/drawing/2014/main" id="{FCAEEB2E-348D-4B26-A8E3-5BFA84ED431D}"/>
              </a:ext>
            </a:extLst>
          </p:cNvPr>
          <p:cNvCxnSpPr>
            <a:stCxn id="129" idx="2"/>
            <a:endCxn id="130" idx="1"/>
          </p:cNvCxnSpPr>
          <p:nvPr/>
        </p:nvCxnSpPr>
        <p:spPr>
          <a:xfrm rot="16200000" flipH="1">
            <a:off x="4167588" y="4192318"/>
            <a:ext cx="1089893" cy="5634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線單箭頭接點 138">
            <a:extLst>
              <a:ext uri="{FF2B5EF4-FFF2-40B4-BE49-F238E27FC236}">
                <a16:creationId xmlns:a16="http://schemas.microsoft.com/office/drawing/2014/main" id="{C48B4353-E7FA-4A16-B12D-903C92286CC5}"/>
              </a:ext>
            </a:extLst>
          </p:cNvPr>
          <p:cNvCxnSpPr>
            <a:stCxn id="130" idx="3"/>
            <a:endCxn id="131" idx="1"/>
          </p:cNvCxnSpPr>
          <p:nvPr/>
        </p:nvCxnSpPr>
        <p:spPr>
          <a:xfrm>
            <a:off x="6933879" y="5018973"/>
            <a:ext cx="983672" cy="2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接點: 肘形 139">
            <a:extLst>
              <a:ext uri="{FF2B5EF4-FFF2-40B4-BE49-F238E27FC236}">
                <a16:creationId xmlns:a16="http://schemas.microsoft.com/office/drawing/2014/main" id="{C21600D3-B003-4053-9F58-DBA0D223C5BB}"/>
              </a:ext>
            </a:extLst>
          </p:cNvPr>
          <p:cNvCxnSpPr>
            <a:stCxn id="131" idx="3"/>
            <a:endCxn id="132" idx="0"/>
          </p:cNvCxnSpPr>
          <p:nvPr/>
        </p:nvCxnSpPr>
        <p:spPr>
          <a:xfrm>
            <a:off x="9857188" y="5021282"/>
            <a:ext cx="895927" cy="10090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942373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0766E48-1C32-4C41-AF33-17C443D9BED8}"/>
              </a:ext>
            </a:extLst>
          </p:cNvPr>
          <p:cNvSpPr/>
          <p:nvPr/>
        </p:nvSpPr>
        <p:spPr>
          <a:xfrm>
            <a:off x="707507" y="70098"/>
            <a:ext cx="10513106" cy="10857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4400" b="1" kern="120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Part2-</a:t>
            </a:r>
            <a:r>
              <a:rPr lang="zh-TW" altLang="en-US" sz="4400" b="1" kern="120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訓練模型</a:t>
            </a:r>
            <a:endParaRPr lang="en-US" altLang="zh-TW" sz="4400" b="1" kern="120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68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流程圖: 結束點 45">
            <a:extLst>
              <a:ext uri="{FF2B5EF4-FFF2-40B4-BE49-F238E27FC236}">
                <a16:creationId xmlns:a16="http://schemas.microsoft.com/office/drawing/2014/main" id="{ADA5E694-A874-4578-BA5E-01B65848C53E}"/>
              </a:ext>
            </a:extLst>
          </p:cNvPr>
          <p:cNvSpPr/>
          <p:nvPr/>
        </p:nvSpPr>
        <p:spPr>
          <a:xfrm>
            <a:off x="707507" y="1329301"/>
            <a:ext cx="1588654" cy="766618"/>
          </a:xfrm>
          <a:prstGeom prst="flowChartTermina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開始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3933418-4C93-4BB9-B0B4-5806C866CA66}"/>
              </a:ext>
            </a:extLst>
          </p:cNvPr>
          <p:cNvSpPr/>
          <p:nvPr/>
        </p:nvSpPr>
        <p:spPr>
          <a:xfrm>
            <a:off x="3561543" y="1195372"/>
            <a:ext cx="1939637" cy="10344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讀取</a:t>
            </a:r>
            <a:r>
              <a:rPr lang="en-US" altLang="zh-TW" dirty="0" err="1">
                <a:solidFill>
                  <a:schemeClr val="tx1"/>
                </a:solidFill>
              </a:rPr>
              <a:t>npz</a:t>
            </a:r>
            <a:r>
              <a:rPr lang="zh-TW" altLang="en-US" dirty="0">
                <a:solidFill>
                  <a:schemeClr val="tx1"/>
                </a:solidFill>
              </a:rPr>
              <a:t>檔案</a:t>
            </a: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E5264975-8590-493A-BC7E-ADD3D41BF9C2}"/>
              </a:ext>
            </a:extLst>
          </p:cNvPr>
          <p:cNvCxnSpPr>
            <a:stCxn id="46" idx="3"/>
            <a:endCxn id="47" idx="1"/>
          </p:cNvCxnSpPr>
          <p:nvPr/>
        </p:nvCxnSpPr>
        <p:spPr>
          <a:xfrm flipV="1">
            <a:off x="2296161" y="1712609"/>
            <a:ext cx="12653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24756F86-6719-4E45-9CBF-FE4354C555AD}"/>
              </a:ext>
            </a:extLst>
          </p:cNvPr>
          <p:cNvSpPr/>
          <p:nvPr/>
        </p:nvSpPr>
        <p:spPr>
          <a:xfrm>
            <a:off x="6664960" y="2788644"/>
            <a:ext cx="1939637" cy="10344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設定</a:t>
            </a:r>
            <a:r>
              <a:rPr lang="en-US" altLang="zh-TW" dirty="0">
                <a:solidFill>
                  <a:schemeClr val="tx1"/>
                </a:solidFill>
              </a:rPr>
              <a:t>loss</a:t>
            </a:r>
            <a:r>
              <a:rPr lang="zh-TW" altLang="en-US" dirty="0">
                <a:solidFill>
                  <a:schemeClr val="tx1"/>
                </a:solidFill>
              </a:rPr>
              <a:t>函數、</a:t>
            </a:r>
            <a:r>
              <a:rPr lang="en-US" altLang="zh-TW" dirty="0">
                <a:solidFill>
                  <a:schemeClr val="tx1"/>
                </a:solidFill>
              </a:rPr>
              <a:t>optimizer</a:t>
            </a:r>
            <a:r>
              <a:rPr lang="zh-TW" altLang="en-US" dirty="0">
                <a:solidFill>
                  <a:schemeClr val="tx1"/>
                </a:solidFill>
              </a:rPr>
              <a:t>、</a:t>
            </a:r>
            <a:r>
              <a:rPr lang="en-US" altLang="zh-TW" dirty="0">
                <a:solidFill>
                  <a:schemeClr val="tx1"/>
                </a:solidFill>
              </a:rPr>
              <a:t>metrics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03E2D90-7EEB-441C-98FD-D50A6692640F}"/>
              </a:ext>
            </a:extLst>
          </p:cNvPr>
          <p:cNvSpPr/>
          <p:nvPr/>
        </p:nvSpPr>
        <p:spPr>
          <a:xfrm>
            <a:off x="6664960" y="1195372"/>
            <a:ext cx="1939637" cy="10344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檢查訓練集</a:t>
            </a:r>
            <a:r>
              <a:rPr lang="en-US" altLang="zh-TW" dirty="0">
                <a:solidFill>
                  <a:schemeClr val="tx1"/>
                </a:solidFill>
              </a:rPr>
              <a:t>shape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9F58DE0-9895-4139-A80B-34C295F95CBD}"/>
              </a:ext>
            </a:extLst>
          </p:cNvPr>
          <p:cNvSpPr/>
          <p:nvPr/>
        </p:nvSpPr>
        <p:spPr>
          <a:xfrm>
            <a:off x="9869980" y="1195371"/>
            <a:ext cx="1939637" cy="10344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Reshape</a:t>
            </a:r>
            <a:r>
              <a:rPr lang="zh-TW" altLang="en-US" dirty="0">
                <a:solidFill>
                  <a:schemeClr val="tx1"/>
                </a:solidFill>
              </a:rPr>
              <a:t>訓練集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(batch, height, width, channels)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E51439F-CB1B-47CE-AAE7-D4005AAECC76}"/>
              </a:ext>
            </a:extLst>
          </p:cNvPr>
          <p:cNvSpPr/>
          <p:nvPr/>
        </p:nvSpPr>
        <p:spPr>
          <a:xfrm>
            <a:off x="9869980" y="2788645"/>
            <a:ext cx="1939637" cy="10344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建立</a:t>
            </a:r>
            <a:r>
              <a:rPr lang="en-US" altLang="zh-TW" dirty="0">
                <a:solidFill>
                  <a:schemeClr val="tx1"/>
                </a:solidFill>
              </a:rPr>
              <a:t>CNN</a:t>
            </a:r>
            <a:r>
              <a:rPr lang="zh-TW" altLang="en-US" dirty="0">
                <a:solidFill>
                  <a:schemeClr val="tx1"/>
                </a:solidFill>
              </a:rPr>
              <a:t>模型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81D462E-5B48-4C0A-AED7-597C40565D14}"/>
              </a:ext>
            </a:extLst>
          </p:cNvPr>
          <p:cNvSpPr/>
          <p:nvPr/>
        </p:nvSpPr>
        <p:spPr>
          <a:xfrm>
            <a:off x="3561543" y="2788644"/>
            <a:ext cx="1939637" cy="10344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設定訓練輪次、批量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237DECB-3E6F-476E-82AD-B5FC094EF648}"/>
              </a:ext>
            </a:extLst>
          </p:cNvPr>
          <p:cNvSpPr/>
          <p:nvPr/>
        </p:nvSpPr>
        <p:spPr>
          <a:xfrm>
            <a:off x="5094778" y="4395773"/>
            <a:ext cx="1939637" cy="10344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評估測試集準確率、損失率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8BDA84F-6EB5-4B30-BDAD-81D821583EF0}"/>
              </a:ext>
            </a:extLst>
          </p:cNvPr>
          <p:cNvSpPr/>
          <p:nvPr/>
        </p:nvSpPr>
        <p:spPr>
          <a:xfrm>
            <a:off x="8018087" y="4398082"/>
            <a:ext cx="1939637" cy="10344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儲存</a:t>
            </a:r>
            <a:r>
              <a:rPr lang="en-US" altLang="zh-TW" dirty="0">
                <a:solidFill>
                  <a:schemeClr val="tx1"/>
                </a:solidFill>
              </a:rPr>
              <a:t>model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流程圖: 結束點 55">
            <a:extLst>
              <a:ext uri="{FF2B5EF4-FFF2-40B4-BE49-F238E27FC236}">
                <a16:creationId xmlns:a16="http://schemas.microsoft.com/office/drawing/2014/main" id="{CDF2365C-2E49-4D6B-897C-36BC7683591A}"/>
              </a:ext>
            </a:extLst>
          </p:cNvPr>
          <p:cNvSpPr/>
          <p:nvPr/>
        </p:nvSpPr>
        <p:spPr>
          <a:xfrm>
            <a:off x="10059324" y="5924392"/>
            <a:ext cx="1588654" cy="766618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76210E8F-F6B1-4376-9A38-12F5EC3CC1B9}"/>
              </a:ext>
            </a:extLst>
          </p:cNvPr>
          <p:cNvCxnSpPr>
            <a:stCxn id="47" idx="3"/>
            <a:endCxn id="50" idx="1"/>
          </p:cNvCxnSpPr>
          <p:nvPr/>
        </p:nvCxnSpPr>
        <p:spPr>
          <a:xfrm>
            <a:off x="5501180" y="1712609"/>
            <a:ext cx="1163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FAC665AA-292E-4006-BD9E-03A52617134F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 flipV="1">
            <a:off x="8604597" y="1712608"/>
            <a:ext cx="12653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41E5BB7C-ABD1-4A5D-A8F1-9FF08EF1CBEE}"/>
              </a:ext>
            </a:extLst>
          </p:cNvPr>
          <p:cNvCxnSpPr>
            <a:stCxn id="51" idx="2"/>
            <a:endCxn id="52" idx="0"/>
          </p:cNvCxnSpPr>
          <p:nvPr/>
        </p:nvCxnSpPr>
        <p:spPr>
          <a:xfrm>
            <a:off x="10839799" y="2229844"/>
            <a:ext cx="0" cy="558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37F647B7-A619-4283-AD41-000AC9E8D618}"/>
              </a:ext>
            </a:extLst>
          </p:cNvPr>
          <p:cNvCxnSpPr>
            <a:stCxn id="52" idx="1"/>
            <a:endCxn id="49" idx="3"/>
          </p:cNvCxnSpPr>
          <p:nvPr/>
        </p:nvCxnSpPr>
        <p:spPr>
          <a:xfrm flipH="1" flipV="1">
            <a:off x="8604597" y="3305881"/>
            <a:ext cx="12653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AEEB94A7-82F6-4987-93B3-AE2AD952DD40}"/>
              </a:ext>
            </a:extLst>
          </p:cNvPr>
          <p:cNvCxnSpPr>
            <a:stCxn id="49" idx="1"/>
            <a:endCxn id="53" idx="3"/>
          </p:cNvCxnSpPr>
          <p:nvPr/>
        </p:nvCxnSpPr>
        <p:spPr>
          <a:xfrm flipH="1">
            <a:off x="5501180" y="3305881"/>
            <a:ext cx="1163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接點: 肘形 61">
            <a:extLst>
              <a:ext uri="{FF2B5EF4-FFF2-40B4-BE49-F238E27FC236}">
                <a16:creationId xmlns:a16="http://schemas.microsoft.com/office/drawing/2014/main" id="{97600C8B-12C9-47B0-BFED-84A717BAD9BC}"/>
              </a:ext>
            </a:extLst>
          </p:cNvPr>
          <p:cNvCxnSpPr>
            <a:stCxn id="53" idx="2"/>
            <a:endCxn id="54" idx="1"/>
          </p:cNvCxnSpPr>
          <p:nvPr/>
        </p:nvCxnSpPr>
        <p:spPr>
          <a:xfrm rot="16200000" flipH="1">
            <a:off x="4268124" y="4086355"/>
            <a:ext cx="1089893" cy="5634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F2EE0914-165D-4087-96B7-BAB22CF65D26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>
            <a:off x="7034415" y="4913010"/>
            <a:ext cx="983672" cy="2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接點: 肘形 65">
            <a:extLst>
              <a:ext uri="{FF2B5EF4-FFF2-40B4-BE49-F238E27FC236}">
                <a16:creationId xmlns:a16="http://schemas.microsoft.com/office/drawing/2014/main" id="{898F90A5-6564-4233-B2DF-61962F127107}"/>
              </a:ext>
            </a:extLst>
          </p:cNvPr>
          <p:cNvCxnSpPr>
            <a:stCxn id="55" idx="3"/>
            <a:endCxn id="56" idx="0"/>
          </p:cNvCxnSpPr>
          <p:nvPr/>
        </p:nvCxnSpPr>
        <p:spPr>
          <a:xfrm>
            <a:off x="9957724" y="4915319"/>
            <a:ext cx="895927" cy="10090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79004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0766E48-1C32-4C41-AF33-17C443D9BED8}"/>
              </a:ext>
            </a:extLst>
          </p:cNvPr>
          <p:cNvSpPr/>
          <p:nvPr/>
        </p:nvSpPr>
        <p:spPr>
          <a:xfrm>
            <a:off x="707507" y="70098"/>
            <a:ext cx="10513106" cy="10857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4400" b="1" kern="120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Part3-</a:t>
            </a:r>
            <a:r>
              <a:rPr lang="zh-TW" altLang="en-US" sz="4400" b="1" kern="120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測試模型</a:t>
            </a:r>
            <a:endParaRPr lang="en-US" altLang="zh-TW" sz="4400" b="1" kern="120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68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流程圖: 結束點 26">
            <a:extLst>
              <a:ext uri="{FF2B5EF4-FFF2-40B4-BE49-F238E27FC236}">
                <a16:creationId xmlns:a16="http://schemas.microsoft.com/office/drawing/2014/main" id="{7471A903-06B5-4DDA-B99C-0FBC66CB6B2E}"/>
              </a:ext>
            </a:extLst>
          </p:cNvPr>
          <p:cNvSpPr/>
          <p:nvPr/>
        </p:nvSpPr>
        <p:spPr>
          <a:xfrm>
            <a:off x="897517" y="1270372"/>
            <a:ext cx="1588654" cy="766618"/>
          </a:xfrm>
          <a:prstGeom prst="flowChartTermina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開始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8894FDC-43C5-410B-9483-65D1BE992F42}"/>
              </a:ext>
            </a:extLst>
          </p:cNvPr>
          <p:cNvSpPr/>
          <p:nvPr/>
        </p:nvSpPr>
        <p:spPr>
          <a:xfrm>
            <a:off x="3751553" y="1136443"/>
            <a:ext cx="1939637" cy="10344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讀取測試音檔</a:t>
            </a: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17FBB932-88DD-4053-9694-FABB58274530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 flipV="1">
            <a:off x="2486171" y="1653680"/>
            <a:ext cx="12653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11CD1EAB-AB20-4AB8-8F24-FBE927F025FC}"/>
              </a:ext>
            </a:extLst>
          </p:cNvPr>
          <p:cNvSpPr/>
          <p:nvPr/>
        </p:nvSpPr>
        <p:spPr>
          <a:xfrm>
            <a:off x="3488319" y="2738951"/>
            <a:ext cx="1939637" cy="10344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將音訊做特徵擷取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156656C-8A84-48A4-A594-097F700D94B3}"/>
              </a:ext>
            </a:extLst>
          </p:cNvPr>
          <p:cNvSpPr/>
          <p:nvPr/>
        </p:nvSpPr>
        <p:spPr>
          <a:xfrm>
            <a:off x="6854970" y="1136443"/>
            <a:ext cx="1939637" cy="10344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設定音訊視窗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(0.5</a:t>
            </a:r>
            <a:r>
              <a:rPr lang="zh-TW" altLang="en-US" dirty="0">
                <a:solidFill>
                  <a:schemeClr val="tx1"/>
                </a:solidFill>
              </a:rPr>
              <a:t>秒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r>
              <a:rPr lang="zh-TW" altLang="en-US" dirty="0">
                <a:solidFill>
                  <a:schemeClr val="tx1"/>
                </a:solidFill>
              </a:rPr>
              <a:t>並將音訊載入此視窗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5E78CE0-5C05-491D-A0D1-657E2BA3FC42}"/>
              </a:ext>
            </a:extLst>
          </p:cNvPr>
          <p:cNvSpPr/>
          <p:nvPr/>
        </p:nvSpPr>
        <p:spPr>
          <a:xfrm>
            <a:off x="10059990" y="1136442"/>
            <a:ext cx="1939637" cy="10344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載入</a:t>
            </a:r>
            <a:r>
              <a:rPr lang="en-US" altLang="zh-TW" dirty="0">
                <a:solidFill>
                  <a:schemeClr val="tx1"/>
                </a:solidFill>
              </a:rPr>
              <a:t>model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6A3FC89-4E4B-42B9-9A10-550D073E3E43}"/>
              </a:ext>
            </a:extLst>
          </p:cNvPr>
          <p:cNvSpPr/>
          <p:nvPr/>
        </p:nvSpPr>
        <p:spPr>
          <a:xfrm>
            <a:off x="10059990" y="2729716"/>
            <a:ext cx="1939637" cy="10344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新增時間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D851991-8EEF-41DD-B277-B445F72E5F2C}"/>
              </a:ext>
            </a:extLst>
          </p:cNvPr>
          <p:cNvSpPr/>
          <p:nvPr/>
        </p:nvSpPr>
        <p:spPr>
          <a:xfrm>
            <a:off x="823628" y="2738951"/>
            <a:ext cx="1939637" cy="10344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送進</a:t>
            </a:r>
            <a:r>
              <a:rPr lang="en-US" altLang="zh-TW" dirty="0">
                <a:solidFill>
                  <a:schemeClr val="tx1"/>
                </a:solidFill>
              </a:rPr>
              <a:t>model</a:t>
            </a:r>
            <a:r>
              <a:rPr lang="zh-TW" altLang="en-US" dirty="0">
                <a:solidFill>
                  <a:schemeClr val="tx1"/>
                </a:solidFill>
              </a:rPr>
              <a:t>做預測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69DEE7E-1B91-4FC3-BF05-23E5B6EB0725}"/>
              </a:ext>
            </a:extLst>
          </p:cNvPr>
          <p:cNvSpPr/>
          <p:nvPr/>
        </p:nvSpPr>
        <p:spPr>
          <a:xfrm>
            <a:off x="823627" y="4359930"/>
            <a:ext cx="1939637" cy="10344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印出預測結果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9905C7B-3A82-46C2-A763-58BCCACC9BE4}"/>
              </a:ext>
            </a:extLst>
          </p:cNvPr>
          <p:cNvSpPr/>
          <p:nvPr/>
        </p:nvSpPr>
        <p:spPr>
          <a:xfrm>
            <a:off x="7487661" y="4365704"/>
            <a:ext cx="1939637" cy="10344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每</a:t>
            </a:r>
            <a:r>
              <a:rPr lang="en-US" altLang="zh-TW" dirty="0">
                <a:solidFill>
                  <a:schemeClr val="tx1"/>
                </a:solidFill>
              </a:rPr>
              <a:t>0.25</a:t>
            </a:r>
            <a:r>
              <a:rPr lang="zh-TW" altLang="en-US" dirty="0">
                <a:solidFill>
                  <a:schemeClr val="tx1"/>
                </a:solidFill>
              </a:rPr>
              <a:t>秒滑動音訊一次</a:t>
            </a:r>
          </a:p>
        </p:txBody>
      </p:sp>
      <p:sp>
        <p:nvSpPr>
          <p:cNvPr id="37" name="流程圖: 結束點 36">
            <a:extLst>
              <a:ext uri="{FF2B5EF4-FFF2-40B4-BE49-F238E27FC236}">
                <a16:creationId xmlns:a16="http://schemas.microsoft.com/office/drawing/2014/main" id="{60F22C17-FA59-4827-AEAD-A1425C4F3C0F}"/>
              </a:ext>
            </a:extLst>
          </p:cNvPr>
          <p:cNvSpPr/>
          <p:nvPr/>
        </p:nvSpPr>
        <p:spPr>
          <a:xfrm>
            <a:off x="10235482" y="5804122"/>
            <a:ext cx="1588654" cy="766618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57284CF8-CC76-497F-9C47-C890CD07EA81}"/>
              </a:ext>
            </a:extLst>
          </p:cNvPr>
          <p:cNvCxnSpPr>
            <a:stCxn id="28" idx="3"/>
            <a:endCxn id="31" idx="1"/>
          </p:cNvCxnSpPr>
          <p:nvPr/>
        </p:nvCxnSpPr>
        <p:spPr>
          <a:xfrm>
            <a:off x="5691190" y="1653680"/>
            <a:ext cx="1163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58BF5D73-A5FF-40C6-9B90-6BCD294D8597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 flipV="1">
            <a:off x="8794607" y="1653679"/>
            <a:ext cx="12653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ED2F38EE-965B-473F-9641-F9FA465D9D46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11029809" y="2170915"/>
            <a:ext cx="0" cy="558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7699DF76-8C04-4C2C-ADB7-699D7A394EF1}"/>
              </a:ext>
            </a:extLst>
          </p:cNvPr>
          <p:cNvCxnSpPr>
            <a:cxnSpLocks/>
            <a:stCxn id="33" idx="1"/>
            <a:endCxn id="42" idx="3"/>
          </p:cNvCxnSpPr>
          <p:nvPr/>
        </p:nvCxnSpPr>
        <p:spPr>
          <a:xfrm flipH="1">
            <a:off x="9090173" y="3246953"/>
            <a:ext cx="969817" cy="5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流程圖: 決策 41">
            <a:extLst>
              <a:ext uri="{FF2B5EF4-FFF2-40B4-BE49-F238E27FC236}">
                <a16:creationId xmlns:a16="http://schemas.microsoft.com/office/drawing/2014/main" id="{0F5E906C-6930-423F-AD81-C90BA7C0CA47}"/>
              </a:ext>
            </a:extLst>
          </p:cNvPr>
          <p:cNvSpPr/>
          <p:nvPr/>
        </p:nvSpPr>
        <p:spPr>
          <a:xfrm>
            <a:off x="6153010" y="2611952"/>
            <a:ext cx="2937163" cy="1281547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</a:rPr>
              <a:t>判斷音訊視窗是否有明顯的聲音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8CAD9034-EEC1-46AA-8E22-ECBD1CC1C0ED}"/>
              </a:ext>
            </a:extLst>
          </p:cNvPr>
          <p:cNvCxnSpPr>
            <a:stCxn id="42" idx="1"/>
            <a:endCxn id="30" idx="3"/>
          </p:cNvCxnSpPr>
          <p:nvPr/>
        </p:nvCxnSpPr>
        <p:spPr>
          <a:xfrm flipH="1">
            <a:off x="5427956" y="3252726"/>
            <a:ext cx="725054" cy="3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E19D84DA-F926-428A-9EC8-7A2A255CB9BD}"/>
              </a:ext>
            </a:extLst>
          </p:cNvPr>
          <p:cNvSpPr txBox="1"/>
          <p:nvPr/>
        </p:nvSpPr>
        <p:spPr>
          <a:xfrm>
            <a:off x="5582734" y="28776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是</a:t>
            </a: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5C814BA9-A501-4A54-9B35-E5DAC9AADB1A}"/>
              </a:ext>
            </a:extLst>
          </p:cNvPr>
          <p:cNvCxnSpPr>
            <a:stCxn id="30" idx="1"/>
            <a:endCxn id="34" idx="3"/>
          </p:cNvCxnSpPr>
          <p:nvPr/>
        </p:nvCxnSpPr>
        <p:spPr>
          <a:xfrm flipH="1">
            <a:off x="2763265" y="3256188"/>
            <a:ext cx="725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4CBC592B-8286-4894-BDDD-BB7346814CB7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 flipH="1">
            <a:off x="1793446" y="3773424"/>
            <a:ext cx="1" cy="586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流程圖: 決策 46">
            <a:extLst>
              <a:ext uri="{FF2B5EF4-FFF2-40B4-BE49-F238E27FC236}">
                <a16:creationId xmlns:a16="http://schemas.microsoft.com/office/drawing/2014/main" id="{C045FB68-58D9-47A3-9B40-3F2B63F580A2}"/>
              </a:ext>
            </a:extLst>
          </p:cNvPr>
          <p:cNvSpPr/>
          <p:nvPr/>
        </p:nvSpPr>
        <p:spPr>
          <a:xfrm>
            <a:off x="3335917" y="4236392"/>
            <a:ext cx="2937163" cy="1281547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判斷音訊視窗是否已到音檔尾端</a:t>
            </a: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A2891E02-5AD8-457A-8976-0E3D39F2BF63}"/>
              </a:ext>
            </a:extLst>
          </p:cNvPr>
          <p:cNvCxnSpPr>
            <a:stCxn id="35" idx="3"/>
            <a:endCxn id="47" idx="1"/>
          </p:cNvCxnSpPr>
          <p:nvPr/>
        </p:nvCxnSpPr>
        <p:spPr>
          <a:xfrm flipV="1">
            <a:off x="2763264" y="4877166"/>
            <a:ext cx="5726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B476B041-42DC-4B30-8E6C-DAAC091C7ADB}"/>
              </a:ext>
            </a:extLst>
          </p:cNvPr>
          <p:cNvCxnSpPr>
            <a:stCxn id="47" idx="2"/>
            <a:endCxn id="37" idx="1"/>
          </p:cNvCxnSpPr>
          <p:nvPr/>
        </p:nvCxnSpPr>
        <p:spPr>
          <a:xfrm rot="16200000" flipH="1">
            <a:off x="7185244" y="3137193"/>
            <a:ext cx="669492" cy="54309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F600B4E9-7175-43F6-A17E-50A9D50B854B}"/>
              </a:ext>
            </a:extLst>
          </p:cNvPr>
          <p:cNvCxnSpPr>
            <a:stCxn id="42" idx="2"/>
            <a:endCxn id="47" idx="0"/>
          </p:cNvCxnSpPr>
          <p:nvPr/>
        </p:nvCxnSpPr>
        <p:spPr>
          <a:xfrm rot="5400000">
            <a:off x="6041600" y="2656399"/>
            <a:ext cx="342893" cy="28170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6C048A0B-028C-40D7-907D-8C8E24D95F8D}"/>
              </a:ext>
            </a:extLst>
          </p:cNvPr>
          <p:cNvCxnSpPr>
            <a:stCxn id="47" idx="3"/>
            <a:endCxn id="36" idx="1"/>
          </p:cNvCxnSpPr>
          <p:nvPr/>
        </p:nvCxnSpPr>
        <p:spPr>
          <a:xfrm>
            <a:off x="6273080" y="4877166"/>
            <a:ext cx="1214581" cy="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1CAEE5C7-A712-4E77-8480-5E09B347AC60}"/>
              </a:ext>
            </a:extLst>
          </p:cNvPr>
          <p:cNvSpPr txBox="1"/>
          <p:nvPr/>
        </p:nvSpPr>
        <p:spPr>
          <a:xfrm>
            <a:off x="6360968" y="37054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否</a:t>
            </a: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FBC47D7D-0860-4D33-99B5-78EFB7DF6724}"/>
              </a:ext>
            </a:extLst>
          </p:cNvPr>
          <p:cNvSpPr txBox="1"/>
          <p:nvPr/>
        </p:nvSpPr>
        <p:spPr>
          <a:xfrm>
            <a:off x="6619651" y="45308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否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2505454E-215E-4301-B24B-44AF62313B39}"/>
              </a:ext>
            </a:extLst>
          </p:cNvPr>
          <p:cNvSpPr txBox="1"/>
          <p:nvPr/>
        </p:nvSpPr>
        <p:spPr>
          <a:xfrm>
            <a:off x="7798528" y="58371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是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CAD15A6E-4881-43E9-97AB-C0DCA74DD5AB}"/>
              </a:ext>
            </a:extLst>
          </p:cNvPr>
          <p:cNvCxnSpPr>
            <a:stCxn id="36" idx="0"/>
          </p:cNvCxnSpPr>
          <p:nvPr/>
        </p:nvCxnSpPr>
        <p:spPr>
          <a:xfrm flipH="1" flipV="1">
            <a:off x="8457479" y="3556372"/>
            <a:ext cx="1" cy="80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44778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1419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8" name="组合 2出自【趣你的PPT】(微信:qunideppt)：最优质的PPT资源库"/>
          <p:cNvGrpSpPr/>
          <p:nvPr/>
        </p:nvGrpSpPr>
        <p:grpSpPr bwMode="auto">
          <a:xfrm>
            <a:off x="3395345" y="1035050"/>
            <a:ext cx="5137150" cy="5137150"/>
            <a:chOff x="4307600" y="2183524"/>
            <a:chExt cx="2143125" cy="2143125"/>
          </a:xfrm>
        </p:grpSpPr>
        <p:sp>
          <p:nvSpPr>
            <p:cNvPr id="59" name="出自【趣你的PPT】(微信:qunideppt)：最优质的PPT资源库"/>
            <p:cNvSpPr/>
            <p:nvPr/>
          </p:nvSpPr>
          <p:spPr>
            <a:xfrm>
              <a:off x="4307600" y="2331212"/>
              <a:ext cx="2143125" cy="1847750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0" name="出自【趣你的PPT】(微信:qunideppt)：最优质的PPT资源库"/>
            <p:cNvSpPr/>
            <p:nvPr/>
          </p:nvSpPr>
          <p:spPr>
            <a:xfrm rot="5400000">
              <a:off x="4307600" y="2331211"/>
              <a:ext cx="2143125" cy="1847750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" name="出自【趣你的PPT】(微信:qunideppt)：最优质的PPT资源库"/>
          <p:cNvSpPr txBox="1"/>
          <p:nvPr/>
        </p:nvSpPr>
        <p:spPr bwMode="auto">
          <a:xfrm>
            <a:off x="4154488" y="3802401"/>
            <a:ext cx="36322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 algn="ctr" defTabSz="1216025">
              <a:spcBef>
                <a:spcPct val="20000"/>
              </a:spcBef>
              <a:defRPr/>
            </a:pPr>
            <a:r>
              <a:rPr lang="zh-TW" altLang="en-US" sz="6000" b="1" kern="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最終結果</a:t>
            </a:r>
            <a:endParaRPr lang="zh-CN" altLang="en-US" sz="6000" b="1" kern="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出自【趣你的PPT】(微信:qunideppt)：最优质的PPT资源库"/>
          <p:cNvSpPr txBox="1"/>
          <p:nvPr/>
        </p:nvSpPr>
        <p:spPr bwMode="auto">
          <a:xfrm>
            <a:off x="5030788" y="1858963"/>
            <a:ext cx="2130425" cy="157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Khmer UI" panose="020B0502040204020203" pitchFamily="34" charset="0"/>
                <a:ea typeface="微软雅黑" panose="020B0503020204020204" pitchFamily="34" charset="-122"/>
                <a:cs typeface="Khmer UI" panose="020B0502040204020203" pitchFamily="34" charset="0"/>
              </a:rPr>
              <a:t>0</a:t>
            </a:r>
            <a:r>
              <a:rPr lang="en-US" altLang="zh-TW" sz="9600" b="1" kern="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UI" panose="020B0502040204020203" pitchFamily="34" charset="0"/>
                <a:ea typeface="微软雅黑" panose="020B0503020204020204" pitchFamily="34" charset="-122"/>
                <a:cs typeface="Khmer UI" panose="020B0502040204020203" pitchFamily="34" charset="0"/>
              </a:rPr>
              <a:t>4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Khmer UI" panose="020B0502040204020203" pitchFamily="34" charset="0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cxnSp>
        <p:nvCxnSpPr>
          <p:cNvPr id="63" name="出自【趣你的PPT】(微信:qunideppt)：最优质的PPT资源库"/>
          <p:cNvCxnSpPr/>
          <p:nvPr/>
        </p:nvCxnSpPr>
        <p:spPr>
          <a:xfrm>
            <a:off x="4154488" y="3429000"/>
            <a:ext cx="38830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65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8120" y="82335"/>
            <a:ext cx="1415772" cy="461665"/>
          </a:xfrm>
        </p:spPr>
        <p:txBody>
          <a:bodyPr/>
          <a:lstStyle/>
          <a:p>
            <a:r>
              <a:rPr lang="zh-TW" altLang="en-US" sz="2400" dirty="0"/>
              <a:t>最終結果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465493" y="697956"/>
            <a:ext cx="6488970" cy="651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TW" altLang="en-US" sz="32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單詞測試</a:t>
            </a:r>
            <a:r>
              <a:rPr lang="en-US" altLang="zh-TW" sz="32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TW" sz="3200" b="1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mfcc</a:t>
            </a:r>
            <a:r>
              <a:rPr lang="en-US" altLang="zh-TW" sz="32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32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ED444564-B600-4F03-8910-C3ABF7F38D87}"/>
              </a:ext>
            </a:extLst>
          </p:cNvPr>
          <p:cNvGrpSpPr/>
          <p:nvPr/>
        </p:nvGrpSpPr>
        <p:grpSpPr>
          <a:xfrm>
            <a:off x="1363297" y="1503565"/>
            <a:ext cx="3958382" cy="2271407"/>
            <a:chOff x="84689" y="1707377"/>
            <a:chExt cx="5727700" cy="3277705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32FE4EC7-77A8-48E2-AEDD-2E5DF5C25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689" y="2066153"/>
              <a:ext cx="5727700" cy="2918929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DF833684-AB3A-4DEC-AD78-1D2AE050A52D}"/>
                </a:ext>
              </a:extLst>
            </p:cNvPr>
            <p:cNvSpPr txBox="1"/>
            <p:nvPr/>
          </p:nvSpPr>
          <p:spPr>
            <a:xfrm>
              <a:off x="84689" y="1707377"/>
              <a:ext cx="654345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err="1"/>
                <a:t>mfcc</a:t>
              </a:r>
              <a:endParaRPr kumimoji="1" lang="zh-TW" altLang="en-US" dirty="0"/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568EB4BB-9AD3-464B-8D63-FF16F557E4AA}"/>
              </a:ext>
            </a:extLst>
          </p:cNvPr>
          <p:cNvGrpSpPr/>
          <p:nvPr/>
        </p:nvGrpSpPr>
        <p:grpSpPr>
          <a:xfrm>
            <a:off x="5837412" y="1016000"/>
            <a:ext cx="5008628" cy="2866873"/>
            <a:chOff x="6096000" y="1817056"/>
            <a:chExt cx="5863920" cy="3168025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30DB1D12-A0CA-40C0-9682-75417416E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2066152"/>
              <a:ext cx="5863920" cy="2918929"/>
            </a:xfrm>
            <a:prstGeom prst="rect">
              <a:avLst/>
            </a:prstGeom>
          </p:spPr>
        </p:pic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9E350686-4A20-4DEC-BD24-64930FDF856D}"/>
                </a:ext>
              </a:extLst>
            </p:cNvPr>
            <p:cNvSpPr txBox="1"/>
            <p:nvPr/>
          </p:nvSpPr>
          <p:spPr>
            <a:xfrm>
              <a:off x="6106905" y="1817056"/>
              <a:ext cx="1500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err="1"/>
                <a:t>mfcc</a:t>
              </a:r>
              <a:r>
                <a:rPr kumimoji="1" lang="en-US" altLang="zh-TW" dirty="0"/>
                <a:t>+</a:t>
              </a:r>
              <a:r>
                <a:rPr kumimoji="1" lang="zh-TW" altLang="en-US" dirty="0"/>
                <a:t>正規化</a:t>
              </a: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68B63737-3C62-423B-882B-625D9AFE4481}"/>
              </a:ext>
            </a:extLst>
          </p:cNvPr>
          <p:cNvSpPr/>
          <p:nvPr/>
        </p:nvSpPr>
        <p:spPr>
          <a:xfrm>
            <a:off x="465493" y="3676116"/>
            <a:ext cx="6488970" cy="651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TW" altLang="en-US" sz="32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單詞測試</a:t>
            </a:r>
            <a:r>
              <a:rPr lang="en-US" altLang="zh-TW" sz="32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TW" sz="3200" b="1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fbank</a:t>
            </a:r>
            <a:r>
              <a:rPr lang="en-US" altLang="zh-TW" sz="32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32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029D5AB-E75D-4C84-8D6A-EF453459C094}"/>
              </a:ext>
            </a:extLst>
          </p:cNvPr>
          <p:cNvSpPr txBox="1"/>
          <p:nvPr/>
        </p:nvSpPr>
        <p:spPr>
          <a:xfrm>
            <a:off x="1629618" y="4470110"/>
            <a:ext cx="93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err="1"/>
              <a:t>fbank</a:t>
            </a:r>
            <a:endParaRPr kumimoji="1" lang="zh-TW" altLang="en-US" dirty="0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C0FA17E6-D957-450A-BAAA-8060B6D877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19" y="4788947"/>
            <a:ext cx="3692060" cy="1825564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0A1CE7F6-D607-4EC8-9012-148E9F971491}"/>
              </a:ext>
            </a:extLst>
          </p:cNvPr>
          <p:cNvSpPr txBox="1"/>
          <p:nvPr/>
        </p:nvSpPr>
        <p:spPr>
          <a:xfrm>
            <a:off x="5868007" y="4511462"/>
            <a:ext cx="152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err="1"/>
              <a:t>fbank</a:t>
            </a:r>
            <a:r>
              <a:rPr kumimoji="1" lang="en-US" altLang="zh-TW" dirty="0"/>
              <a:t>+</a:t>
            </a:r>
            <a:r>
              <a:rPr kumimoji="1" lang="zh-TW" altLang="en-US" dirty="0"/>
              <a:t>正規化</a:t>
            </a:r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6614CDB5-95BC-49DB-A4EA-8CD5F75C99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615" y="4880794"/>
            <a:ext cx="4991291" cy="173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42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圓角 5">
            <a:extLst>
              <a:ext uri="{FF2B5EF4-FFF2-40B4-BE49-F238E27FC236}">
                <a16:creationId xmlns:a16="http://schemas.microsoft.com/office/drawing/2014/main" id="{12256751-77D9-42FF-A95E-3B1D30934D5C}"/>
              </a:ext>
            </a:extLst>
          </p:cNvPr>
          <p:cNvSpPr/>
          <p:nvPr/>
        </p:nvSpPr>
        <p:spPr>
          <a:xfrm>
            <a:off x="7744437" y="3429000"/>
            <a:ext cx="4431538" cy="76807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8118" y="82335"/>
            <a:ext cx="1415772" cy="461665"/>
          </a:xfrm>
        </p:spPr>
        <p:txBody>
          <a:bodyPr/>
          <a:lstStyle/>
          <a:p>
            <a:r>
              <a:rPr lang="zh-TW" altLang="en-US" sz="2400" dirty="0"/>
              <a:t>最終結果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314920" y="601825"/>
            <a:ext cx="6488970" cy="72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TW" altLang="en-US" sz="3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錄音檔測試</a:t>
            </a:r>
            <a:r>
              <a:rPr lang="en-US" altLang="zh-TW" sz="3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TW" sz="3600" b="1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mfcc</a:t>
            </a:r>
            <a:r>
              <a:rPr lang="en-US" altLang="zh-TW" sz="3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3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F1510973-F141-4D87-9051-F34AB5839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71" y="1584950"/>
            <a:ext cx="4506129" cy="2228086"/>
          </a:xfrm>
          <a:prstGeom prst="rect">
            <a:avLst/>
          </a:prstGeom>
        </p:spPr>
      </p:pic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F057BB24-1775-442B-83DE-C3CB8C9E3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604946"/>
              </p:ext>
            </p:extLst>
          </p:nvPr>
        </p:nvGraphicFramePr>
        <p:xfrm>
          <a:off x="5176161" y="2057400"/>
          <a:ext cx="2491463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1267">
                  <a:extLst>
                    <a:ext uri="{9D8B030D-6E8A-4147-A177-3AD203B41FA5}">
                      <a16:colId xmlns:a16="http://schemas.microsoft.com/office/drawing/2014/main" val="3977532800"/>
                    </a:ext>
                  </a:extLst>
                </a:gridCol>
                <a:gridCol w="1060196">
                  <a:extLst>
                    <a:ext uri="{9D8B030D-6E8A-4147-A177-3AD203B41FA5}">
                      <a16:colId xmlns:a16="http://schemas.microsoft.com/office/drawing/2014/main" val="2997097410"/>
                    </a:ext>
                  </a:extLst>
                </a:gridCol>
              </a:tblGrid>
              <a:tr h="126487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準確率</a:t>
                      </a:r>
                      <a:r>
                        <a:rPr lang="en-US" altLang="zh-TW" sz="1800" u="none" strike="noStrike" dirty="0">
                          <a:effectLst/>
                        </a:rPr>
                        <a:t>: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74.89%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56713605"/>
                  </a:ext>
                </a:extLst>
              </a:tr>
              <a:tr h="126487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錯誤率</a:t>
                      </a:r>
                      <a:r>
                        <a:rPr lang="en-US" altLang="zh-TW" sz="1800" u="none" strike="noStrike" dirty="0">
                          <a:effectLst/>
                        </a:rPr>
                        <a:t>: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25.11%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2655506"/>
                  </a:ext>
                </a:extLst>
              </a:tr>
              <a:tr h="126487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精準度</a:t>
                      </a:r>
                      <a:r>
                        <a:rPr lang="en-US" altLang="zh-TW" sz="1800" u="none" strike="noStrike" dirty="0">
                          <a:effectLst/>
                        </a:rPr>
                        <a:t>: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23.33%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78514809"/>
                  </a:ext>
                </a:extLst>
              </a:tr>
              <a:tr h="126487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召回率</a:t>
                      </a:r>
                      <a:r>
                        <a:rPr lang="en-US" altLang="zh-TW" sz="1800" u="none" strike="noStrike" dirty="0">
                          <a:effectLst/>
                        </a:rPr>
                        <a:t>: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50.00%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71650836"/>
                  </a:ext>
                </a:extLst>
              </a:tr>
              <a:tr h="252974">
                <a:tc>
                  <a:txBody>
                    <a:bodyPr/>
                    <a:lstStyle/>
                    <a:p>
                      <a:pPr algn="l" fontAlgn="ctr"/>
                      <a:r>
                        <a:rPr lang="en" sz="1800" u="none" strike="noStrike">
                          <a:effectLst/>
                        </a:rPr>
                        <a:t>F1 SCORE:</a:t>
                      </a:r>
                      <a:endParaRPr lang="en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0.3181508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12515557"/>
                  </a:ext>
                </a:extLst>
              </a:tr>
            </a:tbl>
          </a:graphicData>
        </a:graphic>
      </p:graphicFrame>
      <p:pic>
        <p:nvPicPr>
          <p:cNvPr id="19" name="圖片 18">
            <a:extLst>
              <a:ext uri="{FF2B5EF4-FFF2-40B4-BE49-F238E27FC236}">
                <a16:creationId xmlns:a16="http://schemas.microsoft.com/office/drawing/2014/main" id="{B121CC36-E4D7-434A-BFA0-60A53C870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70" y="4074617"/>
            <a:ext cx="4506129" cy="2228086"/>
          </a:xfrm>
          <a:prstGeom prst="rect">
            <a:avLst/>
          </a:prstGeom>
        </p:spPr>
      </p:pic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64D1BF1B-9114-468C-B852-4D3F003C9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24664"/>
              </p:ext>
            </p:extLst>
          </p:nvPr>
        </p:nvGraphicFramePr>
        <p:xfrm>
          <a:off x="5176161" y="4349899"/>
          <a:ext cx="2491463" cy="1419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6011">
                  <a:extLst>
                    <a:ext uri="{9D8B030D-6E8A-4147-A177-3AD203B41FA5}">
                      <a16:colId xmlns:a16="http://schemas.microsoft.com/office/drawing/2014/main" val="1533770607"/>
                    </a:ext>
                  </a:extLst>
                </a:gridCol>
                <a:gridCol w="1075452">
                  <a:extLst>
                    <a:ext uri="{9D8B030D-6E8A-4147-A177-3AD203B41FA5}">
                      <a16:colId xmlns:a16="http://schemas.microsoft.com/office/drawing/2014/main" val="1713596862"/>
                    </a:ext>
                  </a:extLst>
                </a:gridCol>
              </a:tblGrid>
              <a:tr h="151784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準確率</a:t>
                      </a:r>
                      <a:r>
                        <a:rPr lang="en-US" altLang="zh-TW" sz="1800" u="none" strike="noStrike" dirty="0">
                          <a:effectLst/>
                        </a:rPr>
                        <a:t>: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84.10%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5944551"/>
                  </a:ext>
                </a:extLst>
              </a:tr>
              <a:tr h="151784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錯誤率</a:t>
                      </a:r>
                      <a:r>
                        <a:rPr lang="en-US" altLang="zh-TW" sz="1800" u="none" strike="noStrike" dirty="0">
                          <a:effectLst/>
                        </a:rPr>
                        <a:t>: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15.90%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5235520"/>
                  </a:ext>
                </a:extLst>
              </a:tr>
              <a:tr h="151784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精準度</a:t>
                      </a:r>
                      <a:r>
                        <a:rPr lang="en-US" altLang="zh-TW" sz="1800" u="none" strike="noStrike" dirty="0">
                          <a:effectLst/>
                        </a:rPr>
                        <a:t>: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36.84%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3546389"/>
                  </a:ext>
                </a:extLst>
              </a:tr>
              <a:tr h="151784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召回率</a:t>
                      </a:r>
                      <a:r>
                        <a:rPr lang="en-US" altLang="zh-TW" sz="1800" u="none" strike="noStrike" dirty="0">
                          <a:effectLst/>
                        </a:rPr>
                        <a:t>: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50.00%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6457171"/>
                  </a:ext>
                </a:extLst>
              </a:tr>
              <a:tr h="151784">
                <a:tc>
                  <a:txBody>
                    <a:bodyPr/>
                    <a:lstStyle/>
                    <a:p>
                      <a:pPr algn="l" fontAlgn="ctr"/>
                      <a:r>
                        <a:rPr lang="en" sz="1800" u="none" strike="noStrike">
                          <a:effectLst/>
                        </a:rPr>
                        <a:t>F1 SCORE:</a:t>
                      </a:r>
                      <a:endParaRPr lang="en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0.4242285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1758244"/>
                  </a:ext>
                </a:extLst>
              </a:tr>
            </a:tbl>
          </a:graphicData>
        </a:graphic>
      </p:graphicFrame>
      <p:sp>
        <p:nvSpPr>
          <p:cNvPr id="24" name="文字方塊 23">
            <a:extLst>
              <a:ext uri="{FF2B5EF4-FFF2-40B4-BE49-F238E27FC236}">
                <a16:creationId xmlns:a16="http://schemas.microsoft.com/office/drawing/2014/main" id="{4C664221-D8B5-47E0-9E80-8A11DFD6CA25}"/>
              </a:ext>
            </a:extLst>
          </p:cNvPr>
          <p:cNvSpPr txBox="1"/>
          <p:nvPr/>
        </p:nvSpPr>
        <p:spPr>
          <a:xfrm>
            <a:off x="8057978" y="962597"/>
            <a:ext cx="3562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highlight>
                  <a:srgbClr val="EFF6FF"/>
                </a:highlight>
              </a:rPr>
              <a:t>TP:</a:t>
            </a:r>
            <a:r>
              <a:rPr kumimoji="1" lang="zh-TW" altLang="en-US" dirty="0">
                <a:highlight>
                  <a:srgbClr val="EFF6FF"/>
                </a:highlight>
              </a:rPr>
              <a:t>實際上</a:t>
            </a:r>
            <a:r>
              <a:rPr kumimoji="1" lang="zh-TW" altLang="en-US" dirty="0">
                <a:solidFill>
                  <a:srgbClr val="FF0000"/>
                </a:solidFill>
                <a:highlight>
                  <a:srgbClr val="EFF6FF"/>
                </a:highlight>
              </a:rPr>
              <a:t>有</a:t>
            </a:r>
            <a:r>
              <a:rPr kumimoji="1" lang="zh-TW" altLang="en-US" dirty="0">
                <a:highlight>
                  <a:srgbClr val="EFF6FF"/>
                </a:highlight>
              </a:rPr>
              <a:t>贅詞，預測出</a:t>
            </a:r>
            <a:r>
              <a:rPr kumimoji="1" lang="zh-TW" altLang="en-US" dirty="0">
                <a:solidFill>
                  <a:srgbClr val="FF0000"/>
                </a:solidFill>
                <a:highlight>
                  <a:srgbClr val="EFF6FF"/>
                </a:highlight>
              </a:rPr>
              <a:t>有</a:t>
            </a:r>
            <a:r>
              <a:rPr kumimoji="1" lang="zh-TW" altLang="en-US" dirty="0">
                <a:highlight>
                  <a:srgbClr val="EFF6FF"/>
                </a:highlight>
              </a:rPr>
              <a:t>贅詞。</a:t>
            </a:r>
            <a:endParaRPr kumimoji="1" lang="en-US" altLang="zh-TW" dirty="0">
              <a:highlight>
                <a:srgbClr val="EFF6FF"/>
              </a:highlight>
            </a:endParaRPr>
          </a:p>
          <a:p>
            <a:r>
              <a:rPr kumimoji="1" lang="en-US" altLang="zh-TW" dirty="0">
                <a:highlight>
                  <a:srgbClr val="EFF6FF"/>
                </a:highlight>
              </a:rPr>
              <a:t>TN:</a:t>
            </a:r>
            <a:r>
              <a:rPr kumimoji="1" lang="zh-TW" altLang="en-US" dirty="0">
                <a:highlight>
                  <a:srgbClr val="EFF6FF"/>
                </a:highlight>
              </a:rPr>
              <a:t>實際上</a:t>
            </a:r>
            <a:r>
              <a:rPr kumimoji="1" lang="zh-TW" altLang="en-US" dirty="0">
                <a:solidFill>
                  <a:srgbClr val="FF0000"/>
                </a:solidFill>
                <a:highlight>
                  <a:srgbClr val="EFF6FF"/>
                </a:highlight>
              </a:rPr>
              <a:t>沒</a:t>
            </a:r>
            <a:r>
              <a:rPr kumimoji="1" lang="zh-TW" altLang="en-US" dirty="0">
                <a:highlight>
                  <a:srgbClr val="EFF6FF"/>
                </a:highlight>
              </a:rPr>
              <a:t>贅詞，預測出</a:t>
            </a:r>
            <a:r>
              <a:rPr kumimoji="1" lang="zh-TW" altLang="en-US" dirty="0">
                <a:solidFill>
                  <a:srgbClr val="FF0000"/>
                </a:solidFill>
                <a:highlight>
                  <a:srgbClr val="EFF6FF"/>
                </a:highlight>
              </a:rPr>
              <a:t>沒</a:t>
            </a:r>
            <a:r>
              <a:rPr kumimoji="1" lang="zh-TW" altLang="en-US" dirty="0">
                <a:highlight>
                  <a:srgbClr val="EFF6FF"/>
                </a:highlight>
              </a:rPr>
              <a:t>贅詞。</a:t>
            </a:r>
            <a:endParaRPr kumimoji="1" lang="en-US" altLang="zh-TW" dirty="0">
              <a:highlight>
                <a:srgbClr val="EFF6FF"/>
              </a:highlight>
            </a:endParaRPr>
          </a:p>
          <a:p>
            <a:r>
              <a:rPr kumimoji="1" lang="en-US" altLang="zh-TW" dirty="0">
                <a:highlight>
                  <a:srgbClr val="EFF6FF"/>
                </a:highlight>
              </a:rPr>
              <a:t>FP:</a:t>
            </a:r>
            <a:r>
              <a:rPr kumimoji="1" lang="zh-TW" altLang="en-US" dirty="0">
                <a:highlight>
                  <a:srgbClr val="EFF6FF"/>
                </a:highlight>
              </a:rPr>
              <a:t>實際上</a:t>
            </a:r>
            <a:r>
              <a:rPr kumimoji="1" lang="zh-TW" altLang="en-US" dirty="0">
                <a:solidFill>
                  <a:srgbClr val="FF0000"/>
                </a:solidFill>
                <a:highlight>
                  <a:srgbClr val="EFF6FF"/>
                </a:highlight>
              </a:rPr>
              <a:t>沒</a:t>
            </a:r>
            <a:r>
              <a:rPr kumimoji="1" lang="zh-TW" altLang="en-US" dirty="0">
                <a:highlight>
                  <a:srgbClr val="EFF6FF"/>
                </a:highlight>
              </a:rPr>
              <a:t>贅詞，預測出</a:t>
            </a:r>
            <a:r>
              <a:rPr kumimoji="1" lang="zh-TW" altLang="en-US" dirty="0">
                <a:solidFill>
                  <a:srgbClr val="FF0000"/>
                </a:solidFill>
                <a:highlight>
                  <a:srgbClr val="EFF6FF"/>
                </a:highlight>
              </a:rPr>
              <a:t>有</a:t>
            </a:r>
            <a:r>
              <a:rPr kumimoji="1" lang="zh-TW" altLang="en-US" dirty="0">
                <a:highlight>
                  <a:srgbClr val="EFF6FF"/>
                </a:highlight>
              </a:rPr>
              <a:t>贅詞。</a:t>
            </a:r>
            <a:endParaRPr kumimoji="1" lang="en-US" altLang="zh-TW" dirty="0">
              <a:highlight>
                <a:srgbClr val="EFF6FF"/>
              </a:highlight>
            </a:endParaRPr>
          </a:p>
          <a:p>
            <a:r>
              <a:rPr kumimoji="1" lang="en-US" altLang="zh-TW" dirty="0">
                <a:highlight>
                  <a:srgbClr val="EFF6FF"/>
                </a:highlight>
              </a:rPr>
              <a:t>FN:</a:t>
            </a:r>
            <a:r>
              <a:rPr kumimoji="1" lang="zh-TW" altLang="en-US" dirty="0">
                <a:highlight>
                  <a:srgbClr val="EFF6FF"/>
                </a:highlight>
              </a:rPr>
              <a:t>實際上</a:t>
            </a:r>
            <a:r>
              <a:rPr kumimoji="1" lang="zh-TW" altLang="en-US" dirty="0">
                <a:solidFill>
                  <a:srgbClr val="FF0000"/>
                </a:solidFill>
                <a:highlight>
                  <a:srgbClr val="EFF6FF"/>
                </a:highlight>
              </a:rPr>
              <a:t>有</a:t>
            </a:r>
            <a:r>
              <a:rPr kumimoji="1" lang="zh-TW" altLang="en-US" dirty="0">
                <a:highlight>
                  <a:srgbClr val="EFF6FF"/>
                </a:highlight>
              </a:rPr>
              <a:t>贅詞，預測出</a:t>
            </a:r>
            <a:r>
              <a:rPr kumimoji="1" lang="zh-TW" altLang="en-US" dirty="0">
                <a:solidFill>
                  <a:srgbClr val="FF0000"/>
                </a:solidFill>
                <a:highlight>
                  <a:srgbClr val="EFF6FF"/>
                </a:highlight>
              </a:rPr>
              <a:t>沒</a:t>
            </a:r>
            <a:r>
              <a:rPr kumimoji="1" lang="zh-TW" altLang="en-US" dirty="0">
                <a:highlight>
                  <a:srgbClr val="EFF6FF"/>
                </a:highlight>
              </a:rPr>
              <a:t>贅詞。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0B35F93-4074-48A8-918A-E55D5FCA1DED}"/>
              </a:ext>
            </a:extLst>
          </p:cNvPr>
          <p:cNvSpPr txBox="1"/>
          <p:nvPr/>
        </p:nvSpPr>
        <p:spPr>
          <a:xfrm>
            <a:off x="7760463" y="3489870"/>
            <a:ext cx="450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u="sng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threshold</a:t>
            </a:r>
            <a:r>
              <a:rPr kumimoji="1" lang="zh-TW" altLang="en-US" b="1" u="sng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調高</a:t>
            </a:r>
            <a:r>
              <a:rPr kumimoji="1"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後，</a:t>
            </a:r>
            <a:endParaRPr kumimoji="1"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kumimoji="1"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可以發現</a:t>
            </a:r>
            <a:r>
              <a:rPr kumimoji="1" lang="zh-TW" altLang="en-US" b="1" u="sng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準確率</a:t>
            </a:r>
            <a:r>
              <a:rPr kumimoji="1"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kumimoji="1" lang="zh-TW" altLang="en-US" b="1" u="sng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精準度</a:t>
            </a:r>
            <a:r>
              <a:rPr kumimoji="1"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kumimoji="1" lang="en-US" altLang="zh-TW" b="1" u="sng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F1 SCORE</a:t>
            </a:r>
            <a:r>
              <a:rPr kumimoji="1"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上升。</a:t>
            </a:r>
          </a:p>
        </p:txBody>
      </p:sp>
    </p:spTree>
    <p:extLst>
      <p:ext uri="{BB962C8B-B14F-4D97-AF65-F5344CB8AC3E}">
        <p14:creationId xmlns:p14="http://schemas.microsoft.com/office/powerpoint/2010/main" val="148942209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14190"/>
          <a:stretch>
            <a:fillRect/>
          </a:stretch>
        </p:blipFill>
        <p:spPr>
          <a:xfrm>
            <a:off x="-3947" y="-3921"/>
            <a:ext cx="12192000" cy="6858000"/>
          </a:xfrm>
          <a:prstGeom prst="rect">
            <a:avLst/>
          </a:prstGeom>
        </p:spPr>
      </p:pic>
      <p:grpSp>
        <p:nvGrpSpPr>
          <p:cNvPr id="109" name="组合 4出自【趣你的PPT】(微信:qunideppt)：最优质的PPT资源库"/>
          <p:cNvGrpSpPr/>
          <p:nvPr/>
        </p:nvGrpSpPr>
        <p:grpSpPr bwMode="auto">
          <a:xfrm>
            <a:off x="787399" y="2560955"/>
            <a:ext cx="1854202" cy="1854200"/>
            <a:chOff x="4307600" y="2183524"/>
            <a:chExt cx="2143125" cy="2143125"/>
          </a:xfrm>
        </p:grpSpPr>
        <p:sp>
          <p:nvSpPr>
            <p:cNvPr id="110" name="出自【趣你的PPT】(微信:qunideppt)：最优质的PPT资源库"/>
            <p:cNvSpPr/>
            <p:nvPr/>
          </p:nvSpPr>
          <p:spPr>
            <a:xfrm>
              <a:off x="4307600" y="2330501"/>
              <a:ext cx="2143125" cy="1849172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1" name="出自【趣你的PPT】(微信:qunideppt)：最优质的PPT资源库"/>
            <p:cNvSpPr/>
            <p:nvPr/>
          </p:nvSpPr>
          <p:spPr>
            <a:xfrm rot="5400000">
              <a:off x="4307600" y="2332092"/>
              <a:ext cx="2143125" cy="1845990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21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1386722" y="3059430"/>
            <a:ext cx="630237" cy="857250"/>
          </a:xfrm>
          <a:custGeom>
            <a:avLst/>
            <a:gdLst>
              <a:gd name="T0" fmla="*/ 79 w 734"/>
              <a:gd name="T1" fmla="*/ 906 h 993"/>
              <a:gd name="T2" fmla="*/ 124 w 734"/>
              <a:gd name="T3" fmla="*/ 153 h 993"/>
              <a:gd name="T4" fmla="*/ 162 w 734"/>
              <a:gd name="T5" fmla="*/ 218 h 993"/>
              <a:gd name="T6" fmla="*/ 201 w 734"/>
              <a:gd name="T7" fmla="*/ 153 h 993"/>
              <a:gd name="T8" fmla="*/ 328 w 734"/>
              <a:gd name="T9" fmla="*/ 179 h 993"/>
              <a:gd name="T10" fmla="*/ 405 w 734"/>
              <a:gd name="T11" fmla="*/ 179 h 993"/>
              <a:gd name="T12" fmla="*/ 533 w 734"/>
              <a:gd name="T13" fmla="*/ 153 h 993"/>
              <a:gd name="T14" fmla="*/ 572 w 734"/>
              <a:gd name="T15" fmla="*/ 218 h 993"/>
              <a:gd name="T16" fmla="*/ 610 w 734"/>
              <a:gd name="T17" fmla="*/ 153 h 993"/>
              <a:gd name="T18" fmla="*/ 656 w 734"/>
              <a:gd name="T19" fmla="*/ 906 h 993"/>
              <a:gd name="T20" fmla="*/ 610 w 734"/>
              <a:gd name="T21" fmla="*/ 67 h 993"/>
              <a:gd name="T22" fmla="*/ 572 w 734"/>
              <a:gd name="T23" fmla="*/ 0 h 993"/>
              <a:gd name="T24" fmla="*/ 533 w 734"/>
              <a:gd name="T25" fmla="*/ 67 h 993"/>
              <a:gd name="T26" fmla="*/ 405 w 734"/>
              <a:gd name="T27" fmla="*/ 38 h 993"/>
              <a:gd name="T28" fmla="*/ 328 w 734"/>
              <a:gd name="T29" fmla="*/ 38 h 993"/>
              <a:gd name="T30" fmla="*/ 201 w 734"/>
              <a:gd name="T31" fmla="*/ 67 h 993"/>
              <a:gd name="T32" fmla="*/ 162 w 734"/>
              <a:gd name="T33" fmla="*/ 0 h 993"/>
              <a:gd name="T34" fmla="*/ 124 w 734"/>
              <a:gd name="T35" fmla="*/ 67 h 993"/>
              <a:gd name="T36" fmla="*/ 0 w 734"/>
              <a:gd name="T37" fmla="*/ 147 h 993"/>
              <a:gd name="T38" fmla="*/ 80 w 734"/>
              <a:gd name="T39" fmla="*/ 993 h 993"/>
              <a:gd name="T40" fmla="*/ 734 w 734"/>
              <a:gd name="T41" fmla="*/ 913 h 993"/>
              <a:gd name="T42" fmla="*/ 655 w 734"/>
              <a:gd name="T43" fmla="*/ 67 h 993"/>
              <a:gd name="T44" fmla="*/ 573 w 734"/>
              <a:gd name="T45" fmla="*/ 371 h 993"/>
              <a:gd name="T46" fmla="*/ 161 w 734"/>
              <a:gd name="T47" fmla="*/ 317 h 993"/>
              <a:gd name="T48" fmla="*/ 161 w 734"/>
              <a:gd name="T49" fmla="*/ 512 h 993"/>
              <a:gd name="T50" fmla="*/ 573 w 734"/>
              <a:gd name="T51" fmla="*/ 458 h 993"/>
              <a:gd name="T52" fmla="*/ 161 w 734"/>
              <a:gd name="T53" fmla="*/ 512 h 993"/>
              <a:gd name="T54" fmla="*/ 573 w 734"/>
              <a:gd name="T55" fmla="*/ 653 h 993"/>
              <a:gd name="T56" fmla="*/ 161 w 734"/>
              <a:gd name="T57" fmla="*/ 599 h 993"/>
              <a:gd name="T58" fmla="*/ 161 w 734"/>
              <a:gd name="T59" fmla="*/ 794 h 993"/>
              <a:gd name="T60" fmla="*/ 573 w 734"/>
              <a:gd name="T61" fmla="*/ 740 h 993"/>
              <a:gd name="T62" fmla="*/ 161 w 734"/>
              <a:gd name="T63" fmla="*/ 794 h 9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34" h="993">
                <a:moveTo>
                  <a:pt x="656" y="906"/>
                </a:moveTo>
                <a:lnTo>
                  <a:pt x="79" y="906"/>
                </a:lnTo>
                <a:lnTo>
                  <a:pt x="79" y="153"/>
                </a:lnTo>
                <a:lnTo>
                  <a:pt x="124" y="153"/>
                </a:lnTo>
                <a:lnTo>
                  <a:pt x="124" y="179"/>
                </a:lnTo>
                <a:cubicBezTo>
                  <a:pt x="124" y="201"/>
                  <a:pt x="141" y="218"/>
                  <a:pt x="162" y="218"/>
                </a:cubicBezTo>
                <a:cubicBezTo>
                  <a:pt x="183" y="218"/>
                  <a:pt x="201" y="201"/>
                  <a:pt x="201" y="179"/>
                </a:cubicBezTo>
                <a:lnTo>
                  <a:pt x="201" y="153"/>
                </a:lnTo>
                <a:lnTo>
                  <a:pt x="328" y="153"/>
                </a:lnTo>
                <a:lnTo>
                  <a:pt x="328" y="179"/>
                </a:lnTo>
                <a:cubicBezTo>
                  <a:pt x="328" y="201"/>
                  <a:pt x="345" y="218"/>
                  <a:pt x="366" y="218"/>
                </a:cubicBezTo>
                <a:cubicBezTo>
                  <a:pt x="388" y="218"/>
                  <a:pt x="405" y="201"/>
                  <a:pt x="405" y="179"/>
                </a:cubicBezTo>
                <a:lnTo>
                  <a:pt x="405" y="153"/>
                </a:lnTo>
                <a:lnTo>
                  <a:pt x="533" y="153"/>
                </a:lnTo>
                <a:lnTo>
                  <a:pt x="533" y="179"/>
                </a:lnTo>
                <a:cubicBezTo>
                  <a:pt x="533" y="201"/>
                  <a:pt x="550" y="218"/>
                  <a:pt x="572" y="218"/>
                </a:cubicBezTo>
                <a:cubicBezTo>
                  <a:pt x="593" y="218"/>
                  <a:pt x="610" y="201"/>
                  <a:pt x="610" y="179"/>
                </a:cubicBezTo>
                <a:lnTo>
                  <a:pt x="610" y="153"/>
                </a:lnTo>
                <a:lnTo>
                  <a:pt x="656" y="153"/>
                </a:lnTo>
                <a:lnTo>
                  <a:pt x="656" y="906"/>
                </a:lnTo>
                <a:close/>
                <a:moveTo>
                  <a:pt x="655" y="67"/>
                </a:moveTo>
                <a:lnTo>
                  <a:pt x="610" y="67"/>
                </a:lnTo>
                <a:lnTo>
                  <a:pt x="610" y="38"/>
                </a:lnTo>
                <a:cubicBezTo>
                  <a:pt x="610" y="17"/>
                  <a:pt x="593" y="0"/>
                  <a:pt x="572" y="0"/>
                </a:cubicBezTo>
                <a:cubicBezTo>
                  <a:pt x="550" y="0"/>
                  <a:pt x="533" y="17"/>
                  <a:pt x="533" y="38"/>
                </a:cubicBezTo>
                <a:lnTo>
                  <a:pt x="533" y="67"/>
                </a:lnTo>
                <a:lnTo>
                  <a:pt x="405" y="67"/>
                </a:lnTo>
                <a:lnTo>
                  <a:pt x="405" y="38"/>
                </a:lnTo>
                <a:cubicBezTo>
                  <a:pt x="405" y="17"/>
                  <a:pt x="388" y="0"/>
                  <a:pt x="366" y="0"/>
                </a:cubicBezTo>
                <a:cubicBezTo>
                  <a:pt x="345" y="0"/>
                  <a:pt x="328" y="17"/>
                  <a:pt x="328" y="38"/>
                </a:cubicBezTo>
                <a:lnTo>
                  <a:pt x="328" y="67"/>
                </a:lnTo>
                <a:lnTo>
                  <a:pt x="201" y="67"/>
                </a:lnTo>
                <a:lnTo>
                  <a:pt x="201" y="38"/>
                </a:lnTo>
                <a:cubicBezTo>
                  <a:pt x="201" y="17"/>
                  <a:pt x="183" y="0"/>
                  <a:pt x="162" y="0"/>
                </a:cubicBezTo>
                <a:cubicBezTo>
                  <a:pt x="141" y="0"/>
                  <a:pt x="124" y="17"/>
                  <a:pt x="124" y="38"/>
                </a:cubicBezTo>
                <a:lnTo>
                  <a:pt x="124" y="67"/>
                </a:lnTo>
                <a:lnTo>
                  <a:pt x="80" y="67"/>
                </a:lnTo>
                <a:cubicBezTo>
                  <a:pt x="36" y="67"/>
                  <a:pt x="0" y="103"/>
                  <a:pt x="0" y="147"/>
                </a:cubicBezTo>
                <a:lnTo>
                  <a:pt x="0" y="913"/>
                </a:lnTo>
                <a:cubicBezTo>
                  <a:pt x="0" y="957"/>
                  <a:pt x="36" y="993"/>
                  <a:pt x="80" y="993"/>
                </a:cubicBezTo>
                <a:lnTo>
                  <a:pt x="655" y="993"/>
                </a:lnTo>
                <a:cubicBezTo>
                  <a:pt x="699" y="993"/>
                  <a:pt x="734" y="957"/>
                  <a:pt x="734" y="913"/>
                </a:cubicBezTo>
                <a:lnTo>
                  <a:pt x="734" y="147"/>
                </a:lnTo>
                <a:cubicBezTo>
                  <a:pt x="734" y="103"/>
                  <a:pt x="699" y="67"/>
                  <a:pt x="655" y="67"/>
                </a:cubicBezTo>
                <a:close/>
                <a:moveTo>
                  <a:pt x="161" y="371"/>
                </a:moveTo>
                <a:lnTo>
                  <a:pt x="573" y="371"/>
                </a:lnTo>
                <a:lnTo>
                  <a:pt x="573" y="317"/>
                </a:lnTo>
                <a:lnTo>
                  <a:pt x="161" y="317"/>
                </a:lnTo>
                <a:lnTo>
                  <a:pt x="161" y="371"/>
                </a:lnTo>
                <a:close/>
                <a:moveTo>
                  <a:pt x="161" y="512"/>
                </a:moveTo>
                <a:lnTo>
                  <a:pt x="573" y="512"/>
                </a:lnTo>
                <a:lnTo>
                  <a:pt x="573" y="458"/>
                </a:lnTo>
                <a:lnTo>
                  <a:pt x="161" y="458"/>
                </a:lnTo>
                <a:lnTo>
                  <a:pt x="161" y="512"/>
                </a:lnTo>
                <a:close/>
                <a:moveTo>
                  <a:pt x="161" y="653"/>
                </a:moveTo>
                <a:lnTo>
                  <a:pt x="573" y="653"/>
                </a:lnTo>
                <a:lnTo>
                  <a:pt x="573" y="599"/>
                </a:lnTo>
                <a:lnTo>
                  <a:pt x="161" y="599"/>
                </a:lnTo>
                <a:lnTo>
                  <a:pt x="161" y="653"/>
                </a:lnTo>
                <a:close/>
                <a:moveTo>
                  <a:pt x="161" y="794"/>
                </a:moveTo>
                <a:lnTo>
                  <a:pt x="573" y="794"/>
                </a:lnTo>
                <a:lnTo>
                  <a:pt x="573" y="740"/>
                </a:lnTo>
                <a:lnTo>
                  <a:pt x="161" y="740"/>
                </a:lnTo>
                <a:lnTo>
                  <a:pt x="161" y="7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8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25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1242988" y="4432397"/>
            <a:ext cx="9159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6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92869" y="5015028"/>
            <a:ext cx="32432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0" marR="0" lvl="0" indent="0" algn="ctr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2600" b="1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功能介紹與動機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27" name="组合 45出自【趣你的PPT】(微信:qunideppt)：最优质的PPT资源库"/>
          <p:cNvGrpSpPr/>
          <p:nvPr/>
        </p:nvGrpSpPr>
        <p:grpSpPr bwMode="auto">
          <a:xfrm>
            <a:off x="787399" y="4647174"/>
            <a:ext cx="1765300" cy="125413"/>
            <a:chOff x="1462077" y="4714061"/>
            <a:chExt cx="1765217" cy="125997"/>
          </a:xfrm>
        </p:grpSpPr>
        <p:grpSp>
          <p:nvGrpSpPr>
            <p:cNvPr id="128" name="组合 41"/>
            <p:cNvGrpSpPr/>
            <p:nvPr/>
          </p:nvGrpSpPr>
          <p:grpSpPr bwMode="auto">
            <a:xfrm>
              <a:off x="1462077" y="4714061"/>
              <a:ext cx="485786" cy="125997"/>
              <a:chOff x="1477736" y="4777059"/>
              <a:chExt cx="419101" cy="152401"/>
            </a:xfrm>
          </p:grpSpPr>
          <p:cxnSp>
            <p:nvCxnSpPr>
              <p:cNvPr id="132" name="出自【趣你的PPT】(微信:qunideppt)：最优质的PPT资源库"/>
              <p:cNvCxnSpPr/>
              <p:nvPr/>
            </p:nvCxnSpPr>
            <p:spPr>
              <a:xfrm>
                <a:off x="1477736" y="4777059"/>
                <a:ext cx="419072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出自【趣你的PPT】(微信:qunideppt)：最优质的PPT资源库"/>
              <p:cNvCxnSpPr/>
              <p:nvPr/>
            </p:nvCxnSpPr>
            <p:spPr>
              <a:xfrm>
                <a:off x="1477736" y="4929460"/>
                <a:ext cx="419072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组合 42"/>
            <p:cNvGrpSpPr/>
            <p:nvPr/>
          </p:nvGrpSpPr>
          <p:grpSpPr bwMode="auto">
            <a:xfrm>
              <a:off x="2741508" y="4714061"/>
              <a:ext cx="485786" cy="125997"/>
              <a:chOff x="1477736" y="4777059"/>
              <a:chExt cx="419101" cy="152401"/>
            </a:xfrm>
          </p:grpSpPr>
          <p:cxnSp>
            <p:nvCxnSpPr>
              <p:cNvPr id="130" name="出自【趣你的PPT】(微信:qunideppt)：最优质的PPT资源库"/>
              <p:cNvCxnSpPr/>
              <p:nvPr/>
            </p:nvCxnSpPr>
            <p:spPr>
              <a:xfrm>
                <a:off x="1477765" y="4777059"/>
                <a:ext cx="419072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出自【趣你的PPT】(微信:qunideppt)：最优质的PPT资源库"/>
              <p:cNvCxnSpPr/>
              <p:nvPr/>
            </p:nvCxnSpPr>
            <p:spPr>
              <a:xfrm>
                <a:off x="1477765" y="4929460"/>
                <a:ext cx="419072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组合 73出自【趣你的PPT】(微信:qunideppt)：最优质的PPT资源库"/>
          <p:cNvGrpSpPr/>
          <p:nvPr/>
        </p:nvGrpSpPr>
        <p:grpSpPr bwMode="auto">
          <a:xfrm>
            <a:off x="4946650" y="987743"/>
            <a:ext cx="2317750" cy="1241425"/>
            <a:chOff x="4946650" y="862704"/>
            <a:chExt cx="2317750" cy="1241785"/>
          </a:xfrm>
        </p:grpSpPr>
        <p:sp>
          <p:nvSpPr>
            <p:cNvPr id="162" name="出自【趣你的PPT】(微信:qunideppt)：最优质的PPT资源库"/>
            <p:cNvSpPr txBox="1">
              <a:spLocks noChangeArrowheads="1"/>
            </p:cNvSpPr>
            <p:nvPr/>
          </p:nvSpPr>
          <p:spPr bwMode="auto">
            <a:xfrm>
              <a:off x="5213350" y="862704"/>
              <a:ext cx="1784350" cy="831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marL="0" marR="0" lvl="0" indent="0" algn="di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TW" altLang="en-US" sz="4800" b="1" kern="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54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目錄</a:t>
              </a:r>
              <a:endParaRPr kumimoji="0" lang="zh-CN" altLang="en-US" sz="4800" b="1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" name="出自【趣你的PPT】(微信:qunideppt)：最优质的PPT资源库"/>
            <p:cNvSpPr txBox="1">
              <a:spLocks noChangeArrowheads="1"/>
            </p:cNvSpPr>
            <p:nvPr/>
          </p:nvSpPr>
          <p:spPr bwMode="auto">
            <a:xfrm>
              <a:off x="4946650" y="1642824"/>
              <a:ext cx="23177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4出自【趣你的PPT】(微信:qunideppt)：最优质的PPT资源库">
            <a:extLst>
              <a:ext uri="{FF2B5EF4-FFF2-40B4-BE49-F238E27FC236}">
                <a16:creationId xmlns:a16="http://schemas.microsoft.com/office/drawing/2014/main" id="{CC36E73C-447F-4814-BAFB-27A7C9A5F35B}"/>
              </a:ext>
            </a:extLst>
          </p:cNvPr>
          <p:cNvGrpSpPr/>
          <p:nvPr/>
        </p:nvGrpSpPr>
        <p:grpSpPr bwMode="auto">
          <a:xfrm>
            <a:off x="2985563" y="2572704"/>
            <a:ext cx="1854202" cy="1854200"/>
            <a:chOff x="4307600" y="2183524"/>
            <a:chExt cx="2143125" cy="2143125"/>
          </a:xfrm>
        </p:grpSpPr>
        <p:sp>
          <p:nvSpPr>
            <p:cNvPr id="59" name="出自【趣你的PPT】(微信:qunideppt)：最优质的PPT资源库">
              <a:extLst>
                <a:ext uri="{FF2B5EF4-FFF2-40B4-BE49-F238E27FC236}">
                  <a16:creationId xmlns:a16="http://schemas.microsoft.com/office/drawing/2014/main" id="{0348591A-112C-48B3-BEA9-9EA0A22D3E02}"/>
                </a:ext>
              </a:extLst>
            </p:cNvPr>
            <p:cNvSpPr/>
            <p:nvPr/>
          </p:nvSpPr>
          <p:spPr>
            <a:xfrm>
              <a:off x="4307600" y="2330501"/>
              <a:ext cx="2143125" cy="1849172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0" name="出自【趣你的PPT】(微信:qunideppt)：最优质的PPT资源库">
              <a:extLst>
                <a:ext uri="{FF2B5EF4-FFF2-40B4-BE49-F238E27FC236}">
                  <a16:creationId xmlns:a16="http://schemas.microsoft.com/office/drawing/2014/main" id="{85E89C4F-0A48-415D-B751-3FD1DD16898D}"/>
                </a:ext>
              </a:extLst>
            </p:cNvPr>
            <p:cNvSpPr/>
            <p:nvPr/>
          </p:nvSpPr>
          <p:spPr>
            <a:xfrm rot="5400000">
              <a:off x="4307600" y="2332092"/>
              <a:ext cx="2143125" cy="1845990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61" name="组合 4出自【趣你的PPT】(微信:qunideppt)：最优质的PPT资源库">
            <a:extLst>
              <a:ext uri="{FF2B5EF4-FFF2-40B4-BE49-F238E27FC236}">
                <a16:creationId xmlns:a16="http://schemas.microsoft.com/office/drawing/2014/main" id="{D76F9970-B1D5-479D-A8AF-345F71B5DFFF}"/>
              </a:ext>
            </a:extLst>
          </p:cNvPr>
          <p:cNvGrpSpPr/>
          <p:nvPr/>
        </p:nvGrpSpPr>
        <p:grpSpPr bwMode="auto">
          <a:xfrm>
            <a:off x="5119399" y="2598634"/>
            <a:ext cx="1854202" cy="1854200"/>
            <a:chOff x="4307600" y="2183524"/>
            <a:chExt cx="2143125" cy="2143125"/>
          </a:xfrm>
        </p:grpSpPr>
        <p:sp>
          <p:nvSpPr>
            <p:cNvPr id="62" name="出自【趣你的PPT】(微信:qunideppt)：最优质的PPT资源库">
              <a:extLst>
                <a:ext uri="{FF2B5EF4-FFF2-40B4-BE49-F238E27FC236}">
                  <a16:creationId xmlns:a16="http://schemas.microsoft.com/office/drawing/2014/main" id="{DCC1F2F4-B7FA-4F61-9143-1456A677D6F6}"/>
                </a:ext>
              </a:extLst>
            </p:cNvPr>
            <p:cNvSpPr/>
            <p:nvPr/>
          </p:nvSpPr>
          <p:spPr>
            <a:xfrm>
              <a:off x="4307600" y="2330501"/>
              <a:ext cx="2143125" cy="1849172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3" name="出自【趣你的PPT】(微信:qunideppt)：最优质的PPT资源库">
              <a:extLst>
                <a:ext uri="{FF2B5EF4-FFF2-40B4-BE49-F238E27FC236}">
                  <a16:creationId xmlns:a16="http://schemas.microsoft.com/office/drawing/2014/main" id="{90F37973-41F9-41CE-B8C4-D185551FA137}"/>
                </a:ext>
              </a:extLst>
            </p:cNvPr>
            <p:cNvSpPr/>
            <p:nvPr/>
          </p:nvSpPr>
          <p:spPr>
            <a:xfrm rot="5400000">
              <a:off x="4307600" y="2332092"/>
              <a:ext cx="2143125" cy="1845990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64" name="组合 4出自【趣你的PPT】(微信:qunideppt)：最优质的PPT资源库">
            <a:extLst>
              <a:ext uri="{FF2B5EF4-FFF2-40B4-BE49-F238E27FC236}">
                <a16:creationId xmlns:a16="http://schemas.microsoft.com/office/drawing/2014/main" id="{965ED866-C376-4459-AB55-64F0B7BC1008}"/>
              </a:ext>
            </a:extLst>
          </p:cNvPr>
          <p:cNvGrpSpPr/>
          <p:nvPr/>
        </p:nvGrpSpPr>
        <p:grpSpPr bwMode="auto">
          <a:xfrm>
            <a:off x="7242174" y="2629217"/>
            <a:ext cx="1854202" cy="1854200"/>
            <a:chOff x="4307600" y="2183524"/>
            <a:chExt cx="2143125" cy="2143125"/>
          </a:xfrm>
        </p:grpSpPr>
        <p:sp>
          <p:nvSpPr>
            <p:cNvPr id="65" name="出自【趣你的PPT】(微信:qunideppt)：最优质的PPT资源库">
              <a:extLst>
                <a:ext uri="{FF2B5EF4-FFF2-40B4-BE49-F238E27FC236}">
                  <a16:creationId xmlns:a16="http://schemas.microsoft.com/office/drawing/2014/main" id="{FD6A6598-AB64-4758-822E-AE837DF16E73}"/>
                </a:ext>
              </a:extLst>
            </p:cNvPr>
            <p:cNvSpPr/>
            <p:nvPr/>
          </p:nvSpPr>
          <p:spPr>
            <a:xfrm>
              <a:off x="4307600" y="2330501"/>
              <a:ext cx="2143125" cy="1849172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6" name="出自【趣你的PPT】(微信:qunideppt)：最优质的PPT资源库">
              <a:extLst>
                <a:ext uri="{FF2B5EF4-FFF2-40B4-BE49-F238E27FC236}">
                  <a16:creationId xmlns:a16="http://schemas.microsoft.com/office/drawing/2014/main" id="{EAD81A18-ED29-4257-BFF4-E3E434CD854F}"/>
                </a:ext>
              </a:extLst>
            </p:cNvPr>
            <p:cNvSpPr/>
            <p:nvPr/>
          </p:nvSpPr>
          <p:spPr>
            <a:xfrm rot="5400000">
              <a:off x="4307600" y="2332092"/>
              <a:ext cx="2143125" cy="1845990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67" name="组合 4出自【趣你的PPT】(微信:qunideppt)：最优质的PPT资源库">
            <a:extLst>
              <a:ext uri="{FF2B5EF4-FFF2-40B4-BE49-F238E27FC236}">
                <a16:creationId xmlns:a16="http://schemas.microsoft.com/office/drawing/2014/main" id="{05B402B9-BFB2-4DC7-8D86-29DF15D0D280}"/>
              </a:ext>
            </a:extLst>
          </p:cNvPr>
          <p:cNvGrpSpPr/>
          <p:nvPr/>
        </p:nvGrpSpPr>
        <p:grpSpPr bwMode="auto">
          <a:xfrm>
            <a:off x="9365247" y="2645369"/>
            <a:ext cx="1854202" cy="1854200"/>
            <a:chOff x="4307600" y="2183524"/>
            <a:chExt cx="2143125" cy="2143125"/>
          </a:xfrm>
        </p:grpSpPr>
        <p:sp>
          <p:nvSpPr>
            <p:cNvPr id="68" name="出自【趣你的PPT】(微信:qunideppt)：最优质的PPT资源库">
              <a:extLst>
                <a:ext uri="{FF2B5EF4-FFF2-40B4-BE49-F238E27FC236}">
                  <a16:creationId xmlns:a16="http://schemas.microsoft.com/office/drawing/2014/main" id="{84322C91-319E-4EA9-91D1-73DDE8EF3F80}"/>
                </a:ext>
              </a:extLst>
            </p:cNvPr>
            <p:cNvSpPr/>
            <p:nvPr/>
          </p:nvSpPr>
          <p:spPr>
            <a:xfrm>
              <a:off x="4307600" y="2330501"/>
              <a:ext cx="2143125" cy="1849172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9" name="出自【趣你的PPT】(微信:qunideppt)：最优质的PPT资源库">
              <a:extLst>
                <a:ext uri="{FF2B5EF4-FFF2-40B4-BE49-F238E27FC236}">
                  <a16:creationId xmlns:a16="http://schemas.microsoft.com/office/drawing/2014/main" id="{23118E71-67EA-4EE9-81FD-81D9024A2AF1}"/>
                </a:ext>
              </a:extLst>
            </p:cNvPr>
            <p:cNvSpPr/>
            <p:nvPr/>
          </p:nvSpPr>
          <p:spPr>
            <a:xfrm rot="5400000">
              <a:off x="4307600" y="2332092"/>
              <a:ext cx="2143125" cy="1845990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70" name="组合 45出自【趣你的PPT】(微信:qunideppt)：最优质的PPT资源库">
            <a:extLst>
              <a:ext uri="{FF2B5EF4-FFF2-40B4-BE49-F238E27FC236}">
                <a16:creationId xmlns:a16="http://schemas.microsoft.com/office/drawing/2014/main" id="{48A7C613-AF10-4EDE-9061-6696354278CB}"/>
              </a:ext>
            </a:extLst>
          </p:cNvPr>
          <p:cNvGrpSpPr/>
          <p:nvPr/>
        </p:nvGrpSpPr>
        <p:grpSpPr bwMode="auto">
          <a:xfrm>
            <a:off x="2984248" y="4721841"/>
            <a:ext cx="1765300" cy="125413"/>
            <a:chOff x="1462077" y="4714061"/>
            <a:chExt cx="1765217" cy="125997"/>
          </a:xfrm>
        </p:grpSpPr>
        <p:grpSp>
          <p:nvGrpSpPr>
            <p:cNvPr id="71" name="组合 41">
              <a:extLst>
                <a:ext uri="{FF2B5EF4-FFF2-40B4-BE49-F238E27FC236}">
                  <a16:creationId xmlns:a16="http://schemas.microsoft.com/office/drawing/2014/main" id="{189EFF0F-9044-4E65-956F-A6592708D463}"/>
                </a:ext>
              </a:extLst>
            </p:cNvPr>
            <p:cNvGrpSpPr/>
            <p:nvPr/>
          </p:nvGrpSpPr>
          <p:grpSpPr bwMode="auto">
            <a:xfrm>
              <a:off x="1462077" y="4714061"/>
              <a:ext cx="485786" cy="125997"/>
              <a:chOff x="1477736" y="4777059"/>
              <a:chExt cx="419101" cy="152401"/>
            </a:xfrm>
          </p:grpSpPr>
          <p:cxnSp>
            <p:nvCxnSpPr>
              <p:cNvPr id="75" name="出自【趣你的PPT】(微信:qunideppt)：最优质的PPT资源库">
                <a:extLst>
                  <a:ext uri="{FF2B5EF4-FFF2-40B4-BE49-F238E27FC236}">
                    <a16:creationId xmlns:a16="http://schemas.microsoft.com/office/drawing/2014/main" id="{D02A24B7-F7E7-4C8E-816D-AED5DD9A9B4F}"/>
                  </a:ext>
                </a:extLst>
              </p:cNvPr>
              <p:cNvCxnSpPr/>
              <p:nvPr/>
            </p:nvCxnSpPr>
            <p:spPr>
              <a:xfrm>
                <a:off x="1477736" y="4777059"/>
                <a:ext cx="419072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出自【趣你的PPT】(微信:qunideppt)：最优质的PPT资源库">
                <a:extLst>
                  <a:ext uri="{FF2B5EF4-FFF2-40B4-BE49-F238E27FC236}">
                    <a16:creationId xmlns:a16="http://schemas.microsoft.com/office/drawing/2014/main" id="{C0A6CA4A-DA2A-4F68-B2B7-FC2A2BB8702F}"/>
                  </a:ext>
                </a:extLst>
              </p:cNvPr>
              <p:cNvCxnSpPr/>
              <p:nvPr/>
            </p:nvCxnSpPr>
            <p:spPr>
              <a:xfrm>
                <a:off x="1477736" y="4929460"/>
                <a:ext cx="419072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组合 42">
              <a:extLst>
                <a:ext uri="{FF2B5EF4-FFF2-40B4-BE49-F238E27FC236}">
                  <a16:creationId xmlns:a16="http://schemas.microsoft.com/office/drawing/2014/main" id="{AB508C53-8C04-4EE2-A8FD-5B3F28D56D5A}"/>
                </a:ext>
              </a:extLst>
            </p:cNvPr>
            <p:cNvGrpSpPr/>
            <p:nvPr/>
          </p:nvGrpSpPr>
          <p:grpSpPr bwMode="auto">
            <a:xfrm>
              <a:off x="2741508" y="4714061"/>
              <a:ext cx="485786" cy="125997"/>
              <a:chOff x="1477736" y="4777059"/>
              <a:chExt cx="419101" cy="152401"/>
            </a:xfrm>
          </p:grpSpPr>
          <p:cxnSp>
            <p:nvCxnSpPr>
              <p:cNvPr id="73" name="出自【趣你的PPT】(微信:qunideppt)：最优质的PPT资源库">
                <a:extLst>
                  <a:ext uri="{FF2B5EF4-FFF2-40B4-BE49-F238E27FC236}">
                    <a16:creationId xmlns:a16="http://schemas.microsoft.com/office/drawing/2014/main" id="{FB88DF81-5099-48FE-AE9A-4678BFEF6FDE}"/>
                  </a:ext>
                </a:extLst>
              </p:cNvPr>
              <p:cNvCxnSpPr/>
              <p:nvPr/>
            </p:nvCxnSpPr>
            <p:spPr>
              <a:xfrm>
                <a:off x="1477765" y="4777059"/>
                <a:ext cx="419072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出自【趣你的PPT】(微信:qunideppt)：最优质的PPT资源库">
                <a:extLst>
                  <a:ext uri="{FF2B5EF4-FFF2-40B4-BE49-F238E27FC236}">
                    <a16:creationId xmlns:a16="http://schemas.microsoft.com/office/drawing/2014/main" id="{BB46DECF-290C-45DE-BE92-5C4F662187C8}"/>
                  </a:ext>
                </a:extLst>
              </p:cNvPr>
              <p:cNvCxnSpPr/>
              <p:nvPr/>
            </p:nvCxnSpPr>
            <p:spPr>
              <a:xfrm>
                <a:off x="1477765" y="4929460"/>
                <a:ext cx="419072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7" name="出自【趣你的PPT】(微信:qunideppt)：最优质的PPT资源库">
            <a:extLst>
              <a:ext uri="{FF2B5EF4-FFF2-40B4-BE49-F238E27FC236}">
                <a16:creationId xmlns:a16="http://schemas.microsoft.com/office/drawing/2014/main" id="{D1D91514-3FAD-4907-A607-C965835BC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811" y="5026777"/>
            <a:ext cx="32432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0" marR="0" lvl="0" indent="0" algn="ctr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2600" b="1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背景知識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8" name="出自【趣你的PPT】(微信:qunideppt)：最优质的PPT资源库">
            <a:extLst>
              <a:ext uri="{FF2B5EF4-FFF2-40B4-BE49-F238E27FC236}">
                <a16:creationId xmlns:a16="http://schemas.microsoft.com/office/drawing/2014/main" id="{4645FC9C-E651-47C3-970D-A439AE072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7950" y="4473927"/>
            <a:ext cx="9159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</a:t>
            </a:r>
            <a:r>
              <a:rPr lang="en-US" altLang="zh-TW" sz="3600" b="1" kern="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79" name="组合 45出自【趣你的PPT】(微信:qunideppt)：最优质的PPT资源库">
            <a:extLst>
              <a:ext uri="{FF2B5EF4-FFF2-40B4-BE49-F238E27FC236}">
                <a16:creationId xmlns:a16="http://schemas.microsoft.com/office/drawing/2014/main" id="{4CD36C11-33C9-4EF9-AD11-5F2B622C9B6C}"/>
              </a:ext>
            </a:extLst>
          </p:cNvPr>
          <p:cNvGrpSpPr/>
          <p:nvPr/>
        </p:nvGrpSpPr>
        <p:grpSpPr bwMode="auto">
          <a:xfrm>
            <a:off x="5196370" y="4731873"/>
            <a:ext cx="1765300" cy="125413"/>
            <a:chOff x="1462077" y="4714061"/>
            <a:chExt cx="1765217" cy="125997"/>
          </a:xfrm>
        </p:grpSpPr>
        <p:grpSp>
          <p:nvGrpSpPr>
            <p:cNvPr id="80" name="组合 41">
              <a:extLst>
                <a:ext uri="{FF2B5EF4-FFF2-40B4-BE49-F238E27FC236}">
                  <a16:creationId xmlns:a16="http://schemas.microsoft.com/office/drawing/2014/main" id="{863E7C77-3267-402A-B43B-A6AC63939654}"/>
                </a:ext>
              </a:extLst>
            </p:cNvPr>
            <p:cNvGrpSpPr/>
            <p:nvPr/>
          </p:nvGrpSpPr>
          <p:grpSpPr bwMode="auto">
            <a:xfrm>
              <a:off x="1462077" y="4714061"/>
              <a:ext cx="485786" cy="125997"/>
              <a:chOff x="1477736" y="4777059"/>
              <a:chExt cx="419101" cy="152401"/>
            </a:xfrm>
          </p:grpSpPr>
          <p:cxnSp>
            <p:nvCxnSpPr>
              <p:cNvPr id="84" name="出自【趣你的PPT】(微信:qunideppt)：最优质的PPT资源库">
                <a:extLst>
                  <a:ext uri="{FF2B5EF4-FFF2-40B4-BE49-F238E27FC236}">
                    <a16:creationId xmlns:a16="http://schemas.microsoft.com/office/drawing/2014/main" id="{1B002910-2422-46E0-A186-E58BD0ED19F1}"/>
                  </a:ext>
                </a:extLst>
              </p:cNvPr>
              <p:cNvCxnSpPr/>
              <p:nvPr/>
            </p:nvCxnSpPr>
            <p:spPr>
              <a:xfrm>
                <a:off x="1477736" y="4777059"/>
                <a:ext cx="419072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出自【趣你的PPT】(微信:qunideppt)：最优质的PPT资源库">
                <a:extLst>
                  <a:ext uri="{FF2B5EF4-FFF2-40B4-BE49-F238E27FC236}">
                    <a16:creationId xmlns:a16="http://schemas.microsoft.com/office/drawing/2014/main" id="{8A1125D7-C22D-477B-9541-ECB6EB89D090}"/>
                  </a:ext>
                </a:extLst>
              </p:cNvPr>
              <p:cNvCxnSpPr/>
              <p:nvPr/>
            </p:nvCxnSpPr>
            <p:spPr>
              <a:xfrm>
                <a:off x="1477736" y="4929460"/>
                <a:ext cx="419072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组合 42">
              <a:extLst>
                <a:ext uri="{FF2B5EF4-FFF2-40B4-BE49-F238E27FC236}">
                  <a16:creationId xmlns:a16="http://schemas.microsoft.com/office/drawing/2014/main" id="{CC07714E-866D-486B-B274-B13F3FF82C86}"/>
                </a:ext>
              </a:extLst>
            </p:cNvPr>
            <p:cNvGrpSpPr/>
            <p:nvPr/>
          </p:nvGrpSpPr>
          <p:grpSpPr bwMode="auto">
            <a:xfrm>
              <a:off x="2741508" y="4714061"/>
              <a:ext cx="485786" cy="125997"/>
              <a:chOff x="1477736" y="4777059"/>
              <a:chExt cx="419101" cy="152401"/>
            </a:xfrm>
          </p:grpSpPr>
          <p:cxnSp>
            <p:nvCxnSpPr>
              <p:cNvPr id="82" name="出自【趣你的PPT】(微信:qunideppt)：最优质的PPT资源库">
                <a:extLst>
                  <a:ext uri="{FF2B5EF4-FFF2-40B4-BE49-F238E27FC236}">
                    <a16:creationId xmlns:a16="http://schemas.microsoft.com/office/drawing/2014/main" id="{B291D192-D4B5-485B-B3B9-F305BD21AAF4}"/>
                  </a:ext>
                </a:extLst>
              </p:cNvPr>
              <p:cNvCxnSpPr/>
              <p:nvPr/>
            </p:nvCxnSpPr>
            <p:spPr>
              <a:xfrm>
                <a:off x="1477765" y="4777059"/>
                <a:ext cx="419072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出自【趣你的PPT】(微信:qunideppt)：最优质的PPT资源库">
                <a:extLst>
                  <a:ext uri="{FF2B5EF4-FFF2-40B4-BE49-F238E27FC236}">
                    <a16:creationId xmlns:a16="http://schemas.microsoft.com/office/drawing/2014/main" id="{D7D489AA-48A4-43EA-B37E-1DDA4A684D4E}"/>
                  </a:ext>
                </a:extLst>
              </p:cNvPr>
              <p:cNvCxnSpPr/>
              <p:nvPr/>
            </p:nvCxnSpPr>
            <p:spPr>
              <a:xfrm>
                <a:off x="1477765" y="4929460"/>
                <a:ext cx="419072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6" name="出自【趣你的PPT】(微信:qunideppt)：最优质的PPT资源库">
            <a:extLst>
              <a:ext uri="{FF2B5EF4-FFF2-40B4-BE49-F238E27FC236}">
                <a16:creationId xmlns:a16="http://schemas.microsoft.com/office/drawing/2014/main" id="{EF68429E-C98D-407D-A6B2-8DB9F6D46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933" y="5036809"/>
            <a:ext cx="32432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0" marR="0" lvl="0" indent="0" algn="ctr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2600" b="1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實作方法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7" name="出自【趣你的PPT】(微信:qunideppt)：最优质的PPT资源库">
            <a:extLst>
              <a:ext uri="{FF2B5EF4-FFF2-40B4-BE49-F238E27FC236}">
                <a16:creationId xmlns:a16="http://schemas.microsoft.com/office/drawing/2014/main" id="{D5696808-C8DA-4E82-B63A-63F3D3BDD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0072" y="4483959"/>
            <a:ext cx="9159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</a:t>
            </a:r>
            <a:r>
              <a:rPr kumimoji="0" lang="en-US" altLang="zh-TW" sz="3600" b="1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8" name="组合 45出自【趣你的PPT】(微信:qunideppt)：最优质的PPT资源库">
            <a:extLst>
              <a:ext uri="{FF2B5EF4-FFF2-40B4-BE49-F238E27FC236}">
                <a16:creationId xmlns:a16="http://schemas.microsoft.com/office/drawing/2014/main" id="{A8029C51-C098-4E8A-95BE-CF8BEEDC6A12}"/>
              </a:ext>
            </a:extLst>
          </p:cNvPr>
          <p:cNvGrpSpPr/>
          <p:nvPr/>
        </p:nvGrpSpPr>
        <p:grpSpPr bwMode="auto">
          <a:xfrm>
            <a:off x="7296030" y="4731873"/>
            <a:ext cx="1765300" cy="125413"/>
            <a:chOff x="1462077" y="4714061"/>
            <a:chExt cx="1765217" cy="125997"/>
          </a:xfrm>
        </p:grpSpPr>
        <p:grpSp>
          <p:nvGrpSpPr>
            <p:cNvPr id="89" name="组合 41">
              <a:extLst>
                <a:ext uri="{FF2B5EF4-FFF2-40B4-BE49-F238E27FC236}">
                  <a16:creationId xmlns:a16="http://schemas.microsoft.com/office/drawing/2014/main" id="{75B5E15A-DE43-4D24-A459-1CC780AC86A1}"/>
                </a:ext>
              </a:extLst>
            </p:cNvPr>
            <p:cNvGrpSpPr/>
            <p:nvPr/>
          </p:nvGrpSpPr>
          <p:grpSpPr bwMode="auto">
            <a:xfrm>
              <a:off x="1462077" y="4714061"/>
              <a:ext cx="485786" cy="125997"/>
              <a:chOff x="1477736" y="4777059"/>
              <a:chExt cx="419101" cy="152401"/>
            </a:xfrm>
          </p:grpSpPr>
          <p:cxnSp>
            <p:nvCxnSpPr>
              <p:cNvPr id="93" name="出自【趣你的PPT】(微信:qunideppt)：最优质的PPT资源库">
                <a:extLst>
                  <a:ext uri="{FF2B5EF4-FFF2-40B4-BE49-F238E27FC236}">
                    <a16:creationId xmlns:a16="http://schemas.microsoft.com/office/drawing/2014/main" id="{20C95223-C76D-4F7E-BE71-AD4EB5A4D3BA}"/>
                  </a:ext>
                </a:extLst>
              </p:cNvPr>
              <p:cNvCxnSpPr/>
              <p:nvPr/>
            </p:nvCxnSpPr>
            <p:spPr>
              <a:xfrm>
                <a:off x="1477736" y="4777059"/>
                <a:ext cx="419072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出自【趣你的PPT】(微信:qunideppt)：最优质的PPT资源库">
                <a:extLst>
                  <a:ext uri="{FF2B5EF4-FFF2-40B4-BE49-F238E27FC236}">
                    <a16:creationId xmlns:a16="http://schemas.microsoft.com/office/drawing/2014/main" id="{1A9D20FB-8593-4FB2-AA56-B4E3E4EC9750}"/>
                  </a:ext>
                </a:extLst>
              </p:cNvPr>
              <p:cNvCxnSpPr/>
              <p:nvPr/>
            </p:nvCxnSpPr>
            <p:spPr>
              <a:xfrm>
                <a:off x="1477736" y="4929460"/>
                <a:ext cx="419072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42">
              <a:extLst>
                <a:ext uri="{FF2B5EF4-FFF2-40B4-BE49-F238E27FC236}">
                  <a16:creationId xmlns:a16="http://schemas.microsoft.com/office/drawing/2014/main" id="{DBFB5AA4-EE10-4866-BC14-5ED2A2B272C3}"/>
                </a:ext>
              </a:extLst>
            </p:cNvPr>
            <p:cNvGrpSpPr/>
            <p:nvPr/>
          </p:nvGrpSpPr>
          <p:grpSpPr bwMode="auto">
            <a:xfrm>
              <a:off x="2741508" y="4714061"/>
              <a:ext cx="485786" cy="125997"/>
              <a:chOff x="1477736" y="4777059"/>
              <a:chExt cx="419101" cy="152401"/>
            </a:xfrm>
          </p:grpSpPr>
          <p:cxnSp>
            <p:nvCxnSpPr>
              <p:cNvPr id="91" name="出自【趣你的PPT】(微信:qunideppt)：最优质的PPT资源库">
                <a:extLst>
                  <a:ext uri="{FF2B5EF4-FFF2-40B4-BE49-F238E27FC236}">
                    <a16:creationId xmlns:a16="http://schemas.microsoft.com/office/drawing/2014/main" id="{38D74863-E6FD-4815-AA32-23EC88E93702}"/>
                  </a:ext>
                </a:extLst>
              </p:cNvPr>
              <p:cNvCxnSpPr/>
              <p:nvPr/>
            </p:nvCxnSpPr>
            <p:spPr>
              <a:xfrm>
                <a:off x="1477765" y="4777059"/>
                <a:ext cx="419072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出自【趣你的PPT】(微信:qunideppt)：最优质的PPT资源库">
                <a:extLst>
                  <a:ext uri="{FF2B5EF4-FFF2-40B4-BE49-F238E27FC236}">
                    <a16:creationId xmlns:a16="http://schemas.microsoft.com/office/drawing/2014/main" id="{446B7258-A025-4774-B4C1-0C9A20303952}"/>
                  </a:ext>
                </a:extLst>
              </p:cNvPr>
              <p:cNvCxnSpPr/>
              <p:nvPr/>
            </p:nvCxnSpPr>
            <p:spPr>
              <a:xfrm>
                <a:off x="1477765" y="4929460"/>
                <a:ext cx="419072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5" name="出自【趣你的PPT】(微信:qunideppt)：最优质的PPT资源库">
            <a:extLst>
              <a:ext uri="{FF2B5EF4-FFF2-40B4-BE49-F238E27FC236}">
                <a16:creationId xmlns:a16="http://schemas.microsoft.com/office/drawing/2014/main" id="{345273E5-4476-4924-9B72-3E0064C7E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1593" y="5036809"/>
            <a:ext cx="32432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0" marR="0" lvl="0" indent="0" algn="ctr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2600" b="1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最終結果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6" name="出自【趣你的PPT】(微信:qunideppt)：最优质的PPT资源库">
            <a:extLst>
              <a:ext uri="{FF2B5EF4-FFF2-40B4-BE49-F238E27FC236}">
                <a16:creationId xmlns:a16="http://schemas.microsoft.com/office/drawing/2014/main" id="{3F850491-ECCD-4C83-BC3B-CE0F75F3B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9732" y="4483959"/>
            <a:ext cx="9159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</a:t>
            </a:r>
            <a:r>
              <a:rPr kumimoji="0" lang="en-US" altLang="zh-TW" sz="3600" b="1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06" name="组合 45出自【趣你的PPT】(微信:qunideppt)：最优质的PPT资源库">
            <a:extLst>
              <a:ext uri="{FF2B5EF4-FFF2-40B4-BE49-F238E27FC236}">
                <a16:creationId xmlns:a16="http://schemas.microsoft.com/office/drawing/2014/main" id="{CF51C16B-CF05-4286-933A-8A9C40BF3BFA}"/>
              </a:ext>
            </a:extLst>
          </p:cNvPr>
          <p:cNvGrpSpPr/>
          <p:nvPr/>
        </p:nvGrpSpPr>
        <p:grpSpPr bwMode="auto">
          <a:xfrm>
            <a:off x="9454149" y="4731873"/>
            <a:ext cx="1765300" cy="125413"/>
            <a:chOff x="1462077" y="4714061"/>
            <a:chExt cx="1765217" cy="125997"/>
          </a:xfrm>
        </p:grpSpPr>
        <p:grpSp>
          <p:nvGrpSpPr>
            <p:cNvPr id="107" name="组合 41">
              <a:extLst>
                <a:ext uri="{FF2B5EF4-FFF2-40B4-BE49-F238E27FC236}">
                  <a16:creationId xmlns:a16="http://schemas.microsoft.com/office/drawing/2014/main" id="{9882A75D-9CB2-4D18-ABC1-3ABA603C56A5}"/>
                </a:ext>
              </a:extLst>
            </p:cNvPr>
            <p:cNvGrpSpPr/>
            <p:nvPr/>
          </p:nvGrpSpPr>
          <p:grpSpPr bwMode="auto">
            <a:xfrm>
              <a:off x="1462077" y="4714061"/>
              <a:ext cx="485786" cy="125997"/>
              <a:chOff x="1477736" y="4777059"/>
              <a:chExt cx="419101" cy="152401"/>
            </a:xfrm>
          </p:grpSpPr>
          <p:cxnSp>
            <p:nvCxnSpPr>
              <p:cNvPr id="166" name="出自【趣你的PPT】(微信:qunideppt)：最优质的PPT资源库">
                <a:extLst>
                  <a:ext uri="{FF2B5EF4-FFF2-40B4-BE49-F238E27FC236}">
                    <a16:creationId xmlns:a16="http://schemas.microsoft.com/office/drawing/2014/main" id="{0F6F9491-E15B-436A-A5F5-845669634523}"/>
                  </a:ext>
                </a:extLst>
              </p:cNvPr>
              <p:cNvCxnSpPr/>
              <p:nvPr/>
            </p:nvCxnSpPr>
            <p:spPr>
              <a:xfrm>
                <a:off x="1477736" y="4777059"/>
                <a:ext cx="419072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出自【趣你的PPT】(微信:qunideppt)：最优质的PPT资源库">
                <a:extLst>
                  <a:ext uri="{FF2B5EF4-FFF2-40B4-BE49-F238E27FC236}">
                    <a16:creationId xmlns:a16="http://schemas.microsoft.com/office/drawing/2014/main" id="{B23C24C2-7FD4-41D9-8056-6635EAA290B0}"/>
                  </a:ext>
                </a:extLst>
              </p:cNvPr>
              <p:cNvCxnSpPr/>
              <p:nvPr/>
            </p:nvCxnSpPr>
            <p:spPr>
              <a:xfrm>
                <a:off x="1477736" y="4929460"/>
                <a:ext cx="419072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组合 42">
              <a:extLst>
                <a:ext uri="{FF2B5EF4-FFF2-40B4-BE49-F238E27FC236}">
                  <a16:creationId xmlns:a16="http://schemas.microsoft.com/office/drawing/2014/main" id="{99BD7459-513F-48F1-A946-A203A22D5688}"/>
                </a:ext>
              </a:extLst>
            </p:cNvPr>
            <p:cNvGrpSpPr/>
            <p:nvPr/>
          </p:nvGrpSpPr>
          <p:grpSpPr bwMode="auto">
            <a:xfrm>
              <a:off x="2741508" y="4714061"/>
              <a:ext cx="485786" cy="125997"/>
              <a:chOff x="1477736" y="4777059"/>
              <a:chExt cx="419101" cy="152401"/>
            </a:xfrm>
          </p:grpSpPr>
          <p:cxnSp>
            <p:nvCxnSpPr>
              <p:cNvPr id="164" name="出自【趣你的PPT】(微信:qunideppt)：最优质的PPT资源库">
                <a:extLst>
                  <a:ext uri="{FF2B5EF4-FFF2-40B4-BE49-F238E27FC236}">
                    <a16:creationId xmlns:a16="http://schemas.microsoft.com/office/drawing/2014/main" id="{AD4F3CC1-9683-4067-BE5B-B28714739F48}"/>
                  </a:ext>
                </a:extLst>
              </p:cNvPr>
              <p:cNvCxnSpPr/>
              <p:nvPr/>
            </p:nvCxnSpPr>
            <p:spPr>
              <a:xfrm>
                <a:off x="1477765" y="4777059"/>
                <a:ext cx="419072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出自【趣你的PPT】(微信:qunideppt)：最优质的PPT资源库">
                <a:extLst>
                  <a:ext uri="{FF2B5EF4-FFF2-40B4-BE49-F238E27FC236}">
                    <a16:creationId xmlns:a16="http://schemas.microsoft.com/office/drawing/2014/main" id="{C26C2E2E-6CBF-4646-89BD-8792EF31FCFB}"/>
                  </a:ext>
                </a:extLst>
              </p:cNvPr>
              <p:cNvCxnSpPr/>
              <p:nvPr/>
            </p:nvCxnSpPr>
            <p:spPr>
              <a:xfrm>
                <a:off x="1477765" y="4929460"/>
                <a:ext cx="419072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8" name="出自【趣你的PPT】(微信:qunideppt)：最优质的PPT资源库">
            <a:extLst>
              <a:ext uri="{FF2B5EF4-FFF2-40B4-BE49-F238E27FC236}">
                <a16:creationId xmlns:a16="http://schemas.microsoft.com/office/drawing/2014/main" id="{BFCC34AA-17D6-49DB-8961-3A81FAF80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9712" y="5036809"/>
            <a:ext cx="32432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0" marR="0" lvl="0" indent="0" algn="ctr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2600" b="1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結論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9" name="出自【趣你的PPT】(微信:qunideppt)：最优质的PPT资源库">
            <a:extLst>
              <a:ext uri="{FF2B5EF4-FFF2-40B4-BE49-F238E27FC236}">
                <a16:creationId xmlns:a16="http://schemas.microsoft.com/office/drawing/2014/main" id="{C24857E1-CBBC-4692-AB4E-7E8417F53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7851" y="4483959"/>
            <a:ext cx="9159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</a:t>
            </a:r>
            <a:r>
              <a:rPr kumimoji="0" lang="en-US" altLang="zh-TW" sz="3600" b="1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0" name="出自【趣你的PPT】(微信:qunideppt)：最优质的PPT资源库">
            <a:extLst>
              <a:ext uri="{FF2B5EF4-FFF2-40B4-BE49-F238E27FC236}">
                <a16:creationId xmlns:a16="http://schemas.microsoft.com/office/drawing/2014/main" id="{0912759A-E45F-47FF-9BF5-E404B54F17C3}"/>
              </a:ext>
            </a:extLst>
          </p:cNvPr>
          <p:cNvSpPr>
            <a:spLocks noEditPoints="1"/>
          </p:cNvSpPr>
          <p:nvPr/>
        </p:nvSpPr>
        <p:spPr bwMode="auto">
          <a:xfrm>
            <a:off x="9874167" y="3108850"/>
            <a:ext cx="844550" cy="844550"/>
          </a:xfrm>
          <a:custGeom>
            <a:avLst/>
            <a:gdLst>
              <a:gd name="T0" fmla="*/ 341 w 933"/>
              <a:gd name="T1" fmla="*/ 63 h 932"/>
              <a:gd name="T2" fmla="*/ 145 w 933"/>
              <a:gd name="T3" fmla="*/ 144 h 932"/>
              <a:gd name="T4" fmla="*/ 64 w 933"/>
              <a:gd name="T5" fmla="*/ 340 h 932"/>
              <a:gd name="T6" fmla="*/ 145 w 933"/>
              <a:gd name="T7" fmla="*/ 536 h 932"/>
              <a:gd name="T8" fmla="*/ 341 w 933"/>
              <a:gd name="T9" fmla="*/ 617 h 932"/>
              <a:gd name="T10" fmla="*/ 537 w 933"/>
              <a:gd name="T11" fmla="*/ 536 h 932"/>
              <a:gd name="T12" fmla="*/ 537 w 933"/>
              <a:gd name="T13" fmla="*/ 144 h 932"/>
              <a:gd name="T14" fmla="*/ 341 w 933"/>
              <a:gd name="T15" fmla="*/ 63 h 932"/>
              <a:gd name="T16" fmla="*/ 341 w 933"/>
              <a:gd name="T17" fmla="*/ 681 h 932"/>
              <a:gd name="T18" fmla="*/ 100 w 933"/>
              <a:gd name="T19" fmla="*/ 581 h 932"/>
              <a:gd name="T20" fmla="*/ 0 w 933"/>
              <a:gd name="T21" fmla="*/ 340 h 932"/>
              <a:gd name="T22" fmla="*/ 100 w 933"/>
              <a:gd name="T23" fmla="*/ 100 h 932"/>
              <a:gd name="T24" fmla="*/ 341 w 933"/>
              <a:gd name="T25" fmla="*/ 0 h 932"/>
              <a:gd name="T26" fmla="*/ 582 w 933"/>
              <a:gd name="T27" fmla="*/ 100 h 932"/>
              <a:gd name="T28" fmla="*/ 582 w 933"/>
              <a:gd name="T29" fmla="*/ 581 h 932"/>
              <a:gd name="T30" fmla="*/ 341 w 933"/>
              <a:gd name="T31" fmla="*/ 681 h 932"/>
              <a:gd name="T32" fmla="*/ 636 w 933"/>
              <a:gd name="T33" fmla="*/ 538 h 932"/>
              <a:gd name="T34" fmla="*/ 636 w 933"/>
              <a:gd name="T35" fmla="*/ 581 h 932"/>
              <a:gd name="T36" fmla="*/ 582 w 933"/>
              <a:gd name="T37" fmla="*/ 636 h 932"/>
              <a:gd name="T38" fmla="*/ 539 w 933"/>
              <a:gd name="T39" fmla="*/ 636 h 932"/>
              <a:gd name="T40" fmla="*/ 537 w 933"/>
              <a:gd name="T41" fmla="*/ 634 h 932"/>
              <a:gd name="T42" fmla="*/ 537 w 933"/>
              <a:gd name="T43" fmla="*/ 591 h 932"/>
              <a:gd name="T44" fmla="*/ 591 w 933"/>
              <a:gd name="T45" fmla="*/ 536 h 932"/>
              <a:gd name="T46" fmla="*/ 634 w 933"/>
              <a:gd name="T47" fmla="*/ 536 h 932"/>
              <a:gd name="T48" fmla="*/ 636 w 933"/>
              <a:gd name="T49" fmla="*/ 538 h 932"/>
              <a:gd name="T50" fmla="*/ 707 w 933"/>
              <a:gd name="T51" fmla="*/ 630 h 932"/>
              <a:gd name="T52" fmla="*/ 707 w 933"/>
              <a:gd name="T53" fmla="*/ 706 h 932"/>
              <a:gd name="T54" fmla="*/ 631 w 933"/>
              <a:gd name="T55" fmla="*/ 706 h 932"/>
              <a:gd name="T56" fmla="*/ 631 w 933"/>
              <a:gd name="T57" fmla="*/ 630 h 932"/>
              <a:gd name="T58" fmla="*/ 707 w 933"/>
              <a:gd name="T59" fmla="*/ 630 h 932"/>
              <a:gd name="T60" fmla="*/ 922 w 933"/>
              <a:gd name="T61" fmla="*/ 834 h 932"/>
              <a:gd name="T62" fmla="*/ 920 w 933"/>
              <a:gd name="T63" fmla="*/ 875 h 932"/>
              <a:gd name="T64" fmla="*/ 876 w 933"/>
              <a:gd name="T65" fmla="*/ 919 h 932"/>
              <a:gd name="T66" fmla="*/ 835 w 933"/>
              <a:gd name="T67" fmla="*/ 921 h 932"/>
              <a:gd name="T68" fmla="*/ 705 w 933"/>
              <a:gd name="T69" fmla="*/ 791 h 932"/>
              <a:gd name="T70" fmla="*/ 707 w 933"/>
              <a:gd name="T71" fmla="*/ 750 h 932"/>
              <a:gd name="T72" fmla="*/ 750 w 933"/>
              <a:gd name="T73" fmla="*/ 706 h 932"/>
              <a:gd name="T74" fmla="*/ 791 w 933"/>
              <a:gd name="T75" fmla="*/ 704 h 932"/>
              <a:gd name="T76" fmla="*/ 922 w 933"/>
              <a:gd name="T77" fmla="*/ 834 h 932"/>
              <a:gd name="T78" fmla="*/ 341 w 933"/>
              <a:gd name="T79" fmla="*/ 136 h 932"/>
              <a:gd name="T80" fmla="*/ 196 w 933"/>
              <a:gd name="T81" fmla="*/ 196 h 932"/>
              <a:gd name="T82" fmla="*/ 137 w 933"/>
              <a:gd name="T83" fmla="*/ 340 h 932"/>
              <a:gd name="T84" fmla="*/ 196 w 933"/>
              <a:gd name="T85" fmla="*/ 485 h 932"/>
              <a:gd name="T86" fmla="*/ 341 w 933"/>
              <a:gd name="T87" fmla="*/ 545 h 932"/>
              <a:gd name="T88" fmla="*/ 485 w 933"/>
              <a:gd name="T89" fmla="*/ 485 h 932"/>
              <a:gd name="T90" fmla="*/ 485 w 933"/>
              <a:gd name="T91" fmla="*/ 196 h 932"/>
              <a:gd name="T92" fmla="*/ 341 w 933"/>
              <a:gd name="T93" fmla="*/ 136 h 932"/>
              <a:gd name="T94" fmla="*/ 341 w 933"/>
              <a:gd name="T95" fmla="*/ 587 h 932"/>
              <a:gd name="T96" fmla="*/ 167 w 933"/>
              <a:gd name="T97" fmla="*/ 515 h 932"/>
              <a:gd name="T98" fmla="*/ 94 w 933"/>
              <a:gd name="T99" fmla="*/ 340 h 932"/>
              <a:gd name="T100" fmla="*/ 167 w 933"/>
              <a:gd name="T101" fmla="*/ 166 h 932"/>
              <a:gd name="T102" fmla="*/ 341 w 933"/>
              <a:gd name="T103" fmla="*/ 94 h 932"/>
              <a:gd name="T104" fmla="*/ 515 w 933"/>
              <a:gd name="T105" fmla="*/ 166 h 932"/>
              <a:gd name="T106" fmla="*/ 515 w 933"/>
              <a:gd name="T107" fmla="*/ 515 h 932"/>
              <a:gd name="T108" fmla="*/ 341 w 933"/>
              <a:gd name="T109" fmla="*/ 587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33" h="932">
                <a:moveTo>
                  <a:pt x="341" y="63"/>
                </a:moveTo>
                <a:cubicBezTo>
                  <a:pt x="267" y="63"/>
                  <a:pt x="197" y="92"/>
                  <a:pt x="145" y="144"/>
                </a:cubicBezTo>
                <a:cubicBezTo>
                  <a:pt x="93" y="197"/>
                  <a:pt x="64" y="266"/>
                  <a:pt x="64" y="340"/>
                </a:cubicBezTo>
                <a:cubicBezTo>
                  <a:pt x="64" y="414"/>
                  <a:pt x="93" y="484"/>
                  <a:pt x="145" y="536"/>
                </a:cubicBezTo>
                <a:cubicBezTo>
                  <a:pt x="197" y="589"/>
                  <a:pt x="267" y="617"/>
                  <a:pt x="341" y="617"/>
                </a:cubicBezTo>
                <a:cubicBezTo>
                  <a:pt x="415" y="617"/>
                  <a:pt x="484" y="589"/>
                  <a:pt x="537" y="536"/>
                </a:cubicBezTo>
                <a:cubicBezTo>
                  <a:pt x="645" y="428"/>
                  <a:pt x="645" y="252"/>
                  <a:pt x="537" y="144"/>
                </a:cubicBezTo>
                <a:cubicBezTo>
                  <a:pt x="484" y="92"/>
                  <a:pt x="415" y="63"/>
                  <a:pt x="341" y="63"/>
                </a:cubicBezTo>
                <a:close/>
                <a:moveTo>
                  <a:pt x="341" y="681"/>
                </a:moveTo>
                <a:cubicBezTo>
                  <a:pt x="250" y="681"/>
                  <a:pt x="164" y="645"/>
                  <a:pt x="100" y="581"/>
                </a:cubicBezTo>
                <a:cubicBezTo>
                  <a:pt x="36" y="517"/>
                  <a:pt x="0" y="431"/>
                  <a:pt x="0" y="340"/>
                </a:cubicBezTo>
                <a:cubicBezTo>
                  <a:pt x="0" y="249"/>
                  <a:pt x="36" y="164"/>
                  <a:pt x="100" y="100"/>
                </a:cubicBezTo>
                <a:cubicBezTo>
                  <a:pt x="164" y="35"/>
                  <a:pt x="250" y="0"/>
                  <a:pt x="341" y="0"/>
                </a:cubicBezTo>
                <a:cubicBezTo>
                  <a:pt x="432" y="0"/>
                  <a:pt x="517" y="35"/>
                  <a:pt x="582" y="100"/>
                </a:cubicBezTo>
                <a:cubicBezTo>
                  <a:pt x="714" y="232"/>
                  <a:pt x="714" y="448"/>
                  <a:pt x="582" y="581"/>
                </a:cubicBezTo>
                <a:cubicBezTo>
                  <a:pt x="517" y="645"/>
                  <a:pt x="432" y="681"/>
                  <a:pt x="341" y="681"/>
                </a:cubicBezTo>
                <a:close/>
                <a:moveTo>
                  <a:pt x="636" y="538"/>
                </a:moveTo>
                <a:cubicBezTo>
                  <a:pt x="648" y="550"/>
                  <a:pt x="648" y="569"/>
                  <a:pt x="636" y="581"/>
                </a:cubicBezTo>
                <a:lnTo>
                  <a:pt x="582" y="636"/>
                </a:lnTo>
                <a:cubicBezTo>
                  <a:pt x="570" y="648"/>
                  <a:pt x="551" y="648"/>
                  <a:pt x="539" y="636"/>
                </a:cubicBezTo>
                <a:lnTo>
                  <a:pt x="537" y="634"/>
                </a:lnTo>
                <a:cubicBezTo>
                  <a:pt x="525" y="622"/>
                  <a:pt x="525" y="602"/>
                  <a:pt x="537" y="591"/>
                </a:cubicBezTo>
                <a:lnTo>
                  <a:pt x="591" y="536"/>
                </a:lnTo>
                <a:cubicBezTo>
                  <a:pt x="603" y="524"/>
                  <a:pt x="622" y="524"/>
                  <a:pt x="634" y="536"/>
                </a:cubicBezTo>
                <a:lnTo>
                  <a:pt x="636" y="538"/>
                </a:lnTo>
                <a:close/>
                <a:moveTo>
                  <a:pt x="707" y="630"/>
                </a:moveTo>
                <a:cubicBezTo>
                  <a:pt x="728" y="651"/>
                  <a:pt x="728" y="685"/>
                  <a:pt x="707" y="706"/>
                </a:cubicBezTo>
                <a:cubicBezTo>
                  <a:pt x="686" y="727"/>
                  <a:pt x="652" y="727"/>
                  <a:pt x="631" y="706"/>
                </a:cubicBezTo>
                <a:cubicBezTo>
                  <a:pt x="610" y="685"/>
                  <a:pt x="610" y="651"/>
                  <a:pt x="631" y="630"/>
                </a:cubicBezTo>
                <a:cubicBezTo>
                  <a:pt x="652" y="609"/>
                  <a:pt x="686" y="609"/>
                  <a:pt x="707" y="630"/>
                </a:cubicBezTo>
                <a:close/>
                <a:moveTo>
                  <a:pt x="922" y="834"/>
                </a:moveTo>
                <a:cubicBezTo>
                  <a:pt x="933" y="845"/>
                  <a:pt x="932" y="864"/>
                  <a:pt x="920" y="875"/>
                </a:cubicBezTo>
                <a:lnTo>
                  <a:pt x="876" y="919"/>
                </a:lnTo>
                <a:cubicBezTo>
                  <a:pt x="864" y="931"/>
                  <a:pt x="846" y="932"/>
                  <a:pt x="835" y="921"/>
                </a:cubicBezTo>
                <a:lnTo>
                  <a:pt x="705" y="791"/>
                </a:lnTo>
                <a:cubicBezTo>
                  <a:pt x="694" y="780"/>
                  <a:pt x="695" y="762"/>
                  <a:pt x="707" y="750"/>
                </a:cubicBezTo>
                <a:lnTo>
                  <a:pt x="750" y="706"/>
                </a:lnTo>
                <a:cubicBezTo>
                  <a:pt x="762" y="694"/>
                  <a:pt x="781" y="693"/>
                  <a:pt x="791" y="704"/>
                </a:cubicBezTo>
                <a:lnTo>
                  <a:pt x="922" y="834"/>
                </a:lnTo>
                <a:close/>
                <a:moveTo>
                  <a:pt x="341" y="136"/>
                </a:moveTo>
                <a:cubicBezTo>
                  <a:pt x="286" y="136"/>
                  <a:pt x="235" y="157"/>
                  <a:pt x="196" y="196"/>
                </a:cubicBezTo>
                <a:cubicBezTo>
                  <a:pt x="158" y="234"/>
                  <a:pt x="137" y="286"/>
                  <a:pt x="137" y="340"/>
                </a:cubicBezTo>
                <a:cubicBezTo>
                  <a:pt x="137" y="395"/>
                  <a:pt x="158" y="446"/>
                  <a:pt x="196" y="485"/>
                </a:cubicBezTo>
                <a:cubicBezTo>
                  <a:pt x="235" y="523"/>
                  <a:pt x="286" y="545"/>
                  <a:pt x="341" y="545"/>
                </a:cubicBezTo>
                <a:cubicBezTo>
                  <a:pt x="395" y="545"/>
                  <a:pt x="447" y="523"/>
                  <a:pt x="485" y="485"/>
                </a:cubicBezTo>
                <a:cubicBezTo>
                  <a:pt x="565" y="405"/>
                  <a:pt x="565" y="275"/>
                  <a:pt x="485" y="196"/>
                </a:cubicBezTo>
                <a:cubicBezTo>
                  <a:pt x="447" y="157"/>
                  <a:pt x="395" y="136"/>
                  <a:pt x="341" y="136"/>
                </a:cubicBezTo>
                <a:close/>
                <a:moveTo>
                  <a:pt x="341" y="587"/>
                </a:moveTo>
                <a:cubicBezTo>
                  <a:pt x="275" y="587"/>
                  <a:pt x="213" y="561"/>
                  <a:pt x="167" y="515"/>
                </a:cubicBezTo>
                <a:cubicBezTo>
                  <a:pt x="120" y="468"/>
                  <a:pt x="94" y="406"/>
                  <a:pt x="94" y="340"/>
                </a:cubicBezTo>
                <a:cubicBezTo>
                  <a:pt x="94" y="274"/>
                  <a:pt x="120" y="212"/>
                  <a:pt x="167" y="166"/>
                </a:cubicBezTo>
                <a:cubicBezTo>
                  <a:pt x="213" y="119"/>
                  <a:pt x="275" y="94"/>
                  <a:pt x="341" y="94"/>
                </a:cubicBezTo>
                <a:cubicBezTo>
                  <a:pt x="407" y="94"/>
                  <a:pt x="469" y="119"/>
                  <a:pt x="515" y="166"/>
                </a:cubicBezTo>
                <a:cubicBezTo>
                  <a:pt x="611" y="262"/>
                  <a:pt x="611" y="418"/>
                  <a:pt x="515" y="515"/>
                </a:cubicBezTo>
                <a:cubicBezTo>
                  <a:pt x="469" y="561"/>
                  <a:pt x="407" y="587"/>
                  <a:pt x="341" y="5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8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pic>
        <p:nvPicPr>
          <p:cNvPr id="5" name="圖形 4" descr="通訊錄 以實心填滿">
            <a:extLst>
              <a:ext uri="{FF2B5EF4-FFF2-40B4-BE49-F238E27FC236}">
                <a16:creationId xmlns:a16="http://schemas.microsoft.com/office/drawing/2014/main" id="{42A742F2-0FB5-4696-B9E9-F6A87F234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47950" y="3021930"/>
            <a:ext cx="964082" cy="964082"/>
          </a:xfrm>
          <a:prstGeom prst="rect">
            <a:avLst/>
          </a:prstGeom>
        </p:spPr>
      </p:pic>
      <p:sp>
        <p:nvSpPr>
          <p:cNvPr id="171" name="出自【趣你的PPT】(微信:qunideppt)：最优质的PPT资源库">
            <a:extLst>
              <a:ext uri="{FF2B5EF4-FFF2-40B4-BE49-F238E27FC236}">
                <a16:creationId xmlns:a16="http://schemas.microsoft.com/office/drawing/2014/main" id="{E40A47C4-426C-40AD-8F12-E634602CF9D0}"/>
              </a:ext>
            </a:extLst>
          </p:cNvPr>
          <p:cNvSpPr>
            <a:spLocks noEditPoints="1"/>
          </p:cNvSpPr>
          <p:nvPr/>
        </p:nvSpPr>
        <p:spPr bwMode="auto">
          <a:xfrm>
            <a:off x="7846540" y="3108850"/>
            <a:ext cx="746992" cy="1018661"/>
          </a:xfrm>
          <a:custGeom>
            <a:avLst/>
            <a:gdLst>
              <a:gd name="T0" fmla="*/ 68 w 683"/>
              <a:gd name="T1" fmla="*/ 130 h 941"/>
              <a:gd name="T2" fmla="*/ 170 w 683"/>
              <a:gd name="T3" fmla="*/ 74 h 941"/>
              <a:gd name="T4" fmla="*/ 173 w 683"/>
              <a:gd name="T5" fmla="*/ 190 h 941"/>
              <a:gd name="T6" fmla="*/ 71 w 683"/>
              <a:gd name="T7" fmla="*/ 246 h 941"/>
              <a:gd name="T8" fmla="*/ 68 w 683"/>
              <a:gd name="T9" fmla="*/ 130 h 941"/>
              <a:gd name="T10" fmla="*/ 266 w 683"/>
              <a:gd name="T11" fmla="*/ 416 h 941"/>
              <a:gd name="T12" fmla="*/ 266 w 683"/>
              <a:gd name="T13" fmla="*/ 416 h 941"/>
              <a:gd name="T14" fmla="*/ 419 w 683"/>
              <a:gd name="T15" fmla="*/ 329 h 941"/>
              <a:gd name="T16" fmla="*/ 418 w 683"/>
              <a:gd name="T17" fmla="*/ 153 h 941"/>
              <a:gd name="T18" fmla="*/ 418 w 683"/>
              <a:gd name="T19" fmla="*/ 153 h 941"/>
              <a:gd name="T20" fmla="*/ 197 w 683"/>
              <a:gd name="T21" fmla="*/ 25 h 941"/>
              <a:gd name="T22" fmla="*/ 197 w 683"/>
              <a:gd name="T23" fmla="*/ 25 h 941"/>
              <a:gd name="T24" fmla="*/ 41 w 683"/>
              <a:gd name="T25" fmla="*/ 111 h 941"/>
              <a:gd name="T26" fmla="*/ 45 w 683"/>
              <a:gd name="T27" fmla="*/ 288 h 941"/>
              <a:gd name="T28" fmla="*/ 45 w 683"/>
              <a:gd name="T29" fmla="*/ 288 h 941"/>
              <a:gd name="T30" fmla="*/ 266 w 683"/>
              <a:gd name="T31" fmla="*/ 416 h 941"/>
              <a:gd name="T32" fmla="*/ 664 w 683"/>
              <a:gd name="T33" fmla="*/ 395 h 941"/>
              <a:gd name="T34" fmla="*/ 665 w 683"/>
              <a:gd name="T35" fmla="*/ 395 h 941"/>
              <a:gd name="T36" fmla="*/ 628 w 683"/>
              <a:gd name="T37" fmla="*/ 374 h 941"/>
              <a:gd name="T38" fmla="*/ 604 w 683"/>
              <a:gd name="T39" fmla="*/ 433 h 941"/>
              <a:gd name="T40" fmla="*/ 561 w 683"/>
              <a:gd name="T41" fmla="*/ 487 h 941"/>
              <a:gd name="T42" fmla="*/ 599 w 683"/>
              <a:gd name="T43" fmla="*/ 509 h 941"/>
              <a:gd name="T44" fmla="*/ 599 w 683"/>
              <a:gd name="T45" fmla="*/ 508 h 941"/>
              <a:gd name="T46" fmla="*/ 665 w 683"/>
              <a:gd name="T47" fmla="*/ 471 h 941"/>
              <a:gd name="T48" fmla="*/ 664 w 683"/>
              <a:gd name="T49" fmla="*/ 395 h 941"/>
              <a:gd name="T50" fmla="*/ 575 w 683"/>
              <a:gd name="T51" fmla="*/ 305 h 941"/>
              <a:gd name="T52" fmla="*/ 575 w 683"/>
              <a:gd name="T53" fmla="*/ 305 h 941"/>
              <a:gd name="T54" fmla="*/ 486 w 683"/>
              <a:gd name="T55" fmla="*/ 253 h 941"/>
              <a:gd name="T56" fmla="*/ 449 w 683"/>
              <a:gd name="T57" fmla="*/ 353 h 941"/>
              <a:gd name="T58" fmla="*/ 391 w 683"/>
              <a:gd name="T59" fmla="*/ 427 h 941"/>
              <a:gd name="T60" fmla="*/ 476 w 683"/>
              <a:gd name="T61" fmla="*/ 476 h 941"/>
              <a:gd name="T62" fmla="*/ 476 w 683"/>
              <a:gd name="T63" fmla="*/ 476 h 941"/>
              <a:gd name="T64" fmla="*/ 576 w 683"/>
              <a:gd name="T65" fmla="*/ 419 h 941"/>
              <a:gd name="T66" fmla="*/ 575 w 683"/>
              <a:gd name="T67" fmla="*/ 305 h 941"/>
              <a:gd name="T68" fmla="*/ 410 w 683"/>
              <a:gd name="T69" fmla="*/ 579 h 941"/>
              <a:gd name="T70" fmla="*/ 425 w 683"/>
              <a:gd name="T71" fmla="*/ 532 h 941"/>
              <a:gd name="T72" fmla="*/ 349 w 683"/>
              <a:gd name="T73" fmla="*/ 456 h 941"/>
              <a:gd name="T74" fmla="*/ 273 w 683"/>
              <a:gd name="T75" fmla="*/ 532 h 941"/>
              <a:gd name="T76" fmla="*/ 289 w 683"/>
              <a:gd name="T77" fmla="*/ 579 h 941"/>
              <a:gd name="T78" fmla="*/ 172 w 683"/>
              <a:gd name="T79" fmla="*/ 907 h 941"/>
              <a:gd name="T80" fmla="*/ 182 w 683"/>
              <a:gd name="T81" fmla="*/ 929 h 941"/>
              <a:gd name="T82" fmla="*/ 208 w 683"/>
              <a:gd name="T83" fmla="*/ 938 h 941"/>
              <a:gd name="T84" fmla="*/ 230 w 683"/>
              <a:gd name="T85" fmla="*/ 928 h 941"/>
              <a:gd name="T86" fmla="*/ 319 w 683"/>
              <a:gd name="T87" fmla="*/ 677 h 941"/>
              <a:gd name="T88" fmla="*/ 319 w 683"/>
              <a:gd name="T89" fmla="*/ 922 h 941"/>
              <a:gd name="T90" fmla="*/ 336 w 683"/>
              <a:gd name="T91" fmla="*/ 939 h 941"/>
              <a:gd name="T92" fmla="*/ 363 w 683"/>
              <a:gd name="T93" fmla="*/ 939 h 941"/>
              <a:gd name="T94" fmla="*/ 380 w 683"/>
              <a:gd name="T95" fmla="*/ 922 h 941"/>
              <a:gd name="T96" fmla="*/ 380 w 683"/>
              <a:gd name="T97" fmla="*/ 679 h 941"/>
              <a:gd name="T98" fmla="*/ 469 w 683"/>
              <a:gd name="T99" fmla="*/ 928 h 941"/>
              <a:gd name="T100" fmla="*/ 490 w 683"/>
              <a:gd name="T101" fmla="*/ 938 h 941"/>
              <a:gd name="T102" fmla="*/ 516 w 683"/>
              <a:gd name="T103" fmla="*/ 929 h 941"/>
              <a:gd name="T104" fmla="*/ 527 w 683"/>
              <a:gd name="T105" fmla="*/ 907 h 941"/>
              <a:gd name="T106" fmla="*/ 410 w 683"/>
              <a:gd name="T107" fmla="*/ 579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3" h="941">
                <a:moveTo>
                  <a:pt x="68" y="130"/>
                </a:moveTo>
                <a:cubicBezTo>
                  <a:pt x="95" y="82"/>
                  <a:pt x="141" y="58"/>
                  <a:pt x="170" y="74"/>
                </a:cubicBezTo>
                <a:cubicBezTo>
                  <a:pt x="199" y="91"/>
                  <a:pt x="200" y="143"/>
                  <a:pt x="173" y="190"/>
                </a:cubicBezTo>
                <a:cubicBezTo>
                  <a:pt x="146" y="238"/>
                  <a:pt x="100" y="262"/>
                  <a:pt x="71" y="246"/>
                </a:cubicBezTo>
                <a:cubicBezTo>
                  <a:pt x="42" y="229"/>
                  <a:pt x="41" y="177"/>
                  <a:pt x="68" y="130"/>
                </a:cubicBezTo>
                <a:close/>
                <a:moveTo>
                  <a:pt x="266" y="416"/>
                </a:moveTo>
                <a:lnTo>
                  <a:pt x="266" y="416"/>
                </a:lnTo>
                <a:cubicBezTo>
                  <a:pt x="311" y="437"/>
                  <a:pt x="378" y="399"/>
                  <a:pt x="419" y="329"/>
                </a:cubicBezTo>
                <a:cubicBezTo>
                  <a:pt x="460" y="258"/>
                  <a:pt x="459" y="181"/>
                  <a:pt x="418" y="153"/>
                </a:cubicBezTo>
                <a:lnTo>
                  <a:pt x="197" y="25"/>
                </a:lnTo>
                <a:cubicBezTo>
                  <a:pt x="153" y="0"/>
                  <a:pt x="83" y="38"/>
                  <a:pt x="41" y="111"/>
                </a:cubicBezTo>
                <a:cubicBezTo>
                  <a:pt x="0" y="183"/>
                  <a:pt x="2" y="262"/>
                  <a:pt x="45" y="288"/>
                </a:cubicBezTo>
                <a:lnTo>
                  <a:pt x="266" y="416"/>
                </a:lnTo>
                <a:close/>
                <a:moveTo>
                  <a:pt x="664" y="395"/>
                </a:moveTo>
                <a:lnTo>
                  <a:pt x="665" y="395"/>
                </a:lnTo>
                <a:lnTo>
                  <a:pt x="628" y="374"/>
                </a:lnTo>
                <a:cubicBezTo>
                  <a:pt x="623" y="393"/>
                  <a:pt x="616" y="414"/>
                  <a:pt x="604" y="433"/>
                </a:cubicBezTo>
                <a:cubicBezTo>
                  <a:pt x="592" y="455"/>
                  <a:pt x="577" y="473"/>
                  <a:pt x="561" y="487"/>
                </a:cubicBezTo>
                <a:lnTo>
                  <a:pt x="599" y="509"/>
                </a:lnTo>
                <a:lnTo>
                  <a:pt x="599" y="508"/>
                </a:lnTo>
                <a:cubicBezTo>
                  <a:pt x="618" y="518"/>
                  <a:pt x="647" y="501"/>
                  <a:pt x="665" y="471"/>
                </a:cubicBezTo>
                <a:cubicBezTo>
                  <a:pt x="683" y="441"/>
                  <a:pt x="682" y="407"/>
                  <a:pt x="664" y="395"/>
                </a:cubicBezTo>
                <a:close/>
                <a:moveTo>
                  <a:pt x="575" y="305"/>
                </a:moveTo>
                <a:lnTo>
                  <a:pt x="575" y="305"/>
                </a:lnTo>
                <a:lnTo>
                  <a:pt x="486" y="253"/>
                </a:lnTo>
                <a:cubicBezTo>
                  <a:pt x="481" y="286"/>
                  <a:pt x="468" y="320"/>
                  <a:pt x="449" y="353"/>
                </a:cubicBezTo>
                <a:cubicBezTo>
                  <a:pt x="432" y="382"/>
                  <a:pt x="412" y="407"/>
                  <a:pt x="391" y="427"/>
                </a:cubicBezTo>
                <a:lnTo>
                  <a:pt x="476" y="476"/>
                </a:lnTo>
                <a:cubicBezTo>
                  <a:pt x="505" y="490"/>
                  <a:pt x="549" y="465"/>
                  <a:pt x="576" y="419"/>
                </a:cubicBezTo>
                <a:cubicBezTo>
                  <a:pt x="602" y="373"/>
                  <a:pt x="602" y="323"/>
                  <a:pt x="575" y="305"/>
                </a:cubicBezTo>
                <a:close/>
                <a:moveTo>
                  <a:pt x="410" y="579"/>
                </a:moveTo>
                <a:cubicBezTo>
                  <a:pt x="420" y="566"/>
                  <a:pt x="425" y="550"/>
                  <a:pt x="425" y="532"/>
                </a:cubicBezTo>
                <a:cubicBezTo>
                  <a:pt x="425" y="490"/>
                  <a:pt x="391" y="456"/>
                  <a:pt x="349" y="456"/>
                </a:cubicBezTo>
                <a:cubicBezTo>
                  <a:pt x="307" y="456"/>
                  <a:pt x="273" y="490"/>
                  <a:pt x="273" y="532"/>
                </a:cubicBezTo>
                <a:cubicBezTo>
                  <a:pt x="273" y="550"/>
                  <a:pt x="279" y="566"/>
                  <a:pt x="289" y="579"/>
                </a:cubicBezTo>
                <a:lnTo>
                  <a:pt x="172" y="907"/>
                </a:lnTo>
                <a:cubicBezTo>
                  <a:pt x="169" y="916"/>
                  <a:pt x="174" y="926"/>
                  <a:pt x="182" y="929"/>
                </a:cubicBezTo>
                <a:lnTo>
                  <a:pt x="208" y="938"/>
                </a:lnTo>
                <a:cubicBezTo>
                  <a:pt x="217" y="941"/>
                  <a:pt x="227" y="937"/>
                  <a:pt x="230" y="928"/>
                </a:cubicBezTo>
                <a:lnTo>
                  <a:pt x="319" y="677"/>
                </a:lnTo>
                <a:lnTo>
                  <a:pt x="319" y="922"/>
                </a:lnTo>
                <a:cubicBezTo>
                  <a:pt x="319" y="932"/>
                  <a:pt x="327" y="939"/>
                  <a:pt x="336" y="939"/>
                </a:cubicBezTo>
                <a:lnTo>
                  <a:pt x="363" y="939"/>
                </a:lnTo>
                <a:cubicBezTo>
                  <a:pt x="373" y="939"/>
                  <a:pt x="380" y="932"/>
                  <a:pt x="380" y="922"/>
                </a:cubicBezTo>
                <a:lnTo>
                  <a:pt x="380" y="679"/>
                </a:lnTo>
                <a:lnTo>
                  <a:pt x="469" y="928"/>
                </a:lnTo>
                <a:cubicBezTo>
                  <a:pt x="472" y="937"/>
                  <a:pt x="482" y="941"/>
                  <a:pt x="490" y="938"/>
                </a:cubicBezTo>
                <a:lnTo>
                  <a:pt x="516" y="929"/>
                </a:lnTo>
                <a:cubicBezTo>
                  <a:pt x="525" y="926"/>
                  <a:pt x="530" y="916"/>
                  <a:pt x="527" y="907"/>
                </a:cubicBezTo>
                <a:lnTo>
                  <a:pt x="410" y="5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8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72" name="出自【趣你的PPT】(微信:qunideppt)：最优质的PPT资源库">
            <a:extLst>
              <a:ext uri="{FF2B5EF4-FFF2-40B4-BE49-F238E27FC236}">
                <a16:creationId xmlns:a16="http://schemas.microsoft.com/office/drawing/2014/main" id="{6E6BFF2C-D1BE-4A2E-A829-7BB6A7993E21}"/>
              </a:ext>
            </a:extLst>
          </p:cNvPr>
          <p:cNvSpPr>
            <a:spLocks noEditPoints="1"/>
          </p:cNvSpPr>
          <p:nvPr/>
        </p:nvSpPr>
        <p:spPr bwMode="auto">
          <a:xfrm>
            <a:off x="5500629" y="3103831"/>
            <a:ext cx="1138238" cy="850900"/>
          </a:xfrm>
          <a:custGeom>
            <a:avLst/>
            <a:gdLst>
              <a:gd name="T0" fmla="*/ 2147483646 w 1408"/>
              <a:gd name="T1" fmla="*/ 2147483646 h 1053"/>
              <a:gd name="T2" fmla="*/ 2147483646 w 1408"/>
              <a:gd name="T3" fmla="*/ 2147483646 h 1053"/>
              <a:gd name="T4" fmla="*/ 0 w 1408"/>
              <a:gd name="T5" fmla="*/ 2147483646 h 1053"/>
              <a:gd name="T6" fmla="*/ 2147483646 w 1408"/>
              <a:gd name="T7" fmla="*/ 2147483646 h 1053"/>
              <a:gd name="T8" fmla="*/ 2147483646 w 1408"/>
              <a:gd name="T9" fmla="*/ 2147483646 h 1053"/>
              <a:gd name="T10" fmla="*/ 2147483646 w 1408"/>
              <a:gd name="T11" fmla="*/ 2147483646 h 1053"/>
              <a:gd name="T12" fmla="*/ 2147483646 w 1408"/>
              <a:gd name="T13" fmla="*/ 2147483646 h 1053"/>
              <a:gd name="T14" fmla="*/ 2147483646 w 1408"/>
              <a:gd name="T15" fmla="*/ 2147483646 h 1053"/>
              <a:gd name="T16" fmla="*/ 2147483646 w 1408"/>
              <a:gd name="T17" fmla="*/ 2147483646 h 1053"/>
              <a:gd name="T18" fmla="*/ 2147483646 w 1408"/>
              <a:gd name="T19" fmla="*/ 2147483646 h 1053"/>
              <a:gd name="T20" fmla="*/ 2147483646 w 1408"/>
              <a:gd name="T21" fmla="*/ 2147483646 h 1053"/>
              <a:gd name="T22" fmla="*/ 2147483646 w 1408"/>
              <a:gd name="T23" fmla="*/ 2147483646 h 1053"/>
              <a:gd name="T24" fmla="*/ 2147483646 w 1408"/>
              <a:gd name="T25" fmla="*/ 2147483646 h 1053"/>
              <a:gd name="T26" fmla="*/ 2147483646 w 1408"/>
              <a:gd name="T27" fmla="*/ 2147483646 h 1053"/>
              <a:gd name="T28" fmla="*/ 2147483646 w 1408"/>
              <a:gd name="T29" fmla="*/ 2147483646 h 1053"/>
              <a:gd name="T30" fmla="*/ 2147483646 w 1408"/>
              <a:gd name="T31" fmla="*/ 2147483646 h 1053"/>
              <a:gd name="T32" fmla="*/ 2147483646 w 1408"/>
              <a:gd name="T33" fmla="*/ 2147483646 h 1053"/>
              <a:gd name="T34" fmla="*/ 2147483646 w 1408"/>
              <a:gd name="T35" fmla="*/ 2147483646 h 1053"/>
              <a:gd name="T36" fmla="*/ 2147483646 w 1408"/>
              <a:gd name="T37" fmla="*/ 2147483646 h 1053"/>
              <a:gd name="T38" fmla="*/ 2147483646 w 1408"/>
              <a:gd name="T39" fmla="*/ 2147483646 h 1053"/>
              <a:gd name="T40" fmla="*/ 2147483646 w 1408"/>
              <a:gd name="T41" fmla="*/ 2147483646 h 1053"/>
              <a:gd name="T42" fmla="*/ 2147483646 w 1408"/>
              <a:gd name="T43" fmla="*/ 2147483646 h 1053"/>
              <a:gd name="T44" fmla="*/ 2147483646 w 1408"/>
              <a:gd name="T45" fmla="*/ 2147483646 h 1053"/>
              <a:gd name="T46" fmla="*/ 2147483646 w 1408"/>
              <a:gd name="T47" fmla="*/ 2147483646 h 1053"/>
              <a:gd name="T48" fmla="*/ 2147483646 w 1408"/>
              <a:gd name="T49" fmla="*/ 2147483646 h 1053"/>
              <a:gd name="T50" fmla="*/ 2147483646 w 1408"/>
              <a:gd name="T51" fmla="*/ 2147483646 h 1053"/>
              <a:gd name="T52" fmla="*/ 2147483646 w 1408"/>
              <a:gd name="T53" fmla="*/ 2147483646 h 1053"/>
              <a:gd name="T54" fmla="*/ 2147483646 w 1408"/>
              <a:gd name="T55" fmla="*/ 2147483646 h 1053"/>
              <a:gd name="T56" fmla="*/ 2147483646 w 1408"/>
              <a:gd name="T57" fmla="*/ 2147483646 h 1053"/>
              <a:gd name="T58" fmla="*/ 2147483646 w 1408"/>
              <a:gd name="T59" fmla="*/ 2147483646 h 1053"/>
              <a:gd name="T60" fmla="*/ 2147483646 w 1408"/>
              <a:gd name="T61" fmla="*/ 2147483646 h 1053"/>
              <a:gd name="T62" fmla="*/ 2147483646 w 1408"/>
              <a:gd name="T63" fmla="*/ 2147483646 h 1053"/>
              <a:gd name="T64" fmla="*/ 2147483646 w 1408"/>
              <a:gd name="T65" fmla="*/ 2147483646 h 1053"/>
              <a:gd name="T66" fmla="*/ 2147483646 w 1408"/>
              <a:gd name="T67" fmla="*/ 2147483646 h 1053"/>
              <a:gd name="T68" fmla="*/ 2147483646 w 1408"/>
              <a:gd name="T69" fmla="*/ 2147483646 h 1053"/>
              <a:gd name="T70" fmla="*/ 2147483646 w 1408"/>
              <a:gd name="T71" fmla="*/ 2147483646 h 1053"/>
              <a:gd name="T72" fmla="*/ 2147483646 w 1408"/>
              <a:gd name="T73" fmla="*/ 2147483646 h 1053"/>
              <a:gd name="T74" fmla="*/ 2147483646 w 1408"/>
              <a:gd name="T75" fmla="*/ 2147483646 h 1053"/>
              <a:gd name="T76" fmla="*/ 2147483646 w 1408"/>
              <a:gd name="T77" fmla="*/ 2147483646 h 1053"/>
              <a:gd name="T78" fmla="*/ 2147483646 w 1408"/>
              <a:gd name="T79" fmla="*/ 2147483646 h 1053"/>
              <a:gd name="T80" fmla="*/ 2147483646 w 1408"/>
              <a:gd name="T81" fmla="*/ 2147483646 h 1053"/>
              <a:gd name="T82" fmla="*/ 2147483646 w 1408"/>
              <a:gd name="T83" fmla="*/ 2147483646 h 1053"/>
              <a:gd name="T84" fmla="*/ 2147483646 w 1408"/>
              <a:gd name="T85" fmla="*/ 2147483646 h 1053"/>
              <a:gd name="T86" fmla="*/ 2147483646 w 1408"/>
              <a:gd name="T87" fmla="*/ 2147483646 h 1053"/>
              <a:gd name="T88" fmla="*/ 2147483646 w 1408"/>
              <a:gd name="T89" fmla="*/ 0 h 1053"/>
              <a:gd name="T90" fmla="*/ 2147483646 w 1408"/>
              <a:gd name="T91" fmla="*/ 2147483646 h 1053"/>
              <a:gd name="T92" fmla="*/ 2147483646 w 1408"/>
              <a:gd name="T93" fmla="*/ 2147483646 h 1053"/>
              <a:gd name="T94" fmla="*/ 2147483646 w 1408"/>
              <a:gd name="T95" fmla="*/ 2147483646 h 1053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1408" h="1053">
                <a:moveTo>
                  <a:pt x="295" y="644"/>
                </a:moveTo>
                <a:lnTo>
                  <a:pt x="256" y="644"/>
                </a:lnTo>
                <a:lnTo>
                  <a:pt x="234" y="783"/>
                </a:lnTo>
                <a:lnTo>
                  <a:pt x="162" y="556"/>
                </a:lnTo>
                <a:cubicBezTo>
                  <a:pt x="67" y="593"/>
                  <a:pt x="0" y="673"/>
                  <a:pt x="0" y="756"/>
                </a:cubicBezTo>
                <a:cubicBezTo>
                  <a:pt x="0" y="757"/>
                  <a:pt x="0" y="758"/>
                  <a:pt x="0" y="759"/>
                </a:cubicBezTo>
                <a:cubicBezTo>
                  <a:pt x="0" y="759"/>
                  <a:pt x="0" y="760"/>
                  <a:pt x="0" y="760"/>
                </a:cubicBezTo>
                <a:cubicBezTo>
                  <a:pt x="0" y="812"/>
                  <a:pt x="50" y="811"/>
                  <a:pt x="233" y="811"/>
                </a:cubicBezTo>
                <a:cubicBezTo>
                  <a:pt x="251" y="774"/>
                  <a:pt x="275" y="739"/>
                  <a:pt x="305" y="707"/>
                </a:cubicBezTo>
                <a:lnTo>
                  <a:pt x="295" y="644"/>
                </a:lnTo>
                <a:close/>
                <a:moveTo>
                  <a:pt x="357" y="659"/>
                </a:moveTo>
                <a:cubicBezTo>
                  <a:pt x="388" y="635"/>
                  <a:pt x="422" y="613"/>
                  <a:pt x="460" y="595"/>
                </a:cubicBezTo>
                <a:cubicBezTo>
                  <a:pt x="439" y="580"/>
                  <a:pt x="415" y="566"/>
                  <a:pt x="389" y="556"/>
                </a:cubicBezTo>
                <a:lnTo>
                  <a:pt x="357" y="659"/>
                </a:lnTo>
                <a:close/>
                <a:moveTo>
                  <a:pt x="290" y="574"/>
                </a:moveTo>
                <a:lnTo>
                  <a:pt x="261" y="574"/>
                </a:lnTo>
                <a:cubicBezTo>
                  <a:pt x="258" y="574"/>
                  <a:pt x="255" y="575"/>
                  <a:pt x="253" y="577"/>
                </a:cubicBezTo>
                <a:lnTo>
                  <a:pt x="242" y="589"/>
                </a:lnTo>
                <a:cubicBezTo>
                  <a:pt x="239" y="592"/>
                  <a:pt x="238" y="597"/>
                  <a:pt x="241" y="602"/>
                </a:cubicBezTo>
                <a:lnTo>
                  <a:pt x="255" y="625"/>
                </a:lnTo>
                <a:cubicBezTo>
                  <a:pt x="256" y="628"/>
                  <a:pt x="260" y="630"/>
                  <a:pt x="264" y="630"/>
                </a:cubicBezTo>
                <a:lnTo>
                  <a:pt x="287" y="630"/>
                </a:lnTo>
                <a:cubicBezTo>
                  <a:pt x="291" y="630"/>
                  <a:pt x="295" y="628"/>
                  <a:pt x="297" y="625"/>
                </a:cubicBezTo>
                <a:lnTo>
                  <a:pt x="311" y="602"/>
                </a:lnTo>
                <a:cubicBezTo>
                  <a:pt x="313" y="597"/>
                  <a:pt x="312" y="592"/>
                  <a:pt x="309" y="589"/>
                </a:cubicBezTo>
                <a:lnTo>
                  <a:pt x="298" y="577"/>
                </a:lnTo>
                <a:cubicBezTo>
                  <a:pt x="296" y="575"/>
                  <a:pt x="293" y="574"/>
                  <a:pt x="290" y="574"/>
                </a:cubicBezTo>
                <a:close/>
                <a:moveTo>
                  <a:pt x="1408" y="756"/>
                </a:moveTo>
                <a:cubicBezTo>
                  <a:pt x="1408" y="673"/>
                  <a:pt x="1341" y="593"/>
                  <a:pt x="1245" y="556"/>
                </a:cubicBezTo>
                <a:lnTo>
                  <a:pt x="1174" y="783"/>
                </a:lnTo>
                <a:lnTo>
                  <a:pt x="1151" y="644"/>
                </a:lnTo>
                <a:lnTo>
                  <a:pt x="1113" y="644"/>
                </a:lnTo>
                <a:lnTo>
                  <a:pt x="1103" y="707"/>
                </a:lnTo>
                <a:cubicBezTo>
                  <a:pt x="1132" y="739"/>
                  <a:pt x="1157" y="774"/>
                  <a:pt x="1174" y="811"/>
                </a:cubicBezTo>
                <a:cubicBezTo>
                  <a:pt x="1369" y="811"/>
                  <a:pt x="1408" y="812"/>
                  <a:pt x="1408" y="760"/>
                </a:cubicBezTo>
                <a:cubicBezTo>
                  <a:pt x="1408" y="760"/>
                  <a:pt x="1407" y="759"/>
                  <a:pt x="1407" y="759"/>
                </a:cubicBezTo>
                <a:cubicBezTo>
                  <a:pt x="1407" y="758"/>
                  <a:pt x="1408" y="757"/>
                  <a:pt x="1408" y="756"/>
                </a:cubicBezTo>
                <a:close/>
                <a:moveTo>
                  <a:pt x="891" y="624"/>
                </a:moveTo>
                <a:lnTo>
                  <a:pt x="773" y="999"/>
                </a:lnTo>
                <a:lnTo>
                  <a:pt x="736" y="768"/>
                </a:lnTo>
                <a:lnTo>
                  <a:pt x="672" y="768"/>
                </a:lnTo>
                <a:lnTo>
                  <a:pt x="635" y="999"/>
                </a:lnTo>
                <a:lnTo>
                  <a:pt x="516" y="624"/>
                </a:lnTo>
                <a:cubicBezTo>
                  <a:pt x="358" y="684"/>
                  <a:pt x="248" y="816"/>
                  <a:pt x="248" y="954"/>
                </a:cubicBezTo>
                <a:cubicBezTo>
                  <a:pt x="248" y="956"/>
                  <a:pt x="248" y="957"/>
                  <a:pt x="248" y="959"/>
                </a:cubicBezTo>
                <a:cubicBezTo>
                  <a:pt x="248" y="959"/>
                  <a:pt x="248" y="960"/>
                  <a:pt x="248" y="961"/>
                </a:cubicBezTo>
                <a:cubicBezTo>
                  <a:pt x="248" y="1053"/>
                  <a:pt x="344" y="1045"/>
                  <a:pt x="704" y="1045"/>
                </a:cubicBezTo>
                <a:cubicBezTo>
                  <a:pt x="1087" y="1045"/>
                  <a:pt x="1160" y="1053"/>
                  <a:pt x="1160" y="961"/>
                </a:cubicBezTo>
                <a:cubicBezTo>
                  <a:pt x="1160" y="960"/>
                  <a:pt x="1159" y="959"/>
                  <a:pt x="1159" y="959"/>
                </a:cubicBezTo>
                <a:cubicBezTo>
                  <a:pt x="1159" y="957"/>
                  <a:pt x="1160" y="956"/>
                  <a:pt x="1160" y="954"/>
                </a:cubicBezTo>
                <a:cubicBezTo>
                  <a:pt x="1160" y="816"/>
                  <a:pt x="1049" y="684"/>
                  <a:pt x="891" y="624"/>
                </a:cubicBezTo>
                <a:close/>
                <a:moveTo>
                  <a:pt x="728" y="653"/>
                </a:moveTo>
                <a:lnTo>
                  <a:pt x="680" y="653"/>
                </a:lnTo>
                <a:cubicBezTo>
                  <a:pt x="675" y="653"/>
                  <a:pt x="670" y="655"/>
                  <a:pt x="667" y="658"/>
                </a:cubicBezTo>
                <a:lnTo>
                  <a:pt x="649" y="677"/>
                </a:lnTo>
                <a:cubicBezTo>
                  <a:pt x="643" y="683"/>
                  <a:pt x="642" y="692"/>
                  <a:pt x="646" y="699"/>
                </a:cubicBezTo>
                <a:lnTo>
                  <a:pt x="669" y="737"/>
                </a:lnTo>
                <a:cubicBezTo>
                  <a:pt x="672" y="743"/>
                  <a:pt x="678" y="746"/>
                  <a:pt x="684" y="746"/>
                </a:cubicBezTo>
                <a:lnTo>
                  <a:pt x="723" y="746"/>
                </a:lnTo>
                <a:cubicBezTo>
                  <a:pt x="730" y="746"/>
                  <a:pt x="735" y="743"/>
                  <a:pt x="739" y="737"/>
                </a:cubicBezTo>
                <a:lnTo>
                  <a:pt x="762" y="699"/>
                </a:lnTo>
                <a:cubicBezTo>
                  <a:pt x="766" y="692"/>
                  <a:pt x="765" y="683"/>
                  <a:pt x="759" y="677"/>
                </a:cubicBezTo>
                <a:lnTo>
                  <a:pt x="740" y="658"/>
                </a:lnTo>
                <a:cubicBezTo>
                  <a:pt x="737" y="655"/>
                  <a:pt x="733" y="653"/>
                  <a:pt x="728" y="653"/>
                </a:cubicBezTo>
                <a:close/>
                <a:moveTo>
                  <a:pt x="1132" y="519"/>
                </a:moveTo>
                <a:cubicBezTo>
                  <a:pt x="1200" y="519"/>
                  <a:pt x="1255" y="425"/>
                  <a:pt x="1255" y="338"/>
                </a:cubicBezTo>
                <a:cubicBezTo>
                  <a:pt x="1255" y="250"/>
                  <a:pt x="1200" y="179"/>
                  <a:pt x="1132" y="179"/>
                </a:cubicBezTo>
                <a:cubicBezTo>
                  <a:pt x="1064" y="179"/>
                  <a:pt x="1009" y="250"/>
                  <a:pt x="1009" y="338"/>
                </a:cubicBezTo>
                <a:cubicBezTo>
                  <a:pt x="1009" y="425"/>
                  <a:pt x="1064" y="519"/>
                  <a:pt x="1132" y="519"/>
                </a:cubicBezTo>
                <a:close/>
                <a:moveTo>
                  <a:pt x="1146" y="574"/>
                </a:moveTo>
                <a:lnTo>
                  <a:pt x="1117" y="574"/>
                </a:lnTo>
                <a:cubicBezTo>
                  <a:pt x="1115" y="574"/>
                  <a:pt x="1112" y="575"/>
                  <a:pt x="1110" y="577"/>
                </a:cubicBezTo>
                <a:lnTo>
                  <a:pt x="1099" y="589"/>
                </a:lnTo>
                <a:cubicBezTo>
                  <a:pt x="1095" y="592"/>
                  <a:pt x="1094" y="597"/>
                  <a:pt x="1097" y="602"/>
                </a:cubicBezTo>
                <a:lnTo>
                  <a:pt x="1111" y="625"/>
                </a:lnTo>
                <a:cubicBezTo>
                  <a:pt x="1113" y="628"/>
                  <a:pt x="1116" y="630"/>
                  <a:pt x="1120" y="630"/>
                </a:cubicBezTo>
                <a:lnTo>
                  <a:pt x="1144" y="630"/>
                </a:lnTo>
                <a:cubicBezTo>
                  <a:pt x="1148" y="630"/>
                  <a:pt x="1151" y="628"/>
                  <a:pt x="1153" y="625"/>
                </a:cubicBezTo>
                <a:lnTo>
                  <a:pt x="1167" y="602"/>
                </a:lnTo>
                <a:cubicBezTo>
                  <a:pt x="1169" y="597"/>
                  <a:pt x="1169" y="592"/>
                  <a:pt x="1165" y="589"/>
                </a:cubicBezTo>
                <a:lnTo>
                  <a:pt x="1154" y="577"/>
                </a:lnTo>
                <a:cubicBezTo>
                  <a:pt x="1152" y="575"/>
                  <a:pt x="1149" y="574"/>
                  <a:pt x="1146" y="574"/>
                </a:cubicBezTo>
                <a:close/>
                <a:moveTo>
                  <a:pt x="276" y="519"/>
                </a:moveTo>
                <a:cubicBezTo>
                  <a:pt x="343" y="519"/>
                  <a:pt x="398" y="425"/>
                  <a:pt x="398" y="338"/>
                </a:cubicBezTo>
                <a:cubicBezTo>
                  <a:pt x="398" y="250"/>
                  <a:pt x="343" y="179"/>
                  <a:pt x="276" y="179"/>
                </a:cubicBezTo>
                <a:cubicBezTo>
                  <a:pt x="208" y="179"/>
                  <a:pt x="153" y="250"/>
                  <a:pt x="153" y="338"/>
                </a:cubicBezTo>
                <a:cubicBezTo>
                  <a:pt x="153" y="425"/>
                  <a:pt x="208" y="519"/>
                  <a:pt x="276" y="519"/>
                </a:cubicBezTo>
                <a:close/>
                <a:moveTo>
                  <a:pt x="704" y="561"/>
                </a:moveTo>
                <a:cubicBezTo>
                  <a:pt x="816" y="561"/>
                  <a:pt x="907" y="407"/>
                  <a:pt x="907" y="262"/>
                </a:cubicBezTo>
                <a:cubicBezTo>
                  <a:pt x="907" y="117"/>
                  <a:pt x="816" y="0"/>
                  <a:pt x="704" y="0"/>
                </a:cubicBezTo>
                <a:cubicBezTo>
                  <a:pt x="592" y="0"/>
                  <a:pt x="501" y="117"/>
                  <a:pt x="501" y="262"/>
                </a:cubicBezTo>
                <a:cubicBezTo>
                  <a:pt x="501" y="407"/>
                  <a:pt x="592" y="561"/>
                  <a:pt x="704" y="561"/>
                </a:cubicBezTo>
                <a:close/>
                <a:moveTo>
                  <a:pt x="1019" y="556"/>
                </a:moveTo>
                <a:cubicBezTo>
                  <a:pt x="993" y="566"/>
                  <a:pt x="969" y="580"/>
                  <a:pt x="948" y="595"/>
                </a:cubicBezTo>
                <a:cubicBezTo>
                  <a:pt x="986" y="613"/>
                  <a:pt x="1020" y="635"/>
                  <a:pt x="1051" y="659"/>
                </a:cubicBezTo>
                <a:lnTo>
                  <a:pt x="1019" y="5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8118" y="82335"/>
            <a:ext cx="1415772" cy="461665"/>
          </a:xfrm>
        </p:spPr>
        <p:txBody>
          <a:bodyPr/>
          <a:lstStyle/>
          <a:p>
            <a:r>
              <a:rPr lang="zh-TW" altLang="en-US" sz="2400" dirty="0"/>
              <a:t>最終結果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314920" y="601825"/>
            <a:ext cx="6488970" cy="72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TW" altLang="en-US" sz="3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錄音檔測試</a:t>
            </a:r>
            <a:r>
              <a:rPr lang="en-US" altLang="zh-TW" sz="3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TW" sz="3600" b="1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mfcc</a:t>
            </a:r>
            <a:r>
              <a:rPr lang="en-US" altLang="zh-TW" sz="3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TW" altLang="en-US" sz="3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正規化</a:t>
            </a:r>
            <a:r>
              <a:rPr lang="en-US" altLang="zh-TW" sz="3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3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C664221-D8B5-47E0-9E80-8A11DFD6CA25}"/>
              </a:ext>
            </a:extLst>
          </p:cNvPr>
          <p:cNvSpPr txBox="1"/>
          <p:nvPr/>
        </p:nvSpPr>
        <p:spPr>
          <a:xfrm>
            <a:off x="8057978" y="962597"/>
            <a:ext cx="3562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highlight>
                  <a:srgbClr val="EFF6FF"/>
                </a:highlight>
              </a:rPr>
              <a:t>TP:</a:t>
            </a:r>
            <a:r>
              <a:rPr kumimoji="1" lang="zh-TW" altLang="en-US" dirty="0">
                <a:highlight>
                  <a:srgbClr val="EFF6FF"/>
                </a:highlight>
              </a:rPr>
              <a:t>實際上</a:t>
            </a:r>
            <a:r>
              <a:rPr kumimoji="1" lang="zh-TW" altLang="en-US" dirty="0">
                <a:solidFill>
                  <a:srgbClr val="FF0000"/>
                </a:solidFill>
                <a:highlight>
                  <a:srgbClr val="EFF6FF"/>
                </a:highlight>
              </a:rPr>
              <a:t>有</a:t>
            </a:r>
            <a:r>
              <a:rPr kumimoji="1" lang="zh-TW" altLang="en-US" dirty="0">
                <a:highlight>
                  <a:srgbClr val="EFF6FF"/>
                </a:highlight>
              </a:rPr>
              <a:t>贅詞，預測出</a:t>
            </a:r>
            <a:r>
              <a:rPr kumimoji="1" lang="zh-TW" altLang="en-US" dirty="0">
                <a:solidFill>
                  <a:srgbClr val="FF0000"/>
                </a:solidFill>
                <a:highlight>
                  <a:srgbClr val="EFF6FF"/>
                </a:highlight>
              </a:rPr>
              <a:t>有</a:t>
            </a:r>
            <a:r>
              <a:rPr kumimoji="1" lang="zh-TW" altLang="en-US" dirty="0">
                <a:highlight>
                  <a:srgbClr val="EFF6FF"/>
                </a:highlight>
              </a:rPr>
              <a:t>贅詞。</a:t>
            </a:r>
            <a:endParaRPr kumimoji="1" lang="en-US" altLang="zh-TW" dirty="0">
              <a:highlight>
                <a:srgbClr val="EFF6FF"/>
              </a:highlight>
            </a:endParaRPr>
          </a:p>
          <a:p>
            <a:r>
              <a:rPr kumimoji="1" lang="en-US" altLang="zh-TW" dirty="0">
                <a:highlight>
                  <a:srgbClr val="EFF6FF"/>
                </a:highlight>
              </a:rPr>
              <a:t>TN:</a:t>
            </a:r>
            <a:r>
              <a:rPr kumimoji="1" lang="zh-TW" altLang="en-US" dirty="0">
                <a:highlight>
                  <a:srgbClr val="EFF6FF"/>
                </a:highlight>
              </a:rPr>
              <a:t>實際上</a:t>
            </a:r>
            <a:r>
              <a:rPr kumimoji="1" lang="zh-TW" altLang="en-US" dirty="0">
                <a:solidFill>
                  <a:srgbClr val="FF0000"/>
                </a:solidFill>
                <a:highlight>
                  <a:srgbClr val="EFF6FF"/>
                </a:highlight>
              </a:rPr>
              <a:t>沒</a:t>
            </a:r>
            <a:r>
              <a:rPr kumimoji="1" lang="zh-TW" altLang="en-US" dirty="0">
                <a:highlight>
                  <a:srgbClr val="EFF6FF"/>
                </a:highlight>
              </a:rPr>
              <a:t>贅詞，預測出</a:t>
            </a:r>
            <a:r>
              <a:rPr kumimoji="1" lang="zh-TW" altLang="en-US" dirty="0">
                <a:solidFill>
                  <a:srgbClr val="FF0000"/>
                </a:solidFill>
                <a:highlight>
                  <a:srgbClr val="EFF6FF"/>
                </a:highlight>
              </a:rPr>
              <a:t>沒</a:t>
            </a:r>
            <a:r>
              <a:rPr kumimoji="1" lang="zh-TW" altLang="en-US" dirty="0">
                <a:highlight>
                  <a:srgbClr val="EFF6FF"/>
                </a:highlight>
              </a:rPr>
              <a:t>贅詞。</a:t>
            </a:r>
            <a:endParaRPr kumimoji="1" lang="en-US" altLang="zh-TW" dirty="0">
              <a:highlight>
                <a:srgbClr val="EFF6FF"/>
              </a:highlight>
            </a:endParaRPr>
          </a:p>
          <a:p>
            <a:r>
              <a:rPr kumimoji="1" lang="en-US" altLang="zh-TW" dirty="0">
                <a:highlight>
                  <a:srgbClr val="EFF6FF"/>
                </a:highlight>
              </a:rPr>
              <a:t>FP:</a:t>
            </a:r>
            <a:r>
              <a:rPr kumimoji="1" lang="zh-TW" altLang="en-US" dirty="0">
                <a:highlight>
                  <a:srgbClr val="EFF6FF"/>
                </a:highlight>
              </a:rPr>
              <a:t>實際上</a:t>
            </a:r>
            <a:r>
              <a:rPr kumimoji="1" lang="zh-TW" altLang="en-US" dirty="0">
                <a:solidFill>
                  <a:srgbClr val="FF0000"/>
                </a:solidFill>
                <a:highlight>
                  <a:srgbClr val="EFF6FF"/>
                </a:highlight>
              </a:rPr>
              <a:t>沒</a:t>
            </a:r>
            <a:r>
              <a:rPr kumimoji="1" lang="zh-TW" altLang="en-US" dirty="0">
                <a:highlight>
                  <a:srgbClr val="EFF6FF"/>
                </a:highlight>
              </a:rPr>
              <a:t>贅詞，預測出</a:t>
            </a:r>
            <a:r>
              <a:rPr kumimoji="1" lang="zh-TW" altLang="en-US" dirty="0">
                <a:solidFill>
                  <a:srgbClr val="FF0000"/>
                </a:solidFill>
                <a:highlight>
                  <a:srgbClr val="EFF6FF"/>
                </a:highlight>
              </a:rPr>
              <a:t>有</a:t>
            </a:r>
            <a:r>
              <a:rPr kumimoji="1" lang="zh-TW" altLang="en-US" dirty="0">
                <a:highlight>
                  <a:srgbClr val="EFF6FF"/>
                </a:highlight>
              </a:rPr>
              <a:t>贅詞。</a:t>
            </a:r>
            <a:endParaRPr kumimoji="1" lang="en-US" altLang="zh-TW" dirty="0">
              <a:highlight>
                <a:srgbClr val="EFF6FF"/>
              </a:highlight>
            </a:endParaRPr>
          </a:p>
          <a:p>
            <a:r>
              <a:rPr kumimoji="1" lang="en-US" altLang="zh-TW" dirty="0">
                <a:highlight>
                  <a:srgbClr val="EFF6FF"/>
                </a:highlight>
              </a:rPr>
              <a:t>FN:</a:t>
            </a:r>
            <a:r>
              <a:rPr kumimoji="1" lang="zh-TW" altLang="en-US" dirty="0">
                <a:highlight>
                  <a:srgbClr val="EFF6FF"/>
                </a:highlight>
              </a:rPr>
              <a:t>實際上</a:t>
            </a:r>
            <a:r>
              <a:rPr kumimoji="1" lang="zh-TW" altLang="en-US" dirty="0">
                <a:solidFill>
                  <a:srgbClr val="FF0000"/>
                </a:solidFill>
                <a:highlight>
                  <a:srgbClr val="EFF6FF"/>
                </a:highlight>
              </a:rPr>
              <a:t>有</a:t>
            </a:r>
            <a:r>
              <a:rPr kumimoji="1" lang="zh-TW" altLang="en-US" dirty="0">
                <a:highlight>
                  <a:srgbClr val="EFF6FF"/>
                </a:highlight>
              </a:rPr>
              <a:t>贅詞，預測出</a:t>
            </a:r>
            <a:r>
              <a:rPr kumimoji="1" lang="zh-TW" altLang="en-US" dirty="0">
                <a:solidFill>
                  <a:srgbClr val="FF0000"/>
                </a:solidFill>
                <a:highlight>
                  <a:srgbClr val="EFF6FF"/>
                </a:highlight>
              </a:rPr>
              <a:t>沒</a:t>
            </a:r>
            <a:r>
              <a:rPr kumimoji="1" lang="zh-TW" altLang="en-US" dirty="0">
                <a:highlight>
                  <a:srgbClr val="EFF6FF"/>
                </a:highlight>
              </a:rPr>
              <a:t>贅詞。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4757568-D427-478D-B517-1D6CF6A2BE07}"/>
              </a:ext>
            </a:extLst>
          </p:cNvPr>
          <p:cNvGrpSpPr/>
          <p:nvPr/>
        </p:nvGrpSpPr>
        <p:grpSpPr>
          <a:xfrm>
            <a:off x="7623469" y="3518445"/>
            <a:ext cx="4568531" cy="768071"/>
            <a:chOff x="7623469" y="3518445"/>
            <a:chExt cx="4568531" cy="768071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12256751-77D9-42FF-A95E-3B1D30934D5C}"/>
                </a:ext>
              </a:extLst>
            </p:cNvPr>
            <p:cNvSpPr/>
            <p:nvPr/>
          </p:nvSpPr>
          <p:spPr>
            <a:xfrm>
              <a:off x="7623469" y="3518445"/>
              <a:ext cx="4431538" cy="768071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50B35F93-4074-48A8-918A-E55D5FCA1DED}"/>
                </a:ext>
              </a:extLst>
            </p:cNvPr>
            <p:cNvSpPr txBox="1"/>
            <p:nvPr/>
          </p:nvSpPr>
          <p:spPr>
            <a:xfrm>
              <a:off x="7685871" y="3579314"/>
              <a:ext cx="45061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雖然</a:t>
              </a:r>
              <a:r>
                <a:rPr kumimoji="1" lang="en-US" altLang="zh-TW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threshold</a:t>
              </a:r>
              <a:r>
                <a:rPr kumimoji="1" lang="zh-TW" altLang="en-US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調高後，準確率、精準度、</a:t>
              </a:r>
              <a:r>
                <a:rPr kumimoji="1" lang="en-US" altLang="zh-TW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F1 SCORE</a:t>
              </a:r>
              <a:r>
                <a:rPr kumimoji="1" lang="zh-TW" altLang="en-US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上升，但是</a:t>
              </a:r>
              <a:r>
                <a:rPr kumimoji="1" lang="zh-TW" altLang="en-US" u="sng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召回率</a:t>
              </a:r>
              <a:r>
                <a:rPr kumimoji="1" lang="zh-TW" altLang="en-US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下降了</a:t>
              </a:r>
              <a:r>
                <a:rPr kumimoji="1"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。</a:t>
              </a:r>
            </a:p>
          </p:txBody>
        </p:sp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9CC8DA15-C011-408C-9896-692B40A25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2" y="1562761"/>
            <a:ext cx="4312810" cy="213249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302F08C-4B91-49ED-A250-B8B8EA827C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2" y="4123677"/>
            <a:ext cx="4312810" cy="2132498"/>
          </a:xfrm>
          <a:prstGeom prst="rect">
            <a:avLst/>
          </a:prstGeom>
        </p:spPr>
      </p:pic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31632F8E-85DE-437B-B57B-A9CCA0CEB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611010"/>
              </p:ext>
            </p:extLst>
          </p:nvPr>
        </p:nvGraphicFramePr>
        <p:xfrm>
          <a:off x="5003694" y="1781521"/>
          <a:ext cx="2756769" cy="16949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3114">
                  <a:extLst>
                    <a:ext uri="{9D8B030D-6E8A-4147-A177-3AD203B41FA5}">
                      <a16:colId xmlns:a16="http://schemas.microsoft.com/office/drawing/2014/main" val="3202430829"/>
                    </a:ext>
                  </a:extLst>
                </a:gridCol>
                <a:gridCol w="1243655">
                  <a:extLst>
                    <a:ext uri="{9D8B030D-6E8A-4147-A177-3AD203B41FA5}">
                      <a16:colId xmlns:a16="http://schemas.microsoft.com/office/drawing/2014/main" val="2404663962"/>
                    </a:ext>
                  </a:extLst>
                </a:gridCol>
              </a:tblGrid>
              <a:tr h="28408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準確率</a:t>
                      </a:r>
                      <a:r>
                        <a:rPr lang="en-US" altLang="zh-TW" sz="1800" u="none" strike="noStrike" dirty="0">
                          <a:effectLst/>
                        </a:rPr>
                        <a:t>: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70.29%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7490160"/>
                  </a:ext>
                </a:extLst>
              </a:tr>
              <a:tr h="28408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錯誤率</a:t>
                      </a:r>
                      <a:r>
                        <a:rPr lang="en-US" altLang="zh-TW" sz="1800" u="none" strike="noStrike" dirty="0">
                          <a:effectLst/>
                        </a:rPr>
                        <a:t>: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29.71%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5351999"/>
                  </a:ext>
                </a:extLst>
              </a:tr>
              <a:tr h="28408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精準度</a:t>
                      </a:r>
                      <a:r>
                        <a:rPr lang="en-US" altLang="zh-TW" sz="1800" u="none" strike="noStrike" dirty="0">
                          <a:effectLst/>
                        </a:rPr>
                        <a:t>: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17.91%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7076454"/>
                  </a:ext>
                </a:extLst>
              </a:tr>
              <a:tr h="28408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召回率</a:t>
                      </a:r>
                      <a:r>
                        <a:rPr lang="en-US" altLang="zh-TW" sz="1800" u="none" strike="noStrike" dirty="0">
                          <a:effectLst/>
                        </a:rPr>
                        <a:t>: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42.85%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8147564"/>
                  </a:ext>
                </a:extLst>
              </a:tr>
              <a:tr h="558637">
                <a:tc>
                  <a:txBody>
                    <a:bodyPr/>
                    <a:lstStyle/>
                    <a:p>
                      <a:pPr algn="l" fontAlgn="ctr"/>
                      <a:r>
                        <a:rPr lang="en" sz="1800" u="none" strike="noStrike">
                          <a:effectLst/>
                        </a:rPr>
                        <a:t>F1 SCORE:</a:t>
                      </a:r>
                      <a:endParaRPr lang="en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0.2526147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38117875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DE7EEAC5-A14C-4C49-883C-CD41FE0DC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406607"/>
              </p:ext>
            </p:extLst>
          </p:nvPr>
        </p:nvGraphicFramePr>
        <p:xfrm>
          <a:off x="5003694" y="4416574"/>
          <a:ext cx="2756769" cy="1694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1624">
                  <a:extLst>
                    <a:ext uri="{9D8B030D-6E8A-4147-A177-3AD203B41FA5}">
                      <a16:colId xmlns:a16="http://schemas.microsoft.com/office/drawing/2014/main" val="3004414514"/>
                    </a:ext>
                  </a:extLst>
                </a:gridCol>
                <a:gridCol w="1205145">
                  <a:extLst>
                    <a:ext uri="{9D8B030D-6E8A-4147-A177-3AD203B41FA5}">
                      <a16:colId xmlns:a16="http://schemas.microsoft.com/office/drawing/2014/main" val="257809822"/>
                    </a:ext>
                  </a:extLst>
                </a:gridCol>
              </a:tblGrid>
              <a:tr h="33899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準確率</a:t>
                      </a:r>
                      <a:r>
                        <a:rPr lang="en-US" altLang="zh-TW" sz="1800" u="none" strike="noStrike" dirty="0">
                          <a:effectLst/>
                        </a:rPr>
                        <a:t>: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78.24%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8487454"/>
                  </a:ext>
                </a:extLst>
              </a:tr>
              <a:tr h="33899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錯誤率</a:t>
                      </a:r>
                      <a:r>
                        <a:rPr lang="en-US" altLang="zh-TW" sz="1800" u="none" strike="noStrike" dirty="0">
                          <a:effectLst/>
                        </a:rPr>
                        <a:t>: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21.76%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605021"/>
                  </a:ext>
                </a:extLst>
              </a:tr>
              <a:tr h="33899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精準度</a:t>
                      </a:r>
                      <a:r>
                        <a:rPr lang="en-US" altLang="zh-TW" sz="1800" u="none" strike="noStrike" dirty="0">
                          <a:effectLst/>
                        </a:rPr>
                        <a:t>: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23.91%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7260848"/>
                  </a:ext>
                </a:extLst>
              </a:tr>
              <a:tr h="33899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>
                          <a:effectLst/>
                        </a:rPr>
                        <a:t>召回率</a:t>
                      </a:r>
                      <a:r>
                        <a:rPr lang="en-US" altLang="zh-TW" sz="1800" u="none" strike="noStrike">
                          <a:effectLst/>
                        </a:rPr>
                        <a:t>: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39.28%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1507568"/>
                  </a:ext>
                </a:extLst>
              </a:tr>
              <a:tr h="338995">
                <a:tc>
                  <a:txBody>
                    <a:bodyPr/>
                    <a:lstStyle/>
                    <a:p>
                      <a:pPr algn="l" fontAlgn="ctr"/>
                      <a:r>
                        <a:rPr lang="en" sz="1800" u="none" strike="noStrike">
                          <a:effectLst/>
                        </a:rPr>
                        <a:t>F1 SCORE:</a:t>
                      </a:r>
                      <a:endParaRPr lang="en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0.2972574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4295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161040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圓角 5">
            <a:extLst>
              <a:ext uri="{FF2B5EF4-FFF2-40B4-BE49-F238E27FC236}">
                <a16:creationId xmlns:a16="http://schemas.microsoft.com/office/drawing/2014/main" id="{12256751-77D9-42FF-A95E-3B1D30934D5C}"/>
              </a:ext>
            </a:extLst>
          </p:cNvPr>
          <p:cNvSpPr/>
          <p:nvPr/>
        </p:nvSpPr>
        <p:spPr>
          <a:xfrm>
            <a:off x="7406196" y="3581828"/>
            <a:ext cx="4431538" cy="76807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8118" y="82335"/>
            <a:ext cx="1415772" cy="461665"/>
          </a:xfrm>
        </p:spPr>
        <p:txBody>
          <a:bodyPr/>
          <a:lstStyle/>
          <a:p>
            <a:r>
              <a:rPr lang="zh-TW" altLang="en-US" sz="2400" dirty="0"/>
              <a:t>最終結果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314920" y="601825"/>
            <a:ext cx="6488970" cy="72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TW" altLang="en-US" sz="3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錄音檔測試</a:t>
            </a:r>
            <a:r>
              <a:rPr lang="en-US" altLang="zh-TW" sz="3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TW" sz="3600" b="1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mfcc</a:t>
            </a:r>
            <a:r>
              <a:rPr lang="en-US" altLang="zh-TW" sz="3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3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C664221-D8B5-47E0-9E80-8A11DFD6CA25}"/>
              </a:ext>
            </a:extLst>
          </p:cNvPr>
          <p:cNvSpPr txBox="1"/>
          <p:nvPr/>
        </p:nvSpPr>
        <p:spPr>
          <a:xfrm>
            <a:off x="8057978" y="962597"/>
            <a:ext cx="3562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highlight>
                  <a:srgbClr val="EFF6FF"/>
                </a:highlight>
              </a:rPr>
              <a:t>TP:</a:t>
            </a:r>
            <a:r>
              <a:rPr kumimoji="1" lang="zh-TW" altLang="en-US" dirty="0">
                <a:highlight>
                  <a:srgbClr val="EFF6FF"/>
                </a:highlight>
              </a:rPr>
              <a:t>實際上</a:t>
            </a:r>
            <a:r>
              <a:rPr kumimoji="1" lang="zh-TW" altLang="en-US" dirty="0">
                <a:solidFill>
                  <a:srgbClr val="FF0000"/>
                </a:solidFill>
                <a:highlight>
                  <a:srgbClr val="EFF6FF"/>
                </a:highlight>
              </a:rPr>
              <a:t>有</a:t>
            </a:r>
            <a:r>
              <a:rPr kumimoji="1" lang="zh-TW" altLang="en-US" dirty="0">
                <a:highlight>
                  <a:srgbClr val="EFF6FF"/>
                </a:highlight>
              </a:rPr>
              <a:t>贅詞，預測出</a:t>
            </a:r>
            <a:r>
              <a:rPr kumimoji="1" lang="zh-TW" altLang="en-US" dirty="0">
                <a:solidFill>
                  <a:srgbClr val="FF0000"/>
                </a:solidFill>
                <a:highlight>
                  <a:srgbClr val="EFF6FF"/>
                </a:highlight>
              </a:rPr>
              <a:t>有</a:t>
            </a:r>
            <a:r>
              <a:rPr kumimoji="1" lang="zh-TW" altLang="en-US" dirty="0">
                <a:highlight>
                  <a:srgbClr val="EFF6FF"/>
                </a:highlight>
              </a:rPr>
              <a:t>贅詞。</a:t>
            </a:r>
            <a:endParaRPr kumimoji="1" lang="en-US" altLang="zh-TW" dirty="0">
              <a:highlight>
                <a:srgbClr val="EFF6FF"/>
              </a:highlight>
            </a:endParaRPr>
          </a:p>
          <a:p>
            <a:r>
              <a:rPr kumimoji="1" lang="en-US" altLang="zh-TW" dirty="0">
                <a:highlight>
                  <a:srgbClr val="EFF6FF"/>
                </a:highlight>
              </a:rPr>
              <a:t>TN:</a:t>
            </a:r>
            <a:r>
              <a:rPr kumimoji="1" lang="zh-TW" altLang="en-US" dirty="0">
                <a:highlight>
                  <a:srgbClr val="EFF6FF"/>
                </a:highlight>
              </a:rPr>
              <a:t>實際上</a:t>
            </a:r>
            <a:r>
              <a:rPr kumimoji="1" lang="zh-TW" altLang="en-US" dirty="0">
                <a:solidFill>
                  <a:srgbClr val="FF0000"/>
                </a:solidFill>
                <a:highlight>
                  <a:srgbClr val="EFF6FF"/>
                </a:highlight>
              </a:rPr>
              <a:t>沒</a:t>
            </a:r>
            <a:r>
              <a:rPr kumimoji="1" lang="zh-TW" altLang="en-US" dirty="0">
                <a:highlight>
                  <a:srgbClr val="EFF6FF"/>
                </a:highlight>
              </a:rPr>
              <a:t>贅詞，預測出</a:t>
            </a:r>
            <a:r>
              <a:rPr kumimoji="1" lang="zh-TW" altLang="en-US" dirty="0">
                <a:solidFill>
                  <a:srgbClr val="FF0000"/>
                </a:solidFill>
                <a:highlight>
                  <a:srgbClr val="EFF6FF"/>
                </a:highlight>
              </a:rPr>
              <a:t>沒</a:t>
            </a:r>
            <a:r>
              <a:rPr kumimoji="1" lang="zh-TW" altLang="en-US" dirty="0">
                <a:highlight>
                  <a:srgbClr val="EFF6FF"/>
                </a:highlight>
              </a:rPr>
              <a:t>贅詞。</a:t>
            </a:r>
            <a:endParaRPr kumimoji="1" lang="en-US" altLang="zh-TW" dirty="0">
              <a:highlight>
                <a:srgbClr val="EFF6FF"/>
              </a:highlight>
            </a:endParaRPr>
          </a:p>
          <a:p>
            <a:r>
              <a:rPr kumimoji="1" lang="en-US" altLang="zh-TW" dirty="0">
                <a:highlight>
                  <a:srgbClr val="EFF6FF"/>
                </a:highlight>
              </a:rPr>
              <a:t>FP:</a:t>
            </a:r>
            <a:r>
              <a:rPr kumimoji="1" lang="zh-TW" altLang="en-US" dirty="0">
                <a:highlight>
                  <a:srgbClr val="EFF6FF"/>
                </a:highlight>
              </a:rPr>
              <a:t>實際上</a:t>
            </a:r>
            <a:r>
              <a:rPr kumimoji="1" lang="zh-TW" altLang="en-US" dirty="0">
                <a:solidFill>
                  <a:srgbClr val="FF0000"/>
                </a:solidFill>
                <a:highlight>
                  <a:srgbClr val="EFF6FF"/>
                </a:highlight>
              </a:rPr>
              <a:t>沒</a:t>
            </a:r>
            <a:r>
              <a:rPr kumimoji="1" lang="zh-TW" altLang="en-US" dirty="0">
                <a:highlight>
                  <a:srgbClr val="EFF6FF"/>
                </a:highlight>
              </a:rPr>
              <a:t>贅詞，預測出</a:t>
            </a:r>
            <a:r>
              <a:rPr kumimoji="1" lang="zh-TW" altLang="en-US" dirty="0">
                <a:solidFill>
                  <a:srgbClr val="FF0000"/>
                </a:solidFill>
                <a:highlight>
                  <a:srgbClr val="EFF6FF"/>
                </a:highlight>
              </a:rPr>
              <a:t>有</a:t>
            </a:r>
            <a:r>
              <a:rPr kumimoji="1" lang="zh-TW" altLang="en-US" dirty="0">
                <a:highlight>
                  <a:srgbClr val="EFF6FF"/>
                </a:highlight>
              </a:rPr>
              <a:t>贅詞。</a:t>
            </a:r>
            <a:endParaRPr kumimoji="1" lang="en-US" altLang="zh-TW" dirty="0">
              <a:highlight>
                <a:srgbClr val="EFF6FF"/>
              </a:highlight>
            </a:endParaRPr>
          </a:p>
          <a:p>
            <a:r>
              <a:rPr kumimoji="1" lang="en-US" altLang="zh-TW" dirty="0">
                <a:highlight>
                  <a:srgbClr val="EFF6FF"/>
                </a:highlight>
              </a:rPr>
              <a:t>FN:</a:t>
            </a:r>
            <a:r>
              <a:rPr kumimoji="1" lang="zh-TW" altLang="en-US" dirty="0">
                <a:highlight>
                  <a:srgbClr val="EFF6FF"/>
                </a:highlight>
              </a:rPr>
              <a:t>實際上</a:t>
            </a:r>
            <a:r>
              <a:rPr kumimoji="1" lang="zh-TW" altLang="en-US" dirty="0">
                <a:solidFill>
                  <a:srgbClr val="FF0000"/>
                </a:solidFill>
                <a:highlight>
                  <a:srgbClr val="EFF6FF"/>
                </a:highlight>
              </a:rPr>
              <a:t>有</a:t>
            </a:r>
            <a:r>
              <a:rPr kumimoji="1" lang="zh-TW" altLang="en-US" dirty="0">
                <a:highlight>
                  <a:srgbClr val="EFF6FF"/>
                </a:highlight>
              </a:rPr>
              <a:t>贅詞，預測出</a:t>
            </a:r>
            <a:r>
              <a:rPr kumimoji="1" lang="zh-TW" altLang="en-US" dirty="0">
                <a:solidFill>
                  <a:srgbClr val="FF0000"/>
                </a:solidFill>
                <a:highlight>
                  <a:srgbClr val="EFF6FF"/>
                </a:highlight>
              </a:rPr>
              <a:t>沒</a:t>
            </a:r>
            <a:r>
              <a:rPr kumimoji="1" lang="zh-TW" altLang="en-US" dirty="0">
                <a:highlight>
                  <a:srgbClr val="EFF6FF"/>
                </a:highlight>
              </a:rPr>
              <a:t>贅詞。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0B35F93-4074-48A8-918A-E55D5FCA1DED}"/>
              </a:ext>
            </a:extLst>
          </p:cNvPr>
          <p:cNvSpPr txBox="1"/>
          <p:nvPr/>
        </p:nvSpPr>
        <p:spPr>
          <a:xfrm>
            <a:off x="7411419" y="3642697"/>
            <a:ext cx="4675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測試另一個音檔，可以發現</a:t>
            </a:r>
            <a:r>
              <a:rPr kumimoji="1"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TP</a:t>
            </a:r>
            <a:r>
              <a:rPr kumimoji="1"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的數量極少，召回率不太好。</a:t>
            </a:r>
            <a:endParaRPr kumimoji="1" lang="en-US" altLang="zh-TW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BA3007B-D4D2-4475-A361-78C224855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69" y="4349899"/>
            <a:ext cx="4420737" cy="2185863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24D029CE-A9F3-410E-9248-A944C9856AC9}"/>
              </a:ext>
            </a:extLst>
          </p:cNvPr>
          <p:cNvSpPr txBox="1"/>
          <p:nvPr/>
        </p:nvSpPr>
        <p:spPr>
          <a:xfrm>
            <a:off x="274452" y="4012405"/>
            <a:ext cx="182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err="1"/>
              <a:t>mfcc</a:t>
            </a:r>
            <a:r>
              <a:rPr kumimoji="1" lang="en-US" altLang="zh-TW" dirty="0"/>
              <a:t>+</a:t>
            </a:r>
            <a:r>
              <a:rPr kumimoji="1" lang="zh-TW" altLang="en-US" dirty="0"/>
              <a:t>正規化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A9F47FF-7E5C-4B3A-819B-059F3E30AD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68" y="1698891"/>
            <a:ext cx="4420737" cy="2114144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3C6D8376-EFC7-4C1B-A47C-33DF964520A6}"/>
              </a:ext>
            </a:extLst>
          </p:cNvPr>
          <p:cNvSpPr txBox="1"/>
          <p:nvPr/>
        </p:nvSpPr>
        <p:spPr>
          <a:xfrm>
            <a:off x="274452" y="1381194"/>
            <a:ext cx="109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err="1"/>
              <a:t>mfcc</a:t>
            </a:r>
            <a:endParaRPr kumimoji="1" lang="zh-TW" altLang="en-US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8B969522-EAF3-4553-9870-1D40D899F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952921"/>
              </p:ext>
            </p:extLst>
          </p:nvPr>
        </p:nvGraphicFramePr>
        <p:xfrm>
          <a:off x="4963802" y="1947687"/>
          <a:ext cx="2152182" cy="15429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6091">
                  <a:extLst>
                    <a:ext uri="{9D8B030D-6E8A-4147-A177-3AD203B41FA5}">
                      <a16:colId xmlns:a16="http://schemas.microsoft.com/office/drawing/2014/main" val="2147237412"/>
                    </a:ext>
                  </a:extLst>
                </a:gridCol>
                <a:gridCol w="1076091">
                  <a:extLst>
                    <a:ext uri="{9D8B030D-6E8A-4147-A177-3AD203B41FA5}">
                      <a16:colId xmlns:a16="http://schemas.microsoft.com/office/drawing/2014/main" val="2380723529"/>
                    </a:ext>
                  </a:extLst>
                </a:gridCol>
              </a:tblGrid>
              <a:tr h="222049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準確率</a:t>
                      </a:r>
                      <a:r>
                        <a:rPr lang="en-US" altLang="zh-TW" sz="1800" u="none" strike="noStrike" dirty="0">
                          <a:effectLst/>
                        </a:rPr>
                        <a:t>: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75.00%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7600429"/>
                  </a:ext>
                </a:extLst>
              </a:tr>
              <a:tr h="222049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錯誤率</a:t>
                      </a:r>
                      <a:r>
                        <a:rPr lang="en-US" altLang="zh-TW" sz="1800" u="none" strike="noStrike" dirty="0">
                          <a:effectLst/>
                        </a:rPr>
                        <a:t>: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25.00%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7651835"/>
                  </a:ext>
                </a:extLst>
              </a:tr>
              <a:tr h="222049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精準度</a:t>
                      </a:r>
                      <a:r>
                        <a:rPr lang="en-US" altLang="zh-TW" sz="1800" u="none" strike="noStrike" dirty="0">
                          <a:effectLst/>
                        </a:rPr>
                        <a:t>: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10.00%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1143090"/>
                  </a:ext>
                </a:extLst>
              </a:tr>
              <a:tr h="222049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>
                          <a:effectLst/>
                        </a:rPr>
                        <a:t>召回率</a:t>
                      </a:r>
                      <a:r>
                        <a:rPr lang="en-US" altLang="zh-TW" sz="1800" u="none" strike="noStrike">
                          <a:effectLst/>
                        </a:rPr>
                        <a:t>: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2.00%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6537563"/>
                  </a:ext>
                </a:extLst>
              </a:tr>
              <a:tr h="407554">
                <a:tc>
                  <a:txBody>
                    <a:bodyPr/>
                    <a:lstStyle/>
                    <a:p>
                      <a:pPr algn="l" fontAlgn="ctr"/>
                      <a:r>
                        <a:rPr lang="en" sz="1800" u="none" strike="noStrike">
                          <a:effectLst/>
                        </a:rPr>
                        <a:t>F1 SCORE:</a:t>
                      </a:r>
                      <a:endParaRPr lang="en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0.033333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606042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40EE7B8E-F34E-44AC-96A6-BEE9BCA0C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111824"/>
              </p:ext>
            </p:extLst>
          </p:nvPr>
        </p:nvGraphicFramePr>
        <p:xfrm>
          <a:off x="4972167" y="4660709"/>
          <a:ext cx="2247666" cy="1595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3833">
                  <a:extLst>
                    <a:ext uri="{9D8B030D-6E8A-4147-A177-3AD203B41FA5}">
                      <a16:colId xmlns:a16="http://schemas.microsoft.com/office/drawing/2014/main" val="3510190026"/>
                    </a:ext>
                  </a:extLst>
                </a:gridCol>
                <a:gridCol w="1123833">
                  <a:extLst>
                    <a:ext uri="{9D8B030D-6E8A-4147-A177-3AD203B41FA5}">
                      <a16:colId xmlns:a16="http://schemas.microsoft.com/office/drawing/2014/main" val="2661290535"/>
                    </a:ext>
                  </a:extLst>
                </a:gridCol>
              </a:tblGrid>
              <a:tr h="24053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準確率</a:t>
                      </a:r>
                      <a:r>
                        <a:rPr lang="en-US" altLang="zh-TW" sz="1800" u="none" strike="noStrike" dirty="0">
                          <a:effectLst/>
                        </a:rPr>
                        <a:t>: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74.13%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5460526"/>
                  </a:ext>
                </a:extLst>
              </a:tr>
              <a:tr h="24053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錯誤率</a:t>
                      </a:r>
                      <a:r>
                        <a:rPr lang="en-US" altLang="zh-TW" sz="1800" u="none" strike="noStrike" dirty="0">
                          <a:effectLst/>
                        </a:rPr>
                        <a:t>: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25.87%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7486754"/>
                  </a:ext>
                </a:extLst>
              </a:tr>
              <a:tr h="24053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精準度</a:t>
                      </a:r>
                      <a:r>
                        <a:rPr lang="en-US" altLang="zh-TW" sz="1800" u="none" strike="noStrike" dirty="0">
                          <a:effectLst/>
                        </a:rPr>
                        <a:t>: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14.28%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8211522"/>
                  </a:ext>
                </a:extLst>
              </a:tr>
              <a:tr h="24053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召回率</a:t>
                      </a:r>
                      <a:r>
                        <a:rPr lang="en-US" altLang="zh-TW" sz="1800" u="none" strike="noStrike" dirty="0">
                          <a:effectLst/>
                        </a:rPr>
                        <a:t>: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4.00%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3497185"/>
                  </a:ext>
                </a:extLst>
              </a:tr>
              <a:tr h="460086">
                <a:tc>
                  <a:txBody>
                    <a:bodyPr/>
                    <a:lstStyle/>
                    <a:p>
                      <a:pPr algn="l" fontAlgn="ctr"/>
                      <a:r>
                        <a:rPr lang="en" sz="1800" u="none" strike="noStrike">
                          <a:effectLst/>
                        </a:rPr>
                        <a:t>F1 SCORE:</a:t>
                      </a:r>
                      <a:endParaRPr lang="en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0.062495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0643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457379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圓角 5">
            <a:extLst>
              <a:ext uri="{FF2B5EF4-FFF2-40B4-BE49-F238E27FC236}">
                <a16:creationId xmlns:a16="http://schemas.microsoft.com/office/drawing/2014/main" id="{12256751-77D9-42FF-A95E-3B1D30934D5C}"/>
              </a:ext>
            </a:extLst>
          </p:cNvPr>
          <p:cNvSpPr/>
          <p:nvPr/>
        </p:nvSpPr>
        <p:spPr>
          <a:xfrm>
            <a:off x="8019791" y="3662542"/>
            <a:ext cx="3376608" cy="76807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8118" y="82335"/>
            <a:ext cx="1415772" cy="461665"/>
          </a:xfrm>
        </p:spPr>
        <p:txBody>
          <a:bodyPr/>
          <a:lstStyle/>
          <a:p>
            <a:r>
              <a:rPr lang="zh-TW" altLang="en-US" sz="2400" dirty="0"/>
              <a:t>最終結果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314920" y="601825"/>
            <a:ext cx="6488970" cy="72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TW" altLang="en-US" sz="3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錄音檔測試</a:t>
            </a:r>
            <a:r>
              <a:rPr lang="en-US" altLang="zh-TW" sz="3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TW" sz="3600" b="1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fbank</a:t>
            </a:r>
            <a:r>
              <a:rPr lang="en-US" altLang="zh-TW" sz="3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3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C664221-D8B5-47E0-9E80-8A11DFD6CA25}"/>
              </a:ext>
            </a:extLst>
          </p:cNvPr>
          <p:cNvSpPr txBox="1"/>
          <p:nvPr/>
        </p:nvSpPr>
        <p:spPr>
          <a:xfrm>
            <a:off x="8057978" y="962597"/>
            <a:ext cx="3562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highlight>
                  <a:srgbClr val="EFF6FF"/>
                </a:highlight>
              </a:rPr>
              <a:t>TP:</a:t>
            </a:r>
            <a:r>
              <a:rPr kumimoji="1" lang="zh-TW" altLang="en-US" dirty="0">
                <a:highlight>
                  <a:srgbClr val="EFF6FF"/>
                </a:highlight>
              </a:rPr>
              <a:t>實際上</a:t>
            </a:r>
            <a:r>
              <a:rPr kumimoji="1" lang="zh-TW" altLang="en-US" dirty="0">
                <a:solidFill>
                  <a:srgbClr val="FF0000"/>
                </a:solidFill>
                <a:highlight>
                  <a:srgbClr val="EFF6FF"/>
                </a:highlight>
              </a:rPr>
              <a:t>有</a:t>
            </a:r>
            <a:r>
              <a:rPr kumimoji="1" lang="zh-TW" altLang="en-US" dirty="0">
                <a:highlight>
                  <a:srgbClr val="EFF6FF"/>
                </a:highlight>
              </a:rPr>
              <a:t>贅詞，預測出</a:t>
            </a:r>
            <a:r>
              <a:rPr kumimoji="1" lang="zh-TW" altLang="en-US" dirty="0">
                <a:solidFill>
                  <a:srgbClr val="FF0000"/>
                </a:solidFill>
                <a:highlight>
                  <a:srgbClr val="EFF6FF"/>
                </a:highlight>
              </a:rPr>
              <a:t>有</a:t>
            </a:r>
            <a:r>
              <a:rPr kumimoji="1" lang="zh-TW" altLang="en-US" dirty="0">
                <a:highlight>
                  <a:srgbClr val="EFF6FF"/>
                </a:highlight>
              </a:rPr>
              <a:t>贅詞。</a:t>
            </a:r>
            <a:endParaRPr kumimoji="1" lang="en-US" altLang="zh-TW" dirty="0">
              <a:highlight>
                <a:srgbClr val="EFF6FF"/>
              </a:highlight>
            </a:endParaRPr>
          </a:p>
          <a:p>
            <a:r>
              <a:rPr kumimoji="1" lang="en-US" altLang="zh-TW" dirty="0">
                <a:highlight>
                  <a:srgbClr val="EFF6FF"/>
                </a:highlight>
              </a:rPr>
              <a:t>TN:</a:t>
            </a:r>
            <a:r>
              <a:rPr kumimoji="1" lang="zh-TW" altLang="en-US" dirty="0">
                <a:highlight>
                  <a:srgbClr val="EFF6FF"/>
                </a:highlight>
              </a:rPr>
              <a:t>實際上</a:t>
            </a:r>
            <a:r>
              <a:rPr kumimoji="1" lang="zh-TW" altLang="en-US" dirty="0">
                <a:solidFill>
                  <a:srgbClr val="FF0000"/>
                </a:solidFill>
                <a:highlight>
                  <a:srgbClr val="EFF6FF"/>
                </a:highlight>
              </a:rPr>
              <a:t>沒</a:t>
            </a:r>
            <a:r>
              <a:rPr kumimoji="1" lang="zh-TW" altLang="en-US" dirty="0">
                <a:highlight>
                  <a:srgbClr val="EFF6FF"/>
                </a:highlight>
              </a:rPr>
              <a:t>贅詞，預測出</a:t>
            </a:r>
            <a:r>
              <a:rPr kumimoji="1" lang="zh-TW" altLang="en-US" dirty="0">
                <a:solidFill>
                  <a:srgbClr val="FF0000"/>
                </a:solidFill>
                <a:highlight>
                  <a:srgbClr val="EFF6FF"/>
                </a:highlight>
              </a:rPr>
              <a:t>沒</a:t>
            </a:r>
            <a:r>
              <a:rPr kumimoji="1" lang="zh-TW" altLang="en-US" dirty="0">
                <a:highlight>
                  <a:srgbClr val="EFF6FF"/>
                </a:highlight>
              </a:rPr>
              <a:t>贅詞。</a:t>
            </a:r>
            <a:endParaRPr kumimoji="1" lang="en-US" altLang="zh-TW" dirty="0">
              <a:highlight>
                <a:srgbClr val="EFF6FF"/>
              </a:highlight>
            </a:endParaRPr>
          </a:p>
          <a:p>
            <a:r>
              <a:rPr kumimoji="1" lang="en-US" altLang="zh-TW" dirty="0">
                <a:highlight>
                  <a:srgbClr val="EFF6FF"/>
                </a:highlight>
              </a:rPr>
              <a:t>FP:</a:t>
            </a:r>
            <a:r>
              <a:rPr kumimoji="1" lang="zh-TW" altLang="en-US" dirty="0">
                <a:highlight>
                  <a:srgbClr val="EFF6FF"/>
                </a:highlight>
              </a:rPr>
              <a:t>實際上</a:t>
            </a:r>
            <a:r>
              <a:rPr kumimoji="1" lang="zh-TW" altLang="en-US" dirty="0">
                <a:solidFill>
                  <a:srgbClr val="FF0000"/>
                </a:solidFill>
                <a:highlight>
                  <a:srgbClr val="EFF6FF"/>
                </a:highlight>
              </a:rPr>
              <a:t>沒</a:t>
            </a:r>
            <a:r>
              <a:rPr kumimoji="1" lang="zh-TW" altLang="en-US" dirty="0">
                <a:highlight>
                  <a:srgbClr val="EFF6FF"/>
                </a:highlight>
              </a:rPr>
              <a:t>贅詞，預測出</a:t>
            </a:r>
            <a:r>
              <a:rPr kumimoji="1" lang="zh-TW" altLang="en-US" dirty="0">
                <a:solidFill>
                  <a:srgbClr val="FF0000"/>
                </a:solidFill>
                <a:highlight>
                  <a:srgbClr val="EFF6FF"/>
                </a:highlight>
              </a:rPr>
              <a:t>有</a:t>
            </a:r>
            <a:r>
              <a:rPr kumimoji="1" lang="zh-TW" altLang="en-US" dirty="0">
                <a:highlight>
                  <a:srgbClr val="EFF6FF"/>
                </a:highlight>
              </a:rPr>
              <a:t>贅詞。</a:t>
            </a:r>
            <a:endParaRPr kumimoji="1" lang="en-US" altLang="zh-TW" dirty="0">
              <a:highlight>
                <a:srgbClr val="EFF6FF"/>
              </a:highlight>
            </a:endParaRPr>
          </a:p>
          <a:p>
            <a:r>
              <a:rPr kumimoji="1" lang="en-US" altLang="zh-TW" dirty="0">
                <a:highlight>
                  <a:srgbClr val="EFF6FF"/>
                </a:highlight>
              </a:rPr>
              <a:t>FN:</a:t>
            </a:r>
            <a:r>
              <a:rPr kumimoji="1" lang="zh-TW" altLang="en-US" dirty="0">
                <a:highlight>
                  <a:srgbClr val="EFF6FF"/>
                </a:highlight>
              </a:rPr>
              <a:t>實際上</a:t>
            </a:r>
            <a:r>
              <a:rPr kumimoji="1" lang="zh-TW" altLang="en-US" dirty="0">
                <a:solidFill>
                  <a:srgbClr val="FF0000"/>
                </a:solidFill>
                <a:highlight>
                  <a:srgbClr val="EFF6FF"/>
                </a:highlight>
              </a:rPr>
              <a:t>有</a:t>
            </a:r>
            <a:r>
              <a:rPr kumimoji="1" lang="zh-TW" altLang="en-US" dirty="0">
                <a:highlight>
                  <a:srgbClr val="EFF6FF"/>
                </a:highlight>
              </a:rPr>
              <a:t>贅詞，預測出</a:t>
            </a:r>
            <a:r>
              <a:rPr kumimoji="1" lang="zh-TW" altLang="en-US" dirty="0">
                <a:solidFill>
                  <a:srgbClr val="FF0000"/>
                </a:solidFill>
                <a:highlight>
                  <a:srgbClr val="EFF6FF"/>
                </a:highlight>
              </a:rPr>
              <a:t>沒</a:t>
            </a:r>
            <a:r>
              <a:rPr kumimoji="1" lang="zh-TW" altLang="en-US" dirty="0">
                <a:highlight>
                  <a:srgbClr val="EFF6FF"/>
                </a:highlight>
              </a:rPr>
              <a:t>贅詞。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0B35F93-4074-48A8-918A-E55D5FCA1DED}"/>
              </a:ext>
            </a:extLst>
          </p:cNvPr>
          <p:cNvSpPr txBox="1"/>
          <p:nvPr/>
        </p:nvSpPr>
        <p:spPr>
          <a:xfrm>
            <a:off x="8052320" y="3723411"/>
            <a:ext cx="3344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雖然準確率沒有比</a:t>
            </a:r>
            <a:r>
              <a:rPr kumimoji="1" lang="en-US" altLang="zh-TW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mfcc</a:t>
            </a:r>
            <a:r>
              <a:rPr kumimoji="1"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來得高，</a:t>
            </a:r>
            <a:endParaRPr kumimoji="1" lang="en-US" altLang="zh-TW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kumimoji="1"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但是召回率明顯比</a:t>
            </a:r>
            <a:r>
              <a:rPr kumimoji="1" lang="en-US" altLang="zh-TW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mfcc</a:t>
            </a:r>
            <a:r>
              <a:rPr kumimoji="1"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來得高。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480FB71-2308-4050-8236-DE19B3F16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90" y="1562761"/>
            <a:ext cx="4696660" cy="232229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C25D16E2-0B66-425A-9ED3-57ED29F537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90" y="4223827"/>
            <a:ext cx="4696660" cy="2322295"/>
          </a:xfrm>
          <a:prstGeom prst="rect">
            <a:avLst/>
          </a:prstGeom>
        </p:spPr>
      </p:pic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993E38DC-CE1C-416B-9EFF-AC52894BD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827376"/>
              </p:ext>
            </p:extLst>
          </p:nvPr>
        </p:nvGraphicFramePr>
        <p:xfrm>
          <a:off x="5053017" y="1918624"/>
          <a:ext cx="2600325" cy="1610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8910">
                  <a:extLst>
                    <a:ext uri="{9D8B030D-6E8A-4147-A177-3AD203B41FA5}">
                      <a16:colId xmlns:a16="http://schemas.microsoft.com/office/drawing/2014/main" val="1583930200"/>
                    </a:ext>
                  </a:extLst>
                </a:gridCol>
                <a:gridCol w="1031415">
                  <a:extLst>
                    <a:ext uri="{9D8B030D-6E8A-4147-A177-3AD203B41FA5}">
                      <a16:colId xmlns:a16="http://schemas.microsoft.com/office/drawing/2014/main" val="3210163525"/>
                    </a:ext>
                  </a:extLst>
                </a:gridCol>
              </a:tblGrid>
              <a:tr h="241649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準確率</a:t>
                      </a:r>
                      <a:r>
                        <a:rPr lang="en-US" altLang="zh-TW" sz="1800" u="none" strike="noStrike" dirty="0">
                          <a:effectLst/>
                        </a:rPr>
                        <a:t>: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64.43%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5741251"/>
                  </a:ext>
                </a:extLst>
              </a:tr>
              <a:tr h="241649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錯誤率</a:t>
                      </a:r>
                      <a:r>
                        <a:rPr lang="en-US" altLang="zh-TW" sz="1800" u="none" strike="noStrike" dirty="0">
                          <a:effectLst/>
                        </a:rPr>
                        <a:t>: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35.57%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8627371"/>
                  </a:ext>
                </a:extLst>
              </a:tr>
              <a:tr h="241649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精準度</a:t>
                      </a:r>
                      <a:r>
                        <a:rPr lang="en-US" altLang="zh-TW" sz="1800" u="none" strike="noStrike" dirty="0">
                          <a:effectLst/>
                        </a:rPr>
                        <a:t>: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20.00%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8849637"/>
                  </a:ext>
                </a:extLst>
              </a:tr>
              <a:tr h="241649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召回率</a:t>
                      </a:r>
                      <a:r>
                        <a:rPr lang="en-US" altLang="zh-TW" sz="1800" u="none" strike="noStrike" dirty="0">
                          <a:effectLst/>
                        </a:rPr>
                        <a:t>: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67.85%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40000223"/>
                  </a:ext>
                </a:extLst>
              </a:tr>
              <a:tr h="475188">
                <a:tc>
                  <a:txBody>
                    <a:bodyPr/>
                    <a:lstStyle/>
                    <a:p>
                      <a:pPr algn="l" fontAlgn="ctr"/>
                      <a:r>
                        <a:rPr lang="en" sz="1800" u="none" strike="noStrike">
                          <a:effectLst/>
                        </a:rPr>
                        <a:t>F1 SCORE:</a:t>
                      </a:r>
                      <a:endParaRPr lang="en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0.308936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3501777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673265A-8AFE-4750-AF84-795729D19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261444"/>
              </p:ext>
            </p:extLst>
          </p:nvPr>
        </p:nvGraphicFramePr>
        <p:xfrm>
          <a:off x="5053017" y="4702549"/>
          <a:ext cx="2371723" cy="15536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6757">
                  <a:extLst>
                    <a:ext uri="{9D8B030D-6E8A-4147-A177-3AD203B41FA5}">
                      <a16:colId xmlns:a16="http://schemas.microsoft.com/office/drawing/2014/main" val="3878194752"/>
                    </a:ext>
                  </a:extLst>
                </a:gridCol>
                <a:gridCol w="954966">
                  <a:extLst>
                    <a:ext uri="{9D8B030D-6E8A-4147-A177-3AD203B41FA5}">
                      <a16:colId xmlns:a16="http://schemas.microsoft.com/office/drawing/2014/main" val="826332441"/>
                    </a:ext>
                  </a:extLst>
                </a:gridCol>
              </a:tblGrid>
              <a:tr h="26888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準確率</a:t>
                      </a:r>
                      <a:r>
                        <a:rPr lang="en-US" altLang="zh-TW" sz="1800" u="none" strike="noStrike" dirty="0">
                          <a:effectLst/>
                        </a:rPr>
                        <a:t>: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71.96%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7942423"/>
                  </a:ext>
                </a:extLst>
              </a:tr>
              <a:tr h="26888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錯誤率</a:t>
                      </a:r>
                      <a:r>
                        <a:rPr lang="en-US" altLang="zh-TW" sz="1800" u="none" strike="noStrike" dirty="0">
                          <a:effectLst/>
                        </a:rPr>
                        <a:t>: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28.04%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8664330"/>
                  </a:ext>
                </a:extLst>
              </a:tr>
              <a:tr h="26888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精準度</a:t>
                      </a:r>
                      <a:r>
                        <a:rPr lang="en-US" altLang="zh-TW" sz="1800" u="none" strike="noStrike" dirty="0">
                          <a:effectLst/>
                        </a:rPr>
                        <a:t>: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24.00%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9787840"/>
                  </a:ext>
                </a:extLst>
              </a:tr>
              <a:tr h="26888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召回率</a:t>
                      </a:r>
                      <a:r>
                        <a:rPr lang="en-US" altLang="zh-TW" sz="1800" u="none" strike="noStrike" dirty="0">
                          <a:effectLst/>
                        </a:rPr>
                        <a:t>: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64.28%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7667051"/>
                  </a:ext>
                </a:extLst>
              </a:tr>
              <a:tr h="418246">
                <a:tc>
                  <a:txBody>
                    <a:bodyPr/>
                    <a:lstStyle/>
                    <a:p>
                      <a:pPr algn="l" fontAlgn="ctr"/>
                      <a:r>
                        <a:rPr lang="en" sz="1800" u="none" strike="noStrike">
                          <a:effectLst/>
                        </a:rPr>
                        <a:t>F1 SCORE:</a:t>
                      </a:r>
                      <a:endParaRPr lang="en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0.349506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6255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567756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圓角 5">
            <a:extLst>
              <a:ext uri="{FF2B5EF4-FFF2-40B4-BE49-F238E27FC236}">
                <a16:creationId xmlns:a16="http://schemas.microsoft.com/office/drawing/2014/main" id="{12256751-77D9-42FF-A95E-3B1D30934D5C}"/>
              </a:ext>
            </a:extLst>
          </p:cNvPr>
          <p:cNvSpPr/>
          <p:nvPr/>
        </p:nvSpPr>
        <p:spPr>
          <a:xfrm>
            <a:off x="7760462" y="3575371"/>
            <a:ext cx="4431538" cy="76807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8118" y="82335"/>
            <a:ext cx="1415772" cy="461665"/>
          </a:xfrm>
        </p:spPr>
        <p:txBody>
          <a:bodyPr/>
          <a:lstStyle/>
          <a:p>
            <a:r>
              <a:rPr lang="zh-TW" altLang="en-US" sz="2400" dirty="0"/>
              <a:t>最終結果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314920" y="601825"/>
            <a:ext cx="6488970" cy="72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TW" altLang="en-US" sz="3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錄音檔測試</a:t>
            </a:r>
            <a:r>
              <a:rPr lang="en-US" altLang="zh-TW" sz="3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TW" sz="3600" b="1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fbank</a:t>
            </a:r>
            <a:r>
              <a:rPr lang="en-US" altLang="zh-TW" sz="3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TW" altLang="en-US" sz="3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正規化</a:t>
            </a:r>
            <a:r>
              <a:rPr lang="en-US" altLang="zh-TW" sz="3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3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C664221-D8B5-47E0-9E80-8A11DFD6CA25}"/>
              </a:ext>
            </a:extLst>
          </p:cNvPr>
          <p:cNvSpPr txBox="1"/>
          <p:nvPr/>
        </p:nvSpPr>
        <p:spPr>
          <a:xfrm>
            <a:off x="8057978" y="962597"/>
            <a:ext cx="3562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highlight>
                  <a:srgbClr val="EFF6FF"/>
                </a:highlight>
              </a:rPr>
              <a:t>TP:</a:t>
            </a:r>
            <a:r>
              <a:rPr kumimoji="1" lang="zh-TW" altLang="en-US" dirty="0">
                <a:highlight>
                  <a:srgbClr val="EFF6FF"/>
                </a:highlight>
              </a:rPr>
              <a:t>實際上</a:t>
            </a:r>
            <a:r>
              <a:rPr kumimoji="1" lang="zh-TW" altLang="en-US" dirty="0">
                <a:solidFill>
                  <a:srgbClr val="FF0000"/>
                </a:solidFill>
                <a:highlight>
                  <a:srgbClr val="EFF6FF"/>
                </a:highlight>
              </a:rPr>
              <a:t>有</a:t>
            </a:r>
            <a:r>
              <a:rPr kumimoji="1" lang="zh-TW" altLang="en-US" dirty="0">
                <a:highlight>
                  <a:srgbClr val="EFF6FF"/>
                </a:highlight>
              </a:rPr>
              <a:t>贅詞，預測出</a:t>
            </a:r>
            <a:r>
              <a:rPr kumimoji="1" lang="zh-TW" altLang="en-US" dirty="0">
                <a:solidFill>
                  <a:srgbClr val="FF0000"/>
                </a:solidFill>
                <a:highlight>
                  <a:srgbClr val="EFF6FF"/>
                </a:highlight>
              </a:rPr>
              <a:t>有</a:t>
            </a:r>
            <a:r>
              <a:rPr kumimoji="1" lang="zh-TW" altLang="en-US" dirty="0">
                <a:highlight>
                  <a:srgbClr val="EFF6FF"/>
                </a:highlight>
              </a:rPr>
              <a:t>贅詞。</a:t>
            </a:r>
            <a:endParaRPr kumimoji="1" lang="en-US" altLang="zh-TW" dirty="0">
              <a:highlight>
                <a:srgbClr val="EFF6FF"/>
              </a:highlight>
            </a:endParaRPr>
          </a:p>
          <a:p>
            <a:r>
              <a:rPr kumimoji="1" lang="en-US" altLang="zh-TW" dirty="0">
                <a:highlight>
                  <a:srgbClr val="EFF6FF"/>
                </a:highlight>
              </a:rPr>
              <a:t>TN:</a:t>
            </a:r>
            <a:r>
              <a:rPr kumimoji="1" lang="zh-TW" altLang="en-US" dirty="0">
                <a:highlight>
                  <a:srgbClr val="EFF6FF"/>
                </a:highlight>
              </a:rPr>
              <a:t>實際上</a:t>
            </a:r>
            <a:r>
              <a:rPr kumimoji="1" lang="zh-TW" altLang="en-US" dirty="0">
                <a:solidFill>
                  <a:srgbClr val="FF0000"/>
                </a:solidFill>
                <a:highlight>
                  <a:srgbClr val="EFF6FF"/>
                </a:highlight>
              </a:rPr>
              <a:t>沒</a:t>
            </a:r>
            <a:r>
              <a:rPr kumimoji="1" lang="zh-TW" altLang="en-US" dirty="0">
                <a:highlight>
                  <a:srgbClr val="EFF6FF"/>
                </a:highlight>
              </a:rPr>
              <a:t>贅詞，預測出</a:t>
            </a:r>
            <a:r>
              <a:rPr kumimoji="1" lang="zh-TW" altLang="en-US" dirty="0">
                <a:solidFill>
                  <a:srgbClr val="FF0000"/>
                </a:solidFill>
                <a:highlight>
                  <a:srgbClr val="EFF6FF"/>
                </a:highlight>
              </a:rPr>
              <a:t>沒</a:t>
            </a:r>
            <a:r>
              <a:rPr kumimoji="1" lang="zh-TW" altLang="en-US" dirty="0">
                <a:highlight>
                  <a:srgbClr val="EFF6FF"/>
                </a:highlight>
              </a:rPr>
              <a:t>贅詞。</a:t>
            </a:r>
            <a:endParaRPr kumimoji="1" lang="en-US" altLang="zh-TW" dirty="0">
              <a:highlight>
                <a:srgbClr val="EFF6FF"/>
              </a:highlight>
            </a:endParaRPr>
          </a:p>
          <a:p>
            <a:r>
              <a:rPr kumimoji="1" lang="en-US" altLang="zh-TW" dirty="0">
                <a:highlight>
                  <a:srgbClr val="EFF6FF"/>
                </a:highlight>
              </a:rPr>
              <a:t>FP:</a:t>
            </a:r>
            <a:r>
              <a:rPr kumimoji="1" lang="zh-TW" altLang="en-US" dirty="0">
                <a:highlight>
                  <a:srgbClr val="EFF6FF"/>
                </a:highlight>
              </a:rPr>
              <a:t>實際上</a:t>
            </a:r>
            <a:r>
              <a:rPr kumimoji="1" lang="zh-TW" altLang="en-US" dirty="0">
                <a:solidFill>
                  <a:srgbClr val="FF0000"/>
                </a:solidFill>
                <a:highlight>
                  <a:srgbClr val="EFF6FF"/>
                </a:highlight>
              </a:rPr>
              <a:t>沒</a:t>
            </a:r>
            <a:r>
              <a:rPr kumimoji="1" lang="zh-TW" altLang="en-US" dirty="0">
                <a:highlight>
                  <a:srgbClr val="EFF6FF"/>
                </a:highlight>
              </a:rPr>
              <a:t>贅詞，預測出</a:t>
            </a:r>
            <a:r>
              <a:rPr kumimoji="1" lang="zh-TW" altLang="en-US" dirty="0">
                <a:solidFill>
                  <a:srgbClr val="FF0000"/>
                </a:solidFill>
                <a:highlight>
                  <a:srgbClr val="EFF6FF"/>
                </a:highlight>
              </a:rPr>
              <a:t>有</a:t>
            </a:r>
            <a:r>
              <a:rPr kumimoji="1" lang="zh-TW" altLang="en-US" dirty="0">
                <a:highlight>
                  <a:srgbClr val="EFF6FF"/>
                </a:highlight>
              </a:rPr>
              <a:t>贅詞。</a:t>
            </a:r>
            <a:endParaRPr kumimoji="1" lang="en-US" altLang="zh-TW" dirty="0">
              <a:highlight>
                <a:srgbClr val="EFF6FF"/>
              </a:highlight>
            </a:endParaRPr>
          </a:p>
          <a:p>
            <a:r>
              <a:rPr kumimoji="1" lang="en-US" altLang="zh-TW" dirty="0">
                <a:highlight>
                  <a:srgbClr val="EFF6FF"/>
                </a:highlight>
              </a:rPr>
              <a:t>FN:</a:t>
            </a:r>
            <a:r>
              <a:rPr kumimoji="1" lang="zh-TW" altLang="en-US" dirty="0">
                <a:highlight>
                  <a:srgbClr val="EFF6FF"/>
                </a:highlight>
              </a:rPr>
              <a:t>實際上</a:t>
            </a:r>
            <a:r>
              <a:rPr kumimoji="1" lang="zh-TW" altLang="en-US" dirty="0">
                <a:solidFill>
                  <a:srgbClr val="FF0000"/>
                </a:solidFill>
                <a:highlight>
                  <a:srgbClr val="EFF6FF"/>
                </a:highlight>
              </a:rPr>
              <a:t>有</a:t>
            </a:r>
            <a:r>
              <a:rPr kumimoji="1" lang="zh-TW" altLang="en-US" dirty="0">
                <a:highlight>
                  <a:srgbClr val="EFF6FF"/>
                </a:highlight>
              </a:rPr>
              <a:t>贅詞，預測出</a:t>
            </a:r>
            <a:r>
              <a:rPr kumimoji="1" lang="zh-TW" altLang="en-US" dirty="0">
                <a:solidFill>
                  <a:srgbClr val="FF0000"/>
                </a:solidFill>
                <a:highlight>
                  <a:srgbClr val="EFF6FF"/>
                </a:highlight>
              </a:rPr>
              <a:t>沒</a:t>
            </a:r>
            <a:r>
              <a:rPr kumimoji="1" lang="zh-TW" altLang="en-US" dirty="0">
                <a:highlight>
                  <a:srgbClr val="EFF6FF"/>
                </a:highlight>
              </a:rPr>
              <a:t>贅詞。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0B35F93-4074-48A8-918A-E55D5FCA1DED}"/>
              </a:ext>
            </a:extLst>
          </p:cNvPr>
          <p:cNvSpPr txBox="1"/>
          <p:nvPr/>
        </p:nvSpPr>
        <p:spPr>
          <a:xfrm>
            <a:off x="7760462" y="3774740"/>
            <a:ext cx="450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做正規化後，準確率跟精準度有稍微提升。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53E1DD94-C781-40F0-A3D6-2857E830A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59" y="1703321"/>
            <a:ext cx="4744386" cy="2345894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6A073E11-B4C0-4E1A-AA93-0F570E7A9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59" y="4343442"/>
            <a:ext cx="4744386" cy="2345894"/>
          </a:xfrm>
          <a:prstGeom prst="rect">
            <a:avLst/>
          </a:prstGeom>
        </p:spPr>
      </p:pic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C272A20E-E5DF-43E1-B562-173F5F2A9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117817"/>
              </p:ext>
            </p:extLst>
          </p:nvPr>
        </p:nvGraphicFramePr>
        <p:xfrm>
          <a:off x="5244459" y="2147605"/>
          <a:ext cx="2396494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5930">
                  <a:extLst>
                    <a:ext uri="{9D8B030D-6E8A-4147-A177-3AD203B41FA5}">
                      <a16:colId xmlns:a16="http://schemas.microsoft.com/office/drawing/2014/main" val="2874189490"/>
                    </a:ext>
                  </a:extLst>
                </a:gridCol>
                <a:gridCol w="950564">
                  <a:extLst>
                    <a:ext uri="{9D8B030D-6E8A-4147-A177-3AD203B41FA5}">
                      <a16:colId xmlns:a16="http://schemas.microsoft.com/office/drawing/2014/main" val="11480742"/>
                    </a:ext>
                  </a:extLst>
                </a:gridCol>
              </a:tblGrid>
              <a:tr h="18558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準確率</a:t>
                      </a:r>
                      <a:r>
                        <a:rPr lang="en-US" altLang="zh-TW" sz="1800" u="none" strike="noStrike" dirty="0">
                          <a:effectLst/>
                        </a:rPr>
                        <a:t>: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64.43%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67026103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錯誤率</a:t>
                      </a:r>
                      <a:r>
                        <a:rPr lang="en-US" altLang="zh-TW" sz="1800" u="none" strike="noStrike" dirty="0">
                          <a:effectLst/>
                        </a:rPr>
                        <a:t>: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35.57%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2669260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精準度</a:t>
                      </a:r>
                      <a:r>
                        <a:rPr lang="en-US" altLang="zh-TW" sz="1800" u="none" strike="noStrike" dirty="0">
                          <a:effectLst/>
                        </a:rPr>
                        <a:t>: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20.00%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24309090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召回率</a:t>
                      </a:r>
                      <a:r>
                        <a:rPr lang="en-US" altLang="zh-TW" sz="1800" u="none" strike="noStrike" dirty="0">
                          <a:effectLst/>
                        </a:rPr>
                        <a:t>: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67.85%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66611514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algn="l" fontAlgn="ctr"/>
                      <a:r>
                        <a:rPr lang="en" sz="1800" u="none" strike="noStrike">
                          <a:effectLst/>
                        </a:rPr>
                        <a:t>F1 SCORE:</a:t>
                      </a:r>
                      <a:endParaRPr lang="en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0.308936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71796360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59E241FC-FD61-49D1-A39B-9A081B7B2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351751"/>
              </p:ext>
            </p:extLst>
          </p:nvPr>
        </p:nvGraphicFramePr>
        <p:xfrm>
          <a:off x="5244459" y="4943207"/>
          <a:ext cx="2396494" cy="1419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2036">
                  <a:extLst>
                    <a:ext uri="{9D8B030D-6E8A-4147-A177-3AD203B41FA5}">
                      <a16:colId xmlns:a16="http://schemas.microsoft.com/office/drawing/2014/main" val="986896635"/>
                    </a:ext>
                  </a:extLst>
                </a:gridCol>
                <a:gridCol w="1034458">
                  <a:extLst>
                    <a:ext uri="{9D8B030D-6E8A-4147-A177-3AD203B41FA5}">
                      <a16:colId xmlns:a16="http://schemas.microsoft.com/office/drawing/2014/main" val="2671748426"/>
                    </a:ext>
                  </a:extLst>
                </a:gridCol>
              </a:tblGrid>
              <a:tr h="16212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準確率</a:t>
                      </a:r>
                      <a:r>
                        <a:rPr lang="en-US" altLang="zh-TW" sz="1800" u="none" strike="noStrike" dirty="0">
                          <a:effectLst/>
                        </a:rPr>
                        <a:t>: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73.64%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9696121"/>
                  </a:ext>
                </a:extLst>
              </a:tr>
              <a:tr h="16212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錯誤率</a:t>
                      </a:r>
                      <a:r>
                        <a:rPr lang="en-US" altLang="zh-TW" sz="1800" u="none" strike="noStrike" dirty="0">
                          <a:effectLst/>
                        </a:rPr>
                        <a:t>: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26.36%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1730075"/>
                  </a:ext>
                </a:extLst>
              </a:tr>
              <a:tr h="16212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精準度</a:t>
                      </a:r>
                      <a:r>
                        <a:rPr lang="en-US" altLang="zh-TW" sz="1800" u="none" strike="noStrike" dirty="0">
                          <a:effectLst/>
                        </a:rPr>
                        <a:t>: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25.35%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0837026"/>
                  </a:ext>
                </a:extLst>
              </a:tr>
              <a:tr h="16212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召回率</a:t>
                      </a:r>
                      <a:r>
                        <a:rPr lang="en-US" altLang="zh-TW" sz="1800" u="none" strike="noStrike" dirty="0">
                          <a:effectLst/>
                        </a:rPr>
                        <a:t>: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64.28%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7174629"/>
                  </a:ext>
                </a:extLst>
              </a:tr>
              <a:tr h="279428">
                <a:tc>
                  <a:txBody>
                    <a:bodyPr/>
                    <a:lstStyle/>
                    <a:p>
                      <a:pPr algn="l" fontAlgn="ctr"/>
                      <a:r>
                        <a:rPr lang="en" sz="1800" u="none" strike="noStrike">
                          <a:effectLst/>
                        </a:rPr>
                        <a:t>F1 SCORE:</a:t>
                      </a:r>
                      <a:endParaRPr lang="en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0.3636055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56065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76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圓角 5">
            <a:extLst>
              <a:ext uri="{FF2B5EF4-FFF2-40B4-BE49-F238E27FC236}">
                <a16:creationId xmlns:a16="http://schemas.microsoft.com/office/drawing/2014/main" id="{12256751-77D9-42FF-A95E-3B1D30934D5C}"/>
              </a:ext>
            </a:extLst>
          </p:cNvPr>
          <p:cNvSpPr/>
          <p:nvPr/>
        </p:nvSpPr>
        <p:spPr>
          <a:xfrm>
            <a:off x="7623469" y="3613014"/>
            <a:ext cx="4431538" cy="76807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8118" y="82335"/>
            <a:ext cx="1415772" cy="461665"/>
          </a:xfrm>
        </p:spPr>
        <p:txBody>
          <a:bodyPr/>
          <a:lstStyle/>
          <a:p>
            <a:r>
              <a:rPr lang="zh-TW" altLang="en-US" sz="2400" dirty="0"/>
              <a:t>最終結果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314920" y="601825"/>
            <a:ext cx="6488970" cy="72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TW" altLang="en-US" sz="3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錄音檔測試</a:t>
            </a:r>
            <a:r>
              <a:rPr lang="en-US" altLang="zh-TW" sz="3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TW" sz="3600" b="1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fbank</a:t>
            </a:r>
            <a:r>
              <a:rPr lang="en-US" altLang="zh-TW" sz="3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3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C664221-D8B5-47E0-9E80-8A11DFD6CA25}"/>
              </a:ext>
            </a:extLst>
          </p:cNvPr>
          <p:cNvSpPr txBox="1"/>
          <p:nvPr/>
        </p:nvSpPr>
        <p:spPr>
          <a:xfrm>
            <a:off x="8057978" y="962597"/>
            <a:ext cx="3562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highlight>
                  <a:srgbClr val="EFF6FF"/>
                </a:highlight>
              </a:rPr>
              <a:t>TP:</a:t>
            </a:r>
            <a:r>
              <a:rPr kumimoji="1" lang="zh-TW" altLang="en-US" dirty="0">
                <a:highlight>
                  <a:srgbClr val="EFF6FF"/>
                </a:highlight>
              </a:rPr>
              <a:t>實際上</a:t>
            </a:r>
            <a:r>
              <a:rPr kumimoji="1" lang="zh-TW" altLang="en-US" dirty="0">
                <a:solidFill>
                  <a:srgbClr val="FF0000"/>
                </a:solidFill>
                <a:highlight>
                  <a:srgbClr val="EFF6FF"/>
                </a:highlight>
              </a:rPr>
              <a:t>有</a:t>
            </a:r>
            <a:r>
              <a:rPr kumimoji="1" lang="zh-TW" altLang="en-US" dirty="0">
                <a:highlight>
                  <a:srgbClr val="EFF6FF"/>
                </a:highlight>
              </a:rPr>
              <a:t>贅詞，預測出</a:t>
            </a:r>
            <a:r>
              <a:rPr kumimoji="1" lang="zh-TW" altLang="en-US" dirty="0">
                <a:solidFill>
                  <a:srgbClr val="FF0000"/>
                </a:solidFill>
                <a:highlight>
                  <a:srgbClr val="EFF6FF"/>
                </a:highlight>
              </a:rPr>
              <a:t>有</a:t>
            </a:r>
            <a:r>
              <a:rPr kumimoji="1" lang="zh-TW" altLang="en-US" dirty="0">
                <a:highlight>
                  <a:srgbClr val="EFF6FF"/>
                </a:highlight>
              </a:rPr>
              <a:t>贅詞。</a:t>
            </a:r>
            <a:endParaRPr kumimoji="1" lang="en-US" altLang="zh-TW" dirty="0">
              <a:highlight>
                <a:srgbClr val="EFF6FF"/>
              </a:highlight>
            </a:endParaRPr>
          </a:p>
          <a:p>
            <a:r>
              <a:rPr kumimoji="1" lang="en-US" altLang="zh-TW" dirty="0">
                <a:highlight>
                  <a:srgbClr val="EFF6FF"/>
                </a:highlight>
              </a:rPr>
              <a:t>TN:</a:t>
            </a:r>
            <a:r>
              <a:rPr kumimoji="1" lang="zh-TW" altLang="en-US" dirty="0">
                <a:highlight>
                  <a:srgbClr val="EFF6FF"/>
                </a:highlight>
              </a:rPr>
              <a:t>實際上</a:t>
            </a:r>
            <a:r>
              <a:rPr kumimoji="1" lang="zh-TW" altLang="en-US" dirty="0">
                <a:solidFill>
                  <a:srgbClr val="FF0000"/>
                </a:solidFill>
                <a:highlight>
                  <a:srgbClr val="EFF6FF"/>
                </a:highlight>
              </a:rPr>
              <a:t>沒</a:t>
            </a:r>
            <a:r>
              <a:rPr kumimoji="1" lang="zh-TW" altLang="en-US" dirty="0">
                <a:highlight>
                  <a:srgbClr val="EFF6FF"/>
                </a:highlight>
              </a:rPr>
              <a:t>贅詞，預測出</a:t>
            </a:r>
            <a:r>
              <a:rPr kumimoji="1" lang="zh-TW" altLang="en-US" dirty="0">
                <a:solidFill>
                  <a:srgbClr val="FF0000"/>
                </a:solidFill>
                <a:highlight>
                  <a:srgbClr val="EFF6FF"/>
                </a:highlight>
              </a:rPr>
              <a:t>沒</a:t>
            </a:r>
            <a:r>
              <a:rPr kumimoji="1" lang="zh-TW" altLang="en-US" dirty="0">
                <a:highlight>
                  <a:srgbClr val="EFF6FF"/>
                </a:highlight>
              </a:rPr>
              <a:t>贅詞。</a:t>
            </a:r>
            <a:endParaRPr kumimoji="1" lang="en-US" altLang="zh-TW" dirty="0">
              <a:highlight>
                <a:srgbClr val="EFF6FF"/>
              </a:highlight>
            </a:endParaRPr>
          </a:p>
          <a:p>
            <a:r>
              <a:rPr kumimoji="1" lang="en-US" altLang="zh-TW" dirty="0">
                <a:highlight>
                  <a:srgbClr val="EFF6FF"/>
                </a:highlight>
              </a:rPr>
              <a:t>FP:</a:t>
            </a:r>
            <a:r>
              <a:rPr kumimoji="1" lang="zh-TW" altLang="en-US" dirty="0">
                <a:highlight>
                  <a:srgbClr val="EFF6FF"/>
                </a:highlight>
              </a:rPr>
              <a:t>實際上</a:t>
            </a:r>
            <a:r>
              <a:rPr kumimoji="1" lang="zh-TW" altLang="en-US" dirty="0">
                <a:solidFill>
                  <a:srgbClr val="FF0000"/>
                </a:solidFill>
                <a:highlight>
                  <a:srgbClr val="EFF6FF"/>
                </a:highlight>
              </a:rPr>
              <a:t>沒</a:t>
            </a:r>
            <a:r>
              <a:rPr kumimoji="1" lang="zh-TW" altLang="en-US" dirty="0">
                <a:highlight>
                  <a:srgbClr val="EFF6FF"/>
                </a:highlight>
              </a:rPr>
              <a:t>贅詞，預測出</a:t>
            </a:r>
            <a:r>
              <a:rPr kumimoji="1" lang="zh-TW" altLang="en-US" dirty="0">
                <a:solidFill>
                  <a:srgbClr val="FF0000"/>
                </a:solidFill>
                <a:highlight>
                  <a:srgbClr val="EFF6FF"/>
                </a:highlight>
              </a:rPr>
              <a:t>有</a:t>
            </a:r>
            <a:r>
              <a:rPr kumimoji="1" lang="zh-TW" altLang="en-US" dirty="0">
                <a:highlight>
                  <a:srgbClr val="EFF6FF"/>
                </a:highlight>
              </a:rPr>
              <a:t>贅詞。</a:t>
            </a:r>
            <a:endParaRPr kumimoji="1" lang="en-US" altLang="zh-TW" dirty="0">
              <a:highlight>
                <a:srgbClr val="EFF6FF"/>
              </a:highlight>
            </a:endParaRPr>
          </a:p>
          <a:p>
            <a:r>
              <a:rPr kumimoji="1" lang="en-US" altLang="zh-TW" dirty="0">
                <a:highlight>
                  <a:srgbClr val="EFF6FF"/>
                </a:highlight>
              </a:rPr>
              <a:t>FN:</a:t>
            </a:r>
            <a:r>
              <a:rPr kumimoji="1" lang="zh-TW" altLang="en-US" dirty="0">
                <a:highlight>
                  <a:srgbClr val="EFF6FF"/>
                </a:highlight>
              </a:rPr>
              <a:t>實際上</a:t>
            </a:r>
            <a:r>
              <a:rPr kumimoji="1" lang="zh-TW" altLang="en-US" dirty="0">
                <a:solidFill>
                  <a:srgbClr val="FF0000"/>
                </a:solidFill>
                <a:highlight>
                  <a:srgbClr val="EFF6FF"/>
                </a:highlight>
              </a:rPr>
              <a:t>有</a:t>
            </a:r>
            <a:r>
              <a:rPr kumimoji="1" lang="zh-TW" altLang="en-US" dirty="0">
                <a:highlight>
                  <a:srgbClr val="EFF6FF"/>
                </a:highlight>
              </a:rPr>
              <a:t>贅詞，預測出</a:t>
            </a:r>
            <a:r>
              <a:rPr kumimoji="1" lang="zh-TW" altLang="en-US" dirty="0">
                <a:solidFill>
                  <a:srgbClr val="FF0000"/>
                </a:solidFill>
                <a:highlight>
                  <a:srgbClr val="EFF6FF"/>
                </a:highlight>
              </a:rPr>
              <a:t>沒</a:t>
            </a:r>
            <a:r>
              <a:rPr kumimoji="1" lang="zh-TW" altLang="en-US" dirty="0">
                <a:highlight>
                  <a:srgbClr val="EFF6FF"/>
                </a:highlight>
              </a:rPr>
              <a:t>贅詞。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0B35F93-4074-48A8-918A-E55D5FCA1DED}"/>
              </a:ext>
            </a:extLst>
          </p:cNvPr>
          <p:cNvSpPr txBox="1"/>
          <p:nvPr/>
        </p:nvSpPr>
        <p:spPr>
          <a:xfrm>
            <a:off x="7685871" y="3673883"/>
            <a:ext cx="450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測試另一個音檔，可以發現</a:t>
            </a:r>
            <a:r>
              <a:rPr kumimoji="1"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TP</a:t>
            </a:r>
            <a:r>
              <a:rPr kumimoji="1"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的數量比起做</a:t>
            </a:r>
            <a:r>
              <a:rPr kumimoji="1" lang="en-US" altLang="zh-TW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mfcc</a:t>
            </a:r>
            <a:r>
              <a:rPr kumimoji="1"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時差很多，召回率提升很多。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B1ED943-7AC8-406B-94E2-CF9A7AA743ED}"/>
              </a:ext>
            </a:extLst>
          </p:cNvPr>
          <p:cNvSpPr txBox="1"/>
          <p:nvPr/>
        </p:nvSpPr>
        <p:spPr>
          <a:xfrm>
            <a:off x="317952" y="4123002"/>
            <a:ext cx="179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err="1"/>
              <a:t>fbank</a:t>
            </a:r>
            <a:r>
              <a:rPr kumimoji="1" lang="en-US" altLang="zh-TW" dirty="0"/>
              <a:t>+</a:t>
            </a:r>
            <a:r>
              <a:rPr kumimoji="1" lang="zh-TW" altLang="en-US" dirty="0"/>
              <a:t>正規化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19659AC-EE6A-4C7E-99F6-97FA28947E5F}"/>
              </a:ext>
            </a:extLst>
          </p:cNvPr>
          <p:cNvSpPr txBox="1"/>
          <p:nvPr/>
        </p:nvSpPr>
        <p:spPr>
          <a:xfrm>
            <a:off x="314920" y="1382446"/>
            <a:ext cx="129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err="1"/>
              <a:t>fbank</a:t>
            </a:r>
            <a:endParaRPr kumimoji="1"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B2C54665-85ED-40B2-998E-D0CE4FC8A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00" y="4451661"/>
            <a:ext cx="4506462" cy="2228251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5A66D656-1C34-4211-85DA-2F838ADD21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00" y="1701393"/>
            <a:ext cx="4506462" cy="2228251"/>
          </a:xfrm>
          <a:prstGeom prst="rect">
            <a:avLst/>
          </a:prstGeom>
        </p:spPr>
      </p:pic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D7A3141D-EB29-455B-898B-73012EFCA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33464"/>
              </p:ext>
            </p:extLst>
          </p:nvPr>
        </p:nvGraphicFramePr>
        <p:xfrm>
          <a:off x="4938328" y="4762953"/>
          <a:ext cx="2389512" cy="1419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8682">
                  <a:extLst>
                    <a:ext uri="{9D8B030D-6E8A-4147-A177-3AD203B41FA5}">
                      <a16:colId xmlns:a16="http://schemas.microsoft.com/office/drawing/2014/main" val="109585738"/>
                    </a:ext>
                  </a:extLst>
                </a:gridCol>
                <a:gridCol w="1040830">
                  <a:extLst>
                    <a:ext uri="{9D8B030D-6E8A-4147-A177-3AD203B41FA5}">
                      <a16:colId xmlns:a16="http://schemas.microsoft.com/office/drawing/2014/main" val="1618466083"/>
                    </a:ext>
                  </a:extLst>
                </a:gridCol>
              </a:tblGrid>
              <a:tr h="273384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準確率</a:t>
                      </a:r>
                      <a:r>
                        <a:rPr lang="en-US" altLang="zh-TW" sz="1800" u="none" strike="noStrike" dirty="0">
                          <a:effectLst/>
                        </a:rPr>
                        <a:t>: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81.89%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800218"/>
                  </a:ext>
                </a:extLst>
              </a:tr>
              <a:tr h="273384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錯誤率</a:t>
                      </a:r>
                      <a:r>
                        <a:rPr lang="en-US" altLang="zh-TW" sz="1800" u="none" strike="noStrike" dirty="0">
                          <a:effectLst/>
                        </a:rPr>
                        <a:t>: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18.11%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7354215"/>
                  </a:ext>
                </a:extLst>
              </a:tr>
              <a:tr h="273384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精準度</a:t>
                      </a:r>
                      <a:r>
                        <a:rPr lang="en-US" altLang="zh-TW" sz="1800" u="none" strike="noStrike" dirty="0">
                          <a:effectLst/>
                        </a:rPr>
                        <a:t>: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65.51%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317030"/>
                  </a:ext>
                </a:extLst>
              </a:tr>
              <a:tr h="273384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>
                          <a:effectLst/>
                        </a:rPr>
                        <a:t>召回率</a:t>
                      </a:r>
                      <a:r>
                        <a:rPr lang="en-US" altLang="zh-TW" sz="1800" u="none" strike="noStrike">
                          <a:effectLst/>
                        </a:rPr>
                        <a:t>: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37.25%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3222407"/>
                  </a:ext>
                </a:extLst>
              </a:tr>
              <a:tr h="273384">
                <a:tc>
                  <a:txBody>
                    <a:bodyPr/>
                    <a:lstStyle/>
                    <a:p>
                      <a:pPr algn="l" fontAlgn="ctr"/>
                      <a:r>
                        <a:rPr lang="en" sz="1800" u="none" strike="noStrike">
                          <a:effectLst/>
                        </a:rPr>
                        <a:t>F1 SCORE:</a:t>
                      </a:r>
                      <a:endParaRPr lang="en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0.474941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4969681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12A50E89-6703-4C2A-8F3F-3A5BA1829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54202"/>
              </p:ext>
            </p:extLst>
          </p:nvPr>
        </p:nvGraphicFramePr>
        <p:xfrm>
          <a:off x="4938328" y="2029576"/>
          <a:ext cx="2389512" cy="15834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4756">
                  <a:extLst>
                    <a:ext uri="{9D8B030D-6E8A-4147-A177-3AD203B41FA5}">
                      <a16:colId xmlns:a16="http://schemas.microsoft.com/office/drawing/2014/main" val="451989703"/>
                    </a:ext>
                  </a:extLst>
                </a:gridCol>
                <a:gridCol w="1194756">
                  <a:extLst>
                    <a:ext uri="{9D8B030D-6E8A-4147-A177-3AD203B41FA5}">
                      <a16:colId xmlns:a16="http://schemas.microsoft.com/office/drawing/2014/main" val="137963995"/>
                    </a:ext>
                  </a:extLst>
                </a:gridCol>
              </a:tblGrid>
              <a:tr h="252372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準確率</a:t>
                      </a:r>
                      <a:r>
                        <a:rPr lang="en-US" altLang="zh-TW" sz="1800" u="none" strike="noStrike" dirty="0">
                          <a:effectLst/>
                        </a:rPr>
                        <a:t>: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78.01%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2602134"/>
                  </a:ext>
                </a:extLst>
              </a:tr>
              <a:tr h="252372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錯誤率</a:t>
                      </a:r>
                      <a:r>
                        <a:rPr lang="en-US" altLang="zh-TW" sz="1800" u="none" strike="noStrike" dirty="0">
                          <a:effectLst/>
                        </a:rPr>
                        <a:t>: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21.99%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309640"/>
                  </a:ext>
                </a:extLst>
              </a:tr>
              <a:tr h="252372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精準度</a:t>
                      </a:r>
                      <a:r>
                        <a:rPr lang="en-US" altLang="zh-TW" sz="1800" u="none" strike="noStrike" dirty="0">
                          <a:effectLst/>
                        </a:rPr>
                        <a:t>: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48.27%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651419"/>
                  </a:ext>
                </a:extLst>
              </a:tr>
              <a:tr h="252372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>
                          <a:effectLst/>
                        </a:rPr>
                        <a:t>召回率</a:t>
                      </a:r>
                      <a:r>
                        <a:rPr lang="en-US" altLang="zh-TW" sz="1800" u="none" strike="noStrike">
                          <a:effectLst/>
                        </a:rPr>
                        <a:t>: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28.00%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5726604"/>
                  </a:ext>
                </a:extLst>
              </a:tr>
              <a:tr h="448058">
                <a:tc>
                  <a:txBody>
                    <a:bodyPr/>
                    <a:lstStyle/>
                    <a:p>
                      <a:pPr algn="l" fontAlgn="ctr"/>
                      <a:r>
                        <a:rPr lang="en" sz="1800" u="none" strike="noStrike">
                          <a:effectLst/>
                        </a:rPr>
                        <a:t>F1 SCORE:</a:t>
                      </a:r>
                      <a:endParaRPr lang="en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0.354415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0501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999110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1419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8" name="组合 2出自【趣你的PPT】(微信:qunideppt)：最优质的PPT资源库"/>
          <p:cNvGrpSpPr/>
          <p:nvPr/>
        </p:nvGrpSpPr>
        <p:grpSpPr bwMode="auto">
          <a:xfrm>
            <a:off x="3395345" y="1035050"/>
            <a:ext cx="5137150" cy="5137150"/>
            <a:chOff x="4307600" y="2183524"/>
            <a:chExt cx="2143125" cy="2143125"/>
          </a:xfrm>
        </p:grpSpPr>
        <p:sp>
          <p:nvSpPr>
            <p:cNvPr id="59" name="出自【趣你的PPT】(微信:qunideppt)：最优质的PPT资源库"/>
            <p:cNvSpPr/>
            <p:nvPr/>
          </p:nvSpPr>
          <p:spPr>
            <a:xfrm>
              <a:off x="4307600" y="2331212"/>
              <a:ext cx="2143125" cy="1847750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0" name="出自【趣你的PPT】(微信:qunideppt)：最优质的PPT资源库"/>
            <p:cNvSpPr/>
            <p:nvPr/>
          </p:nvSpPr>
          <p:spPr>
            <a:xfrm rot="5400000">
              <a:off x="4307600" y="2331211"/>
              <a:ext cx="2143125" cy="1847750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" name="出自【趣你的PPT】(微信:qunideppt)：最优质的PPT资源库"/>
          <p:cNvSpPr txBox="1"/>
          <p:nvPr/>
        </p:nvSpPr>
        <p:spPr bwMode="auto">
          <a:xfrm>
            <a:off x="4154488" y="3802401"/>
            <a:ext cx="36322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 algn="ctr" defTabSz="1216025">
              <a:spcBef>
                <a:spcPct val="20000"/>
              </a:spcBef>
              <a:defRPr/>
            </a:pPr>
            <a:r>
              <a:rPr lang="zh-TW" altLang="en-US" sz="6000" b="1" kern="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結論</a:t>
            </a:r>
            <a:endParaRPr lang="zh-CN" altLang="en-US" sz="6000" b="1" kern="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出自【趣你的PPT】(微信:qunideppt)：最优质的PPT资源库"/>
          <p:cNvSpPr txBox="1"/>
          <p:nvPr/>
        </p:nvSpPr>
        <p:spPr bwMode="auto">
          <a:xfrm>
            <a:off x="5030788" y="1858963"/>
            <a:ext cx="2130425" cy="157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Khmer UI" panose="020B0502040204020203" pitchFamily="34" charset="0"/>
                <a:ea typeface="微软雅黑" panose="020B0503020204020204" pitchFamily="34" charset="-122"/>
                <a:cs typeface="Khmer UI" panose="020B0502040204020203" pitchFamily="34" charset="0"/>
              </a:rPr>
              <a:t>0</a:t>
            </a:r>
            <a:r>
              <a:rPr lang="en-US" altLang="zh-TW" sz="9600" b="1" kern="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UI" panose="020B0502040204020203" pitchFamily="34" charset="0"/>
                <a:ea typeface="微软雅黑" panose="020B0503020204020204" pitchFamily="34" charset="-122"/>
                <a:cs typeface="Khmer UI" panose="020B0502040204020203" pitchFamily="34" charset="0"/>
              </a:rPr>
              <a:t>5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Khmer UI" panose="020B0502040204020203" pitchFamily="34" charset="0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cxnSp>
        <p:nvCxnSpPr>
          <p:cNvPr id="63" name="出自【趣你的PPT】(微信:qunideppt)：最优质的PPT资源库"/>
          <p:cNvCxnSpPr/>
          <p:nvPr/>
        </p:nvCxnSpPr>
        <p:spPr>
          <a:xfrm>
            <a:off x="4154488" y="3429000"/>
            <a:ext cx="38830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476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4758888" y="646392"/>
            <a:ext cx="2190749" cy="906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5400" b="1" u="sng" kern="1200" dirty="0">
                <a:solidFill>
                  <a:schemeClr val="bg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結論</a:t>
            </a:r>
            <a:endParaRPr lang="en-US" altLang="zh-CN" sz="5400" b="1" u="sng" kern="1200" dirty="0">
              <a:solidFill>
                <a:schemeClr val="bg2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70080A2-7D03-43DE-B96B-3F7F395EF18F}"/>
              </a:ext>
            </a:extLst>
          </p:cNvPr>
          <p:cNvSpPr txBox="1"/>
          <p:nvPr/>
        </p:nvSpPr>
        <p:spPr>
          <a:xfrm>
            <a:off x="826937" y="1763290"/>
            <a:ext cx="11663293" cy="1145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54000">
              <a:lnSpc>
                <a:spcPct val="150000"/>
              </a:lnSpc>
            </a:pPr>
            <a:r>
              <a:rPr lang="zh-TW" altLang="en-US" sz="2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</a:t>
            </a:r>
            <a:r>
              <a:rPr lang="zh-TW" altLang="en-US" sz="20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做完本次的專題，可以發現在提取特徵當中，</a:t>
            </a:r>
            <a:r>
              <a:rPr lang="zh-TW" altLang="en-US" sz="20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從原本的</a:t>
            </a:r>
            <a:r>
              <a:rPr lang="en-US" altLang="zh-TW" sz="2000" u="sng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MFCC</a:t>
            </a:r>
            <a:r>
              <a:rPr lang="zh-TW" altLang="en-US" sz="20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換成</a:t>
            </a:r>
            <a:r>
              <a:rPr lang="en-US" altLang="zh-TW" sz="2000" u="sng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FBANK</a:t>
            </a:r>
            <a:r>
              <a:rPr lang="zh-TW" altLang="en-US" sz="20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後，</a:t>
            </a:r>
            <a:endParaRPr lang="en-US" altLang="zh-TW" sz="2000" kern="1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>
              <a:lnSpc>
                <a:spcPct val="150000"/>
              </a:lnSpc>
            </a:pPr>
            <a:r>
              <a:rPr lang="zh-TW" altLang="en-US" sz="20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預測的結果是比較好的。但是最終的結果還不是說特別的出色，我們懷疑可能的點有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endParaRPr lang="en-US" altLang="zh-TW" sz="2800" kern="1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AA30B76-BA81-498F-9A76-F5B193E2E362}"/>
              </a:ext>
            </a:extLst>
          </p:cNvPr>
          <p:cNvSpPr txBox="1"/>
          <p:nvPr/>
        </p:nvSpPr>
        <p:spPr>
          <a:xfrm>
            <a:off x="1691837" y="3094194"/>
            <a:ext cx="11663293" cy="142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54000">
              <a:lnSpc>
                <a:spcPct val="150000"/>
              </a:lnSpc>
            </a:pP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1.</a:t>
            </a:r>
            <a:r>
              <a:rPr lang="zh-TW" altLang="en-US" sz="20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滑動視窗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0.5s</a:t>
            </a:r>
            <a:r>
              <a:rPr lang="zh-TW" altLang="en-US" sz="20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當中，包含了贅詞與其他字詞，去影響模型的判斷。</a:t>
            </a:r>
            <a:endParaRPr lang="en-US" altLang="zh-TW" sz="2000" kern="1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>
              <a:lnSpc>
                <a:spcPct val="150000"/>
              </a:lnSpc>
            </a:pP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2.</a:t>
            </a:r>
            <a:r>
              <a:rPr lang="zh-TW" altLang="en-US" sz="20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錄製訓練音檔的人過少。</a:t>
            </a:r>
            <a:endParaRPr lang="en-US" altLang="zh-TW" sz="20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>
              <a:lnSpc>
                <a:spcPct val="150000"/>
              </a:lnSpc>
            </a:pPr>
            <a:r>
              <a:rPr lang="en-US" altLang="zh-TW" sz="20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3.</a:t>
            </a:r>
            <a:r>
              <a:rPr lang="zh-TW" altLang="en-US" sz="20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要預測的字詞特徵太少，像是</a:t>
            </a:r>
            <a:r>
              <a:rPr lang="en-US" altLang="zh-TW" sz="20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”</a:t>
            </a:r>
            <a:r>
              <a:rPr lang="zh-TW" altLang="en-US" sz="20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吼</a:t>
            </a:r>
            <a:r>
              <a:rPr lang="en-US" altLang="zh-TW" sz="20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”</a:t>
            </a:r>
            <a:r>
              <a:rPr lang="zh-TW" altLang="en-US" sz="20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en-US" altLang="zh-TW" sz="20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”</a:t>
            </a:r>
            <a:r>
              <a:rPr lang="zh-TW" altLang="en-US" sz="20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啦</a:t>
            </a:r>
            <a:r>
              <a:rPr lang="en-US" altLang="zh-TW" sz="20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”</a:t>
            </a:r>
            <a:r>
              <a:rPr lang="zh-TW" altLang="en-US" sz="20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等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…..</a:t>
            </a:r>
            <a:r>
              <a:rPr lang="zh-TW" altLang="en-US" sz="20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，只有短短的一個音節。</a:t>
            </a:r>
            <a:endParaRPr lang="en-US" altLang="zh-TW" sz="20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69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1419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74" y="2854625"/>
            <a:ext cx="301752" cy="25623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8315" y="3429000"/>
            <a:ext cx="4766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THE END</a:t>
            </a:r>
            <a:endParaRPr lang="zh-CN" altLang="en-US" sz="5400" b="1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28117" y="4352330"/>
            <a:ext cx="6448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28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投影片結束，謝謝各位評審老師及同學！</a:t>
            </a:r>
            <a:endParaRPr lang="zh-CN" altLang="en-US" sz="28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1419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8" name="组合 2出自【趣你的PPT】(微信:qunideppt)：最优质的PPT资源库"/>
          <p:cNvGrpSpPr/>
          <p:nvPr/>
        </p:nvGrpSpPr>
        <p:grpSpPr bwMode="auto">
          <a:xfrm>
            <a:off x="3395345" y="1035050"/>
            <a:ext cx="5137150" cy="5137150"/>
            <a:chOff x="4307600" y="2183524"/>
            <a:chExt cx="2143125" cy="2143125"/>
          </a:xfrm>
        </p:grpSpPr>
        <p:sp>
          <p:nvSpPr>
            <p:cNvPr id="59" name="出自【趣你的PPT】(微信:qunideppt)：最优质的PPT资源库"/>
            <p:cNvSpPr/>
            <p:nvPr/>
          </p:nvSpPr>
          <p:spPr>
            <a:xfrm>
              <a:off x="4307600" y="2331212"/>
              <a:ext cx="2143125" cy="1847750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0" name="出自【趣你的PPT】(微信:qunideppt)：最优质的PPT资源库"/>
            <p:cNvSpPr/>
            <p:nvPr/>
          </p:nvSpPr>
          <p:spPr>
            <a:xfrm rot="5400000">
              <a:off x="4307600" y="2331211"/>
              <a:ext cx="2143125" cy="1847750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" name="出自【趣你的PPT】(微信:qunideppt)：最优质的PPT资源库"/>
          <p:cNvSpPr txBox="1"/>
          <p:nvPr/>
        </p:nvSpPr>
        <p:spPr bwMode="auto">
          <a:xfrm>
            <a:off x="3947881" y="3506618"/>
            <a:ext cx="403207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1216025">
              <a:spcBef>
                <a:spcPct val="20000"/>
              </a:spcBef>
              <a:defRPr/>
            </a:pPr>
            <a:r>
              <a:rPr lang="zh-TW" altLang="en-US" sz="6000" b="1" kern="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功能介紹</a:t>
            </a:r>
            <a:endParaRPr lang="en-US" altLang="zh-TW" sz="6000" b="1" kern="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 defTabSz="1216025">
              <a:spcBef>
                <a:spcPct val="20000"/>
              </a:spcBef>
              <a:defRPr/>
            </a:pPr>
            <a:r>
              <a:rPr lang="zh-TW" altLang="en-US" sz="6000" b="1" kern="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與動機</a:t>
            </a:r>
            <a:endParaRPr lang="zh-CN" altLang="en-US" sz="6000" b="1" kern="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出自【趣你的PPT】(微信:qunideppt)：最优质的PPT资源库"/>
          <p:cNvSpPr txBox="1"/>
          <p:nvPr/>
        </p:nvSpPr>
        <p:spPr bwMode="auto">
          <a:xfrm>
            <a:off x="5030788" y="1858963"/>
            <a:ext cx="2130425" cy="157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Khmer UI" panose="020B0502040204020203" pitchFamily="34" charset="0"/>
                <a:ea typeface="微软雅黑" panose="020B0503020204020204" pitchFamily="34" charset="-122"/>
                <a:cs typeface="Khmer UI" panose="020B0502040204020203" pitchFamily="34" charset="0"/>
              </a:rPr>
              <a:t>01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Khmer UI" panose="020B0502040204020203" pitchFamily="34" charset="0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cxnSp>
        <p:nvCxnSpPr>
          <p:cNvPr id="63" name="出自【趣你的PPT】(微信:qunideppt)：最优质的PPT资源库"/>
          <p:cNvCxnSpPr/>
          <p:nvPr/>
        </p:nvCxnSpPr>
        <p:spPr>
          <a:xfrm>
            <a:off x="4154488" y="3429000"/>
            <a:ext cx="38830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0256" y="82335"/>
            <a:ext cx="1691489" cy="461665"/>
          </a:xfrm>
        </p:spPr>
        <p:txBody>
          <a:bodyPr/>
          <a:lstStyle/>
          <a:p>
            <a:r>
              <a:rPr lang="zh-TW" altLang="en-US" sz="2400" dirty="0"/>
              <a:t>功能與動機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635729" y="1046808"/>
            <a:ext cx="5684599" cy="51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AudioMagicalBox</a:t>
            </a:r>
            <a:r>
              <a:rPr lang="zh-TW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功能介紹與動機</a:t>
            </a:r>
            <a:endParaRPr lang="en-US" altLang="zh-CN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F77F189-2DB5-46AE-8276-6F39711A74CB}"/>
              </a:ext>
            </a:extLst>
          </p:cNvPr>
          <p:cNvSpPr txBox="1"/>
          <p:nvPr/>
        </p:nvSpPr>
        <p:spPr>
          <a:xfrm>
            <a:off x="635729" y="1608917"/>
            <a:ext cx="5846525" cy="2490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TW" altLang="en-US" sz="1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功能介紹 </a:t>
            </a:r>
            <a:endParaRPr lang="en-US" altLang="zh-TW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TW" altLang="en-US" dirty="0">
                <a:latin typeface="微软雅黑" pitchFamily="34" charset="-122"/>
                <a:ea typeface="微软雅黑" pitchFamily="34" charset="-122"/>
              </a:rPr>
              <a:t>      此專題作品的功能就是將大家講話當中的贅詞過濾掉，像是「阿</a:t>
            </a:r>
            <a:r>
              <a:rPr lang="en-US" altLang="zh-TW" dirty="0"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TW" altLang="en-US" dirty="0">
                <a:latin typeface="微软雅黑" pitchFamily="34" charset="-122"/>
                <a:ea typeface="微软雅黑" pitchFamily="34" charset="-122"/>
              </a:rPr>
              <a:t>」、「嗯</a:t>
            </a:r>
            <a:r>
              <a:rPr lang="en-US" altLang="zh-TW" dirty="0"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TW" altLang="en-US" dirty="0">
                <a:latin typeface="微软雅黑" pitchFamily="34" charset="-122"/>
                <a:ea typeface="微软雅黑" pitchFamily="34" charset="-122"/>
              </a:rPr>
              <a:t>」、「ㄟ</a:t>
            </a:r>
            <a:r>
              <a:rPr lang="en-US" altLang="zh-TW" dirty="0"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TW" altLang="en-US" dirty="0">
                <a:latin typeface="微软雅黑" pitchFamily="34" charset="-122"/>
                <a:ea typeface="微软雅黑" pitchFamily="34" charset="-122"/>
              </a:rPr>
              <a:t>」、「吼」等贅詞。   </a:t>
            </a:r>
            <a:endParaRPr lang="en-US" altLang="zh-TW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TW" altLang="en-US" dirty="0">
                <a:latin typeface="微软雅黑" pitchFamily="34" charset="-122"/>
                <a:ea typeface="微软雅黑" pitchFamily="34" charset="-122"/>
              </a:rPr>
              <a:t>      其用途可用於</a:t>
            </a:r>
            <a:r>
              <a:rPr lang="en-US" altLang="zh-TW" dirty="0">
                <a:latin typeface="微软雅黑" pitchFamily="34" charset="-122"/>
                <a:ea typeface="微软雅黑" pitchFamily="34" charset="-122"/>
              </a:rPr>
              <a:t>Podcast</a:t>
            </a:r>
            <a:r>
              <a:rPr lang="zh-TW" altLang="en-US" dirty="0">
                <a:latin typeface="微软雅黑" pitchFamily="34" charset="-122"/>
                <a:ea typeface="微软雅黑" pitchFamily="34" charset="-122"/>
              </a:rPr>
              <a:t>錄製或者是教學檔案錄製，以讓整體檔案效果變得更好。</a:t>
            </a:r>
            <a:endParaRPr lang="en-US" altLang="zh-TW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endParaRPr lang="en-US" altLang="zh-TW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endParaRPr lang="en-US" altLang="zh-TW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E16458D-BCA7-4C26-8324-7E9B19A0849E}"/>
              </a:ext>
            </a:extLst>
          </p:cNvPr>
          <p:cNvSpPr txBox="1"/>
          <p:nvPr/>
        </p:nvSpPr>
        <p:spPr>
          <a:xfrm>
            <a:off x="635729" y="3429000"/>
            <a:ext cx="6107971" cy="2830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TW" altLang="en-US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動機</a:t>
            </a:r>
            <a:endParaRPr lang="en-US" altLang="zh-TW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TW" altLang="en-US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TW" altLang="zh-TW" dirty="0">
                <a:latin typeface="微软雅黑" pitchFamily="34" charset="-122"/>
                <a:ea typeface="微软雅黑" pitchFamily="34" charset="-122"/>
              </a:rPr>
              <a:t>因應近期武漢肺炎之因素，許多課程需要老師親自錄製教學影片</a:t>
            </a:r>
            <a:r>
              <a:rPr lang="zh-TW" altLang="en-US" dirty="0">
                <a:latin typeface="微软雅黑" pitchFamily="34" charset="-122"/>
                <a:ea typeface="微软雅黑" pitchFamily="34" charset="-122"/>
              </a:rPr>
              <a:t>，若</a:t>
            </a:r>
            <a:r>
              <a:rPr lang="zh-TW" altLang="zh-TW" dirty="0">
                <a:latin typeface="微软雅黑" pitchFamily="34" charset="-122"/>
                <a:ea typeface="微软雅黑" pitchFamily="34" charset="-122"/>
              </a:rPr>
              <a:t>影片內有贅字（口頭禪）</a:t>
            </a:r>
            <a:r>
              <a:rPr lang="zh-TW" altLang="en-US" dirty="0">
                <a:latin typeface="微软雅黑" pitchFamily="34" charset="-122"/>
                <a:ea typeface="微软雅黑" pitchFamily="34" charset="-122"/>
              </a:rPr>
              <a:t>常</a:t>
            </a:r>
            <a:r>
              <a:rPr lang="zh-TW" altLang="zh-TW" dirty="0">
                <a:latin typeface="微软雅黑" pitchFamily="34" charset="-122"/>
                <a:ea typeface="微软雅黑" pitchFamily="34" charset="-122"/>
              </a:rPr>
              <a:t>導致</a:t>
            </a:r>
            <a:r>
              <a:rPr lang="zh-TW" altLang="en-US" dirty="0">
                <a:latin typeface="微软雅黑" pitchFamily="34" charset="-122"/>
                <a:ea typeface="微软雅黑" pitchFamily="34" charset="-122"/>
              </a:rPr>
              <a:t>師生</a:t>
            </a:r>
            <a:r>
              <a:rPr lang="zh-TW" altLang="zh-TW" dirty="0">
                <a:latin typeface="微软雅黑" pitchFamily="34" charset="-122"/>
                <a:ea typeface="微软雅黑" pitchFamily="34" charset="-122"/>
              </a:rPr>
              <a:t>誤解或聽不清楚上課內容而深感困擾，若重錄或另外剪輯</a:t>
            </a:r>
            <a:r>
              <a:rPr lang="zh-TW" altLang="en-US" dirty="0">
                <a:latin typeface="微软雅黑" pitchFamily="34" charset="-122"/>
                <a:ea typeface="微软雅黑" pitchFamily="34" charset="-122"/>
              </a:rPr>
              <a:t>也需</a:t>
            </a:r>
            <a:r>
              <a:rPr lang="zh-TW" altLang="zh-TW" dirty="0">
                <a:latin typeface="微软雅黑" pitchFamily="34" charset="-122"/>
                <a:ea typeface="微软雅黑" pitchFamily="34" charset="-122"/>
              </a:rPr>
              <a:t>花額外時間</a:t>
            </a:r>
            <a:r>
              <a:rPr lang="zh-TW" altLang="en-US" dirty="0">
                <a:latin typeface="微软雅黑" pitchFamily="34" charset="-122"/>
                <a:ea typeface="微软雅黑" pitchFamily="34" charset="-122"/>
              </a:rPr>
              <a:t>與</a:t>
            </a:r>
            <a:r>
              <a:rPr lang="zh-TW" altLang="zh-TW" dirty="0">
                <a:latin typeface="微软雅黑" pitchFamily="34" charset="-122"/>
                <a:ea typeface="微软雅黑" pitchFamily="34" charset="-122"/>
              </a:rPr>
              <a:t>心力處理</a:t>
            </a:r>
            <a:r>
              <a:rPr lang="zh-TW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TW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TW" altLang="en-US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TW" altLang="zh-TW" dirty="0">
                <a:latin typeface="微软雅黑" pitchFamily="34" charset="-122"/>
                <a:ea typeface="微软雅黑" pitchFamily="34" charset="-122"/>
              </a:rPr>
              <a:t>我們希望可利用此作品幫助需錄製影片的老師</a:t>
            </a:r>
            <a:r>
              <a:rPr lang="zh-TW" altLang="en-US" dirty="0">
                <a:latin typeface="微软雅黑" pitchFamily="34" charset="-122"/>
                <a:ea typeface="微软雅黑" pitchFamily="34" charset="-122"/>
              </a:rPr>
              <a:t>或是報告演講者</a:t>
            </a:r>
            <a:r>
              <a:rPr lang="zh-TW" altLang="zh-TW" dirty="0">
                <a:latin typeface="微软雅黑" pitchFamily="34" charset="-122"/>
                <a:ea typeface="微软雅黑" pitchFamily="34" charset="-122"/>
              </a:rPr>
              <a:t>，可</a:t>
            </a:r>
            <a:r>
              <a:rPr lang="zh-TW" altLang="en-US" dirty="0">
                <a:latin typeface="微软雅黑" pitchFamily="34" charset="-122"/>
                <a:ea typeface="微软雅黑" pitchFamily="34" charset="-122"/>
              </a:rPr>
              <a:t>即時</a:t>
            </a:r>
            <a:r>
              <a:rPr lang="zh-TW" altLang="zh-TW" dirty="0">
                <a:latin typeface="微软雅黑" pitchFamily="34" charset="-122"/>
                <a:ea typeface="微软雅黑" pitchFamily="34" charset="-122"/>
              </a:rPr>
              <a:t>過濾掉</a:t>
            </a:r>
            <a:r>
              <a:rPr lang="zh-TW" altLang="en-US" dirty="0">
                <a:latin typeface="微软雅黑" pitchFamily="34" charset="-122"/>
                <a:ea typeface="微软雅黑" pitchFamily="34" charset="-122"/>
              </a:rPr>
              <a:t>講話時的</a:t>
            </a:r>
            <a:r>
              <a:rPr lang="zh-TW" altLang="zh-TW" dirty="0">
                <a:latin typeface="微软雅黑" pitchFamily="34" charset="-122"/>
                <a:ea typeface="微软雅黑" pitchFamily="34" charset="-122"/>
              </a:rPr>
              <a:t>贅</a:t>
            </a:r>
            <a:r>
              <a:rPr lang="zh-TW" altLang="en-US" dirty="0">
                <a:latin typeface="微软雅黑" pitchFamily="34" charset="-122"/>
                <a:ea typeface="微软雅黑" pitchFamily="34" charset="-122"/>
              </a:rPr>
              <a:t>詞</a:t>
            </a:r>
            <a:r>
              <a:rPr lang="zh-TW" altLang="zh-TW" dirty="0">
                <a:latin typeface="微软雅黑" pitchFamily="34" charset="-122"/>
                <a:ea typeface="微软雅黑" pitchFamily="34" charset="-122"/>
              </a:rPr>
              <a:t>，以便於提升錄製的效率及輸出影片的品質。</a:t>
            </a:r>
            <a:endParaRPr lang="zh-TW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415C674-2354-4EC5-B2C3-5FDB113778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649" y="1904851"/>
            <a:ext cx="3991123" cy="399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8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1419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8" name="组合 2出自【趣你的PPT】(微信:qunideppt)：最优质的PPT资源库"/>
          <p:cNvGrpSpPr/>
          <p:nvPr/>
        </p:nvGrpSpPr>
        <p:grpSpPr bwMode="auto">
          <a:xfrm>
            <a:off x="3395345" y="1035050"/>
            <a:ext cx="5137150" cy="5137150"/>
            <a:chOff x="4307600" y="2183524"/>
            <a:chExt cx="2143125" cy="2143125"/>
          </a:xfrm>
        </p:grpSpPr>
        <p:sp>
          <p:nvSpPr>
            <p:cNvPr id="59" name="出自【趣你的PPT】(微信:qunideppt)：最优质的PPT资源库"/>
            <p:cNvSpPr/>
            <p:nvPr/>
          </p:nvSpPr>
          <p:spPr>
            <a:xfrm>
              <a:off x="4307600" y="2331212"/>
              <a:ext cx="2143125" cy="1847750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0" name="出自【趣你的PPT】(微信:qunideppt)：最优质的PPT资源库"/>
            <p:cNvSpPr/>
            <p:nvPr/>
          </p:nvSpPr>
          <p:spPr>
            <a:xfrm rot="5400000">
              <a:off x="4307600" y="2331211"/>
              <a:ext cx="2143125" cy="1847750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" name="出自【趣你的PPT】(微信:qunideppt)：最优质的PPT资源库"/>
          <p:cNvSpPr txBox="1"/>
          <p:nvPr/>
        </p:nvSpPr>
        <p:spPr bwMode="auto">
          <a:xfrm>
            <a:off x="4154488" y="3802401"/>
            <a:ext cx="36322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 algn="ctr" defTabSz="1216025">
              <a:spcBef>
                <a:spcPct val="20000"/>
              </a:spcBef>
              <a:defRPr/>
            </a:pPr>
            <a:r>
              <a:rPr lang="zh-TW" altLang="en-US" sz="6000" b="1" kern="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背景知識</a:t>
            </a:r>
            <a:endParaRPr lang="zh-CN" altLang="en-US" sz="6000" b="1" kern="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出自【趣你的PPT】(微信:qunideppt)：最优质的PPT资源库"/>
          <p:cNvSpPr txBox="1"/>
          <p:nvPr/>
        </p:nvSpPr>
        <p:spPr bwMode="auto">
          <a:xfrm>
            <a:off x="5030788" y="1858963"/>
            <a:ext cx="2130425" cy="157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Khmer UI" panose="020B0502040204020203" pitchFamily="34" charset="0"/>
                <a:ea typeface="微软雅黑" panose="020B0503020204020204" pitchFamily="34" charset="-122"/>
                <a:cs typeface="Khmer UI" panose="020B0502040204020203" pitchFamily="34" charset="0"/>
              </a:rPr>
              <a:t>0</a:t>
            </a:r>
            <a:r>
              <a:rPr kumimoji="0" lang="en-US" altLang="zh-TW" sz="9600" b="1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Khmer UI" panose="020B0502040204020203" pitchFamily="34" charset="0"/>
                <a:ea typeface="微软雅黑" panose="020B0503020204020204" pitchFamily="34" charset="-122"/>
                <a:cs typeface="Khmer UI" panose="020B0502040204020203" pitchFamily="34" charset="0"/>
              </a:rPr>
              <a:t>2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Khmer UI" panose="020B0502040204020203" pitchFamily="34" charset="0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cxnSp>
        <p:nvCxnSpPr>
          <p:cNvPr id="63" name="出自【趣你的PPT】(微信:qunideppt)：最优质的PPT资源库"/>
          <p:cNvCxnSpPr/>
          <p:nvPr/>
        </p:nvCxnSpPr>
        <p:spPr>
          <a:xfrm>
            <a:off x="4154488" y="3429000"/>
            <a:ext cx="38830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07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939" y="82335"/>
            <a:ext cx="1390125" cy="461665"/>
          </a:xfrm>
        </p:spPr>
        <p:txBody>
          <a:bodyPr/>
          <a:lstStyle/>
          <a:p>
            <a:r>
              <a:rPr lang="zh-TW" altLang="en-US" sz="2400" dirty="0"/>
              <a:t>背景知識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797656" y="1097110"/>
            <a:ext cx="1871012" cy="51180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TW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  特徵提取</a:t>
            </a:r>
            <a:endParaRPr lang="en-US" altLang="zh-CN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60BA233-1C44-42B5-8D5B-01D17A5BA3FB}"/>
              </a:ext>
            </a:extLst>
          </p:cNvPr>
          <p:cNvGrpSpPr/>
          <p:nvPr/>
        </p:nvGrpSpPr>
        <p:grpSpPr>
          <a:xfrm>
            <a:off x="150345" y="1800225"/>
            <a:ext cx="11891310" cy="4079176"/>
            <a:chOff x="119715" y="723192"/>
            <a:chExt cx="11796745" cy="4870459"/>
          </a:xfrm>
        </p:grpSpPr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E6436617-A748-462F-A491-EE79D1398C71}"/>
                </a:ext>
              </a:extLst>
            </p:cNvPr>
            <p:cNvSpPr txBox="1"/>
            <p:nvPr/>
          </p:nvSpPr>
          <p:spPr>
            <a:xfrm>
              <a:off x="779091" y="210384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語音訊號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6A262FA-65A2-4645-A305-A94A5459D83D}"/>
                </a:ext>
              </a:extLst>
            </p:cNvPr>
            <p:cNvSpPr/>
            <p:nvPr/>
          </p:nvSpPr>
          <p:spPr>
            <a:xfrm>
              <a:off x="2169391" y="1841996"/>
              <a:ext cx="1107995" cy="8930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預加重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CC379F0-350D-4D75-B740-AC01B04198EA}"/>
                </a:ext>
              </a:extLst>
            </p:cNvPr>
            <p:cNvSpPr/>
            <p:nvPr/>
          </p:nvSpPr>
          <p:spPr>
            <a:xfrm>
              <a:off x="3791568" y="1841996"/>
              <a:ext cx="1107995" cy="8930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擷取音框</a:t>
              </a:r>
              <a:endParaRPr lang="en-US" altLang="zh-TW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en-US" altLang="zh-TW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Framing</a:t>
              </a:r>
              <a:endParaRPr lang="zh-TW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86A8B15-3C1F-4E93-A150-70A407DBF7B9}"/>
                </a:ext>
              </a:extLst>
            </p:cNvPr>
            <p:cNvSpPr/>
            <p:nvPr/>
          </p:nvSpPr>
          <p:spPr>
            <a:xfrm>
              <a:off x="5413282" y="1841996"/>
              <a:ext cx="1107995" cy="8930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加窗</a:t>
              </a:r>
              <a:endParaRPr lang="en-US" altLang="zh-TW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en-US" altLang="zh-TW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Window</a:t>
              </a:r>
              <a:endParaRPr lang="zh-TW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7BDECE1-334C-4D75-B921-0A1CF9C63E0D}"/>
                </a:ext>
              </a:extLst>
            </p:cNvPr>
            <p:cNvSpPr/>
            <p:nvPr/>
          </p:nvSpPr>
          <p:spPr>
            <a:xfrm>
              <a:off x="7034998" y="1841996"/>
              <a:ext cx="1107995" cy="8930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快速傅立葉轉換</a:t>
              </a:r>
              <a:endParaRPr lang="en-US" altLang="zh-TW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en-US" altLang="zh-TW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STFT</a:t>
              </a:r>
              <a:endParaRPr lang="zh-TW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AF1E89F-D3F3-489C-AB17-8E1F4332C3C9}"/>
                </a:ext>
              </a:extLst>
            </p:cNvPr>
            <p:cNvSpPr/>
            <p:nvPr/>
          </p:nvSpPr>
          <p:spPr>
            <a:xfrm>
              <a:off x="8656714" y="1841996"/>
              <a:ext cx="1107995" cy="8930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MEL</a:t>
              </a:r>
              <a:r>
                <a:rPr lang="zh-TW" alt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濾波</a:t>
              </a: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70BD46A1-6AD0-4FD2-B7B0-12095C21F120}"/>
                </a:ext>
              </a:extLst>
            </p:cNvPr>
            <p:cNvSpPr txBox="1"/>
            <p:nvPr/>
          </p:nvSpPr>
          <p:spPr>
            <a:xfrm>
              <a:off x="10278430" y="2103847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FBANK</a:t>
              </a:r>
              <a:endParaRPr lang="zh-TW" altLang="en-US" dirty="0"/>
            </a:p>
          </p:txBody>
        </p: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2856B6A7-8027-405F-BC16-713942F04168}"/>
                </a:ext>
              </a:extLst>
            </p:cNvPr>
            <p:cNvCxnSpPr>
              <a:stCxn id="40" idx="3"/>
              <a:endCxn id="41" idx="1"/>
            </p:cNvCxnSpPr>
            <p:nvPr/>
          </p:nvCxnSpPr>
          <p:spPr>
            <a:xfrm>
              <a:off x="1887087" y="2288513"/>
              <a:ext cx="2823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38923E09-7CF1-485C-9D93-A5E42BE2E71B}"/>
                </a:ext>
              </a:extLst>
            </p:cNvPr>
            <p:cNvCxnSpPr>
              <a:cxnSpLocks/>
              <a:stCxn id="41" idx="3"/>
              <a:endCxn id="42" idx="1"/>
            </p:cNvCxnSpPr>
            <p:nvPr/>
          </p:nvCxnSpPr>
          <p:spPr>
            <a:xfrm>
              <a:off x="3277386" y="2288513"/>
              <a:ext cx="5141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F8B60E0F-2C9A-49B1-9B48-7AEE584FEAAA}"/>
                </a:ext>
              </a:extLst>
            </p:cNvPr>
            <p:cNvCxnSpPr>
              <a:cxnSpLocks/>
              <a:stCxn id="42" idx="3"/>
              <a:endCxn id="43" idx="1"/>
            </p:cNvCxnSpPr>
            <p:nvPr/>
          </p:nvCxnSpPr>
          <p:spPr>
            <a:xfrm>
              <a:off x="4899563" y="2288513"/>
              <a:ext cx="5137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C376A777-CB4E-4F60-A44F-BB32BC0E8C0F}"/>
                </a:ext>
              </a:extLst>
            </p:cNvPr>
            <p:cNvCxnSpPr>
              <a:cxnSpLocks/>
              <a:stCxn id="43" idx="3"/>
              <a:endCxn id="44" idx="1"/>
            </p:cNvCxnSpPr>
            <p:nvPr/>
          </p:nvCxnSpPr>
          <p:spPr>
            <a:xfrm>
              <a:off x="6521277" y="2288513"/>
              <a:ext cx="5137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5172D633-DC9E-469B-B795-96E07DE3EC29}"/>
                </a:ext>
              </a:extLst>
            </p:cNvPr>
            <p:cNvCxnSpPr>
              <a:cxnSpLocks/>
              <a:stCxn id="44" idx="3"/>
              <a:endCxn id="45" idx="1"/>
            </p:cNvCxnSpPr>
            <p:nvPr/>
          </p:nvCxnSpPr>
          <p:spPr>
            <a:xfrm>
              <a:off x="8142993" y="2288513"/>
              <a:ext cx="5137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4F9E4D3C-BA7B-44B4-A050-0E76B7C5326E}"/>
                </a:ext>
              </a:extLst>
            </p:cNvPr>
            <p:cNvCxnSpPr>
              <a:cxnSpLocks/>
              <a:stCxn id="45" idx="3"/>
              <a:endCxn id="46" idx="1"/>
            </p:cNvCxnSpPr>
            <p:nvPr/>
          </p:nvCxnSpPr>
          <p:spPr>
            <a:xfrm>
              <a:off x="9764709" y="2288513"/>
              <a:ext cx="5137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10D008A9-E8D3-4B8D-8FA9-D8A71A2F63ED}"/>
                </a:ext>
              </a:extLst>
            </p:cNvPr>
            <p:cNvSpPr txBox="1"/>
            <p:nvPr/>
          </p:nvSpPr>
          <p:spPr>
            <a:xfrm>
              <a:off x="119715" y="496246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語音訊號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CA3AC3A-8B93-40CB-A5D1-FD608F0C63FA}"/>
                </a:ext>
              </a:extLst>
            </p:cNvPr>
            <p:cNvSpPr/>
            <p:nvPr/>
          </p:nvSpPr>
          <p:spPr>
            <a:xfrm>
              <a:off x="1510015" y="4700618"/>
              <a:ext cx="1107995" cy="8930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預加重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A0D5BB5-30E6-46A9-8796-8BF5E252BCEC}"/>
                </a:ext>
              </a:extLst>
            </p:cNvPr>
            <p:cNvSpPr/>
            <p:nvPr/>
          </p:nvSpPr>
          <p:spPr>
            <a:xfrm>
              <a:off x="3132192" y="4700618"/>
              <a:ext cx="1107995" cy="8930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擷取音框</a:t>
              </a:r>
              <a:endParaRPr lang="en-US" altLang="zh-TW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en-US" altLang="zh-TW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Framing</a:t>
              </a:r>
              <a:endParaRPr lang="zh-TW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62BECA2-1BF7-4114-9DE6-E736B6165846}"/>
                </a:ext>
              </a:extLst>
            </p:cNvPr>
            <p:cNvSpPr/>
            <p:nvPr/>
          </p:nvSpPr>
          <p:spPr>
            <a:xfrm>
              <a:off x="4753906" y="4700618"/>
              <a:ext cx="1107995" cy="8930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加窗</a:t>
              </a:r>
              <a:endParaRPr lang="en-US" altLang="zh-TW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en-US" altLang="zh-TW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Window</a:t>
              </a:r>
              <a:endParaRPr lang="zh-TW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C5014EAA-BA09-4B61-B989-0FC112E22CF8}"/>
                </a:ext>
              </a:extLst>
            </p:cNvPr>
            <p:cNvSpPr/>
            <p:nvPr/>
          </p:nvSpPr>
          <p:spPr>
            <a:xfrm>
              <a:off x="6375622" y="4700618"/>
              <a:ext cx="1107995" cy="8930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快速傅立葉轉換</a:t>
              </a:r>
              <a:endParaRPr lang="en-US" altLang="zh-TW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en-US" altLang="zh-TW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STFT</a:t>
              </a:r>
              <a:endParaRPr lang="zh-TW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D97DCF6C-E55E-4822-9801-42EE44C8F1A7}"/>
                </a:ext>
              </a:extLst>
            </p:cNvPr>
            <p:cNvSpPr/>
            <p:nvPr/>
          </p:nvSpPr>
          <p:spPr>
            <a:xfrm>
              <a:off x="7997338" y="4700618"/>
              <a:ext cx="1107995" cy="8930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MEL</a:t>
              </a:r>
              <a:r>
                <a:rPr lang="zh-TW" alt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濾波</a:t>
              </a: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695854B8-07B3-4E21-BA7D-C38E6C942052}"/>
                </a:ext>
              </a:extLst>
            </p:cNvPr>
            <p:cNvSpPr txBox="1"/>
            <p:nvPr/>
          </p:nvSpPr>
          <p:spPr>
            <a:xfrm>
              <a:off x="11135477" y="4962468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MFCC</a:t>
              </a:r>
              <a:endParaRPr lang="zh-TW" altLang="en-US" dirty="0"/>
            </a:p>
          </p:txBody>
        </p: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C9629002-59B9-40E9-B3C9-4BB7800705FC}"/>
                </a:ext>
              </a:extLst>
            </p:cNvPr>
            <p:cNvCxnSpPr>
              <a:stCxn id="53" idx="3"/>
              <a:endCxn id="54" idx="1"/>
            </p:cNvCxnSpPr>
            <p:nvPr/>
          </p:nvCxnSpPr>
          <p:spPr>
            <a:xfrm>
              <a:off x="1227711" y="5147135"/>
              <a:ext cx="2823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9A3E97DF-BC06-45E1-A364-6DAA1A32D654}"/>
                </a:ext>
              </a:extLst>
            </p:cNvPr>
            <p:cNvCxnSpPr>
              <a:cxnSpLocks/>
              <a:stCxn id="54" idx="3"/>
              <a:endCxn id="55" idx="1"/>
            </p:cNvCxnSpPr>
            <p:nvPr/>
          </p:nvCxnSpPr>
          <p:spPr>
            <a:xfrm>
              <a:off x="2618010" y="5147135"/>
              <a:ext cx="5141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FA63F9DE-505E-49C0-8934-B998BC6A1D16}"/>
                </a:ext>
              </a:extLst>
            </p:cNvPr>
            <p:cNvCxnSpPr>
              <a:cxnSpLocks/>
              <a:stCxn id="55" idx="3"/>
              <a:endCxn id="56" idx="1"/>
            </p:cNvCxnSpPr>
            <p:nvPr/>
          </p:nvCxnSpPr>
          <p:spPr>
            <a:xfrm>
              <a:off x="4240187" y="5147135"/>
              <a:ext cx="5137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3F6B6541-DDA4-4FD1-824A-A52FCD33F1B3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>
            <a:xfrm>
              <a:off x="5861901" y="5147135"/>
              <a:ext cx="5137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CEE09A5B-08D2-456D-8EBA-72031D29887F}"/>
                </a:ext>
              </a:extLst>
            </p:cNvPr>
            <p:cNvCxnSpPr>
              <a:cxnSpLocks/>
              <a:stCxn id="57" idx="3"/>
              <a:endCxn id="58" idx="1"/>
            </p:cNvCxnSpPr>
            <p:nvPr/>
          </p:nvCxnSpPr>
          <p:spPr>
            <a:xfrm>
              <a:off x="7483617" y="5147135"/>
              <a:ext cx="5137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228FC63E-80FD-4A32-A4AE-C39DD30A6D1E}"/>
                </a:ext>
              </a:extLst>
            </p:cNvPr>
            <p:cNvCxnSpPr>
              <a:cxnSpLocks/>
              <a:stCxn id="58" idx="3"/>
              <a:endCxn id="66" idx="1"/>
            </p:cNvCxnSpPr>
            <p:nvPr/>
          </p:nvCxnSpPr>
          <p:spPr>
            <a:xfrm>
              <a:off x="9105333" y="5147135"/>
              <a:ext cx="5137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22E3C5D6-35DC-4332-8B02-CFC148AF5512}"/>
                </a:ext>
              </a:extLst>
            </p:cNvPr>
            <p:cNvSpPr/>
            <p:nvPr/>
          </p:nvSpPr>
          <p:spPr>
            <a:xfrm>
              <a:off x="9619052" y="4700618"/>
              <a:ext cx="1107995" cy="89303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離散餘弦轉換</a:t>
              </a:r>
              <a:endParaRPr lang="en-US" altLang="zh-TW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en-US" altLang="zh-TW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DCT</a:t>
              </a:r>
              <a:endParaRPr lang="zh-TW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95E6568B-F8A1-44F7-BE11-DA22005D71A6}"/>
                </a:ext>
              </a:extLst>
            </p:cNvPr>
            <p:cNvCxnSpPr>
              <a:cxnSpLocks/>
              <a:stCxn id="66" idx="3"/>
              <a:endCxn id="59" idx="1"/>
            </p:cNvCxnSpPr>
            <p:nvPr/>
          </p:nvCxnSpPr>
          <p:spPr>
            <a:xfrm flipV="1">
              <a:off x="10727047" y="5147134"/>
              <a:ext cx="4084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9447180C-C905-4706-8D0A-2CE8A1F0F043}"/>
                </a:ext>
              </a:extLst>
            </p:cNvPr>
            <p:cNvSpPr/>
            <p:nvPr/>
          </p:nvSpPr>
          <p:spPr>
            <a:xfrm>
              <a:off x="4879099" y="723192"/>
              <a:ext cx="1965603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4400" b="1" dirty="0">
                  <a:ln w="9525">
                    <a:solidFill>
                      <a:srgbClr val="7030A0"/>
                    </a:solidFill>
                    <a:prstDash val="solid"/>
                  </a:ln>
                  <a:solidFill>
                    <a:srgbClr val="7030A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FBANK</a:t>
              </a:r>
              <a:endParaRPr lang="zh-TW" altLang="en-US" sz="4400" b="1" dirty="0">
                <a:ln w="9525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D12996B3-5021-4085-AAB8-DC79A45E4541}"/>
                </a:ext>
              </a:extLst>
            </p:cNvPr>
            <p:cNvSpPr/>
            <p:nvPr/>
          </p:nvSpPr>
          <p:spPr>
            <a:xfrm>
              <a:off x="5016155" y="3738251"/>
              <a:ext cx="1691490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4400" b="1" dirty="0">
                  <a:ln w="9525">
                    <a:solidFill>
                      <a:srgbClr val="7030A0"/>
                    </a:solidFill>
                    <a:prstDash val="solid"/>
                  </a:ln>
                  <a:solidFill>
                    <a:srgbClr val="7030A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MFCC</a:t>
              </a:r>
              <a:endParaRPr lang="zh-TW" altLang="en-US" sz="4400" b="1" dirty="0">
                <a:ln w="9525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769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5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86" name="Rectangle 5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5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Rectangle 5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7912" y="1008464"/>
            <a:ext cx="10173010" cy="10801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altLang="zh-TW" sz="4800" b="1" kern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VAD</a:t>
            </a:r>
            <a:r>
              <a:rPr lang="zh-TW" altLang="en-US" sz="4800" b="1" kern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端點活動檢測</a:t>
            </a:r>
            <a:endParaRPr lang="en-US" altLang="zh-CN" sz="4800" b="1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89" name="Straight Connector 6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群組 4">
            <a:extLst>
              <a:ext uri="{FF2B5EF4-FFF2-40B4-BE49-F238E27FC236}">
                <a16:creationId xmlns:a16="http://schemas.microsoft.com/office/drawing/2014/main" id="{D7685B2B-3D8F-4F37-8D42-13629AF87117}"/>
              </a:ext>
            </a:extLst>
          </p:cNvPr>
          <p:cNvGrpSpPr/>
          <p:nvPr/>
        </p:nvGrpSpPr>
        <p:grpSpPr>
          <a:xfrm>
            <a:off x="1508760" y="2628902"/>
            <a:ext cx="8416290" cy="3615146"/>
            <a:chOff x="771255" y="1217725"/>
            <a:chExt cx="10140443" cy="5175193"/>
          </a:xfrm>
        </p:grpSpPr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08884C38-8942-43A4-8E9F-F7730D892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7956" y="1217725"/>
              <a:ext cx="7783742" cy="5175193"/>
            </a:xfrm>
            <a:prstGeom prst="rect">
              <a:avLst/>
            </a:prstGeom>
          </p:spPr>
        </p:pic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BD167AA4-E9F5-4D0D-B796-A1A5155DE06C}"/>
                </a:ext>
              </a:extLst>
            </p:cNvPr>
            <p:cNvSpPr txBox="1"/>
            <p:nvPr/>
          </p:nvSpPr>
          <p:spPr>
            <a:xfrm>
              <a:off x="771255" y="2281828"/>
              <a:ext cx="1915909" cy="3046988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zh-TW" altLang="en-US" sz="1600" b="1" dirty="0"/>
                <a:t>原始音檔</a:t>
              </a:r>
              <a:r>
                <a:rPr lang="en-US" altLang="zh-TW" sz="1600" b="1" dirty="0"/>
                <a:t>: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en-US" altLang="zh-TW" sz="1600" dirty="0"/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en-US" altLang="zh-TW" sz="1600" dirty="0"/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en-US" altLang="zh-TW" sz="1600" dirty="0"/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en-US" altLang="zh-TW" sz="1600" dirty="0"/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altLang="zh-TW" sz="1600" b="1" dirty="0"/>
                <a:t>VAD</a:t>
              </a:r>
              <a:r>
                <a:rPr lang="zh-TW" altLang="en-US" sz="1600" b="1" dirty="0"/>
                <a:t>音檔</a:t>
              </a:r>
              <a:r>
                <a:rPr lang="en-US" altLang="zh-TW" sz="1600" b="1" dirty="0"/>
                <a:t>:</a:t>
              </a:r>
              <a:endParaRPr lang="zh-TW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1678880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1419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8" name="组合 2出自【趣你的PPT】(微信:qunideppt)：最优质的PPT资源库"/>
          <p:cNvGrpSpPr/>
          <p:nvPr/>
        </p:nvGrpSpPr>
        <p:grpSpPr bwMode="auto">
          <a:xfrm>
            <a:off x="3395345" y="1035050"/>
            <a:ext cx="5137150" cy="5137150"/>
            <a:chOff x="4307600" y="2183524"/>
            <a:chExt cx="2143125" cy="2143125"/>
          </a:xfrm>
        </p:grpSpPr>
        <p:sp>
          <p:nvSpPr>
            <p:cNvPr id="59" name="出自【趣你的PPT】(微信:qunideppt)：最优质的PPT资源库"/>
            <p:cNvSpPr/>
            <p:nvPr/>
          </p:nvSpPr>
          <p:spPr>
            <a:xfrm>
              <a:off x="4307600" y="2331212"/>
              <a:ext cx="2143125" cy="1847750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0" name="出自【趣你的PPT】(微信:qunideppt)：最优质的PPT资源库"/>
            <p:cNvSpPr/>
            <p:nvPr/>
          </p:nvSpPr>
          <p:spPr>
            <a:xfrm rot="5400000">
              <a:off x="4307600" y="2331211"/>
              <a:ext cx="2143125" cy="1847750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" name="出自【趣你的PPT】(微信:qunideppt)：最优质的PPT资源库"/>
          <p:cNvSpPr txBox="1"/>
          <p:nvPr/>
        </p:nvSpPr>
        <p:spPr bwMode="auto">
          <a:xfrm>
            <a:off x="4154488" y="3802401"/>
            <a:ext cx="36322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 algn="ctr" defTabSz="1216025">
              <a:spcBef>
                <a:spcPct val="20000"/>
              </a:spcBef>
              <a:defRPr/>
            </a:pPr>
            <a:r>
              <a:rPr lang="zh-TW" altLang="en-US" sz="6000" b="1" kern="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實作方法</a:t>
            </a:r>
            <a:endParaRPr lang="zh-CN" altLang="en-US" sz="6000" b="1" kern="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出自【趣你的PPT】(微信:qunideppt)：最优质的PPT资源库"/>
          <p:cNvSpPr txBox="1"/>
          <p:nvPr/>
        </p:nvSpPr>
        <p:spPr bwMode="auto">
          <a:xfrm>
            <a:off x="5030788" y="1858963"/>
            <a:ext cx="2130425" cy="157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Khmer UI" panose="020B0502040204020203" pitchFamily="34" charset="0"/>
                <a:ea typeface="微软雅黑" panose="020B0503020204020204" pitchFamily="34" charset="-122"/>
                <a:cs typeface="Khmer UI" panose="020B0502040204020203" pitchFamily="34" charset="0"/>
              </a:rPr>
              <a:t>0</a:t>
            </a:r>
            <a:r>
              <a:rPr kumimoji="0" lang="en-US" altLang="zh-TW" sz="9600" b="1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Khmer UI" panose="020B0502040204020203" pitchFamily="34" charset="0"/>
                <a:ea typeface="微软雅黑" panose="020B0503020204020204" pitchFamily="34" charset="-122"/>
                <a:cs typeface="Khmer UI" panose="020B0502040204020203" pitchFamily="34" charset="0"/>
              </a:rPr>
              <a:t>3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Khmer UI" panose="020B0502040204020203" pitchFamily="34" charset="0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cxnSp>
        <p:nvCxnSpPr>
          <p:cNvPr id="63" name="出自【趣你的PPT】(微信:qunideppt)：最优质的PPT资源库"/>
          <p:cNvCxnSpPr/>
          <p:nvPr/>
        </p:nvCxnSpPr>
        <p:spPr>
          <a:xfrm>
            <a:off x="4154488" y="3429000"/>
            <a:ext cx="38830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481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940" y="82335"/>
            <a:ext cx="1390124" cy="461665"/>
          </a:xfrm>
        </p:spPr>
        <p:txBody>
          <a:bodyPr/>
          <a:lstStyle/>
          <a:p>
            <a:r>
              <a:rPr lang="zh-TW" altLang="en-US" sz="2400" dirty="0"/>
              <a:t>實作方法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428098" y="684831"/>
            <a:ext cx="6488970" cy="72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TW" altLang="en-US" sz="3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TW" sz="3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IDE</a:t>
            </a:r>
            <a:r>
              <a:rPr lang="zh-TW" altLang="en-US" sz="3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TW" sz="3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TW" altLang="en-US" sz="3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程式語言</a:t>
            </a:r>
            <a:endParaRPr lang="en-US" altLang="zh-CN" sz="3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圖片 4">
            <a:extLst>
              <a:ext uri="{FF2B5EF4-FFF2-40B4-BE49-F238E27FC236}">
                <a16:creationId xmlns:a16="http://schemas.microsoft.com/office/drawing/2014/main" id="{2D6816B0-B6B8-4A37-834E-0994413F4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94" y="1547206"/>
            <a:ext cx="1314956" cy="1317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圖片 15" descr="一張含有 傢俱, 座位, 椅子 的圖片&#10;&#10;自動產生的描述">
            <a:extLst>
              <a:ext uri="{FF2B5EF4-FFF2-40B4-BE49-F238E27FC236}">
                <a16:creationId xmlns:a16="http://schemas.microsoft.com/office/drawing/2014/main" id="{285D854A-1176-4070-AEAB-649C00D72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619" y="1558497"/>
            <a:ext cx="1238426" cy="123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圖片 6">
            <a:extLst>
              <a:ext uri="{FF2B5EF4-FFF2-40B4-BE49-F238E27FC236}">
                <a16:creationId xmlns:a16="http://schemas.microsoft.com/office/drawing/2014/main" id="{F35AC079-066D-4B86-B8B1-CF1BAB894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595" y="1547206"/>
            <a:ext cx="4936810" cy="1528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1D409E2-2954-415B-A991-1AA188CBF373}"/>
              </a:ext>
            </a:extLst>
          </p:cNvPr>
          <p:cNvSpPr/>
          <p:nvPr/>
        </p:nvSpPr>
        <p:spPr>
          <a:xfrm>
            <a:off x="428098" y="3187088"/>
            <a:ext cx="2431320" cy="72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TW" altLang="en-US" sz="3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訓練檔案</a:t>
            </a:r>
            <a:endParaRPr lang="en-US" altLang="zh-CN" sz="3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圖片 1">
            <a:extLst>
              <a:ext uri="{FF2B5EF4-FFF2-40B4-BE49-F238E27FC236}">
                <a16:creationId xmlns:a16="http://schemas.microsoft.com/office/drawing/2014/main" id="{EE21D4FA-0309-42DB-8D9D-F09D2ECB1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94" y="4020164"/>
            <a:ext cx="4315858" cy="261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C781E294-BF9B-496A-84F7-9EE971F31613}"/>
              </a:ext>
            </a:extLst>
          </p:cNvPr>
          <p:cNvSpPr txBox="1"/>
          <p:nvPr/>
        </p:nvSpPr>
        <p:spPr>
          <a:xfrm>
            <a:off x="4668873" y="4221747"/>
            <a:ext cx="6078567" cy="1686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54000" algn="ctr">
              <a:lnSpc>
                <a:spcPct val="150000"/>
              </a:lnSpc>
            </a:pPr>
            <a:r>
              <a:rPr lang="en-US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15</a:t>
            </a:r>
            <a:r>
              <a:rPr lang="zh-TW" altLang="en-US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個分類</a:t>
            </a:r>
            <a:endParaRPr lang="en-US" altLang="zh-TW" sz="24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indent="254000" algn="ctr">
              <a:lnSpc>
                <a:spcPct val="150000"/>
              </a:lnSpc>
            </a:pPr>
            <a:r>
              <a:rPr lang="en-US" altLang="zh-TW" sz="2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(8</a:t>
            </a:r>
            <a:r>
              <a:rPr lang="zh-TW" altLang="en-US" sz="2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個贅詞、</a:t>
            </a:r>
            <a:r>
              <a:rPr lang="en-US" altLang="zh-TW" sz="2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6</a:t>
            </a:r>
            <a:r>
              <a:rPr lang="zh-TW" altLang="en-US" sz="2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個非贅詞、</a:t>
            </a:r>
            <a:r>
              <a:rPr lang="en-US" altLang="zh-TW" sz="2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sz="2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個背景雜音</a:t>
            </a:r>
            <a:r>
              <a:rPr lang="en-US" altLang="zh-TW" sz="2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en-US" altLang="zh-TW" sz="24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indent="254000" algn="ctr">
              <a:lnSpc>
                <a:spcPct val="150000"/>
              </a:lnSpc>
            </a:pPr>
            <a:r>
              <a:rPr lang="en-US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0.5sec</a:t>
            </a:r>
            <a:r>
              <a:rPr lang="zh-TW" altLang="en-US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  </a:t>
            </a:r>
            <a:r>
              <a:rPr lang="en-US" altLang="zh-TW" sz="2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16000HZ</a:t>
            </a:r>
            <a:endParaRPr lang="zh-TW" altLang="zh-TW" sz="28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83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凸痕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跑馬燈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跑馬燈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跑馬燈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跑馬燈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1404</Words>
  <Application>Microsoft Office PowerPoint</Application>
  <PresentationFormat>寬螢幕</PresentationFormat>
  <Paragraphs>343</Paragraphs>
  <Slides>27</Slides>
  <Notes>27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7" baseType="lpstr">
      <vt:lpstr>微软雅黑</vt:lpstr>
      <vt:lpstr>微軟正黑體</vt:lpstr>
      <vt:lpstr>新細明體</vt:lpstr>
      <vt:lpstr>標楷體</vt:lpstr>
      <vt:lpstr>Arial</vt:lpstr>
      <vt:lpstr>Calibri</vt:lpstr>
      <vt:lpstr>Calibri Light</vt:lpstr>
      <vt:lpstr>Khmer UI</vt:lpstr>
      <vt:lpstr>Times New Roman</vt:lpstr>
      <vt:lpstr>Office Theme</vt:lpstr>
      <vt:lpstr>PowerPoint 簡報</vt:lpstr>
      <vt:lpstr>PowerPoint 簡報</vt:lpstr>
      <vt:lpstr>PowerPoint 簡報</vt:lpstr>
      <vt:lpstr>功能與動機</vt:lpstr>
      <vt:lpstr>PowerPoint 簡報</vt:lpstr>
      <vt:lpstr>背景知識</vt:lpstr>
      <vt:lpstr>VAD端點活動檢測</vt:lpstr>
      <vt:lpstr>PowerPoint 簡報</vt:lpstr>
      <vt:lpstr>實作方法</vt:lpstr>
      <vt:lpstr>實作方法</vt:lpstr>
      <vt:lpstr>實作方法</vt:lpstr>
      <vt:lpstr>實作方法</vt:lpstr>
      <vt:lpstr>PowerPoint 簡報</vt:lpstr>
      <vt:lpstr>PowerPoint 簡報</vt:lpstr>
      <vt:lpstr>PowerPoint 簡報</vt:lpstr>
      <vt:lpstr>PowerPoint 簡報</vt:lpstr>
      <vt:lpstr>PowerPoint 簡報</vt:lpstr>
      <vt:lpstr>最終結果</vt:lpstr>
      <vt:lpstr>最終結果</vt:lpstr>
      <vt:lpstr>最終結果</vt:lpstr>
      <vt:lpstr>最終結果</vt:lpstr>
      <vt:lpstr>最終結果</vt:lpstr>
      <vt:lpstr>最終結果</vt:lpstr>
      <vt:lpstr>最終結果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徐靖雯</dc:creator>
  <cp:lastModifiedBy>徐靖雯</cp:lastModifiedBy>
  <cp:revision>30</cp:revision>
  <dcterms:created xsi:type="dcterms:W3CDTF">2021-12-18T19:57:07Z</dcterms:created>
  <dcterms:modified xsi:type="dcterms:W3CDTF">2021-12-19T12:36:41Z</dcterms:modified>
</cp:coreProperties>
</file>