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sldIdLst>
    <p:sldId id="285" r:id="rId2"/>
    <p:sldId id="293" r:id="rId3"/>
    <p:sldId id="295" r:id="rId4"/>
    <p:sldId id="296" r:id="rId5"/>
    <p:sldId id="290" r:id="rId6"/>
    <p:sldId id="287" r:id="rId7"/>
    <p:sldId id="297" r:id="rId8"/>
    <p:sldId id="288" r:id="rId9"/>
    <p:sldId id="292" r:id="rId10"/>
    <p:sldId id="28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2660048-4BDF-4F62-AF2B-4B6CA3936DE5}">
          <p14:sldIdLst>
            <p14:sldId id="285"/>
            <p14:sldId id="293"/>
            <p14:sldId id="295"/>
            <p14:sldId id="296"/>
            <p14:sldId id="290"/>
            <p14:sldId id="287"/>
            <p14:sldId id="297"/>
            <p14:sldId id="288"/>
            <p14:sldId id="292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6" autoAdjust="0"/>
    <p:restoredTop sz="83081" autoAdjust="0"/>
  </p:normalViewPr>
  <p:slideViewPr>
    <p:cSldViewPr snapToGrid="0" snapToObjects="1">
      <p:cViewPr varScale="1">
        <p:scale>
          <a:sx n="71" d="100"/>
          <a:sy n="71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1B98-CB1C-A544-BFCE-09C0C379F79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5547-DCD6-8346-83B3-2EA68A7116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64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TW" altLang="en-US" dirty="0"/>
              <a:t>相當於</a:t>
            </a:r>
            <a:r>
              <a:rPr lang="en-US" altLang="zh-TW" dirty="0"/>
              <a:t>excel</a:t>
            </a:r>
            <a:r>
              <a:rPr lang="zh-TW" altLang="en-US" dirty="0"/>
              <a:t>試算表，就是在</a:t>
            </a:r>
            <a:r>
              <a:rPr lang="en-US" altLang="zh-TW" dirty="0"/>
              <a:t>excel</a:t>
            </a:r>
            <a:r>
              <a:rPr lang="zh-TW" altLang="en-US" dirty="0"/>
              <a:t>的所有操作都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可以透過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的函式做簡單的處理，像是欄位的加總，分群，小計，畫折線圖等等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如果要看優化的過程，可以輸入這段程式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先匯入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套件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使用</a:t>
            </a:r>
            <a:r>
              <a:rPr lang="en-US" altLang="zh-TW" dirty="0" err="1"/>
              <a:t>read_csv</a:t>
            </a:r>
            <a:r>
              <a:rPr lang="en-US" altLang="zh-TW" dirty="0"/>
              <a:t>()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讀取一個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CSV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的檔案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使用</a:t>
            </a:r>
            <a:r>
              <a:rPr lang="en-US" altLang="zh-TW" dirty="0"/>
              <a:t>.head()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取得檔案前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10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筆資料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若要做資料新增則可以利用</a:t>
            </a:r>
            <a:r>
              <a:rPr lang="en-US" altLang="zh-TW" dirty="0" err="1"/>
              <a:t>df.insert</a:t>
            </a:r>
            <a:r>
              <a:rPr lang="zh-TW" altLang="en-US" dirty="0"/>
              <a:t>在第三欄新增</a:t>
            </a:r>
            <a:r>
              <a:rPr lang="en-US" altLang="zh-TW" dirty="0"/>
              <a:t>sport</a:t>
            </a:r>
            <a:r>
              <a:rPr lang="zh-TW" altLang="en-US" dirty="0"/>
              <a:t>，這邊設定值為</a:t>
            </a:r>
            <a:r>
              <a:rPr lang="en-US" altLang="zh-TW" dirty="0"/>
              <a:t>basketball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6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若要做資料刪除則可以利用</a:t>
            </a:r>
            <a:r>
              <a:rPr lang="en-US" altLang="zh-TW" dirty="0" err="1"/>
              <a:t>df.drop</a:t>
            </a:r>
            <a:r>
              <a:rPr lang="en-US" altLang="zh-TW" dirty="0"/>
              <a:t>()</a:t>
            </a:r>
            <a:r>
              <a:rPr lang="zh-TW" altLang="en-US" dirty="0"/>
              <a:t>刪除第三欄</a:t>
            </a:r>
            <a:r>
              <a:rPr lang="en-US" altLang="zh-TW" dirty="0"/>
              <a:t>sport</a:t>
            </a:r>
            <a:r>
              <a:rPr lang="zh-TW" altLang="en-US" dirty="0"/>
              <a:t>，設定</a:t>
            </a:r>
            <a:r>
              <a:rPr lang="en-US" altLang="zh-TW" dirty="0" err="1"/>
              <a:t>implace</a:t>
            </a:r>
            <a:r>
              <a:rPr lang="en-US" altLang="zh-TW" dirty="0"/>
              <a:t> = true</a:t>
            </a:r>
            <a:r>
              <a:rPr lang="zh-TW" altLang="en-US" dirty="0"/>
              <a:t>對原數值進行修改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3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我利用這個神經網路辨識阿拉伯數字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(0~9)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5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主要是利用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MNIST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資料集的訓練資料，建立單一隱藏層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(Hidden Layer)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Neural Network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模型，以預測實際影像是哪一個阿拉伯數字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1.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先讀入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60,000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筆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28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*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28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的點矩陣圖形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2.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再將點矩陣圖形的每一個點都當成一個輸入變數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(X)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，乘以一個權重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W(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/>
              </a:rPr>
              <a:t>i,j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，再傳導到隱藏層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3.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再將隱藏層的加權總合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(w*x)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傳導至輸出層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5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首先導入要使用的函示庫，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NumPy(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矩陣運算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matplotlib(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繪圖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#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建立最簡單的線性執行模型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(Sequential)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就是一層層往下執行，沒有分叉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(If)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，也沒有迴圈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(loop)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，只設一層隱藏層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(Dense)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建立輸入層有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28*28=784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個點矩陣圖形，隱藏層有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的輸出變數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#</a:t>
            </a:r>
            <a:r>
              <a:rPr lang="zh-TW" altLang="en-US" dirty="0"/>
              <a:t>建立輸出層有</a:t>
            </a:r>
            <a:r>
              <a:rPr lang="en-US" altLang="zh-TW" dirty="0"/>
              <a:t>0-9</a:t>
            </a:r>
            <a:r>
              <a:rPr lang="zh-TW" altLang="en-US" dirty="0"/>
              <a:t> ，共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以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compile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函數定義損失函數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(loss)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、優化函數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(optimizer)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及成效衡量方式。</a:t>
            </a:r>
            <a:endParaRPr lang="en-US" altLang="zh-CN" dirty="0"/>
          </a:p>
          <a:p>
            <a:r>
              <a:rPr lang="en-US" altLang="zh-TW" dirty="0"/>
              <a:t>#</a:t>
            </a:r>
            <a:r>
              <a:rPr lang="zh-TW" altLang="en-US" dirty="0"/>
              <a:t>將訓練的標籤進行只有</a:t>
            </a:r>
            <a:r>
              <a:rPr lang="en-US" altLang="zh-TW" dirty="0"/>
              <a:t>0</a:t>
            </a:r>
            <a:r>
              <a:rPr lang="zh-TW" altLang="en-US" dirty="0"/>
              <a:t>和</a:t>
            </a:r>
            <a:r>
              <a:rPr lang="en-US" altLang="zh-TW" dirty="0"/>
              <a:t>1</a:t>
            </a:r>
            <a:r>
              <a:rPr lang="zh-TW" altLang="en-US" dirty="0"/>
              <a:t>的編碼，例如數字</a:t>
            </a:r>
            <a:r>
              <a:rPr lang="en-US" altLang="zh-TW" dirty="0"/>
              <a:t>7</a:t>
            </a:r>
            <a:r>
              <a:rPr lang="zh-TW" altLang="en-US" dirty="0"/>
              <a:t>經過編碼轉換後第</a:t>
            </a:r>
            <a:r>
              <a:rPr lang="en-US" altLang="zh-TW" dirty="0"/>
              <a:t>7</a:t>
            </a:r>
            <a:r>
              <a:rPr lang="zh-TW" altLang="en-US" dirty="0"/>
              <a:t>個值為</a:t>
            </a:r>
            <a:r>
              <a:rPr lang="en-US" altLang="zh-TW" dirty="0"/>
              <a:t>1</a:t>
            </a:r>
            <a:r>
              <a:rPr lang="zh-TW" altLang="en-US" dirty="0"/>
              <a:t>，其他皆為</a:t>
            </a:r>
            <a:r>
              <a:rPr lang="en-US" altLang="zh-TW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3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#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再以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compile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函數進行訓練，指定訓練的樣本資料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(x, y)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，並撥一部分資料作驗證，還有要訓練幾個週期、訓練資料的抽樣方式。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訓練完後顯示訓練成果的成效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反覆訓練有模型後，就可以進行預測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6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</a:t>
            </a:r>
            <a:r>
              <a:rPr lang="en-US" altLang="zh-TW" dirty="0"/>
              <a:t>10</a:t>
            </a:r>
            <a:r>
              <a:rPr lang="zh-TW" altLang="en-US" dirty="0"/>
              <a:t>個訓練週期，可看到準確率有</a:t>
            </a:r>
            <a:r>
              <a:rPr lang="en-US" altLang="zh-TW" dirty="0"/>
              <a:t>96.8%</a:t>
            </a:r>
          </a:p>
          <a:p>
            <a:r>
              <a:rPr lang="en-US" altLang="zh-TW" dirty="0"/>
              <a:t>#epoch =</a:t>
            </a:r>
            <a:r>
              <a:rPr lang="zh-TW" altLang="en-US" dirty="0"/>
              <a:t>訓練週期</a:t>
            </a:r>
            <a:endParaRPr lang="en-US" altLang="zh-TW" dirty="0"/>
          </a:p>
          <a:p>
            <a:r>
              <a:rPr lang="en-US" altLang="zh-TW" dirty="0"/>
              <a:t>#Loss</a:t>
            </a:r>
            <a:r>
              <a:rPr lang="zh-TW" altLang="en-US" dirty="0"/>
              <a:t>表訓練的損失值</a:t>
            </a:r>
            <a:endParaRPr lang="en-US" altLang="zh-TW" dirty="0"/>
          </a:p>
          <a:p>
            <a:r>
              <a:rPr lang="en-US" altLang="zh-TW" dirty="0"/>
              <a:t>#accuracy:</a:t>
            </a:r>
            <a:r>
              <a:rPr lang="zh-TW" altLang="en-US" dirty="0"/>
              <a:t>準確度 </a:t>
            </a:r>
            <a:endParaRPr lang="en-US" altLang="zh-TW" dirty="0"/>
          </a:p>
          <a:p>
            <a:r>
              <a:rPr lang="en-US" altLang="zh-TW" dirty="0"/>
              <a:t>#val_acc</a:t>
            </a:r>
            <a:r>
              <a:rPr lang="zh-TW" altLang="en-US" dirty="0"/>
              <a:t>：驗證集上的準確度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#val_loss</a:t>
            </a:r>
            <a:r>
              <a:rPr lang="zh-TW" altLang="en-US" dirty="0"/>
              <a:t>：驗證集上的損失值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35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9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92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2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88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2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9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6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2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84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9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6191-EE3B-E24A-BC39-67449776FFC4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82BB-5829-5240-8E4B-A8172F8791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91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D2A2A171-6E7F-45EC-8D2E-4259908E2377}"/>
              </a:ext>
            </a:extLst>
          </p:cNvPr>
          <p:cNvSpPr/>
          <p:nvPr/>
        </p:nvSpPr>
        <p:spPr>
          <a:xfrm>
            <a:off x="5304895" y="585480"/>
            <a:ext cx="1582208" cy="485668"/>
          </a:xfrm>
          <a:prstGeom prst="rect">
            <a:avLst/>
          </a:prstGeom>
          <a:solidFill>
            <a:srgbClr val="F2D4AA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D7DCC4-C9FE-4246-9714-98D64FD1DD0C}"/>
              </a:ext>
            </a:extLst>
          </p:cNvPr>
          <p:cNvGrpSpPr/>
          <p:nvPr/>
        </p:nvGrpSpPr>
        <p:grpSpPr>
          <a:xfrm>
            <a:off x="0" y="-10553"/>
            <a:ext cx="12192000" cy="6858000"/>
            <a:chOff x="349955" y="1137356"/>
            <a:chExt cx="12192000" cy="6858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7F20E5B-BB01-4781-BF29-B1C916D06F86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EF174A67-4922-4BC6-83D2-A97098BCC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90AC81D-D163-438F-AA91-71F04C136D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E7FC58-4EF1-4ABD-81A1-6E6412A84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890AC9-3867-4259-8B59-37ACD32E3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5986EA-6FBC-4E48-A751-EA1845E19251}"/>
              </a:ext>
            </a:extLst>
          </p:cNvPr>
          <p:cNvSpPr/>
          <p:nvPr/>
        </p:nvSpPr>
        <p:spPr>
          <a:xfrm>
            <a:off x="1722659" y="1011617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9BC924-680A-4D51-A78C-B544337FD344}"/>
              </a:ext>
            </a:extLst>
          </p:cNvPr>
          <p:cNvSpPr/>
          <p:nvPr/>
        </p:nvSpPr>
        <p:spPr>
          <a:xfrm flipV="1">
            <a:off x="7835774" y="2263536"/>
            <a:ext cx="539178" cy="53917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085B90-95CC-4A3B-9FC2-16B2B67CA565}"/>
              </a:ext>
            </a:extLst>
          </p:cNvPr>
          <p:cNvSpPr/>
          <p:nvPr/>
        </p:nvSpPr>
        <p:spPr>
          <a:xfrm>
            <a:off x="2006747" y="2607360"/>
            <a:ext cx="817850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spc="600" dirty="0">
                <a:solidFill>
                  <a:srgbClr val="47557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Pandas</a:t>
            </a:r>
            <a:endParaRPr lang="zh-CN" altLang="en-US" sz="8000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endParaRPr lang="en-US" altLang="zh-TW" sz="6600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endParaRPr lang="en-US" altLang="zh-TW" sz="6600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DD3EF5-4BE9-41B8-B77A-2F17D93E6ECE}"/>
              </a:ext>
            </a:extLst>
          </p:cNvPr>
          <p:cNvSpPr/>
          <p:nvPr/>
        </p:nvSpPr>
        <p:spPr>
          <a:xfrm flipV="1">
            <a:off x="3646215" y="2532608"/>
            <a:ext cx="270106" cy="270106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CAC251B-DFD8-4FCF-A242-641CFE6CBC55}"/>
              </a:ext>
            </a:extLst>
          </p:cNvPr>
          <p:cNvSpPr/>
          <p:nvPr/>
        </p:nvSpPr>
        <p:spPr>
          <a:xfrm flipV="1">
            <a:off x="8667549" y="3248709"/>
            <a:ext cx="135053" cy="13505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E737E0-FBC4-4515-BB09-A467653EF578}"/>
              </a:ext>
            </a:extLst>
          </p:cNvPr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E8524D7-AA18-4DB2-8A4C-D4B2ED2F3056}"/>
              </a:ext>
            </a:extLst>
          </p:cNvPr>
          <p:cNvSpPr/>
          <p:nvPr/>
        </p:nvSpPr>
        <p:spPr>
          <a:xfrm flipV="1">
            <a:off x="3955334" y="4092663"/>
            <a:ext cx="192079" cy="192079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24D5ACD-59BD-448F-A0AD-AC07CF1A1435}"/>
              </a:ext>
            </a:extLst>
          </p:cNvPr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0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  <p:bldP spid="28" grpId="0" animBg="1"/>
      <p:bldP spid="34" grpId="0" animBg="1"/>
      <p:bldP spid="37" grpId="0" animBg="1"/>
      <p:bldP spid="93" grpId="0" animBg="1"/>
      <p:bldP spid="96" grpId="0" animBg="1"/>
      <p:bldP spid="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48" y="1419541"/>
            <a:ext cx="5540124" cy="1513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382" y="3183893"/>
            <a:ext cx="6291235" cy="3610974"/>
          </a:xfrm>
          <a:prstGeom prst="rect">
            <a:avLst/>
          </a:prstGeom>
        </p:spPr>
      </p:pic>
      <p:grpSp>
        <p:nvGrpSpPr>
          <p:cNvPr id="10" name="组合 6">
            <a:extLst>
              <a:ext uri="{FF2B5EF4-FFF2-40B4-BE49-F238E27FC236}">
                <a16:creationId xmlns:a16="http://schemas.microsoft.com/office/drawing/2014/main" id="{D483BA9F-88FA-46DA-A7B9-7165779014D1}"/>
              </a:ext>
            </a:extLst>
          </p:cNvPr>
          <p:cNvGrpSpPr/>
          <p:nvPr/>
        </p:nvGrpSpPr>
        <p:grpSpPr>
          <a:xfrm>
            <a:off x="1512548" y="549877"/>
            <a:ext cx="7130924" cy="744125"/>
            <a:chOff x="749220" y="1603427"/>
            <a:chExt cx="7745969" cy="1948238"/>
          </a:xfrm>
        </p:grpSpPr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F41F6099-031C-497B-98C3-04B6535BB30C}"/>
                </a:ext>
              </a:extLst>
            </p:cNvPr>
            <p:cNvGrpSpPr/>
            <p:nvPr/>
          </p:nvGrpSpPr>
          <p:grpSpPr>
            <a:xfrm>
              <a:off x="841834" y="1603427"/>
              <a:ext cx="7653355" cy="1948238"/>
              <a:chOff x="830683" y="1480762"/>
              <a:chExt cx="7653355" cy="2243745"/>
            </a:xfrm>
          </p:grpSpPr>
          <p:sp>
            <p:nvSpPr>
              <p:cNvPr id="14" name="矩形: 圆角 1">
                <a:extLst>
                  <a:ext uri="{FF2B5EF4-FFF2-40B4-BE49-F238E27FC236}">
                    <a16:creationId xmlns:a16="http://schemas.microsoft.com/office/drawing/2014/main" id="{ED869EE6-C331-4610-909F-CA5BC83AA865}"/>
                  </a:ext>
                </a:extLst>
              </p:cNvPr>
              <p:cNvSpPr/>
              <p:nvPr/>
            </p:nvSpPr>
            <p:spPr>
              <a:xfrm>
                <a:off x="1004315" y="1480762"/>
                <a:ext cx="7479723" cy="22437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 dirty="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5" name="矩形: 圆角 2">
                <a:extLst>
                  <a:ext uri="{FF2B5EF4-FFF2-40B4-BE49-F238E27FC236}">
                    <a16:creationId xmlns:a16="http://schemas.microsoft.com/office/drawing/2014/main" id="{DE9147F8-6352-405B-9A50-10FD735AC35E}"/>
                  </a:ext>
                </a:extLst>
              </p:cNvPr>
              <p:cNvSpPr/>
              <p:nvPr/>
            </p:nvSpPr>
            <p:spPr>
              <a:xfrm>
                <a:off x="830683" y="1480763"/>
                <a:ext cx="306741" cy="2243744"/>
              </a:xfrm>
              <a:prstGeom prst="roundRect">
                <a:avLst>
                  <a:gd name="adj" fmla="val 0"/>
                </a:avLst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638734-691A-4B72-BD18-CFC3E7248428}"/>
                </a:ext>
              </a:extLst>
            </p:cNvPr>
            <p:cNvSpPr/>
            <p:nvPr/>
          </p:nvSpPr>
          <p:spPr>
            <a:xfrm>
              <a:off x="749220" y="1973187"/>
              <a:ext cx="3817071" cy="1208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優化過程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90BD89-0B76-4622-8CE5-B235E8E72C52}"/>
                </a:ext>
              </a:extLst>
            </p:cNvPr>
            <p:cNvSpPr/>
            <p:nvPr/>
          </p:nvSpPr>
          <p:spPr>
            <a:xfrm>
              <a:off x="1445368" y="2297852"/>
              <a:ext cx="6839988" cy="61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1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6">
            <a:extLst>
              <a:ext uri="{FF2B5EF4-FFF2-40B4-BE49-F238E27FC236}">
                <a16:creationId xmlns:a16="http://schemas.microsoft.com/office/drawing/2014/main" id="{BE11EA8F-9B3C-41A9-8776-06C681AEFBF6}"/>
              </a:ext>
            </a:extLst>
          </p:cNvPr>
          <p:cNvGrpSpPr/>
          <p:nvPr/>
        </p:nvGrpSpPr>
        <p:grpSpPr>
          <a:xfrm>
            <a:off x="1509764" y="545944"/>
            <a:ext cx="7130924" cy="744125"/>
            <a:chOff x="749220" y="1603427"/>
            <a:chExt cx="7745969" cy="1948238"/>
          </a:xfrm>
        </p:grpSpPr>
        <p:grpSp>
          <p:nvGrpSpPr>
            <p:cNvPr id="19" name="组合 3">
              <a:extLst>
                <a:ext uri="{FF2B5EF4-FFF2-40B4-BE49-F238E27FC236}">
                  <a16:creationId xmlns:a16="http://schemas.microsoft.com/office/drawing/2014/main" id="{4814E08B-DC73-43DE-9009-CD07CB0D7F7B}"/>
                </a:ext>
              </a:extLst>
            </p:cNvPr>
            <p:cNvGrpSpPr/>
            <p:nvPr/>
          </p:nvGrpSpPr>
          <p:grpSpPr>
            <a:xfrm>
              <a:off x="841834" y="1603427"/>
              <a:ext cx="7653355" cy="1948238"/>
              <a:chOff x="830683" y="1480762"/>
              <a:chExt cx="7653355" cy="2243745"/>
            </a:xfrm>
          </p:grpSpPr>
          <p:sp>
            <p:nvSpPr>
              <p:cNvPr id="22" name="矩形: 圆角 1">
                <a:extLst>
                  <a:ext uri="{FF2B5EF4-FFF2-40B4-BE49-F238E27FC236}">
                    <a16:creationId xmlns:a16="http://schemas.microsoft.com/office/drawing/2014/main" id="{09B67633-749F-4FAB-9F6B-D3A33E719932}"/>
                  </a:ext>
                </a:extLst>
              </p:cNvPr>
              <p:cNvSpPr/>
              <p:nvPr/>
            </p:nvSpPr>
            <p:spPr>
              <a:xfrm>
                <a:off x="1004315" y="1480762"/>
                <a:ext cx="7479723" cy="22437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 dirty="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3" name="矩形: 圆角 2">
                <a:extLst>
                  <a:ext uri="{FF2B5EF4-FFF2-40B4-BE49-F238E27FC236}">
                    <a16:creationId xmlns:a16="http://schemas.microsoft.com/office/drawing/2014/main" id="{26A2E25F-0C1B-4639-87D5-96BCFC8665B1}"/>
                  </a:ext>
                </a:extLst>
              </p:cNvPr>
              <p:cNvSpPr/>
              <p:nvPr/>
            </p:nvSpPr>
            <p:spPr>
              <a:xfrm>
                <a:off x="830683" y="1480763"/>
                <a:ext cx="306741" cy="2243744"/>
              </a:xfrm>
              <a:prstGeom prst="roundRect">
                <a:avLst>
                  <a:gd name="adj" fmla="val 0"/>
                </a:avLst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ED4AD8-4044-486C-B5F4-DA6C54D018B8}"/>
                </a:ext>
              </a:extLst>
            </p:cNvPr>
            <p:cNvSpPr/>
            <p:nvPr/>
          </p:nvSpPr>
          <p:spPr>
            <a:xfrm>
              <a:off x="749220" y="1973187"/>
              <a:ext cx="3817071" cy="1208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載入</a:t>
              </a:r>
              <a:r>
                <a:rPr lang="en-US" altLang="zh-TW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CSV</a:t>
              </a:r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檔案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284CBF-9ED0-4AA8-8FF2-86CF4B188B1D}"/>
                </a:ext>
              </a:extLst>
            </p:cNvPr>
            <p:cNvSpPr/>
            <p:nvPr/>
          </p:nvSpPr>
          <p:spPr>
            <a:xfrm>
              <a:off x="1445368" y="2297852"/>
              <a:ext cx="6839988" cy="61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51" y="1545735"/>
            <a:ext cx="8139018" cy="49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9" name="组合 6">
            <a:extLst>
              <a:ext uri="{FF2B5EF4-FFF2-40B4-BE49-F238E27FC236}">
                <a16:creationId xmlns:a16="http://schemas.microsoft.com/office/drawing/2014/main" id="{BE11EA8F-9B3C-41A9-8776-06C681AEFBF6}"/>
              </a:ext>
            </a:extLst>
          </p:cNvPr>
          <p:cNvGrpSpPr/>
          <p:nvPr/>
        </p:nvGrpSpPr>
        <p:grpSpPr>
          <a:xfrm>
            <a:off x="822543" y="439115"/>
            <a:ext cx="7246645" cy="744125"/>
            <a:chOff x="623518" y="1603427"/>
            <a:chExt cx="7871671" cy="1948238"/>
          </a:xfrm>
        </p:grpSpPr>
        <p:grpSp>
          <p:nvGrpSpPr>
            <p:cNvPr id="10" name="组合 3">
              <a:extLst>
                <a:ext uri="{FF2B5EF4-FFF2-40B4-BE49-F238E27FC236}">
                  <a16:creationId xmlns:a16="http://schemas.microsoft.com/office/drawing/2014/main" id="{4814E08B-DC73-43DE-9009-CD07CB0D7F7B}"/>
                </a:ext>
              </a:extLst>
            </p:cNvPr>
            <p:cNvGrpSpPr/>
            <p:nvPr/>
          </p:nvGrpSpPr>
          <p:grpSpPr>
            <a:xfrm>
              <a:off x="841834" y="1603427"/>
              <a:ext cx="7653355" cy="1948238"/>
              <a:chOff x="830683" y="1480762"/>
              <a:chExt cx="7653355" cy="2243745"/>
            </a:xfrm>
          </p:grpSpPr>
          <p:sp>
            <p:nvSpPr>
              <p:cNvPr id="13" name="矩形: 圆角 1">
                <a:extLst>
                  <a:ext uri="{FF2B5EF4-FFF2-40B4-BE49-F238E27FC236}">
                    <a16:creationId xmlns:a16="http://schemas.microsoft.com/office/drawing/2014/main" id="{09B67633-749F-4FAB-9F6B-D3A33E719932}"/>
                  </a:ext>
                </a:extLst>
              </p:cNvPr>
              <p:cNvSpPr/>
              <p:nvPr/>
            </p:nvSpPr>
            <p:spPr>
              <a:xfrm>
                <a:off x="1004315" y="1480762"/>
                <a:ext cx="7479723" cy="22437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 dirty="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4" name="矩形: 圆角 2">
                <a:extLst>
                  <a:ext uri="{FF2B5EF4-FFF2-40B4-BE49-F238E27FC236}">
                    <a16:creationId xmlns:a16="http://schemas.microsoft.com/office/drawing/2014/main" id="{26A2E25F-0C1B-4639-87D5-96BCFC8665B1}"/>
                  </a:ext>
                </a:extLst>
              </p:cNvPr>
              <p:cNvSpPr/>
              <p:nvPr/>
            </p:nvSpPr>
            <p:spPr>
              <a:xfrm>
                <a:off x="830683" y="1480763"/>
                <a:ext cx="306741" cy="2243744"/>
              </a:xfrm>
              <a:prstGeom prst="roundRect">
                <a:avLst>
                  <a:gd name="adj" fmla="val 0"/>
                </a:avLst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ED4AD8-4044-486C-B5F4-DA6C54D018B8}"/>
                </a:ext>
              </a:extLst>
            </p:cNvPr>
            <p:cNvSpPr/>
            <p:nvPr/>
          </p:nvSpPr>
          <p:spPr>
            <a:xfrm>
              <a:off x="623518" y="1999536"/>
              <a:ext cx="3275072" cy="1208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資料新增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284CBF-9ED0-4AA8-8FF2-86CF4B188B1D}"/>
                </a:ext>
              </a:extLst>
            </p:cNvPr>
            <p:cNvSpPr/>
            <p:nvPr/>
          </p:nvSpPr>
          <p:spPr>
            <a:xfrm>
              <a:off x="1445368" y="2297852"/>
              <a:ext cx="6839988" cy="61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46" y="1622354"/>
            <a:ext cx="7915441" cy="4743335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4122812" y="3429000"/>
            <a:ext cx="633826" cy="29366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23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9" name="组合 6">
            <a:extLst>
              <a:ext uri="{FF2B5EF4-FFF2-40B4-BE49-F238E27FC236}">
                <a16:creationId xmlns:a16="http://schemas.microsoft.com/office/drawing/2014/main" id="{BE11EA8F-9B3C-41A9-8776-06C681AEFBF6}"/>
              </a:ext>
            </a:extLst>
          </p:cNvPr>
          <p:cNvGrpSpPr/>
          <p:nvPr/>
        </p:nvGrpSpPr>
        <p:grpSpPr>
          <a:xfrm>
            <a:off x="822543" y="439115"/>
            <a:ext cx="7246645" cy="744125"/>
            <a:chOff x="623518" y="1603427"/>
            <a:chExt cx="7871671" cy="1948238"/>
          </a:xfrm>
        </p:grpSpPr>
        <p:grpSp>
          <p:nvGrpSpPr>
            <p:cNvPr id="10" name="组合 3">
              <a:extLst>
                <a:ext uri="{FF2B5EF4-FFF2-40B4-BE49-F238E27FC236}">
                  <a16:creationId xmlns:a16="http://schemas.microsoft.com/office/drawing/2014/main" id="{4814E08B-DC73-43DE-9009-CD07CB0D7F7B}"/>
                </a:ext>
              </a:extLst>
            </p:cNvPr>
            <p:cNvGrpSpPr/>
            <p:nvPr/>
          </p:nvGrpSpPr>
          <p:grpSpPr>
            <a:xfrm>
              <a:off x="841834" y="1603427"/>
              <a:ext cx="7653355" cy="1948238"/>
              <a:chOff x="830683" y="1480762"/>
              <a:chExt cx="7653355" cy="2243745"/>
            </a:xfrm>
          </p:grpSpPr>
          <p:sp>
            <p:nvSpPr>
              <p:cNvPr id="13" name="矩形: 圆角 1">
                <a:extLst>
                  <a:ext uri="{FF2B5EF4-FFF2-40B4-BE49-F238E27FC236}">
                    <a16:creationId xmlns:a16="http://schemas.microsoft.com/office/drawing/2014/main" id="{09B67633-749F-4FAB-9F6B-D3A33E719932}"/>
                  </a:ext>
                </a:extLst>
              </p:cNvPr>
              <p:cNvSpPr/>
              <p:nvPr/>
            </p:nvSpPr>
            <p:spPr>
              <a:xfrm>
                <a:off x="1004315" y="1480762"/>
                <a:ext cx="7479723" cy="22437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 dirty="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4" name="矩形: 圆角 2">
                <a:extLst>
                  <a:ext uri="{FF2B5EF4-FFF2-40B4-BE49-F238E27FC236}">
                    <a16:creationId xmlns:a16="http://schemas.microsoft.com/office/drawing/2014/main" id="{26A2E25F-0C1B-4639-87D5-96BCFC8665B1}"/>
                  </a:ext>
                </a:extLst>
              </p:cNvPr>
              <p:cNvSpPr/>
              <p:nvPr/>
            </p:nvSpPr>
            <p:spPr>
              <a:xfrm>
                <a:off x="830683" y="1480763"/>
                <a:ext cx="306741" cy="2243744"/>
              </a:xfrm>
              <a:prstGeom prst="roundRect">
                <a:avLst>
                  <a:gd name="adj" fmla="val 0"/>
                </a:avLst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ED4AD8-4044-486C-B5F4-DA6C54D018B8}"/>
                </a:ext>
              </a:extLst>
            </p:cNvPr>
            <p:cNvSpPr/>
            <p:nvPr/>
          </p:nvSpPr>
          <p:spPr>
            <a:xfrm>
              <a:off x="623518" y="1999536"/>
              <a:ext cx="3275072" cy="1208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資料刪除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284CBF-9ED0-4AA8-8FF2-86CF4B188B1D}"/>
                </a:ext>
              </a:extLst>
            </p:cNvPr>
            <p:cNvSpPr/>
            <p:nvPr/>
          </p:nvSpPr>
          <p:spPr>
            <a:xfrm>
              <a:off x="1445368" y="2297852"/>
              <a:ext cx="6839988" cy="61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09" y="1334532"/>
            <a:ext cx="7163800" cy="5077534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1305909" y="2347546"/>
            <a:ext cx="6360983" cy="257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D2A2A171-6E7F-45EC-8D2E-4259908E2377}"/>
              </a:ext>
            </a:extLst>
          </p:cNvPr>
          <p:cNvSpPr/>
          <p:nvPr/>
        </p:nvSpPr>
        <p:spPr>
          <a:xfrm>
            <a:off x="5304895" y="585480"/>
            <a:ext cx="1582208" cy="485668"/>
          </a:xfrm>
          <a:prstGeom prst="rect">
            <a:avLst/>
          </a:prstGeom>
          <a:solidFill>
            <a:srgbClr val="F2D4AA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D7DCC4-C9FE-4246-9714-98D64FD1DD0C}"/>
              </a:ext>
            </a:extLst>
          </p:cNvPr>
          <p:cNvGrpSpPr/>
          <p:nvPr/>
        </p:nvGrpSpPr>
        <p:grpSpPr>
          <a:xfrm>
            <a:off x="0" y="-10553"/>
            <a:ext cx="12192000" cy="6858000"/>
            <a:chOff x="349955" y="1137356"/>
            <a:chExt cx="12192000" cy="6858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7F20E5B-BB01-4781-BF29-B1C916D06F86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EF174A67-4922-4BC6-83D2-A97098BCC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90AC81D-D163-438F-AA91-71F04C136D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E7FC58-4EF1-4ABD-81A1-6E6412A84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890AC9-3867-4259-8B59-37ACD32E3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5986EA-6FBC-4E48-A751-EA1845E19251}"/>
              </a:ext>
            </a:extLst>
          </p:cNvPr>
          <p:cNvSpPr/>
          <p:nvPr/>
        </p:nvSpPr>
        <p:spPr>
          <a:xfrm>
            <a:off x="1722659" y="1011617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9BC924-680A-4D51-A78C-B544337FD344}"/>
              </a:ext>
            </a:extLst>
          </p:cNvPr>
          <p:cNvSpPr/>
          <p:nvPr/>
        </p:nvSpPr>
        <p:spPr>
          <a:xfrm flipV="1">
            <a:off x="7835774" y="2263536"/>
            <a:ext cx="539178" cy="53917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085B90-95CC-4A3B-9FC2-16B2B67CA565}"/>
              </a:ext>
            </a:extLst>
          </p:cNvPr>
          <p:cNvSpPr/>
          <p:nvPr/>
        </p:nvSpPr>
        <p:spPr>
          <a:xfrm>
            <a:off x="1900401" y="2263536"/>
            <a:ext cx="817850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spc="600" dirty="0">
                <a:solidFill>
                  <a:srgbClr val="47557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Neural Network</a:t>
            </a:r>
          </a:p>
          <a:p>
            <a:pPr algn="ctr"/>
            <a:endParaRPr lang="en-US" altLang="zh-TW" sz="6600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endParaRPr lang="en-US" altLang="zh-TW" sz="6600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DD3EF5-4BE9-41B8-B77A-2F17D93E6ECE}"/>
              </a:ext>
            </a:extLst>
          </p:cNvPr>
          <p:cNvSpPr/>
          <p:nvPr/>
        </p:nvSpPr>
        <p:spPr>
          <a:xfrm flipV="1">
            <a:off x="3048000" y="2294318"/>
            <a:ext cx="270106" cy="270106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CAC251B-DFD8-4FCF-A242-641CFE6CBC55}"/>
              </a:ext>
            </a:extLst>
          </p:cNvPr>
          <p:cNvSpPr/>
          <p:nvPr/>
        </p:nvSpPr>
        <p:spPr>
          <a:xfrm flipV="1">
            <a:off x="8735075" y="4025136"/>
            <a:ext cx="135053" cy="13505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E737E0-FBC4-4515-BB09-A467653EF578}"/>
              </a:ext>
            </a:extLst>
          </p:cNvPr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E8524D7-AA18-4DB2-8A4C-D4B2ED2F3056}"/>
              </a:ext>
            </a:extLst>
          </p:cNvPr>
          <p:cNvSpPr/>
          <p:nvPr/>
        </p:nvSpPr>
        <p:spPr>
          <a:xfrm flipV="1">
            <a:off x="3318106" y="4812886"/>
            <a:ext cx="192079" cy="192079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24D5ACD-59BD-448F-A0AD-AC07CF1A1435}"/>
              </a:ext>
            </a:extLst>
          </p:cNvPr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1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  <p:bldP spid="28" grpId="0" animBg="1"/>
      <p:bldP spid="34" grpId="0" animBg="1"/>
      <p:bldP spid="37" grpId="0" animBg="1"/>
      <p:bldP spid="93" grpId="0" animBg="1"/>
      <p:bldP spid="96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A7A2EF69-FFE4-468D-A3D4-43EAD2C8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78" y="323416"/>
            <a:ext cx="8192643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5" y="410308"/>
            <a:ext cx="11524150" cy="58085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EF77374-0D9A-4159-B74F-2CEECF5DC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970" y="2576810"/>
            <a:ext cx="988954" cy="7811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D9FA13-1001-404C-BE95-203259635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870" y="2180749"/>
            <a:ext cx="110505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77" y="740135"/>
            <a:ext cx="11848645" cy="50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185" y="0"/>
            <a:ext cx="6746630" cy="68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寬螢幕</PresentationFormat>
  <Paragraphs>46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charter</vt:lpstr>
      <vt:lpstr>Lato</vt:lpstr>
      <vt:lpstr>思源黑体 CN Bold</vt:lpstr>
      <vt:lpstr>思源黑体 CN Regular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許紹畇</dc:creator>
  <cp:lastModifiedBy>徐靖雯</cp:lastModifiedBy>
  <cp:revision>25</cp:revision>
  <dcterms:created xsi:type="dcterms:W3CDTF">2021-04-05T03:53:11Z</dcterms:created>
  <dcterms:modified xsi:type="dcterms:W3CDTF">2021-04-07T19:29:57Z</dcterms:modified>
</cp:coreProperties>
</file>