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767171"/>
    <a:srgbClr val="EF3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C55CF-9329-49CD-98AE-B47820211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EC45E1-6418-4C85-A2BA-387A5B99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48795-B8C1-4AFB-B0F4-4B919184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58435-1EF4-40E8-9681-4E4C74BD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98BF3-A240-4FA6-B53E-E59CBB7B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64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E5783-6069-40A1-B07D-ED35B085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7F8068-429E-4F49-8FFB-3C24793F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F3B82-DCDE-4663-B9FC-DF542B7A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54F307-E388-4717-8BAF-B03997CD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67087-84DE-4585-A25A-ECBEE06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02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726F6F-A639-452E-A07C-52AC1B57F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FB0CDE-9FFA-4250-AEF0-1D6DB16C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19806-E1F5-4204-8907-E10E075C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A45E6-02BE-4EFC-90AB-4D12CC0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425FA-33B3-4F39-8E2F-89542459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3B93-8C57-4C3A-954E-57921DE4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BA529-7A16-4BAF-9CE2-A598BFDA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17AD1-03FA-485F-B1CD-E512125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17FDC-E0B7-49E3-A23E-A2CA2955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747A71-49CF-4F76-9A4A-A71894F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976D8-4353-4F07-B86D-CE010A17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C0EF94-5758-4445-9ACB-5220980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9C089-1E73-4CB7-A35D-03C91A7B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E20E0-04EB-4E0B-8FC2-50C2A3B7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E6AE7-17FB-46D6-9B87-6F8575C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9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F612F-B733-49AF-8B7C-2871B02F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5DD87-DF90-424E-B2EA-F9461633A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376701-FAB4-4C91-A72F-B4A27A2A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1C917F-8236-4991-8C28-6E28D291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6265F7-3555-42F2-8911-5A554E07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A8E813-EA36-4218-8D4E-1F5B0030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81D80-CBB6-4F21-BF60-A678DEDF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206BDE-BB2A-4AE6-BB40-37FAE3EE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5441F0-0A52-4EE3-9A91-4E6013A2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EE26C-6FFC-4994-B083-AD82274C9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87122C-A3EE-4546-9082-0D13AB3E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BCD419-9F8C-4312-8449-2268017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6F75B9-813C-4F25-9D1E-3DD38000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E6EFBA-3F1B-4A28-8126-F13E4C3C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95954-8E92-4EB0-A454-305B7F0F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73567F-BA8A-4F08-9D15-A7BA827A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CD2815-0F3E-43B9-B8E1-94365B0C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BA9155-C8A8-4D39-8533-D1AAE395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70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CB6706-8E46-4208-B0C7-E08230B5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1B58C4-A230-4AF8-A546-AAE00F1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BDC68C-E95A-4739-B8D1-6EA3A9B6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674B1-1D5F-4C0F-BF65-48CFC7ED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E5800-429D-4908-B0D1-B29AAA12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68F22E-E612-4330-B02A-5C8F062D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9B51FC-97C0-418A-9960-8DD18AD9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A3730-A919-4EF3-9FCD-943CEA53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45DBB0-DAD4-4C87-8615-CAD77C6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3A3A6-3AD1-4CE3-A473-4E38ECF8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F4A64D-8729-4069-8D44-CF716E690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F7372B-57D1-496E-9C9C-65329F09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C01DDE-1D06-486B-9B67-8D86D773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207733-7E78-4601-BB2A-07817938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E0575-7844-471D-902C-80F13C3E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6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E7910D-5D6F-4F6B-9AA9-675EBCF4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0F8EF4-EC13-400F-BBDD-858FEA65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23A6-2557-4B95-BFD8-25F2476A7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ABEE-96E9-4CCE-B802-2D31EA97C927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167D5-D9F6-4B43-B124-BD1451E4F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44EA92-6976-4575-B200-A42FC509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6A1DA-0921-46DE-AF98-08832F138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54491F-4986-44FC-A9D0-232AC0C13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19ADA0-1995-4E26-B0AB-63E41EB17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41040C-8237-4D25-A4AD-9699823154DF}"/>
              </a:ext>
            </a:extLst>
          </p:cNvPr>
          <p:cNvSpPr txBox="1"/>
          <p:nvPr/>
        </p:nvSpPr>
        <p:spPr>
          <a:xfrm>
            <a:off x="106325" y="199033"/>
            <a:ext cx="4136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appendEnergyTT_wen.tflite</a:t>
            </a:r>
            <a:endParaRPr lang="zh-TW" altLang="en-US" sz="24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B0EA58-4062-4992-9F58-21EE2977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11" y="964237"/>
            <a:ext cx="4288201" cy="5694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7F3FE86-D9E0-4DBE-BFE4-F6D9FC31A065}"/>
              </a:ext>
            </a:extLst>
          </p:cNvPr>
          <p:cNvSpPr txBox="1"/>
          <p:nvPr/>
        </p:nvSpPr>
        <p:spPr>
          <a:xfrm>
            <a:off x="8771861" y="2398594"/>
            <a:ext cx="3636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solidFill>
                  <a:schemeClr val="bg1"/>
                </a:solidFill>
              </a:rPr>
              <a:t>Train_acc</a:t>
            </a:r>
            <a:r>
              <a:rPr lang="en-US" altLang="zh-TW" sz="1800" dirty="0">
                <a:solidFill>
                  <a:schemeClr val="bg1"/>
                </a:solidFill>
              </a:rPr>
              <a:t> = 1.0000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Train_lose</a:t>
            </a:r>
            <a:r>
              <a:rPr lang="en-US" altLang="zh-TW" sz="1800" dirty="0">
                <a:solidFill>
                  <a:schemeClr val="bg1"/>
                </a:solidFill>
              </a:rPr>
              <a:t> =2.2838e-04</a:t>
            </a:r>
          </a:p>
          <a:p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en-US" altLang="zh-TW" sz="1800" dirty="0" err="1">
                <a:solidFill>
                  <a:schemeClr val="bg1"/>
                </a:solidFill>
              </a:rPr>
              <a:t>Val_acc</a:t>
            </a:r>
            <a:r>
              <a:rPr lang="en-US" altLang="zh-TW" sz="1800" dirty="0">
                <a:solidFill>
                  <a:schemeClr val="bg1"/>
                </a:solidFill>
              </a:rPr>
              <a:t>=96.88%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Val_lose</a:t>
            </a:r>
            <a:r>
              <a:rPr lang="en-US" altLang="zh-TW" sz="1800" dirty="0">
                <a:solidFill>
                  <a:schemeClr val="bg1"/>
                </a:solidFill>
              </a:rPr>
              <a:t>=7.26%</a:t>
            </a:r>
          </a:p>
          <a:p>
            <a:endParaRPr lang="zh-TW" altLang="en-US" sz="1800" dirty="0">
              <a:solidFill>
                <a:schemeClr val="bg1"/>
              </a:solidFill>
            </a:endParaRPr>
          </a:p>
          <a:p>
            <a:r>
              <a:rPr lang="en-US" altLang="zh-TW" sz="1800" dirty="0" err="1">
                <a:solidFill>
                  <a:schemeClr val="bg1"/>
                </a:solidFill>
              </a:rPr>
              <a:t>Test_acc</a:t>
            </a:r>
            <a:r>
              <a:rPr lang="en-US" altLang="zh-TW" sz="1800" dirty="0">
                <a:solidFill>
                  <a:schemeClr val="bg1"/>
                </a:solidFill>
              </a:rPr>
              <a:t>=98.96%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Test_lose</a:t>
            </a:r>
            <a:r>
              <a:rPr lang="en-US" altLang="zh-TW" sz="1800" dirty="0">
                <a:solidFill>
                  <a:schemeClr val="bg1"/>
                </a:solidFill>
              </a:rPr>
              <a:t>=4.16%</a:t>
            </a:r>
            <a:endParaRPr lang="zh-TW" altLang="en-US" sz="18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3646-4E76-43A1-957A-B1EB094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FE61-2223-41A0-A7BB-7024062C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EA93C1-940F-4E54-AAD2-A74A0D2CA5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6D68E8A0-3D87-4FDC-B244-A166946D6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48485"/>
              </p:ext>
            </p:extLst>
          </p:nvPr>
        </p:nvGraphicFramePr>
        <p:xfrm>
          <a:off x="167343" y="701736"/>
          <a:ext cx="6430680" cy="330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11001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:75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/>
                        <a:t>66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9.95%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215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32.43%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包含預測雜音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pPr algn="ctr"/>
                      <a:r>
                        <a:rPr lang="en-US" altLang="zh-TW" dirty="0"/>
                        <a:t>65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9.8%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317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47.81%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A01DAE1B-4524-4992-990F-5AA5D76A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79047"/>
              </p:ext>
            </p:extLst>
          </p:nvPr>
        </p:nvGraphicFramePr>
        <p:xfrm>
          <a:off x="7104072" y="1101923"/>
          <a:ext cx="2013184" cy="7540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3244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99940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12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EBD2035-5C12-4CA2-81C5-AB71C02E50CC}"/>
              </a:ext>
            </a:extLst>
          </p:cNvPr>
          <p:cNvSpPr txBox="1"/>
          <p:nvPr/>
        </p:nvSpPr>
        <p:spPr>
          <a:xfrm>
            <a:off x="7743453" y="50682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EFB1F8-C9F2-4753-BB22-38E098F37111}"/>
              </a:ext>
            </a:extLst>
          </p:cNvPr>
          <p:cNvSpPr txBox="1"/>
          <p:nvPr/>
        </p:nvSpPr>
        <p:spPr>
          <a:xfrm>
            <a:off x="10377232" y="483169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17A78D-FC19-4D63-B68F-6C80F2117E83}"/>
              </a:ext>
            </a:extLst>
          </p:cNvPr>
          <p:cNvSpPr txBox="1"/>
          <p:nvPr/>
        </p:nvSpPr>
        <p:spPr>
          <a:xfrm>
            <a:off x="7743453" y="2427590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7792AC-BDDA-496E-9CED-5A9C65CD3877}"/>
              </a:ext>
            </a:extLst>
          </p:cNvPr>
          <p:cNvSpPr txBox="1"/>
          <p:nvPr/>
        </p:nvSpPr>
        <p:spPr>
          <a:xfrm>
            <a:off x="10293876" y="2476728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2">
            <a:extLst>
              <a:ext uri="{FF2B5EF4-FFF2-40B4-BE49-F238E27FC236}">
                <a16:creationId xmlns:a16="http://schemas.microsoft.com/office/drawing/2014/main" id="{B9AC796D-9171-4F7C-9B4B-A0C5D4AD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53633"/>
              </p:ext>
            </p:extLst>
          </p:nvPr>
        </p:nvGraphicFramePr>
        <p:xfrm>
          <a:off x="4285220" y="4089995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663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44030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AB1741-2A66-4B8B-860E-0704A36F8FD3}"/>
              </a:ext>
            </a:extLst>
          </p:cNvPr>
          <p:cNvSpPr txBox="1"/>
          <p:nvPr/>
        </p:nvSpPr>
        <p:spPr>
          <a:xfrm>
            <a:off x="124824" y="4574050"/>
            <a:ext cx="25314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5D5D"/>
                </a:solidFill>
              </a:rPr>
              <a:t>準確率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57.76%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錯誤率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42.23%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精準度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23.49%</a:t>
            </a:r>
            <a:endParaRPr lang="zh-TW" altLang="en-US" sz="2800" b="1" dirty="0">
              <a:solidFill>
                <a:srgbClr val="FF5D5D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55876D-5397-4147-917E-10F2165952D8}"/>
              </a:ext>
            </a:extLst>
          </p:cNvPr>
          <p:cNvSpPr txBox="1"/>
          <p:nvPr/>
        </p:nvSpPr>
        <p:spPr>
          <a:xfrm>
            <a:off x="167342" y="152400"/>
            <a:ext cx="412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7877F0E-8424-4099-B350-8AFFD8044772}"/>
              </a:ext>
            </a:extLst>
          </p:cNvPr>
          <p:cNvSpPr txBox="1"/>
          <p:nvPr/>
        </p:nvSpPr>
        <p:spPr>
          <a:xfrm>
            <a:off x="2744013" y="503359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總共預測出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663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</a:p>
        </p:txBody>
      </p:sp>
      <p:graphicFrame>
        <p:nvGraphicFramePr>
          <p:cNvPr id="22" name="表格 12">
            <a:extLst>
              <a:ext uri="{FF2B5EF4-FFF2-40B4-BE49-F238E27FC236}">
                <a16:creationId xmlns:a16="http://schemas.microsoft.com/office/drawing/2014/main" id="{477FA068-0259-4B11-A30A-620463AD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30680"/>
              </p:ext>
            </p:extLst>
          </p:nvPr>
        </p:nvGraphicFramePr>
        <p:xfrm>
          <a:off x="9648036" y="1089205"/>
          <a:ext cx="2013184" cy="7766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215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854759DC-17AE-4E78-BA7A-F82C1321F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03433"/>
              </p:ext>
            </p:extLst>
          </p:nvPr>
        </p:nvGraphicFramePr>
        <p:xfrm>
          <a:off x="9664150" y="3126925"/>
          <a:ext cx="2013184" cy="25817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317</a:t>
                      </a:r>
                      <a:r>
                        <a:rPr lang="zh-TW" altLang="en-US" dirty="0"/>
                        <a:t>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graphicFrame>
        <p:nvGraphicFramePr>
          <p:cNvPr id="26" name="表格 12">
            <a:extLst>
              <a:ext uri="{FF2B5EF4-FFF2-40B4-BE49-F238E27FC236}">
                <a16:creationId xmlns:a16="http://schemas.microsoft.com/office/drawing/2014/main" id="{9FAEB297-1859-48CC-AD5F-60E28901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18740"/>
              </p:ext>
            </p:extLst>
          </p:nvPr>
        </p:nvGraphicFramePr>
        <p:xfrm>
          <a:off x="7116437" y="3098196"/>
          <a:ext cx="2013184" cy="25817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65</a:t>
                      </a:r>
                      <a:r>
                        <a:rPr lang="zh-TW" altLang="en-US" dirty="0"/>
                        <a:t>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7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3646-4E76-43A1-957A-B1EB094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FE61-2223-41A0-A7BB-7024062C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EA93C1-940F-4E54-AAD2-A74A0D2CA5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6D68E8A0-3D87-4FDC-B244-A166946D6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76503"/>
              </p:ext>
            </p:extLst>
          </p:nvPr>
        </p:nvGraphicFramePr>
        <p:xfrm>
          <a:off x="167343" y="701736"/>
          <a:ext cx="6430680" cy="330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11001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:65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/>
                        <a:t>49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8.05%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202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33.17%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包含預測雜音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pPr algn="ctr"/>
                      <a:r>
                        <a:rPr lang="en-US" altLang="zh-TW" dirty="0"/>
                        <a:t>60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9.85%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298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48.93%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A01DAE1B-4524-4992-990F-5AA5D76A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05859"/>
              </p:ext>
            </p:extLst>
          </p:nvPr>
        </p:nvGraphicFramePr>
        <p:xfrm>
          <a:off x="7104072" y="1101923"/>
          <a:ext cx="2013184" cy="7540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3244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99940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12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EBD2035-5C12-4CA2-81C5-AB71C02E50CC}"/>
              </a:ext>
            </a:extLst>
          </p:cNvPr>
          <p:cNvSpPr txBox="1"/>
          <p:nvPr/>
        </p:nvSpPr>
        <p:spPr>
          <a:xfrm>
            <a:off x="7743453" y="50682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EFB1F8-C9F2-4753-BB22-38E098F37111}"/>
              </a:ext>
            </a:extLst>
          </p:cNvPr>
          <p:cNvSpPr txBox="1"/>
          <p:nvPr/>
        </p:nvSpPr>
        <p:spPr>
          <a:xfrm>
            <a:off x="10377232" y="483169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17A78D-FC19-4D63-B68F-6C80F2117E83}"/>
              </a:ext>
            </a:extLst>
          </p:cNvPr>
          <p:cNvSpPr txBox="1"/>
          <p:nvPr/>
        </p:nvSpPr>
        <p:spPr>
          <a:xfrm>
            <a:off x="7743453" y="2427590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7792AC-BDDA-496E-9CED-5A9C65CD3877}"/>
              </a:ext>
            </a:extLst>
          </p:cNvPr>
          <p:cNvSpPr txBox="1"/>
          <p:nvPr/>
        </p:nvSpPr>
        <p:spPr>
          <a:xfrm>
            <a:off x="10293876" y="2476728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2">
            <a:extLst>
              <a:ext uri="{FF2B5EF4-FFF2-40B4-BE49-F238E27FC236}">
                <a16:creationId xmlns:a16="http://schemas.microsoft.com/office/drawing/2014/main" id="{B9AC796D-9171-4F7C-9B4B-A0C5D4AD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46000"/>
              </p:ext>
            </p:extLst>
          </p:nvPr>
        </p:nvGraphicFramePr>
        <p:xfrm>
          <a:off x="4285220" y="4089995"/>
          <a:ext cx="201318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609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44030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AB1741-2A66-4B8B-860E-0704A36F8FD3}"/>
              </a:ext>
            </a:extLst>
          </p:cNvPr>
          <p:cNvSpPr txBox="1"/>
          <p:nvPr/>
        </p:nvSpPr>
        <p:spPr>
          <a:xfrm>
            <a:off x="124824" y="4574050"/>
            <a:ext cx="26132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5D5D"/>
                </a:solidFill>
              </a:rPr>
              <a:t>準確率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56.98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錯誤率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43.02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精準度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19.52%</a:t>
            </a:r>
            <a:endParaRPr lang="zh-TW" altLang="en-US" sz="2800" b="1" dirty="0">
              <a:solidFill>
                <a:srgbClr val="FF5D5D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55876D-5397-4147-917E-10F2165952D8}"/>
              </a:ext>
            </a:extLst>
          </p:cNvPr>
          <p:cNvSpPr txBox="1"/>
          <p:nvPr/>
        </p:nvSpPr>
        <p:spPr>
          <a:xfrm>
            <a:off x="167342" y="152400"/>
            <a:ext cx="4331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chen2.wav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7877F0E-8424-4099-B350-8AFFD8044772}"/>
              </a:ext>
            </a:extLst>
          </p:cNvPr>
          <p:cNvSpPr txBox="1"/>
          <p:nvPr/>
        </p:nvSpPr>
        <p:spPr>
          <a:xfrm>
            <a:off x="2744013" y="503359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總共預測出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609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</a:p>
        </p:txBody>
      </p:sp>
      <p:graphicFrame>
        <p:nvGraphicFramePr>
          <p:cNvPr id="22" name="表格 12">
            <a:extLst>
              <a:ext uri="{FF2B5EF4-FFF2-40B4-BE49-F238E27FC236}">
                <a16:creationId xmlns:a16="http://schemas.microsoft.com/office/drawing/2014/main" id="{477FA068-0259-4B11-A30A-620463AD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66545"/>
              </p:ext>
            </p:extLst>
          </p:nvPr>
        </p:nvGraphicFramePr>
        <p:xfrm>
          <a:off x="9648036" y="1089205"/>
          <a:ext cx="2013184" cy="7766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854759DC-17AE-4E78-BA7A-F82C1321F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00381"/>
              </p:ext>
            </p:extLst>
          </p:nvPr>
        </p:nvGraphicFramePr>
        <p:xfrm>
          <a:off x="9664150" y="3126925"/>
          <a:ext cx="2013184" cy="25817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298</a:t>
                      </a:r>
                      <a:r>
                        <a:rPr lang="zh-TW" altLang="en-US" dirty="0"/>
                        <a:t>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graphicFrame>
        <p:nvGraphicFramePr>
          <p:cNvPr id="26" name="表格 12">
            <a:extLst>
              <a:ext uri="{FF2B5EF4-FFF2-40B4-BE49-F238E27FC236}">
                <a16:creationId xmlns:a16="http://schemas.microsoft.com/office/drawing/2014/main" id="{9FAEB297-1859-48CC-AD5F-60E28901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66465"/>
              </p:ext>
            </p:extLst>
          </p:nvPr>
        </p:nvGraphicFramePr>
        <p:xfrm>
          <a:off x="7116437" y="3098196"/>
          <a:ext cx="2013184" cy="25817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60</a:t>
                      </a:r>
                      <a:r>
                        <a:rPr lang="zh-TW" altLang="en-US" dirty="0"/>
                        <a:t>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76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寬螢幕</PresentationFormat>
  <Paragraphs>170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徐靖雯</cp:lastModifiedBy>
  <cp:revision>3</cp:revision>
  <dcterms:created xsi:type="dcterms:W3CDTF">2021-09-07T13:24:18Z</dcterms:created>
  <dcterms:modified xsi:type="dcterms:W3CDTF">2021-09-09T07:48:06Z</dcterms:modified>
</cp:coreProperties>
</file>