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9F5C9F-C908-4FB6-A3A6-4C800D168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E27A5EA-FC59-4DA3-876F-69A82BCF9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C2D98-D2CC-476F-ADCC-9B62AEA1F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8523-F479-4C49-9C75-7DBFB5381D59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340397-EA31-4A3C-9189-D89B9277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0A5256-DDDA-4A43-BFF1-572FE5E5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C0B3-AF52-4B5A-9168-54A24D97C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4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F1CDF7-73DC-42D1-94EC-EE541B95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BBEC91C-332A-4AD5-83F4-011C73A8E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3FF84E-DFBD-47E8-86E2-8BF97F61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8523-F479-4C49-9C75-7DBFB5381D59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531991-001B-4B83-A741-6AD40AB6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3A24E6-A3A3-4125-915E-987FCD06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C0B3-AF52-4B5A-9168-54A24D97C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18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E415922-07D3-4776-9379-91107E3A3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2E2B8C-73FD-4147-9228-9E08DB6A1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DA008E-6430-4AAF-8F79-084EF4B0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8523-F479-4C49-9C75-7DBFB5381D59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39793-9D6C-429C-8266-A863B5C5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5199C3-84B3-4CF7-A865-2B1DFDF3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C0B3-AF52-4B5A-9168-54A24D97C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55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D47EC2-5EE1-486D-8373-66BA5EF9C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A50EC5-5466-4B0A-A35B-CB2904A18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EC8BFC-94D5-4F13-9C25-5963D090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8523-F479-4C49-9C75-7DBFB5381D59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0CFABE-21CC-4900-8F33-0C7872A3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6162C4-B865-4AEA-9F7B-2C27CC84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C0B3-AF52-4B5A-9168-54A24D97C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15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C57419-5EA3-4069-8005-0A83B9010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8C1DDD-D19D-4987-B8BF-84C152671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4539CE-2DEB-4474-BC7D-CC74A2BF0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8523-F479-4C49-9C75-7DBFB5381D59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611888-7639-4A90-86B1-EFD6C571A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09D749-4610-4CDB-8603-988EFCE4C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C0B3-AF52-4B5A-9168-54A24D97C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10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651336-B1C9-43D1-82C8-9952C355B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7E1F1E-AA65-4061-8E11-952018DDE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681303-C079-4A53-A3BF-A044C1E67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FFEEFB-DB5E-408C-B830-C89BC260D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8523-F479-4C49-9C75-7DBFB5381D59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4E8773-F69A-4B12-8548-0D1B3CB1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321B1BA-E4B1-4C94-9FBF-827D8888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C0B3-AF52-4B5A-9168-54A24D97C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90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E2E3DC-1CA7-4E4B-814B-9308476C2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2E2D4F-5A9C-48CF-B368-F2776B820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7D9C7A-8F14-49E2-95D2-53ED68D84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1A6D0DD-1C43-4BF8-A1A2-466F85598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8649BF8-1EC1-4EE9-BD12-7BC001F65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81A252D-709C-4D36-86F3-5F45F953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8523-F479-4C49-9C75-7DBFB5381D59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515DC48-D160-44DF-B9B0-C36682797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EB14ED1-C008-40A5-AB72-49455D04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C0B3-AF52-4B5A-9168-54A24D97C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58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2C8DE-F36F-41E9-897A-C25F747C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9185A29-D4B0-47CE-A5CC-DF643611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8523-F479-4C49-9C75-7DBFB5381D59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1AEE4E5-B151-4E4D-B982-16641262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B4A9768-5C7E-4625-A4AF-EC3DD4B8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C0B3-AF52-4B5A-9168-54A24D97C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61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498F231-81EE-46AD-9900-1C45A77D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8523-F479-4C49-9C75-7DBFB5381D59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2BF4C32-6633-4419-BA4E-CCBCD8D5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030D3C-DA1E-4DFC-8A77-E884283E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C0B3-AF52-4B5A-9168-54A24D97C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44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46FE03-F717-4F0B-A145-9FE724E4E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D10AC6-B477-4130-B6E4-B373B9336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959D88-7059-4EB1-B1F2-739E171DD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ACB81F-168F-4DF6-A5D7-868D38C08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8523-F479-4C49-9C75-7DBFB5381D59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670382-13F3-4D91-80A8-4D2B8BC98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35538F-5638-49AB-B32B-FA1274B1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C0B3-AF52-4B5A-9168-54A24D97C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87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781175-7859-4C18-8A87-25BFC86E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6AC1EB8-4BF0-48A2-A2B4-672F5CB48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925097-F5D5-41F2-8623-01AF3C1C6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5D2A93-2600-4238-A024-8A8D23E3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8523-F479-4C49-9C75-7DBFB5381D59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FE9CC6-78B0-4165-9C75-F488E12B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F3CD19-60AA-4636-9DCF-99041A0F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C0B3-AF52-4B5A-9168-54A24D97C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64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64D8FBD-2C4B-4DB5-B7AD-1B30976CF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6E64D2-4625-4CC9-80B7-B789F96DE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86EAF7-AED3-4613-A9A3-A39667A3F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A8523-F479-4C49-9C75-7DBFB5381D59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FDF9E2-8726-4EC3-AF22-5E64E1ABA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E68E5D-7A70-45A8-AED3-388EF3295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CC0B3-AF52-4B5A-9168-54A24D97C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13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36A1DA-0921-46DE-AF98-08832F1388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254491F-4986-44FC-A9D0-232AC0C134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19ADA0-1995-4E26-B0AB-63E41EB17E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141040C-8237-4D25-A4AD-9699823154DF}"/>
              </a:ext>
            </a:extLst>
          </p:cNvPr>
          <p:cNvSpPr txBox="1"/>
          <p:nvPr/>
        </p:nvSpPr>
        <p:spPr>
          <a:xfrm>
            <a:off x="106325" y="199033"/>
            <a:ext cx="4136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appendEnergy</a:t>
            </a:r>
            <a:r>
              <a:rPr lang="en-US" altLang="zh-TW" sz="2400" dirty="0">
                <a:solidFill>
                  <a:schemeClr val="bg1"/>
                </a:solidFill>
              </a:rPr>
              <a:t>=True</a:t>
            </a:r>
          </a:p>
          <a:p>
            <a:r>
              <a:rPr lang="en-US" altLang="zh-TW" sz="2400" dirty="0" err="1">
                <a:solidFill>
                  <a:schemeClr val="bg1"/>
                </a:solidFill>
              </a:rPr>
              <a:t>appendEnergyTT_wen.tflite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7F3FE86-D9E0-4DBE-BFE4-F6D9FC31A065}"/>
              </a:ext>
            </a:extLst>
          </p:cNvPr>
          <p:cNvSpPr txBox="1"/>
          <p:nvPr/>
        </p:nvSpPr>
        <p:spPr>
          <a:xfrm>
            <a:off x="8314661" y="2129857"/>
            <a:ext cx="36363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err="1">
                <a:solidFill>
                  <a:schemeClr val="bg1"/>
                </a:solidFill>
              </a:rPr>
              <a:t>Train_acc</a:t>
            </a:r>
            <a:r>
              <a:rPr lang="en-US" altLang="zh-TW" sz="1800" dirty="0">
                <a:solidFill>
                  <a:schemeClr val="bg1"/>
                </a:solidFill>
              </a:rPr>
              <a:t>   =  99%</a:t>
            </a:r>
          </a:p>
          <a:p>
            <a:r>
              <a:rPr lang="en-US" altLang="zh-TW" sz="1800" dirty="0" err="1">
                <a:solidFill>
                  <a:schemeClr val="bg1"/>
                </a:solidFill>
              </a:rPr>
              <a:t>Train_lose</a:t>
            </a:r>
            <a:r>
              <a:rPr lang="en-US" altLang="zh-TW" sz="1800" dirty="0">
                <a:solidFill>
                  <a:schemeClr val="bg1"/>
                </a:solidFill>
              </a:rPr>
              <a:t>  =  1%</a:t>
            </a:r>
          </a:p>
          <a:p>
            <a:endParaRPr lang="en-US" altLang="zh-TW" sz="1800" dirty="0">
              <a:solidFill>
                <a:schemeClr val="bg1"/>
              </a:solidFill>
            </a:endParaRPr>
          </a:p>
          <a:p>
            <a:r>
              <a:rPr lang="en-US" altLang="zh-TW" sz="1800" dirty="0" err="1">
                <a:solidFill>
                  <a:schemeClr val="bg1"/>
                </a:solidFill>
              </a:rPr>
              <a:t>Val_acc</a:t>
            </a:r>
            <a:r>
              <a:rPr lang="en-US" altLang="zh-TW" sz="1800" dirty="0">
                <a:solidFill>
                  <a:schemeClr val="bg1"/>
                </a:solidFill>
              </a:rPr>
              <a:t>    =  100%</a:t>
            </a:r>
          </a:p>
          <a:p>
            <a:r>
              <a:rPr lang="en-US" altLang="zh-TW" sz="1800" dirty="0" err="1">
                <a:solidFill>
                  <a:schemeClr val="bg1"/>
                </a:solidFill>
              </a:rPr>
              <a:t>Val_lose</a:t>
            </a:r>
            <a:r>
              <a:rPr lang="en-US" altLang="zh-TW" sz="1800" dirty="0">
                <a:solidFill>
                  <a:schemeClr val="bg1"/>
                </a:solidFill>
              </a:rPr>
              <a:t>   =      2%</a:t>
            </a:r>
          </a:p>
          <a:p>
            <a:endParaRPr lang="zh-TW" altLang="en-US" sz="1800" dirty="0">
              <a:solidFill>
                <a:schemeClr val="bg1"/>
              </a:solidFill>
            </a:endParaRPr>
          </a:p>
          <a:p>
            <a:r>
              <a:rPr lang="en-US" altLang="zh-TW" sz="1800" dirty="0" err="1">
                <a:solidFill>
                  <a:schemeClr val="bg1"/>
                </a:solidFill>
              </a:rPr>
              <a:t>Test_acc</a:t>
            </a:r>
            <a:r>
              <a:rPr lang="en-US" altLang="zh-TW" sz="1800" dirty="0">
                <a:solidFill>
                  <a:schemeClr val="bg1"/>
                </a:solidFill>
              </a:rPr>
              <a:t>   =</a:t>
            </a:r>
            <a:r>
              <a:rPr lang="en-US" altLang="zh-TW" dirty="0">
                <a:solidFill>
                  <a:schemeClr val="bg1"/>
                </a:solidFill>
              </a:rPr>
              <a:t>    93</a:t>
            </a:r>
            <a:r>
              <a:rPr lang="en-US" altLang="zh-TW" sz="1800" dirty="0">
                <a:solidFill>
                  <a:schemeClr val="bg1"/>
                </a:solidFill>
              </a:rPr>
              <a:t>%</a:t>
            </a:r>
          </a:p>
          <a:p>
            <a:r>
              <a:rPr lang="en-US" altLang="zh-TW" sz="1800" dirty="0" err="1">
                <a:solidFill>
                  <a:schemeClr val="bg1"/>
                </a:solidFill>
              </a:rPr>
              <a:t>Test_lose</a:t>
            </a:r>
            <a:r>
              <a:rPr lang="en-US" altLang="zh-TW" sz="1800" dirty="0">
                <a:solidFill>
                  <a:schemeClr val="bg1"/>
                </a:solidFill>
              </a:rPr>
              <a:t>  =    25%</a:t>
            </a:r>
            <a:endParaRPr lang="zh-TW" altLang="en-US" sz="1800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CEEC276-EF19-486F-A768-79095369B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585" y="1030030"/>
            <a:ext cx="4054843" cy="569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AC3646-4E76-43A1-957A-B1EB094E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07FE61-2223-41A0-A7BB-7024062C2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EA93C1-940F-4E54-AAD2-A74A0D2CA59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11">
            <a:extLst>
              <a:ext uri="{FF2B5EF4-FFF2-40B4-BE49-F238E27FC236}">
                <a16:creationId xmlns:a16="http://schemas.microsoft.com/office/drawing/2014/main" id="{6D68E8A0-3D87-4FDC-B244-A166946D6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833858"/>
              </p:ext>
            </p:extLst>
          </p:nvPr>
        </p:nvGraphicFramePr>
        <p:xfrm>
          <a:off x="167343" y="701736"/>
          <a:ext cx="635894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649">
                  <a:extLst>
                    <a:ext uri="{9D8B030D-6E8A-4147-A177-3AD203B41FA5}">
                      <a16:colId xmlns:a16="http://schemas.microsoft.com/office/drawing/2014/main" val="3027836527"/>
                    </a:ext>
                  </a:extLst>
                </a:gridCol>
                <a:gridCol w="2119649">
                  <a:extLst>
                    <a:ext uri="{9D8B030D-6E8A-4147-A177-3AD203B41FA5}">
                      <a16:colId xmlns:a16="http://schemas.microsoft.com/office/drawing/2014/main" val="2556088610"/>
                    </a:ext>
                  </a:extLst>
                </a:gridCol>
                <a:gridCol w="2119649">
                  <a:extLst>
                    <a:ext uri="{9D8B030D-6E8A-4147-A177-3AD203B41FA5}">
                      <a16:colId xmlns:a16="http://schemas.microsoft.com/office/drawing/2014/main" val="1718345393"/>
                    </a:ext>
                  </a:extLst>
                </a:gridCol>
              </a:tblGrid>
              <a:tr h="88691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實際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有贅詞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實際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沒贅詞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328500"/>
                  </a:ext>
                </a:extLst>
              </a:tr>
              <a:tr h="88691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預測有贅詞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337</a:t>
                      </a:r>
                      <a:r>
                        <a:rPr lang="zh-TW" altLang="en-US" dirty="0"/>
                        <a:t>個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應預測出</a:t>
                      </a:r>
                      <a:r>
                        <a:rPr lang="en-US" altLang="zh-TW" dirty="0"/>
                        <a:t>:75</a:t>
                      </a:r>
                      <a:r>
                        <a:rPr lang="zh-TW" altLang="en-US" dirty="0"/>
                        <a:t>個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pPr algn="ctr"/>
                      <a:r>
                        <a:rPr lang="en-US" altLang="zh-TW" dirty="0"/>
                        <a:t>62</a:t>
                      </a:r>
                      <a:r>
                        <a:rPr lang="zh-TW" altLang="en-US" dirty="0"/>
                        <a:t>個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9%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275</a:t>
                      </a:r>
                      <a:r>
                        <a:rPr lang="zh-TW" altLang="en-US" dirty="0"/>
                        <a:t>個</a:t>
                      </a:r>
                      <a:endParaRPr lang="en-US" altLang="zh-TW" dirty="0">
                        <a:solidFill>
                          <a:schemeClr val="dk1"/>
                        </a:solidFill>
                      </a:endParaRPr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41%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17024"/>
                  </a:ext>
                </a:extLst>
              </a:tr>
              <a:tr h="88691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預測沒贅詞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326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74</a:t>
                      </a:r>
                      <a:r>
                        <a:rPr lang="zh-TW" altLang="en-US" dirty="0"/>
                        <a:t>個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11%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252</a:t>
                      </a:r>
                      <a:r>
                        <a:rPr lang="zh-TW" altLang="en-US" dirty="0"/>
                        <a:t>個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38%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438401"/>
                  </a:ext>
                </a:extLst>
              </a:tr>
            </a:tbl>
          </a:graphicData>
        </a:graphic>
      </p:graphicFrame>
      <p:graphicFrame>
        <p:nvGraphicFramePr>
          <p:cNvPr id="7" name="表格 12">
            <a:extLst>
              <a:ext uri="{FF2B5EF4-FFF2-40B4-BE49-F238E27FC236}">
                <a16:creationId xmlns:a16="http://schemas.microsoft.com/office/drawing/2014/main" id="{A01DAE1B-4524-4992-990F-5AA5D76AF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478937"/>
              </p:ext>
            </p:extLst>
          </p:nvPr>
        </p:nvGraphicFramePr>
        <p:xfrm>
          <a:off x="6964326" y="1101923"/>
          <a:ext cx="2190307" cy="7419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93592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196715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543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62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76162">
                <a:tc>
                  <a:txBody>
                    <a:bodyPr/>
                    <a:lstStyle/>
                    <a:p>
                      <a:r>
                        <a:rPr lang="en-US" altLang="zh-TW" dirty="0"/>
                        <a:t>0.9~0.99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769126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0EBD2035-5C12-4CA2-81C5-AB71C02E50CC}"/>
              </a:ext>
            </a:extLst>
          </p:cNvPr>
          <p:cNvSpPr txBox="1"/>
          <p:nvPr/>
        </p:nvSpPr>
        <p:spPr>
          <a:xfrm>
            <a:off x="7743453" y="506823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TP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AEFB1F8-C9F2-4753-BB22-38E098F37111}"/>
              </a:ext>
            </a:extLst>
          </p:cNvPr>
          <p:cNvSpPr txBox="1"/>
          <p:nvPr/>
        </p:nvSpPr>
        <p:spPr>
          <a:xfrm>
            <a:off x="10377232" y="483169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FP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517A78D-FC19-4D63-B68F-6C80F2117E83}"/>
              </a:ext>
            </a:extLst>
          </p:cNvPr>
          <p:cNvSpPr txBox="1"/>
          <p:nvPr/>
        </p:nvSpPr>
        <p:spPr>
          <a:xfrm>
            <a:off x="7688950" y="2153565"/>
            <a:ext cx="697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FN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57792AC-BDDA-496E-9CED-5A9C65CD3877}"/>
              </a:ext>
            </a:extLst>
          </p:cNvPr>
          <p:cNvSpPr txBox="1"/>
          <p:nvPr/>
        </p:nvSpPr>
        <p:spPr>
          <a:xfrm>
            <a:off x="10293876" y="2136356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TN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FAB1741-2A66-4B8B-860E-0704A36F8FD3}"/>
              </a:ext>
            </a:extLst>
          </p:cNvPr>
          <p:cNvSpPr txBox="1"/>
          <p:nvPr/>
        </p:nvSpPr>
        <p:spPr>
          <a:xfrm>
            <a:off x="124824" y="4574050"/>
            <a:ext cx="20697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FF5D5D"/>
                </a:solidFill>
              </a:rPr>
              <a:t>準確率</a:t>
            </a:r>
            <a:r>
              <a:rPr lang="en-US" altLang="zh-TW" sz="2800" b="1" dirty="0">
                <a:solidFill>
                  <a:srgbClr val="FF5D5D"/>
                </a:solidFill>
              </a:rPr>
              <a:t>:</a:t>
            </a:r>
            <a:r>
              <a:rPr lang="zh-TW" altLang="en-US" sz="2800" b="1" dirty="0">
                <a:solidFill>
                  <a:srgbClr val="FF5D5D"/>
                </a:solidFill>
              </a:rPr>
              <a:t> </a:t>
            </a:r>
            <a:r>
              <a:rPr lang="en-US" altLang="zh-TW" sz="2800" b="1" dirty="0">
                <a:solidFill>
                  <a:srgbClr val="FF5D5D"/>
                </a:solidFill>
              </a:rPr>
              <a:t>47%</a:t>
            </a:r>
          </a:p>
          <a:p>
            <a:r>
              <a:rPr lang="zh-TW" altLang="en-US" sz="2800" b="1" dirty="0">
                <a:solidFill>
                  <a:srgbClr val="FF5D5D"/>
                </a:solidFill>
              </a:rPr>
              <a:t>錯誤率</a:t>
            </a:r>
            <a:r>
              <a:rPr lang="en-US" altLang="zh-TW" sz="2800" b="1" dirty="0">
                <a:solidFill>
                  <a:srgbClr val="FF5D5D"/>
                </a:solidFill>
              </a:rPr>
              <a:t>:</a:t>
            </a:r>
            <a:r>
              <a:rPr lang="zh-TW" altLang="en-US" sz="2800" b="1" dirty="0">
                <a:solidFill>
                  <a:srgbClr val="FF5D5D"/>
                </a:solidFill>
              </a:rPr>
              <a:t> </a:t>
            </a:r>
            <a:r>
              <a:rPr lang="en-US" altLang="zh-TW" sz="2800" b="1" dirty="0">
                <a:solidFill>
                  <a:srgbClr val="FF5D5D"/>
                </a:solidFill>
              </a:rPr>
              <a:t>52%</a:t>
            </a:r>
          </a:p>
          <a:p>
            <a:r>
              <a:rPr lang="zh-TW" altLang="en-US" sz="2800" b="1" dirty="0">
                <a:solidFill>
                  <a:srgbClr val="FF5D5D"/>
                </a:solidFill>
              </a:rPr>
              <a:t>精準度</a:t>
            </a:r>
            <a:r>
              <a:rPr lang="en-US" altLang="zh-TW" sz="2800" b="1" dirty="0">
                <a:solidFill>
                  <a:srgbClr val="FF5D5D"/>
                </a:solidFill>
              </a:rPr>
              <a:t>:</a:t>
            </a:r>
            <a:r>
              <a:rPr lang="zh-TW" altLang="en-US" sz="2800" b="1" dirty="0">
                <a:solidFill>
                  <a:srgbClr val="FF5D5D"/>
                </a:solidFill>
              </a:rPr>
              <a:t> </a:t>
            </a:r>
            <a:r>
              <a:rPr lang="en-US" altLang="zh-TW" sz="2800" b="1" dirty="0">
                <a:solidFill>
                  <a:srgbClr val="FF5D5D"/>
                </a:solidFill>
              </a:rPr>
              <a:t>18%</a:t>
            </a:r>
            <a:endParaRPr lang="zh-TW" altLang="en-US" sz="2800" b="1" dirty="0">
              <a:solidFill>
                <a:srgbClr val="FF5D5D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C55876D-5397-4147-917E-10F2165952D8}"/>
              </a:ext>
            </a:extLst>
          </p:cNvPr>
          <p:cNvSpPr txBox="1"/>
          <p:nvPr/>
        </p:nvSpPr>
        <p:spPr>
          <a:xfrm>
            <a:off x="167342" y="152400"/>
            <a:ext cx="533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appendEnergy</a:t>
            </a:r>
            <a:r>
              <a:rPr lang="en-US" altLang="zh-TW" sz="2400" dirty="0">
                <a:solidFill>
                  <a:schemeClr val="bg1"/>
                </a:solidFill>
              </a:rPr>
              <a:t>=True</a:t>
            </a:r>
            <a:r>
              <a:rPr lang="zh-TW" altLang="en-US" sz="2400" dirty="0">
                <a:solidFill>
                  <a:schemeClr val="bg1"/>
                </a:solidFill>
              </a:rPr>
              <a:t>，</a:t>
            </a:r>
            <a:r>
              <a:rPr lang="en-US" altLang="zh-TW" sz="2400" dirty="0">
                <a:solidFill>
                  <a:schemeClr val="bg1"/>
                </a:solidFill>
              </a:rPr>
              <a:t>chen.wav</a:t>
            </a:r>
            <a:r>
              <a:rPr lang="zh-TW" altLang="en-US" sz="2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7877F0E-8424-4099-B350-8AFFD8044772}"/>
              </a:ext>
            </a:extLst>
          </p:cNvPr>
          <p:cNvSpPr txBox="1"/>
          <p:nvPr/>
        </p:nvSpPr>
        <p:spPr>
          <a:xfrm>
            <a:off x="2010540" y="6096723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總共預測出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663</a:t>
            </a:r>
            <a:r>
              <a:rPr lang="zh-TW" altLang="en-US" dirty="0">
                <a:solidFill>
                  <a:schemeClr val="bg1"/>
                </a:solidFill>
              </a:rPr>
              <a:t>個</a:t>
            </a:r>
          </a:p>
        </p:txBody>
      </p:sp>
      <p:graphicFrame>
        <p:nvGraphicFramePr>
          <p:cNvPr id="22" name="表格 12">
            <a:extLst>
              <a:ext uri="{FF2B5EF4-FFF2-40B4-BE49-F238E27FC236}">
                <a16:creationId xmlns:a16="http://schemas.microsoft.com/office/drawing/2014/main" id="{477FA068-0259-4B11-A30A-620463AD3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473405"/>
              </p:ext>
            </p:extLst>
          </p:nvPr>
        </p:nvGraphicFramePr>
        <p:xfrm>
          <a:off x="9788998" y="1087735"/>
          <a:ext cx="2013184" cy="76633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6592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006592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3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275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3167">
                <a:tc>
                  <a:txBody>
                    <a:bodyPr/>
                    <a:lstStyle/>
                    <a:p>
                      <a:r>
                        <a:rPr lang="en-US" altLang="zh-TW" dirty="0"/>
                        <a:t>0.9~0.99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275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769126"/>
                  </a:ext>
                </a:extLst>
              </a:tr>
            </a:tbl>
          </a:graphicData>
        </a:graphic>
      </p:graphicFrame>
      <p:graphicFrame>
        <p:nvGraphicFramePr>
          <p:cNvPr id="26" name="表格 12">
            <a:extLst>
              <a:ext uri="{FF2B5EF4-FFF2-40B4-BE49-F238E27FC236}">
                <a16:creationId xmlns:a16="http://schemas.microsoft.com/office/drawing/2014/main" id="{9FAEB297-1859-48CC-AD5F-60E28901C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506971"/>
              </p:ext>
            </p:extLst>
          </p:nvPr>
        </p:nvGraphicFramePr>
        <p:xfrm>
          <a:off x="7058423" y="2727804"/>
          <a:ext cx="2013184" cy="335838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6592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006592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74</a:t>
                      </a:r>
                      <a:r>
                        <a:rPr lang="zh-TW" altLang="en-US" dirty="0"/>
                        <a:t>個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342079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0.2~0.29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185443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0.3~0.39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107554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0.4~0.49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72942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0.5~0.59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8670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0.6~0.69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0.7~0.79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2526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0.8~0.89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7582"/>
                  </a:ext>
                </a:extLst>
              </a:tr>
            </a:tbl>
          </a:graphicData>
        </a:graphic>
      </p:graphicFrame>
      <p:graphicFrame>
        <p:nvGraphicFramePr>
          <p:cNvPr id="24" name="表格 12">
            <a:extLst>
              <a:ext uri="{FF2B5EF4-FFF2-40B4-BE49-F238E27FC236}">
                <a16:creationId xmlns:a16="http://schemas.microsoft.com/office/drawing/2014/main" id="{B7A6A9CE-51F5-49DB-B382-EBE0D50EB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281643"/>
              </p:ext>
            </p:extLst>
          </p:nvPr>
        </p:nvGraphicFramePr>
        <p:xfrm>
          <a:off x="9745424" y="2738340"/>
          <a:ext cx="2013184" cy="335838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6592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006592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252</a:t>
                      </a:r>
                      <a:r>
                        <a:rPr lang="zh-TW" altLang="en-US" dirty="0"/>
                        <a:t>個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342079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0.2~0.29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185443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0.3~0.39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107554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0.4~0.49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72942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0.5~0.59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8670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0.6~0.69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0.7~0.79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2526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0.8~0.89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7582"/>
                  </a:ext>
                </a:extLst>
              </a:tr>
            </a:tbl>
          </a:graphicData>
        </a:graphic>
      </p:graphicFrame>
      <p:graphicFrame>
        <p:nvGraphicFramePr>
          <p:cNvPr id="27" name="表格 12">
            <a:extLst>
              <a:ext uri="{FF2B5EF4-FFF2-40B4-BE49-F238E27FC236}">
                <a16:creationId xmlns:a16="http://schemas.microsoft.com/office/drawing/2014/main" id="{8EF22689-0999-4502-AB12-26632C56A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70644"/>
              </p:ext>
            </p:extLst>
          </p:nvPr>
        </p:nvGraphicFramePr>
        <p:xfrm>
          <a:off x="3400664" y="3512779"/>
          <a:ext cx="3125627" cy="3291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66279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559348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2465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663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342079"/>
                  </a:ext>
                </a:extLst>
              </a:tr>
              <a:tr h="2465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0.2~0.29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185443"/>
                  </a:ext>
                </a:extLst>
              </a:tr>
              <a:tr h="2465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0.3~0.39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107554"/>
                  </a:ext>
                </a:extLst>
              </a:tr>
              <a:tr h="2465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0.4~0.49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72942"/>
                  </a:ext>
                </a:extLst>
              </a:tr>
              <a:tr h="2465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0.5~0.59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8670"/>
                  </a:ext>
                </a:extLst>
              </a:tr>
              <a:tr h="2465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0.6~0.69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246572">
                <a:tc>
                  <a:txBody>
                    <a:bodyPr/>
                    <a:lstStyle/>
                    <a:p>
                      <a:r>
                        <a:rPr lang="en-US" altLang="zh-TW" dirty="0"/>
                        <a:t>0.7~0.79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25267"/>
                  </a:ext>
                </a:extLst>
              </a:tr>
              <a:tr h="246572">
                <a:tc>
                  <a:txBody>
                    <a:bodyPr/>
                    <a:lstStyle/>
                    <a:p>
                      <a:r>
                        <a:rPr lang="en-US" altLang="zh-TW" dirty="0"/>
                        <a:t>0.8~0.89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7582"/>
                  </a:ext>
                </a:extLst>
              </a:tr>
              <a:tr h="246572">
                <a:tc>
                  <a:txBody>
                    <a:bodyPr/>
                    <a:lstStyle/>
                    <a:p>
                      <a:r>
                        <a:rPr lang="en-US" altLang="zh-TW" dirty="0"/>
                        <a:t>0.9~0.99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337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835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27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AC3646-4E76-43A1-957A-B1EB094E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07FE61-2223-41A0-A7BB-7024062C2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EA93C1-940F-4E54-AAD2-A74A0D2CA59A}"/>
              </a:ext>
            </a:extLst>
          </p:cNvPr>
          <p:cNvSpPr/>
          <p:nvPr/>
        </p:nvSpPr>
        <p:spPr>
          <a:xfrm>
            <a:off x="0" y="15936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11">
            <a:extLst>
              <a:ext uri="{FF2B5EF4-FFF2-40B4-BE49-F238E27FC236}">
                <a16:creationId xmlns:a16="http://schemas.microsoft.com/office/drawing/2014/main" id="{6D68E8A0-3D87-4FDC-B244-A166946D6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487532"/>
              </p:ext>
            </p:extLst>
          </p:nvPr>
        </p:nvGraphicFramePr>
        <p:xfrm>
          <a:off x="167343" y="701736"/>
          <a:ext cx="635894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649">
                  <a:extLst>
                    <a:ext uri="{9D8B030D-6E8A-4147-A177-3AD203B41FA5}">
                      <a16:colId xmlns:a16="http://schemas.microsoft.com/office/drawing/2014/main" val="3027836527"/>
                    </a:ext>
                  </a:extLst>
                </a:gridCol>
                <a:gridCol w="2119649">
                  <a:extLst>
                    <a:ext uri="{9D8B030D-6E8A-4147-A177-3AD203B41FA5}">
                      <a16:colId xmlns:a16="http://schemas.microsoft.com/office/drawing/2014/main" val="2556088610"/>
                    </a:ext>
                  </a:extLst>
                </a:gridCol>
                <a:gridCol w="2119649">
                  <a:extLst>
                    <a:ext uri="{9D8B030D-6E8A-4147-A177-3AD203B41FA5}">
                      <a16:colId xmlns:a16="http://schemas.microsoft.com/office/drawing/2014/main" val="1718345393"/>
                    </a:ext>
                  </a:extLst>
                </a:gridCol>
              </a:tblGrid>
              <a:tr h="88691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實際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有贅詞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實際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沒贅詞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328500"/>
                  </a:ext>
                </a:extLst>
              </a:tr>
              <a:tr h="88691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預測有贅詞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344</a:t>
                      </a:r>
                      <a:r>
                        <a:rPr lang="zh-TW" altLang="en-US" dirty="0"/>
                        <a:t>個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應預測出</a:t>
                      </a:r>
                      <a:r>
                        <a:rPr lang="en-US" altLang="zh-TW" dirty="0"/>
                        <a:t>:65</a:t>
                      </a:r>
                      <a:r>
                        <a:rPr lang="zh-TW" altLang="en-US" dirty="0"/>
                        <a:t>個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pPr algn="ctr"/>
                      <a:r>
                        <a:rPr lang="en-US" altLang="zh-TW" dirty="0"/>
                        <a:t>58</a:t>
                      </a:r>
                      <a:r>
                        <a:rPr lang="zh-TW" altLang="en-US" dirty="0"/>
                        <a:t>個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9%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286</a:t>
                      </a:r>
                      <a:r>
                        <a:rPr lang="zh-TW" altLang="en-US" dirty="0"/>
                        <a:t>個</a:t>
                      </a:r>
                      <a:endParaRPr lang="en-US" altLang="zh-TW" dirty="0">
                        <a:solidFill>
                          <a:schemeClr val="dk1"/>
                        </a:solidFill>
                      </a:endParaRPr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47%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17024"/>
                  </a:ext>
                </a:extLst>
              </a:tr>
              <a:tr h="88691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預測沒贅詞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265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61</a:t>
                      </a:r>
                      <a:r>
                        <a:rPr lang="zh-TW" altLang="en-US" dirty="0"/>
                        <a:t>個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10%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204</a:t>
                      </a:r>
                      <a:r>
                        <a:rPr lang="zh-TW" altLang="en-US" dirty="0"/>
                        <a:t>個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7030A0"/>
                          </a:solidFill>
                        </a:rPr>
                        <a:t>33%</a:t>
                      </a:r>
                      <a:endParaRPr lang="zh-TW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438401"/>
                  </a:ext>
                </a:extLst>
              </a:tr>
            </a:tbl>
          </a:graphicData>
        </a:graphic>
      </p:graphicFrame>
      <p:graphicFrame>
        <p:nvGraphicFramePr>
          <p:cNvPr id="7" name="表格 12">
            <a:extLst>
              <a:ext uri="{FF2B5EF4-FFF2-40B4-BE49-F238E27FC236}">
                <a16:creationId xmlns:a16="http://schemas.microsoft.com/office/drawing/2014/main" id="{A01DAE1B-4524-4992-990F-5AA5D76AF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066269"/>
              </p:ext>
            </p:extLst>
          </p:nvPr>
        </p:nvGraphicFramePr>
        <p:xfrm>
          <a:off x="6964326" y="1101923"/>
          <a:ext cx="2190307" cy="7419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93592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196715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543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76162">
                <a:tc>
                  <a:txBody>
                    <a:bodyPr/>
                    <a:lstStyle/>
                    <a:p>
                      <a:r>
                        <a:rPr lang="en-US" altLang="zh-TW" dirty="0"/>
                        <a:t>0.9~0.99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769126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0EBD2035-5C12-4CA2-81C5-AB71C02E50CC}"/>
              </a:ext>
            </a:extLst>
          </p:cNvPr>
          <p:cNvSpPr txBox="1"/>
          <p:nvPr/>
        </p:nvSpPr>
        <p:spPr>
          <a:xfrm>
            <a:off x="7743453" y="506823"/>
            <a:ext cx="6431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TP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AEFB1F8-C9F2-4753-BB22-38E098F37111}"/>
              </a:ext>
            </a:extLst>
          </p:cNvPr>
          <p:cNvSpPr txBox="1"/>
          <p:nvPr/>
        </p:nvSpPr>
        <p:spPr>
          <a:xfrm>
            <a:off x="10377232" y="483169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FP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517A78D-FC19-4D63-B68F-6C80F2117E83}"/>
              </a:ext>
            </a:extLst>
          </p:cNvPr>
          <p:cNvSpPr txBox="1"/>
          <p:nvPr/>
        </p:nvSpPr>
        <p:spPr>
          <a:xfrm>
            <a:off x="7688950" y="2153565"/>
            <a:ext cx="697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FN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57792AC-BDDA-496E-9CED-5A9C65CD3877}"/>
              </a:ext>
            </a:extLst>
          </p:cNvPr>
          <p:cNvSpPr txBox="1"/>
          <p:nvPr/>
        </p:nvSpPr>
        <p:spPr>
          <a:xfrm>
            <a:off x="10293876" y="2136356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</a:rPr>
              <a:t>TN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FAB1741-2A66-4B8B-860E-0704A36F8FD3}"/>
              </a:ext>
            </a:extLst>
          </p:cNvPr>
          <p:cNvSpPr txBox="1"/>
          <p:nvPr/>
        </p:nvSpPr>
        <p:spPr>
          <a:xfrm>
            <a:off x="124824" y="4574050"/>
            <a:ext cx="20697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FF5D5D"/>
                </a:solidFill>
              </a:rPr>
              <a:t>準確率</a:t>
            </a:r>
            <a:r>
              <a:rPr lang="en-US" altLang="zh-TW" sz="2800" b="1" dirty="0">
                <a:solidFill>
                  <a:srgbClr val="FF5D5D"/>
                </a:solidFill>
              </a:rPr>
              <a:t>:</a:t>
            </a:r>
            <a:r>
              <a:rPr lang="zh-TW" altLang="en-US" sz="2800" b="1" dirty="0">
                <a:solidFill>
                  <a:srgbClr val="FF5D5D"/>
                </a:solidFill>
              </a:rPr>
              <a:t> </a:t>
            </a:r>
            <a:r>
              <a:rPr lang="en-US" altLang="zh-TW" sz="2800" b="1" dirty="0">
                <a:solidFill>
                  <a:srgbClr val="FF5D5D"/>
                </a:solidFill>
              </a:rPr>
              <a:t>42%</a:t>
            </a:r>
          </a:p>
          <a:p>
            <a:r>
              <a:rPr lang="zh-TW" altLang="en-US" sz="2800" b="1" dirty="0">
                <a:solidFill>
                  <a:srgbClr val="FF5D5D"/>
                </a:solidFill>
              </a:rPr>
              <a:t>錯誤率</a:t>
            </a:r>
            <a:r>
              <a:rPr lang="en-US" altLang="zh-TW" sz="2800" b="1" dirty="0">
                <a:solidFill>
                  <a:srgbClr val="FF5D5D"/>
                </a:solidFill>
              </a:rPr>
              <a:t>:</a:t>
            </a:r>
            <a:r>
              <a:rPr lang="zh-TW" altLang="en-US" sz="2800" b="1" dirty="0">
                <a:solidFill>
                  <a:srgbClr val="FF5D5D"/>
                </a:solidFill>
              </a:rPr>
              <a:t> </a:t>
            </a:r>
            <a:r>
              <a:rPr lang="en-US" altLang="zh-TW" sz="2800" b="1" dirty="0">
                <a:solidFill>
                  <a:srgbClr val="FF5D5D"/>
                </a:solidFill>
              </a:rPr>
              <a:t>57%</a:t>
            </a:r>
          </a:p>
          <a:p>
            <a:r>
              <a:rPr lang="zh-TW" altLang="en-US" sz="2800" b="1" dirty="0">
                <a:solidFill>
                  <a:srgbClr val="FF5D5D"/>
                </a:solidFill>
              </a:rPr>
              <a:t>精準度</a:t>
            </a:r>
            <a:r>
              <a:rPr lang="en-US" altLang="zh-TW" sz="2800" b="1" dirty="0">
                <a:solidFill>
                  <a:srgbClr val="FF5D5D"/>
                </a:solidFill>
              </a:rPr>
              <a:t>:</a:t>
            </a:r>
            <a:r>
              <a:rPr lang="zh-TW" altLang="en-US" sz="2800" b="1" dirty="0">
                <a:solidFill>
                  <a:srgbClr val="FF5D5D"/>
                </a:solidFill>
              </a:rPr>
              <a:t> </a:t>
            </a:r>
            <a:r>
              <a:rPr lang="en-US" altLang="zh-TW" sz="2800" b="1" dirty="0">
                <a:solidFill>
                  <a:srgbClr val="FF5D5D"/>
                </a:solidFill>
              </a:rPr>
              <a:t>17%</a:t>
            </a:r>
            <a:endParaRPr lang="zh-TW" altLang="en-US" sz="2800" b="1" dirty="0">
              <a:solidFill>
                <a:srgbClr val="FF5D5D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C55876D-5397-4147-917E-10F2165952D8}"/>
              </a:ext>
            </a:extLst>
          </p:cNvPr>
          <p:cNvSpPr txBox="1"/>
          <p:nvPr/>
        </p:nvSpPr>
        <p:spPr>
          <a:xfrm>
            <a:off x="167342" y="152400"/>
            <a:ext cx="5928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chemeClr val="bg1"/>
                </a:solidFill>
              </a:rPr>
              <a:t>appendEnergy</a:t>
            </a:r>
            <a:r>
              <a:rPr lang="en-US" altLang="zh-TW" sz="2400" dirty="0">
                <a:solidFill>
                  <a:schemeClr val="bg1"/>
                </a:solidFill>
              </a:rPr>
              <a:t>=True</a:t>
            </a:r>
            <a:r>
              <a:rPr lang="zh-TW" altLang="en-US" sz="2400" dirty="0">
                <a:solidFill>
                  <a:schemeClr val="bg1"/>
                </a:solidFill>
              </a:rPr>
              <a:t>，</a:t>
            </a:r>
            <a:r>
              <a:rPr lang="en-US" altLang="zh-TW" sz="2400" dirty="0">
                <a:solidFill>
                  <a:schemeClr val="bg1"/>
                </a:solidFill>
              </a:rPr>
              <a:t>chen2.wav</a:t>
            </a:r>
            <a:r>
              <a:rPr lang="zh-TW" altLang="en-US" sz="2400">
                <a:solidFill>
                  <a:schemeClr val="bg1"/>
                </a:solidFill>
              </a:rPr>
              <a:t> 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7877F0E-8424-4099-B350-8AFFD8044772}"/>
              </a:ext>
            </a:extLst>
          </p:cNvPr>
          <p:cNvSpPr txBox="1"/>
          <p:nvPr/>
        </p:nvSpPr>
        <p:spPr>
          <a:xfrm>
            <a:off x="2010540" y="6096723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總共預測出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altLang="zh-TW">
                <a:solidFill>
                  <a:schemeClr val="bg1"/>
                </a:solidFill>
              </a:rPr>
              <a:t>609</a:t>
            </a:r>
            <a:r>
              <a:rPr lang="zh-TW" altLang="en-US">
                <a:solidFill>
                  <a:schemeClr val="bg1"/>
                </a:solidFill>
              </a:rPr>
              <a:t>個</a:t>
            </a:r>
            <a:endParaRPr lang="zh-TW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22" name="表格 12">
            <a:extLst>
              <a:ext uri="{FF2B5EF4-FFF2-40B4-BE49-F238E27FC236}">
                <a16:creationId xmlns:a16="http://schemas.microsoft.com/office/drawing/2014/main" id="{477FA068-0259-4B11-A30A-620463AD3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491855"/>
              </p:ext>
            </p:extLst>
          </p:nvPr>
        </p:nvGraphicFramePr>
        <p:xfrm>
          <a:off x="9788998" y="1087735"/>
          <a:ext cx="2013184" cy="76633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6592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006592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31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3167">
                <a:tc>
                  <a:txBody>
                    <a:bodyPr/>
                    <a:lstStyle/>
                    <a:p>
                      <a:r>
                        <a:rPr lang="en-US" altLang="zh-TW" dirty="0"/>
                        <a:t>0.9~0.99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286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769126"/>
                  </a:ext>
                </a:extLst>
              </a:tr>
            </a:tbl>
          </a:graphicData>
        </a:graphic>
      </p:graphicFrame>
      <p:graphicFrame>
        <p:nvGraphicFramePr>
          <p:cNvPr id="26" name="表格 12">
            <a:extLst>
              <a:ext uri="{FF2B5EF4-FFF2-40B4-BE49-F238E27FC236}">
                <a16:creationId xmlns:a16="http://schemas.microsoft.com/office/drawing/2014/main" id="{9FAEB297-1859-48CC-AD5F-60E28901C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500520"/>
              </p:ext>
            </p:extLst>
          </p:nvPr>
        </p:nvGraphicFramePr>
        <p:xfrm>
          <a:off x="7058423" y="2727804"/>
          <a:ext cx="2013184" cy="335838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6592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006592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61</a:t>
                      </a:r>
                      <a:r>
                        <a:rPr lang="zh-TW" altLang="en-US" dirty="0"/>
                        <a:t>個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342079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0.2~0.29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185443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0.3~0.39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107554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0.4~0.49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72942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0.5~0.59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8670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0.6~0.69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0.7~0.79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2526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0.8~0.89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7582"/>
                  </a:ext>
                </a:extLst>
              </a:tr>
            </a:tbl>
          </a:graphicData>
        </a:graphic>
      </p:graphicFrame>
      <p:graphicFrame>
        <p:nvGraphicFramePr>
          <p:cNvPr id="24" name="表格 12">
            <a:extLst>
              <a:ext uri="{FF2B5EF4-FFF2-40B4-BE49-F238E27FC236}">
                <a16:creationId xmlns:a16="http://schemas.microsoft.com/office/drawing/2014/main" id="{B7A6A9CE-51F5-49DB-B382-EBE0D50EB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641349"/>
              </p:ext>
            </p:extLst>
          </p:nvPr>
        </p:nvGraphicFramePr>
        <p:xfrm>
          <a:off x="9745424" y="2738340"/>
          <a:ext cx="2013184" cy="335838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6592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006592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204</a:t>
                      </a:r>
                      <a:r>
                        <a:rPr lang="zh-TW" altLang="en-US" dirty="0"/>
                        <a:t>個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342079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0.2~0.29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185443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0.3~0.39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107554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0.4~0.49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72942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0.5~0.59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8670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0.6~0.69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0.7~0.79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25267"/>
                  </a:ext>
                </a:extLst>
              </a:tr>
              <a:tr h="388329">
                <a:tc>
                  <a:txBody>
                    <a:bodyPr/>
                    <a:lstStyle/>
                    <a:p>
                      <a:r>
                        <a:rPr lang="en-US" altLang="zh-TW" dirty="0"/>
                        <a:t>0.8~0.89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7582"/>
                  </a:ext>
                </a:extLst>
              </a:tr>
            </a:tbl>
          </a:graphicData>
        </a:graphic>
      </p:graphicFrame>
      <p:graphicFrame>
        <p:nvGraphicFramePr>
          <p:cNvPr id="27" name="表格 12">
            <a:extLst>
              <a:ext uri="{FF2B5EF4-FFF2-40B4-BE49-F238E27FC236}">
                <a16:creationId xmlns:a16="http://schemas.microsoft.com/office/drawing/2014/main" id="{8EF22689-0999-4502-AB12-26632C56A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798805"/>
              </p:ext>
            </p:extLst>
          </p:nvPr>
        </p:nvGraphicFramePr>
        <p:xfrm>
          <a:off x="3400664" y="3512779"/>
          <a:ext cx="3125627" cy="3291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66279">
                  <a:extLst>
                    <a:ext uri="{9D8B030D-6E8A-4147-A177-3AD203B41FA5}">
                      <a16:colId xmlns:a16="http://schemas.microsoft.com/office/drawing/2014/main" val="568141996"/>
                    </a:ext>
                  </a:extLst>
                </a:gridCol>
                <a:gridCol w="1559348">
                  <a:extLst>
                    <a:ext uri="{9D8B030D-6E8A-4147-A177-3AD203B41FA5}">
                      <a16:colId xmlns:a16="http://schemas.microsoft.com/office/drawing/2014/main" val="1718779795"/>
                    </a:ext>
                  </a:extLst>
                </a:gridCol>
              </a:tblGrid>
              <a:tr h="2465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預測值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609</a:t>
                      </a:r>
                      <a:r>
                        <a:rPr lang="zh-TW" altLang="en-US" dirty="0"/>
                        <a:t>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342079"/>
                  </a:ext>
                </a:extLst>
              </a:tr>
              <a:tr h="2465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0.2~0.29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185443"/>
                  </a:ext>
                </a:extLst>
              </a:tr>
              <a:tr h="2465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0.3~0.39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107554"/>
                  </a:ext>
                </a:extLst>
              </a:tr>
              <a:tr h="2465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0.4~0.49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72942"/>
                  </a:ext>
                </a:extLst>
              </a:tr>
              <a:tr h="2465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0.5~0.59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8670"/>
                  </a:ext>
                </a:extLst>
              </a:tr>
              <a:tr h="2465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0.6~0.69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7248"/>
                  </a:ext>
                </a:extLst>
              </a:tr>
              <a:tr h="246572">
                <a:tc>
                  <a:txBody>
                    <a:bodyPr/>
                    <a:lstStyle/>
                    <a:p>
                      <a:r>
                        <a:rPr lang="en-US" altLang="zh-TW" dirty="0"/>
                        <a:t>0.7~0.79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025267"/>
                  </a:ext>
                </a:extLst>
              </a:tr>
              <a:tr h="246572">
                <a:tc>
                  <a:txBody>
                    <a:bodyPr/>
                    <a:lstStyle/>
                    <a:p>
                      <a:r>
                        <a:rPr lang="en-US" altLang="zh-TW" dirty="0"/>
                        <a:t>0.8~0.89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7582"/>
                  </a:ext>
                </a:extLst>
              </a:tr>
              <a:tr h="246572">
                <a:tc>
                  <a:txBody>
                    <a:bodyPr/>
                    <a:lstStyle/>
                    <a:p>
                      <a:r>
                        <a:rPr lang="en-US" altLang="zh-TW" dirty="0"/>
                        <a:t>0.9~0.99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344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835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681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Office PowerPoint</Application>
  <PresentationFormat>寬螢幕</PresentationFormat>
  <Paragraphs>190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徐靖雯</dc:creator>
  <cp:lastModifiedBy>徐靖雯</cp:lastModifiedBy>
  <cp:revision>6</cp:revision>
  <dcterms:created xsi:type="dcterms:W3CDTF">2021-09-27T14:36:39Z</dcterms:created>
  <dcterms:modified xsi:type="dcterms:W3CDTF">2021-09-28T17:25:48Z</dcterms:modified>
</cp:coreProperties>
</file>