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7647" r:id="rId4"/>
    <p:sldId id="7654" r:id="rId5"/>
    <p:sldId id="7659" r:id="rId6"/>
    <p:sldId id="7681" r:id="rId7"/>
    <p:sldId id="7673" r:id="rId8"/>
    <p:sldId id="7683" r:id="rId9"/>
    <p:sldId id="7650" r:id="rId10"/>
    <p:sldId id="7666" r:id="rId11"/>
    <p:sldId id="7660" r:id="rId12"/>
    <p:sldId id="7667" r:id="rId13"/>
    <p:sldId id="7669" r:id="rId14"/>
    <p:sldId id="7661" r:id="rId15"/>
    <p:sldId id="7662" r:id="rId16"/>
    <p:sldId id="7663" r:id="rId17"/>
    <p:sldId id="7664" r:id="rId18"/>
    <p:sldId id="7665" r:id="rId19"/>
    <p:sldId id="7680" r:id="rId20"/>
    <p:sldId id="7670" r:id="rId21"/>
    <p:sldId id="7671" r:id="rId22"/>
    <p:sldId id="7672" r:id="rId23"/>
    <p:sldId id="7657" r:id="rId24"/>
    <p:sldId id="7676" r:id="rId25"/>
    <p:sldId id="7677" r:id="rId26"/>
    <p:sldId id="7685" r:id="rId27"/>
    <p:sldId id="7684" r:id="rId28"/>
    <p:sldId id="7679" r:id="rId29"/>
    <p:sldId id="7686" r:id="rId30"/>
    <p:sldId id="7614"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B4B8"/>
    <a:srgbClr val="E6E6E8"/>
    <a:srgbClr val="E6E9E6"/>
    <a:srgbClr val="C1C7CB"/>
    <a:srgbClr val="E0E8EB"/>
    <a:srgbClr val="085799"/>
    <a:srgbClr val="06447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0" autoAdjust="0"/>
    <p:restoredTop sz="94286" autoAdjust="0"/>
  </p:normalViewPr>
  <p:slideViewPr>
    <p:cSldViewPr snapToGrid="0">
      <p:cViewPr varScale="1">
        <p:scale>
          <a:sx n="133" d="100"/>
          <a:sy n="133" d="100"/>
        </p:scale>
        <p:origin x="1744" y="184"/>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78DBA-14DA-4A5E-B05D-85F7A5B73E75}" type="datetimeFigureOut">
              <a:rPr lang="zh-CN" altLang="en-US" smtClean="0"/>
              <a:t>2021/12/12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7293F-7C25-4187-86A1-538228AE7416}" type="slidenum">
              <a:rPr lang="zh-CN" altLang="en-US" smtClean="0"/>
              <a:t>‹#›</a:t>
            </a:fld>
            <a:endParaRPr lang="zh-CN" altLang="en-US"/>
          </a:p>
        </p:txBody>
      </p:sp>
    </p:spTree>
    <p:extLst>
      <p:ext uri="{BB962C8B-B14F-4D97-AF65-F5344CB8AC3E}">
        <p14:creationId xmlns:p14="http://schemas.microsoft.com/office/powerpoint/2010/main" val="4046946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1</a:t>
            </a:fld>
            <a:endParaRPr lang="zh-CN" altLang="en-US"/>
          </a:p>
        </p:txBody>
      </p:sp>
    </p:spTree>
    <p:extLst>
      <p:ext uri="{BB962C8B-B14F-4D97-AF65-F5344CB8AC3E}">
        <p14:creationId xmlns:p14="http://schemas.microsoft.com/office/powerpoint/2010/main" val="145872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2</a:t>
            </a:fld>
            <a:endParaRPr lang="zh-CN" altLang="en-US"/>
          </a:p>
        </p:txBody>
      </p:sp>
    </p:spTree>
    <p:extLst>
      <p:ext uri="{BB962C8B-B14F-4D97-AF65-F5344CB8AC3E}">
        <p14:creationId xmlns:p14="http://schemas.microsoft.com/office/powerpoint/2010/main" val="31532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4175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9392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p:txBody>
      </p:sp>
      <p:sp>
        <p:nvSpPr>
          <p:cNvPr id="4" name="投影片編號版面配置區 3"/>
          <p:cNvSpPr>
            <a:spLocks noGrp="1"/>
          </p:cNvSpPr>
          <p:nvPr>
            <p:ph type="sldNum" sz="quarter" idx="5"/>
          </p:nvPr>
        </p:nvSpPr>
        <p:spPr/>
        <p:txBody>
          <a:bodyPr/>
          <a:lstStyle/>
          <a:p>
            <a:fld id="{FA77293F-7C25-4187-86A1-538228AE7416}" type="slidenum">
              <a:rPr lang="zh-CN" altLang="en-US" smtClean="0"/>
              <a:t>7</a:t>
            </a:fld>
            <a:endParaRPr lang="zh-CN" altLang="en-US"/>
          </a:p>
        </p:txBody>
      </p:sp>
    </p:spTree>
    <p:extLst>
      <p:ext uri="{BB962C8B-B14F-4D97-AF65-F5344CB8AC3E}">
        <p14:creationId xmlns:p14="http://schemas.microsoft.com/office/powerpoint/2010/main" val="260919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15656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D8F29-A9DF-42E7-B922-882FEDC887E6}"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44418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A77293F-7C25-4187-86A1-538228AE7416}" type="slidenum">
              <a:rPr lang="zh-CN" altLang="en-US" smtClean="0"/>
              <a:t>30</a:t>
            </a:fld>
            <a:endParaRPr lang="zh-CN" altLang="en-US"/>
          </a:p>
        </p:txBody>
      </p:sp>
    </p:spTree>
    <p:extLst>
      <p:ext uri="{BB962C8B-B14F-4D97-AF65-F5344CB8AC3E}">
        <p14:creationId xmlns:p14="http://schemas.microsoft.com/office/powerpoint/2010/main" val="1665278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E9C757D-1C5F-448F-990B-E0F784EB5FD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65277"/>
          <a:stretch/>
        </p:blipFill>
        <p:spPr>
          <a:xfrm>
            <a:off x="0" y="0"/>
            <a:ext cx="6096000" cy="6858000"/>
          </a:xfrm>
          <a:prstGeom prst="rect">
            <a:avLst/>
          </a:prstGeom>
        </p:spPr>
      </p:pic>
      <p:pic>
        <p:nvPicPr>
          <p:cNvPr id="4" name="图片 3">
            <a:extLst>
              <a:ext uri="{FF2B5EF4-FFF2-40B4-BE49-F238E27FC236}">
                <a16:creationId xmlns:a16="http://schemas.microsoft.com/office/drawing/2014/main" id="{317A77BB-AC7F-41B9-8C9F-E944098E6F1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5242" t="-234" r="36" b="234"/>
          <a:stretch/>
        </p:blipFill>
        <p:spPr>
          <a:xfrm>
            <a:off x="6096000" y="-16042"/>
            <a:ext cx="6096000" cy="6874042"/>
          </a:xfrm>
          <a:prstGeom prst="rect">
            <a:avLst/>
          </a:prstGeom>
        </p:spPr>
      </p:pic>
    </p:spTree>
    <p:extLst>
      <p:ext uri="{BB962C8B-B14F-4D97-AF65-F5344CB8AC3E}">
        <p14:creationId xmlns:p14="http://schemas.microsoft.com/office/powerpoint/2010/main" val="2474506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F7627-F74A-47BE-BAE1-D8A89DD0BE5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12B532-C66E-498C-A527-3A0B3CF3000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28237A-EF21-4242-8036-230107F9B747}"/>
              </a:ext>
            </a:extLst>
          </p:cNvPr>
          <p:cNvSpPr>
            <a:spLocks noGrp="1"/>
          </p:cNvSpPr>
          <p:nvPr>
            <p:ph type="dt" sz="half" idx="10"/>
          </p:nvPr>
        </p:nvSpPr>
        <p:spPr/>
        <p:txBody>
          <a:bodyPr/>
          <a:lstStyle/>
          <a:p>
            <a:fld id="{ADB94EAC-7851-419C-9561-47E833F0B301}"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6C9C6DA8-33D3-4EC0-9983-7683F0B81E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894C42-A668-4A7A-A018-D561413D6C8C}"/>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90623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6432A7-937E-4813-BCF6-E1D9CBDDD7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BD1448-4F5E-43E6-A4E4-9E37C9C689F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2BC18F-CD8A-4865-B3DB-7E72EF90E5FE}"/>
              </a:ext>
            </a:extLst>
          </p:cNvPr>
          <p:cNvSpPr>
            <a:spLocks noGrp="1"/>
          </p:cNvSpPr>
          <p:nvPr>
            <p:ph type="dt" sz="half" idx="10"/>
          </p:nvPr>
        </p:nvSpPr>
        <p:spPr/>
        <p:txBody>
          <a:bodyPr/>
          <a:lstStyle/>
          <a:p>
            <a:fld id="{ADB94EAC-7851-419C-9561-47E833F0B301}"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7E9BF520-00D6-4663-9AF2-086F3E9934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43F123-FBA7-4FBB-89C0-B02EB94D5124}"/>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57938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合理交通结构">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0838062"/>
      </p:ext>
    </p:extLst>
  </p:cSld>
  <p:clrMapOvr>
    <a:masterClrMapping/>
  </p:clrMapOvr>
  <mc:AlternateContent xmlns:mc="http://schemas.openxmlformats.org/markup-compatibility/2006" xmlns:p14="http://schemas.microsoft.com/office/powerpoint/2010/main">
    <mc:Choice Requires="p14">
      <p:transition spd="slow" p14:dur="2000" advClick="0" advTm="3000">
        <p:randomBar dir="vert"/>
      </p:transition>
    </mc:Choice>
    <mc:Fallback xmlns="">
      <p:transition spd="slow" advClick="0" advTm="3000">
        <p:randomBar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61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62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4F77B-5371-4712-9E6E-B28F658B2D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5E2D405-27D5-4DB1-B0EA-7EF278439AA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961177F-E428-4E89-8308-8CF4F67E367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120DAA3-94FD-4478-B7C4-57B288D76C7C}"/>
              </a:ext>
            </a:extLst>
          </p:cNvPr>
          <p:cNvSpPr>
            <a:spLocks noGrp="1"/>
          </p:cNvSpPr>
          <p:nvPr>
            <p:ph type="dt" sz="half" idx="10"/>
          </p:nvPr>
        </p:nvSpPr>
        <p:spPr/>
        <p:txBody>
          <a:bodyPr/>
          <a:lstStyle/>
          <a:p>
            <a:fld id="{ADB94EAC-7851-419C-9561-47E833F0B301}" type="datetimeFigureOut">
              <a:rPr lang="zh-CN" altLang="en-US" smtClean="0"/>
              <a:t>2021/12/12</a:t>
            </a:fld>
            <a:endParaRPr lang="zh-CN" altLang="en-US"/>
          </a:p>
        </p:txBody>
      </p:sp>
      <p:sp>
        <p:nvSpPr>
          <p:cNvPr id="6" name="页脚占位符 5">
            <a:extLst>
              <a:ext uri="{FF2B5EF4-FFF2-40B4-BE49-F238E27FC236}">
                <a16:creationId xmlns:a16="http://schemas.microsoft.com/office/drawing/2014/main" id="{8C87003C-C7B5-46F3-9F2A-56C45744C1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765218-AB98-4294-8634-1D84D18DEB97}"/>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82333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399A7-0386-462A-91A5-F27BE146C9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8A95918-53E7-4905-A5B5-5AF1EC9191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E274F41-BA04-4252-B7C2-BE1EDFA2526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33BE004-636B-4787-97E1-47634D757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FDE8A64-B84E-4E9B-BB14-372CF6C14E70}"/>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0D0AA18-12D5-4E19-BD79-94B3F4102CD2}"/>
              </a:ext>
            </a:extLst>
          </p:cNvPr>
          <p:cNvSpPr>
            <a:spLocks noGrp="1"/>
          </p:cNvSpPr>
          <p:nvPr>
            <p:ph type="dt" sz="half" idx="10"/>
          </p:nvPr>
        </p:nvSpPr>
        <p:spPr/>
        <p:txBody>
          <a:bodyPr/>
          <a:lstStyle/>
          <a:p>
            <a:fld id="{ADB94EAC-7851-419C-9561-47E833F0B301}" type="datetimeFigureOut">
              <a:rPr lang="zh-CN" altLang="en-US" smtClean="0"/>
              <a:t>2021/12/12</a:t>
            </a:fld>
            <a:endParaRPr lang="zh-CN" altLang="en-US"/>
          </a:p>
        </p:txBody>
      </p:sp>
      <p:sp>
        <p:nvSpPr>
          <p:cNvPr id="8" name="页脚占位符 7">
            <a:extLst>
              <a:ext uri="{FF2B5EF4-FFF2-40B4-BE49-F238E27FC236}">
                <a16:creationId xmlns:a16="http://schemas.microsoft.com/office/drawing/2014/main" id="{6B421872-D37A-4754-B38F-3E303E9135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B6DEA1-5D4C-49D9-A978-C3552B437642}"/>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730758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45626-E9FA-40C3-B712-2640060E36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03DA49-AEF3-469B-A041-74D314FAA9AE}"/>
              </a:ext>
            </a:extLst>
          </p:cNvPr>
          <p:cNvSpPr>
            <a:spLocks noGrp="1"/>
          </p:cNvSpPr>
          <p:nvPr>
            <p:ph type="dt" sz="half" idx="10"/>
          </p:nvPr>
        </p:nvSpPr>
        <p:spPr/>
        <p:txBody>
          <a:bodyPr/>
          <a:lstStyle/>
          <a:p>
            <a:fld id="{ADB94EAC-7851-419C-9561-47E833F0B301}" type="datetimeFigureOut">
              <a:rPr lang="zh-CN" altLang="en-US" smtClean="0"/>
              <a:t>2021/12/12</a:t>
            </a:fld>
            <a:endParaRPr lang="zh-CN" altLang="en-US"/>
          </a:p>
        </p:txBody>
      </p:sp>
      <p:sp>
        <p:nvSpPr>
          <p:cNvPr id="4" name="页脚占位符 3">
            <a:extLst>
              <a:ext uri="{FF2B5EF4-FFF2-40B4-BE49-F238E27FC236}">
                <a16:creationId xmlns:a16="http://schemas.microsoft.com/office/drawing/2014/main" id="{3423F08C-C7BB-4AE3-82A5-6C9AAAC49E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B2680A-E899-43D8-A79A-EBEF3A704FAF}"/>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21779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A03AD8E-DBAA-4E06-A116-006CBC5A199F}"/>
              </a:ext>
            </a:extLst>
          </p:cNvPr>
          <p:cNvSpPr>
            <a:spLocks noGrp="1"/>
          </p:cNvSpPr>
          <p:nvPr>
            <p:ph type="dt" sz="half" idx="10"/>
          </p:nvPr>
        </p:nvSpPr>
        <p:spPr/>
        <p:txBody>
          <a:bodyPr/>
          <a:lstStyle/>
          <a:p>
            <a:fld id="{ADB94EAC-7851-419C-9561-47E833F0B301}" type="datetimeFigureOut">
              <a:rPr lang="zh-CN" altLang="en-US" smtClean="0"/>
              <a:t>2021/12/12</a:t>
            </a:fld>
            <a:endParaRPr lang="zh-CN" altLang="en-US"/>
          </a:p>
        </p:txBody>
      </p:sp>
      <p:sp>
        <p:nvSpPr>
          <p:cNvPr id="3" name="页脚占位符 2">
            <a:extLst>
              <a:ext uri="{FF2B5EF4-FFF2-40B4-BE49-F238E27FC236}">
                <a16:creationId xmlns:a16="http://schemas.microsoft.com/office/drawing/2014/main" id="{6AE0A4AF-9CF9-4843-BA28-D6E249E5CCE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17B34C-8711-487A-8C79-849154E4232A}"/>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55094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15CC3B-8433-43EA-A36D-C169A999F45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C388EA-232D-4F29-AC6E-F2EBE4051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B585399F-87BF-41EE-A617-8467EA275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A002F6E-7734-4244-9AB4-016A2F230D2F}"/>
              </a:ext>
            </a:extLst>
          </p:cNvPr>
          <p:cNvSpPr>
            <a:spLocks noGrp="1"/>
          </p:cNvSpPr>
          <p:nvPr>
            <p:ph type="dt" sz="half" idx="10"/>
          </p:nvPr>
        </p:nvSpPr>
        <p:spPr/>
        <p:txBody>
          <a:bodyPr/>
          <a:lstStyle/>
          <a:p>
            <a:fld id="{ADB94EAC-7851-419C-9561-47E833F0B301}" type="datetimeFigureOut">
              <a:rPr lang="zh-CN" altLang="en-US" smtClean="0"/>
              <a:t>2021/12/12</a:t>
            </a:fld>
            <a:endParaRPr lang="zh-CN" altLang="en-US"/>
          </a:p>
        </p:txBody>
      </p:sp>
      <p:sp>
        <p:nvSpPr>
          <p:cNvPr id="6" name="页脚占位符 5">
            <a:extLst>
              <a:ext uri="{FF2B5EF4-FFF2-40B4-BE49-F238E27FC236}">
                <a16:creationId xmlns:a16="http://schemas.microsoft.com/office/drawing/2014/main" id="{C5238A41-7B0B-492F-AFA7-E4CDBDBF1F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D6D5B5-17CD-4981-B8A3-97F5D2DEC072}"/>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03060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9BA48-6FF7-466D-B72D-25E1AE8EB49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C0DBB5-D0D4-40E0-A0D3-7FEE34518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8571F67-ECAE-498B-94B7-79CF23C10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58B2C0F-02D3-4F5E-AB90-8EE07C114F65}"/>
              </a:ext>
            </a:extLst>
          </p:cNvPr>
          <p:cNvSpPr>
            <a:spLocks noGrp="1"/>
          </p:cNvSpPr>
          <p:nvPr>
            <p:ph type="dt" sz="half" idx="10"/>
          </p:nvPr>
        </p:nvSpPr>
        <p:spPr/>
        <p:txBody>
          <a:bodyPr/>
          <a:lstStyle/>
          <a:p>
            <a:fld id="{ADB94EAC-7851-419C-9561-47E833F0B301}" type="datetimeFigureOut">
              <a:rPr lang="zh-CN" altLang="en-US" smtClean="0"/>
              <a:t>2021/12/12</a:t>
            </a:fld>
            <a:endParaRPr lang="zh-CN" altLang="en-US"/>
          </a:p>
        </p:txBody>
      </p:sp>
      <p:sp>
        <p:nvSpPr>
          <p:cNvPr id="6" name="页脚占位符 5">
            <a:extLst>
              <a:ext uri="{FF2B5EF4-FFF2-40B4-BE49-F238E27FC236}">
                <a16:creationId xmlns:a16="http://schemas.microsoft.com/office/drawing/2014/main" id="{C6FD987E-E735-4E00-B706-9A3C83E1D6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1F3D15-9119-43F3-933F-B3C5AA801098}"/>
              </a:ext>
            </a:extLst>
          </p:cNvPr>
          <p:cNvSpPr>
            <a:spLocks noGrp="1"/>
          </p:cNvSpPr>
          <p:nvPr>
            <p:ph type="sldNum" sz="quarter" idx="12"/>
          </p:nvPr>
        </p:nvSpPr>
        <p:spPr/>
        <p:txBody>
          <a:body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337600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
              <a:schemeClr val="bg1"/>
            </a:gs>
            <a:gs pos="100000">
              <a:srgbClr val="E6E6E8"/>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5D9B5F-CE5F-41AA-89FD-551FA89886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282CC29-FD05-4CED-A525-0C19865AF8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8D5F05-8904-4031-A68E-645822F9A6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94EAC-7851-419C-9561-47E833F0B301}" type="datetimeFigureOut">
              <a:rPr lang="zh-CN" altLang="en-US" smtClean="0"/>
              <a:t>2021/12/12</a:t>
            </a:fld>
            <a:endParaRPr lang="zh-CN" altLang="en-US"/>
          </a:p>
        </p:txBody>
      </p:sp>
      <p:sp>
        <p:nvSpPr>
          <p:cNvPr id="5" name="页脚占位符 4">
            <a:extLst>
              <a:ext uri="{FF2B5EF4-FFF2-40B4-BE49-F238E27FC236}">
                <a16:creationId xmlns:a16="http://schemas.microsoft.com/office/drawing/2014/main" id="{51C3DD37-8CB0-4E7F-8647-CACE7AC73F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EAB2A78-CDF0-438D-BC20-8B3F95371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2F448-B8DC-4A2F-B7FC-F8D8A2D5D2F2}" type="slidenum">
              <a:rPr lang="zh-CN" altLang="en-US" smtClean="0"/>
              <a:t>‹#›</a:t>
            </a:fld>
            <a:endParaRPr lang="zh-CN" altLang="en-US"/>
          </a:p>
        </p:txBody>
      </p:sp>
    </p:spTree>
    <p:extLst>
      <p:ext uri="{BB962C8B-B14F-4D97-AF65-F5344CB8AC3E}">
        <p14:creationId xmlns:p14="http://schemas.microsoft.com/office/powerpoint/2010/main" val="1946821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cstate="print">
            <a:lum/>
            <a:extLst>
              <a:ext uri="{28A0092B-C50C-407E-A947-70E740481C1C}">
                <a14:useLocalDpi xmlns:a14="http://schemas.microsoft.com/office/drawing/2010/main" val="0"/>
              </a:ext>
            </a:extLst>
          </a:blip>
          <a:srcRect/>
          <a:tile tx="374650" ty="12700" sx="100000" sy="100000" flip="none" algn="tl"/>
        </a:blipFill>
        <a:effectLst/>
      </p:bgPr>
    </p:bg>
    <p:spTree>
      <p:nvGrpSpPr>
        <p:cNvPr id="1" name=""/>
        <p:cNvGrpSpPr/>
        <p:nvPr/>
      </p:nvGrpSpPr>
      <p:grpSpPr>
        <a:xfrm>
          <a:off x="0" y="0"/>
          <a:ext cx="0" cy="0"/>
          <a:chOff x="0" y="0"/>
          <a:chExt cx="0" cy="0"/>
        </a:xfrm>
      </p:grpSpPr>
      <p:cxnSp>
        <p:nvCxnSpPr>
          <p:cNvPr id="38" name="直接连接符 37">
            <a:extLst>
              <a:ext uri="{FF2B5EF4-FFF2-40B4-BE49-F238E27FC236}">
                <a16:creationId xmlns:a16="http://schemas.microsoft.com/office/drawing/2014/main" id="{E30E889F-82AD-4468-8FB5-DB6E71953424}"/>
              </a:ext>
            </a:extLst>
          </p:cNvPr>
          <p:cNvCxnSpPr>
            <a:cxnSpLocks/>
          </p:cNvCxnSpPr>
          <p:nvPr/>
        </p:nvCxnSpPr>
        <p:spPr>
          <a:xfrm flipH="1">
            <a:off x="9473456" y="1066691"/>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7A5746B6-4E32-4722-9FFA-177AC86AE7FC}"/>
              </a:ext>
            </a:extLst>
          </p:cNvPr>
          <p:cNvSpPr/>
          <p:nvPr/>
        </p:nvSpPr>
        <p:spPr>
          <a:xfrm>
            <a:off x="2933112" y="2413337"/>
            <a:ext cx="6325771" cy="1015663"/>
          </a:xfrm>
          <a:prstGeom prst="rect">
            <a:avLst/>
          </a:prstGeom>
          <a:noFill/>
        </p:spPr>
        <p:txBody>
          <a:bodyPr wrap="none" lIns="91440" tIns="45720" rIns="91440" bIns="45720">
            <a:spAutoFit/>
          </a:bodyPr>
          <a:lstStyle/>
          <a:p>
            <a:pPr algn="ctr"/>
            <a:r>
              <a:rPr lang="en-US" altLang="zh-TW" sz="6000" b="1" dirty="0" err="1">
                <a:ln w="9525">
                  <a:solidFill>
                    <a:srgbClr val="AFB4B8"/>
                  </a:solidFill>
                  <a:prstDash val="solid"/>
                </a:ln>
                <a:solidFill>
                  <a:schemeClr val="accent6">
                    <a:lumMod val="50000"/>
                  </a:schemeClr>
                </a:solidFill>
                <a:effectLst>
                  <a:glow rad="101600">
                    <a:schemeClr val="accent3">
                      <a:satMod val="175000"/>
                      <a:alpha val="40000"/>
                    </a:schemeClr>
                  </a:glow>
                  <a:outerShdw blurRad="12700" dist="38100" dir="2700000" algn="tl" rotWithShape="0">
                    <a:schemeClr val="bg1">
                      <a:lumMod val="50000"/>
                    </a:schemeClr>
                  </a:outerShdw>
                </a:effectLst>
              </a:rPr>
              <a:t>AudioMagicalBox</a:t>
            </a:r>
            <a:endParaRPr lang="zh-TW" altLang="en-US" sz="6000" b="1" dirty="0">
              <a:ln w="9525">
                <a:solidFill>
                  <a:srgbClr val="AFB4B8"/>
                </a:solidFill>
                <a:prstDash val="solid"/>
              </a:ln>
              <a:solidFill>
                <a:schemeClr val="accent6">
                  <a:lumMod val="50000"/>
                </a:schemeClr>
              </a:solidFill>
              <a:effectLst>
                <a:glow rad="101600">
                  <a:schemeClr val="accent3">
                    <a:satMod val="175000"/>
                    <a:alpha val="40000"/>
                  </a:schemeClr>
                </a:glow>
                <a:outerShdw blurRad="12700" dist="38100" dir="2700000" algn="tl" rotWithShape="0">
                  <a:schemeClr val="bg1">
                    <a:lumMod val="50000"/>
                  </a:schemeClr>
                </a:outerShdw>
              </a:effectLst>
            </a:endParaRPr>
          </a:p>
        </p:txBody>
      </p:sp>
      <p:sp>
        <p:nvSpPr>
          <p:cNvPr id="59" name="文本框 21">
            <a:extLst>
              <a:ext uri="{FF2B5EF4-FFF2-40B4-BE49-F238E27FC236}">
                <a16:creationId xmlns:a16="http://schemas.microsoft.com/office/drawing/2014/main" id="{BB86CCB2-4782-492B-88A1-D506A35F2039}"/>
              </a:ext>
            </a:extLst>
          </p:cNvPr>
          <p:cNvSpPr txBox="1"/>
          <p:nvPr/>
        </p:nvSpPr>
        <p:spPr>
          <a:xfrm>
            <a:off x="2272957" y="4120272"/>
            <a:ext cx="7646079" cy="2123658"/>
          </a:xfrm>
          <a:prstGeom prst="rect">
            <a:avLst/>
          </a:prstGeom>
          <a:noFill/>
        </p:spPr>
        <p:txBody>
          <a:bodyPr wrap="square" rtlCol="0">
            <a:spAutoFit/>
            <a:scene3d>
              <a:camera prst="orthographicFront"/>
              <a:lightRig rig="threePt" dir="t"/>
            </a:scene3d>
            <a:sp3d contourW="12700"/>
          </a:bodyPr>
          <a:lstStyle/>
          <a:p>
            <a:pPr algn="ctr" defTabSz="914377">
              <a:defRPr/>
            </a:pPr>
            <a:r>
              <a:rPr lang="zh-TW"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組員</a:t>
            </a:r>
            <a:r>
              <a:rPr lang="en-US" altLang="zh-TW"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a:t>
            </a:r>
            <a:r>
              <a:rPr lang="zh-TW"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許紹畇</a:t>
            </a:r>
            <a:r>
              <a:rPr lang="en-US" altLang="zh-TW"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&amp;</a:t>
            </a:r>
            <a:r>
              <a:rPr lang="zh-TW"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徐靖雯</a:t>
            </a:r>
            <a:r>
              <a:rPr lang="en-US" altLang="zh-TW"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&amp;</a:t>
            </a:r>
            <a:r>
              <a:rPr lang="zh-TW"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黃侯弼</a:t>
            </a:r>
            <a:endParaRPr lang="en-US" altLang="zh-TW"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ctr" defTabSz="914377">
              <a:defRPr/>
            </a:pPr>
            <a:endParaRPr lang="en-US" altLang="zh-CN"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a:p>
            <a:pPr algn="ctr" defTabSz="914377">
              <a:defRPr/>
            </a:pPr>
            <a:r>
              <a:rPr lang="zh-TW"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指導教授</a:t>
            </a:r>
            <a:r>
              <a:rPr lang="en-US" altLang="zh-TW"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a:t>
            </a:r>
            <a:r>
              <a:rPr lang="zh-TW"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rPr>
              <a:t>許子衡</a:t>
            </a:r>
            <a:endParaRPr lang="zh-CN" altLang="en-US" sz="4400" b="1" dirty="0">
              <a:solidFill>
                <a:schemeClr val="accent5">
                  <a:lumMod val="50000"/>
                </a:schemeClr>
              </a:solidFill>
              <a:latin typeface="微软雅黑" panose="020B0503020204020204" pitchFamily="34" charset="-122"/>
              <a:ea typeface="微软雅黑" panose="020B0503020204020204" pitchFamily="34" charset="-122"/>
              <a:sym typeface="FZHei-B01S" panose="02010601030101010101" pitchFamily="2" charset="-122"/>
            </a:endParaRPr>
          </a:p>
        </p:txBody>
      </p:sp>
    </p:spTree>
    <p:extLst>
      <p:ext uri="{BB962C8B-B14F-4D97-AF65-F5344CB8AC3E}">
        <p14:creationId xmlns:p14="http://schemas.microsoft.com/office/powerpoint/2010/main" val="140334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0" y="0"/>
            <a:ext cx="4894289"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使用</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IDE&amp;</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程式語言</a:t>
            </a:r>
          </a:p>
        </p:txBody>
      </p:sp>
      <p:pic>
        <p:nvPicPr>
          <p:cNvPr id="7170" name="圖片 4">
            <a:extLst>
              <a:ext uri="{FF2B5EF4-FFF2-40B4-BE49-F238E27FC236}">
                <a16:creationId xmlns:a16="http://schemas.microsoft.com/office/drawing/2014/main" id="{07AC0E6E-C9F4-4F39-AAB9-11EF8639EE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299" y="2185812"/>
            <a:ext cx="2334672" cy="233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圖片 15" descr="一張含有 傢俱, 座位, 椅子 的圖片&#10;&#10;自動產生的描述">
            <a:extLst>
              <a:ext uri="{FF2B5EF4-FFF2-40B4-BE49-F238E27FC236}">
                <a16:creationId xmlns:a16="http://schemas.microsoft.com/office/drawing/2014/main" id="{6E7C73E6-E517-46EC-9CFB-45A071CFB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809" y="2185812"/>
            <a:ext cx="2334672" cy="2334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2" name="圖片 6">
            <a:extLst>
              <a:ext uri="{FF2B5EF4-FFF2-40B4-BE49-F238E27FC236}">
                <a16:creationId xmlns:a16="http://schemas.microsoft.com/office/drawing/2014/main" id="{3D5E6D28-B031-465F-9F7D-A548E37584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9273" y="2664825"/>
            <a:ext cx="4936810" cy="152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926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3" y="0"/>
            <a:ext cx="2441694"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訓練檔案</a:t>
            </a:r>
          </a:p>
        </p:txBody>
      </p:sp>
      <p:pic>
        <p:nvPicPr>
          <p:cNvPr id="1026" name="圖片 1">
            <a:extLst>
              <a:ext uri="{FF2B5EF4-FFF2-40B4-BE49-F238E27FC236}">
                <a16:creationId xmlns:a16="http://schemas.microsoft.com/office/drawing/2014/main" id="{F4FB0E8D-6D37-41EC-AB84-60CAEDB82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3" y="1296210"/>
            <a:ext cx="6003407" cy="4265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字方塊 4">
            <a:extLst>
              <a:ext uri="{FF2B5EF4-FFF2-40B4-BE49-F238E27FC236}">
                <a16:creationId xmlns:a16="http://schemas.microsoft.com/office/drawing/2014/main" id="{6FD5DD39-2A6E-43EF-8CDB-2C9FC26C111F}"/>
              </a:ext>
            </a:extLst>
          </p:cNvPr>
          <p:cNvSpPr txBox="1"/>
          <p:nvPr/>
        </p:nvSpPr>
        <p:spPr>
          <a:xfrm>
            <a:off x="5838335" y="2210636"/>
            <a:ext cx="6353665" cy="1815882"/>
          </a:xfrm>
          <a:prstGeom prst="rect">
            <a:avLst/>
          </a:prstGeom>
          <a:noFill/>
        </p:spPr>
        <p:txBody>
          <a:bodyPr wrap="square" rtlCol="0">
            <a:spAutoFit/>
          </a:bodyPr>
          <a:lstStyle/>
          <a:p>
            <a:pPr indent="254000" algn="ctr"/>
            <a:r>
              <a:rPr lang="en-US"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15</a:t>
            </a:r>
            <a:r>
              <a:rPr lang="zh-TW" altLang="en-US" sz="2800" kern="100" dirty="0">
                <a:effectLst/>
                <a:latin typeface="Times New Roman" panose="02020603050405020304" pitchFamily="18" charset="0"/>
                <a:ea typeface="新細明體" panose="02020500000000000000" pitchFamily="18" charset="-120"/>
                <a:cs typeface="Times New Roman" panose="02020603050405020304" pitchFamily="18" charset="0"/>
              </a:rPr>
              <a:t>個分類</a:t>
            </a:r>
            <a:endParaRPr lang="en-US"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pPr indent="254000" algn="ctr"/>
            <a:r>
              <a:rPr lang="en-US" altLang="zh-TW" sz="2800" kern="100" dirty="0">
                <a:latin typeface="Times New Roman" panose="02020603050405020304" pitchFamily="18" charset="0"/>
                <a:ea typeface="新細明體" panose="02020500000000000000" pitchFamily="18" charset="-120"/>
                <a:cs typeface="Times New Roman" panose="02020603050405020304" pitchFamily="18" charset="0"/>
              </a:rPr>
              <a:t>(8</a:t>
            </a:r>
            <a:r>
              <a:rPr lang="zh-TW" altLang="en-US" sz="2800" kern="100" dirty="0">
                <a:latin typeface="Times New Roman" panose="02020603050405020304" pitchFamily="18" charset="0"/>
                <a:ea typeface="新細明體" panose="02020500000000000000" pitchFamily="18" charset="-120"/>
                <a:cs typeface="Times New Roman" panose="02020603050405020304" pitchFamily="18" charset="0"/>
              </a:rPr>
              <a:t>個贅詞、</a:t>
            </a:r>
            <a:r>
              <a:rPr lang="en-US" altLang="zh-TW" sz="2800" kern="100" dirty="0">
                <a:latin typeface="Times New Roman" panose="02020603050405020304" pitchFamily="18" charset="0"/>
                <a:ea typeface="新細明體" panose="02020500000000000000" pitchFamily="18" charset="-120"/>
                <a:cs typeface="Times New Roman" panose="02020603050405020304" pitchFamily="18" charset="0"/>
              </a:rPr>
              <a:t>6</a:t>
            </a:r>
            <a:r>
              <a:rPr lang="zh-TW" altLang="en-US" sz="2800" kern="100" dirty="0">
                <a:latin typeface="Times New Roman" panose="02020603050405020304" pitchFamily="18" charset="0"/>
                <a:ea typeface="新細明體" panose="02020500000000000000" pitchFamily="18" charset="-120"/>
                <a:cs typeface="Times New Roman" panose="02020603050405020304" pitchFamily="18" charset="0"/>
              </a:rPr>
              <a:t>個非贅詞、</a:t>
            </a:r>
            <a:r>
              <a:rPr lang="en-US" altLang="zh-TW" sz="2800" kern="100" dirty="0">
                <a:latin typeface="Times New Roman" panose="02020603050405020304" pitchFamily="18" charset="0"/>
                <a:ea typeface="新細明體" panose="02020500000000000000" pitchFamily="18" charset="-120"/>
                <a:cs typeface="Times New Roman" panose="02020603050405020304" pitchFamily="18" charset="0"/>
              </a:rPr>
              <a:t>1</a:t>
            </a:r>
            <a:r>
              <a:rPr lang="zh-TW" altLang="en-US" sz="2800" kern="100" dirty="0">
                <a:latin typeface="Times New Roman" panose="02020603050405020304" pitchFamily="18" charset="0"/>
                <a:ea typeface="新細明體" panose="02020500000000000000" pitchFamily="18" charset="-120"/>
                <a:cs typeface="Times New Roman" panose="02020603050405020304" pitchFamily="18" charset="0"/>
              </a:rPr>
              <a:t>個背景雜音</a:t>
            </a:r>
            <a:r>
              <a:rPr lang="en-US" altLang="zh-TW" sz="2800" kern="100" dirty="0">
                <a:latin typeface="Times New Roman" panose="02020603050405020304" pitchFamily="18" charset="0"/>
                <a:ea typeface="新細明體" panose="02020500000000000000" pitchFamily="18" charset="-120"/>
                <a:cs typeface="Times New Roman" panose="02020603050405020304" pitchFamily="18" charset="0"/>
              </a:rPr>
              <a:t>)</a:t>
            </a:r>
            <a:endParaRPr lang="en-US"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pPr indent="254000" algn="ctr"/>
            <a:r>
              <a:rPr lang="en-US"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0.5s</a:t>
            </a:r>
          </a:p>
          <a:p>
            <a:pPr indent="254000" algn="ctr"/>
            <a:r>
              <a:rPr lang="en-US" altLang="zh-TW" sz="2800" kern="100" dirty="0">
                <a:latin typeface="Times New Roman" panose="02020603050405020304" pitchFamily="18" charset="0"/>
                <a:ea typeface="新細明體" panose="02020500000000000000" pitchFamily="18" charset="-120"/>
                <a:cs typeface="Times New Roman" panose="02020603050405020304" pitchFamily="18" charset="0"/>
              </a:rPr>
              <a:t>16000HZ</a:t>
            </a:r>
            <a:endPar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346275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5" y="0"/>
            <a:ext cx="4980851"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頻率遮罩</a:t>
            </a:r>
          </a:p>
        </p:txBody>
      </p:sp>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8023369" y="5435744"/>
            <a:ext cx="1826141" cy="584775"/>
          </a:xfrm>
          <a:prstGeom prst="rect">
            <a:avLst/>
          </a:prstGeom>
          <a:noFill/>
        </p:spPr>
        <p:txBody>
          <a:bodyPr wrap="none" rtlCol="0">
            <a:spAutoFit/>
          </a:bodyPr>
          <a:lstStyle/>
          <a:p>
            <a:r>
              <a:rPr lang="zh-TW" altLang="en-US" sz="3200" dirty="0"/>
              <a:t>頻率遮罩</a:t>
            </a:r>
          </a:p>
        </p:txBody>
      </p:sp>
      <p:pic>
        <p:nvPicPr>
          <p:cNvPr id="9218" name="圖片 1">
            <a:extLst>
              <a:ext uri="{FF2B5EF4-FFF2-40B4-BE49-F238E27FC236}">
                <a16:creationId xmlns:a16="http://schemas.microsoft.com/office/drawing/2014/main" id="{6698A584-D2C8-491E-A8AE-05D98B25E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27" y="1488580"/>
            <a:ext cx="5217687" cy="398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圖片 1">
            <a:extLst>
              <a:ext uri="{FF2B5EF4-FFF2-40B4-BE49-F238E27FC236}">
                <a16:creationId xmlns:a16="http://schemas.microsoft.com/office/drawing/2014/main" id="{DBCB3A19-6799-4C60-8E39-E14A87CAA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572" y="1541307"/>
            <a:ext cx="5123737" cy="377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2745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5" y="0"/>
            <a:ext cx="4980851"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時間遮罩</a:t>
            </a:r>
          </a:p>
        </p:txBody>
      </p:sp>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8023369" y="5435744"/>
            <a:ext cx="1826141" cy="584775"/>
          </a:xfrm>
          <a:prstGeom prst="rect">
            <a:avLst/>
          </a:prstGeom>
          <a:noFill/>
        </p:spPr>
        <p:txBody>
          <a:bodyPr wrap="none" rtlCol="0">
            <a:spAutoFit/>
          </a:bodyPr>
          <a:lstStyle/>
          <a:p>
            <a:r>
              <a:rPr lang="zh-TW" altLang="en-US" sz="3200" dirty="0"/>
              <a:t>時間遮罩</a:t>
            </a:r>
          </a:p>
        </p:txBody>
      </p:sp>
      <p:pic>
        <p:nvPicPr>
          <p:cNvPr id="9218" name="圖片 1">
            <a:extLst>
              <a:ext uri="{FF2B5EF4-FFF2-40B4-BE49-F238E27FC236}">
                <a16:creationId xmlns:a16="http://schemas.microsoft.com/office/drawing/2014/main" id="{6698A584-D2C8-491E-A8AE-05D98B25E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27" y="1488580"/>
            <a:ext cx="5217687" cy="398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2" name="圖片 1">
            <a:extLst>
              <a:ext uri="{FF2B5EF4-FFF2-40B4-BE49-F238E27FC236}">
                <a16:creationId xmlns:a16="http://schemas.microsoft.com/office/drawing/2014/main" id="{28EDA985-7F88-4AF4-A1B1-998C0B04A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423" y="1488580"/>
            <a:ext cx="5404032" cy="3981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97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0" y="0"/>
            <a:ext cx="4980851"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平移時間</a:t>
            </a:r>
          </a:p>
        </p:txBody>
      </p:sp>
      <p:pic>
        <p:nvPicPr>
          <p:cNvPr id="1026" name="圖片 1">
            <a:extLst>
              <a:ext uri="{FF2B5EF4-FFF2-40B4-BE49-F238E27FC236}">
                <a16:creationId xmlns:a16="http://schemas.microsoft.com/office/drawing/2014/main" id="{F4FB0E8D-6D37-41EC-AB84-60CAEDB82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88" y="1597869"/>
            <a:ext cx="5450367"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圖片 1">
            <a:extLst>
              <a:ext uri="{FF2B5EF4-FFF2-40B4-BE49-F238E27FC236}">
                <a16:creationId xmlns:a16="http://schemas.microsoft.com/office/drawing/2014/main" id="{3F0B5187-D441-4083-AABB-C2D4CF23D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97869"/>
            <a:ext cx="5680884"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8023371" y="5470499"/>
            <a:ext cx="1826141" cy="584775"/>
          </a:xfrm>
          <a:prstGeom prst="rect">
            <a:avLst/>
          </a:prstGeom>
          <a:noFill/>
        </p:spPr>
        <p:txBody>
          <a:bodyPr wrap="none" rtlCol="0">
            <a:spAutoFit/>
          </a:bodyPr>
          <a:lstStyle/>
          <a:p>
            <a:r>
              <a:rPr lang="zh-TW" altLang="en-US" sz="3200" dirty="0"/>
              <a:t>平移時間</a:t>
            </a:r>
          </a:p>
        </p:txBody>
      </p:sp>
    </p:spTree>
    <p:extLst>
      <p:ext uri="{BB962C8B-B14F-4D97-AF65-F5344CB8AC3E}">
        <p14:creationId xmlns:p14="http://schemas.microsoft.com/office/powerpoint/2010/main" val="814023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1" y="0"/>
            <a:ext cx="4980851"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音訊加噪</a:t>
            </a:r>
          </a:p>
        </p:txBody>
      </p:sp>
      <p:pic>
        <p:nvPicPr>
          <p:cNvPr id="1026" name="圖片 1">
            <a:extLst>
              <a:ext uri="{FF2B5EF4-FFF2-40B4-BE49-F238E27FC236}">
                <a16:creationId xmlns:a16="http://schemas.microsoft.com/office/drawing/2014/main" id="{F4FB0E8D-6D37-41EC-AB84-60CAEDB82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88" y="1597869"/>
            <a:ext cx="5450367"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8023371" y="5470499"/>
            <a:ext cx="1826141" cy="584775"/>
          </a:xfrm>
          <a:prstGeom prst="rect">
            <a:avLst/>
          </a:prstGeom>
          <a:noFill/>
        </p:spPr>
        <p:txBody>
          <a:bodyPr wrap="none" rtlCol="0">
            <a:spAutoFit/>
          </a:bodyPr>
          <a:lstStyle/>
          <a:p>
            <a:r>
              <a:rPr lang="zh-TW" altLang="en-US" sz="3200" dirty="0"/>
              <a:t>音訊加噪</a:t>
            </a:r>
          </a:p>
        </p:txBody>
      </p:sp>
      <p:pic>
        <p:nvPicPr>
          <p:cNvPr id="3074" name="圖片 1">
            <a:extLst>
              <a:ext uri="{FF2B5EF4-FFF2-40B4-BE49-F238E27FC236}">
                <a16:creationId xmlns:a16="http://schemas.microsoft.com/office/drawing/2014/main" id="{03CE3E25-4C7A-4263-9CF7-0DC67E90F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438" y="1583728"/>
            <a:ext cx="5462005" cy="369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2972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2" y="0"/>
            <a:ext cx="4980851"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調整音高</a:t>
            </a:r>
          </a:p>
        </p:txBody>
      </p:sp>
      <p:pic>
        <p:nvPicPr>
          <p:cNvPr id="1026" name="圖片 1">
            <a:extLst>
              <a:ext uri="{FF2B5EF4-FFF2-40B4-BE49-F238E27FC236}">
                <a16:creationId xmlns:a16="http://schemas.microsoft.com/office/drawing/2014/main" id="{F4FB0E8D-6D37-41EC-AB84-60CAEDB82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88" y="1597869"/>
            <a:ext cx="5450367"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8023371" y="5470499"/>
            <a:ext cx="1826141" cy="584775"/>
          </a:xfrm>
          <a:prstGeom prst="rect">
            <a:avLst/>
          </a:prstGeom>
          <a:noFill/>
        </p:spPr>
        <p:txBody>
          <a:bodyPr wrap="none" rtlCol="0">
            <a:spAutoFit/>
          </a:bodyPr>
          <a:lstStyle/>
          <a:p>
            <a:r>
              <a:rPr lang="zh-TW" altLang="en-US" sz="3200" dirty="0"/>
              <a:t>調整音高</a:t>
            </a:r>
          </a:p>
        </p:txBody>
      </p:sp>
      <p:pic>
        <p:nvPicPr>
          <p:cNvPr id="4098" name="圖片 1">
            <a:extLst>
              <a:ext uri="{FF2B5EF4-FFF2-40B4-BE49-F238E27FC236}">
                <a16:creationId xmlns:a16="http://schemas.microsoft.com/office/drawing/2014/main" id="{CC81CD0D-8A51-4F1B-9E56-0D0561F96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171" y="1501919"/>
            <a:ext cx="5236540" cy="3854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811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0" y="0"/>
            <a:ext cx="10277172"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平移時間</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調整音高</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音訊加噪</a:t>
            </a:r>
          </a:p>
        </p:txBody>
      </p:sp>
      <p:pic>
        <p:nvPicPr>
          <p:cNvPr id="1026" name="圖片 1">
            <a:extLst>
              <a:ext uri="{FF2B5EF4-FFF2-40B4-BE49-F238E27FC236}">
                <a16:creationId xmlns:a16="http://schemas.microsoft.com/office/drawing/2014/main" id="{F4FB0E8D-6D37-41EC-AB84-60CAEDB82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88" y="1597869"/>
            <a:ext cx="5450367"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6107781" y="5478934"/>
            <a:ext cx="5657318" cy="584775"/>
          </a:xfrm>
          <a:prstGeom prst="rect">
            <a:avLst/>
          </a:prstGeom>
          <a:noFill/>
        </p:spPr>
        <p:txBody>
          <a:bodyPr wrap="none" rtlCol="0">
            <a:spAutoFit/>
          </a:bodyPr>
          <a:lstStyle/>
          <a:p>
            <a:r>
              <a:rPr lang="zh-TW" altLang="en-US" sz="3200" dirty="0"/>
              <a:t>平移時間</a:t>
            </a:r>
            <a:r>
              <a:rPr lang="en-US" altLang="zh-TW" sz="3200" dirty="0"/>
              <a:t>+</a:t>
            </a:r>
            <a:r>
              <a:rPr lang="zh-TW" altLang="en-US" sz="3200" dirty="0"/>
              <a:t>調整音高</a:t>
            </a:r>
            <a:r>
              <a:rPr lang="en-US" altLang="zh-TW" sz="3200" dirty="0"/>
              <a:t>+</a:t>
            </a:r>
            <a:r>
              <a:rPr lang="zh-TW" altLang="en-US" sz="3200" dirty="0"/>
              <a:t>音訊加噪</a:t>
            </a:r>
          </a:p>
        </p:txBody>
      </p:sp>
      <p:pic>
        <p:nvPicPr>
          <p:cNvPr id="5122" name="圖片 1">
            <a:extLst>
              <a:ext uri="{FF2B5EF4-FFF2-40B4-BE49-F238E27FC236}">
                <a16:creationId xmlns:a16="http://schemas.microsoft.com/office/drawing/2014/main" id="{7A9B6971-F9F6-4976-B207-0285883E1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375" y="1597869"/>
            <a:ext cx="5510131"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3271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3" y="0"/>
            <a:ext cx="4980851"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資料擴增</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改變速度</a:t>
            </a:r>
          </a:p>
        </p:txBody>
      </p:sp>
      <p:pic>
        <p:nvPicPr>
          <p:cNvPr id="1026" name="圖片 1">
            <a:extLst>
              <a:ext uri="{FF2B5EF4-FFF2-40B4-BE49-F238E27FC236}">
                <a16:creationId xmlns:a16="http://schemas.microsoft.com/office/drawing/2014/main" id="{F4FB0E8D-6D37-41EC-AB84-60CAEDB82F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88" y="1597869"/>
            <a:ext cx="5450367"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a:extLst>
              <a:ext uri="{FF2B5EF4-FFF2-40B4-BE49-F238E27FC236}">
                <a16:creationId xmlns:a16="http://schemas.microsoft.com/office/drawing/2014/main" id="{CAEB23CB-5094-4D7D-B924-86CEA1455B03}"/>
              </a:ext>
            </a:extLst>
          </p:cNvPr>
          <p:cNvSpPr txBox="1"/>
          <p:nvPr/>
        </p:nvSpPr>
        <p:spPr>
          <a:xfrm>
            <a:off x="2213585" y="5470499"/>
            <a:ext cx="1415772" cy="584775"/>
          </a:xfrm>
          <a:prstGeom prst="rect">
            <a:avLst/>
          </a:prstGeom>
          <a:noFill/>
        </p:spPr>
        <p:txBody>
          <a:bodyPr wrap="none" rtlCol="0">
            <a:spAutoFit/>
          </a:bodyPr>
          <a:lstStyle/>
          <a:p>
            <a:r>
              <a:rPr lang="zh-TW" altLang="en-US" sz="3200" dirty="0"/>
              <a:t>原始圖</a:t>
            </a:r>
          </a:p>
        </p:txBody>
      </p:sp>
      <p:sp>
        <p:nvSpPr>
          <p:cNvPr id="7" name="文字方塊 6">
            <a:extLst>
              <a:ext uri="{FF2B5EF4-FFF2-40B4-BE49-F238E27FC236}">
                <a16:creationId xmlns:a16="http://schemas.microsoft.com/office/drawing/2014/main" id="{5ADCEE08-091A-4A0A-91F8-2B07B6B6B836}"/>
              </a:ext>
            </a:extLst>
          </p:cNvPr>
          <p:cNvSpPr txBox="1"/>
          <p:nvPr/>
        </p:nvSpPr>
        <p:spPr>
          <a:xfrm>
            <a:off x="8023371" y="5470499"/>
            <a:ext cx="1826141" cy="584775"/>
          </a:xfrm>
          <a:prstGeom prst="rect">
            <a:avLst/>
          </a:prstGeom>
          <a:noFill/>
        </p:spPr>
        <p:txBody>
          <a:bodyPr wrap="none" rtlCol="0">
            <a:spAutoFit/>
          </a:bodyPr>
          <a:lstStyle/>
          <a:p>
            <a:r>
              <a:rPr lang="zh-TW" altLang="en-US" sz="3200" dirty="0"/>
              <a:t>改變速度</a:t>
            </a:r>
          </a:p>
        </p:txBody>
      </p:sp>
      <p:pic>
        <p:nvPicPr>
          <p:cNvPr id="8194" name="圖片 1">
            <a:extLst>
              <a:ext uri="{FF2B5EF4-FFF2-40B4-BE49-F238E27FC236}">
                <a16:creationId xmlns:a16="http://schemas.microsoft.com/office/drawing/2014/main" id="{50834212-A923-46C6-8175-6B30F41FB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257" y="1597869"/>
            <a:ext cx="5450368" cy="387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9987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A1C26F-898E-4735-96A9-5CAA03DB1E5B}"/>
              </a:ext>
            </a:extLst>
          </p:cNvPr>
          <p:cNvSpPr/>
          <p:nvPr/>
        </p:nvSpPr>
        <p:spPr>
          <a:xfrm>
            <a:off x="0" y="0"/>
            <a:ext cx="2441694"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滑動視窗</a:t>
            </a:r>
          </a:p>
        </p:txBody>
      </p:sp>
      <p:pic>
        <p:nvPicPr>
          <p:cNvPr id="5" name="圖片 4">
            <a:extLst>
              <a:ext uri="{FF2B5EF4-FFF2-40B4-BE49-F238E27FC236}">
                <a16:creationId xmlns:a16="http://schemas.microsoft.com/office/drawing/2014/main" id="{7468585E-16C4-4EEC-8C01-ED3CA9B5F0A1}"/>
              </a:ext>
            </a:extLst>
          </p:cNvPr>
          <p:cNvPicPr>
            <a:picLocks noChangeAspect="1"/>
          </p:cNvPicPr>
          <p:nvPr/>
        </p:nvPicPr>
        <p:blipFill>
          <a:blip r:embed="rId2"/>
          <a:stretch>
            <a:fillRect/>
          </a:stretch>
        </p:blipFill>
        <p:spPr>
          <a:xfrm>
            <a:off x="2441694" y="769441"/>
            <a:ext cx="6848475" cy="2571750"/>
          </a:xfrm>
          <a:prstGeom prst="rect">
            <a:avLst/>
          </a:prstGeom>
        </p:spPr>
      </p:pic>
      <p:pic>
        <p:nvPicPr>
          <p:cNvPr id="8" name="圖片 7">
            <a:extLst>
              <a:ext uri="{FF2B5EF4-FFF2-40B4-BE49-F238E27FC236}">
                <a16:creationId xmlns:a16="http://schemas.microsoft.com/office/drawing/2014/main" id="{F8D16DE6-EBF7-4A9C-83E2-57350062499F}"/>
              </a:ext>
            </a:extLst>
          </p:cNvPr>
          <p:cNvPicPr>
            <a:picLocks noChangeAspect="1"/>
          </p:cNvPicPr>
          <p:nvPr/>
        </p:nvPicPr>
        <p:blipFill>
          <a:blip r:embed="rId3"/>
          <a:stretch>
            <a:fillRect/>
          </a:stretch>
        </p:blipFill>
        <p:spPr>
          <a:xfrm>
            <a:off x="2498843" y="4222668"/>
            <a:ext cx="6734175" cy="2390775"/>
          </a:xfrm>
          <a:prstGeom prst="rect">
            <a:avLst/>
          </a:prstGeom>
        </p:spPr>
      </p:pic>
      <p:sp>
        <p:nvSpPr>
          <p:cNvPr id="9" name="箭號: 向下 8">
            <a:extLst>
              <a:ext uri="{FF2B5EF4-FFF2-40B4-BE49-F238E27FC236}">
                <a16:creationId xmlns:a16="http://schemas.microsoft.com/office/drawing/2014/main" id="{2AF03BAD-81B0-4016-852D-B6D9B49A0C68}"/>
              </a:ext>
            </a:extLst>
          </p:cNvPr>
          <p:cNvSpPr/>
          <p:nvPr/>
        </p:nvSpPr>
        <p:spPr>
          <a:xfrm>
            <a:off x="5671793" y="3516198"/>
            <a:ext cx="424207" cy="5944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4226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17C4C34-FF54-4740-BD9D-EA91850DE209}"/>
              </a:ext>
            </a:extLst>
          </p:cNvPr>
          <p:cNvGrpSpPr/>
          <p:nvPr/>
        </p:nvGrpSpPr>
        <p:grpSpPr>
          <a:xfrm>
            <a:off x="6091180" y="195451"/>
            <a:ext cx="3705341" cy="827881"/>
            <a:chOff x="6591300" y="1650829"/>
            <a:chExt cx="3705341" cy="827881"/>
          </a:xfrm>
        </p:grpSpPr>
        <p:sp>
          <p:nvSpPr>
            <p:cNvPr id="3" name="菱形 2">
              <a:extLst>
                <a:ext uri="{FF2B5EF4-FFF2-40B4-BE49-F238E27FC236}">
                  <a16:creationId xmlns:a16="http://schemas.microsoft.com/office/drawing/2014/main" id="{CC2AC891-CF77-4576-BF9E-58002D224353}"/>
                </a:ext>
              </a:extLst>
            </p:cNvPr>
            <p:cNvSpPr/>
            <p:nvPr/>
          </p:nvSpPr>
          <p:spPr>
            <a:xfrm>
              <a:off x="6591300" y="1650829"/>
              <a:ext cx="827881" cy="827881"/>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1</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5" name="文本框 4">
              <a:extLst>
                <a:ext uri="{FF2B5EF4-FFF2-40B4-BE49-F238E27FC236}">
                  <a16:creationId xmlns:a16="http://schemas.microsoft.com/office/drawing/2014/main" id="{B1F89E15-D6BD-4440-A3F2-45089C2149F9}"/>
                </a:ext>
              </a:extLst>
            </p:cNvPr>
            <p:cNvSpPr txBox="1"/>
            <p:nvPr/>
          </p:nvSpPr>
          <p:spPr>
            <a:xfrm>
              <a:off x="7590631" y="1807712"/>
              <a:ext cx="2706010" cy="523220"/>
            </a:xfrm>
            <a:prstGeom prst="rect">
              <a:avLst/>
            </a:prstGeom>
            <a:noFill/>
          </p:spPr>
          <p:txBody>
            <a:bodyPr wrap="square" rtlCol="0">
              <a:spAutoFit/>
              <a:scene3d>
                <a:camera prst="orthographicFront"/>
                <a:lightRig rig="threePt" dir="t"/>
              </a:scene3d>
              <a:sp3d contourW="12700"/>
            </a:bodyPr>
            <a:lstStyle/>
            <a:p>
              <a:r>
                <a:rPr kumimoji="1" lang="zh-TW"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功能介紹與動機</a:t>
              </a:r>
              <a:endPar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grpSp>
      <p:grpSp>
        <p:nvGrpSpPr>
          <p:cNvPr id="7" name="组合 6">
            <a:extLst>
              <a:ext uri="{FF2B5EF4-FFF2-40B4-BE49-F238E27FC236}">
                <a16:creationId xmlns:a16="http://schemas.microsoft.com/office/drawing/2014/main" id="{6BEAEF6F-C199-47E1-AC71-0269503F78E7}"/>
              </a:ext>
            </a:extLst>
          </p:cNvPr>
          <p:cNvGrpSpPr/>
          <p:nvPr/>
        </p:nvGrpSpPr>
        <p:grpSpPr>
          <a:xfrm>
            <a:off x="6091180" y="1991013"/>
            <a:ext cx="3390900" cy="827881"/>
            <a:chOff x="6591300" y="1650829"/>
            <a:chExt cx="3390900" cy="827881"/>
          </a:xfrm>
        </p:grpSpPr>
        <p:sp>
          <p:nvSpPr>
            <p:cNvPr id="8" name="菱形 7">
              <a:extLst>
                <a:ext uri="{FF2B5EF4-FFF2-40B4-BE49-F238E27FC236}">
                  <a16:creationId xmlns:a16="http://schemas.microsoft.com/office/drawing/2014/main" id="{AC367E3A-FFFE-4749-8D19-2317BC1ED9EC}"/>
                </a:ext>
              </a:extLst>
            </p:cNvPr>
            <p:cNvSpPr/>
            <p:nvPr/>
          </p:nvSpPr>
          <p:spPr>
            <a:xfrm>
              <a:off x="6591300" y="1650829"/>
              <a:ext cx="827881" cy="827881"/>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2</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0" name="文本框 9">
              <a:extLst>
                <a:ext uri="{FF2B5EF4-FFF2-40B4-BE49-F238E27FC236}">
                  <a16:creationId xmlns:a16="http://schemas.microsoft.com/office/drawing/2014/main" id="{089BC19E-9D4F-47F7-AF11-ECFF4391272C}"/>
                </a:ext>
              </a:extLst>
            </p:cNvPr>
            <p:cNvSpPr txBox="1"/>
            <p:nvPr/>
          </p:nvSpPr>
          <p:spPr>
            <a:xfrm>
              <a:off x="7590631" y="1807712"/>
              <a:ext cx="2391569" cy="523220"/>
            </a:xfrm>
            <a:prstGeom prst="rect">
              <a:avLst/>
            </a:prstGeom>
            <a:noFill/>
          </p:spPr>
          <p:txBody>
            <a:bodyPr wrap="square" rtlCol="0">
              <a:spAutoFit/>
              <a:scene3d>
                <a:camera prst="orthographicFront"/>
                <a:lightRig rig="threePt" dir="t"/>
              </a:scene3d>
              <a:sp3d contourW="12700"/>
            </a:bodyPr>
            <a:lstStyle/>
            <a:p>
              <a:r>
                <a:rPr kumimoji="1" lang="zh-TW"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背景知識</a:t>
              </a:r>
              <a:endPar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grpSp>
      <p:sp>
        <p:nvSpPr>
          <p:cNvPr id="22" name="文本框 21">
            <a:extLst>
              <a:ext uri="{FF2B5EF4-FFF2-40B4-BE49-F238E27FC236}">
                <a16:creationId xmlns:a16="http://schemas.microsoft.com/office/drawing/2014/main" id="{9D505EE5-A18F-4FD7-A812-A17426DB2DA8}"/>
              </a:ext>
            </a:extLst>
          </p:cNvPr>
          <p:cNvSpPr txBox="1"/>
          <p:nvPr/>
        </p:nvSpPr>
        <p:spPr>
          <a:xfrm>
            <a:off x="1740946" y="224672"/>
            <a:ext cx="3356061" cy="769441"/>
          </a:xfrm>
          <a:prstGeom prst="rect">
            <a:avLst/>
          </a:prstGeom>
          <a:noFill/>
        </p:spPr>
        <p:txBody>
          <a:bodyPr wrap="square" rtlCol="0">
            <a:spAutoFit/>
            <a:scene3d>
              <a:camera prst="orthographicFront"/>
              <a:lightRig rig="threePt" dir="t"/>
            </a:scene3d>
            <a:sp3d contourW="12700"/>
          </a:bodyPr>
          <a:lstStyle/>
          <a:p>
            <a:pPr defTabSz="914377">
              <a:defRPr/>
            </a:pPr>
            <a:r>
              <a:rPr lang="en-US" altLang="zh-CN" sz="44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rPr>
              <a:t>CONTENTS</a:t>
            </a:r>
            <a:endParaRPr lang="zh-CN" altLang="en-US" sz="4400" b="1" dirty="0">
              <a:solidFill>
                <a:schemeClr val="accent1"/>
              </a:solidFill>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19" name="组合 11">
            <a:extLst>
              <a:ext uri="{FF2B5EF4-FFF2-40B4-BE49-F238E27FC236}">
                <a16:creationId xmlns:a16="http://schemas.microsoft.com/office/drawing/2014/main" id="{A5613497-D095-4300-A4E6-A7BFD5C55845}"/>
              </a:ext>
            </a:extLst>
          </p:cNvPr>
          <p:cNvGrpSpPr/>
          <p:nvPr/>
        </p:nvGrpSpPr>
        <p:grpSpPr>
          <a:xfrm>
            <a:off x="6091180" y="3786576"/>
            <a:ext cx="3705341" cy="827881"/>
            <a:chOff x="6591300" y="1650829"/>
            <a:chExt cx="3705341" cy="827881"/>
          </a:xfrm>
        </p:grpSpPr>
        <p:sp>
          <p:nvSpPr>
            <p:cNvPr id="21" name="菱形 20">
              <a:extLst>
                <a:ext uri="{FF2B5EF4-FFF2-40B4-BE49-F238E27FC236}">
                  <a16:creationId xmlns:a16="http://schemas.microsoft.com/office/drawing/2014/main" id="{D96D64B4-14F8-4DF4-8273-C6433144A2C5}"/>
                </a:ext>
              </a:extLst>
            </p:cNvPr>
            <p:cNvSpPr/>
            <p:nvPr/>
          </p:nvSpPr>
          <p:spPr>
            <a:xfrm>
              <a:off x="6591300" y="1650829"/>
              <a:ext cx="827881" cy="82788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altLang="zh-CN"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3</a:t>
              </a:r>
              <a:endPar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文本框 14">
              <a:extLst>
                <a:ext uri="{FF2B5EF4-FFF2-40B4-BE49-F238E27FC236}">
                  <a16:creationId xmlns:a16="http://schemas.microsoft.com/office/drawing/2014/main" id="{2648BE66-8D73-4AC6-A015-B68955AFC7FF}"/>
                </a:ext>
              </a:extLst>
            </p:cNvPr>
            <p:cNvSpPr txBox="1"/>
            <p:nvPr/>
          </p:nvSpPr>
          <p:spPr>
            <a:xfrm>
              <a:off x="7590631" y="1807711"/>
              <a:ext cx="2706010" cy="523220"/>
            </a:xfrm>
            <a:prstGeom prst="rect">
              <a:avLst/>
            </a:prstGeom>
            <a:noFill/>
          </p:spPr>
          <p:txBody>
            <a:bodyPr wrap="square" rtlCol="0">
              <a:spAutoFit/>
              <a:scene3d>
                <a:camera prst="orthographicFront"/>
                <a:lightRig rig="threePt" dir="t"/>
              </a:scene3d>
              <a:sp3d contourW="12700"/>
            </a:bodyPr>
            <a:lstStyle/>
            <a:p>
              <a:r>
                <a:rPr kumimoji="1" lang="zh-TW"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實作方法</a:t>
              </a:r>
              <a:endPar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grpSp>
      <p:grpSp>
        <p:nvGrpSpPr>
          <p:cNvPr id="12" name="组合 11">
            <a:extLst>
              <a:ext uri="{FF2B5EF4-FFF2-40B4-BE49-F238E27FC236}">
                <a16:creationId xmlns:a16="http://schemas.microsoft.com/office/drawing/2014/main" id="{7B3D5B10-B0A6-7041-87F8-02DDCA10993B}"/>
              </a:ext>
            </a:extLst>
          </p:cNvPr>
          <p:cNvGrpSpPr/>
          <p:nvPr/>
        </p:nvGrpSpPr>
        <p:grpSpPr>
          <a:xfrm>
            <a:off x="6091180" y="5582139"/>
            <a:ext cx="3705341" cy="827881"/>
            <a:chOff x="6591300" y="1650829"/>
            <a:chExt cx="3705341" cy="827881"/>
          </a:xfrm>
        </p:grpSpPr>
        <p:sp>
          <p:nvSpPr>
            <p:cNvPr id="13" name="菱形 12">
              <a:extLst>
                <a:ext uri="{FF2B5EF4-FFF2-40B4-BE49-F238E27FC236}">
                  <a16:creationId xmlns:a16="http://schemas.microsoft.com/office/drawing/2014/main" id="{110AF35C-E986-E74C-B8BE-EFED5B83867B}"/>
                </a:ext>
              </a:extLst>
            </p:cNvPr>
            <p:cNvSpPr/>
            <p:nvPr/>
          </p:nvSpPr>
          <p:spPr>
            <a:xfrm>
              <a:off x="6591300" y="1650829"/>
              <a:ext cx="827881" cy="82788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zh-CN" altLang="en-US" sz="24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４</a:t>
              </a:r>
            </a:p>
          </p:txBody>
        </p:sp>
        <p:sp>
          <p:nvSpPr>
            <p:cNvPr id="14" name="文本框 14">
              <a:extLst>
                <a:ext uri="{FF2B5EF4-FFF2-40B4-BE49-F238E27FC236}">
                  <a16:creationId xmlns:a16="http://schemas.microsoft.com/office/drawing/2014/main" id="{5103C3FD-CECD-E84D-87E5-D3E92E0AD212}"/>
                </a:ext>
              </a:extLst>
            </p:cNvPr>
            <p:cNvSpPr txBox="1"/>
            <p:nvPr/>
          </p:nvSpPr>
          <p:spPr>
            <a:xfrm>
              <a:off x="7590631" y="1807711"/>
              <a:ext cx="2706010" cy="523220"/>
            </a:xfrm>
            <a:prstGeom prst="rect">
              <a:avLst/>
            </a:prstGeom>
            <a:noFill/>
          </p:spPr>
          <p:txBody>
            <a:bodyPr wrap="square" rtlCol="0">
              <a:spAutoFit/>
              <a:scene3d>
                <a:camera prst="orthographicFront"/>
                <a:lightRig rig="threePt" dir="t"/>
              </a:scene3d>
              <a:sp3d contourW="12700"/>
            </a:bodyPr>
            <a:lstStyle/>
            <a:p>
              <a:r>
                <a:rPr kumimoji="1" lang="zh-TW"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最終結果</a:t>
              </a:r>
              <a:endParaRPr kumimoji="1" lang="zh-CN" altLang="en-US" sz="2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grpSp>
    </p:spTree>
    <p:extLst>
      <p:ext uri="{BB962C8B-B14F-4D97-AF65-F5344CB8AC3E}">
        <p14:creationId xmlns:p14="http://schemas.microsoft.com/office/powerpoint/2010/main" val="2197084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圖: 結束點 1">
            <a:extLst>
              <a:ext uri="{FF2B5EF4-FFF2-40B4-BE49-F238E27FC236}">
                <a16:creationId xmlns:a16="http://schemas.microsoft.com/office/drawing/2014/main" id="{61DC6264-9BC3-43C5-BDC1-FB3EA3FDB839}"/>
              </a:ext>
            </a:extLst>
          </p:cNvPr>
          <p:cNvSpPr/>
          <p:nvPr/>
        </p:nvSpPr>
        <p:spPr>
          <a:xfrm>
            <a:off x="480672" y="1345605"/>
            <a:ext cx="1588654" cy="76661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開始</a:t>
            </a:r>
          </a:p>
        </p:txBody>
      </p:sp>
      <p:sp>
        <p:nvSpPr>
          <p:cNvPr id="3" name="矩形 2">
            <a:extLst>
              <a:ext uri="{FF2B5EF4-FFF2-40B4-BE49-F238E27FC236}">
                <a16:creationId xmlns:a16="http://schemas.microsoft.com/office/drawing/2014/main" id="{8F38E9BA-5CF8-4E80-97B9-86ADB96194FC}"/>
              </a:ext>
            </a:extLst>
          </p:cNvPr>
          <p:cNvSpPr/>
          <p:nvPr/>
        </p:nvSpPr>
        <p:spPr>
          <a:xfrm>
            <a:off x="3334708" y="1211676"/>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讀取錄音檔</a:t>
            </a:r>
          </a:p>
        </p:txBody>
      </p:sp>
      <p:cxnSp>
        <p:nvCxnSpPr>
          <p:cNvPr id="4" name="直線單箭頭接點 3">
            <a:extLst>
              <a:ext uri="{FF2B5EF4-FFF2-40B4-BE49-F238E27FC236}">
                <a16:creationId xmlns:a16="http://schemas.microsoft.com/office/drawing/2014/main" id="{E0B6D835-0454-4F36-90AD-637AA454C092}"/>
              </a:ext>
            </a:extLst>
          </p:cNvPr>
          <p:cNvCxnSpPr>
            <a:stCxn id="2" idx="3"/>
            <a:endCxn id="3" idx="1"/>
          </p:cNvCxnSpPr>
          <p:nvPr/>
        </p:nvCxnSpPr>
        <p:spPr>
          <a:xfrm flipV="1">
            <a:off x="2069326" y="1728913"/>
            <a:ext cx="12653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矩形 4">
            <a:extLst>
              <a:ext uri="{FF2B5EF4-FFF2-40B4-BE49-F238E27FC236}">
                <a16:creationId xmlns:a16="http://schemas.microsoft.com/office/drawing/2014/main" id="{79D2FA33-75A6-4E74-8252-27C9C971E4F9}"/>
              </a:ext>
            </a:extLst>
          </p:cNvPr>
          <p:cNvSpPr/>
          <p:nvPr/>
        </p:nvSpPr>
        <p:spPr>
          <a:xfrm>
            <a:off x="6438125" y="2804948"/>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依比例分配訓練集、驗證集、測試集</a:t>
            </a:r>
          </a:p>
        </p:txBody>
      </p:sp>
      <p:sp>
        <p:nvSpPr>
          <p:cNvPr id="6" name="矩形 5">
            <a:extLst>
              <a:ext uri="{FF2B5EF4-FFF2-40B4-BE49-F238E27FC236}">
                <a16:creationId xmlns:a16="http://schemas.microsoft.com/office/drawing/2014/main" id="{4F82EE90-C562-4C2B-9D24-7648E1103F77}"/>
              </a:ext>
            </a:extLst>
          </p:cNvPr>
          <p:cNvSpPr/>
          <p:nvPr/>
        </p:nvSpPr>
        <p:spPr>
          <a:xfrm>
            <a:off x="6438125" y="1211676"/>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設定分類目標值</a:t>
            </a:r>
          </a:p>
        </p:txBody>
      </p:sp>
      <p:sp>
        <p:nvSpPr>
          <p:cNvPr id="7" name="矩形 6">
            <a:extLst>
              <a:ext uri="{FF2B5EF4-FFF2-40B4-BE49-F238E27FC236}">
                <a16:creationId xmlns:a16="http://schemas.microsoft.com/office/drawing/2014/main" id="{98D0D981-BA70-4774-983F-45BED143FD42}"/>
              </a:ext>
            </a:extLst>
          </p:cNvPr>
          <p:cNvSpPr/>
          <p:nvPr/>
        </p:nvSpPr>
        <p:spPr>
          <a:xfrm>
            <a:off x="9643145" y="1211675"/>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將檔名及目標值</a:t>
            </a:r>
            <a:r>
              <a:rPr lang="en-US" altLang="zh-TW" dirty="0">
                <a:solidFill>
                  <a:schemeClr val="tx1"/>
                </a:solidFill>
              </a:rPr>
              <a:t>flatten</a:t>
            </a:r>
            <a:r>
              <a:rPr lang="zh-TW" altLang="en-US" dirty="0">
                <a:solidFill>
                  <a:schemeClr val="tx1"/>
                </a:solidFill>
              </a:rPr>
              <a:t>成</a:t>
            </a:r>
            <a:r>
              <a:rPr lang="en-US" altLang="zh-TW" dirty="0">
                <a:solidFill>
                  <a:schemeClr val="tx1"/>
                </a:solidFill>
              </a:rPr>
              <a:t>1D</a:t>
            </a:r>
            <a:r>
              <a:rPr lang="zh-TW" altLang="en-US" dirty="0">
                <a:solidFill>
                  <a:schemeClr val="tx1"/>
                </a:solidFill>
              </a:rPr>
              <a:t>張量</a:t>
            </a:r>
          </a:p>
        </p:txBody>
      </p:sp>
      <p:sp>
        <p:nvSpPr>
          <p:cNvPr id="8" name="矩形 7">
            <a:extLst>
              <a:ext uri="{FF2B5EF4-FFF2-40B4-BE49-F238E27FC236}">
                <a16:creationId xmlns:a16="http://schemas.microsoft.com/office/drawing/2014/main" id="{D2F682F2-0EDD-41E0-9C29-B1420A182EA2}"/>
              </a:ext>
            </a:extLst>
          </p:cNvPr>
          <p:cNvSpPr/>
          <p:nvPr/>
        </p:nvSpPr>
        <p:spPr>
          <a:xfrm>
            <a:off x="9643145" y="2804949"/>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打散資料</a:t>
            </a:r>
          </a:p>
        </p:txBody>
      </p:sp>
      <p:sp>
        <p:nvSpPr>
          <p:cNvPr id="9" name="矩形 8">
            <a:extLst>
              <a:ext uri="{FF2B5EF4-FFF2-40B4-BE49-F238E27FC236}">
                <a16:creationId xmlns:a16="http://schemas.microsoft.com/office/drawing/2014/main" id="{2622F436-E13A-4B9E-AC30-0BF0E83B12F3}"/>
              </a:ext>
            </a:extLst>
          </p:cNvPr>
          <p:cNvSpPr/>
          <p:nvPr/>
        </p:nvSpPr>
        <p:spPr>
          <a:xfrm>
            <a:off x="3334708" y="2804948"/>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將每個音檔做特徵擷取</a:t>
            </a:r>
          </a:p>
        </p:txBody>
      </p:sp>
      <p:sp>
        <p:nvSpPr>
          <p:cNvPr id="10" name="矩形 9">
            <a:extLst>
              <a:ext uri="{FF2B5EF4-FFF2-40B4-BE49-F238E27FC236}">
                <a16:creationId xmlns:a16="http://schemas.microsoft.com/office/drawing/2014/main" id="{CCDB8354-F934-42CC-B9C9-4BADB9FC7C8F}"/>
              </a:ext>
            </a:extLst>
          </p:cNvPr>
          <p:cNvSpPr/>
          <p:nvPr/>
        </p:nvSpPr>
        <p:spPr>
          <a:xfrm>
            <a:off x="4867943" y="4412077"/>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篩選掉</a:t>
            </a:r>
            <a:r>
              <a:rPr lang="en-US" altLang="zh-TW" dirty="0">
                <a:solidFill>
                  <a:schemeClr val="tx1"/>
                </a:solidFill>
              </a:rPr>
              <a:t>shape</a:t>
            </a:r>
            <a:r>
              <a:rPr lang="zh-TW" altLang="en-US" dirty="0">
                <a:solidFill>
                  <a:schemeClr val="tx1"/>
                </a:solidFill>
              </a:rPr>
              <a:t>不一樣的檔案</a:t>
            </a:r>
          </a:p>
        </p:txBody>
      </p:sp>
      <p:sp>
        <p:nvSpPr>
          <p:cNvPr id="11" name="矩形 10">
            <a:extLst>
              <a:ext uri="{FF2B5EF4-FFF2-40B4-BE49-F238E27FC236}">
                <a16:creationId xmlns:a16="http://schemas.microsoft.com/office/drawing/2014/main" id="{8BFA4048-1DE9-4543-958B-E14659E08EB9}"/>
              </a:ext>
            </a:extLst>
          </p:cNvPr>
          <p:cNvSpPr/>
          <p:nvPr/>
        </p:nvSpPr>
        <p:spPr>
          <a:xfrm>
            <a:off x="7791252" y="4414386"/>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包成</a:t>
            </a:r>
            <a:r>
              <a:rPr lang="en-US" altLang="zh-TW" dirty="0" err="1">
                <a:solidFill>
                  <a:schemeClr val="tx1"/>
                </a:solidFill>
              </a:rPr>
              <a:t>npz</a:t>
            </a:r>
            <a:r>
              <a:rPr lang="zh-TW" altLang="en-US" dirty="0">
                <a:solidFill>
                  <a:schemeClr val="tx1"/>
                </a:solidFill>
              </a:rPr>
              <a:t>檔案</a:t>
            </a:r>
          </a:p>
        </p:txBody>
      </p:sp>
      <p:sp>
        <p:nvSpPr>
          <p:cNvPr id="12" name="流程圖: 結束點 11">
            <a:extLst>
              <a:ext uri="{FF2B5EF4-FFF2-40B4-BE49-F238E27FC236}">
                <a16:creationId xmlns:a16="http://schemas.microsoft.com/office/drawing/2014/main" id="{D99B6B40-C1AF-45F2-A3D6-3A88D1378585}"/>
              </a:ext>
            </a:extLst>
          </p:cNvPr>
          <p:cNvSpPr/>
          <p:nvPr/>
        </p:nvSpPr>
        <p:spPr>
          <a:xfrm>
            <a:off x="9832489" y="5940696"/>
            <a:ext cx="1588654" cy="76661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結束</a:t>
            </a:r>
          </a:p>
        </p:txBody>
      </p:sp>
      <p:cxnSp>
        <p:nvCxnSpPr>
          <p:cNvPr id="13" name="直線單箭頭接點 12">
            <a:extLst>
              <a:ext uri="{FF2B5EF4-FFF2-40B4-BE49-F238E27FC236}">
                <a16:creationId xmlns:a16="http://schemas.microsoft.com/office/drawing/2014/main" id="{DD56F6FA-FD3B-4571-907B-669F5210AD10}"/>
              </a:ext>
            </a:extLst>
          </p:cNvPr>
          <p:cNvCxnSpPr>
            <a:stCxn id="3" idx="3"/>
            <a:endCxn id="6" idx="1"/>
          </p:cNvCxnSpPr>
          <p:nvPr/>
        </p:nvCxnSpPr>
        <p:spPr>
          <a:xfrm>
            <a:off x="5274345" y="1728913"/>
            <a:ext cx="1163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a:extLst>
              <a:ext uri="{FF2B5EF4-FFF2-40B4-BE49-F238E27FC236}">
                <a16:creationId xmlns:a16="http://schemas.microsoft.com/office/drawing/2014/main" id="{73679C47-0A2D-4B59-80B9-382C35136313}"/>
              </a:ext>
            </a:extLst>
          </p:cNvPr>
          <p:cNvCxnSpPr>
            <a:stCxn id="6" idx="3"/>
            <a:endCxn id="7" idx="1"/>
          </p:cNvCxnSpPr>
          <p:nvPr/>
        </p:nvCxnSpPr>
        <p:spPr>
          <a:xfrm flipV="1">
            <a:off x="8377762" y="1728912"/>
            <a:ext cx="12653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a:extLst>
              <a:ext uri="{FF2B5EF4-FFF2-40B4-BE49-F238E27FC236}">
                <a16:creationId xmlns:a16="http://schemas.microsoft.com/office/drawing/2014/main" id="{77589F33-A789-4BA5-9651-B06476D92AE7}"/>
              </a:ext>
            </a:extLst>
          </p:cNvPr>
          <p:cNvCxnSpPr>
            <a:stCxn id="7" idx="2"/>
            <a:endCxn id="8" idx="0"/>
          </p:cNvCxnSpPr>
          <p:nvPr/>
        </p:nvCxnSpPr>
        <p:spPr>
          <a:xfrm>
            <a:off x="10612964" y="2246148"/>
            <a:ext cx="0" cy="558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a:extLst>
              <a:ext uri="{FF2B5EF4-FFF2-40B4-BE49-F238E27FC236}">
                <a16:creationId xmlns:a16="http://schemas.microsoft.com/office/drawing/2014/main" id="{8C9CA2F1-33F7-4838-9A9C-A66A751352A0}"/>
              </a:ext>
            </a:extLst>
          </p:cNvPr>
          <p:cNvCxnSpPr>
            <a:stCxn id="8" idx="1"/>
            <a:endCxn id="5" idx="3"/>
          </p:cNvCxnSpPr>
          <p:nvPr/>
        </p:nvCxnSpPr>
        <p:spPr>
          <a:xfrm flipH="1" flipV="1">
            <a:off x="8377762" y="3322185"/>
            <a:ext cx="12653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單箭頭接點 16">
            <a:extLst>
              <a:ext uri="{FF2B5EF4-FFF2-40B4-BE49-F238E27FC236}">
                <a16:creationId xmlns:a16="http://schemas.microsoft.com/office/drawing/2014/main" id="{C8406361-ADAA-4794-925D-C556C041A2B2}"/>
              </a:ext>
            </a:extLst>
          </p:cNvPr>
          <p:cNvCxnSpPr>
            <a:stCxn id="5" idx="1"/>
            <a:endCxn id="9" idx="3"/>
          </p:cNvCxnSpPr>
          <p:nvPr/>
        </p:nvCxnSpPr>
        <p:spPr>
          <a:xfrm flipH="1">
            <a:off x="5274345" y="3322185"/>
            <a:ext cx="1163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接點: 肘形 17">
            <a:extLst>
              <a:ext uri="{FF2B5EF4-FFF2-40B4-BE49-F238E27FC236}">
                <a16:creationId xmlns:a16="http://schemas.microsoft.com/office/drawing/2014/main" id="{EDA4B0B7-5795-4AFC-979C-EBCB57D7514C}"/>
              </a:ext>
            </a:extLst>
          </p:cNvPr>
          <p:cNvCxnSpPr>
            <a:stCxn id="9" idx="2"/>
            <a:endCxn id="10" idx="1"/>
          </p:cNvCxnSpPr>
          <p:nvPr/>
        </p:nvCxnSpPr>
        <p:spPr>
          <a:xfrm rot="16200000" flipH="1">
            <a:off x="4041289" y="4102659"/>
            <a:ext cx="1089893" cy="5634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a:extLst>
              <a:ext uri="{FF2B5EF4-FFF2-40B4-BE49-F238E27FC236}">
                <a16:creationId xmlns:a16="http://schemas.microsoft.com/office/drawing/2014/main" id="{A3E17DFA-8314-402F-BCF6-0684288EC376}"/>
              </a:ext>
            </a:extLst>
          </p:cNvPr>
          <p:cNvCxnSpPr>
            <a:stCxn id="10" idx="3"/>
            <a:endCxn id="11" idx="1"/>
          </p:cNvCxnSpPr>
          <p:nvPr/>
        </p:nvCxnSpPr>
        <p:spPr>
          <a:xfrm>
            <a:off x="6807580" y="4929314"/>
            <a:ext cx="983672" cy="2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接點: 肘形 19">
            <a:extLst>
              <a:ext uri="{FF2B5EF4-FFF2-40B4-BE49-F238E27FC236}">
                <a16:creationId xmlns:a16="http://schemas.microsoft.com/office/drawing/2014/main" id="{CA982008-60D9-4B00-8D6E-B5259300342C}"/>
              </a:ext>
            </a:extLst>
          </p:cNvPr>
          <p:cNvCxnSpPr>
            <a:stCxn id="11" idx="3"/>
            <a:endCxn id="12" idx="0"/>
          </p:cNvCxnSpPr>
          <p:nvPr/>
        </p:nvCxnSpPr>
        <p:spPr>
          <a:xfrm>
            <a:off x="9730889" y="4931623"/>
            <a:ext cx="895927" cy="10090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1" name="矩形 20">
            <a:extLst>
              <a:ext uri="{FF2B5EF4-FFF2-40B4-BE49-F238E27FC236}">
                <a16:creationId xmlns:a16="http://schemas.microsoft.com/office/drawing/2014/main" id="{28239F97-C7A2-40B6-9443-45E713AF68FA}"/>
              </a:ext>
            </a:extLst>
          </p:cNvPr>
          <p:cNvSpPr/>
          <p:nvPr/>
        </p:nvSpPr>
        <p:spPr>
          <a:xfrm>
            <a:off x="0" y="-210"/>
            <a:ext cx="7165744" cy="769441"/>
          </a:xfrm>
          <a:prstGeom prst="rect">
            <a:avLst/>
          </a:prstGeom>
          <a:noFill/>
        </p:spPr>
        <p:txBody>
          <a:bodyPr wrap="none" lIns="91440" tIns="45720" rIns="91440" bIns="45720">
            <a:spAutoFit/>
          </a:bodyPr>
          <a:lstStyle/>
          <a:p>
            <a:pPr algn="ct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PART1-</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將訓練資料包成</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en-US" altLang="zh-TW" sz="4400" b="1" dirty="0" err="1">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npz</a:t>
            </a:r>
            <a:endPar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60209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流程圖: 結束點 20">
            <a:extLst>
              <a:ext uri="{FF2B5EF4-FFF2-40B4-BE49-F238E27FC236}">
                <a16:creationId xmlns:a16="http://schemas.microsoft.com/office/drawing/2014/main" id="{3A653CF6-1C2A-445D-9A2C-6C2F9F7A36A2}"/>
              </a:ext>
            </a:extLst>
          </p:cNvPr>
          <p:cNvSpPr/>
          <p:nvPr/>
        </p:nvSpPr>
        <p:spPr>
          <a:xfrm>
            <a:off x="508952" y="1355032"/>
            <a:ext cx="1588654" cy="76661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開始</a:t>
            </a:r>
          </a:p>
        </p:txBody>
      </p:sp>
      <p:sp>
        <p:nvSpPr>
          <p:cNvPr id="22" name="矩形 21">
            <a:extLst>
              <a:ext uri="{FF2B5EF4-FFF2-40B4-BE49-F238E27FC236}">
                <a16:creationId xmlns:a16="http://schemas.microsoft.com/office/drawing/2014/main" id="{5D9C0754-92A4-4450-9C29-D5C6FA9370A8}"/>
              </a:ext>
            </a:extLst>
          </p:cNvPr>
          <p:cNvSpPr/>
          <p:nvPr/>
        </p:nvSpPr>
        <p:spPr>
          <a:xfrm>
            <a:off x="3362988" y="1221103"/>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讀取</a:t>
            </a:r>
            <a:r>
              <a:rPr lang="en-US" altLang="zh-TW" dirty="0" err="1">
                <a:solidFill>
                  <a:schemeClr val="tx1"/>
                </a:solidFill>
              </a:rPr>
              <a:t>npz</a:t>
            </a:r>
            <a:r>
              <a:rPr lang="zh-TW" altLang="en-US" dirty="0">
                <a:solidFill>
                  <a:schemeClr val="tx1"/>
                </a:solidFill>
              </a:rPr>
              <a:t>檔案</a:t>
            </a:r>
          </a:p>
        </p:txBody>
      </p:sp>
      <p:cxnSp>
        <p:nvCxnSpPr>
          <p:cNvPr id="23" name="直線單箭頭接點 22">
            <a:extLst>
              <a:ext uri="{FF2B5EF4-FFF2-40B4-BE49-F238E27FC236}">
                <a16:creationId xmlns:a16="http://schemas.microsoft.com/office/drawing/2014/main" id="{FF801624-81D1-493A-A1CD-61C9C2DA6FC8}"/>
              </a:ext>
            </a:extLst>
          </p:cNvPr>
          <p:cNvCxnSpPr>
            <a:stCxn id="21" idx="3"/>
            <a:endCxn id="22" idx="1"/>
          </p:cNvCxnSpPr>
          <p:nvPr/>
        </p:nvCxnSpPr>
        <p:spPr>
          <a:xfrm flipV="1">
            <a:off x="2097606" y="1738340"/>
            <a:ext cx="12653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A5C99612-C659-4A26-99B5-AAE044FF3008}"/>
              </a:ext>
            </a:extLst>
          </p:cNvPr>
          <p:cNvSpPr/>
          <p:nvPr/>
        </p:nvSpPr>
        <p:spPr>
          <a:xfrm>
            <a:off x="6466405" y="2814375"/>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設定</a:t>
            </a:r>
            <a:r>
              <a:rPr lang="en-US" altLang="zh-TW" dirty="0">
                <a:solidFill>
                  <a:schemeClr val="tx1"/>
                </a:solidFill>
              </a:rPr>
              <a:t>loss</a:t>
            </a:r>
            <a:r>
              <a:rPr lang="zh-TW" altLang="en-US" dirty="0">
                <a:solidFill>
                  <a:schemeClr val="tx1"/>
                </a:solidFill>
              </a:rPr>
              <a:t>函數、</a:t>
            </a:r>
            <a:r>
              <a:rPr lang="en-US" altLang="zh-TW" dirty="0">
                <a:solidFill>
                  <a:schemeClr val="tx1"/>
                </a:solidFill>
              </a:rPr>
              <a:t>optimizer</a:t>
            </a:r>
            <a:r>
              <a:rPr lang="zh-TW" altLang="en-US" dirty="0">
                <a:solidFill>
                  <a:schemeClr val="tx1"/>
                </a:solidFill>
              </a:rPr>
              <a:t>、</a:t>
            </a:r>
            <a:r>
              <a:rPr lang="en-US" altLang="zh-TW" dirty="0">
                <a:solidFill>
                  <a:schemeClr val="tx1"/>
                </a:solidFill>
              </a:rPr>
              <a:t>metrics</a:t>
            </a:r>
            <a:endParaRPr lang="zh-TW" altLang="en-US" dirty="0">
              <a:solidFill>
                <a:schemeClr val="tx1"/>
              </a:solidFill>
            </a:endParaRPr>
          </a:p>
        </p:txBody>
      </p:sp>
      <p:sp>
        <p:nvSpPr>
          <p:cNvPr id="25" name="矩形 24">
            <a:extLst>
              <a:ext uri="{FF2B5EF4-FFF2-40B4-BE49-F238E27FC236}">
                <a16:creationId xmlns:a16="http://schemas.microsoft.com/office/drawing/2014/main" id="{711AE43D-2B58-4CC0-A934-42F59BD27AA6}"/>
              </a:ext>
            </a:extLst>
          </p:cNvPr>
          <p:cNvSpPr/>
          <p:nvPr/>
        </p:nvSpPr>
        <p:spPr>
          <a:xfrm>
            <a:off x="6466405" y="1221103"/>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檢查訓練集</a:t>
            </a:r>
            <a:r>
              <a:rPr lang="en-US" altLang="zh-TW" dirty="0">
                <a:solidFill>
                  <a:schemeClr val="tx1"/>
                </a:solidFill>
              </a:rPr>
              <a:t>shape</a:t>
            </a:r>
            <a:endParaRPr lang="zh-TW" altLang="en-US" dirty="0">
              <a:solidFill>
                <a:schemeClr val="tx1"/>
              </a:solidFill>
            </a:endParaRPr>
          </a:p>
        </p:txBody>
      </p:sp>
      <p:sp>
        <p:nvSpPr>
          <p:cNvPr id="26" name="矩形 25">
            <a:extLst>
              <a:ext uri="{FF2B5EF4-FFF2-40B4-BE49-F238E27FC236}">
                <a16:creationId xmlns:a16="http://schemas.microsoft.com/office/drawing/2014/main" id="{BD7DDBFC-45EE-4FE9-94DF-EA70DED124F3}"/>
              </a:ext>
            </a:extLst>
          </p:cNvPr>
          <p:cNvSpPr/>
          <p:nvPr/>
        </p:nvSpPr>
        <p:spPr>
          <a:xfrm>
            <a:off x="9671425" y="1221102"/>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Reshape</a:t>
            </a:r>
            <a:r>
              <a:rPr lang="zh-TW" altLang="en-US" dirty="0">
                <a:solidFill>
                  <a:schemeClr val="tx1"/>
                </a:solidFill>
              </a:rPr>
              <a:t>訓練集</a:t>
            </a:r>
            <a:endParaRPr lang="en-US" altLang="zh-TW" dirty="0">
              <a:solidFill>
                <a:schemeClr val="tx1"/>
              </a:solidFill>
            </a:endParaRPr>
          </a:p>
          <a:p>
            <a:pPr algn="ctr"/>
            <a:r>
              <a:rPr lang="en-US" altLang="zh-TW" dirty="0">
                <a:solidFill>
                  <a:schemeClr val="tx1"/>
                </a:solidFill>
              </a:rPr>
              <a:t>(batch, height, width, channels)</a:t>
            </a:r>
            <a:endParaRPr lang="zh-TW" altLang="en-US" dirty="0">
              <a:solidFill>
                <a:schemeClr val="tx1"/>
              </a:solidFill>
            </a:endParaRPr>
          </a:p>
        </p:txBody>
      </p:sp>
      <p:sp>
        <p:nvSpPr>
          <p:cNvPr id="27" name="矩形 26">
            <a:extLst>
              <a:ext uri="{FF2B5EF4-FFF2-40B4-BE49-F238E27FC236}">
                <a16:creationId xmlns:a16="http://schemas.microsoft.com/office/drawing/2014/main" id="{03EA2A06-E74F-44A6-8622-362FC1756DC4}"/>
              </a:ext>
            </a:extLst>
          </p:cNvPr>
          <p:cNvSpPr/>
          <p:nvPr/>
        </p:nvSpPr>
        <p:spPr>
          <a:xfrm>
            <a:off x="9671425" y="2814376"/>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建立</a:t>
            </a:r>
            <a:r>
              <a:rPr lang="en-US" altLang="zh-TW" dirty="0">
                <a:solidFill>
                  <a:schemeClr val="tx1"/>
                </a:solidFill>
              </a:rPr>
              <a:t>CNN</a:t>
            </a:r>
            <a:r>
              <a:rPr lang="zh-TW" altLang="en-US" dirty="0">
                <a:solidFill>
                  <a:schemeClr val="tx1"/>
                </a:solidFill>
              </a:rPr>
              <a:t>模型</a:t>
            </a:r>
          </a:p>
        </p:txBody>
      </p:sp>
      <p:sp>
        <p:nvSpPr>
          <p:cNvPr id="28" name="矩形 27">
            <a:extLst>
              <a:ext uri="{FF2B5EF4-FFF2-40B4-BE49-F238E27FC236}">
                <a16:creationId xmlns:a16="http://schemas.microsoft.com/office/drawing/2014/main" id="{93370CED-A65B-4484-9A2A-19A314688C4D}"/>
              </a:ext>
            </a:extLst>
          </p:cNvPr>
          <p:cNvSpPr/>
          <p:nvPr/>
        </p:nvSpPr>
        <p:spPr>
          <a:xfrm>
            <a:off x="3362988" y="2814375"/>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設定訓練輪次、批量</a:t>
            </a:r>
          </a:p>
        </p:txBody>
      </p:sp>
      <p:sp>
        <p:nvSpPr>
          <p:cNvPr id="29" name="矩形 28">
            <a:extLst>
              <a:ext uri="{FF2B5EF4-FFF2-40B4-BE49-F238E27FC236}">
                <a16:creationId xmlns:a16="http://schemas.microsoft.com/office/drawing/2014/main" id="{9EC98758-5697-4C3F-9E39-F9C8B3E6DDD9}"/>
              </a:ext>
            </a:extLst>
          </p:cNvPr>
          <p:cNvSpPr/>
          <p:nvPr/>
        </p:nvSpPr>
        <p:spPr>
          <a:xfrm>
            <a:off x="4896223" y="4421504"/>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評估測試集準確率、損失率</a:t>
            </a:r>
          </a:p>
        </p:txBody>
      </p:sp>
      <p:sp>
        <p:nvSpPr>
          <p:cNvPr id="30" name="矩形 29">
            <a:extLst>
              <a:ext uri="{FF2B5EF4-FFF2-40B4-BE49-F238E27FC236}">
                <a16:creationId xmlns:a16="http://schemas.microsoft.com/office/drawing/2014/main" id="{F6EDE62E-497D-443A-AB6C-0DA3A20A3899}"/>
              </a:ext>
            </a:extLst>
          </p:cNvPr>
          <p:cNvSpPr/>
          <p:nvPr/>
        </p:nvSpPr>
        <p:spPr>
          <a:xfrm>
            <a:off x="7819532" y="4423813"/>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儲存</a:t>
            </a:r>
            <a:r>
              <a:rPr lang="en-US" altLang="zh-TW" dirty="0">
                <a:solidFill>
                  <a:schemeClr val="tx1"/>
                </a:solidFill>
              </a:rPr>
              <a:t>model</a:t>
            </a:r>
            <a:endParaRPr lang="zh-TW" altLang="en-US" dirty="0">
              <a:solidFill>
                <a:schemeClr val="tx1"/>
              </a:solidFill>
            </a:endParaRPr>
          </a:p>
        </p:txBody>
      </p:sp>
      <p:sp>
        <p:nvSpPr>
          <p:cNvPr id="31" name="流程圖: 結束點 30">
            <a:extLst>
              <a:ext uri="{FF2B5EF4-FFF2-40B4-BE49-F238E27FC236}">
                <a16:creationId xmlns:a16="http://schemas.microsoft.com/office/drawing/2014/main" id="{B60CE655-AAE2-4A14-AA16-E4E0D1ABE26A}"/>
              </a:ext>
            </a:extLst>
          </p:cNvPr>
          <p:cNvSpPr/>
          <p:nvPr/>
        </p:nvSpPr>
        <p:spPr>
          <a:xfrm>
            <a:off x="9860769" y="5950123"/>
            <a:ext cx="1588654" cy="76661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結束</a:t>
            </a:r>
          </a:p>
        </p:txBody>
      </p:sp>
      <p:cxnSp>
        <p:nvCxnSpPr>
          <p:cNvPr id="32" name="直線單箭頭接點 31">
            <a:extLst>
              <a:ext uri="{FF2B5EF4-FFF2-40B4-BE49-F238E27FC236}">
                <a16:creationId xmlns:a16="http://schemas.microsoft.com/office/drawing/2014/main" id="{D9587B05-BF78-4637-8111-166259653991}"/>
              </a:ext>
            </a:extLst>
          </p:cNvPr>
          <p:cNvCxnSpPr>
            <a:stCxn id="22" idx="3"/>
            <a:endCxn id="25" idx="1"/>
          </p:cNvCxnSpPr>
          <p:nvPr/>
        </p:nvCxnSpPr>
        <p:spPr>
          <a:xfrm>
            <a:off x="5302625" y="1738340"/>
            <a:ext cx="1163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線單箭頭接點 32">
            <a:extLst>
              <a:ext uri="{FF2B5EF4-FFF2-40B4-BE49-F238E27FC236}">
                <a16:creationId xmlns:a16="http://schemas.microsoft.com/office/drawing/2014/main" id="{13819F07-D901-4DCA-AD7A-8E46615993FD}"/>
              </a:ext>
            </a:extLst>
          </p:cNvPr>
          <p:cNvCxnSpPr>
            <a:stCxn id="25" idx="3"/>
            <a:endCxn id="26" idx="1"/>
          </p:cNvCxnSpPr>
          <p:nvPr/>
        </p:nvCxnSpPr>
        <p:spPr>
          <a:xfrm flipV="1">
            <a:off x="8406042" y="1738339"/>
            <a:ext cx="12653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a:extLst>
              <a:ext uri="{FF2B5EF4-FFF2-40B4-BE49-F238E27FC236}">
                <a16:creationId xmlns:a16="http://schemas.microsoft.com/office/drawing/2014/main" id="{CABD00F5-C52F-4B28-BB35-BC28A4A69E3D}"/>
              </a:ext>
            </a:extLst>
          </p:cNvPr>
          <p:cNvCxnSpPr>
            <a:stCxn id="26" idx="2"/>
            <a:endCxn id="27" idx="0"/>
          </p:cNvCxnSpPr>
          <p:nvPr/>
        </p:nvCxnSpPr>
        <p:spPr>
          <a:xfrm>
            <a:off x="10641244" y="2255575"/>
            <a:ext cx="0" cy="558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單箭頭接點 34">
            <a:extLst>
              <a:ext uri="{FF2B5EF4-FFF2-40B4-BE49-F238E27FC236}">
                <a16:creationId xmlns:a16="http://schemas.microsoft.com/office/drawing/2014/main" id="{8970C5AE-8CA1-4801-A453-4F3B665D74B3}"/>
              </a:ext>
            </a:extLst>
          </p:cNvPr>
          <p:cNvCxnSpPr>
            <a:stCxn id="27" idx="1"/>
            <a:endCxn id="24" idx="3"/>
          </p:cNvCxnSpPr>
          <p:nvPr/>
        </p:nvCxnSpPr>
        <p:spPr>
          <a:xfrm flipH="1" flipV="1">
            <a:off x="8406042" y="3331612"/>
            <a:ext cx="12653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a:extLst>
              <a:ext uri="{FF2B5EF4-FFF2-40B4-BE49-F238E27FC236}">
                <a16:creationId xmlns:a16="http://schemas.microsoft.com/office/drawing/2014/main" id="{96856861-E5D5-43B3-B186-03E48FBCBECF}"/>
              </a:ext>
            </a:extLst>
          </p:cNvPr>
          <p:cNvCxnSpPr>
            <a:stCxn id="24" idx="1"/>
            <a:endCxn id="28" idx="3"/>
          </p:cNvCxnSpPr>
          <p:nvPr/>
        </p:nvCxnSpPr>
        <p:spPr>
          <a:xfrm flipH="1">
            <a:off x="5302625" y="3331612"/>
            <a:ext cx="1163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接點: 肘形 36">
            <a:extLst>
              <a:ext uri="{FF2B5EF4-FFF2-40B4-BE49-F238E27FC236}">
                <a16:creationId xmlns:a16="http://schemas.microsoft.com/office/drawing/2014/main" id="{EE05198D-6914-42FD-9878-C6FB46D19935}"/>
              </a:ext>
            </a:extLst>
          </p:cNvPr>
          <p:cNvCxnSpPr>
            <a:stCxn id="28" idx="2"/>
            <a:endCxn id="29" idx="1"/>
          </p:cNvCxnSpPr>
          <p:nvPr/>
        </p:nvCxnSpPr>
        <p:spPr>
          <a:xfrm rot="16200000" flipH="1">
            <a:off x="4069569" y="4112086"/>
            <a:ext cx="1089893" cy="5634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a:extLst>
              <a:ext uri="{FF2B5EF4-FFF2-40B4-BE49-F238E27FC236}">
                <a16:creationId xmlns:a16="http://schemas.microsoft.com/office/drawing/2014/main" id="{7F6DDB52-5863-4D6E-97B4-FDCE1E0FD109}"/>
              </a:ext>
            </a:extLst>
          </p:cNvPr>
          <p:cNvCxnSpPr>
            <a:stCxn id="29" idx="3"/>
            <a:endCxn id="30" idx="1"/>
          </p:cNvCxnSpPr>
          <p:nvPr/>
        </p:nvCxnSpPr>
        <p:spPr>
          <a:xfrm>
            <a:off x="6835860" y="4938741"/>
            <a:ext cx="983672" cy="2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接點: 肘形 38">
            <a:extLst>
              <a:ext uri="{FF2B5EF4-FFF2-40B4-BE49-F238E27FC236}">
                <a16:creationId xmlns:a16="http://schemas.microsoft.com/office/drawing/2014/main" id="{72D9FB99-7B16-4421-A35B-3E65314CDD54}"/>
              </a:ext>
            </a:extLst>
          </p:cNvPr>
          <p:cNvCxnSpPr>
            <a:stCxn id="30" idx="3"/>
            <a:endCxn id="31" idx="0"/>
          </p:cNvCxnSpPr>
          <p:nvPr/>
        </p:nvCxnSpPr>
        <p:spPr>
          <a:xfrm>
            <a:off x="9759169" y="4941050"/>
            <a:ext cx="895927" cy="10090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0" name="矩形 39">
            <a:extLst>
              <a:ext uri="{FF2B5EF4-FFF2-40B4-BE49-F238E27FC236}">
                <a16:creationId xmlns:a16="http://schemas.microsoft.com/office/drawing/2014/main" id="{6C50546F-0890-4E15-B73A-EF09972BAD4D}"/>
              </a:ext>
            </a:extLst>
          </p:cNvPr>
          <p:cNvSpPr/>
          <p:nvPr/>
        </p:nvSpPr>
        <p:spPr>
          <a:xfrm>
            <a:off x="0" y="-57748"/>
            <a:ext cx="4406976" cy="769441"/>
          </a:xfrm>
          <a:prstGeom prst="rect">
            <a:avLst/>
          </a:prstGeom>
          <a:noFill/>
        </p:spPr>
        <p:txBody>
          <a:bodyPr wrap="none" lIns="91440" tIns="45720" rIns="91440" bIns="45720">
            <a:spAutoFit/>
          </a:bodyPr>
          <a:lstStyle/>
          <a:p>
            <a:pPr algn="ct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PART2-</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訓練模型</a:t>
            </a:r>
          </a:p>
        </p:txBody>
      </p:sp>
    </p:spTree>
    <p:extLst>
      <p:ext uri="{BB962C8B-B14F-4D97-AF65-F5344CB8AC3E}">
        <p14:creationId xmlns:p14="http://schemas.microsoft.com/office/powerpoint/2010/main" val="1939837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圖: 結束點 1">
            <a:extLst>
              <a:ext uri="{FF2B5EF4-FFF2-40B4-BE49-F238E27FC236}">
                <a16:creationId xmlns:a16="http://schemas.microsoft.com/office/drawing/2014/main" id="{46D3B3B8-8220-4DCB-A817-5A4B1D101F68}"/>
              </a:ext>
            </a:extLst>
          </p:cNvPr>
          <p:cNvSpPr/>
          <p:nvPr/>
        </p:nvSpPr>
        <p:spPr>
          <a:xfrm>
            <a:off x="640927" y="1109935"/>
            <a:ext cx="1588654" cy="76661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開始</a:t>
            </a:r>
          </a:p>
        </p:txBody>
      </p:sp>
      <p:sp>
        <p:nvSpPr>
          <p:cNvPr id="3" name="矩形 2">
            <a:extLst>
              <a:ext uri="{FF2B5EF4-FFF2-40B4-BE49-F238E27FC236}">
                <a16:creationId xmlns:a16="http://schemas.microsoft.com/office/drawing/2014/main" id="{A03350A8-55C7-4F61-9546-5B76E90DB091}"/>
              </a:ext>
            </a:extLst>
          </p:cNvPr>
          <p:cNvSpPr/>
          <p:nvPr/>
        </p:nvSpPr>
        <p:spPr>
          <a:xfrm>
            <a:off x="3494963" y="976006"/>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讀取測試音檔</a:t>
            </a:r>
          </a:p>
        </p:txBody>
      </p:sp>
      <p:cxnSp>
        <p:nvCxnSpPr>
          <p:cNvPr id="4" name="直線單箭頭接點 3">
            <a:extLst>
              <a:ext uri="{FF2B5EF4-FFF2-40B4-BE49-F238E27FC236}">
                <a16:creationId xmlns:a16="http://schemas.microsoft.com/office/drawing/2014/main" id="{33661388-78C0-4398-A790-C0EF16DAC1E3}"/>
              </a:ext>
            </a:extLst>
          </p:cNvPr>
          <p:cNvCxnSpPr>
            <a:stCxn id="2" idx="3"/>
            <a:endCxn id="3" idx="1"/>
          </p:cNvCxnSpPr>
          <p:nvPr/>
        </p:nvCxnSpPr>
        <p:spPr>
          <a:xfrm flipV="1">
            <a:off x="2229581" y="1493243"/>
            <a:ext cx="126538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矩形 4">
            <a:extLst>
              <a:ext uri="{FF2B5EF4-FFF2-40B4-BE49-F238E27FC236}">
                <a16:creationId xmlns:a16="http://schemas.microsoft.com/office/drawing/2014/main" id="{A80F57FB-087A-4C92-A711-C037A20E56E9}"/>
              </a:ext>
            </a:extLst>
          </p:cNvPr>
          <p:cNvSpPr/>
          <p:nvPr/>
        </p:nvSpPr>
        <p:spPr>
          <a:xfrm>
            <a:off x="3231729" y="2578514"/>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將音訊做特徵擷取</a:t>
            </a:r>
          </a:p>
        </p:txBody>
      </p:sp>
      <p:sp>
        <p:nvSpPr>
          <p:cNvPr id="6" name="矩形 5">
            <a:extLst>
              <a:ext uri="{FF2B5EF4-FFF2-40B4-BE49-F238E27FC236}">
                <a16:creationId xmlns:a16="http://schemas.microsoft.com/office/drawing/2014/main" id="{9CD7404C-3DA1-47A0-8B50-2BA655B3CB50}"/>
              </a:ext>
            </a:extLst>
          </p:cNvPr>
          <p:cNvSpPr/>
          <p:nvPr/>
        </p:nvSpPr>
        <p:spPr>
          <a:xfrm>
            <a:off x="6598380" y="976006"/>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設定音訊視窗</a:t>
            </a:r>
            <a:endParaRPr lang="en-US" altLang="zh-TW" dirty="0">
              <a:solidFill>
                <a:schemeClr val="tx1"/>
              </a:solidFill>
            </a:endParaRPr>
          </a:p>
          <a:p>
            <a:pPr algn="ctr"/>
            <a:r>
              <a:rPr lang="en-US" altLang="zh-TW" dirty="0">
                <a:solidFill>
                  <a:schemeClr val="tx1"/>
                </a:solidFill>
              </a:rPr>
              <a:t>(0.5</a:t>
            </a:r>
            <a:r>
              <a:rPr lang="zh-TW" altLang="en-US" dirty="0">
                <a:solidFill>
                  <a:schemeClr val="tx1"/>
                </a:solidFill>
              </a:rPr>
              <a:t>秒</a:t>
            </a:r>
            <a:r>
              <a:rPr lang="en-US" altLang="zh-TW" dirty="0">
                <a:solidFill>
                  <a:schemeClr val="tx1"/>
                </a:solidFill>
              </a:rPr>
              <a:t>)</a:t>
            </a:r>
            <a:r>
              <a:rPr lang="zh-TW" altLang="en-US" dirty="0">
                <a:solidFill>
                  <a:schemeClr val="tx1"/>
                </a:solidFill>
              </a:rPr>
              <a:t>並將音訊載入此視窗</a:t>
            </a:r>
          </a:p>
        </p:txBody>
      </p:sp>
      <p:sp>
        <p:nvSpPr>
          <p:cNvPr id="7" name="矩形 6">
            <a:extLst>
              <a:ext uri="{FF2B5EF4-FFF2-40B4-BE49-F238E27FC236}">
                <a16:creationId xmlns:a16="http://schemas.microsoft.com/office/drawing/2014/main" id="{35D4459B-ABA7-409E-8D58-51683E68DDD1}"/>
              </a:ext>
            </a:extLst>
          </p:cNvPr>
          <p:cNvSpPr/>
          <p:nvPr/>
        </p:nvSpPr>
        <p:spPr>
          <a:xfrm>
            <a:off x="9803400" y="976005"/>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載入</a:t>
            </a:r>
            <a:r>
              <a:rPr lang="en-US" altLang="zh-TW" dirty="0">
                <a:solidFill>
                  <a:schemeClr val="tx1"/>
                </a:solidFill>
              </a:rPr>
              <a:t>model</a:t>
            </a:r>
            <a:endParaRPr lang="zh-TW" altLang="en-US" dirty="0">
              <a:solidFill>
                <a:schemeClr val="tx1"/>
              </a:solidFill>
            </a:endParaRPr>
          </a:p>
        </p:txBody>
      </p:sp>
      <p:sp>
        <p:nvSpPr>
          <p:cNvPr id="8" name="矩形 7">
            <a:extLst>
              <a:ext uri="{FF2B5EF4-FFF2-40B4-BE49-F238E27FC236}">
                <a16:creationId xmlns:a16="http://schemas.microsoft.com/office/drawing/2014/main" id="{062724B6-07E4-48A7-A06B-AED5BE0BFF10}"/>
              </a:ext>
            </a:extLst>
          </p:cNvPr>
          <p:cNvSpPr/>
          <p:nvPr/>
        </p:nvSpPr>
        <p:spPr>
          <a:xfrm>
            <a:off x="9803400" y="2569279"/>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新增時間</a:t>
            </a:r>
          </a:p>
        </p:txBody>
      </p:sp>
      <p:sp>
        <p:nvSpPr>
          <p:cNvPr id="9" name="矩形 8">
            <a:extLst>
              <a:ext uri="{FF2B5EF4-FFF2-40B4-BE49-F238E27FC236}">
                <a16:creationId xmlns:a16="http://schemas.microsoft.com/office/drawing/2014/main" id="{0983EC7E-CC11-4D97-80E0-74E0A069788D}"/>
              </a:ext>
            </a:extLst>
          </p:cNvPr>
          <p:cNvSpPr/>
          <p:nvPr/>
        </p:nvSpPr>
        <p:spPr>
          <a:xfrm>
            <a:off x="567038" y="2578514"/>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送進</a:t>
            </a:r>
            <a:r>
              <a:rPr lang="en-US" altLang="zh-TW" dirty="0">
                <a:solidFill>
                  <a:schemeClr val="tx1"/>
                </a:solidFill>
              </a:rPr>
              <a:t>model</a:t>
            </a:r>
            <a:r>
              <a:rPr lang="zh-TW" altLang="en-US" dirty="0">
                <a:solidFill>
                  <a:schemeClr val="tx1"/>
                </a:solidFill>
              </a:rPr>
              <a:t>做預測</a:t>
            </a:r>
          </a:p>
        </p:txBody>
      </p:sp>
      <p:sp>
        <p:nvSpPr>
          <p:cNvPr id="10" name="矩形 9">
            <a:extLst>
              <a:ext uri="{FF2B5EF4-FFF2-40B4-BE49-F238E27FC236}">
                <a16:creationId xmlns:a16="http://schemas.microsoft.com/office/drawing/2014/main" id="{EEDABEA4-BED2-43DB-8EB4-4077A1E1E5ED}"/>
              </a:ext>
            </a:extLst>
          </p:cNvPr>
          <p:cNvSpPr/>
          <p:nvPr/>
        </p:nvSpPr>
        <p:spPr>
          <a:xfrm>
            <a:off x="567037" y="4199493"/>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印出預測結果</a:t>
            </a:r>
          </a:p>
        </p:txBody>
      </p:sp>
      <p:sp>
        <p:nvSpPr>
          <p:cNvPr id="11" name="矩形 10">
            <a:extLst>
              <a:ext uri="{FF2B5EF4-FFF2-40B4-BE49-F238E27FC236}">
                <a16:creationId xmlns:a16="http://schemas.microsoft.com/office/drawing/2014/main" id="{7276B07F-6848-44DB-93EC-D9AEF7B17E9A}"/>
              </a:ext>
            </a:extLst>
          </p:cNvPr>
          <p:cNvSpPr/>
          <p:nvPr/>
        </p:nvSpPr>
        <p:spPr>
          <a:xfrm>
            <a:off x="7231071" y="4205267"/>
            <a:ext cx="1939637" cy="1034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每</a:t>
            </a:r>
            <a:r>
              <a:rPr lang="en-US" altLang="zh-TW" dirty="0">
                <a:solidFill>
                  <a:schemeClr val="tx1"/>
                </a:solidFill>
              </a:rPr>
              <a:t>0.25</a:t>
            </a:r>
            <a:r>
              <a:rPr lang="zh-TW" altLang="en-US" dirty="0">
                <a:solidFill>
                  <a:schemeClr val="tx1"/>
                </a:solidFill>
              </a:rPr>
              <a:t>秒滑動音訊一次</a:t>
            </a:r>
          </a:p>
        </p:txBody>
      </p:sp>
      <p:sp>
        <p:nvSpPr>
          <p:cNvPr id="12" name="流程圖: 結束點 11">
            <a:extLst>
              <a:ext uri="{FF2B5EF4-FFF2-40B4-BE49-F238E27FC236}">
                <a16:creationId xmlns:a16="http://schemas.microsoft.com/office/drawing/2014/main" id="{75E4582A-F322-4F6A-AF2A-6176F4C8BF0B}"/>
              </a:ext>
            </a:extLst>
          </p:cNvPr>
          <p:cNvSpPr/>
          <p:nvPr/>
        </p:nvSpPr>
        <p:spPr>
          <a:xfrm>
            <a:off x="9978891" y="5961384"/>
            <a:ext cx="1588654" cy="766618"/>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結束</a:t>
            </a:r>
          </a:p>
        </p:txBody>
      </p:sp>
      <p:cxnSp>
        <p:nvCxnSpPr>
          <p:cNvPr id="13" name="直線單箭頭接點 12">
            <a:extLst>
              <a:ext uri="{FF2B5EF4-FFF2-40B4-BE49-F238E27FC236}">
                <a16:creationId xmlns:a16="http://schemas.microsoft.com/office/drawing/2014/main" id="{A69D3254-2843-4A1B-BE1F-63017EDB6A8E}"/>
              </a:ext>
            </a:extLst>
          </p:cNvPr>
          <p:cNvCxnSpPr>
            <a:stCxn id="3" idx="3"/>
            <a:endCxn id="6" idx="1"/>
          </p:cNvCxnSpPr>
          <p:nvPr/>
        </p:nvCxnSpPr>
        <p:spPr>
          <a:xfrm>
            <a:off x="5434600" y="1493243"/>
            <a:ext cx="11637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a:extLst>
              <a:ext uri="{FF2B5EF4-FFF2-40B4-BE49-F238E27FC236}">
                <a16:creationId xmlns:a16="http://schemas.microsoft.com/office/drawing/2014/main" id="{52DF3B25-2E35-498F-9196-33FCF82BE50B}"/>
              </a:ext>
            </a:extLst>
          </p:cNvPr>
          <p:cNvCxnSpPr>
            <a:stCxn id="6" idx="3"/>
            <a:endCxn id="7" idx="1"/>
          </p:cNvCxnSpPr>
          <p:nvPr/>
        </p:nvCxnSpPr>
        <p:spPr>
          <a:xfrm flipV="1">
            <a:off x="8538017" y="1493242"/>
            <a:ext cx="12653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a:extLst>
              <a:ext uri="{FF2B5EF4-FFF2-40B4-BE49-F238E27FC236}">
                <a16:creationId xmlns:a16="http://schemas.microsoft.com/office/drawing/2014/main" id="{2781625A-69EA-4D3C-8CEB-04CFBE0410BC}"/>
              </a:ext>
            </a:extLst>
          </p:cNvPr>
          <p:cNvCxnSpPr>
            <a:stCxn id="7" idx="2"/>
            <a:endCxn id="8" idx="0"/>
          </p:cNvCxnSpPr>
          <p:nvPr/>
        </p:nvCxnSpPr>
        <p:spPr>
          <a:xfrm>
            <a:off x="10773219" y="2010478"/>
            <a:ext cx="0" cy="558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a:extLst>
              <a:ext uri="{FF2B5EF4-FFF2-40B4-BE49-F238E27FC236}">
                <a16:creationId xmlns:a16="http://schemas.microsoft.com/office/drawing/2014/main" id="{FE70ECE9-6C9A-4C8D-84F1-91E70F757CDE}"/>
              </a:ext>
            </a:extLst>
          </p:cNvPr>
          <p:cNvCxnSpPr>
            <a:cxnSpLocks/>
            <a:stCxn id="8" idx="1"/>
            <a:endCxn id="17" idx="3"/>
          </p:cNvCxnSpPr>
          <p:nvPr/>
        </p:nvCxnSpPr>
        <p:spPr>
          <a:xfrm flipH="1">
            <a:off x="8833583" y="3086516"/>
            <a:ext cx="969817" cy="5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流程圖: 決策 16">
            <a:extLst>
              <a:ext uri="{FF2B5EF4-FFF2-40B4-BE49-F238E27FC236}">
                <a16:creationId xmlns:a16="http://schemas.microsoft.com/office/drawing/2014/main" id="{367EB8BA-2D4D-405B-A3EC-B8867220165E}"/>
              </a:ext>
            </a:extLst>
          </p:cNvPr>
          <p:cNvSpPr/>
          <p:nvPr/>
        </p:nvSpPr>
        <p:spPr>
          <a:xfrm>
            <a:off x="5896420" y="2451515"/>
            <a:ext cx="2937163" cy="1281547"/>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solidFill>
                  <a:schemeClr val="tx1"/>
                </a:solidFill>
              </a:rPr>
              <a:t>判斷音訊視窗是否有明顯的聲音</a:t>
            </a:r>
            <a:endParaRPr lang="zh-TW" altLang="en-US" dirty="0">
              <a:solidFill>
                <a:schemeClr val="tx1"/>
              </a:solidFill>
            </a:endParaRPr>
          </a:p>
        </p:txBody>
      </p:sp>
      <p:cxnSp>
        <p:nvCxnSpPr>
          <p:cNvPr id="18" name="直線單箭頭接點 17">
            <a:extLst>
              <a:ext uri="{FF2B5EF4-FFF2-40B4-BE49-F238E27FC236}">
                <a16:creationId xmlns:a16="http://schemas.microsoft.com/office/drawing/2014/main" id="{072940D8-3499-4A9A-A6C7-C8F0033085FF}"/>
              </a:ext>
            </a:extLst>
          </p:cNvPr>
          <p:cNvCxnSpPr>
            <a:stCxn id="17" idx="1"/>
            <a:endCxn id="5" idx="3"/>
          </p:cNvCxnSpPr>
          <p:nvPr/>
        </p:nvCxnSpPr>
        <p:spPr>
          <a:xfrm flipH="1">
            <a:off x="5171366" y="3092289"/>
            <a:ext cx="725054" cy="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CADFDC17-D026-45D5-9EC9-C1202D0ED85E}"/>
              </a:ext>
            </a:extLst>
          </p:cNvPr>
          <p:cNvSpPr txBox="1"/>
          <p:nvPr/>
        </p:nvSpPr>
        <p:spPr>
          <a:xfrm>
            <a:off x="5326144" y="2717182"/>
            <a:ext cx="415498" cy="369332"/>
          </a:xfrm>
          <a:prstGeom prst="rect">
            <a:avLst/>
          </a:prstGeom>
          <a:noFill/>
        </p:spPr>
        <p:txBody>
          <a:bodyPr wrap="none" rtlCol="0">
            <a:spAutoFit/>
          </a:bodyPr>
          <a:lstStyle/>
          <a:p>
            <a:r>
              <a:rPr lang="zh-TW" altLang="en-US" dirty="0"/>
              <a:t>是</a:t>
            </a:r>
          </a:p>
        </p:txBody>
      </p:sp>
      <p:cxnSp>
        <p:nvCxnSpPr>
          <p:cNvPr id="20" name="直線單箭頭接點 19">
            <a:extLst>
              <a:ext uri="{FF2B5EF4-FFF2-40B4-BE49-F238E27FC236}">
                <a16:creationId xmlns:a16="http://schemas.microsoft.com/office/drawing/2014/main" id="{AF4F85EE-F3E6-44E9-8C71-0BF461E6E153}"/>
              </a:ext>
            </a:extLst>
          </p:cNvPr>
          <p:cNvCxnSpPr>
            <a:stCxn id="5" idx="1"/>
            <a:endCxn id="9" idx="3"/>
          </p:cNvCxnSpPr>
          <p:nvPr/>
        </p:nvCxnSpPr>
        <p:spPr>
          <a:xfrm flipH="1">
            <a:off x="2506675" y="3095751"/>
            <a:ext cx="725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a:extLst>
              <a:ext uri="{FF2B5EF4-FFF2-40B4-BE49-F238E27FC236}">
                <a16:creationId xmlns:a16="http://schemas.microsoft.com/office/drawing/2014/main" id="{3D7A5412-BFD0-4510-BFA6-9DAD67183840}"/>
              </a:ext>
            </a:extLst>
          </p:cNvPr>
          <p:cNvCxnSpPr>
            <a:stCxn id="9" idx="2"/>
            <a:endCxn id="10" idx="0"/>
          </p:cNvCxnSpPr>
          <p:nvPr/>
        </p:nvCxnSpPr>
        <p:spPr>
          <a:xfrm flipH="1">
            <a:off x="1536856" y="3612987"/>
            <a:ext cx="1" cy="586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流程圖: 決策 21">
            <a:extLst>
              <a:ext uri="{FF2B5EF4-FFF2-40B4-BE49-F238E27FC236}">
                <a16:creationId xmlns:a16="http://schemas.microsoft.com/office/drawing/2014/main" id="{CFF8C6C6-F50E-4A57-B020-06E22855B098}"/>
              </a:ext>
            </a:extLst>
          </p:cNvPr>
          <p:cNvSpPr/>
          <p:nvPr/>
        </p:nvSpPr>
        <p:spPr>
          <a:xfrm>
            <a:off x="3079327" y="4075955"/>
            <a:ext cx="2937163" cy="1281547"/>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tx1"/>
                </a:solidFill>
              </a:rPr>
              <a:t>判斷音訊視窗是否已到音檔尾端</a:t>
            </a:r>
          </a:p>
        </p:txBody>
      </p:sp>
      <p:cxnSp>
        <p:nvCxnSpPr>
          <p:cNvPr id="23" name="直線單箭頭接點 22">
            <a:extLst>
              <a:ext uri="{FF2B5EF4-FFF2-40B4-BE49-F238E27FC236}">
                <a16:creationId xmlns:a16="http://schemas.microsoft.com/office/drawing/2014/main" id="{26E9D6E5-5295-4B93-8700-A327472B066D}"/>
              </a:ext>
            </a:extLst>
          </p:cNvPr>
          <p:cNvCxnSpPr>
            <a:stCxn id="10" idx="3"/>
            <a:endCxn id="22" idx="1"/>
          </p:cNvCxnSpPr>
          <p:nvPr/>
        </p:nvCxnSpPr>
        <p:spPr>
          <a:xfrm flipV="1">
            <a:off x="2506674" y="4716729"/>
            <a:ext cx="57265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接點: 肘形 23">
            <a:extLst>
              <a:ext uri="{FF2B5EF4-FFF2-40B4-BE49-F238E27FC236}">
                <a16:creationId xmlns:a16="http://schemas.microsoft.com/office/drawing/2014/main" id="{B7A55FE6-86DE-4914-BA7A-1373AAC2C2AA}"/>
              </a:ext>
            </a:extLst>
          </p:cNvPr>
          <p:cNvCxnSpPr>
            <a:stCxn id="22" idx="2"/>
            <a:endCxn id="12" idx="1"/>
          </p:cNvCxnSpPr>
          <p:nvPr/>
        </p:nvCxnSpPr>
        <p:spPr>
          <a:xfrm rot="16200000" flipH="1">
            <a:off x="6769805" y="3135606"/>
            <a:ext cx="987191" cy="54309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接點: 肘形 24">
            <a:extLst>
              <a:ext uri="{FF2B5EF4-FFF2-40B4-BE49-F238E27FC236}">
                <a16:creationId xmlns:a16="http://schemas.microsoft.com/office/drawing/2014/main" id="{4C5BD95E-AB3C-49A4-893E-878EE7F73901}"/>
              </a:ext>
            </a:extLst>
          </p:cNvPr>
          <p:cNvCxnSpPr>
            <a:stCxn id="17" idx="2"/>
            <a:endCxn id="22" idx="0"/>
          </p:cNvCxnSpPr>
          <p:nvPr/>
        </p:nvCxnSpPr>
        <p:spPr>
          <a:xfrm rot="5400000">
            <a:off x="5785010" y="2495962"/>
            <a:ext cx="342893" cy="281709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a:extLst>
              <a:ext uri="{FF2B5EF4-FFF2-40B4-BE49-F238E27FC236}">
                <a16:creationId xmlns:a16="http://schemas.microsoft.com/office/drawing/2014/main" id="{C3AEE2FD-5444-4546-9C63-45C66FC68F03}"/>
              </a:ext>
            </a:extLst>
          </p:cNvPr>
          <p:cNvCxnSpPr>
            <a:stCxn id="22" idx="3"/>
            <a:endCxn id="11" idx="1"/>
          </p:cNvCxnSpPr>
          <p:nvPr/>
        </p:nvCxnSpPr>
        <p:spPr>
          <a:xfrm>
            <a:off x="6016490" y="4716729"/>
            <a:ext cx="1214581" cy="5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文字方塊 26">
            <a:extLst>
              <a:ext uri="{FF2B5EF4-FFF2-40B4-BE49-F238E27FC236}">
                <a16:creationId xmlns:a16="http://schemas.microsoft.com/office/drawing/2014/main" id="{C0D98C66-39A2-4923-AF5E-1F28AA553D0A}"/>
              </a:ext>
            </a:extLst>
          </p:cNvPr>
          <p:cNvSpPr txBox="1"/>
          <p:nvPr/>
        </p:nvSpPr>
        <p:spPr>
          <a:xfrm>
            <a:off x="6104378" y="3545048"/>
            <a:ext cx="415498" cy="369332"/>
          </a:xfrm>
          <a:prstGeom prst="rect">
            <a:avLst/>
          </a:prstGeom>
          <a:noFill/>
        </p:spPr>
        <p:txBody>
          <a:bodyPr wrap="none" rtlCol="0">
            <a:spAutoFit/>
          </a:bodyPr>
          <a:lstStyle/>
          <a:p>
            <a:r>
              <a:rPr lang="zh-TW" altLang="en-US" dirty="0"/>
              <a:t>否</a:t>
            </a:r>
          </a:p>
        </p:txBody>
      </p:sp>
      <p:sp>
        <p:nvSpPr>
          <p:cNvPr id="28" name="文字方塊 27">
            <a:extLst>
              <a:ext uri="{FF2B5EF4-FFF2-40B4-BE49-F238E27FC236}">
                <a16:creationId xmlns:a16="http://schemas.microsoft.com/office/drawing/2014/main" id="{EFB4D2E3-14AD-4D10-967B-15F9C333F4AB}"/>
              </a:ext>
            </a:extLst>
          </p:cNvPr>
          <p:cNvSpPr txBox="1"/>
          <p:nvPr/>
        </p:nvSpPr>
        <p:spPr>
          <a:xfrm>
            <a:off x="6363061" y="4370373"/>
            <a:ext cx="415498" cy="369332"/>
          </a:xfrm>
          <a:prstGeom prst="rect">
            <a:avLst/>
          </a:prstGeom>
          <a:noFill/>
        </p:spPr>
        <p:txBody>
          <a:bodyPr wrap="none" rtlCol="0">
            <a:spAutoFit/>
          </a:bodyPr>
          <a:lstStyle/>
          <a:p>
            <a:r>
              <a:rPr lang="zh-TW" altLang="en-US" dirty="0"/>
              <a:t>否</a:t>
            </a:r>
          </a:p>
        </p:txBody>
      </p:sp>
      <p:sp>
        <p:nvSpPr>
          <p:cNvPr id="29" name="文字方塊 28">
            <a:extLst>
              <a:ext uri="{FF2B5EF4-FFF2-40B4-BE49-F238E27FC236}">
                <a16:creationId xmlns:a16="http://schemas.microsoft.com/office/drawing/2014/main" id="{B567E8AE-CE4C-4C89-B0A0-35B41272CB1B}"/>
              </a:ext>
            </a:extLst>
          </p:cNvPr>
          <p:cNvSpPr txBox="1"/>
          <p:nvPr/>
        </p:nvSpPr>
        <p:spPr>
          <a:xfrm>
            <a:off x="7785391" y="5983882"/>
            <a:ext cx="415498" cy="369332"/>
          </a:xfrm>
          <a:prstGeom prst="rect">
            <a:avLst/>
          </a:prstGeom>
          <a:noFill/>
        </p:spPr>
        <p:txBody>
          <a:bodyPr wrap="none" rtlCol="0">
            <a:spAutoFit/>
          </a:bodyPr>
          <a:lstStyle/>
          <a:p>
            <a:r>
              <a:rPr lang="zh-TW" altLang="en-US" dirty="0"/>
              <a:t>是</a:t>
            </a:r>
          </a:p>
        </p:txBody>
      </p:sp>
      <p:cxnSp>
        <p:nvCxnSpPr>
          <p:cNvPr id="30" name="直線單箭頭接點 29">
            <a:extLst>
              <a:ext uri="{FF2B5EF4-FFF2-40B4-BE49-F238E27FC236}">
                <a16:creationId xmlns:a16="http://schemas.microsoft.com/office/drawing/2014/main" id="{B7183B73-9D09-40B9-BBDF-A561A4034A71}"/>
              </a:ext>
            </a:extLst>
          </p:cNvPr>
          <p:cNvCxnSpPr>
            <a:stCxn id="11" idx="0"/>
          </p:cNvCxnSpPr>
          <p:nvPr/>
        </p:nvCxnSpPr>
        <p:spPr>
          <a:xfrm flipH="1" flipV="1">
            <a:off x="8200889" y="3395935"/>
            <a:ext cx="1" cy="80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矩形 30">
            <a:extLst>
              <a:ext uri="{FF2B5EF4-FFF2-40B4-BE49-F238E27FC236}">
                <a16:creationId xmlns:a16="http://schemas.microsoft.com/office/drawing/2014/main" id="{7FAE0466-C326-42BE-BE76-BD67C45FE617}"/>
              </a:ext>
            </a:extLst>
          </p:cNvPr>
          <p:cNvSpPr/>
          <p:nvPr/>
        </p:nvSpPr>
        <p:spPr>
          <a:xfrm>
            <a:off x="-1" y="-57748"/>
            <a:ext cx="4406976" cy="769441"/>
          </a:xfrm>
          <a:prstGeom prst="rect">
            <a:avLst/>
          </a:prstGeom>
          <a:noFill/>
        </p:spPr>
        <p:txBody>
          <a:bodyPr wrap="none" lIns="91440" tIns="45720" rIns="91440" bIns="45720">
            <a:spAutoFit/>
          </a:bodyPr>
          <a:lstStyle/>
          <a:p>
            <a:pPr algn="ct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PART3-</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測試模型</a:t>
            </a:r>
          </a:p>
        </p:txBody>
      </p:sp>
    </p:spTree>
    <p:extLst>
      <p:ext uri="{BB962C8B-B14F-4D97-AF65-F5344CB8AC3E}">
        <p14:creationId xmlns:p14="http://schemas.microsoft.com/office/powerpoint/2010/main" val="2447530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412967" y="2548467"/>
            <a:ext cx="1964000"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zh-CN" altLang="en-US" sz="11500" b="1" i="0" u="none" strike="noStrike" kern="1200" cap="none" spc="0" normalizeH="0" baseline="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４</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6521370" y="3089694"/>
            <a:ext cx="2669764" cy="830997"/>
          </a:xfrm>
          <a:prstGeom prst="rect">
            <a:avLst/>
          </a:prstGeom>
          <a:noFill/>
        </p:spPr>
        <p:txBody>
          <a:bodyPr wrap="square" rtlCol="0">
            <a:spAutoFit/>
          </a:bodyPr>
          <a:lstStyle/>
          <a:p>
            <a:r>
              <a:rPr kumimoji="1" lang="zh-TW" altLang="en-US" sz="480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最終結果</a:t>
            </a:r>
            <a:endPar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extLst>
      <p:ext uri="{BB962C8B-B14F-4D97-AF65-F5344CB8AC3E}">
        <p14:creationId xmlns:p14="http://schemas.microsoft.com/office/powerpoint/2010/main" val="228340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B8EC5F-875E-4BE1-9F0E-41C3395B1DEA}"/>
              </a:ext>
            </a:extLst>
          </p:cNvPr>
          <p:cNvSpPr/>
          <p:nvPr/>
        </p:nvSpPr>
        <p:spPr>
          <a:xfrm>
            <a:off x="-1" y="-57748"/>
            <a:ext cx="4043094" cy="769441"/>
          </a:xfrm>
          <a:prstGeom prst="rect">
            <a:avLst/>
          </a:prstGeom>
          <a:noFill/>
        </p:spPr>
        <p:txBody>
          <a:bodyPr wrap="none" lIns="91440" tIns="45720" rIns="91440" bIns="45720">
            <a:spAutoFit/>
          </a:bodyPr>
          <a:lstStyle/>
          <a:p>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單詞測試</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en-US" altLang="zh-TW" sz="4400" b="1" dirty="0" err="1">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mfcc</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endPar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pic>
        <p:nvPicPr>
          <p:cNvPr id="3" name="圖片 2">
            <a:extLst>
              <a:ext uri="{FF2B5EF4-FFF2-40B4-BE49-F238E27FC236}">
                <a16:creationId xmlns:a16="http://schemas.microsoft.com/office/drawing/2014/main" id="{DEA34BB6-8D07-CD4C-89D8-CE51DE3A7137}"/>
              </a:ext>
            </a:extLst>
          </p:cNvPr>
          <p:cNvPicPr>
            <a:picLocks noChangeAspect="1"/>
          </p:cNvPicPr>
          <p:nvPr/>
        </p:nvPicPr>
        <p:blipFill>
          <a:blip r:embed="rId2"/>
          <a:stretch>
            <a:fillRect/>
          </a:stretch>
        </p:blipFill>
        <p:spPr>
          <a:xfrm>
            <a:off x="1314924" y="1568851"/>
            <a:ext cx="9562152" cy="4759827"/>
          </a:xfrm>
          <a:prstGeom prst="rect">
            <a:avLst/>
          </a:prstGeom>
        </p:spPr>
      </p:pic>
      <p:sp>
        <p:nvSpPr>
          <p:cNvPr id="2" name="文字方塊 1">
            <a:extLst>
              <a:ext uri="{FF2B5EF4-FFF2-40B4-BE49-F238E27FC236}">
                <a16:creationId xmlns:a16="http://schemas.microsoft.com/office/drawing/2014/main" id="{097EEB6A-9F0C-5543-8BA5-C0650C757F20}"/>
              </a:ext>
            </a:extLst>
          </p:cNvPr>
          <p:cNvSpPr txBox="1"/>
          <p:nvPr/>
        </p:nvSpPr>
        <p:spPr>
          <a:xfrm>
            <a:off x="1314924" y="1199519"/>
            <a:ext cx="1741182" cy="369332"/>
          </a:xfrm>
          <a:prstGeom prst="rect">
            <a:avLst/>
          </a:prstGeom>
          <a:noFill/>
        </p:spPr>
        <p:txBody>
          <a:bodyPr wrap="none" rtlCol="0">
            <a:spAutoFit/>
          </a:bodyPr>
          <a:lstStyle/>
          <a:p>
            <a:r>
              <a:rPr kumimoji="1" lang="en-US" altLang="zh-TW" dirty="0"/>
              <a:t>Threshold &gt; 0.7</a:t>
            </a:r>
            <a:endParaRPr kumimoji="1" lang="zh-TW" altLang="en-US" dirty="0"/>
          </a:p>
        </p:txBody>
      </p:sp>
    </p:spTree>
    <p:extLst>
      <p:ext uri="{BB962C8B-B14F-4D97-AF65-F5344CB8AC3E}">
        <p14:creationId xmlns:p14="http://schemas.microsoft.com/office/powerpoint/2010/main" val="928156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B8EC5F-875E-4BE1-9F0E-41C3395B1DEA}"/>
              </a:ext>
            </a:extLst>
          </p:cNvPr>
          <p:cNvSpPr/>
          <p:nvPr/>
        </p:nvSpPr>
        <p:spPr>
          <a:xfrm>
            <a:off x="-1" y="-57748"/>
            <a:ext cx="4607352" cy="769441"/>
          </a:xfrm>
          <a:prstGeom prst="rect">
            <a:avLst/>
          </a:prstGeom>
          <a:noFill/>
        </p:spPr>
        <p:txBody>
          <a:bodyPr wrap="none" lIns="91440" tIns="45720" rIns="91440" bIns="45720">
            <a:spAutoFit/>
          </a:bodyPr>
          <a:lstStyle/>
          <a:p>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錄音檔測試</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en-US" altLang="zh-TW" sz="4400" b="1" dirty="0" err="1">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mfcc</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endPar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pic>
        <p:nvPicPr>
          <p:cNvPr id="4" name="圖片 3">
            <a:extLst>
              <a:ext uri="{FF2B5EF4-FFF2-40B4-BE49-F238E27FC236}">
                <a16:creationId xmlns:a16="http://schemas.microsoft.com/office/drawing/2014/main" id="{50F66CD5-748D-E14A-90C4-3B8329AE4C95}"/>
              </a:ext>
            </a:extLst>
          </p:cNvPr>
          <p:cNvPicPr>
            <a:picLocks noChangeAspect="1"/>
          </p:cNvPicPr>
          <p:nvPr/>
        </p:nvPicPr>
        <p:blipFill>
          <a:blip r:embed="rId2"/>
          <a:stretch>
            <a:fillRect/>
          </a:stretch>
        </p:blipFill>
        <p:spPr>
          <a:xfrm>
            <a:off x="1642772" y="904752"/>
            <a:ext cx="5691680" cy="2833192"/>
          </a:xfrm>
          <a:prstGeom prst="rect">
            <a:avLst/>
          </a:prstGeom>
        </p:spPr>
      </p:pic>
      <p:graphicFrame>
        <p:nvGraphicFramePr>
          <p:cNvPr id="7" name="表格 6">
            <a:extLst>
              <a:ext uri="{FF2B5EF4-FFF2-40B4-BE49-F238E27FC236}">
                <a16:creationId xmlns:a16="http://schemas.microsoft.com/office/drawing/2014/main" id="{F299BEE2-36F9-1D47-A40A-738FF8D85CFA}"/>
              </a:ext>
            </a:extLst>
          </p:cNvPr>
          <p:cNvGraphicFramePr>
            <a:graphicFrameLocks noGrp="1"/>
          </p:cNvGraphicFramePr>
          <p:nvPr>
            <p:extLst>
              <p:ext uri="{D42A27DB-BD31-4B8C-83A1-F6EECF244321}">
                <p14:modId xmlns:p14="http://schemas.microsoft.com/office/powerpoint/2010/main" val="3578409984"/>
              </p:ext>
            </p:extLst>
          </p:nvPr>
        </p:nvGraphicFramePr>
        <p:xfrm>
          <a:off x="7802143" y="1441966"/>
          <a:ext cx="2535389" cy="1758765"/>
        </p:xfrm>
        <a:graphic>
          <a:graphicData uri="http://schemas.openxmlformats.org/drawingml/2006/table">
            <a:tbl>
              <a:tblPr>
                <a:tableStyleId>{5C22544A-7EE6-4342-B048-85BDC9FD1C3A}</a:tableStyleId>
              </a:tblPr>
              <a:tblGrid>
                <a:gridCol w="1391605">
                  <a:extLst>
                    <a:ext uri="{9D8B030D-6E8A-4147-A177-3AD203B41FA5}">
                      <a16:colId xmlns:a16="http://schemas.microsoft.com/office/drawing/2014/main" val="4231006071"/>
                    </a:ext>
                  </a:extLst>
                </a:gridCol>
                <a:gridCol w="1143784">
                  <a:extLst>
                    <a:ext uri="{9D8B030D-6E8A-4147-A177-3AD203B41FA5}">
                      <a16:colId xmlns:a16="http://schemas.microsoft.com/office/drawing/2014/main" val="3971660741"/>
                    </a:ext>
                  </a:extLst>
                </a:gridCol>
              </a:tblGrid>
              <a:tr h="351753">
                <a:tc>
                  <a:txBody>
                    <a:bodyPr/>
                    <a:lstStyle/>
                    <a:p>
                      <a:pPr algn="l" fontAlgn="ctr"/>
                      <a:r>
                        <a:rPr lang="zh-TW" altLang="en-US" sz="1800" u="none" strike="noStrike" dirty="0">
                          <a:effectLst/>
                        </a:rPr>
                        <a:t>準確率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a:effectLst/>
                        </a:rPr>
                        <a:t>70.29%</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318821254"/>
                  </a:ext>
                </a:extLst>
              </a:tr>
              <a:tr h="351753">
                <a:tc>
                  <a:txBody>
                    <a:bodyPr/>
                    <a:lstStyle/>
                    <a:p>
                      <a:pPr algn="l" fontAlgn="ctr"/>
                      <a:r>
                        <a:rPr lang="zh-TW" altLang="en-US" sz="1800" u="none" strike="noStrike" dirty="0">
                          <a:effectLst/>
                        </a:rPr>
                        <a:t>錯誤率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a:effectLst/>
                        </a:rPr>
                        <a:t>29.71%</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850580100"/>
                  </a:ext>
                </a:extLst>
              </a:tr>
              <a:tr h="351753">
                <a:tc>
                  <a:txBody>
                    <a:bodyPr/>
                    <a:lstStyle/>
                    <a:p>
                      <a:pPr algn="l" fontAlgn="ctr"/>
                      <a:r>
                        <a:rPr lang="zh-TW" altLang="en-US" sz="1800" u="none" strike="noStrike" dirty="0">
                          <a:effectLst/>
                        </a:rPr>
                        <a:t>精準度</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17.91%</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223240911"/>
                  </a:ext>
                </a:extLst>
              </a:tr>
              <a:tr h="351753">
                <a:tc>
                  <a:txBody>
                    <a:bodyPr/>
                    <a:lstStyle/>
                    <a:p>
                      <a:pPr algn="l" fontAlgn="ctr"/>
                      <a:r>
                        <a:rPr lang="zh-TW" altLang="en-US" sz="1800" u="none" strike="noStrike">
                          <a:effectLst/>
                        </a:rPr>
                        <a:t>召回率</a:t>
                      </a:r>
                      <a:r>
                        <a:rPr lang="en-US" altLang="zh-TW" sz="1800" u="none" strike="noStrike">
                          <a:effectLst/>
                        </a:rPr>
                        <a:t>:</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42.85%</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592704801"/>
                  </a:ext>
                </a:extLst>
              </a:tr>
              <a:tr h="351753">
                <a:tc>
                  <a:txBody>
                    <a:bodyPr/>
                    <a:lstStyle/>
                    <a:p>
                      <a:pPr algn="l" fontAlgn="ctr"/>
                      <a:r>
                        <a:rPr lang="en" sz="1800" u="none" strike="noStrike" dirty="0">
                          <a:effectLst/>
                        </a:rPr>
                        <a:t>F1 SCORE:</a:t>
                      </a:r>
                      <a:endParaRPr lang="en"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0.2526147</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882603212"/>
                  </a:ext>
                </a:extLst>
              </a:tr>
            </a:tbl>
          </a:graphicData>
        </a:graphic>
      </p:graphicFrame>
      <p:pic>
        <p:nvPicPr>
          <p:cNvPr id="8" name="圖片 7">
            <a:extLst>
              <a:ext uri="{FF2B5EF4-FFF2-40B4-BE49-F238E27FC236}">
                <a16:creationId xmlns:a16="http://schemas.microsoft.com/office/drawing/2014/main" id="{889768DF-3262-9744-95AE-2225A03F3512}"/>
              </a:ext>
            </a:extLst>
          </p:cNvPr>
          <p:cNvPicPr>
            <a:picLocks noChangeAspect="1"/>
          </p:cNvPicPr>
          <p:nvPr/>
        </p:nvPicPr>
        <p:blipFill>
          <a:blip r:embed="rId3"/>
          <a:stretch>
            <a:fillRect/>
          </a:stretch>
        </p:blipFill>
        <p:spPr>
          <a:xfrm>
            <a:off x="1619452" y="3931003"/>
            <a:ext cx="5715000" cy="2844800"/>
          </a:xfrm>
          <a:prstGeom prst="rect">
            <a:avLst/>
          </a:prstGeom>
        </p:spPr>
      </p:pic>
      <p:graphicFrame>
        <p:nvGraphicFramePr>
          <p:cNvPr id="9" name="表格 8">
            <a:extLst>
              <a:ext uri="{FF2B5EF4-FFF2-40B4-BE49-F238E27FC236}">
                <a16:creationId xmlns:a16="http://schemas.microsoft.com/office/drawing/2014/main" id="{38EFA151-DF93-EC46-ACB6-52C3A847AFCE}"/>
              </a:ext>
            </a:extLst>
          </p:cNvPr>
          <p:cNvGraphicFramePr>
            <a:graphicFrameLocks noGrp="1"/>
          </p:cNvGraphicFramePr>
          <p:nvPr>
            <p:extLst>
              <p:ext uri="{D42A27DB-BD31-4B8C-83A1-F6EECF244321}">
                <p14:modId xmlns:p14="http://schemas.microsoft.com/office/powerpoint/2010/main" val="389260398"/>
              </p:ext>
            </p:extLst>
          </p:nvPr>
        </p:nvGraphicFramePr>
        <p:xfrm>
          <a:off x="7802143" y="4276274"/>
          <a:ext cx="2535390" cy="1758764"/>
        </p:xfrm>
        <a:graphic>
          <a:graphicData uri="http://schemas.openxmlformats.org/drawingml/2006/table">
            <a:tbl>
              <a:tblPr>
                <a:tableStyleId>{5C22544A-7EE6-4342-B048-85BDC9FD1C3A}</a:tableStyleId>
              </a:tblPr>
              <a:tblGrid>
                <a:gridCol w="1427023">
                  <a:extLst>
                    <a:ext uri="{9D8B030D-6E8A-4147-A177-3AD203B41FA5}">
                      <a16:colId xmlns:a16="http://schemas.microsoft.com/office/drawing/2014/main" val="3921559903"/>
                    </a:ext>
                  </a:extLst>
                </a:gridCol>
                <a:gridCol w="1108367">
                  <a:extLst>
                    <a:ext uri="{9D8B030D-6E8A-4147-A177-3AD203B41FA5}">
                      <a16:colId xmlns:a16="http://schemas.microsoft.com/office/drawing/2014/main" val="3580801241"/>
                    </a:ext>
                  </a:extLst>
                </a:gridCol>
              </a:tblGrid>
              <a:tr h="294776">
                <a:tc>
                  <a:txBody>
                    <a:bodyPr/>
                    <a:lstStyle/>
                    <a:p>
                      <a:pPr algn="l" fontAlgn="ctr"/>
                      <a:r>
                        <a:rPr lang="zh-TW" altLang="en-US" sz="1800" u="none" strike="noStrike" dirty="0">
                          <a:effectLst/>
                        </a:rPr>
                        <a:t>準確率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78.24%</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651710044"/>
                  </a:ext>
                </a:extLst>
              </a:tr>
              <a:tr h="294776">
                <a:tc>
                  <a:txBody>
                    <a:bodyPr/>
                    <a:lstStyle/>
                    <a:p>
                      <a:pPr algn="l" fontAlgn="ctr"/>
                      <a:r>
                        <a:rPr lang="zh-TW" altLang="en-US" sz="1800" u="none" strike="noStrike" dirty="0">
                          <a:effectLst/>
                        </a:rPr>
                        <a:t>錯誤率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a:effectLst/>
                        </a:rPr>
                        <a:t>21.76%</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488153110"/>
                  </a:ext>
                </a:extLst>
              </a:tr>
              <a:tr h="294776">
                <a:tc>
                  <a:txBody>
                    <a:bodyPr/>
                    <a:lstStyle/>
                    <a:p>
                      <a:pPr algn="l" fontAlgn="ctr"/>
                      <a:r>
                        <a:rPr lang="zh-TW" altLang="en-US" sz="1800" u="none" strike="noStrike" dirty="0">
                          <a:effectLst/>
                        </a:rPr>
                        <a:t>精準度</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a:effectLst/>
                        </a:rPr>
                        <a:t>23.91%</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943746857"/>
                  </a:ext>
                </a:extLst>
              </a:tr>
              <a:tr h="294776">
                <a:tc>
                  <a:txBody>
                    <a:bodyPr/>
                    <a:lstStyle/>
                    <a:p>
                      <a:pPr algn="l" fontAlgn="ctr"/>
                      <a:r>
                        <a:rPr lang="zh-TW" altLang="en-US" sz="1800" u="none" strike="noStrike" dirty="0">
                          <a:effectLst/>
                        </a:rPr>
                        <a:t>召回率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39.28%</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985859685"/>
                  </a:ext>
                </a:extLst>
              </a:tr>
              <a:tr h="579660">
                <a:tc>
                  <a:txBody>
                    <a:bodyPr/>
                    <a:lstStyle/>
                    <a:p>
                      <a:pPr algn="l" fontAlgn="ctr"/>
                      <a:r>
                        <a:rPr lang="en" sz="1800" u="none" strike="noStrike">
                          <a:effectLst/>
                        </a:rPr>
                        <a:t>F1 SCORE:</a:t>
                      </a:r>
                      <a:endParaRPr lang="en"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0.2972574</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222437250"/>
                  </a:ext>
                </a:extLst>
              </a:tr>
            </a:tbl>
          </a:graphicData>
        </a:graphic>
      </p:graphicFrame>
    </p:spTree>
    <p:extLst>
      <p:ext uri="{BB962C8B-B14F-4D97-AF65-F5344CB8AC3E}">
        <p14:creationId xmlns:p14="http://schemas.microsoft.com/office/powerpoint/2010/main" val="1486696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B8EC5F-875E-4BE1-9F0E-41C3395B1DEA}"/>
              </a:ext>
            </a:extLst>
          </p:cNvPr>
          <p:cNvSpPr/>
          <p:nvPr/>
        </p:nvSpPr>
        <p:spPr>
          <a:xfrm>
            <a:off x="-1" y="-57748"/>
            <a:ext cx="4607352" cy="769441"/>
          </a:xfrm>
          <a:prstGeom prst="rect">
            <a:avLst/>
          </a:prstGeom>
          <a:noFill/>
        </p:spPr>
        <p:txBody>
          <a:bodyPr wrap="none" lIns="91440" tIns="45720" rIns="91440" bIns="45720">
            <a:spAutoFit/>
          </a:bodyPr>
          <a:lstStyle/>
          <a:p>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錄音檔測試</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en-US" altLang="zh-TW" sz="4400" b="1" dirty="0" err="1">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mfcc</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endPar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pic>
        <p:nvPicPr>
          <p:cNvPr id="2" name="圖片 1">
            <a:extLst>
              <a:ext uri="{FF2B5EF4-FFF2-40B4-BE49-F238E27FC236}">
                <a16:creationId xmlns:a16="http://schemas.microsoft.com/office/drawing/2014/main" id="{042EF072-190A-DE47-AF0E-746B5101AB15}"/>
              </a:ext>
            </a:extLst>
          </p:cNvPr>
          <p:cNvPicPr>
            <a:picLocks noChangeAspect="1"/>
          </p:cNvPicPr>
          <p:nvPr/>
        </p:nvPicPr>
        <p:blipFill>
          <a:blip r:embed="rId2"/>
          <a:stretch>
            <a:fillRect/>
          </a:stretch>
        </p:blipFill>
        <p:spPr>
          <a:xfrm>
            <a:off x="320983" y="1506220"/>
            <a:ext cx="7742623" cy="3845560"/>
          </a:xfrm>
          <a:prstGeom prst="rect">
            <a:avLst/>
          </a:prstGeom>
        </p:spPr>
      </p:pic>
      <p:graphicFrame>
        <p:nvGraphicFramePr>
          <p:cNvPr id="3" name="表格 2">
            <a:extLst>
              <a:ext uri="{FF2B5EF4-FFF2-40B4-BE49-F238E27FC236}">
                <a16:creationId xmlns:a16="http://schemas.microsoft.com/office/drawing/2014/main" id="{B4751FB3-36FE-8542-AD5F-A9FA16215C8B}"/>
              </a:ext>
            </a:extLst>
          </p:cNvPr>
          <p:cNvGraphicFramePr>
            <a:graphicFrameLocks noGrp="1"/>
          </p:cNvGraphicFramePr>
          <p:nvPr>
            <p:extLst>
              <p:ext uri="{D42A27DB-BD31-4B8C-83A1-F6EECF244321}">
                <p14:modId xmlns:p14="http://schemas.microsoft.com/office/powerpoint/2010/main" val="45226299"/>
              </p:ext>
            </p:extLst>
          </p:nvPr>
        </p:nvGraphicFramePr>
        <p:xfrm>
          <a:off x="9041998" y="2664995"/>
          <a:ext cx="2354314" cy="1733749"/>
        </p:xfrm>
        <a:graphic>
          <a:graphicData uri="http://schemas.openxmlformats.org/drawingml/2006/table">
            <a:tbl>
              <a:tblPr>
                <a:tableStyleId>{5C22544A-7EE6-4342-B048-85BDC9FD1C3A}</a:tableStyleId>
              </a:tblPr>
              <a:tblGrid>
                <a:gridCol w="1177157">
                  <a:extLst>
                    <a:ext uri="{9D8B030D-6E8A-4147-A177-3AD203B41FA5}">
                      <a16:colId xmlns:a16="http://schemas.microsoft.com/office/drawing/2014/main" val="2416449414"/>
                    </a:ext>
                  </a:extLst>
                </a:gridCol>
                <a:gridCol w="1177157">
                  <a:extLst>
                    <a:ext uri="{9D8B030D-6E8A-4147-A177-3AD203B41FA5}">
                      <a16:colId xmlns:a16="http://schemas.microsoft.com/office/drawing/2014/main" val="1446681775"/>
                    </a:ext>
                  </a:extLst>
                </a:gridCol>
              </a:tblGrid>
              <a:tr h="291362">
                <a:tc>
                  <a:txBody>
                    <a:bodyPr/>
                    <a:lstStyle/>
                    <a:p>
                      <a:pPr algn="l" fontAlgn="ctr"/>
                      <a:r>
                        <a:rPr lang="zh-TW" altLang="en-US" sz="1800" u="none" strike="noStrike" dirty="0">
                          <a:effectLst/>
                        </a:rPr>
                        <a:t>準確率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a:effectLst/>
                        </a:rPr>
                        <a:t>74.13%</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857100595"/>
                  </a:ext>
                </a:extLst>
              </a:tr>
              <a:tr h="291362">
                <a:tc>
                  <a:txBody>
                    <a:bodyPr/>
                    <a:lstStyle/>
                    <a:p>
                      <a:pPr algn="l" fontAlgn="ctr"/>
                      <a:r>
                        <a:rPr lang="zh-TW" altLang="en-US" sz="1800" u="none" strike="noStrike" dirty="0">
                          <a:effectLst/>
                        </a:rPr>
                        <a:t>錯誤率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a:effectLst/>
                        </a:rPr>
                        <a:t>25.87%</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443342105"/>
                  </a:ext>
                </a:extLst>
              </a:tr>
              <a:tr h="291362">
                <a:tc>
                  <a:txBody>
                    <a:bodyPr/>
                    <a:lstStyle/>
                    <a:p>
                      <a:pPr algn="l" fontAlgn="ctr"/>
                      <a:r>
                        <a:rPr lang="zh-TW" altLang="en-US" sz="1800" u="none" strike="noStrike" dirty="0">
                          <a:effectLst/>
                        </a:rPr>
                        <a:t>精準度</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14.28%</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4226426062"/>
                  </a:ext>
                </a:extLst>
              </a:tr>
              <a:tr h="291362">
                <a:tc>
                  <a:txBody>
                    <a:bodyPr/>
                    <a:lstStyle/>
                    <a:p>
                      <a:pPr algn="l" fontAlgn="ctr"/>
                      <a:r>
                        <a:rPr lang="zh-TW" altLang="en-US" sz="1800" u="none" strike="noStrike">
                          <a:effectLst/>
                        </a:rPr>
                        <a:t>召回率</a:t>
                      </a:r>
                      <a:r>
                        <a:rPr lang="en-US" altLang="zh-TW" sz="1800" u="none" strike="noStrike">
                          <a:effectLst/>
                        </a:rPr>
                        <a:t>:</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4.00%</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478793623"/>
                  </a:ext>
                </a:extLst>
              </a:tr>
              <a:tr h="568301">
                <a:tc>
                  <a:txBody>
                    <a:bodyPr/>
                    <a:lstStyle/>
                    <a:p>
                      <a:pPr algn="l" fontAlgn="ctr"/>
                      <a:r>
                        <a:rPr lang="en" sz="1800" u="none" strike="noStrike">
                          <a:effectLst/>
                        </a:rPr>
                        <a:t>F1 SCORE:</a:t>
                      </a:r>
                      <a:endParaRPr lang="en"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0.062495</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596199015"/>
                  </a:ext>
                </a:extLst>
              </a:tr>
            </a:tbl>
          </a:graphicData>
        </a:graphic>
      </p:graphicFrame>
    </p:spTree>
    <p:extLst>
      <p:ext uri="{BB962C8B-B14F-4D97-AF65-F5344CB8AC3E}">
        <p14:creationId xmlns:p14="http://schemas.microsoft.com/office/powerpoint/2010/main" val="462720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B8EC5F-875E-4BE1-9F0E-41C3395B1DEA}"/>
              </a:ext>
            </a:extLst>
          </p:cNvPr>
          <p:cNvSpPr/>
          <p:nvPr/>
        </p:nvSpPr>
        <p:spPr>
          <a:xfrm>
            <a:off x="-1" y="-57748"/>
            <a:ext cx="4270721" cy="769441"/>
          </a:xfrm>
          <a:prstGeom prst="rect">
            <a:avLst/>
          </a:prstGeom>
          <a:noFill/>
        </p:spPr>
        <p:txBody>
          <a:bodyPr wrap="none" lIns="91440" tIns="45720" rIns="91440" bIns="45720">
            <a:spAutoFit/>
          </a:bodyPr>
          <a:lstStyle/>
          <a:p>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單詞測試</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en-US" altLang="zh-TW" sz="4400" b="1" dirty="0" err="1">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fbank</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endPar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sp>
        <p:nvSpPr>
          <p:cNvPr id="2" name="文字方塊 1">
            <a:extLst>
              <a:ext uri="{FF2B5EF4-FFF2-40B4-BE49-F238E27FC236}">
                <a16:creationId xmlns:a16="http://schemas.microsoft.com/office/drawing/2014/main" id="{097EEB6A-9F0C-5543-8BA5-C0650C757F20}"/>
              </a:ext>
            </a:extLst>
          </p:cNvPr>
          <p:cNvSpPr txBox="1"/>
          <p:nvPr/>
        </p:nvSpPr>
        <p:spPr>
          <a:xfrm>
            <a:off x="1314924" y="1199519"/>
            <a:ext cx="1741182" cy="369332"/>
          </a:xfrm>
          <a:prstGeom prst="rect">
            <a:avLst/>
          </a:prstGeom>
          <a:noFill/>
        </p:spPr>
        <p:txBody>
          <a:bodyPr wrap="none" rtlCol="0">
            <a:spAutoFit/>
          </a:bodyPr>
          <a:lstStyle/>
          <a:p>
            <a:r>
              <a:rPr kumimoji="1" lang="en-US" altLang="zh-TW" dirty="0"/>
              <a:t>Threshold &gt; 0.7</a:t>
            </a:r>
            <a:endParaRPr kumimoji="1" lang="zh-TW" altLang="en-US" dirty="0"/>
          </a:p>
        </p:txBody>
      </p:sp>
      <p:pic>
        <p:nvPicPr>
          <p:cNvPr id="4" name="圖片 3">
            <a:extLst>
              <a:ext uri="{FF2B5EF4-FFF2-40B4-BE49-F238E27FC236}">
                <a16:creationId xmlns:a16="http://schemas.microsoft.com/office/drawing/2014/main" id="{BB6F4364-4CBF-1C43-9C6A-89A07909BB97}"/>
              </a:ext>
            </a:extLst>
          </p:cNvPr>
          <p:cNvPicPr>
            <a:picLocks noChangeAspect="1"/>
          </p:cNvPicPr>
          <p:nvPr/>
        </p:nvPicPr>
        <p:blipFill>
          <a:blip r:embed="rId2"/>
          <a:stretch>
            <a:fillRect/>
          </a:stretch>
        </p:blipFill>
        <p:spPr>
          <a:xfrm>
            <a:off x="1314924" y="1660089"/>
            <a:ext cx="8228204" cy="4095817"/>
          </a:xfrm>
          <a:prstGeom prst="rect">
            <a:avLst/>
          </a:prstGeom>
        </p:spPr>
      </p:pic>
    </p:spTree>
    <p:extLst>
      <p:ext uri="{BB962C8B-B14F-4D97-AF65-F5344CB8AC3E}">
        <p14:creationId xmlns:p14="http://schemas.microsoft.com/office/powerpoint/2010/main" val="2392264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B8EC5F-875E-4BE1-9F0E-41C3395B1DEA}"/>
              </a:ext>
            </a:extLst>
          </p:cNvPr>
          <p:cNvSpPr/>
          <p:nvPr/>
        </p:nvSpPr>
        <p:spPr>
          <a:xfrm>
            <a:off x="-1" y="-57748"/>
            <a:ext cx="4834978" cy="769441"/>
          </a:xfrm>
          <a:prstGeom prst="rect">
            <a:avLst/>
          </a:prstGeom>
          <a:noFill/>
        </p:spPr>
        <p:txBody>
          <a:bodyPr wrap="none" lIns="91440" tIns="45720" rIns="91440" bIns="45720">
            <a:spAutoFit/>
          </a:bodyPr>
          <a:lstStyle/>
          <a:p>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錄音檔測試</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en-US" altLang="zh-TW" sz="4400" b="1" dirty="0" err="1">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fbank</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endPar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pic>
        <p:nvPicPr>
          <p:cNvPr id="3" name="圖片 2">
            <a:extLst>
              <a:ext uri="{FF2B5EF4-FFF2-40B4-BE49-F238E27FC236}">
                <a16:creationId xmlns:a16="http://schemas.microsoft.com/office/drawing/2014/main" id="{48376854-6FAA-B04E-90BF-3FAC1ED4373F}"/>
              </a:ext>
            </a:extLst>
          </p:cNvPr>
          <p:cNvPicPr>
            <a:picLocks noChangeAspect="1"/>
          </p:cNvPicPr>
          <p:nvPr/>
        </p:nvPicPr>
        <p:blipFill>
          <a:blip r:embed="rId2"/>
          <a:stretch>
            <a:fillRect/>
          </a:stretch>
        </p:blipFill>
        <p:spPr>
          <a:xfrm>
            <a:off x="1650332" y="870819"/>
            <a:ext cx="5715000" cy="2844800"/>
          </a:xfrm>
          <a:prstGeom prst="rect">
            <a:avLst/>
          </a:prstGeom>
        </p:spPr>
      </p:pic>
      <p:pic>
        <p:nvPicPr>
          <p:cNvPr id="4" name="圖片 3">
            <a:extLst>
              <a:ext uri="{FF2B5EF4-FFF2-40B4-BE49-F238E27FC236}">
                <a16:creationId xmlns:a16="http://schemas.microsoft.com/office/drawing/2014/main" id="{42E8FA59-4096-0542-8CB9-9D265014C053}"/>
              </a:ext>
            </a:extLst>
          </p:cNvPr>
          <p:cNvPicPr>
            <a:picLocks noChangeAspect="1"/>
          </p:cNvPicPr>
          <p:nvPr/>
        </p:nvPicPr>
        <p:blipFill>
          <a:blip r:embed="rId3"/>
          <a:stretch>
            <a:fillRect/>
          </a:stretch>
        </p:blipFill>
        <p:spPr>
          <a:xfrm>
            <a:off x="1650332" y="3874745"/>
            <a:ext cx="5715000" cy="2844800"/>
          </a:xfrm>
          <a:prstGeom prst="rect">
            <a:avLst/>
          </a:prstGeom>
        </p:spPr>
      </p:pic>
      <p:graphicFrame>
        <p:nvGraphicFramePr>
          <p:cNvPr id="5" name="表格 4">
            <a:extLst>
              <a:ext uri="{FF2B5EF4-FFF2-40B4-BE49-F238E27FC236}">
                <a16:creationId xmlns:a16="http://schemas.microsoft.com/office/drawing/2014/main" id="{C6C2949A-ABB9-C14D-8E98-68BE8D9A00F2}"/>
              </a:ext>
            </a:extLst>
          </p:cNvPr>
          <p:cNvGraphicFramePr>
            <a:graphicFrameLocks noGrp="1"/>
          </p:cNvGraphicFramePr>
          <p:nvPr>
            <p:extLst>
              <p:ext uri="{D42A27DB-BD31-4B8C-83A1-F6EECF244321}">
                <p14:modId xmlns:p14="http://schemas.microsoft.com/office/powerpoint/2010/main" val="1933682682"/>
              </p:ext>
            </p:extLst>
          </p:nvPr>
        </p:nvGraphicFramePr>
        <p:xfrm>
          <a:off x="7612915" y="1487204"/>
          <a:ext cx="2532112" cy="1612030"/>
        </p:xfrm>
        <a:graphic>
          <a:graphicData uri="http://schemas.openxmlformats.org/drawingml/2006/table">
            <a:tbl>
              <a:tblPr>
                <a:tableStyleId>{5C22544A-7EE6-4342-B048-85BDC9FD1C3A}</a:tableStyleId>
              </a:tblPr>
              <a:tblGrid>
                <a:gridCol w="1527754">
                  <a:extLst>
                    <a:ext uri="{9D8B030D-6E8A-4147-A177-3AD203B41FA5}">
                      <a16:colId xmlns:a16="http://schemas.microsoft.com/office/drawing/2014/main" val="3962425601"/>
                    </a:ext>
                  </a:extLst>
                </a:gridCol>
                <a:gridCol w="1004358">
                  <a:extLst>
                    <a:ext uri="{9D8B030D-6E8A-4147-A177-3AD203B41FA5}">
                      <a16:colId xmlns:a16="http://schemas.microsoft.com/office/drawing/2014/main" val="1560307621"/>
                    </a:ext>
                  </a:extLst>
                </a:gridCol>
              </a:tblGrid>
              <a:tr h="322406">
                <a:tc>
                  <a:txBody>
                    <a:bodyPr/>
                    <a:lstStyle/>
                    <a:p>
                      <a:pPr algn="l" fontAlgn="ctr"/>
                      <a:r>
                        <a:rPr lang="zh-TW" altLang="en-US" sz="1800" u="none" strike="noStrike" dirty="0">
                          <a:effectLst/>
                        </a:rPr>
                        <a:t>準確率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tc>
                <a:tc>
                  <a:txBody>
                    <a:bodyPr/>
                    <a:lstStyle/>
                    <a:p>
                      <a:pPr algn="r" fontAlgn="ctr"/>
                      <a:r>
                        <a:rPr lang="en-US" altLang="zh-TW" sz="1800" u="none" strike="noStrike">
                          <a:effectLst/>
                        </a:rPr>
                        <a:t>64.43%</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tc>
                <a:extLst>
                  <a:ext uri="{0D108BD9-81ED-4DB2-BD59-A6C34878D82A}">
                    <a16:rowId xmlns:a16="http://schemas.microsoft.com/office/drawing/2014/main" val="2657258865"/>
                  </a:ext>
                </a:extLst>
              </a:tr>
              <a:tr h="322406">
                <a:tc>
                  <a:txBody>
                    <a:bodyPr/>
                    <a:lstStyle/>
                    <a:p>
                      <a:pPr algn="l" fontAlgn="ctr"/>
                      <a:r>
                        <a:rPr lang="zh-TW" altLang="en-US" sz="1800" u="none" strike="noStrike" dirty="0">
                          <a:effectLst/>
                        </a:rPr>
                        <a:t>錯誤率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tc>
                <a:tc>
                  <a:txBody>
                    <a:bodyPr/>
                    <a:lstStyle/>
                    <a:p>
                      <a:pPr algn="r" fontAlgn="ctr"/>
                      <a:r>
                        <a:rPr lang="en-US" altLang="zh-TW" sz="1800" u="none" strike="noStrike">
                          <a:effectLst/>
                        </a:rPr>
                        <a:t>35.57%</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tc>
                <a:extLst>
                  <a:ext uri="{0D108BD9-81ED-4DB2-BD59-A6C34878D82A}">
                    <a16:rowId xmlns:a16="http://schemas.microsoft.com/office/drawing/2014/main" val="162927161"/>
                  </a:ext>
                </a:extLst>
              </a:tr>
              <a:tr h="322406">
                <a:tc>
                  <a:txBody>
                    <a:bodyPr/>
                    <a:lstStyle/>
                    <a:p>
                      <a:pPr algn="l" fontAlgn="ctr"/>
                      <a:r>
                        <a:rPr lang="zh-TW" altLang="en-US" sz="1800" u="none" strike="noStrike" dirty="0">
                          <a:effectLst/>
                        </a:rPr>
                        <a:t>精準度</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tc>
                <a:tc>
                  <a:txBody>
                    <a:bodyPr/>
                    <a:lstStyle/>
                    <a:p>
                      <a:pPr algn="r" fontAlgn="ctr"/>
                      <a:r>
                        <a:rPr lang="en-US" altLang="zh-TW" sz="1800" u="none" strike="noStrike">
                          <a:effectLst/>
                        </a:rPr>
                        <a:t>20.00%</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tc>
                <a:extLst>
                  <a:ext uri="{0D108BD9-81ED-4DB2-BD59-A6C34878D82A}">
                    <a16:rowId xmlns:a16="http://schemas.microsoft.com/office/drawing/2014/main" val="4281751635"/>
                  </a:ext>
                </a:extLst>
              </a:tr>
              <a:tr h="322406">
                <a:tc>
                  <a:txBody>
                    <a:bodyPr/>
                    <a:lstStyle/>
                    <a:p>
                      <a:pPr algn="l" fontAlgn="ctr"/>
                      <a:r>
                        <a:rPr lang="zh-TW" altLang="en-US" sz="1800" u="none" strike="noStrike" dirty="0">
                          <a:effectLst/>
                        </a:rPr>
                        <a:t>召回率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tc>
                <a:tc>
                  <a:txBody>
                    <a:bodyPr/>
                    <a:lstStyle/>
                    <a:p>
                      <a:pPr algn="r" fontAlgn="ctr"/>
                      <a:r>
                        <a:rPr lang="en-US" altLang="zh-TW" sz="1800" u="none" strike="noStrike" dirty="0">
                          <a:effectLst/>
                        </a:rPr>
                        <a:t>67.85%</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tc>
                <a:extLst>
                  <a:ext uri="{0D108BD9-81ED-4DB2-BD59-A6C34878D82A}">
                    <a16:rowId xmlns:a16="http://schemas.microsoft.com/office/drawing/2014/main" val="566974174"/>
                  </a:ext>
                </a:extLst>
              </a:tr>
              <a:tr h="322406">
                <a:tc>
                  <a:txBody>
                    <a:bodyPr/>
                    <a:lstStyle/>
                    <a:p>
                      <a:pPr algn="l" fontAlgn="ctr"/>
                      <a:r>
                        <a:rPr lang="en" sz="1800" u="none" strike="noStrike">
                          <a:effectLst/>
                        </a:rPr>
                        <a:t>F1 SCORE:</a:t>
                      </a:r>
                      <a:endParaRPr lang="en" sz="1800" b="0" i="0" u="none" strike="noStrike">
                        <a:solidFill>
                          <a:srgbClr val="000000"/>
                        </a:solidFill>
                        <a:effectLst/>
                        <a:latin typeface="新細明體" panose="02020500000000000000" pitchFamily="18" charset="-120"/>
                        <a:ea typeface="新細明體" panose="02020500000000000000" pitchFamily="18" charset="-120"/>
                      </a:endParaRPr>
                    </a:p>
                  </a:txBody>
                  <a:tcPr marL="0" marR="0" marT="0" marB="0" anchor="ctr"/>
                </a:tc>
                <a:tc>
                  <a:txBody>
                    <a:bodyPr/>
                    <a:lstStyle/>
                    <a:p>
                      <a:pPr algn="r" fontAlgn="ctr"/>
                      <a:r>
                        <a:rPr lang="en-US" altLang="zh-TW" sz="1800" u="none" strike="noStrike" dirty="0">
                          <a:effectLst/>
                        </a:rPr>
                        <a:t>0.308936</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0" marR="0" marT="0" marB="0" anchor="ctr"/>
                </a:tc>
                <a:extLst>
                  <a:ext uri="{0D108BD9-81ED-4DB2-BD59-A6C34878D82A}">
                    <a16:rowId xmlns:a16="http://schemas.microsoft.com/office/drawing/2014/main" val="700931762"/>
                  </a:ext>
                </a:extLst>
              </a:tr>
            </a:tbl>
          </a:graphicData>
        </a:graphic>
      </p:graphicFrame>
      <p:graphicFrame>
        <p:nvGraphicFramePr>
          <p:cNvPr id="7" name="表格 6">
            <a:extLst>
              <a:ext uri="{FF2B5EF4-FFF2-40B4-BE49-F238E27FC236}">
                <a16:creationId xmlns:a16="http://schemas.microsoft.com/office/drawing/2014/main" id="{9CEE7DD9-00ED-444C-9A7B-5B0B025D64D2}"/>
              </a:ext>
            </a:extLst>
          </p:cNvPr>
          <p:cNvGraphicFramePr>
            <a:graphicFrameLocks noGrp="1"/>
          </p:cNvGraphicFramePr>
          <p:nvPr>
            <p:extLst>
              <p:ext uri="{D42A27DB-BD31-4B8C-83A1-F6EECF244321}">
                <p14:modId xmlns:p14="http://schemas.microsoft.com/office/powerpoint/2010/main" val="810186063"/>
              </p:ext>
            </p:extLst>
          </p:nvPr>
        </p:nvGraphicFramePr>
        <p:xfrm>
          <a:off x="7612916" y="4491130"/>
          <a:ext cx="2532111" cy="1612030"/>
        </p:xfrm>
        <a:graphic>
          <a:graphicData uri="http://schemas.openxmlformats.org/drawingml/2006/table">
            <a:tbl>
              <a:tblPr>
                <a:tableStyleId>{5C22544A-7EE6-4342-B048-85BDC9FD1C3A}</a:tableStyleId>
              </a:tblPr>
              <a:tblGrid>
                <a:gridCol w="1439113">
                  <a:extLst>
                    <a:ext uri="{9D8B030D-6E8A-4147-A177-3AD203B41FA5}">
                      <a16:colId xmlns:a16="http://schemas.microsoft.com/office/drawing/2014/main" val="3434992150"/>
                    </a:ext>
                  </a:extLst>
                </a:gridCol>
                <a:gridCol w="1092998">
                  <a:extLst>
                    <a:ext uri="{9D8B030D-6E8A-4147-A177-3AD203B41FA5}">
                      <a16:colId xmlns:a16="http://schemas.microsoft.com/office/drawing/2014/main" val="724145228"/>
                    </a:ext>
                  </a:extLst>
                </a:gridCol>
              </a:tblGrid>
              <a:tr h="322406">
                <a:tc>
                  <a:txBody>
                    <a:bodyPr/>
                    <a:lstStyle/>
                    <a:p>
                      <a:pPr algn="l" fontAlgn="ctr"/>
                      <a:r>
                        <a:rPr lang="zh-TW" altLang="en-US" sz="1800" u="none" strike="noStrike" dirty="0">
                          <a:effectLst/>
                        </a:rPr>
                        <a:t>準確率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a:effectLst/>
                        </a:rPr>
                        <a:t>73.64%</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824494693"/>
                  </a:ext>
                </a:extLst>
              </a:tr>
              <a:tr h="322406">
                <a:tc>
                  <a:txBody>
                    <a:bodyPr/>
                    <a:lstStyle/>
                    <a:p>
                      <a:pPr algn="l" fontAlgn="ctr"/>
                      <a:r>
                        <a:rPr lang="zh-TW" altLang="en-US" sz="1800" u="none" strike="noStrike" dirty="0">
                          <a:effectLst/>
                        </a:rPr>
                        <a:t>錯誤率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a:effectLst/>
                        </a:rPr>
                        <a:t>26.36%</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641002090"/>
                  </a:ext>
                </a:extLst>
              </a:tr>
              <a:tr h="322406">
                <a:tc>
                  <a:txBody>
                    <a:bodyPr/>
                    <a:lstStyle/>
                    <a:p>
                      <a:pPr algn="l" fontAlgn="ctr"/>
                      <a:r>
                        <a:rPr lang="zh-TW" altLang="en-US" sz="1800" u="none" strike="noStrike" dirty="0">
                          <a:effectLst/>
                        </a:rPr>
                        <a:t>精準度</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25.35%</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135428216"/>
                  </a:ext>
                </a:extLst>
              </a:tr>
              <a:tr h="322406">
                <a:tc>
                  <a:txBody>
                    <a:bodyPr/>
                    <a:lstStyle/>
                    <a:p>
                      <a:pPr algn="l" fontAlgn="ctr"/>
                      <a:r>
                        <a:rPr lang="zh-TW" altLang="en-US" sz="1800" u="none" strike="noStrike">
                          <a:effectLst/>
                        </a:rPr>
                        <a:t>召回率</a:t>
                      </a:r>
                      <a:r>
                        <a:rPr lang="en-US" altLang="zh-TW" sz="1800" u="none" strike="noStrike">
                          <a:effectLst/>
                        </a:rPr>
                        <a:t>:</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64.28%</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831196227"/>
                  </a:ext>
                </a:extLst>
              </a:tr>
              <a:tr h="322406">
                <a:tc>
                  <a:txBody>
                    <a:bodyPr/>
                    <a:lstStyle/>
                    <a:p>
                      <a:pPr algn="l" fontAlgn="ctr"/>
                      <a:r>
                        <a:rPr lang="en" sz="1800" u="none" strike="noStrike">
                          <a:effectLst/>
                        </a:rPr>
                        <a:t>F1 SCORE:</a:t>
                      </a:r>
                      <a:endParaRPr lang="en"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0.3636055</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3394909883"/>
                  </a:ext>
                </a:extLst>
              </a:tr>
            </a:tbl>
          </a:graphicData>
        </a:graphic>
      </p:graphicFrame>
    </p:spTree>
    <p:extLst>
      <p:ext uri="{BB962C8B-B14F-4D97-AF65-F5344CB8AC3E}">
        <p14:creationId xmlns:p14="http://schemas.microsoft.com/office/powerpoint/2010/main" val="624307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AB8EC5F-875E-4BE1-9F0E-41C3395B1DEA}"/>
              </a:ext>
            </a:extLst>
          </p:cNvPr>
          <p:cNvSpPr/>
          <p:nvPr/>
        </p:nvSpPr>
        <p:spPr>
          <a:xfrm>
            <a:off x="-1" y="-57748"/>
            <a:ext cx="4834978" cy="769441"/>
          </a:xfrm>
          <a:prstGeom prst="rect">
            <a:avLst/>
          </a:prstGeom>
          <a:noFill/>
        </p:spPr>
        <p:txBody>
          <a:bodyPr wrap="none" lIns="91440" tIns="45720" rIns="91440" bIns="45720">
            <a:spAutoFit/>
          </a:bodyPr>
          <a:lstStyle/>
          <a:p>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錄音檔測試</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r>
              <a:rPr lang="en-US" altLang="zh-TW" sz="4400" b="1" dirty="0" err="1">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fbank</a:t>
            </a: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a:t>
            </a:r>
            <a:endPar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pic>
        <p:nvPicPr>
          <p:cNvPr id="4" name="圖片 3">
            <a:extLst>
              <a:ext uri="{FF2B5EF4-FFF2-40B4-BE49-F238E27FC236}">
                <a16:creationId xmlns:a16="http://schemas.microsoft.com/office/drawing/2014/main" id="{C1F5F0B6-C971-6249-A3D1-322064FC328B}"/>
              </a:ext>
            </a:extLst>
          </p:cNvPr>
          <p:cNvPicPr>
            <a:picLocks noChangeAspect="1"/>
          </p:cNvPicPr>
          <p:nvPr/>
        </p:nvPicPr>
        <p:blipFill>
          <a:blip r:embed="rId2"/>
          <a:stretch>
            <a:fillRect/>
          </a:stretch>
        </p:blipFill>
        <p:spPr>
          <a:xfrm>
            <a:off x="209818" y="1482157"/>
            <a:ext cx="7839520" cy="3893686"/>
          </a:xfrm>
          <a:prstGeom prst="rect">
            <a:avLst/>
          </a:prstGeom>
        </p:spPr>
      </p:pic>
      <p:graphicFrame>
        <p:nvGraphicFramePr>
          <p:cNvPr id="5" name="表格 4">
            <a:extLst>
              <a:ext uri="{FF2B5EF4-FFF2-40B4-BE49-F238E27FC236}">
                <a16:creationId xmlns:a16="http://schemas.microsoft.com/office/drawing/2014/main" id="{A0ACCDC4-FDD5-3A4B-BC46-E09D831BEFF7}"/>
              </a:ext>
            </a:extLst>
          </p:cNvPr>
          <p:cNvGraphicFramePr>
            <a:graphicFrameLocks noGrp="1"/>
          </p:cNvGraphicFramePr>
          <p:nvPr>
            <p:extLst>
              <p:ext uri="{D42A27DB-BD31-4B8C-83A1-F6EECF244321}">
                <p14:modId xmlns:p14="http://schemas.microsoft.com/office/powerpoint/2010/main" val="2177333252"/>
              </p:ext>
            </p:extLst>
          </p:nvPr>
        </p:nvGraphicFramePr>
        <p:xfrm>
          <a:off x="8680515" y="2539992"/>
          <a:ext cx="2427037" cy="1778015"/>
        </p:xfrm>
        <a:graphic>
          <a:graphicData uri="http://schemas.openxmlformats.org/drawingml/2006/table">
            <a:tbl>
              <a:tblPr>
                <a:tableStyleId>{5C22544A-7EE6-4342-B048-85BDC9FD1C3A}</a:tableStyleId>
              </a:tblPr>
              <a:tblGrid>
                <a:gridCol w="1369861">
                  <a:extLst>
                    <a:ext uri="{9D8B030D-6E8A-4147-A177-3AD203B41FA5}">
                      <a16:colId xmlns:a16="http://schemas.microsoft.com/office/drawing/2014/main" val="790747675"/>
                    </a:ext>
                  </a:extLst>
                </a:gridCol>
                <a:gridCol w="1057176">
                  <a:extLst>
                    <a:ext uri="{9D8B030D-6E8A-4147-A177-3AD203B41FA5}">
                      <a16:colId xmlns:a16="http://schemas.microsoft.com/office/drawing/2014/main" val="1794585135"/>
                    </a:ext>
                  </a:extLst>
                </a:gridCol>
              </a:tblGrid>
              <a:tr h="355603">
                <a:tc>
                  <a:txBody>
                    <a:bodyPr/>
                    <a:lstStyle/>
                    <a:p>
                      <a:pPr algn="l" fontAlgn="ctr"/>
                      <a:r>
                        <a:rPr lang="zh-TW" altLang="en-US" sz="1800" u="none" strike="noStrike" dirty="0">
                          <a:effectLst/>
                        </a:rPr>
                        <a:t>準確率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a:effectLst/>
                        </a:rPr>
                        <a:t>81.89%</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018834260"/>
                  </a:ext>
                </a:extLst>
              </a:tr>
              <a:tr h="355603">
                <a:tc>
                  <a:txBody>
                    <a:bodyPr/>
                    <a:lstStyle/>
                    <a:p>
                      <a:pPr algn="l" fontAlgn="ctr"/>
                      <a:r>
                        <a:rPr lang="zh-TW" altLang="en-US" sz="1800" u="none" strike="noStrike" dirty="0">
                          <a:effectLst/>
                        </a:rPr>
                        <a:t>錯誤率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a:effectLst/>
                        </a:rPr>
                        <a:t>18.11%</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1610201611"/>
                  </a:ext>
                </a:extLst>
              </a:tr>
              <a:tr h="355603">
                <a:tc>
                  <a:txBody>
                    <a:bodyPr/>
                    <a:lstStyle/>
                    <a:p>
                      <a:pPr algn="l" fontAlgn="ctr"/>
                      <a:r>
                        <a:rPr lang="zh-TW" altLang="en-US" sz="1800" u="none" strike="noStrike" dirty="0">
                          <a:effectLst/>
                        </a:rPr>
                        <a:t>精準度</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a:effectLst/>
                        </a:rPr>
                        <a:t>65.51%</a:t>
                      </a:r>
                      <a:endParaRPr lang="en-US" altLang="zh-TW"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4083794794"/>
                  </a:ext>
                </a:extLst>
              </a:tr>
              <a:tr h="355603">
                <a:tc>
                  <a:txBody>
                    <a:bodyPr/>
                    <a:lstStyle/>
                    <a:p>
                      <a:pPr algn="l" fontAlgn="ctr"/>
                      <a:r>
                        <a:rPr lang="zh-TW" altLang="en-US" sz="1800" u="none" strike="noStrike" dirty="0">
                          <a:effectLst/>
                        </a:rPr>
                        <a:t>召回率</a:t>
                      </a:r>
                      <a:r>
                        <a:rPr lang="en-US" altLang="zh-TW" sz="1800" u="none" strike="noStrike" dirty="0">
                          <a:effectLst/>
                        </a:rPr>
                        <a:t>:</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37.25%</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446201767"/>
                  </a:ext>
                </a:extLst>
              </a:tr>
              <a:tr h="355603">
                <a:tc>
                  <a:txBody>
                    <a:bodyPr/>
                    <a:lstStyle/>
                    <a:p>
                      <a:pPr algn="l" fontAlgn="ctr"/>
                      <a:r>
                        <a:rPr lang="en" sz="1800" u="none" strike="noStrike">
                          <a:effectLst/>
                        </a:rPr>
                        <a:t>F1 SCORE:</a:t>
                      </a:r>
                      <a:endParaRPr lang="en" sz="1800" b="0" i="0" u="none" strike="noStrike">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tc>
                  <a:txBody>
                    <a:bodyPr/>
                    <a:lstStyle/>
                    <a:p>
                      <a:pPr algn="r" fontAlgn="ctr"/>
                      <a:r>
                        <a:rPr lang="en-US" altLang="zh-TW" sz="1800" u="none" strike="noStrike" dirty="0">
                          <a:effectLst/>
                        </a:rPr>
                        <a:t>0.474941</a:t>
                      </a:r>
                      <a:endParaRPr lang="en-US" altLang="zh-TW" sz="1800" b="0" i="0" u="none" strike="noStrike" dirty="0">
                        <a:solidFill>
                          <a:srgbClr val="000000"/>
                        </a:solidFill>
                        <a:effectLst/>
                        <a:latin typeface="新細明體" panose="02020500000000000000" pitchFamily="18" charset="-120"/>
                        <a:ea typeface="新細明體" panose="02020500000000000000" pitchFamily="18" charset="-120"/>
                      </a:endParaRPr>
                    </a:p>
                  </a:txBody>
                  <a:tcPr marL="9525" marR="9525" marT="9525" marB="0" anchor="ctr"/>
                </a:tc>
                <a:extLst>
                  <a:ext uri="{0D108BD9-81ED-4DB2-BD59-A6C34878D82A}">
                    <a16:rowId xmlns:a16="http://schemas.microsoft.com/office/drawing/2014/main" val="2592023210"/>
                  </a:ext>
                </a:extLst>
              </a:tr>
            </a:tbl>
          </a:graphicData>
        </a:graphic>
      </p:graphicFrame>
    </p:spTree>
    <p:extLst>
      <p:ext uri="{BB962C8B-B14F-4D97-AF65-F5344CB8AC3E}">
        <p14:creationId xmlns:p14="http://schemas.microsoft.com/office/powerpoint/2010/main" val="206810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717540" y="2548467"/>
            <a:ext cx="1354858"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en-US" altLang="zh-CN" sz="115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1</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5738945" y="3089694"/>
            <a:ext cx="4471299" cy="830997"/>
          </a:xfrm>
          <a:prstGeom prst="rect">
            <a:avLst/>
          </a:prstGeom>
          <a:noFill/>
        </p:spPr>
        <p:txBody>
          <a:bodyPr wrap="square" rtlCol="0">
            <a:spAutoFit/>
          </a:bodyPr>
          <a:lstStyle/>
          <a:p>
            <a:r>
              <a:rPr kumimoji="1" lang="zh-TW"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功能介紹與動機</a:t>
            </a:r>
            <a:endPar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extLst>
      <p:ext uri="{BB962C8B-B14F-4D97-AF65-F5344CB8AC3E}">
        <p14:creationId xmlns:p14="http://schemas.microsoft.com/office/powerpoint/2010/main" val="2657563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接连接符 37">
            <a:extLst>
              <a:ext uri="{FF2B5EF4-FFF2-40B4-BE49-F238E27FC236}">
                <a16:creationId xmlns:a16="http://schemas.microsoft.com/office/drawing/2014/main" id="{E30E889F-82AD-4468-8FB5-DB6E71953424}"/>
              </a:ext>
            </a:extLst>
          </p:cNvPr>
          <p:cNvCxnSpPr>
            <a:cxnSpLocks/>
          </p:cNvCxnSpPr>
          <p:nvPr/>
        </p:nvCxnSpPr>
        <p:spPr>
          <a:xfrm flipH="1">
            <a:off x="9473456" y="1066691"/>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374B8BA-E1A5-4F96-A711-A1301B6872D2}"/>
              </a:ext>
            </a:extLst>
          </p:cNvPr>
          <p:cNvCxnSpPr>
            <a:cxnSpLocks/>
          </p:cNvCxnSpPr>
          <p:nvPr/>
        </p:nvCxnSpPr>
        <p:spPr>
          <a:xfrm flipH="1">
            <a:off x="8632850" y="1261096"/>
            <a:ext cx="840606" cy="391982"/>
          </a:xfrm>
          <a:prstGeom prst="line">
            <a:avLst/>
          </a:prstGeom>
          <a:ln w="31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nvGrpSpPr>
          <p:cNvPr id="42" name="组合 41">
            <a:extLst>
              <a:ext uri="{FF2B5EF4-FFF2-40B4-BE49-F238E27FC236}">
                <a16:creationId xmlns:a16="http://schemas.microsoft.com/office/drawing/2014/main" id="{55658A09-94DD-4D42-A1E6-877B1B733197}"/>
              </a:ext>
            </a:extLst>
          </p:cNvPr>
          <p:cNvGrpSpPr/>
          <p:nvPr/>
        </p:nvGrpSpPr>
        <p:grpSpPr>
          <a:xfrm>
            <a:off x="5178458" y="1364474"/>
            <a:ext cx="1835083" cy="645459"/>
            <a:chOff x="5178000" y="1248360"/>
            <a:chExt cx="1835083" cy="645459"/>
          </a:xfrm>
        </p:grpSpPr>
        <p:cxnSp>
          <p:nvCxnSpPr>
            <p:cNvPr id="43" name="直接连接符 42">
              <a:extLst>
                <a:ext uri="{FF2B5EF4-FFF2-40B4-BE49-F238E27FC236}">
                  <a16:creationId xmlns:a16="http://schemas.microsoft.com/office/drawing/2014/main" id="{74393DC5-7F50-4EA2-8054-6E651B261BDF}"/>
                </a:ext>
              </a:extLst>
            </p:cNvPr>
            <p:cNvCxnSpPr/>
            <p:nvPr/>
          </p:nvCxnSpPr>
          <p:spPr>
            <a:xfrm>
              <a:off x="5178000" y="1267408"/>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8320CBD2-A6F5-45DE-BF56-9DBE0A074F23}"/>
                </a:ext>
              </a:extLst>
            </p:cNvPr>
            <p:cNvCxnSpPr/>
            <p:nvPr/>
          </p:nvCxnSpPr>
          <p:spPr>
            <a:xfrm>
              <a:off x="5178000"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0CBFE0D-445F-4C61-B017-E84CBA945535}"/>
                </a:ext>
              </a:extLst>
            </p:cNvPr>
            <p:cNvCxnSpPr/>
            <p:nvPr/>
          </p:nvCxnSpPr>
          <p:spPr>
            <a:xfrm>
              <a:off x="7013083" y="1248360"/>
              <a:ext cx="0" cy="64545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grpSp>
        <p:nvGrpSpPr>
          <p:cNvPr id="47" name="组合 46">
            <a:extLst>
              <a:ext uri="{FF2B5EF4-FFF2-40B4-BE49-F238E27FC236}">
                <a16:creationId xmlns:a16="http://schemas.microsoft.com/office/drawing/2014/main" id="{D7E46458-47DE-485F-BEFC-0BF30283F2E3}"/>
              </a:ext>
            </a:extLst>
          </p:cNvPr>
          <p:cNvGrpSpPr/>
          <p:nvPr/>
        </p:nvGrpSpPr>
        <p:grpSpPr>
          <a:xfrm>
            <a:off x="2921219" y="1907729"/>
            <a:ext cx="6349559" cy="1723167"/>
            <a:chOff x="2920761" y="1791615"/>
            <a:chExt cx="6349559" cy="1723167"/>
          </a:xfrm>
        </p:grpSpPr>
        <p:sp>
          <p:nvSpPr>
            <p:cNvPr id="48" name="文本框 47">
              <a:extLst>
                <a:ext uri="{FF2B5EF4-FFF2-40B4-BE49-F238E27FC236}">
                  <a16:creationId xmlns:a16="http://schemas.microsoft.com/office/drawing/2014/main" id="{973B07BA-70B6-441F-98EB-6D0148A08C53}"/>
                </a:ext>
              </a:extLst>
            </p:cNvPr>
            <p:cNvSpPr txBox="1"/>
            <p:nvPr/>
          </p:nvSpPr>
          <p:spPr>
            <a:xfrm>
              <a:off x="4867877" y="1791615"/>
              <a:ext cx="2418747" cy="1107996"/>
            </a:xfrm>
            <a:prstGeom prst="rect">
              <a:avLst/>
            </a:prstGeom>
            <a:noFill/>
          </p:spPr>
          <p:txBody>
            <a:bodyPr wrap="square" rtlCol="0">
              <a:spAutoFit/>
            </a:bodyPr>
            <a:lstStyle/>
            <a:p>
              <a:pPr algn="dist"/>
              <a:r>
                <a:rPr lang="en-US" altLang="zh-CN"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202</a:t>
              </a:r>
              <a:r>
                <a:rPr lang="en-US" altLang="zh-TW"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1</a:t>
              </a:r>
              <a:endParaRPr lang="zh-CN" altLang="en-US" sz="66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sp>
          <p:nvSpPr>
            <p:cNvPr id="49" name="文本框 48">
              <a:extLst>
                <a:ext uri="{FF2B5EF4-FFF2-40B4-BE49-F238E27FC236}">
                  <a16:creationId xmlns:a16="http://schemas.microsoft.com/office/drawing/2014/main" id="{506C9309-DA9A-4E52-B9D6-A88C4EF798D2}"/>
                </a:ext>
              </a:extLst>
            </p:cNvPr>
            <p:cNvSpPr txBox="1"/>
            <p:nvPr/>
          </p:nvSpPr>
          <p:spPr>
            <a:xfrm>
              <a:off x="2920761" y="2745341"/>
              <a:ext cx="6349559" cy="769441"/>
            </a:xfrm>
            <a:prstGeom prst="rect">
              <a:avLst/>
            </a:prstGeom>
            <a:noFill/>
          </p:spPr>
          <p:txBody>
            <a:bodyPr wrap="square" rtlCol="0">
              <a:spAutoFit/>
            </a:bodyPr>
            <a:lstStyle/>
            <a:p>
              <a:pPr algn="dist"/>
              <a:r>
                <a:rPr lang="zh-CN"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感</a:t>
              </a:r>
              <a:r>
                <a:rPr lang="zh-TW"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謝</a:t>
              </a:r>
              <a:r>
                <a:rPr lang="zh-CN"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您的</a:t>
              </a:r>
              <a:r>
                <a:rPr lang="zh-TW"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rPr>
                <a:t>聆聽</a:t>
              </a:r>
              <a:endParaRPr lang="zh-CN" altLang="en-US" sz="4400" b="1" dirty="0">
                <a:solidFill>
                  <a:schemeClr val="bg2">
                    <a:lumMod val="10000"/>
                  </a:schemeClr>
                </a:solidFill>
                <a:latin typeface="微软雅黑" panose="020B0503020204020204" pitchFamily="34" charset="-122"/>
                <a:ea typeface="微软雅黑" panose="020B0503020204020204" pitchFamily="34" charset="-122"/>
                <a:cs typeface="Segoe UI" panose="020B0502040204020203" pitchFamily="34" charset="0"/>
                <a:sym typeface="FZHei-B01S" panose="02010601030101010101" pitchFamily="2" charset="-122"/>
              </a:endParaRPr>
            </a:p>
          </p:txBody>
        </p:sp>
      </p:grpSp>
      <p:grpSp>
        <p:nvGrpSpPr>
          <p:cNvPr id="50" name="组合 49">
            <a:extLst>
              <a:ext uri="{FF2B5EF4-FFF2-40B4-BE49-F238E27FC236}">
                <a16:creationId xmlns:a16="http://schemas.microsoft.com/office/drawing/2014/main" id="{1232BAD4-3E3D-4B01-9EA0-34C1CAA212B7}"/>
              </a:ext>
            </a:extLst>
          </p:cNvPr>
          <p:cNvGrpSpPr/>
          <p:nvPr/>
        </p:nvGrpSpPr>
        <p:grpSpPr>
          <a:xfrm>
            <a:off x="5178458" y="3696226"/>
            <a:ext cx="1835083" cy="1634379"/>
            <a:chOff x="5178000" y="3580112"/>
            <a:chExt cx="1835083" cy="1634379"/>
          </a:xfrm>
        </p:grpSpPr>
        <p:cxnSp>
          <p:nvCxnSpPr>
            <p:cNvPr id="51" name="直接连接符 50">
              <a:extLst>
                <a:ext uri="{FF2B5EF4-FFF2-40B4-BE49-F238E27FC236}">
                  <a16:creationId xmlns:a16="http://schemas.microsoft.com/office/drawing/2014/main" id="{B6905B06-9247-47FC-8F86-DFC336F3EA80}"/>
                </a:ext>
              </a:extLst>
            </p:cNvPr>
            <p:cNvCxnSpPr>
              <a:cxnSpLocks/>
            </p:cNvCxnSpPr>
            <p:nvPr/>
          </p:nvCxnSpPr>
          <p:spPr>
            <a:xfrm flipV="1">
              <a:off x="7013083"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ABEDD52-1F0E-4582-A1D5-4034B77F7F4E}"/>
                </a:ext>
              </a:extLst>
            </p:cNvPr>
            <p:cNvCxnSpPr/>
            <p:nvPr/>
          </p:nvCxnSpPr>
          <p:spPr>
            <a:xfrm>
              <a:off x="5178000" y="5193853"/>
              <a:ext cx="1835083"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2A2E27C-1B12-4DFF-98E8-0259CC25840E}"/>
                </a:ext>
              </a:extLst>
            </p:cNvPr>
            <p:cNvCxnSpPr>
              <a:cxnSpLocks/>
            </p:cNvCxnSpPr>
            <p:nvPr/>
          </p:nvCxnSpPr>
          <p:spPr>
            <a:xfrm flipV="1">
              <a:off x="5178000" y="3580112"/>
              <a:ext cx="0" cy="1634379"/>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645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E7DAB42D-3A9D-4637-8303-2408B636CD71}"/>
              </a:ext>
            </a:extLst>
          </p:cNvPr>
          <p:cNvSpPr txBox="1"/>
          <p:nvPr/>
        </p:nvSpPr>
        <p:spPr>
          <a:xfrm>
            <a:off x="528707" y="2090172"/>
            <a:ext cx="11134586" cy="1384995"/>
          </a:xfrm>
          <a:prstGeom prst="rect">
            <a:avLst/>
          </a:prstGeom>
          <a:noFill/>
        </p:spPr>
        <p:txBody>
          <a:bodyPr wrap="square" rtlCol="0">
            <a:spAutoFit/>
          </a:bodyPr>
          <a:lstStyle/>
          <a:p>
            <a:r>
              <a:rPr lang="zh-TW" altLang="en-US" dirty="0"/>
              <a:t>       </a:t>
            </a:r>
            <a:r>
              <a:rPr lang="zh-TW" altLang="en-US" sz="2800" dirty="0"/>
              <a:t> 此專題作品的功能就是將大家講話當中的贅詞過濾掉，像是「阿</a:t>
            </a:r>
            <a:r>
              <a:rPr lang="en-US" altLang="zh-TW" sz="2800" dirty="0"/>
              <a:t>…</a:t>
            </a:r>
            <a:r>
              <a:rPr lang="zh-TW" altLang="en-US" sz="2800" dirty="0"/>
              <a:t>」</a:t>
            </a:r>
            <a:endParaRPr lang="en-US" altLang="zh-TW" sz="2800" dirty="0"/>
          </a:p>
          <a:p>
            <a:r>
              <a:rPr lang="zh-TW" altLang="en-US" sz="2800" dirty="0"/>
              <a:t>、 「嗯</a:t>
            </a:r>
            <a:r>
              <a:rPr lang="en-US" altLang="zh-TW" sz="2800" dirty="0"/>
              <a:t>…</a:t>
            </a:r>
            <a:r>
              <a:rPr lang="zh-TW" altLang="en-US" sz="2800" dirty="0"/>
              <a:t>」、 「ㄟ</a:t>
            </a:r>
            <a:r>
              <a:rPr lang="en-US" altLang="zh-TW" sz="2800" dirty="0"/>
              <a:t>…</a:t>
            </a:r>
            <a:r>
              <a:rPr lang="zh-TW" altLang="en-US" sz="2800" dirty="0"/>
              <a:t>」、 「吼」等</a:t>
            </a:r>
            <a:r>
              <a:rPr lang="en-US" altLang="zh-TW" sz="2800" dirty="0"/>
              <a:t>……</a:t>
            </a:r>
            <a:r>
              <a:rPr lang="zh-TW" altLang="en-US" sz="2800" dirty="0"/>
              <a:t>。其用途可用於</a:t>
            </a:r>
            <a:r>
              <a:rPr lang="en-US" altLang="zh-TW" sz="2800" dirty="0"/>
              <a:t>Podcast</a:t>
            </a:r>
            <a:r>
              <a:rPr lang="zh-TW" altLang="en-US" sz="2800" dirty="0"/>
              <a:t>錄製或者是教學檔案錄製，以讓整體檔案效果變得更好。</a:t>
            </a:r>
          </a:p>
        </p:txBody>
      </p:sp>
      <p:sp>
        <p:nvSpPr>
          <p:cNvPr id="3" name="矩形 2">
            <a:extLst>
              <a:ext uri="{FF2B5EF4-FFF2-40B4-BE49-F238E27FC236}">
                <a16:creationId xmlns:a16="http://schemas.microsoft.com/office/drawing/2014/main" id="{45A1C26F-898E-4735-96A9-5CAA03DB1E5B}"/>
              </a:ext>
            </a:extLst>
          </p:cNvPr>
          <p:cNvSpPr/>
          <p:nvPr/>
        </p:nvSpPr>
        <p:spPr>
          <a:xfrm>
            <a:off x="0" y="0"/>
            <a:ext cx="2441694"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功能介紹</a:t>
            </a:r>
          </a:p>
        </p:txBody>
      </p:sp>
    </p:spTree>
    <p:extLst>
      <p:ext uri="{BB962C8B-B14F-4D97-AF65-F5344CB8AC3E}">
        <p14:creationId xmlns:p14="http://schemas.microsoft.com/office/powerpoint/2010/main" val="385413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E7DAB42D-3A9D-4637-8303-2408B636CD71}"/>
              </a:ext>
            </a:extLst>
          </p:cNvPr>
          <p:cNvSpPr txBox="1"/>
          <p:nvPr/>
        </p:nvSpPr>
        <p:spPr>
          <a:xfrm>
            <a:off x="528707" y="1874728"/>
            <a:ext cx="11134586" cy="3108543"/>
          </a:xfrm>
          <a:prstGeom prst="rect">
            <a:avLst/>
          </a:prstGeom>
          <a:noFill/>
        </p:spPr>
        <p:txBody>
          <a:bodyPr wrap="square" rtlCol="0">
            <a:spAutoFit/>
          </a:bodyPr>
          <a:lstStyle/>
          <a:p>
            <a:pPr indent="254000" algn="just"/>
            <a:r>
              <a:rPr lang="zh-TW" altLang="en-US" sz="2800" kern="100" dirty="0">
                <a:effectLst/>
                <a:latin typeface="Times New Roman" panose="02020603050405020304" pitchFamily="18" charset="0"/>
                <a:ea typeface="新細明體" panose="02020500000000000000" pitchFamily="18" charset="-120"/>
                <a:cs typeface="Times New Roman" panose="02020603050405020304" pitchFamily="18" charset="0"/>
              </a:rPr>
              <a:t>      </a:t>
            </a:r>
            <a:r>
              <a:rPr lang="zh-TW"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因應近期武漢肺炎之因素，許多課程需要老師親自錄製教學影片，由於老師和學生時常會因影片內有贅字（口頭禪）導致誤解或聽不清楚上課內容而深感困擾，若要重錄或是另外剪輯又還需花費額外時間還有心力去處理，故我們希望可利用此作品幫助需錄製影片的老師以及其他有類似需求的使用者，可過濾掉影片中的贅字，像是：「</a:t>
            </a:r>
            <a:r>
              <a:rPr lang="zh-TW" altLang="en-US" sz="2800" kern="100" dirty="0">
                <a:effectLst/>
                <a:latin typeface="Times New Roman" panose="02020603050405020304" pitchFamily="18" charset="0"/>
                <a:ea typeface="新細明體" panose="02020500000000000000" pitchFamily="18" charset="-120"/>
                <a:cs typeface="Times New Roman" panose="02020603050405020304" pitchFamily="18" charset="0"/>
              </a:rPr>
              <a:t>阿</a:t>
            </a:r>
            <a:r>
              <a:rPr lang="zh-TW"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r>
              <a:rPr lang="zh-TW" altLang="en-US" sz="2800" kern="100" dirty="0">
                <a:effectLst/>
                <a:latin typeface="Times New Roman" panose="02020603050405020304" pitchFamily="18" charset="0"/>
                <a:ea typeface="新細明體" panose="02020500000000000000" pitchFamily="18" charset="-120"/>
                <a:cs typeface="Times New Roman" panose="02020603050405020304" pitchFamily="18" charset="0"/>
              </a:rPr>
              <a:t>嗯</a:t>
            </a:r>
            <a:r>
              <a:rPr lang="en-US"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r>
              <a:rPr lang="zh-TW"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r>
              <a:rPr lang="zh-TW" altLang="en-US" sz="2800" kern="100" dirty="0">
                <a:effectLst/>
                <a:latin typeface="Times New Roman" panose="02020603050405020304" pitchFamily="18" charset="0"/>
                <a:ea typeface="新細明體" panose="02020500000000000000" pitchFamily="18" charset="-120"/>
                <a:cs typeface="Times New Roman" panose="02020603050405020304" pitchFamily="18" charset="0"/>
              </a:rPr>
              <a:t>ㄟ</a:t>
            </a:r>
            <a:r>
              <a:rPr lang="zh-TW" altLang="zh-TW" sz="2800" kern="100" dirty="0">
                <a:effectLst/>
                <a:latin typeface="Times New Roman" panose="02020603050405020304" pitchFamily="18" charset="0"/>
                <a:ea typeface="新細明體" panose="02020500000000000000" pitchFamily="18" charset="-120"/>
                <a:cs typeface="Times New Roman" panose="02020603050405020304" pitchFamily="18" charset="0"/>
              </a:rPr>
              <a:t>…」、「吼」等，以便於提升錄製的效率及輸出影片的品質。</a:t>
            </a:r>
            <a:endParaRPr lang="zh-TW" altLang="zh-TW" sz="2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3" name="矩形 2">
            <a:extLst>
              <a:ext uri="{FF2B5EF4-FFF2-40B4-BE49-F238E27FC236}">
                <a16:creationId xmlns:a16="http://schemas.microsoft.com/office/drawing/2014/main" id="{45A1C26F-898E-4735-96A9-5CAA03DB1E5B}"/>
              </a:ext>
            </a:extLst>
          </p:cNvPr>
          <p:cNvSpPr/>
          <p:nvPr/>
        </p:nvSpPr>
        <p:spPr>
          <a:xfrm>
            <a:off x="0" y="0"/>
            <a:ext cx="1313180"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動機</a:t>
            </a:r>
          </a:p>
        </p:txBody>
      </p:sp>
    </p:spTree>
    <p:extLst>
      <p:ext uri="{BB962C8B-B14F-4D97-AF65-F5344CB8AC3E}">
        <p14:creationId xmlns:p14="http://schemas.microsoft.com/office/powerpoint/2010/main" val="158763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717538" y="2548467"/>
            <a:ext cx="1354859"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lang="en-US" altLang="zh-CN" sz="11500" dirty="0">
                <a:solidFill>
                  <a:prstClr val="white"/>
                </a:solidFill>
                <a:latin typeface="微软雅黑" panose="020B0503020204020204" pitchFamily="34" charset="-122"/>
                <a:ea typeface="微软雅黑" panose="020B0503020204020204" pitchFamily="34" charset="-122"/>
                <a:sym typeface="FZHei-B01S" panose="02010601030101010101" pitchFamily="2" charset="-122"/>
              </a:rPr>
              <a:t>2</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6521369" y="3089694"/>
            <a:ext cx="2764033" cy="830997"/>
          </a:xfrm>
          <a:prstGeom prst="rect">
            <a:avLst/>
          </a:prstGeom>
          <a:noFill/>
        </p:spPr>
        <p:txBody>
          <a:bodyPr wrap="square" rtlCol="0">
            <a:spAutoFit/>
          </a:bodyPr>
          <a:lstStyle/>
          <a:p>
            <a:r>
              <a:rPr kumimoji="1" lang="zh-TW"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背景知識</a:t>
            </a:r>
            <a:endPar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extLst>
      <p:ext uri="{BB962C8B-B14F-4D97-AF65-F5344CB8AC3E}">
        <p14:creationId xmlns:p14="http://schemas.microsoft.com/office/powerpoint/2010/main" val="3036552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28239F97-C7A2-40B6-9443-45E713AF68FA}"/>
              </a:ext>
            </a:extLst>
          </p:cNvPr>
          <p:cNvSpPr/>
          <p:nvPr/>
        </p:nvSpPr>
        <p:spPr>
          <a:xfrm>
            <a:off x="0" y="0"/>
            <a:ext cx="2441694" cy="769441"/>
          </a:xfrm>
          <a:prstGeom prst="rect">
            <a:avLst/>
          </a:prstGeom>
          <a:noFill/>
        </p:spPr>
        <p:txBody>
          <a:bodyPr wrap="none" lIns="91440" tIns="45720" rIns="91440" bIns="45720">
            <a:spAutoFit/>
          </a:bodyPr>
          <a:lstStyle/>
          <a:p>
            <a:pPr algn="ct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特徵擷取</a:t>
            </a:r>
          </a:p>
        </p:txBody>
      </p:sp>
      <p:sp>
        <p:nvSpPr>
          <p:cNvPr id="22" name="文字方塊 21">
            <a:extLst>
              <a:ext uri="{FF2B5EF4-FFF2-40B4-BE49-F238E27FC236}">
                <a16:creationId xmlns:a16="http://schemas.microsoft.com/office/drawing/2014/main" id="{26D1D0A9-6D9D-4E77-AA70-8D8C74871491}"/>
              </a:ext>
            </a:extLst>
          </p:cNvPr>
          <p:cNvSpPr txBox="1"/>
          <p:nvPr/>
        </p:nvSpPr>
        <p:spPr>
          <a:xfrm>
            <a:off x="779091" y="2103847"/>
            <a:ext cx="1107996" cy="369332"/>
          </a:xfrm>
          <a:prstGeom prst="rect">
            <a:avLst/>
          </a:prstGeom>
          <a:noFill/>
        </p:spPr>
        <p:txBody>
          <a:bodyPr wrap="none" rtlCol="0">
            <a:spAutoFit/>
          </a:bodyPr>
          <a:lstStyle/>
          <a:p>
            <a:r>
              <a:rPr lang="zh-TW" altLang="en-US" dirty="0"/>
              <a:t>語音訊號</a:t>
            </a:r>
          </a:p>
        </p:txBody>
      </p:sp>
      <p:sp>
        <p:nvSpPr>
          <p:cNvPr id="23" name="矩形 22">
            <a:extLst>
              <a:ext uri="{FF2B5EF4-FFF2-40B4-BE49-F238E27FC236}">
                <a16:creationId xmlns:a16="http://schemas.microsoft.com/office/drawing/2014/main" id="{1E787C04-6A28-4C4D-AA53-3BC96C933EF2}"/>
              </a:ext>
            </a:extLst>
          </p:cNvPr>
          <p:cNvSpPr/>
          <p:nvPr/>
        </p:nvSpPr>
        <p:spPr>
          <a:xfrm>
            <a:off x="2169391" y="1841996"/>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預加重</a:t>
            </a:r>
          </a:p>
        </p:txBody>
      </p:sp>
      <p:sp>
        <p:nvSpPr>
          <p:cNvPr id="24" name="矩形 23">
            <a:extLst>
              <a:ext uri="{FF2B5EF4-FFF2-40B4-BE49-F238E27FC236}">
                <a16:creationId xmlns:a16="http://schemas.microsoft.com/office/drawing/2014/main" id="{2732DC39-961B-4C8A-9491-C6ECC4531BB8}"/>
              </a:ext>
            </a:extLst>
          </p:cNvPr>
          <p:cNvSpPr/>
          <p:nvPr/>
        </p:nvSpPr>
        <p:spPr>
          <a:xfrm>
            <a:off x="3791568" y="1841996"/>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擷取音框</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Framing</a:t>
            </a:r>
            <a:endParaRPr lang="zh-TW" altLang="en-US" dirty="0">
              <a:ln>
                <a:solidFill>
                  <a:schemeClr val="tx1"/>
                </a:solidFill>
              </a:ln>
              <a:solidFill>
                <a:schemeClr val="tx1"/>
              </a:solidFill>
            </a:endParaRPr>
          </a:p>
        </p:txBody>
      </p:sp>
      <p:sp>
        <p:nvSpPr>
          <p:cNvPr id="25" name="矩形 24">
            <a:extLst>
              <a:ext uri="{FF2B5EF4-FFF2-40B4-BE49-F238E27FC236}">
                <a16:creationId xmlns:a16="http://schemas.microsoft.com/office/drawing/2014/main" id="{13EFEB54-3E42-48B1-924E-D83847FA300D}"/>
              </a:ext>
            </a:extLst>
          </p:cNvPr>
          <p:cNvSpPr/>
          <p:nvPr/>
        </p:nvSpPr>
        <p:spPr>
          <a:xfrm>
            <a:off x="5413282" y="1841996"/>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加窗</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Window</a:t>
            </a:r>
            <a:endParaRPr lang="zh-TW" altLang="en-US" dirty="0">
              <a:ln>
                <a:solidFill>
                  <a:schemeClr val="tx1"/>
                </a:solidFill>
              </a:ln>
              <a:solidFill>
                <a:schemeClr val="tx1"/>
              </a:solidFill>
            </a:endParaRPr>
          </a:p>
        </p:txBody>
      </p:sp>
      <p:sp>
        <p:nvSpPr>
          <p:cNvPr id="26" name="矩形 25">
            <a:extLst>
              <a:ext uri="{FF2B5EF4-FFF2-40B4-BE49-F238E27FC236}">
                <a16:creationId xmlns:a16="http://schemas.microsoft.com/office/drawing/2014/main" id="{389E8819-47AF-48F2-8AF5-A84C31D36FD1}"/>
              </a:ext>
            </a:extLst>
          </p:cNvPr>
          <p:cNvSpPr/>
          <p:nvPr/>
        </p:nvSpPr>
        <p:spPr>
          <a:xfrm>
            <a:off x="7034998" y="1841996"/>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快速傅立葉轉換</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STFT</a:t>
            </a:r>
            <a:endParaRPr lang="zh-TW" altLang="en-US" dirty="0">
              <a:ln>
                <a:solidFill>
                  <a:schemeClr val="tx1"/>
                </a:solidFill>
              </a:ln>
              <a:solidFill>
                <a:schemeClr val="tx1"/>
              </a:solidFill>
            </a:endParaRPr>
          </a:p>
        </p:txBody>
      </p:sp>
      <p:sp>
        <p:nvSpPr>
          <p:cNvPr id="27" name="矩形 26">
            <a:extLst>
              <a:ext uri="{FF2B5EF4-FFF2-40B4-BE49-F238E27FC236}">
                <a16:creationId xmlns:a16="http://schemas.microsoft.com/office/drawing/2014/main" id="{E7045804-C7C8-46DF-92A9-DB615EBE33F4}"/>
              </a:ext>
            </a:extLst>
          </p:cNvPr>
          <p:cNvSpPr/>
          <p:nvPr/>
        </p:nvSpPr>
        <p:spPr>
          <a:xfrm>
            <a:off x="8656714" y="1841996"/>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n>
                  <a:solidFill>
                    <a:schemeClr val="tx1"/>
                  </a:solidFill>
                </a:ln>
                <a:solidFill>
                  <a:schemeClr val="tx1"/>
                </a:solidFill>
              </a:rPr>
              <a:t>MEL</a:t>
            </a:r>
            <a:r>
              <a:rPr lang="zh-TW" altLang="en-US" dirty="0">
                <a:ln>
                  <a:solidFill>
                    <a:schemeClr val="tx1"/>
                  </a:solidFill>
                </a:ln>
                <a:solidFill>
                  <a:schemeClr val="tx1"/>
                </a:solidFill>
              </a:rPr>
              <a:t>濾波</a:t>
            </a:r>
          </a:p>
        </p:txBody>
      </p:sp>
      <p:sp>
        <p:nvSpPr>
          <p:cNvPr id="28" name="文字方塊 27">
            <a:extLst>
              <a:ext uri="{FF2B5EF4-FFF2-40B4-BE49-F238E27FC236}">
                <a16:creationId xmlns:a16="http://schemas.microsoft.com/office/drawing/2014/main" id="{0929F417-D13E-4C98-A6B0-B6B8C713711B}"/>
              </a:ext>
            </a:extLst>
          </p:cNvPr>
          <p:cNvSpPr txBox="1"/>
          <p:nvPr/>
        </p:nvSpPr>
        <p:spPr>
          <a:xfrm>
            <a:off x="10278430" y="2103847"/>
            <a:ext cx="867545" cy="369332"/>
          </a:xfrm>
          <a:prstGeom prst="rect">
            <a:avLst/>
          </a:prstGeom>
          <a:noFill/>
        </p:spPr>
        <p:txBody>
          <a:bodyPr wrap="none" rtlCol="0">
            <a:spAutoFit/>
          </a:bodyPr>
          <a:lstStyle/>
          <a:p>
            <a:r>
              <a:rPr lang="en-US" altLang="zh-TW" dirty="0"/>
              <a:t>FBANK</a:t>
            </a:r>
            <a:endParaRPr lang="zh-TW" altLang="en-US" dirty="0"/>
          </a:p>
        </p:txBody>
      </p:sp>
      <p:cxnSp>
        <p:nvCxnSpPr>
          <p:cNvPr id="30" name="直線單箭頭接點 29">
            <a:extLst>
              <a:ext uri="{FF2B5EF4-FFF2-40B4-BE49-F238E27FC236}">
                <a16:creationId xmlns:a16="http://schemas.microsoft.com/office/drawing/2014/main" id="{07F38342-8D72-4D1E-8806-082A9B81D4C6}"/>
              </a:ext>
            </a:extLst>
          </p:cNvPr>
          <p:cNvCxnSpPr>
            <a:stCxn id="22" idx="3"/>
            <a:endCxn id="23" idx="1"/>
          </p:cNvCxnSpPr>
          <p:nvPr/>
        </p:nvCxnSpPr>
        <p:spPr>
          <a:xfrm>
            <a:off x="1887087" y="2288513"/>
            <a:ext cx="282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a:extLst>
              <a:ext uri="{FF2B5EF4-FFF2-40B4-BE49-F238E27FC236}">
                <a16:creationId xmlns:a16="http://schemas.microsoft.com/office/drawing/2014/main" id="{809035E7-30A4-4982-83EB-62EFF089EACC}"/>
              </a:ext>
            </a:extLst>
          </p:cNvPr>
          <p:cNvCxnSpPr>
            <a:cxnSpLocks/>
            <a:stCxn id="23" idx="3"/>
            <a:endCxn id="24" idx="1"/>
          </p:cNvCxnSpPr>
          <p:nvPr/>
        </p:nvCxnSpPr>
        <p:spPr>
          <a:xfrm>
            <a:off x="3277386" y="2288513"/>
            <a:ext cx="5141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a:extLst>
              <a:ext uri="{FF2B5EF4-FFF2-40B4-BE49-F238E27FC236}">
                <a16:creationId xmlns:a16="http://schemas.microsoft.com/office/drawing/2014/main" id="{468EBC59-0AF0-41AF-A493-2F5C340A27C7}"/>
              </a:ext>
            </a:extLst>
          </p:cNvPr>
          <p:cNvCxnSpPr>
            <a:cxnSpLocks/>
            <a:stCxn id="24" idx="3"/>
            <a:endCxn id="25" idx="1"/>
          </p:cNvCxnSpPr>
          <p:nvPr/>
        </p:nvCxnSpPr>
        <p:spPr>
          <a:xfrm>
            <a:off x="4899563" y="2288513"/>
            <a:ext cx="513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線單箭頭接點 36">
            <a:extLst>
              <a:ext uri="{FF2B5EF4-FFF2-40B4-BE49-F238E27FC236}">
                <a16:creationId xmlns:a16="http://schemas.microsoft.com/office/drawing/2014/main" id="{A0AB71D5-82AD-47B7-AFBF-339702502EA2}"/>
              </a:ext>
            </a:extLst>
          </p:cNvPr>
          <p:cNvCxnSpPr>
            <a:cxnSpLocks/>
            <a:stCxn id="25" idx="3"/>
            <a:endCxn id="26" idx="1"/>
          </p:cNvCxnSpPr>
          <p:nvPr/>
        </p:nvCxnSpPr>
        <p:spPr>
          <a:xfrm>
            <a:off x="6521277" y="2288513"/>
            <a:ext cx="5137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單箭頭接點 39">
            <a:extLst>
              <a:ext uri="{FF2B5EF4-FFF2-40B4-BE49-F238E27FC236}">
                <a16:creationId xmlns:a16="http://schemas.microsoft.com/office/drawing/2014/main" id="{CBF306C4-220C-4B5B-B2EB-57FFFD9C79F1}"/>
              </a:ext>
            </a:extLst>
          </p:cNvPr>
          <p:cNvCxnSpPr>
            <a:cxnSpLocks/>
            <a:stCxn id="26" idx="3"/>
            <a:endCxn id="27" idx="1"/>
          </p:cNvCxnSpPr>
          <p:nvPr/>
        </p:nvCxnSpPr>
        <p:spPr>
          <a:xfrm>
            <a:off x="8142993" y="2288513"/>
            <a:ext cx="5137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a:extLst>
              <a:ext uri="{FF2B5EF4-FFF2-40B4-BE49-F238E27FC236}">
                <a16:creationId xmlns:a16="http://schemas.microsoft.com/office/drawing/2014/main" id="{D0081785-3E44-4D9E-AC06-370FC0021A0E}"/>
              </a:ext>
            </a:extLst>
          </p:cNvPr>
          <p:cNvCxnSpPr>
            <a:cxnSpLocks/>
            <a:stCxn id="27" idx="3"/>
            <a:endCxn id="28" idx="1"/>
          </p:cNvCxnSpPr>
          <p:nvPr/>
        </p:nvCxnSpPr>
        <p:spPr>
          <a:xfrm>
            <a:off x="9764709" y="2288513"/>
            <a:ext cx="5137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文字方塊 45">
            <a:extLst>
              <a:ext uri="{FF2B5EF4-FFF2-40B4-BE49-F238E27FC236}">
                <a16:creationId xmlns:a16="http://schemas.microsoft.com/office/drawing/2014/main" id="{8975F64D-0013-4CEF-B45F-B067AD8AB417}"/>
              </a:ext>
            </a:extLst>
          </p:cNvPr>
          <p:cNvSpPr txBox="1"/>
          <p:nvPr/>
        </p:nvSpPr>
        <p:spPr>
          <a:xfrm>
            <a:off x="119715" y="4962469"/>
            <a:ext cx="1107996" cy="369332"/>
          </a:xfrm>
          <a:prstGeom prst="rect">
            <a:avLst/>
          </a:prstGeom>
          <a:noFill/>
        </p:spPr>
        <p:txBody>
          <a:bodyPr wrap="none" rtlCol="0">
            <a:spAutoFit/>
          </a:bodyPr>
          <a:lstStyle/>
          <a:p>
            <a:r>
              <a:rPr lang="zh-TW" altLang="en-US" dirty="0"/>
              <a:t>語音訊號</a:t>
            </a:r>
          </a:p>
        </p:txBody>
      </p:sp>
      <p:sp>
        <p:nvSpPr>
          <p:cNvPr id="47" name="矩形 46">
            <a:extLst>
              <a:ext uri="{FF2B5EF4-FFF2-40B4-BE49-F238E27FC236}">
                <a16:creationId xmlns:a16="http://schemas.microsoft.com/office/drawing/2014/main" id="{2D9C7726-4BB0-4B9C-99C6-66353B5F3891}"/>
              </a:ext>
            </a:extLst>
          </p:cNvPr>
          <p:cNvSpPr/>
          <p:nvPr/>
        </p:nvSpPr>
        <p:spPr>
          <a:xfrm>
            <a:off x="1510015" y="4700618"/>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預加重</a:t>
            </a:r>
          </a:p>
        </p:txBody>
      </p:sp>
      <p:sp>
        <p:nvSpPr>
          <p:cNvPr id="48" name="矩形 47">
            <a:extLst>
              <a:ext uri="{FF2B5EF4-FFF2-40B4-BE49-F238E27FC236}">
                <a16:creationId xmlns:a16="http://schemas.microsoft.com/office/drawing/2014/main" id="{A35A053D-3469-4206-BBDB-AB4022A22F85}"/>
              </a:ext>
            </a:extLst>
          </p:cNvPr>
          <p:cNvSpPr/>
          <p:nvPr/>
        </p:nvSpPr>
        <p:spPr>
          <a:xfrm>
            <a:off x="3132192" y="4700618"/>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擷取音框</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Framing</a:t>
            </a:r>
            <a:endParaRPr lang="zh-TW" altLang="en-US" dirty="0">
              <a:ln>
                <a:solidFill>
                  <a:schemeClr val="tx1"/>
                </a:solidFill>
              </a:ln>
              <a:solidFill>
                <a:schemeClr val="tx1"/>
              </a:solidFill>
            </a:endParaRPr>
          </a:p>
        </p:txBody>
      </p:sp>
      <p:sp>
        <p:nvSpPr>
          <p:cNvPr id="49" name="矩形 48">
            <a:extLst>
              <a:ext uri="{FF2B5EF4-FFF2-40B4-BE49-F238E27FC236}">
                <a16:creationId xmlns:a16="http://schemas.microsoft.com/office/drawing/2014/main" id="{4568CD3B-B563-461F-9419-B0A922AF792B}"/>
              </a:ext>
            </a:extLst>
          </p:cNvPr>
          <p:cNvSpPr/>
          <p:nvPr/>
        </p:nvSpPr>
        <p:spPr>
          <a:xfrm>
            <a:off x="4753906" y="4700618"/>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加窗</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Window</a:t>
            </a:r>
            <a:endParaRPr lang="zh-TW" altLang="en-US" dirty="0">
              <a:ln>
                <a:solidFill>
                  <a:schemeClr val="tx1"/>
                </a:solidFill>
              </a:ln>
              <a:solidFill>
                <a:schemeClr val="tx1"/>
              </a:solidFill>
            </a:endParaRPr>
          </a:p>
        </p:txBody>
      </p:sp>
      <p:sp>
        <p:nvSpPr>
          <p:cNvPr id="50" name="矩形 49">
            <a:extLst>
              <a:ext uri="{FF2B5EF4-FFF2-40B4-BE49-F238E27FC236}">
                <a16:creationId xmlns:a16="http://schemas.microsoft.com/office/drawing/2014/main" id="{1677FC7B-47A6-4F4C-BF14-B98C0F3CB720}"/>
              </a:ext>
            </a:extLst>
          </p:cNvPr>
          <p:cNvSpPr/>
          <p:nvPr/>
        </p:nvSpPr>
        <p:spPr>
          <a:xfrm>
            <a:off x="6375622" y="4700618"/>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快速傅立葉轉換</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STFT</a:t>
            </a:r>
            <a:endParaRPr lang="zh-TW" altLang="en-US" dirty="0">
              <a:ln>
                <a:solidFill>
                  <a:schemeClr val="tx1"/>
                </a:solidFill>
              </a:ln>
              <a:solidFill>
                <a:schemeClr val="tx1"/>
              </a:solidFill>
            </a:endParaRPr>
          </a:p>
        </p:txBody>
      </p:sp>
      <p:sp>
        <p:nvSpPr>
          <p:cNvPr id="51" name="矩形 50">
            <a:extLst>
              <a:ext uri="{FF2B5EF4-FFF2-40B4-BE49-F238E27FC236}">
                <a16:creationId xmlns:a16="http://schemas.microsoft.com/office/drawing/2014/main" id="{5D45FBF4-2F59-4B1F-849C-DDBF60E61033}"/>
              </a:ext>
            </a:extLst>
          </p:cNvPr>
          <p:cNvSpPr/>
          <p:nvPr/>
        </p:nvSpPr>
        <p:spPr>
          <a:xfrm>
            <a:off x="7997338" y="4700618"/>
            <a:ext cx="1107995" cy="8930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ln>
                  <a:solidFill>
                    <a:schemeClr val="tx1"/>
                  </a:solidFill>
                </a:ln>
                <a:solidFill>
                  <a:schemeClr val="tx1"/>
                </a:solidFill>
              </a:rPr>
              <a:t>MEL</a:t>
            </a:r>
            <a:r>
              <a:rPr lang="zh-TW" altLang="en-US" dirty="0">
                <a:ln>
                  <a:solidFill>
                    <a:schemeClr val="tx1"/>
                  </a:solidFill>
                </a:ln>
                <a:solidFill>
                  <a:schemeClr val="tx1"/>
                </a:solidFill>
              </a:rPr>
              <a:t>濾波</a:t>
            </a:r>
          </a:p>
        </p:txBody>
      </p:sp>
      <p:sp>
        <p:nvSpPr>
          <p:cNvPr id="52" name="文字方塊 51">
            <a:extLst>
              <a:ext uri="{FF2B5EF4-FFF2-40B4-BE49-F238E27FC236}">
                <a16:creationId xmlns:a16="http://schemas.microsoft.com/office/drawing/2014/main" id="{5FC685A5-FF89-48A2-9B48-EF04E0A51345}"/>
              </a:ext>
            </a:extLst>
          </p:cNvPr>
          <p:cNvSpPr txBox="1"/>
          <p:nvPr/>
        </p:nvSpPr>
        <p:spPr>
          <a:xfrm>
            <a:off x="11135477" y="4962468"/>
            <a:ext cx="780983" cy="369332"/>
          </a:xfrm>
          <a:prstGeom prst="rect">
            <a:avLst/>
          </a:prstGeom>
          <a:noFill/>
        </p:spPr>
        <p:txBody>
          <a:bodyPr wrap="none" rtlCol="0">
            <a:spAutoFit/>
          </a:bodyPr>
          <a:lstStyle/>
          <a:p>
            <a:r>
              <a:rPr lang="en-US" altLang="zh-TW" dirty="0"/>
              <a:t>MFCC</a:t>
            </a:r>
            <a:endParaRPr lang="zh-TW" altLang="en-US" dirty="0"/>
          </a:p>
        </p:txBody>
      </p:sp>
      <p:cxnSp>
        <p:nvCxnSpPr>
          <p:cNvPr id="53" name="直線單箭頭接點 52">
            <a:extLst>
              <a:ext uri="{FF2B5EF4-FFF2-40B4-BE49-F238E27FC236}">
                <a16:creationId xmlns:a16="http://schemas.microsoft.com/office/drawing/2014/main" id="{DAE5EF56-B728-4E16-BA0A-43628E8CB0A5}"/>
              </a:ext>
            </a:extLst>
          </p:cNvPr>
          <p:cNvCxnSpPr>
            <a:stCxn id="46" idx="3"/>
            <a:endCxn id="47" idx="1"/>
          </p:cNvCxnSpPr>
          <p:nvPr/>
        </p:nvCxnSpPr>
        <p:spPr>
          <a:xfrm>
            <a:off x="1227711" y="5147135"/>
            <a:ext cx="282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a:extLst>
              <a:ext uri="{FF2B5EF4-FFF2-40B4-BE49-F238E27FC236}">
                <a16:creationId xmlns:a16="http://schemas.microsoft.com/office/drawing/2014/main" id="{B165559A-D3AF-4907-A7CD-8DEDDE7F21E7}"/>
              </a:ext>
            </a:extLst>
          </p:cNvPr>
          <p:cNvCxnSpPr>
            <a:cxnSpLocks/>
            <a:stCxn id="47" idx="3"/>
            <a:endCxn id="48" idx="1"/>
          </p:cNvCxnSpPr>
          <p:nvPr/>
        </p:nvCxnSpPr>
        <p:spPr>
          <a:xfrm>
            <a:off x="2618010" y="5147135"/>
            <a:ext cx="5141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直線單箭頭接點 54">
            <a:extLst>
              <a:ext uri="{FF2B5EF4-FFF2-40B4-BE49-F238E27FC236}">
                <a16:creationId xmlns:a16="http://schemas.microsoft.com/office/drawing/2014/main" id="{9AC004ED-1844-423D-AB73-01A97E3B7A2F}"/>
              </a:ext>
            </a:extLst>
          </p:cNvPr>
          <p:cNvCxnSpPr>
            <a:cxnSpLocks/>
            <a:stCxn id="48" idx="3"/>
            <a:endCxn id="49" idx="1"/>
          </p:cNvCxnSpPr>
          <p:nvPr/>
        </p:nvCxnSpPr>
        <p:spPr>
          <a:xfrm>
            <a:off x="4240187" y="5147135"/>
            <a:ext cx="513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直線單箭頭接點 55">
            <a:extLst>
              <a:ext uri="{FF2B5EF4-FFF2-40B4-BE49-F238E27FC236}">
                <a16:creationId xmlns:a16="http://schemas.microsoft.com/office/drawing/2014/main" id="{17768E5C-9102-4A1C-9080-553DE2D50281}"/>
              </a:ext>
            </a:extLst>
          </p:cNvPr>
          <p:cNvCxnSpPr>
            <a:cxnSpLocks/>
            <a:stCxn id="49" idx="3"/>
            <a:endCxn id="50" idx="1"/>
          </p:cNvCxnSpPr>
          <p:nvPr/>
        </p:nvCxnSpPr>
        <p:spPr>
          <a:xfrm>
            <a:off x="5861901" y="5147135"/>
            <a:ext cx="5137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直線單箭頭接點 56">
            <a:extLst>
              <a:ext uri="{FF2B5EF4-FFF2-40B4-BE49-F238E27FC236}">
                <a16:creationId xmlns:a16="http://schemas.microsoft.com/office/drawing/2014/main" id="{1A07DF57-293B-4D15-9AD2-3E0C6B45DA6D}"/>
              </a:ext>
            </a:extLst>
          </p:cNvPr>
          <p:cNvCxnSpPr>
            <a:cxnSpLocks/>
            <a:stCxn id="50" idx="3"/>
            <a:endCxn id="51" idx="1"/>
          </p:cNvCxnSpPr>
          <p:nvPr/>
        </p:nvCxnSpPr>
        <p:spPr>
          <a:xfrm>
            <a:off x="7483617" y="5147135"/>
            <a:ext cx="5137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線單箭頭接點 57">
            <a:extLst>
              <a:ext uri="{FF2B5EF4-FFF2-40B4-BE49-F238E27FC236}">
                <a16:creationId xmlns:a16="http://schemas.microsoft.com/office/drawing/2014/main" id="{24B6E8E4-2FF8-4165-AC0B-BB209CE58F0F}"/>
              </a:ext>
            </a:extLst>
          </p:cNvPr>
          <p:cNvCxnSpPr>
            <a:cxnSpLocks/>
            <a:stCxn id="51" idx="3"/>
            <a:endCxn id="60" idx="1"/>
          </p:cNvCxnSpPr>
          <p:nvPr/>
        </p:nvCxnSpPr>
        <p:spPr>
          <a:xfrm>
            <a:off x="9105333" y="5147135"/>
            <a:ext cx="513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矩形 59">
            <a:extLst>
              <a:ext uri="{FF2B5EF4-FFF2-40B4-BE49-F238E27FC236}">
                <a16:creationId xmlns:a16="http://schemas.microsoft.com/office/drawing/2014/main" id="{56DCCAC2-A6BF-4A08-933D-76EB5C6AEB22}"/>
              </a:ext>
            </a:extLst>
          </p:cNvPr>
          <p:cNvSpPr/>
          <p:nvPr/>
        </p:nvSpPr>
        <p:spPr>
          <a:xfrm>
            <a:off x="9619052" y="4700618"/>
            <a:ext cx="1107995" cy="8930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n>
                  <a:solidFill>
                    <a:schemeClr val="tx1"/>
                  </a:solidFill>
                </a:ln>
                <a:solidFill>
                  <a:schemeClr val="tx1"/>
                </a:solidFill>
              </a:rPr>
              <a:t>離散餘弦轉換</a:t>
            </a:r>
            <a:endParaRPr lang="en-US" altLang="zh-TW" dirty="0">
              <a:ln>
                <a:solidFill>
                  <a:schemeClr val="tx1"/>
                </a:solidFill>
              </a:ln>
              <a:solidFill>
                <a:schemeClr val="tx1"/>
              </a:solidFill>
            </a:endParaRPr>
          </a:p>
          <a:p>
            <a:pPr algn="ctr"/>
            <a:r>
              <a:rPr lang="en-US" altLang="zh-TW" dirty="0">
                <a:ln>
                  <a:solidFill>
                    <a:schemeClr val="tx1"/>
                  </a:solidFill>
                </a:ln>
                <a:solidFill>
                  <a:schemeClr val="tx1"/>
                </a:solidFill>
              </a:rPr>
              <a:t>DCT</a:t>
            </a:r>
            <a:endParaRPr lang="zh-TW" altLang="en-US" dirty="0">
              <a:ln>
                <a:solidFill>
                  <a:schemeClr val="tx1"/>
                </a:solidFill>
              </a:ln>
              <a:solidFill>
                <a:schemeClr val="tx1"/>
              </a:solidFill>
            </a:endParaRPr>
          </a:p>
        </p:txBody>
      </p:sp>
      <p:cxnSp>
        <p:nvCxnSpPr>
          <p:cNvPr id="62" name="直線單箭頭接點 61">
            <a:extLst>
              <a:ext uri="{FF2B5EF4-FFF2-40B4-BE49-F238E27FC236}">
                <a16:creationId xmlns:a16="http://schemas.microsoft.com/office/drawing/2014/main" id="{9B19404A-8E15-46CC-BF10-3688E68BD49E}"/>
              </a:ext>
            </a:extLst>
          </p:cNvPr>
          <p:cNvCxnSpPr>
            <a:cxnSpLocks/>
            <a:stCxn id="60" idx="3"/>
            <a:endCxn id="52" idx="1"/>
          </p:cNvCxnSpPr>
          <p:nvPr/>
        </p:nvCxnSpPr>
        <p:spPr>
          <a:xfrm flipV="1">
            <a:off x="10727047" y="5147134"/>
            <a:ext cx="40843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矩形 64">
            <a:extLst>
              <a:ext uri="{FF2B5EF4-FFF2-40B4-BE49-F238E27FC236}">
                <a16:creationId xmlns:a16="http://schemas.microsoft.com/office/drawing/2014/main" id="{48A99C03-8BEA-4C0E-AFA0-3DC2FDC21169}"/>
              </a:ext>
            </a:extLst>
          </p:cNvPr>
          <p:cNvSpPr/>
          <p:nvPr/>
        </p:nvSpPr>
        <p:spPr>
          <a:xfrm>
            <a:off x="4879099" y="723192"/>
            <a:ext cx="1965603" cy="769441"/>
          </a:xfrm>
          <a:prstGeom prst="rect">
            <a:avLst/>
          </a:prstGeom>
          <a:noFill/>
        </p:spPr>
        <p:txBody>
          <a:bodyPr wrap="none" lIns="91440" tIns="45720" rIns="91440" bIns="45720">
            <a:spAutoFit/>
          </a:bodyPr>
          <a:lstStyle/>
          <a:p>
            <a:pPr algn="ctr"/>
            <a:r>
              <a:rPr lang="en-US" altLang="zh-TW" sz="4400" b="1" dirty="0">
                <a:ln w="9525">
                  <a:solidFill>
                    <a:srgbClr val="7030A0"/>
                  </a:solidFill>
                  <a:prstDash val="solid"/>
                </a:ln>
                <a:solidFill>
                  <a:srgbClr val="7030A0"/>
                </a:solidFill>
                <a:effectLst>
                  <a:outerShdw blurRad="12700" dist="38100" dir="2700000" algn="tl" rotWithShape="0">
                    <a:schemeClr val="bg1">
                      <a:lumMod val="50000"/>
                    </a:schemeClr>
                  </a:outerShdw>
                </a:effectLst>
              </a:rPr>
              <a:t>FBANK</a:t>
            </a:r>
            <a:endParaRPr lang="zh-TW" altLang="en-US" sz="4400" b="1" dirty="0">
              <a:ln w="9525">
                <a:solidFill>
                  <a:srgbClr val="7030A0"/>
                </a:solidFill>
                <a:prstDash val="solid"/>
              </a:ln>
              <a:solidFill>
                <a:srgbClr val="7030A0"/>
              </a:solidFill>
              <a:effectLst>
                <a:outerShdw blurRad="12700" dist="38100" dir="2700000" algn="tl" rotWithShape="0">
                  <a:schemeClr val="bg1">
                    <a:lumMod val="50000"/>
                  </a:schemeClr>
                </a:outerShdw>
              </a:effectLst>
            </a:endParaRPr>
          </a:p>
        </p:txBody>
      </p:sp>
      <p:sp>
        <p:nvSpPr>
          <p:cNvPr id="66" name="矩形 65">
            <a:extLst>
              <a:ext uri="{FF2B5EF4-FFF2-40B4-BE49-F238E27FC236}">
                <a16:creationId xmlns:a16="http://schemas.microsoft.com/office/drawing/2014/main" id="{94BBAB20-67AF-4BD7-87D0-23424BF52647}"/>
              </a:ext>
            </a:extLst>
          </p:cNvPr>
          <p:cNvSpPr/>
          <p:nvPr/>
        </p:nvSpPr>
        <p:spPr>
          <a:xfrm>
            <a:off x="5016155" y="3738251"/>
            <a:ext cx="1691490" cy="769441"/>
          </a:xfrm>
          <a:prstGeom prst="rect">
            <a:avLst/>
          </a:prstGeom>
          <a:noFill/>
        </p:spPr>
        <p:txBody>
          <a:bodyPr wrap="none" lIns="91440" tIns="45720" rIns="91440" bIns="45720">
            <a:spAutoFit/>
          </a:bodyPr>
          <a:lstStyle/>
          <a:p>
            <a:pPr algn="ctr"/>
            <a:r>
              <a:rPr lang="en-US" altLang="zh-TW" sz="4400" b="1" dirty="0">
                <a:ln w="9525">
                  <a:solidFill>
                    <a:srgbClr val="7030A0"/>
                  </a:solidFill>
                  <a:prstDash val="solid"/>
                </a:ln>
                <a:solidFill>
                  <a:srgbClr val="7030A0"/>
                </a:solidFill>
                <a:effectLst>
                  <a:outerShdw blurRad="12700" dist="38100" dir="2700000" algn="tl" rotWithShape="0">
                    <a:schemeClr val="bg1">
                      <a:lumMod val="50000"/>
                    </a:schemeClr>
                  </a:outerShdw>
                </a:effectLst>
              </a:rPr>
              <a:t>MFCC</a:t>
            </a:r>
            <a:endParaRPr lang="zh-TW" altLang="en-US" sz="4400" b="1" dirty="0">
              <a:ln w="9525">
                <a:solidFill>
                  <a:srgbClr val="7030A0"/>
                </a:solidFill>
                <a:prstDash val="solid"/>
              </a:ln>
              <a:solidFill>
                <a:srgbClr val="7030A0"/>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437059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A044EDE-0F73-425E-A108-4C2D3A2C743D}"/>
              </a:ext>
            </a:extLst>
          </p:cNvPr>
          <p:cNvPicPr>
            <a:picLocks noChangeAspect="1"/>
          </p:cNvPicPr>
          <p:nvPr/>
        </p:nvPicPr>
        <p:blipFill>
          <a:blip r:embed="rId2"/>
          <a:stretch>
            <a:fillRect/>
          </a:stretch>
        </p:blipFill>
        <p:spPr>
          <a:xfrm>
            <a:off x="3127956" y="1217725"/>
            <a:ext cx="7783742" cy="5175193"/>
          </a:xfrm>
          <a:prstGeom prst="rect">
            <a:avLst/>
          </a:prstGeom>
        </p:spPr>
      </p:pic>
      <p:sp>
        <p:nvSpPr>
          <p:cNvPr id="6" name="文字方塊 5">
            <a:extLst>
              <a:ext uri="{FF2B5EF4-FFF2-40B4-BE49-F238E27FC236}">
                <a16:creationId xmlns:a16="http://schemas.microsoft.com/office/drawing/2014/main" id="{792C13BC-F2CC-4BEE-B37B-D8E10CF749EE}"/>
              </a:ext>
            </a:extLst>
          </p:cNvPr>
          <p:cNvSpPr txBox="1"/>
          <p:nvPr/>
        </p:nvSpPr>
        <p:spPr>
          <a:xfrm>
            <a:off x="771255" y="2281828"/>
            <a:ext cx="1915909" cy="3046988"/>
          </a:xfrm>
          <a:prstGeom prst="rect">
            <a:avLst/>
          </a:prstGeom>
          <a:noFill/>
        </p:spPr>
        <p:txBody>
          <a:bodyPr wrap="none" rtlCol="0">
            <a:spAutoFit/>
          </a:bodyPr>
          <a:lstStyle/>
          <a:p>
            <a:r>
              <a:rPr lang="zh-TW" altLang="en-US" sz="3200" dirty="0"/>
              <a:t>原始音檔</a:t>
            </a:r>
            <a:r>
              <a:rPr lang="en-US" altLang="zh-TW" sz="3200" dirty="0"/>
              <a:t>:</a:t>
            </a:r>
          </a:p>
          <a:p>
            <a:endParaRPr lang="en-US" altLang="zh-TW" sz="3200" dirty="0"/>
          </a:p>
          <a:p>
            <a:endParaRPr lang="en-US" altLang="zh-TW" sz="3200" dirty="0"/>
          </a:p>
          <a:p>
            <a:endParaRPr lang="en-US" altLang="zh-TW" sz="3200" dirty="0"/>
          </a:p>
          <a:p>
            <a:endParaRPr lang="en-US" altLang="zh-TW" sz="3200" dirty="0"/>
          </a:p>
          <a:p>
            <a:r>
              <a:rPr lang="en-US" altLang="zh-TW" sz="3200" dirty="0"/>
              <a:t>VAD</a:t>
            </a:r>
            <a:r>
              <a:rPr lang="zh-TW" altLang="en-US" sz="3200" dirty="0"/>
              <a:t>音檔</a:t>
            </a:r>
            <a:r>
              <a:rPr lang="en-US" altLang="zh-TW" sz="3200" dirty="0"/>
              <a:t>:</a:t>
            </a:r>
            <a:endParaRPr lang="zh-TW" altLang="en-US" sz="3200" dirty="0"/>
          </a:p>
        </p:txBody>
      </p:sp>
      <p:sp>
        <p:nvSpPr>
          <p:cNvPr id="9" name="矩形 8">
            <a:extLst>
              <a:ext uri="{FF2B5EF4-FFF2-40B4-BE49-F238E27FC236}">
                <a16:creationId xmlns:a16="http://schemas.microsoft.com/office/drawing/2014/main" id="{B49A929E-C9AD-4451-A1D2-52D854521048}"/>
              </a:ext>
            </a:extLst>
          </p:cNvPr>
          <p:cNvSpPr/>
          <p:nvPr/>
        </p:nvSpPr>
        <p:spPr>
          <a:xfrm>
            <a:off x="0" y="0"/>
            <a:ext cx="4714752" cy="769441"/>
          </a:xfrm>
          <a:prstGeom prst="rect">
            <a:avLst/>
          </a:prstGeom>
          <a:noFill/>
        </p:spPr>
        <p:txBody>
          <a:bodyPr wrap="none" lIns="91440" tIns="45720" rIns="91440" bIns="45720">
            <a:spAutoFit/>
          </a:bodyPr>
          <a:lstStyle/>
          <a:p>
            <a:pPr algn="ctr"/>
            <a:r>
              <a:rPr lang="en-US" altLang="zh-TW"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VAD</a:t>
            </a:r>
            <a:r>
              <a:rPr lang="zh-TW" altLang="en-US" sz="4400" b="1" dirty="0">
                <a:ln w="9525">
                  <a:solidFill>
                    <a:schemeClr val="tx1"/>
                  </a:solidFill>
                  <a:prstDash val="solid"/>
                </a:ln>
                <a:solidFill>
                  <a:schemeClr val="accent6">
                    <a:lumMod val="50000"/>
                  </a:schemeClr>
                </a:solidFill>
                <a:effectLst>
                  <a:outerShdw blurRad="12700" dist="38100" dir="2700000" algn="tl" rotWithShape="0">
                    <a:schemeClr val="bg1">
                      <a:lumMod val="50000"/>
                    </a:schemeClr>
                  </a:outerShdw>
                </a:effectLst>
              </a:rPr>
              <a:t>端點活動檢測</a:t>
            </a:r>
          </a:p>
        </p:txBody>
      </p:sp>
    </p:spTree>
    <p:extLst>
      <p:ext uri="{BB962C8B-B14F-4D97-AF65-F5344CB8AC3E}">
        <p14:creationId xmlns:p14="http://schemas.microsoft.com/office/powerpoint/2010/main" val="115654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rot="2700000">
            <a:off x="2549843" y="2496677"/>
            <a:ext cx="2017032" cy="2017032"/>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矩形 17"/>
          <p:cNvSpPr/>
          <p:nvPr/>
        </p:nvSpPr>
        <p:spPr>
          <a:xfrm rot="2700000">
            <a:off x="3234254" y="1296477"/>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矩形 18"/>
          <p:cNvSpPr/>
          <p:nvPr/>
        </p:nvSpPr>
        <p:spPr>
          <a:xfrm rot="2700000">
            <a:off x="1349643" y="3181089"/>
            <a:ext cx="648211" cy="64821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0" name="矩形 19"/>
          <p:cNvSpPr/>
          <p:nvPr/>
        </p:nvSpPr>
        <p:spPr>
          <a:xfrm rot="2700000">
            <a:off x="1442912" y="4059165"/>
            <a:ext cx="461671" cy="461671"/>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1" name="矩形 20"/>
          <p:cNvSpPr/>
          <p:nvPr/>
        </p:nvSpPr>
        <p:spPr>
          <a:xfrm rot="2700000">
            <a:off x="2620443" y="1428489"/>
            <a:ext cx="384187" cy="384187"/>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2" name="矩形 21"/>
          <p:cNvSpPr>
            <a:spLocks noChangeAspect="1"/>
          </p:cNvSpPr>
          <p:nvPr/>
        </p:nvSpPr>
        <p:spPr>
          <a:xfrm rot="2700000">
            <a:off x="667061" y="3688141"/>
            <a:ext cx="252000" cy="252000"/>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3" name="矩形 22"/>
          <p:cNvSpPr/>
          <p:nvPr/>
        </p:nvSpPr>
        <p:spPr>
          <a:xfrm rot="2700000">
            <a:off x="2873088" y="5461532"/>
            <a:ext cx="292365" cy="292365"/>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4" name="矩形 23"/>
          <p:cNvSpPr/>
          <p:nvPr/>
        </p:nvSpPr>
        <p:spPr>
          <a:xfrm rot="2700000">
            <a:off x="9793359" y="4386731"/>
            <a:ext cx="467064" cy="467064"/>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5" name="矩形 24"/>
          <p:cNvSpPr/>
          <p:nvPr/>
        </p:nvSpPr>
        <p:spPr>
          <a:xfrm rot="2700000">
            <a:off x="10174335" y="4856667"/>
            <a:ext cx="264047" cy="264044"/>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p:cNvSpPr/>
          <p:nvPr/>
        </p:nvSpPr>
        <p:spPr>
          <a:xfrm rot="2700000">
            <a:off x="10647656" y="2519569"/>
            <a:ext cx="351351" cy="351351"/>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7" name="文本框 26"/>
          <p:cNvSpPr txBox="1"/>
          <p:nvPr/>
        </p:nvSpPr>
        <p:spPr>
          <a:xfrm>
            <a:off x="2412967" y="2548467"/>
            <a:ext cx="1964000" cy="1862048"/>
          </a:xfrm>
          <a:prstGeom prst="rect">
            <a:avLst/>
          </a:prstGeom>
          <a:noFill/>
          <a:effectLst/>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  </a:t>
            </a:r>
            <a:r>
              <a:rPr kumimoji="0" lang="zh-CN" altLang="en-US" sz="115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rPr>
              <a:t>３</a:t>
            </a:r>
            <a:endParaRPr kumimoji="0" lang="en-US" altLang="zh-CN" sz="8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8" name="文本框 27"/>
          <p:cNvSpPr txBox="1"/>
          <p:nvPr/>
        </p:nvSpPr>
        <p:spPr>
          <a:xfrm>
            <a:off x="6521369" y="3089694"/>
            <a:ext cx="2764033" cy="830997"/>
          </a:xfrm>
          <a:prstGeom prst="rect">
            <a:avLst/>
          </a:prstGeom>
          <a:noFill/>
        </p:spPr>
        <p:txBody>
          <a:bodyPr wrap="square" rtlCol="0">
            <a:spAutoFit/>
          </a:bodyPr>
          <a:lstStyle/>
          <a:p>
            <a:r>
              <a:rPr kumimoji="1" lang="zh-TW"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rPr>
              <a:t>實作方法</a:t>
            </a:r>
            <a:endParaRPr kumimoji="1" lang="zh-CN" altLang="en-US" sz="48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FZHei-B01S" panose="02010601030101010101" pitchFamily="2" charset="-122"/>
            </a:endParaRPr>
          </a:p>
        </p:txBody>
      </p:sp>
    </p:spTree>
    <p:extLst>
      <p:ext uri="{BB962C8B-B14F-4D97-AF65-F5344CB8AC3E}">
        <p14:creationId xmlns:p14="http://schemas.microsoft.com/office/powerpoint/2010/main" val="31119085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1228-40"/>
</p:tagLst>
</file>

<file path=ppt/theme/theme1.xml><?xml version="1.0" encoding="utf-8"?>
<a:theme xmlns:a="http://schemas.openxmlformats.org/drawingml/2006/main" name="AAAAAAAAAAAAAAAAAAA">
  <a:themeElements>
    <a:clrScheme name="自定义 1193">
      <a:dk1>
        <a:sysClr val="windowText" lastClr="000000"/>
      </a:dk1>
      <a:lt1>
        <a:sysClr val="window" lastClr="FFFFFF"/>
      </a:lt1>
      <a:dk2>
        <a:srgbClr val="44546A"/>
      </a:dk2>
      <a:lt2>
        <a:srgbClr val="E7E6E6"/>
      </a:lt2>
      <a:accent1>
        <a:srgbClr val="595959"/>
      </a:accent1>
      <a:accent2>
        <a:srgbClr val="3F3F3F"/>
      </a:accent2>
      <a:accent3>
        <a:srgbClr val="595959"/>
      </a:accent3>
      <a:accent4>
        <a:srgbClr val="3F3F3F"/>
      </a:accent4>
      <a:accent5>
        <a:srgbClr val="595959"/>
      </a:accent5>
      <a:accent6>
        <a:srgbClr val="3F3F3F"/>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TotalTime>
  <Words>787</Words>
  <Application>Microsoft Macintosh PowerPoint</Application>
  <PresentationFormat>寬螢幕</PresentationFormat>
  <Paragraphs>205</Paragraphs>
  <Slides>30</Slides>
  <Notes>8</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30</vt:i4>
      </vt:variant>
    </vt:vector>
  </HeadingPairs>
  <TitlesOfParts>
    <vt:vector size="38" baseType="lpstr">
      <vt:lpstr>新細明體</vt:lpstr>
      <vt:lpstr>等线</vt:lpstr>
      <vt:lpstr>等线 Light</vt:lpstr>
      <vt:lpstr>微软雅黑</vt:lpstr>
      <vt:lpstr>Arial</vt:lpstr>
      <vt:lpstr>Calibri</vt:lpstr>
      <vt:lpstr>Times New Roman</vt:lpstr>
      <vt:lpstr>AAAAAAAAAAAAAAAAAAA</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5-1228-40</dc:title>
  <dc:creator>Administrator</dc:creator>
  <cp:lastModifiedBy>黃侯弼</cp:lastModifiedBy>
  <cp:revision>70</cp:revision>
  <dcterms:created xsi:type="dcterms:W3CDTF">2018-04-25T02:39:48Z</dcterms:created>
  <dcterms:modified xsi:type="dcterms:W3CDTF">2021-12-12T03:43:32Z</dcterms:modified>
</cp:coreProperties>
</file>