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4"/>
  </p:sldMasterIdLst>
  <p:notesMasterIdLst>
    <p:notesMasterId r:id="rId17"/>
  </p:notesMasterIdLst>
  <p:handoutMasterIdLst>
    <p:handoutMasterId r:id="rId18"/>
  </p:handoutMasterIdLst>
  <p:sldIdLst>
    <p:sldId id="258" r:id="rId5"/>
    <p:sldId id="277" r:id="rId6"/>
    <p:sldId id="278" r:id="rId7"/>
    <p:sldId id="280" r:id="rId8"/>
    <p:sldId id="282" r:id="rId9"/>
    <p:sldId id="284" r:id="rId10"/>
    <p:sldId id="281" r:id="rId11"/>
    <p:sldId id="283" r:id="rId12"/>
    <p:sldId id="285" r:id="rId13"/>
    <p:sldId id="288" r:id="rId14"/>
    <p:sldId id="260" r:id="rId15"/>
    <p:sldId id="29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6" autoAdjust="0"/>
    <p:restoredTop sz="96327" autoAdjust="0"/>
  </p:normalViewPr>
  <p:slideViewPr>
    <p:cSldViewPr snapToGrid="0">
      <p:cViewPr varScale="1">
        <p:scale>
          <a:sx n="123" d="100"/>
          <a:sy n="123" d="100"/>
        </p:scale>
        <p:origin x="48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6FD1A9-AA27-4948-BCD8-B001FF2909B0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2021/3/10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818C5E9-5966-460E-861F-1663B2AAAED6}" type="datetime1">
              <a:rPr lang="zh-TW" altLang="en-US" noProof="0" smtClean="0"/>
              <a:t>2021/3/10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B725628-3A68-42F4-BA86-981817953149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spc="12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藉由過去蒐集的有標籤性的資料訓練機器的過程</a:t>
            </a:r>
            <a:endParaRPr lang="en-US" altLang="zh-TW" sz="1200" b="1" spc="12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哈囉魔頭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altLang="zh-TW" noProof="0" smtClean="0"/>
              <a:pPr/>
              <a:t>3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2509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u="sng" dirty="0">
                <a:latin typeface="+mn-ea"/>
              </a:rPr>
              <a:t>使用資料最近</a:t>
            </a:r>
            <a:r>
              <a:rPr lang="en-US" altLang="zh-TW" sz="1200" u="sng" dirty="0">
                <a:latin typeface="+mn-ea"/>
              </a:rPr>
              <a:t>K</a:t>
            </a:r>
            <a:r>
              <a:rPr lang="zh-TW" altLang="en-US" sz="1200" u="sng" dirty="0">
                <a:latin typeface="+mn-ea"/>
              </a:rPr>
              <a:t>個資料點　判斷資料屬於哪個類別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altLang="zh-TW" noProof="0" smtClean="0"/>
              <a:pPr/>
              <a:t>4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17485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將資料依不同屬性分布在決策樹上，１４筆資料有９筆打高爾夫球，５筆不打高爾夫球，</a:t>
            </a:r>
            <a:endParaRPr lang="en-US" altLang="zh-TW" dirty="0"/>
          </a:p>
          <a:p>
            <a:r>
              <a:rPr lang="zh-TW" altLang="en-US" dirty="0"/>
              <a:t>這裡如果他的</a:t>
            </a:r>
            <a:r>
              <a:rPr lang="en-US" altLang="zh-TW" dirty="0" err="1"/>
              <a:t>outlock</a:t>
            </a:r>
            <a:r>
              <a:rPr lang="zh-TW" altLang="en-US" dirty="0"/>
              <a:t>是</a:t>
            </a:r>
            <a:r>
              <a:rPr lang="en-US" altLang="zh-TW" dirty="0"/>
              <a:t>overcast</a:t>
            </a:r>
            <a:r>
              <a:rPr lang="zh-TW" altLang="en-US" dirty="0"/>
              <a:t>的話就可直接判定要不要打高夫球</a:t>
            </a:r>
            <a:r>
              <a:rPr lang="en-US" altLang="zh-TW" dirty="0"/>
              <a:t>,</a:t>
            </a:r>
            <a:r>
              <a:rPr lang="zh-TW" altLang="en-US" dirty="0"/>
              <a:t>但如果</a:t>
            </a:r>
            <a:r>
              <a:rPr lang="en-US" altLang="zh-TW" dirty="0" err="1"/>
              <a:t>outlock</a:t>
            </a:r>
            <a:r>
              <a:rPr lang="zh-TW" altLang="en-US" dirty="0"/>
              <a:t>是</a:t>
            </a:r>
            <a:r>
              <a:rPr lang="en-US" altLang="zh-TW" dirty="0"/>
              <a:t>sunny</a:t>
            </a:r>
            <a:r>
              <a:rPr lang="zh-TW" altLang="en-US" dirty="0"/>
              <a:t>或</a:t>
            </a:r>
            <a:r>
              <a:rPr lang="en-US" altLang="zh-TW" dirty="0"/>
              <a:t>rain</a:t>
            </a:r>
            <a:r>
              <a:rPr lang="zh-TW" altLang="en-US" dirty="0"/>
              <a:t>時可看到結果比較平均</a:t>
            </a:r>
            <a:r>
              <a:rPr lang="en-US" altLang="zh-TW" dirty="0"/>
              <a:t>,</a:t>
            </a:r>
            <a:r>
              <a:rPr lang="zh-TW" altLang="en-US" dirty="0"/>
              <a:t>沒辦法做決定</a:t>
            </a:r>
            <a:r>
              <a:rPr lang="en-US" altLang="zh-TW" dirty="0"/>
              <a:t>,</a:t>
            </a:r>
            <a:r>
              <a:rPr lang="zh-TW" altLang="en-US" dirty="0"/>
              <a:t>這時候就要繼續考慮第二個或第三個面向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altLang="zh-TW" noProof="0" smtClean="0"/>
              <a:pPr/>
              <a:t>5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17790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我們也可以利用</a:t>
            </a:r>
            <a:r>
              <a:rPr lang="en-US" altLang="zh-TW" dirty="0"/>
              <a:t>Entropy</a:t>
            </a:r>
            <a:r>
              <a:rPr lang="zh-TW" altLang="en-US" dirty="0"/>
              <a:t>計算亂度公式計算使用哪一個特徵值做分類會比較快</a:t>
            </a:r>
            <a:endParaRPr lang="en-US" altLang="zh-TW" dirty="0"/>
          </a:p>
          <a:p>
            <a:pPr>
              <a:spcAft>
                <a:spcPts val="600"/>
              </a:spcAft>
            </a:pPr>
            <a:r>
              <a:rPr lang="en-US" altLang="zh-TW" sz="1200" dirty="0">
                <a:solidFill>
                  <a:srgbClr val="FF0000"/>
                </a:solidFill>
              </a:rPr>
              <a:t>P(xi)</a:t>
            </a:r>
            <a:r>
              <a:rPr lang="zh-TW" altLang="en-US" sz="1200" dirty="0">
                <a:solidFill>
                  <a:srgbClr val="FF0000"/>
                </a:solidFill>
              </a:rPr>
              <a:t> </a:t>
            </a:r>
            <a:r>
              <a:rPr lang="en-US" altLang="zh-TW" sz="1200" dirty="0">
                <a:solidFill>
                  <a:srgbClr val="FF0000"/>
                </a:solidFill>
              </a:rPr>
              <a:t>=&gt;</a:t>
            </a:r>
            <a:r>
              <a:rPr lang="zh-TW" altLang="en-US" sz="1200" dirty="0">
                <a:solidFill>
                  <a:srgbClr val="FF0000"/>
                </a:solidFill>
              </a:rPr>
              <a:t>資料出現的機率</a:t>
            </a:r>
            <a:endParaRPr lang="en-US" altLang="zh-TW" sz="1200" dirty="0">
              <a:solidFill>
                <a:srgbClr val="FF0000"/>
              </a:solidFill>
            </a:endParaRPr>
          </a:p>
          <a:p>
            <a:r>
              <a:rPr lang="zh-TW" altLang="en-US" dirty="0"/>
              <a:t>如果資料全部屬於某個類別</a:t>
            </a:r>
            <a:r>
              <a:rPr lang="en-US" altLang="zh-TW" dirty="0"/>
              <a:t>,</a:t>
            </a:r>
            <a:r>
              <a:rPr lang="zh-TW" altLang="en-US" dirty="0"/>
              <a:t>資料都是</a:t>
            </a:r>
            <a:r>
              <a:rPr lang="en-US" altLang="zh-TW" dirty="0"/>
              <a:t>yes or no</a:t>
            </a:r>
            <a:r>
              <a:rPr lang="zh-TW" altLang="en-US" dirty="0"/>
              <a:t>的時候，</a:t>
            </a:r>
            <a:r>
              <a:rPr lang="en-US" altLang="zh-TW" dirty="0"/>
              <a:t>p</a:t>
            </a:r>
            <a:r>
              <a:rPr lang="zh-TW" altLang="en-US" dirty="0"/>
              <a:t>會等於</a:t>
            </a:r>
            <a:r>
              <a:rPr lang="en-US" altLang="zh-TW" dirty="0"/>
              <a:t>0</a:t>
            </a:r>
            <a:r>
              <a:rPr lang="zh-TW" altLang="en-US" dirty="0"/>
              <a:t>或是</a:t>
            </a:r>
            <a:r>
              <a:rPr lang="en-US" altLang="zh-TW" dirty="0"/>
              <a:t>1,</a:t>
            </a:r>
            <a:r>
              <a:rPr lang="zh-TW" altLang="en-US" dirty="0"/>
              <a:t>算出來結果會像這張圖一樣都是</a:t>
            </a:r>
            <a:r>
              <a:rPr lang="en-US" altLang="zh-TW" dirty="0"/>
              <a:t>0</a:t>
            </a:r>
          </a:p>
          <a:p>
            <a:r>
              <a:rPr lang="zh-TW" altLang="en-US" dirty="0"/>
              <a:t>那資料如果是平均分布的</a:t>
            </a:r>
            <a:r>
              <a:rPr lang="en-US" altLang="zh-TW" dirty="0"/>
              <a:t>,P=1/2</a:t>
            </a:r>
            <a:r>
              <a:rPr lang="zh-TW" altLang="en-US" dirty="0"/>
              <a:t>時算出來亂度就會是圖正中間的值代表</a:t>
            </a:r>
            <a:r>
              <a:rPr lang="en-US" altLang="zh-TW" dirty="0"/>
              <a:t>yes or no</a:t>
            </a:r>
            <a:r>
              <a:rPr lang="zh-TW" altLang="en-US" dirty="0"/>
              <a:t>各佔一半</a:t>
            </a:r>
            <a:r>
              <a:rPr lang="en-US" altLang="zh-TW" dirty="0"/>
              <a:t>,</a:t>
            </a:r>
            <a:r>
              <a:rPr lang="zh-TW" altLang="en-US" dirty="0"/>
              <a:t>是比較不好的資料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altLang="zh-TW" noProof="0" smtClean="0"/>
              <a:pPr/>
              <a:t>6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84625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strike="noStrike" dirty="0"/>
              <a:t>透過</a:t>
            </a:r>
            <a:r>
              <a:rPr lang="en-US" altLang="zh-TW" b="1" strike="noStrike" dirty="0"/>
              <a:t>Clustering</a:t>
            </a:r>
            <a:r>
              <a:rPr lang="zh-TW" altLang="en-US" b="1" strike="noStrike" dirty="0"/>
              <a:t>利用資料特徵之間的相似度</a:t>
            </a:r>
            <a:r>
              <a:rPr lang="en-US" altLang="zh-TW" b="1" strike="noStrike" dirty="0"/>
              <a:t>,</a:t>
            </a:r>
            <a:r>
              <a:rPr lang="zh-TW" altLang="en-US" b="1" strike="noStrike" dirty="0"/>
              <a:t>把相似資料放在同一群</a:t>
            </a:r>
            <a:r>
              <a:rPr lang="en-US" altLang="zh-TW" b="1" strike="noStrike" dirty="0"/>
              <a:t>,</a:t>
            </a:r>
            <a:r>
              <a:rPr lang="zh-TW" altLang="en-US" b="1" strike="noStrike" dirty="0"/>
              <a:t>不相似放在不同群</a:t>
            </a:r>
            <a:endParaRPr lang="en-US" altLang="zh-TW" b="1" strike="no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strike="noStrike" dirty="0"/>
              <a:t>盡量同群資料越像越好</a:t>
            </a:r>
            <a:r>
              <a:rPr lang="en-US" altLang="zh-TW" b="1" strike="noStrike" dirty="0"/>
              <a:t>,</a:t>
            </a:r>
            <a:r>
              <a:rPr lang="zh-TW" altLang="en-US" b="1" strike="noStrike" dirty="0"/>
              <a:t>不同群則越不像越好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altLang="zh-TW" noProof="0" smtClean="0"/>
              <a:pPr/>
              <a:t>7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20469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／＊無法得知分成幾群為最佳，因為使用ｋ－ｍｅａｎｓ演算法進行分群是依照原始資料的特徵、屬性，沒有設定標籤。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altLang="zh-TW" noProof="0" smtClean="0"/>
              <a:pPr/>
              <a:t>8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42316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階層式分群法常用的方式有兩種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: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一種是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Top-down clustering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，一種是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Bottom-up clustering</a:t>
            </a:r>
          </a:p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Top-down clustering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是採用分裂的方式，由樹狀結構的頂端開始，將群聚逐次分裂。</a:t>
            </a:r>
            <a:endParaRPr lang="en-US" altLang="zh-TW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r>
              <a:rPr lang="zh-TW" altLang="en-US" dirty="0"/>
              <a:t>就像先將所有資料放在同一群 </a:t>
            </a:r>
            <a:r>
              <a:rPr lang="en-US" altLang="zh-TW" dirty="0"/>
              <a:t>,</a:t>
            </a:r>
            <a:r>
              <a:rPr lang="zh-TW" altLang="en-US" dirty="0"/>
              <a:t>用界線將資料分成兩群</a:t>
            </a:r>
            <a:r>
              <a:rPr lang="en-US" altLang="zh-TW" dirty="0"/>
              <a:t>,</a:t>
            </a:r>
            <a:r>
              <a:rPr lang="zh-TW" altLang="en-US" dirty="0"/>
              <a:t>再從群裡最不像地方分成三群</a:t>
            </a:r>
            <a:r>
              <a:rPr lang="en-US" altLang="zh-TW" dirty="0"/>
              <a:t>.</a:t>
            </a:r>
            <a:r>
              <a:rPr lang="zh-TW" altLang="en-US" dirty="0"/>
              <a:t>四群</a:t>
            </a:r>
            <a:r>
              <a:rPr lang="en-US" altLang="zh-TW" dirty="0"/>
              <a:t>.</a:t>
            </a:r>
            <a:r>
              <a:rPr lang="zh-TW" altLang="en-US" dirty="0"/>
              <a:t>五群，一步步分成最小的群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altLang="zh-TW" noProof="0" smtClean="0"/>
              <a:pPr/>
              <a:t>9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41216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採用聚合的方式，由樹狀結構的底部開始，將資料逐次合併</a:t>
            </a:r>
            <a:endParaRPr lang="en-US" altLang="zh-TW" dirty="0"/>
          </a:p>
          <a:p>
            <a:r>
              <a:rPr lang="zh-TW" altLang="en-US" dirty="0"/>
              <a:t>一開始資料都各自形成一小群</a:t>
            </a:r>
            <a:r>
              <a:rPr lang="en-US" altLang="zh-TW" dirty="0"/>
              <a:t>,</a:t>
            </a:r>
            <a:r>
              <a:rPr lang="zh-TW" altLang="en-US" dirty="0"/>
              <a:t>接著將最相似兩筆資料合成一小群</a:t>
            </a:r>
            <a:r>
              <a:rPr lang="en-US" altLang="zh-TW" dirty="0"/>
              <a:t>,</a:t>
            </a:r>
            <a:r>
              <a:rPr lang="zh-TW" altLang="en-US" dirty="0"/>
              <a:t>再把第三個第四個相似的資料聚集成一小群</a:t>
            </a:r>
            <a:r>
              <a:rPr lang="en-US" altLang="zh-TW" dirty="0"/>
              <a:t>,</a:t>
            </a:r>
            <a:r>
              <a:rPr lang="zh-TW" altLang="en-US" dirty="0"/>
              <a:t>最後變成一個更大的群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altLang="zh-TW" noProof="0" smtClean="0"/>
              <a:pPr/>
              <a:t>10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345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D3072-426E-48AB-9E07-FB77A0C87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D929F17-7D62-4DFB-8307-DAADF4963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1A829C-5D7C-4246-84C2-D07CFAFA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E05C45-8EB5-41B2-9B41-7B2BD9B7DEEC}" type="datetime1">
              <a:rPr lang="zh-TW" altLang="en-US" noProof="0" smtClean="0"/>
              <a:t>2021/3/10</a:t>
            </a:fld>
            <a:endParaRPr lang="zh-TW" altLang="en-US" noProof="0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40F355-9AD4-4AB7-AAE8-1D086524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5DB4DB-1E43-429F-9C65-D135C017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7563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E1C99-628F-4D0F-B134-0E5FB5BF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164A66-A5DE-472A-B926-8268880F2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CA5E7A-573B-4110-AC7A-296B461A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7D0BD1-4150-488B-822D-FAA2ED87235F}" type="datetime1">
              <a:rPr lang="zh-TW" altLang="en-US" noProof="0" smtClean="0"/>
              <a:t>2021/3/10</a:t>
            </a:fld>
            <a:endParaRPr lang="zh-TW" altLang="en-US" noProof="0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E1B849-0911-4838-86C6-8904F2B6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43B378-856A-4F81-802D-85670299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8690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B5CB323-0C75-4E9F-8357-0AA5AA6B4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C591D9-DC54-4474-83B4-D8B2011EC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7E6E27-CFF8-40DC-9A20-AB4C3389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6917129-5C2D-48BD-8F9D-5DD9AA52C80B}" type="datetime1">
              <a:rPr lang="zh-TW" altLang="en-US" noProof="0" smtClean="0"/>
              <a:t>2021/3/10</a:t>
            </a:fld>
            <a:endParaRPr lang="zh-TW" altLang="en-US" noProof="0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70BE8D-F6D6-4E26-A38D-3FBF7F63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86FFC3-AAA7-404E-AFA1-81110ECC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24681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910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CC2134-8D25-45C7-A020-CA814AD9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2E546-461D-4B22-83AD-0D41EAB90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F3C76B-6F39-4464-A49E-B5C3CAA3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26959E9-D711-4141-BC84-15DB177AD95C}" type="datetime1">
              <a:rPr lang="zh-TW" altLang="en-US" noProof="0" smtClean="0"/>
              <a:t>2021/3/10</a:t>
            </a:fld>
            <a:endParaRPr lang="zh-TW" altLang="en-US" noProof="0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FABA86-AF12-4638-9498-906C5AC06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2B84FE-4BB3-482F-9FC5-0D9882B7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10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5143A6-6143-4A6C-9C31-7139B0C7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90AE29-5945-43AD-8003-159F2884C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27B1D1-85BB-486C-B4DE-145A226B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7A3C890-8623-4A1C-947B-A864EC59C0DD}" type="datetime1">
              <a:rPr lang="zh-TW" altLang="en-US" noProof="0" smtClean="0"/>
              <a:t>2021/3/10</a:t>
            </a:fld>
            <a:endParaRPr lang="zh-TW" altLang="en-US" noProof="0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6BDBC9-ADD6-40A1-8DA5-CFA1F65D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14DAC4-49F3-478A-83F2-AB725F9F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1900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30B52F-B36F-4C02-8FA9-928F0265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42AF53-975F-40E5-834C-A424F14BC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ABE587-9872-44AE-95D1-28E8C3EF9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803D68-A33E-4106-BBC5-F1F6D33F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503-8843-448F-B01E-FCD9BA586A1F}" type="datetime1">
              <a:rPr lang="zh-TW" altLang="en-US" noProof="0" smtClean="0"/>
              <a:t>2021/3/10</a:t>
            </a:fld>
            <a:endParaRPr lang="zh-TW" altLang="en-US" noProof="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12C8ED-8804-4DBD-BE7C-8282DE1C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9A932F-7D9E-4283-A10F-737CA329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059186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74B1D-BDCD-4882-9E20-F130240B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1AD15E-9D45-444D-B5C4-0485311EB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EBE9BE-285B-491C-9CEB-3C58E04BB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147064-2C4A-43DB-8038-C6A5C483D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4DEE28-7AB0-4856-90AA-85524C4F4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EEFDC93-AF4F-413A-BC72-85D375AB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BEE5-55F8-45A3-AB6C-9C6112BE0C32}" type="datetime1">
              <a:rPr lang="zh-TW" altLang="en-US" noProof="0" smtClean="0"/>
              <a:t>2021/3/10</a:t>
            </a:fld>
            <a:endParaRPr lang="zh-TW" altLang="en-US" noProof="0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B919B8A-8AF6-4393-8777-1EF63A12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26E8E9-E968-40A7-AC60-7084BD09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4916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458AE-5FAA-4C0A-9FE4-79ACC410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016254-91F9-4272-97A1-CCED75EC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DEAE714-2E29-46F3-9C77-12416C9543F5}" type="datetime1">
              <a:rPr lang="zh-TW" altLang="en-US" noProof="0" smtClean="0"/>
              <a:t>2021/3/10</a:t>
            </a:fld>
            <a:endParaRPr lang="zh-TW" altLang="en-US" noProof="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9DA1DA-45D0-40C0-A796-B23D5076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D0B45F-327B-411A-BD9B-72FEE17A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71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EAEB38D-5D6A-4C9F-A0DC-8BE34537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77B25F-C5C5-4940-9B93-C7969EB742CA}" type="datetime1">
              <a:rPr lang="zh-TW" altLang="en-US" noProof="0" smtClean="0"/>
              <a:t>2021/3/10</a:t>
            </a:fld>
            <a:endParaRPr lang="zh-TW" altLang="en-US" noProof="0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281B4B5-2F6D-4EDE-B72E-6B615CFA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41F345-0CA4-4092-A6E2-36F295E8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3444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1E4F58-BA3B-4256-8608-65CCB0B9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71BCA1-8B22-4096-A18F-3E6285C98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61332C-AC87-42CA-8F65-8B02555A3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7997BE-24CC-4EC8-A44F-17519F71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503-8843-448F-B01E-FCD9BA586A1F}" type="datetime1">
              <a:rPr lang="zh-TW" altLang="en-US" noProof="0" smtClean="0"/>
              <a:t>2021/3/10</a:t>
            </a:fld>
            <a:endParaRPr lang="zh-TW" altLang="en-US" noProof="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8B9089-F46F-421F-81AB-A67C05EA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D65D7B-FBAD-49D4-B954-85DD8E5E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716018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D5E0D8-B44C-4C1F-BA2A-B76F1E6A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AA681ED-385B-4F33-BDC9-8CB21DFDF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15977F-593B-47F3-9BC2-603BE46BF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454B23-9F12-4961-9CC8-2208AAEB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503-8843-448F-B01E-FCD9BA586A1F}" type="datetime1">
              <a:rPr lang="zh-TW" altLang="en-US" noProof="0" smtClean="0"/>
              <a:t>2021/3/10</a:t>
            </a:fld>
            <a:endParaRPr lang="zh-TW" altLang="en-US" noProof="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EF9CB3-4109-42A6-9CDA-E3CF60B8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FCB04A-3009-45A2-B34A-B961972E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832703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E3DB40-10EB-4AEA-9371-187DF5AA3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5CABEC-C35A-412D-9BC2-8E6468C5A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4A89C1-FDC1-4F0E-B7B4-C16A9B945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E2503-8843-448F-B01E-FCD9BA586A1F}" type="datetime1">
              <a:rPr lang="zh-TW" altLang="en-US" noProof="0" smtClean="0"/>
              <a:t>2021/3/10</a:t>
            </a:fld>
            <a:endParaRPr lang="zh-TW" altLang="en-US" noProof="0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5AD243-0E66-425C-A7D0-D2CFCB0AD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B05952-F2C6-41B7-9E6C-57A0CAFE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2214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E12258-5D8B-49AB-982D-C8C3A51402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3D96D8-5DB3-456A-80DD-B8BC6E98C973}"/>
              </a:ext>
            </a:extLst>
          </p:cNvPr>
          <p:cNvSpPr/>
          <p:nvPr/>
        </p:nvSpPr>
        <p:spPr>
          <a:xfrm>
            <a:off x="1383323" y="1131277"/>
            <a:ext cx="9425353" cy="4595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446B277-8379-4F16-ADDB-53DAA4E11B6C}"/>
              </a:ext>
            </a:extLst>
          </p:cNvPr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26E9D5A-F42D-4B48-B561-285B31800984}"/>
              </a:ext>
            </a:extLst>
          </p:cNvPr>
          <p:cNvSpPr/>
          <p:nvPr/>
        </p:nvSpPr>
        <p:spPr>
          <a:xfrm>
            <a:off x="10125596" y="4416669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99A122B-A91D-4D9E-8FA2-E7C55C861283}"/>
              </a:ext>
            </a:extLst>
          </p:cNvPr>
          <p:cNvSpPr/>
          <p:nvPr/>
        </p:nvSpPr>
        <p:spPr>
          <a:xfrm>
            <a:off x="2374338" y="514916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3D7AFE4-7044-42F8-BB68-85B04089D042}"/>
              </a:ext>
            </a:extLst>
          </p:cNvPr>
          <p:cNvSpPr/>
          <p:nvPr/>
        </p:nvSpPr>
        <p:spPr>
          <a:xfrm>
            <a:off x="1951053" y="1372927"/>
            <a:ext cx="731226" cy="73122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1520369-0C66-4B7B-A84B-568401C8B0C1}"/>
              </a:ext>
            </a:extLst>
          </p:cNvPr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F491E46-B921-4D3C-A9CA-BF96FF197D11}"/>
              </a:ext>
            </a:extLst>
          </p:cNvPr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BC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6A5ED56-659A-437A-ABF7-A18CFFB582E5}"/>
              </a:ext>
            </a:extLst>
          </p:cNvPr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0432BE6-2F65-4079-8080-DE57B2F4794E}"/>
              </a:ext>
            </a:extLst>
          </p:cNvPr>
          <p:cNvGrpSpPr/>
          <p:nvPr/>
        </p:nvGrpSpPr>
        <p:grpSpPr>
          <a:xfrm>
            <a:off x="5587999" y="6098930"/>
            <a:ext cx="1016000" cy="152400"/>
            <a:chOff x="-2407920" y="-1463040"/>
            <a:chExt cx="1828800" cy="274320"/>
          </a:xfrm>
          <a:solidFill>
            <a:srgbClr val="ECD9CA"/>
          </a:solidFill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EDCE25D-38D7-4917-A6CD-C49BD71D3807}"/>
                </a:ext>
              </a:extLst>
            </p:cNvPr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E93F5B1-3C8B-4B28-846A-EE30C7898EBC}"/>
                </a:ext>
              </a:extLst>
            </p:cNvPr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4CC17B1-4782-4EEE-8D28-26FC05542E9E}"/>
                </a:ext>
              </a:extLst>
            </p:cNvPr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71C1EC9-0100-47A7-9539-5792FA1FBCEE}"/>
                </a:ext>
              </a:extLst>
            </p:cNvPr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27875051-DCE5-4C82-BCA8-CEFC3FC71FAC}"/>
              </a:ext>
            </a:extLst>
          </p:cNvPr>
          <p:cNvSpPr txBox="1"/>
          <p:nvPr/>
        </p:nvSpPr>
        <p:spPr>
          <a:xfrm>
            <a:off x="1676085" y="3091823"/>
            <a:ext cx="8975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sym typeface="思源黑体" panose="020B0500000000000000" pitchFamily="34" charset="-122"/>
              </a:rPr>
              <a:t>監督式學習</a:t>
            </a:r>
            <a:r>
              <a:rPr lang="en-US" altLang="zh-TW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sym typeface="思源黑体" panose="020B0500000000000000" pitchFamily="34" charset="-122"/>
              </a:rPr>
              <a:t>&amp;</a:t>
            </a:r>
            <a:r>
              <a:rPr lang="zh-TW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sym typeface="思源黑体" panose="020B0500000000000000" pitchFamily="34" charset="-122"/>
              </a:rPr>
              <a:t>非監督式學習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sym typeface="思源黑体" panose="020B0500000000000000" pitchFamily="34" charset="-122"/>
            </a:endParaRPr>
          </a:p>
        </p:txBody>
      </p:sp>
      <p:sp>
        <p:nvSpPr>
          <p:cNvPr id="21" name="iṩļïḓè">
            <a:extLst>
              <a:ext uri="{FF2B5EF4-FFF2-40B4-BE49-F238E27FC236}">
                <a16:creationId xmlns:a16="http://schemas.microsoft.com/office/drawing/2014/main" id="{9599E744-4F4F-455A-A581-DBA9D46C8FC7}"/>
              </a:ext>
            </a:extLst>
          </p:cNvPr>
          <p:cNvSpPr txBox="1"/>
          <p:nvPr/>
        </p:nvSpPr>
        <p:spPr bwMode="auto">
          <a:xfrm>
            <a:off x="5123122" y="2185890"/>
            <a:ext cx="1948009" cy="505824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endParaRPr lang="en-US" altLang="zh-CN" b="1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03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75631C8-0513-4FC7-B7F5-3971911E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階層式分群法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2B4FF0-57B7-40A6-9612-E2C32037F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99" y="637357"/>
            <a:ext cx="6592810" cy="558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77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8E9A11A-6B93-438A-8297-1AF5A90CECB2}"/>
              </a:ext>
            </a:extLst>
          </p:cNvPr>
          <p:cNvSpPr/>
          <p:nvPr/>
        </p:nvSpPr>
        <p:spPr>
          <a:xfrm>
            <a:off x="688622" y="476228"/>
            <a:ext cx="10993001" cy="5870222"/>
          </a:xfrm>
          <a:prstGeom prst="rect">
            <a:avLst/>
          </a:prstGeom>
          <a:solidFill>
            <a:srgbClr val="F6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6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7555BEC9-6256-4569-9516-C8D5F447EE5D}"/>
              </a:ext>
            </a:extLst>
          </p:cNvPr>
          <p:cNvSpPr txBox="1"/>
          <p:nvPr/>
        </p:nvSpPr>
        <p:spPr>
          <a:xfrm>
            <a:off x="2339062" y="3780661"/>
            <a:ext cx="7513874" cy="185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endParaRPr lang="en-US" altLang="zh-TW" sz="1100" spc="300" dirty="0">
              <a:solidFill>
                <a:schemeClr val="bg1">
                  <a:lumMod val="65000"/>
                </a:schemeClr>
              </a:solidFill>
              <a:latin typeface="思源黑体 Light" panose="020B0300000000000000" pitchFamily="34" charset="-122"/>
              <a:ea typeface="思源黑体 Light" panose="020B03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0866B7B-71EA-4861-B680-C1C863453104}"/>
              </a:ext>
            </a:extLst>
          </p:cNvPr>
          <p:cNvSpPr txBox="1"/>
          <p:nvPr/>
        </p:nvSpPr>
        <p:spPr>
          <a:xfrm>
            <a:off x="3341396" y="964516"/>
            <a:ext cx="19441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400" dirty="0"/>
              <a:t>ㄣ</a:t>
            </a:r>
            <a:r>
              <a:rPr lang="en-US" altLang="zh-TW" sz="2400" dirty="0"/>
              <a:t>…</a:t>
            </a:r>
          </a:p>
          <a:p>
            <a:pPr marL="342900" indent="-342900">
              <a:buAutoNum type="arabicPeriod"/>
            </a:pPr>
            <a:r>
              <a:rPr lang="zh-TW" altLang="en-US" sz="2400" dirty="0"/>
              <a:t>ㄟ</a:t>
            </a:r>
            <a:r>
              <a:rPr lang="en-US" altLang="zh-TW" sz="2400" dirty="0"/>
              <a:t>…</a:t>
            </a:r>
          </a:p>
          <a:p>
            <a:pPr marL="342900" indent="-342900">
              <a:buAutoNum type="arabicPeriod"/>
            </a:pPr>
            <a:r>
              <a:rPr lang="zh-TW" altLang="en-US" sz="2400" dirty="0"/>
              <a:t>ㄜ</a:t>
            </a:r>
            <a:r>
              <a:rPr lang="en-US" altLang="zh-TW" sz="2400" dirty="0"/>
              <a:t>…</a:t>
            </a:r>
          </a:p>
          <a:p>
            <a:pPr marL="342900" indent="-342900">
              <a:buAutoNum type="arabicPeriod"/>
            </a:pPr>
            <a:r>
              <a:rPr lang="zh-TW" altLang="en-US" sz="2400" dirty="0"/>
              <a:t>ㄏ一ㄡ</a:t>
            </a:r>
            <a:endParaRPr lang="en-US" altLang="zh-TW" sz="2400" dirty="0"/>
          </a:p>
          <a:p>
            <a:pPr marL="342900" indent="-342900">
              <a:buAutoNum type="arabicPeriod"/>
            </a:pPr>
            <a:r>
              <a:rPr lang="zh-TW" altLang="en-US" sz="2400" dirty="0"/>
              <a:t>吼</a:t>
            </a:r>
            <a:endParaRPr lang="en-US" altLang="zh-TW" sz="2400" dirty="0"/>
          </a:p>
          <a:p>
            <a:pPr marL="342900" indent="-342900">
              <a:buAutoNum type="arabicPeriod"/>
            </a:pPr>
            <a:r>
              <a:rPr lang="zh-TW" altLang="en-US" sz="2400" dirty="0"/>
              <a:t>啦</a:t>
            </a:r>
            <a:endParaRPr lang="en-US" altLang="zh-TW" sz="2400" dirty="0"/>
          </a:p>
          <a:p>
            <a:pPr marL="342900" indent="-342900">
              <a:buAutoNum type="arabicPeriod"/>
            </a:pPr>
            <a:r>
              <a:rPr lang="zh-TW" altLang="en-US" sz="2400" dirty="0"/>
              <a:t>喔</a:t>
            </a:r>
            <a:endParaRPr lang="en-US" altLang="zh-TW" sz="2400" dirty="0"/>
          </a:p>
          <a:p>
            <a:pPr marL="342900" indent="-342900">
              <a:buAutoNum type="arabicPeriod"/>
            </a:pPr>
            <a:r>
              <a:rPr lang="zh-TW" altLang="en-US" sz="2400" dirty="0"/>
              <a:t>著</a:t>
            </a:r>
            <a:endParaRPr lang="en-US" altLang="zh-TW" sz="2400" dirty="0"/>
          </a:p>
          <a:p>
            <a:pPr marL="342900" indent="-342900">
              <a:buAutoNum type="arabicPeriod"/>
            </a:pPr>
            <a:r>
              <a:rPr lang="zh-TW" altLang="en-US" sz="2400" dirty="0"/>
              <a:t>啊</a:t>
            </a:r>
            <a:endParaRPr lang="en-US" altLang="zh-TW" sz="2400" dirty="0"/>
          </a:p>
          <a:p>
            <a:pPr marL="342900" indent="-342900">
              <a:buAutoNum type="arabicPeriod"/>
            </a:pPr>
            <a:r>
              <a:rPr lang="zh-TW" altLang="en-US" sz="2400" dirty="0"/>
              <a:t>的這個</a:t>
            </a:r>
            <a:endParaRPr lang="en-US" altLang="zh-TW" sz="2400" dirty="0"/>
          </a:p>
          <a:p>
            <a:pPr marL="342900" indent="-342900">
              <a:buAutoNum type="arabicPeriod"/>
            </a:pPr>
            <a:r>
              <a:rPr lang="zh-TW" altLang="en-US" sz="2400" dirty="0"/>
              <a:t>的那個</a:t>
            </a:r>
            <a:endParaRPr lang="en-US" altLang="zh-TW" sz="2400" dirty="0"/>
          </a:p>
          <a:p>
            <a:pPr marL="342900" indent="-342900">
              <a:buAutoNum type="arabicPeriod"/>
            </a:pPr>
            <a:r>
              <a:rPr lang="zh-TW" altLang="en-US" sz="2400" dirty="0"/>
              <a:t>那那個</a:t>
            </a:r>
            <a:endParaRPr lang="en-US" altLang="zh-TW" sz="2400" dirty="0"/>
          </a:p>
          <a:p>
            <a:pPr marL="342900" indent="-342900">
              <a:buAutoNum type="arabicPeriod"/>
            </a:pPr>
            <a:r>
              <a:rPr lang="zh-TW" altLang="en-US" sz="2400" dirty="0"/>
              <a:t>的一個</a:t>
            </a:r>
            <a:endParaRPr lang="en-US" altLang="zh-TW" sz="2400" dirty="0"/>
          </a:p>
          <a:p>
            <a:r>
              <a:rPr lang="zh-TW" altLang="en-US" sz="2400" dirty="0"/>
              <a:t>　</a:t>
            </a:r>
            <a:endParaRPr lang="en-US" altLang="zh-TW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D3FC18-3D43-4CE5-9E71-86B142235360}"/>
              </a:ext>
            </a:extLst>
          </p:cNvPr>
          <p:cNvSpPr txBox="1"/>
          <p:nvPr/>
        </p:nvSpPr>
        <p:spPr>
          <a:xfrm>
            <a:off x="1266730" y="964516"/>
            <a:ext cx="3440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贅字：</a:t>
            </a:r>
          </a:p>
        </p:txBody>
      </p:sp>
    </p:spTree>
    <p:extLst>
      <p:ext uri="{BB962C8B-B14F-4D97-AF65-F5344CB8AC3E}">
        <p14:creationId xmlns:p14="http://schemas.microsoft.com/office/powerpoint/2010/main" val="1102977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15D2DB0F-21A1-4FFF-9405-575F5D7867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BF9F0DF-EFDC-44A5-AA7F-7DB4052A538B}"/>
              </a:ext>
            </a:extLst>
          </p:cNvPr>
          <p:cNvSpPr/>
          <p:nvPr/>
        </p:nvSpPr>
        <p:spPr>
          <a:xfrm>
            <a:off x="1383323" y="1131277"/>
            <a:ext cx="9425353" cy="4595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2DCA1B4-6156-4D3C-BBE6-5AF0D5D65F1D}"/>
              </a:ext>
            </a:extLst>
          </p:cNvPr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7A4541B5-2C03-4C7D-8E22-ADC9128A638C}"/>
              </a:ext>
            </a:extLst>
          </p:cNvPr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B099D1AD-F475-428F-8953-1744C745DBCC}"/>
              </a:ext>
            </a:extLst>
          </p:cNvPr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C9033ED5-9B1E-438A-A066-41476D8921FA}"/>
              </a:ext>
            </a:extLst>
          </p:cNvPr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CBFCD8C-50E3-4A33-A11A-B0B65E7579BC}"/>
              </a:ext>
            </a:extLst>
          </p:cNvPr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D2F5940-7B95-43AE-8B76-DBAF44E956B9}"/>
              </a:ext>
            </a:extLst>
          </p:cNvPr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BC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72B39E8A-4DF3-44AE-AECC-3BCA3FCC8A31}"/>
              </a:ext>
            </a:extLst>
          </p:cNvPr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37D5408-1AAD-44C0-B6C8-EBC508C7ABC0}"/>
              </a:ext>
            </a:extLst>
          </p:cNvPr>
          <p:cNvGrpSpPr/>
          <p:nvPr/>
        </p:nvGrpSpPr>
        <p:grpSpPr>
          <a:xfrm>
            <a:off x="5587999" y="6098930"/>
            <a:ext cx="1016000" cy="152400"/>
            <a:chOff x="-2407920" y="-1463040"/>
            <a:chExt cx="1828800" cy="274320"/>
          </a:xfrm>
          <a:solidFill>
            <a:srgbClr val="ECD9CA"/>
          </a:solidFill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3CD0FEA-90C1-4572-B64E-312558711440}"/>
                </a:ext>
              </a:extLst>
            </p:cNvPr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CD86496-D373-4129-9384-D6946E510C27}"/>
                </a:ext>
              </a:extLst>
            </p:cNvPr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43F5DFC9-C193-4858-A71B-D84B8D493B70}"/>
                </a:ext>
              </a:extLst>
            </p:cNvPr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88B6C59-9EED-450C-88C2-EA373B134B4D}"/>
                </a:ext>
              </a:extLst>
            </p:cNvPr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EC73EBF7-5226-48FC-90A3-37E5EE69E657}"/>
              </a:ext>
            </a:extLst>
          </p:cNvPr>
          <p:cNvSpPr txBox="1"/>
          <p:nvPr/>
        </p:nvSpPr>
        <p:spPr>
          <a:xfrm>
            <a:off x="3565049" y="2726971"/>
            <a:ext cx="506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THANKS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B12DEE9C-7FBB-41DA-A567-E6787A3E64DF}"/>
              </a:ext>
            </a:extLst>
          </p:cNvPr>
          <p:cNvCxnSpPr>
            <a:cxnSpLocks/>
          </p:cNvCxnSpPr>
          <p:nvPr/>
        </p:nvCxnSpPr>
        <p:spPr>
          <a:xfrm>
            <a:off x="2000693" y="3403382"/>
            <a:ext cx="1210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9274FA6-DDA8-40EC-9E00-D8EA67AC263F}"/>
              </a:ext>
            </a:extLst>
          </p:cNvPr>
          <p:cNvCxnSpPr>
            <a:cxnSpLocks/>
          </p:cNvCxnSpPr>
          <p:nvPr/>
        </p:nvCxnSpPr>
        <p:spPr>
          <a:xfrm>
            <a:off x="8777268" y="3403382"/>
            <a:ext cx="1210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294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7ED7B34-7CC0-45EF-BDBD-CF73E92B29BC}"/>
              </a:ext>
            </a:extLst>
          </p:cNvPr>
          <p:cNvSpPr txBox="1"/>
          <p:nvPr/>
        </p:nvSpPr>
        <p:spPr>
          <a:xfrm>
            <a:off x="7889169" y="1073994"/>
            <a:ext cx="3634883" cy="2847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Supervised Learning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E27FE47-1114-497A-8862-CF243DA20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19" y="1596449"/>
            <a:ext cx="5920991" cy="3034508"/>
          </a:xfrm>
          <a:prstGeom prst="rect">
            <a:avLst/>
          </a:prstGeom>
          <a:noFill/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2BAC5D8-9934-4E5A-A853-7B208DB111DB}"/>
              </a:ext>
            </a:extLst>
          </p:cNvPr>
          <p:cNvSpPr txBox="1"/>
          <p:nvPr/>
        </p:nvSpPr>
        <p:spPr>
          <a:xfrm>
            <a:off x="755640" y="4936067"/>
            <a:ext cx="69623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spc="12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藉由過去蒐集有標籤性的資料訓練機器的過程</a:t>
            </a:r>
            <a:endParaRPr lang="en-US" altLang="zh-TW" sz="2400" b="1" spc="12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24AE58-67FF-4445-A709-BE93B358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最短距離分類器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ECE05DA-494D-40FE-96C4-14DCF1D6ACD2}"/>
              </a:ext>
            </a:extLst>
          </p:cNvPr>
          <p:cNvSpPr txBox="1"/>
          <p:nvPr/>
        </p:nvSpPr>
        <p:spPr>
          <a:xfrm>
            <a:off x="1547749" y="5857285"/>
            <a:ext cx="4336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依照</a:t>
            </a:r>
            <a:r>
              <a:rPr lang="en-US" altLang="zh-TW" sz="2400" dirty="0"/>
              <a:t>XY</a:t>
            </a:r>
            <a:r>
              <a:rPr lang="zh-TW" altLang="en-US" sz="2400" dirty="0"/>
              <a:t>兩種不同特徵</a:t>
            </a:r>
            <a:r>
              <a:rPr lang="en-US" altLang="zh-TW" sz="2400" dirty="0"/>
              <a:t>,</a:t>
            </a:r>
            <a:r>
              <a:rPr lang="zh-TW" altLang="en-US" sz="2400" dirty="0"/>
              <a:t>劃分為紅色和綠色資料</a:t>
            </a:r>
            <a:r>
              <a:rPr lang="en-US" altLang="zh-TW" sz="2400" dirty="0"/>
              <a:t>,</a:t>
            </a:r>
            <a:r>
              <a:rPr lang="zh-TW" altLang="en-US" sz="2400" dirty="0"/>
              <a:t>分布在兩個地方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1C477E7-CF05-4A76-B8D0-96F427E17E43}"/>
              </a:ext>
            </a:extLst>
          </p:cNvPr>
          <p:cNvSpPr txBox="1"/>
          <p:nvPr/>
        </p:nvSpPr>
        <p:spPr>
          <a:xfrm>
            <a:off x="6407785" y="5857285"/>
            <a:ext cx="4336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放入之新資料</a:t>
            </a:r>
            <a:r>
              <a:rPr lang="en-US" altLang="zh-TW" sz="2400" dirty="0"/>
              <a:t>,</a:t>
            </a:r>
            <a:r>
              <a:rPr lang="zh-TW" altLang="en-US" sz="2400" dirty="0"/>
              <a:t>距離綠色比較近</a:t>
            </a:r>
            <a:r>
              <a:rPr lang="en-US" altLang="zh-TW" sz="2400" dirty="0"/>
              <a:t>,</a:t>
            </a:r>
            <a:r>
              <a:rPr lang="zh-TW" altLang="en-US" sz="2400" dirty="0"/>
              <a:t>則屬於該類別資料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BC444A5-62A6-47AB-976E-3C515D95D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683" y="1885726"/>
            <a:ext cx="9184810" cy="369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411F0-DC73-41D8-B42A-A8CAC6598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KNN</a:t>
            </a:r>
            <a:r>
              <a:rPr lang="zh-TW" altLang="en-US" b="1" dirty="0"/>
              <a:t>分類器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F9B2A78-984A-46F7-879E-B98564DEF2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6" r="1"/>
          <a:stretch/>
        </p:blipFill>
        <p:spPr>
          <a:xfrm>
            <a:off x="1398618" y="1887405"/>
            <a:ext cx="4419178" cy="393692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9FEA21B-F867-4A53-8B57-7132AA050950}"/>
              </a:ext>
            </a:extLst>
          </p:cNvPr>
          <p:cNvSpPr txBox="1"/>
          <p:nvPr/>
        </p:nvSpPr>
        <p:spPr>
          <a:xfrm>
            <a:off x="6374206" y="4168649"/>
            <a:ext cx="4968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同樣的圖，若設的Ｋ資料點不同，分類結果可能也會不同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4FE1BAE-CD13-458D-B7B0-2AF85F3E9326}"/>
              </a:ext>
            </a:extLst>
          </p:cNvPr>
          <p:cNvSpPr txBox="1"/>
          <p:nvPr/>
        </p:nvSpPr>
        <p:spPr>
          <a:xfrm>
            <a:off x="6374206" y="3024870"/>
            <a:ext cx="5190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K=3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時，綠色圓圈屬於紅色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但Ｋ＝５時，綠色圓圈則屬於藍色</a:t>
            </a:r>
          </a:p>
        </p:txBody>
      </p:sp>
    </p:spTree>
    <p:extLst>
      <p:ext uri="{BB962C8B-B14F-4D97-AF65-F5344CB8AC3E}">
        <p14:creationId xmlns:p14="http://schemas.microsoft.com/office/powerpoint/2010/main" val="20706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E9E8FC-9B07-4629-AC76-3303CE08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決策樹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F454307-7C25-4652-B84A-B442E0DC6C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49599" y="783361"/>
            <a:ext cx="7308417" cy="570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8B55DE52-41CF-412B-B230-D2544E5D3B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7"/>
          <a:stretch/>
        </p:blipFill>
        <p:spPr>
          <a:xfrm>
            <a:off x="1032311" y="699191"/>
            <a:ext cx="5461150" cy="2363164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5E73AC14-D77A-4A29-A37F-BCED437004A0}"/>
              </a:ext>
            </a:extLst>
          </p:cNvPr>
          <p:cNvSpPr txBox="1"/>
          <p:nvPr/>
        </p:nvSpPr>
        <p:spPr>
          <a:xfrm>
            <a:off x="2459092" y="3102135"/>
            <a:ext cx="350173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sz="2400" dirty="0">
                <a:solidFill>
                  <a:srgbClr val="FF0000"/>
                </a:solidFill>
              </a:rPr>
              <a:t>P(xi)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=&gt;</a:t>
            </a:r>
            <a:r>
              <a:rPr lang="zh-TW" altLang="en-US" sz="2400" dirty="0">
                <a:solidFill>
                  <a:srgbClr val="FF0000"/>
                </a:solidFill>
              </a:rPr>
              <a:t>資料出現的機率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11F23A3-25D7-435D-8819-E2AA5773C534}"/>
              </a:ext>
            </a:extLst>
          </p:cNvPr>
          <p:cNvSpPr txBox="1"/>
          <p:nvPr/>
        </p:nvSpPr>
        <p:spPr>
          <a:xfrm>
            <a:off x="2617354" y="4177145"/>
            <a:ext cx="578889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err="1"/>
              <a:t>Pr</a:t>
            </a:r>
            <a:r>
              <a:rPr lang="en-US" altLang="zh-TW" sz="2400" dirty="0"/>
              <a:t>=0 or 1</a:t>
            </a:r>
            <a:r>
              <a:rPr lang="zh-TW" altLang="en-US" sz="2400" dirty="0"/>
              <a:t> 時 </a:t>
            </a:r>
            <a:r>
              <a:rPr lang="en-US" altLang="zh-TW" sz="2400" dirty="0"/>
              <a:t>H(x)</a:t>
            </a:r>
            <a:r>
              <a:rPr lang="zh-TW" altLang="en-US" sz="2400" dirty="0"/>
              <a:t>都是</a:t>
            </a:r>
            <a:r>
              <a:rPr lang="en-US" altLang="zh-TW" sz="2400" dirty="0"/>
              <a:t>0   (</a:t>
            </a:r>
            <a:r>
              <a:rPr lang="zh-TW" altLang="en-US" sz="2400" dirty="0"/>
              <a:t>資料都是</a:t>
            </a:r>
            <a:r>
              <a:rPr lang="en-US" altLang="zh-TW" sz="2400" dirty="0"/>
              <a:t>YES</a:t>
            </a:r>
            <a:r>
              <a:rPr lang="zh-TW" altLang="en-US" sz="2400" dirty="0"/>
              <a:t>或</a:t>
            </a:r>
            <a:r>
              <a:rPr lang="en-US" altLang="zh-TW" sz="2400" dirty="0"/>
              <a:t>NO)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altLang="zh-TW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altLang="zh-TW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err="1"/>
              <a:t>Pr</a:t>
            </a:r>
            <a:r>
              <a:rPr lang="en-US" altLang="zh-TW" sz="2400" dirty="0"/>
              <a:t>=1/2 </a:t>
            </a:r>
            <a:r>
              <a:rPr lang="zh-TW" altLang="en-US" sz="2400" dirty="0"/>
              <a:t>時 </a:t>
            </a:r>
            <a:r>
              <a:rPr lang="en-US" altLang="zh-TW" sz="2400" dirty="0"/>
              <a:t>H(x)</a:t>
            </a:r>
            <a:r>
              <a:rPr lang="zh-TW" altLang="en-US" sz="2400" dirty="0"/>
              <a:t>等於</a:t>
            </a:r>
            <a:r>
              <a:rPr lang="en-US" altLang="zh-TW" sz="2400" dirty="0"/>
              <a:t>1</a:t>
            </a:r>
            <a:r>
              <a:rPr lang="zh-TW" altLang="en-US" sz="2400" dirty="0"/>
              <a:t> </a:t>
            </a:r>
            <a:r>
              <a:rPr lang="en-US" altLang="zh-TW" sz="2400" dirty="0"/>
              <a:t>(YES </a:t>
            </a:r>
            <a:r>
              <a:rPr lang="zh-TW" altLang="en-US" sz="2400" dirty="0"/>
              <a:t>或 </a:t>
            </a:r>
            <a:r>
              <a:rPr lang="en-US" altLang="zh-TW" sz="2400" dirty="0"/>
              <a:t>NO</a:t>
            </a:r>
            <a:r>
              <a:rPr lang="zh-TW" altLang="en-US" sz="2400" dirty="0"/>
              <a:t> 各佔一半</a:t>
            </a:r>
            <a:r>
              <a:rPr lang="en-US" altLang="zh-TW" sz="2400" dirty="0"/>
              <a:t>) </a:t>
            </a:r>
            <a:endParaRPr lang="zh-TW" altLang="en-US" sz="2400" dirty="0"/>
          </a:p>
          <a:p>
            <a:pPr>
              <a:spcAft>
                <a:spcPts val="600"/>
              </a:spcAft>
            </a:pP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8016953-E31C-4BC3-9BF7-EF00B695B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976" y="4062724"/>
            <a:ext cx="1282152" cy="82757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F368902-7135-4F33-8C5C-1C0C2275A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070" y="5169725"/>
            <a:ext cx="1356809" cy="8093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75E8FC8-C642-494B-A637-49C087D04B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4600" y="735040"/>
            <a:ext cx="3609503" cy="318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5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748867-2071-43DD-ADAF-18482A953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5488" y="5650569"/>
            <a:ext cx="9720072" cy="4023360"/>
          </a:xfrm>
        </p:spPr>
        <p:txBody>
          <a:bodyPr/>
          <a:lstStyle/>
          <a:p>
            <a:r>
              <a:rPr lang="zh-TW" altLang="en-US" sz="2800" dirty="0"/>
              <a:t>將沒有標籤的資料，利用資料本身的特徵及屬性訓練出模型</a:t>
            </a:r>
            <a:endParaRPr lang="en-US" altLang="zh-TW" sz="2800" dirty="0"/>
          </a:p>
          <a:p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FF98A89-B5F3-46B7-8B44-576938B999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58971" y="2307836"/>
            <a:ext cx="3545656" cy="2752635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7B96F10-8EFE-481B-B615-A83BFA61D408}"/>
              </a:ext>
            </a:extLst>
          </p:cNvPr>
          <p:cNvSpPr txBox="1"/>
          <p:nvPr/>
        </p:nvSpPr>
        <p:spPr>
          <a:xfrm>
            <a:off x="805052" y="776288"/>
            <a:ext cx="97200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b="1" dirty="0"/>
              <a:t>Un-Supervised Learning</a:t>
            </a:r>
            <a:endParaRPr lang="zh-TW" altLang="en-US" sz="6600" b="1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9EE0708-9F09-405B-B215-22C454506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39" y="2307836"/>
            <a:ext cx="3545655" cy="2732943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04D34241-0596-4717-8ACE-A2476763CE89}"/>
              </a:ext>
            </a:extLst>
          </p:cNvPr>
          <p:cNvSpPr/>
          <p:nvPr/>
        </p:nvSpPr>
        <p:spPr>
          <a:xfrm>
            <a:off x="5513383" y="3315094"/>
            <a:ext cx="903998" cy="56110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DA0209C-A4D5-4443-BB20-8698B9DA6EC3}"/>
              </a:ext>
            </a:extLst>
          </p:cNvPr>
          <p:cNvSpPr txBox="1"/>
          <p:nvPr/>
        </p:nvSpPr>
        <p:spPr>
          <a:xfrm>
            <a:off x="4733030" y="4098111"/>
            <a:ext cx="27862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highlight>
                  <a:srgbClr val="00FFFF"/>
                </a:highlight>
                <a:cs typeface="Angsana New" panose="02020603050405020304" pitchFamily="18" charset="-34"/>
              </a:rPr>
              <a:t>Clustering</a:t>
            </a:r>
            <a:endParaRPr lang="zh-TW" altLang="en-US" sz="4400" b="1" dirty="0">
              <a:highlight>
                <a:srgbClr val="00FFFF"/>
              </a:highlight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6625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9E4F6-CAED-4932-853F-7603FAF3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K-mean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8D3691-C923-4E84-AE21-A0FCF6DB6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1" y="2624209"/>
            <a:ext cx="5257800" cy="4664075"/>
          </a:xfrm>
        </p:spPr>
        <p:txBody>
          <a:bodyPr/>
          <a:lstStyle/>
          <a:p>
            <a:r>
              <a:rPr lang="zh-TW" altLang="en-US" spc="12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首先將資料做分群，不斷的重複計算與分配，直到群聚中心在資料密集區不再大幅移動時才停止。</a:t>
            </a:r>
            <a:endParaRPr lang="en-US" altLang="zh-TW" spc="12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3B1695C-C760-4409-946D-D4FF7AB29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61" y="2029521"/>
            <a:ext cx="5200321" cy="362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9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18BF1B7-A798-482E-87AA-065C0875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41" y="623275"/>
            <a:ext cx="6539804" cy="5607882"/>
          </a:xfrm>
          <a:prstGeom prst="rect">
            <a:avLst/>
          </a:prstGeom>
        </p:spPr>
      </p:pic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75631C8-0513-4FC7-B7F5-3971911E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階層式分群法</a:t>
            </a:r>
          </a:p>
        </p:txBody>
      </p:sp>
    </p:spTree>
    <p:extLst>
      <p:ext uri="{BB962C8B-B14F-4D97-AF65-F5344CB8AC3E}">
        <p14:creationId xmlns:p14="http://schemas.microsoft.com/office/powerpoint/2010/main" val="49907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669</Words>
  <Application>Microsoft Macintosh PowerPoint</Application>
  <PresentationFormat>寬螢幕</PresentationFormat>
  <Paragraphs>65</Paragraphs>
  <Slides>12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3" baseType="lpstr">
      <vt:lpstr>思源黑体</vt:lpstr>
      <vt:lpstr>思源黑体 Light</vt:lpstr>
      <vt:lpstr>微軟正黑體</vt:lpstr>
      <vt:lpstr>新細明體</vt:lpstr>
      <vt:lpstr>Adobe 繁黑體 Std B</vt:lpstr>
      <vt:lpstr>Microsoft JhengHei UI</vt:lpstr>
      <vt:lpstr>Arial</vt:lpstr>
      <vt:lpstr>Calibri</vt:lpstr>
      <vt:lpstr>Calibri Light</vt:lpstr>
      <vt:lpstr>helvetica</vt:lpstr>
      <vt:lpstr>Office 佈景主題</vt:lpstr>
      <vt:lpstr>PowerPoint 簡報</vt:lpstr>
      <vt:lpstr>PowerPoint 簡報</vt:lpstr>
      <vt:lpstr>最短距離分類器</vt:lpstr>
      <vt:lpstr>KNN分類器</vt:lpstr>
      <vt:lpstr>決策樹</vt:lpstr>
      <vt:lpstr>PowerPoint 簡報</vt:lpstr>
      <vt:lpstr>PowerPoint 簡報</vt:lpstr>
      <vt:lpstr>K-mean演算法</vt:lpstr>
      <vt:lpstr>階層式分群法</vt:lpstr>
      <vt:lpstr>階層式分群法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 Lorem Ipsum</dc:title>
  <dc:creator>徐靖雯</dc:creator>
  <cp:lastModifiedBy>許紹畇</cp:lastModifiedBy>
  <cp:revision>42</cp:revision>
  <dcterms:created xsi:type="dcterms:W3CDTF">2021-03-06T13:19:57Z</dcterms:created>
  <dcterms:modified xsi:type="dcterms:W3CDTF">2021-03-10T15:28:31Z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