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9"/>
  </p:notesMasterIdLst>
  <p:sldIdLst>
    <p:sldId id="305" r:id="rId2"/>
    <p:sldId id="311" r:id="rId3"/>
    <p:sldId id="312" r:id="rId4"/>
    <p:sldId id="308" r:id="rId5"/>
    <p:sldId id="309" r:id="rId6"/>
    <p:sldId id="310" r:id="rId7"/>
    <p:sldId id="30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292A3-F762-4B9F-96AD-A15883A51B5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1DB69-803A-41F6-A681-BF11EA6CEA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65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D8E6-C8C7-4110-94EE-507477E36C0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2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77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49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11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146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67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251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4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664" y="260649"/>
            <a:ext cx="4334272" cy="527516"/>
          </a:xfrm>
        </p:spPr>
        <p:txBody>
          <a:bodyPr>
            <a:normAutofit/>
          </a:bodyPr>
          <a:lstStyle>
            <a:lvl1pPr algn="l">
              <a:defRPr sz="26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480054" y="260648"/>
            <a:ext cx="480053" cy="480053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713587" y="456691"/>
            <a:ext cx="387019" cy="38701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196616" y="811379"/>
            <a:ext cx="1114007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79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3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17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8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89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28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9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60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8C76-E521-483F-9528-55466A33A787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E92A16-75AA-4584-B723-4DDCF0FE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51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52056" y="288089"/>
            <a:ext cx="4334272" cy="527516"/>
          </a:xfrm>
        </p:spPr>
        <p:txBody>
          <a:bodyPr>
            <a:noAutofit/>
          </a:bodyPr>
          <a:lstStyle/>
          <a:p>
            <a:r>
              <a:rPr lang="zh-TW" altLang="en-US" sz="2800" b="1" dirty="0"/>
              <a:t>梯度下降法</a:t>
            </a:r>
            <a:endParaRPr lang="zh-CN" altLang="en-US" sz="2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-55940" y="-33877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延迟符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647CAEE-1EB5-4123-BC1F-203157E25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58" y="963361"/>
            <a:ext cx="5971012" cy="58946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7837AB1-01F3-4947-AFD0-8A70825BF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17" y="1264029"/>
            <a:ext cx="2987057" cy="233835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4193407-665B-4E85-A197-7941D49B217B}"/>
              </a:ext>
            </a:extLst>
          </p:cNvPr>
          <p:cNvSpPr txBox="1"/>
          <p:nvPr/>
        </p:nvSpPr>
        <p:spPr>
          <a:xfrm>
            <a:off x="2929566" y="367181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逐步調整權重，慢慢逼近最佳解，達到損失函數最小化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4D448F-8F6E-45F2-BC92-F1A9071B9EF5}"/>
              </a:ext>
            </a:extLst>
          </p:cNvPr>
          <p:cNvSpPr txBox="1"/>
          <p:nvPr/>
        </p:nvSpPr>
        <p:spPr>
          <a:xfrm>
            <a:off x="8413598" y="81560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Lr=0.4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391106-E39D-48A0-9220-15B649776400}"/>
              </a:ext>
            </a:extLst>
          </p:cNvPr>
          <p:cNvSpPr txBox="1"/>
          <p:nvPr/>
        </p:nvSpPr>
        <p:spPr>
          <a:xfrm>
            <a:off x="8413597" y="403496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Lr=0.95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725F3D0-DF36-456A-A1C4-B6CE63D2A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717" y="4452801"/>
            <a:ext cx="3066172" cy="22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34593-796D-4D2D-B969-66D41616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888008-BBB2-4A91-9953-1E718C68199E}"/>
              </a:ext>
            </a:extLst>
          </p:cNvPr>
          <p:cNvSpPr txBox="1">
            <a:spLocks/>
          </p:cNvSpPr>
          <p:nvPr/>
        </p:nvSpPr>
        <p:spPr>
          <a:xfrm>
            <a:off x="2804233" y="788165"/>
            <a:ext cx="7903029" cy="56218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Overfitting:</a:t>
            </a:r>
            <a:r>
              <a:rPr lang="zh-TW" altLang="en-US" sz="2400" dirty="0"/>
              <a:t>對訓練資料過度最佳化，最終反而學習到特別針對這筆訓練資料的表示法，而無法普遍適用於訓練資料以外的其他資料。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避免</a:t>
            </a:r>
            <a:r>
              <a:rPr lang="en-US" altLang="zh-TW" sz="2400" dirty="0"/>
              <a:t>overfitting</a:t>
            </a:r>
            <a:r>
              <a:rPr lang="zh-TW" altLang="en-US" sz="2400" dirty="0"/>
              <a:t>方法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Decrease your random variables</a:t>
            </a:r>
          </a:p>
          <a:p>
            <a:pPr lvl="1"/>
            <a:r>
              <a:rPr lang="en-US" altLang="zh-TW" sz="2400" dirty="0"/>
              <a:t>Decrease your dimensions or layers</a:t>
            </a:r>
          </a:p>
          <a:p>
            <a:pPr lvl="1"/>
            <a:r>
              <a:rPr lang="en-US" altLang="zh-TW" sz="2400" dirty="0"/>
              <a:t>May incur some errors</a:t>
            </a:r>
          </a:p>
          <a:p>
            <a:r>
              <a:rPr lang="en-US" altLang="zh-TW" sz="2400" dirty="0"/>
              <a:t>Increase your training data</a:t>
            </a:r>
          </a:p>
          <a:p>
            <a:pPr lvl="1"/>
            <a:r>
              <a:rPr lang="en-US" altLang="zh-TW" sz="2400" dirty="0"/>
              <a:t>Very difficult in practice</a:t>
            </a:r>
          </a:p>
          <a:p>
            <a:r>
              <a:rPr lang="en-US" altLang="zh-TW" sz="2400" dirty="0"/>
              <a:t>Dropout some variables</a:t>
            </a:r>
          </a:p>
          <a:p>
            <a:pPr lvl="1"/>
            <a:r>
              <a:rPr lang="en-US" altLang="zh-TW" sz="2400" dirty="0"/>
              <a:t>Let some variables not be trained in the training phase</a:t>
            </a:r>
          </a:p>
          <a:p>
            <a:pPr lvl="1"/>
            <a:r>
              <a:rPr lang="en-US" altLang="zh-TW" sz="2400" dirty="0"/>
              <a:t>Still in use in the testing phase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084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764BB-9BEB-44F5-8266-710BEC9E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啟動函數</a:t>
            </a:r>
            <a:r>
              <a:rPr lang="en-US" altLang="zh-TW" dirty="0"/>
              <a:t>(</a:t>
            </a:r>
            <a:r>
              <a:rPr lang="zh-TW" altLang="en-US" dirty="0"/>
              <a:t>目的</a:t>
            </a:r>
            <a:r>
              <a:rPr lang="en-US" altLang="zh-TW" dirty="0"/>
              <a:t>:</a:t>
            </a:r>
            <a:r>
              <a:rPr lang="zh-TW" altLang="en-US" dirty="0"/>
              <a:t>去線性化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31561EC-ACA2-450A-9CD0-387FEF9075FC}"/>
              </a:ext>
            </a:extLst>
          </p:cNvPr>
          <p:cNvGrpSpPr/>
          <p:nvPr/>
        </p:nvGrpSpPr>
        <p:grpSpPr>
          <a:xfrm>
            <a:off x="1541749" y="1115481"/>
            <a:ext cx="8800087" cy="2955514"/>
            <a:chOff x="-304800" y="2291136"/>
            <a:chExt cx="8800087" cy="2955514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14C02F7-1120-4242-8241-31B373D3E47C}"/>
                </a:ext>
              </a:extLst>
            </p:cNvPr>
            <p:cNvGrpSpPr/>
            <p:nvPr/>
          </p:nvGrpSpPr>
          <p:grpSpPr>
            <a:xfrm>
              <a:off x="-304800" y="2293405"/>
              <a:ext cx="4164601" cy="2295525"/>
              <a:chOff x="1284515" y="2902593"/>
              <a:chExt cx="4822368" cy="2658086"/>
            </a:xfrm>
          </p:grpSpPr>
          <p:pic>
            <p:nvPicPr>
              <p:cNvPr id="20" name="圖片 19">
                <a:extLst>
                  <a:ext uri="{FF2B5EF4-FFF2-40B4-BE49-F238E27FC236}">
                    <a16:creationId xmlns:a16="http://schemas.microsoft.com/office/drawing/2014/main" id="{A061D308-6713-42A8-A5AD-DCC555855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6976" y="2902593"/>
                <a:ext cx="2513238" cy="2658086"/>
              </a:xfrm>
              <a:prstGeom prst="rect">
                <a:avLst/>
              </a:prstGeom>
            </p:spPr>
          </p:pic>
          <p:sp>
            <p:nvSpPr>
              <p:cNvPr id="21" name="弧形 20">
                <a:extLst>
                  <a:ext uri="{FF2B5EF4-FFF2-40B4-BE49-F238E27FC236}">
                    <a16:creationId xmlns:a16="http://schemas.microsoft.com/office/drawing/2014/main" id="{127AA29C-427C-4A1E-881E-CE0C695DA309}"/>
                  </a:ext>
                </a:extLst>
              </p:cNvPr>
              <p:cNvSpPr/>
              <p:nvPr/>
            </p:nvSpPr>
            <p:spPr>
              <a:xfrm rot="16200000">
                <a:off x="3896399" y="3006995"/>
                <a:ext cx="2009784" cy="2411184"/>
              </a:xfrm>
              <a:prstGeom prst="arc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弧形 21">
                <a:extLst>
                  <a:ext uri="{FF2B5EF4-FFF2-40B4-BE49-F238E27FC236}">
                    <a16:creationId xmlns:a16="http://schemas.microsoft.com/office/drawing/2014/main" id="{1A85F85E-17FE-4D18-8C5E-4B0FF5C12D84}"/>
                  </a:ext>
                </a:extLst>
              </p:cNvPr>
              <p:cNvSpPr/>
              <p:nvPr/>
            </p:nvSpPr>
            <p:spPr>
              <a:xfrm rot="5400000">
                <a:off x="1485215" y="3006995"/>
                <a:ext cx="2009784" cy="2411184"/>
              </a:xfrm>
              <a:prstGeom prst="arc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80CC35B-E9BF-49EB-8308-1A7A8A953028}"/>
                </a:ext>
              </a:extLst>
            </p:cNvPr>
            <p:cNvGrpSpPr/>
            <p:nvPr/>
          </p:nvGrpSpPr>
          <p:grpSpPr>
            <a:xfrm>
              <a:off x="1264424" y="2291136"/>
              <a:ext cx="7230863" cy="2955514"/>
              <a:chOff x="1264424" y="2291136"/>
              <a:chExt cx="7230863" cy="2955514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AA93AA07-1421-447F-B734-3EB832023227}"/>
                  </a:ext>
                </a:extLst>
              </p:cNvPr>
              <p:cNvGrpSpPr/>
              <p:nvPr/>
            </p:nvGrpSpPr>
            <p:grpSpPr>
              <a:xfrm>
                <a:off x="3541194" y="2293404"/>
                <a:ext cx="2170435" cy="2295525"/>
                <a:chOff x="4294769" y="1847850"/>
                <a:chExt cx="3260154" cy="3448050"/>
              </a:xfrm>
            </p:grpSpPr>
            <p:pic>
              <p:nvPicPr>
                <p:cNvPr id="13" name="圖片 12">
                  <a:extLst>
                    <a:ext uri="{FF2B5EF4-FFF2-40B4-BE49-F238E27FC236}">
                      <a16:creationId xmlns:a16="http://schemas.microsoft.com/office/drawing/2014/main" id="{AF288D3A-370D-4734-A331-532AC1F9A9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4769" y="1847850"/>
                  <a:ext cx="3260154" cy="3448050"/>
                </a:xfrm>
                <a:prstGeom prst="rect">
                  <a:avLst/>
                </a:prstGeom>
              </p:spPr>
            </p:pic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7224FE9D-E2D7-4385-99E7-0D838770084A}"/>
                    </a:ext>
                  </a:extLst>
                </p:cNvPr>
                <p:cNvCxnSpPr/>
                <p:nvPr/>
              </p:nvCxnSpPr>
              <p:spPr>
                <a:xfrm>
                  <a:off x="4326520" y="4273550"/>
                  <a:ext cx="1070980" cy="0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弧形 14">
                  <a:extLst>
                    <a:ext uri="{FF2B5EF4-FFF2-40B4-BE49-F238E27FC236}">
                      <a16:creationId xmlns:a16="http://schemas.microsoft.com/office/drawing/2014/main" id="{C9CE4E85-EA83-48D7-BEDC-4BEFBCEB5328}"/>
                    </a:ext>
                  </a:extLst>
                </p:cNvPr>
                <p:cNvSpPr/>
                <p:nvPr/>
              </p:nvSpPr>
              <p:spPr>
                <a:xfrm rot="5105824">
                  <a:off x="5057774" y="3589528"/>
                  <a:ext cx="666750" cy="701675"/>
                </a:xfrm>
                <a:prstGeom prst="arc">
                  <a:avLst>
                    <a:gd name="adj1" fmla="val 18103215"/>
                    <a:gd name="adj2" fmla="val 0"/>
                  </a:avLst>
                </a:prstGeom>
                <a:ln w="508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4068CFA2-2AF2-47CD-919D-34D34F390AC7}"/>
                    </a:ext>
                  </a:extLst>
                </p:cNvPr>
                <p:cNvCxnSpPr>
                  <a:stCxn id="15" idx="0"/>
                  <a:endCxn id="19" idx="0"/>
                </p:cNvCxnSpPr>
                <p:nvPr/>
              </p:nvCxnSpPr>
              <p:spPr>
                <a:xfrm flipV="1">
                  <a:off x="5699702" y="2849137"/>
                  <a:ext cx="496526" cy="1247207"/>
                </a:xfrm>
                <a:prstGeom prst="line">
                  <a:avLst/>
                </a:prstGeom>
                <a:ln w="508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E3866223-0B8E-4E10-9645-44909A546695}"/>
                    </a:ext>
                  </a:extLst>
                </p:cNvPr>
                <p:cNvGrpSpPr/>
                <p:nvPr/>
              </p:nvGrpSpPr>
              <p:grpSpPr>
                <a:xfrm rot="10800000">
                  <a:off x="6162181" y="2664468"/>
                  <a:ext cx="1324210" cy="666750"/>
                  <a:chOff x="5202822" y="2079243"/>
                  <a:chExt cx="1415464" cy="666750"/>
                </a:xfrm>
              </p:grpSpPr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9E4E54FD-D3BC-4C64-85BD-0BC5E026E329}"/>
                      </a:ext>
                    </a:extLst>
                  </p:cNvPr>
                  <p:cNvCxnSpPr/>
                  <p:nvPr/>
                </p:nvCxnSpPr>
                <p:spPr>
                  <a:xfrm>
                    <a:off x="5202820" y="2745802"/>
                    <a:ext cx="1070980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弧形 18">
                    <a:extLst>
                      <a:ext uri="{FF2B5EF4-FFF2-40B4-BE49-F238E27FC236}">
                        <a16:creationId xmlns:a16="http://schemas.microsoft.com/office/drawing/2014/main" id="{A0F1EEC0-CBDA-418E-837F-B4B179A79BEB}"/>
                      </a:ext>
                    </a:extLst>
                  </p:cNvPr>
                  <p:cNvSpPr/>
                  <p:nvPr/>
                </p:nvSpPr>
                <p:spPr>
                  <a:xfrm rot="5105824">
                    <a:off x="5934074" y="2061780"/>
                    <a:ext cx="666750" cy="701675"/>
                  </a:xfrm>
                  <a:prstGeom prst="arc">
                    <a:avLst>
                      <a:gd name="adj1" fmla="val 18103215"/>
                      <a:gd name="adj2" fmla="val 0"/>
                    </a:avLst>
                  </a:prstGeom>
                  <a:ln w="508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FCA58F24-A1FB-4365-B9C2-4568D075B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5598" y="2291136"/>
                <a:ext cx="2139689" cy="2297793"/>
              </a:xfrm>
              <a:prstGeom prst="rect">
                <a:avLst/>
              </a:prstGeom>
            </p:spPr>
          </p:pic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B7E839C-A82E-4A0D-97F5-025260C74EFA}"/>
                  </a:ext>
                </a:extLst>
              </p:cNvPr>
              <p:cNvCxnSpPr/>
              <p:nvPr/>
            </p:nvCxnSpPr>
            <p:spPr>
              <a:xfrm>
                <a:off x="6413500" y="4225925"/>
                <a:ext cx="1009650" cy="0"/>
              </a:xfrm>
              <a:prstGeom prst="line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EE23A360-7224-44F8-95FB-652ABBB4DC63}"/>
                  </a:ext>
                </a:extLst>
              </p:cNvPr>
              <p:cNvCxnSpPr/>
              <p:nvPr/>
            </p:nvCxnSpPr>
            <p:spPr>
              <a:xfrm flipV="1">
                <a:off x="7423150" y="3298815"/>
                <a:ext cx="1022350" cy="927110"/>
              </a:xfrm>
              <a:prstGeom prst="line">
                <a:avLst/>
              </a:prstGeom>
              <a:ln w="508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DA10419-1C0E-47D7-B152-75210C8C74D6}"/>
                  </a:ext>
                </a:extLst>
              </p:cNvPr>
              <p:cNvSpPr txBox="1"/>
              <p:nvPr/>
            </p:nvSpPr>
            <p:spPr>
              <a:xfrm>
                <a:off x="1264424" y="4588929"/>
                <a:ext cx="1074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Sigmoid</a:t>
                </a:r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C78EF91-8B13-4E8A-8080-78FC94E86F8F}"/>
                  </a:ext>
                </a:extLst>
              </p:cNvPr>
              <p:cNvSpPr txBox="1"/>
              <p:nvPr/>
            </p:nvSpPr>
            <p:spPr>
              <a:xfrm>
                <a:off x="3614981" y="4600319"/>
                <a:ext cx="21403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i="0" dirty="0">
                    <a:solidFill>
                      <a:srgbClr val="303233"/>
                    </a:solidFill>
                    <a:effectLst/>
                    <a:latin typeface="Lato"/>
                  </a:rPr>
                  <a:t>Hyperbolic tangent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(tanh)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B13177C-E1AE-4796-BA9F-2C8F82E7A7A7}"/>
                  </a:ext>
                </a:extLst>
              </p:cNvPr>
              <p:cNvSpPr txBox="1"/>
              <p:nvPr/>
            </p:nvSpPr>
            <p:spPr>
              <a:xfrm>
                <a:off x="7056703" y="4588929"/>
                <a:ext cx="732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err="1"/>
                  <a:t>ReLU</a:t>
                </a:r>
                <a:endParaRPr lang="zh-TW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8DB1B9F-1D45-4F2A-8A86-6E9113F01A3E}"/>
                  </a:ext>
                </a:extLst>
              </p:cNvPr>
              <p:cNvSpPr/>
              <p:nvPr/>
            </p:nvSpPr>
            <p:spPr>
              <a:xfrm>
                <a:off x="2912701" y="4179489"/>
                <a:ext cx="157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0&lt;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/>
                          <a:sym typeface="Helvetica Light"/>
                        </a:rPr>
                        <m:t>𝜎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&lt;1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8DB1B9F-1D45-4F2A-8A86-6E9113F01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701" y="4179489"/>
                <a:ext cx="15703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9D47E15-2093-48F4-8949-FA4FD7D6741B}"/>
                  </a:ext>
                </a:extLst>
              </p:cNvPr>
              <p:cNvSpPr/>
              <p:nvPr/>
            </p:nvSpPr>
            <p:spPr>
              <a:xfrm>
                <a:off x="5637503" y="4181771"/>
                <a:ext cx="2048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  <m:t>−1&lt;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/>
                                  <a:sym typeface="Helvetica Light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&lt;1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9D47E15-2093-48F4-8949-FA4FD7D67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503" y="4181771"/>
                <a:ext cx="20487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6EA49FD-AF94-42EF-97D1-93CF54A85D27}"/>
                  </a:ext>
                </a:extLst>
              </p:cNvPr>
              <p:cNvSpPr/>
              <p:nvPr/>
            </p:nvSpPr>
            <p:spPr>
              <a:xfrm>
                <a:off x="8363922" y="4179489"/>
                <a:ext cx="19779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0&lt;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𝑅𝑒𝐿𝑈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/>
                              <a:sym typeface="Helvetica Light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Helvetica Light"/>
                        </a:rPr>
                        <m:t>&lt;1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6EA49FD-AF94-42EF-97D1-93CF54A85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922" y="4179489"/>
                <a:ext cx="19779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34BCA4CD-0C73-42BE-A9AC-7583F576DB16}"/>
              </a:ext>
            </a:extLst>
          </p:cNvPr>
          <p:cNvSpPr txBox="1"/>
          <p:nvPr/>
        </p:nvSpPr>
        <p:spPr>
          <a:xfrm>
            <a:off x="1641190" y="417948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ranges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10B9CF3-621F-42D3-B560-DB9DB8F0D666}"/>
              </a:ext>
            </a:extLst>
          </p:cNvPr>
          <p:cNvSpPr txBox="1"/>
          <p:nvPr/>
        </p:nvSpPr>
        <p:spPr>
          <a:xfrm>
            <a:off x="2542599" y="60266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把資料壓縮在</a:t>
            </a:r>
            <a:r>
              <a:rPr lang="en-US" altLang="zh-TW" dirty="0"/>
              <a:t>0~1</a:t>
            </a:r>
            <a:r>
              <a:rPr lang="zh-TW" altLang="en-US" dirty="0"/>
              <a:t>之間。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5B5BF9A-7EC1-48DE-ABBC-DC3FEA83E59E}"/>
              </a:ext>
            </a:extLst>
          </p:cNvPr>
          <p:cNvSpPr txBox="1"/>
          <p:nvPr/>
        </p:nvSpPr>
        <p:spPr>
          <a:xfrm>
            <a:off x="5391548" y="5925573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輸入值越大越接近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endParaRPr lang="en-US" altLang="zh-TW" dirty="0"/>
          </a:p>
          <a:p>
            <a:pPr algn="ctr"/>
            <a:r>
              <a:rPr lang="zh-TW" altLang="en-US" dirty="0"/>
              <a:t>越小越接近</a:t>
            </a:r>
            <a:r>
              <a:rPr lang="en-US" altLang="zh-TW" dirty="0"/>
              <a:t>-1</a:t>
            </a:r>
            <a:r>
              <a:rPr lang="zh-TW" altLang="en-US" dirty="0"/>
              <a:t>。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9A78ECA-5526-4F41-A5C9-06C7F28DCB10}"/>
              </a:ext>
            </a:extLst>
          </p:cNvPr>
          <p:cNvSpPr txBox="1"/>
          <p:nvPr/>
        </p:nvSpPr>
        <p:spPr>
          <a:xfrm>
            <a:off x="8141590" y="5888133"/>
            <a:ext cx="243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輸入值</a:t>
            </a:r>
            <a:r>
              <a:rPr lang="en-US" altLang="zh-TW" dirty="0"/>
              <a:t>&lt;0</a:t>
            </a:r>
            <a:r>
              <a:rPr lang="zh-TW" altLang="en-US" dirty="0"/>
              <a:t>的話</a:t>
            </a:r>
            <a:r>
              <a:rPr lang="en-US" altLang="zh-TW" dirty="0"/>
              <a:t>=0</a:t>
            </a:r>
            <a:r>
              <a:rPr lang="zh-TW" altLang="en-US" dirty="0"/>
              <a:t>，</a:t>
            </a:r>
            <a:endParaRPr lang="en-US" altLang="zh-TW" dirty="0"/>
          </a:p>
          <a:p>
            <a:pPr algn="ctr"/>
            <a:r>
              <a:rPr lang="en-US" altLang="zh-TW" dirty="0"/>
              <a:t>&gt;=0</a:t>
            </a:r>
            <a:r>
              <a:rPr lang="zh-TW" altLang="en-US" dirty="0"/>
              <a:t>的話等於輸入值。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F4B4591-6D4D-407A-98C7-501009BB033F}"/>
                  </a:ext>
                </a:extLst>
              </p:cNvPr>
              <p:cNvSpPr/>
              <p:nvPr/>
            </p:nvSpPr>
            <p:spPr>
              <a:xfrm>
                <a:off x="2763138" y="4832589"/>
                <a:ext cx="1970219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  <a:sym typeface="Helvetica Light"/>
                        </a:rPr>
                        <m:t>𝜎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sym typeface="Helvetica Light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F4B4591-6D4D-407A-98C7-501009BB0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38" y="4832589"/>
                <a:ext cx="1970219" cy="661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C908BA2-A54F-4118-8643-B78CF9719838}"/>
                  </a:ext>
                </a:extLst>
              </p:cNvPr>
              <p:cNvSpPr txBox="1"/>
              <p:nvPr/>
            </p:nvSpPr>
            <p:spPr>
              <a:xfrm>
                <a:off x="5553287" y="4801741"/>
                <a:ext cx="2105000" cy="9110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algn="ctr" defTabSz="58420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sym typeface="Helvetica Light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sym typeface="Helvetica Light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sym typeface="Helvetica Light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sym typeface="Helvetica Light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sym typeface="Helvetica Light"/>
                        </a:rPr>
                        <m:t>=2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sym typeface="Helvetica Light"/>
                        </a:rPr>
                        <m:t>𝜎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sym typeface="Helvetica Light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ym typeface="Helvetica Light"/>
                </a:endParaRPr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C908BA2-A54F-4118-8643-B78CF9719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287" y="4801741"/>
                <a:ext cx="2105000" cy="9110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4D6FF45-C424-439F-AFE5-4DEF466B6CBF}"/>
                  </a:ext>
                </a:extLst>
              </p:cNvPr>
              <p:cNvSpPr txBox="1"/>
              <p:nvPr/>
            </p:nvSpPr>
            <p:spPr>
              <a:xfrm>
                <a:off x="8209174" y="5047360"/>
                <a:ext cx="2370905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sym typeface="Helvetica Light"/>
                        </a:rPr>
                        <m:t>𝑅𝑒𝐿𝑈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sym typeface="Helvetica Light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  <a:sym typeface="Helvetica Light"/>
                        </a:rPr>
                        <m:t>max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sym typeface="Helvetica Light"/>
                        </a:rPr>
                        <m:t>⁡(0,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sym typeface="Helvetica Light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sym typeface="Helvetica Light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ym typeface="Helvetica Light"/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4D6FF45-C424-439F-AFE5-4DEF466B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174" y="5047360"/>
                <a:ext cx="2370905" cy="379591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>
            <a:extLst>
              <a:ext uri="{FF2B5EF4-FFF2-40B4-BE49-F238E27FC236}">
                <a16:creationId xmlns:a16="http://schemas.microsoft.com/office/drawing/2014/main" id="{F060BFC8-3FAD-43C4-B0C4-7B5AD7885962}"/>
              </a:ext>
            </a:extLst>
          </p:cNvPr>
          <p:cNvSpPr txBox="1"/>
          <p:nvPr/>
        </p:nvSpPr>
        <p:spPr>
          <a:xfrm>
            <a:off x="1453494" y="4962863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equations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99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B9BDB-240F-4478-8474-99A8F4E4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神經網路範例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5BDEBE-944E-4BE9-95FA-0A8DEFBA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88" y="885635"/>
            <a:ext cx="10476823" cy="57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3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B9BDB-240F-4478-8474-99A8F4E4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EF6683-0388-42F7-A967-325816E3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19" y="1713113"/>
            <a:ext cx="9924606" cy="34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1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B9BDB-240F-4478-8474-99A8F4E4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神經網路範例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293433-9DE9-4983-8C20-528606FC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5117652"/>
            <a:ext cx="7505700" cy="1381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C1AC8F-33AA-4EE7-99D8-BA22D999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047908"/>
            <a:ext cx="8667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2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0D9B7-A219-4AD7-8477-DD3C5409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贅詞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C1D45D5-3AD7-4E54-BD4C-A8CA9E7FF0DC}"/>
              </a:ext>
            </a:extLst>
          </p:cNvPr>
          <p:cNvSpPr txBox="1"/>
          <p:nvPr/>
        </p:nvSpPr>
        <p:spPr>
          <a:xfrm>
            <a:off x="2294147" y="1364841"/>
            <a:ext cx="40766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rgbClr val="FF0000"/>
                </a:solidFill>
              </a:rPr>
              <a:t>吼、啦、ㄏㄧㄡ、著</a:t>
            </a:r>
            <a:endParaRPr kumimoji="1" lang="en-US" altLang="zh-TW" sz="2800" b="1" dirty="0">
              <a:solidFill>
                <a:srgbClr val="FF0000"/>
              </a:solidFill>
            </a:endParaRPr>
          </a:p>
          <a:p>
            <a:r>
              <a:rPr kumimoji="1" lang="en-US" altLang="zh-TW" sz="2800" b="1" dirty="0"/>
              <a:t>0.45s~0.55s</a:t>
            </a:r>
          </a:p>
          <a:p>
            <a:r>
              <a:rPr kumimoji="1" lang="zh-TW" altLang="en-US" sz="2800" b="1" dirty="0">
                <a:solidFill>
                  <a:srgbClr val="FF0000"/>
                </a:solidFill>
              </a:rPr>
              <a:t>ㄟ、嗯、阿</a:t>
            </a:r>
          </a:p>
          <a:p>
            <a:r>
              <a:rPr kumimoji="1" lang="zh-TW" altLang="en-US" sz="2800" b="1" dirty="0"/>
              <a:t>短</a:t>
            </a:r>
            <a:r>
              <a:rPr kumimoji="1" lang="en-US" altLang="zh-TW" sz="2800" b="1" dirty="0"/>
              <a:t>:0.5s-0.6s</a:t>
            </a:r>
          </a:p>
          <a:p>
            <a:r>
              <a:rPr kumimoji="1" lang="zh-TW" altLang="en-US" sz="2800" b="1" dirty="0"/>
              <a:t>中</a:t>
            </a:r>
            <a:r>
              <a:rPr kumimoji="1" lang="en-US" altLang="zh-TW" sz="2800" b="1" dirty="0"/>
              <a:t>:1s-1.1s</a:t>
            </a:r>
          </a:p>
          <a:p>
            <a:r>
              <a:rPr kumimoji="1" lang="zh-TW" altLang="en-US" sz="2800" b="1" dirty="0"/>
              <a:t>長</a:t>
            </a:r>
            <a:r>
              <a:rPr kumimoji="1" lang="en-US" altLang="zh-TW" sz="2800" b="1" dirty="0"/>
              <a:t>:1.5s-1.6s</a:t>
            </a:r>
          </a:p>
          <a:p>
            <a:r>
              <a:rPr kumimoji="1" lang="zh-TW" altLang="en-US" sz="2800" b="1" dirty="0">
                <a:solidFill>
                  <a:srgbClr val="FF0000"/>
                </a:solidFill>
              </a:rPr>
              <a:t>那</a:t>
            </a:r>
            <a:endParaRPr kumimoji="1" lang="en-US" altLang="zh-TW" sz="2800" b="1" dirty="0">
              <a:solidFill>
                <a:srgbClr val="FF0000"/>
              </a:solidFill>
            </a:endParaRPr>
          </a:p>
          <a:p>
            <a:r>
              <a:rPr kumimoji="1" lang="zh-TW" altLang="en-US" sz="2800" b="1" dirty="0"/>
              <a:t>短</a:t>
            </a:r>
            <a:r>
              <a:rPr kumimoji="1" lang="en-US" altLang="zh-TW" sz="2800" b="1" dirty="0"/>
              <a:t>:0.45s-0.55s</a:t>
            </a:r>
          </a:p>
          <a:p>
            <a:r>
              <a:rPr kumimoji="1" lang="zh-TW" altLang="en-US" sz="2800" b="1" dirty="0"/>
              <a:t>中</a:t>
            </a:r>
            <a:r>
              <a:rPr kumimoji="1" lang="en-US" altLang="zh-TW" sz="2800" b="1" dirty="0"/>
              <a:t>:0.8s-0.9s</a:t>
            </a:r>
          </a:p>
          <a:p>
            <a:r>
              <a:rPr kumimoji="1" lang="zh-TW" altLang="en-US" sz="2800" b="1" dirty="0"/>
              <a:t>長</a:t>
            </a:r>
            <a:r>
              <a:rPr kumimoji="1" lang="en-US" altLang="zh-TW" sz="2800" b="1" dirty="0"/>
              <a:t>:1.2s-1.3s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377AE9-2DB3-4FAB-85D0-C867ED72838E}"/>
              </a:ext>
            </a:extLst>
          </p:cNvPr>
          <p:cNvSpPr txBox="1"/>
          <p:nvPr/>
        </p:nvSpPr>
        <p:spPr>
          <a:xfrm>
            <a:off x="6503992" y="1343807"/>
            <a:ext cx="5646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rgbClr val="FF0000"/>
                </a:solidFill>
              </a:rPr>
              <a:t>的那個、的這個、的一個、那那個</a:t>
            </a:r>
            <a:endParaRPr kumimoji="1" lang="en-US" altLang="zh-TW" sz="2800" b="1" dirty="0">
              <a:solidFill>
                <a:srgbClr val="FF0000"/>
              </a:solidFill>
            </a:endParaRPr>
          </a:p>
          <a:p>
            <a:r>
              <a:rPr kumimoji="1" lang="zh-TW" altLang="en-US" sz="2800" b="1" dirty="0"/>
              <a:t>的那個</a:t>
            </a:r>
            <a:r>
              <a:rPr kumimoji="1" lang="en-US" altLang="zh-TW" sz="2800" b="1" dirty="0"/>
              <a:t>(0.75s~0.95s)</a:t>
            </a:r>
            <a:r>
              <a:rPr kumimoji="1" lang="zh-TW" altLang="en-US" sz="2800" b="1" dirty="0"/>
              <a:t>、</a:t>
            </a:r>
            <a:endParaRPr kumimoji="1" lang="en-US" altLang="zh-TW" sz="2800" b="1" dirty="0"/>
          </a:p>
          <a:p>
            <a:r>
              <a:rPr kumimoji="1" lang="zh-TW" altLang="en-US" sz="2800" b="1" dirty="0"/>
              <a:t>的</a:t>
            </a:r>
            <a:r>
              <a:rPr kumimoji="1" lang="en-US" altLang="zh-TW" sz="2800" b="1" dirty="0"/>
              <a:t>…</a:t>
            </a:r>
            <a:r>
              <a:rPr kumimoji="1" lang="zh-TW" altLang="en-US" sz="2800" b="1" dirty="0"/>
              <a:t>那個</a:t>
            </a:r>
            <a:r>
              <a:rPr kumimoji="1" lang="en-US" altLang="zh-TW" sz="2800" b="1" dirty="0"/>
              <a:t>(1.3s~1.5s) </a:t>
            </a:r>
            <a:r>
              <a:rPr kumimoji="1" lang="zh-TW" altLang="en-US" sz="2800" b="1" dirty="0"/>
              <a:t>、</a:t>
            </a:r>
            <a:endParaRPr kumimoji="1" lang="en-US" altLang="zh-TW" sz="2800" b="1" dirty="0"/>
          </a:p>
          <a:p>
            <a:r>
              <a:rPr kumimoji="1" lang="zh-TW" altLang="en-US" sz="2800" b="1" dirty="0"/>
              <a:t>的那</a:t>
            </a:r>
            <a:r>
              <a:rPr kumimoji="1" lang="en-US" altLang="zh-TW" sz="2800" b="1" dirty="0"/>
              <a:t>…</a:t>
            </a:r>
            <a:r>
              <a:rPr kumimoji="1" lang="zh-TW" altLang="en-US" sz="2800" b="1" dirty="0"/>
              <a:t>個</a:t>
            </a:r>
            <a:r>
              <a:rPr kumimoji="1" lang="en-US" altLang="zh-TW" sz="2800" b="1" dirty="0"/>
              <a:t>(1.3s~1.5s) </a:t>
            </a:r>
            <a:r>
              <a:rPr kumimoji="1" lang="zh-TW" altLang="en-US" sz="2800" b="1" dirty="0"/>
              <a:t>、</a:t>
            </a:r>
            <a:endParaRPr kumimoji="1" lang="en-US" altLang="zh-TW" sz="2800" b="1" dirty="0"/>
          </a:p>
          <a:p>
            <a:r>
              <a:rPr kumimoji="1" lang="zh-TW" altLang="en-US" sz="2800" b="1" dirty="0"/>
              <a:t>的那個</a:t>
            </a:r>
            <a:r>
              <a:rPr kumimoji="1" lang="en-US" altLang="zh-TW" sz="2800" b="1" dirty="0"/>
              <a:t>… (1.3s~1.5s) </a:t>
            </a:r>
            <a:r>
              <a:rPr kumimoji="1" lang="zh-TW" altLang="en-US" sz="2800" b="1" dirty="0"/>
              <a:t>、</a:t>
            </a:r>
            <a:endParaRPr kumimoji="1" lang="en-US" altLang="zh-TW" sz="2800" b="1" dirty="0"/>
          </a:p>
          <a:p>
            <a:r>
              <a:rPr kumimoji="1" lang="zh-TW" altLang="en-US" sz="2800" b="1" dirty="0"/>
              <a:t>的</a:t>
            </a:r>
            <a:r>
              <a:rPr kumimoji="1" lang="en-US" altLang="zh-TW" sz="2800" b="1" dirty="0"/>
              <a:t>…</a:t>
            </a:r>
            <a:r>
              <a:rPr kumimoji="1" lang="zh-TW" altLang="en-US" sz="2800" b="1" dirty="0"/>
              <a:t>那</a:t>
            </a:r>
            <a:r>
              <a:rPr kumimoji="1" lang="en-US" altLang="zh-TW" sz="2800" b="1" dirty="0"/>
              <a:t>…</a:t>
            </a:r>
            <a:r>
              <a:rPr kumimoji="1" lang="zh-TW" altLang="en-US" sz="2800" b="1" dirty="0"/>
              <a:t>個</a:t>
            </a:r>
            <a:r>
              <a:rPr kumimoji="1" lang="en-US" altLang="zh-TW" sz="2800" b="1" dirty="0"/>
              <a:t>(2s~2.2s) </a:t>
            </a:r>
            <a:r>
              <a:rPr kumimoji="1" lang="zh-TW" altLang="en-US" sz="2800" b="1" dirty="0"/>
              <a:t>、</a:t>
            </a:r>
          </a:p>
          <a:p>
            <a:r>
              <a:rPr kumimoji="1" lang="zh-TW" altLang="en-US" sz="2800" b="1" dirty="0"/>
              <a:t>的那</a:t>
            </a:r>
            <a:r>
              <a:rPr kumimoji="1" lang="en-US" altLang="zh-TW" sz="2800" b="1" dirty="0"/>
              <a:t>…</a:t>
            </a:r>
            <a:r>
              <a:rPr kumimoji="1" lang="zh-TW" altLang="en-US" sz="2800" b="1" dirty="0"/>
              <a:t>個</a:t>
            </a:r>
            <a:r>
              <a:rPr kumimoji="1" lang="en-US" altLang="zh-TW" sz="2800" b="1" dirty="0"/>
              <a:t>… (2s~2.2s) </a:t>
            </a:r>
            <a:r>
              <a:rPr kumimoji="1" lang="zh-TW" altLang="en-US" sz="2800" b="1" dirty="0"/>
              <a:t>、</a:t>
            </a:r>
            <a:endParaRPr kumimoji="1" lang="en-US" altLang="zh-TW" sz="2800" b="1" dirty="0"/>
          </a:p>
          <a:p>
            <a:r>
              <a:rPr kumimoji="1" lang="zh-TW" altLang="en-US" sz="2800" b="1" dirty="0"/>
              <a:t>的</a:t>
            </a:r>
            <a:r>
              <a:rPr kumimoji="1" lang="en-US" altLang="zh-TW" sz="2800" b="1" dirty="0"/>
              <a:t>…</a:t>
            </a:r>
            <a:r>
              <a:rPr kumimoji="1" lang="zh-TW" altLang="en-US" sz="2800" b="1" dirty="0"/>
              <a:t>那個</a:t>
            </a:r>
            <a:r>
              <a:rPr kumimoji="1" lang="en-US" altLang="zh-TW" sz="2800" b="1" dirty="0"/>
              <a:t>…(2s~2.2s)</a:t>
            </a:r>
            <a:r>
              <a:rPr kumimoji="1" lang="zh-TW" altLang="en-US" sz="2800" b="1" dirty="0"/>
              <a:t>、</a:t>
            </a:r>
            <a:endParaRPr kumimoji="1" lang="en-US" altLang="zh-TW" sz="2800" b="1" dirty="0"/>
          </a:p>
          <a:p>
            <a:r>
              <a:rPr kumimoji="1" lang="zh-TW" altLang="en-US" sz="2800" b="1" dirty="0"/>
              <a:t>的</a:t>
            </a:r>
            <a:r>
              <a:rPr kumimoji="1" lang="en-US" altLang="zh-TW" sz="2800" b="1" dirty="0"/>
              <a:t>…</a:t>
            </a:r>
            <a:r>
              <a:rPr kumimoji="1" lang="zh-TW" altLang="en-US" sz="2800" b="1" dirty="0"/>
              <a:t>那</a:t>
            </a:r>
            <a:r>
              <a:rPr kumimoji="1" lang="en-US" altLang="zh-TW" sz="2800" b="1" dirty="0"/>
              <a:t>…</a:t>
            </a:r>
            <a:r>
              <a:rPr kumimoji="1" lang="zh-TW" altLang="en-US" sz="2800" b="1" dirty="0"/>
              <a:t>個</a:t>
            </a:r>
            <a:r>
              <a:rPr kumimoji="1" lang="en-US" altLang="zh-TW" sz="2800" b="1" dirty="0"/>
              <a:t>…(2.7s~2.9s)</a:t>
            </a:r>
          </a:p>
        </p:txBody>
      </p:sp>
    </p:spTree>
    <p:extLst>
      <p:ext uri="{BB962C8B-B14F-4D97-AF65-F5344CB8AC3E}">
        <p14:creationId xmlns:p14="http://schemas.microsoft.com/office/powerpoint/2010/main" val="330529283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</TotalTime>
  <Words>334</Words>
  <Application>Microsoft Office PowerPoint</Application>
  <PresentationFormat>寬螢幕</PresentationFormat>
  <Paragraphs>58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Lato</vt:lpstr>
      <vt:lpstr>Arial</vt:lpstr>
      <vt:lpstr>Calibri</vt:lpstr>
      <vt:lpstr>Cambria Math</vt:lpstr>
      <vt:lpstr>Century Gothic</vt:lpstr>
      <vt:lpstr>Wingdings 3</vt:lpstr>
      <vt:lpstr>絲縷</vt:lpstr>
      <vt:lpstr>梯度下降法</vt:lpstr>
      <vt:lpstr>overfitting</vt:lpstr>
      <vt:lpstr>啟動函數(目的:去線性化)</vt:lpstr>
      <vt:lpstr>神經網路範例</vt:lpstr>
      <vt:lpstr>神經網路範例</vt:lpstr>
      <vt:lpstr>神經網路範例</vt:lpstr>
      <vt:lpstr>贅詞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梯度下降法</dc:title>
  <dc:creator>侯弼 黃</dc:creator>
  <cp:lastModifiedBy>黃侯弼</cp:lastModifiedBy>
  <cp:revision>35</cp:revision>
  <dcterms:created xsi:type="dcterms:W3CDTF">2021-03-18T10:45:57Z</dcterms:created>
  <dcterms:modified xsi:type="dcterms:W3CDTF">2021-03-25T12:51:07Z</dcterms:modified>
</cp:coreProperties>
</file>