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94758"/>
  </p:normalViewPr>
  <p:slideViewPr>
    <p:cSldViewPr snapToGrid="0" snapToObjects="1">
      <p:cViewPr varScale="1">
        <p:scale>
          <a:sx n="126" d="100"/>
          <a:sy n="126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BD5DC-7C7D-E346-998E-B78E5C3B8A26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8272-B24C-5F4B-9886-B3B9B4A42C2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59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#</a:t>
            </a:r>
            <a:r>
              <a:rPr kumimoji="1" lang="zh-TW" altLang="en-US" dirty="0"/>
              <a:t>將神經網絡模型存到文件中</a:t>
            </a:r>
            <a:endParaRPr kumimoji="1" lang="en-US" altLang="zh-TW" dirty="0"/>
          </a:p>
          <a:p>
            <a:r>
              <a:rPr kumimoji="1" lang="en-US" altLang="zh-TW" dirty="0"/>
              <a:t>#</a:t>
            </a:r>
            <a:r>
              <a:rPr kumimoji="1" lang="zh-TW" altLang="en-US" dirty="0"/>
              <a:t>列表中列出的文字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#</a:t>
            </a:r>
            <a:r>
              <a:rPr kumimoji="1" lang="zh-TW" altLang="en-US" dirty="0"/>
              <a:t>把數據分為訓練、驗證以及測試集，讓張量更容易使用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A8272-B24C-5F4B-9886-B3B9B4A42C2B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56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#</a:t>
            </a:r>
            <a:r>
              <a:rPr kumimoji="1" lang="zh-TW" altLang="en-US" dirty="0"/>
              <a:t>利用</a:t>
            </a:r>
            <a:r>
              <a:rPr kumimoji="1" lang="en-US" altLang="zh-TW" dirty="0" err="1"/>
              <a:t>mfcc</a:t>
            </a:r>
            <a:r>
              <a:rPr kumimoji="1" lang="zh-TW" altLang="en-US" dirty="0"/>
              <a:t>創建三個矩陣</a:t>
            </a:r>
          </a:p>
          <a:p>
            <a:r>
              <a:rPr kumimoji="1" lang="en-US" altLang="zh-TW" dirty="0"/>
              <a:t>#</a:t>
            </a:r>
            <a:r>
              <a:rPr kumimoji="1" lang="zh-TW" altLang="en-US" dirty="0"/>
              <a:t>矩陣是</a:t>
            </a:r>
            <a:r>
              <a:rPr kumimoji="1" lang="en-US" altLang="zh-TW" dirty="0"/>
              <a:t>16*16 </a:t>
            </a:r>
            <a:r>
              <a:rPr kumimoji="1" lang="zh-TW" altLang="en-US" dirty="0"/>
              <a:t>二維灰階的圖像    </a:t>
            </a:r>
            <a:r>
              <a:rPr kumimoji="1" lang="en-US" altLang="zh-TW" dirty="0"/>
              <a:t>#(</a:t>
            </a:r>
            <a:r>
              <a:rPr kumimoji="1" lang="zh-TW" altLang="en-US" dirty="0"/>
              <a:t>樣本數</a:t>
            </a:r>
            <a:r>
              <a:rPr kumimoji="1" lang="en-US" altLang="zh-TW" dirty="0"/>
              <a:t>,</a:t>
            </a:r>
            <a:r>
              <a:rPr kumimoji="1" lang="zh-TW" altLang="en-US" dirty="0"/>
              <a:t>係數數量</a:t>
            </a:r>
            <a:r>
              <a:rPr kumimoji="1" lang="en-US" altLang="zh-TW" dirty="0"/>
              <a:t>,</a:t>
            </a:r>
            <a:r>
              <a:rPr kumimoji="1" lang="zh-TW" altLang="en-US" dirty="0"/>
              <a:t>集合數量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A8272-B24C-5F4B-9886-B3B9B4A42C2B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108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#</a:t>
            </a:r>
            <a:r>
              <a:rPr kumimoji="1" lang="zh-TW" altLang="en-US" dirty="0"/>
              <a:t>數字</a:t>
            </a:r>
            <a:r>
              <a:rPr lang="zh-TW" altLang="en-US" dirty="0">
                <a:effectLst/>
              </a:rPr>
              <a:t>對應到不同的單詞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A8272-B24C-5F4B-9886-B3B9B4A42C2B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838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#</a:t>
            </a:r>
            <a:r>
              <a:rPr kumimoji="1" lang="zh-TW" altLang="en-US" dirty="0"/>
              <a:t>使用</a:t>
            </a:r>
            <a:r>
              <a:rPr kumimoji="1" lang="en-US" altLang="zh-TW" dirty="0" err="1"/>
              <a:t>np.equal</a:t>
            </a:r>
            <a:r>
              <a:rPr kumimoji="1" lang="zh-TW" altLang="en-US" dirty="0"/>
              <a:t> 只保留目標對應到的數字為</a:t>
            </a:r>
            <a:r>
              <a:rPr kumimoji="1" lang="en-US" altLang="zh-TW" dirty="0"/>
              <a:t>1(true)</a:t>
            </a:r>
            <a:r>
              <a:rPr kumimoji="1" lang="zh-TW" altLang="en-US" dirty="0"/>
              <a:t>，其他為</a:t>
            </a:r>
            <a:r>
              <a:rPr kumimoji="1" lang="en-US" altLang="zh-TW" dirty="0"/>
              <a:t>0(false)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A8272-B24C-5F4B-9886-B3B9B4A42C2B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6768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#</a:t>
            </a:r>
            <a:r>
              <a:rPr kumimoji="1" lang="zh-TW" altLang="en-US" dirty="0"/>
              <a:t>計算</a:t>
            </a:r>
            <a:r>
              <a:rPr kumimoji="1" lang="en-US" altLang="zh-TW" dirty="0"/>
              <a:t>stop</a:t>
            </a:r>
            <a:r>
              <a:rPr kumimoji="1" lang="zh-TW" altLang="en-US" dirty="0"/>
              <a:t>出現的頻率</a:t>
            </a:r>
            <a:endParaRPr kumimoji="1" lang="en-US" altLang="zh-TW" dirty="0"/>
          </a:p>
          <a:p>
            <a:r>
              <a:rPr kumimoji="1" lang="en-US" altLang="zh-TW" dirty="0"/>
              <a:t>#</a:t>
            </a:r>
            <a:r>
              <a:rPr kumimoji="1" lang="zh-TW" altLang="en-US" dirty="0"/>
              <a:t>計算出現</a:t>
            </a:r>
            <a:r>
              <a:rPr kumimoji="1" lang="en-US" altLang="zh-TW" dirty="0"/>
              <a:t>0</a:t>
            </a:r>
            <a:r>
              <a:rPr kumimoji="1" lang="zh-TW" altLang="en-US" dirty="0"/>
              <a:t>的頻率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A8272-B24C-5F4B-9886-B3B9B4A42C2B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43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err="1"/>
              <a:t>Mfcc</a:t>
            </a:r>
            <a:r>
              <a:rPr kumimoji="1" lang="zh-TW" altLang="en-US" dirty="0"/>
              <a:t>每個樣本只有一個通道，但仍需要饋送網絡，所以利用</a:t>
            </a:r>
            <a:r>
              <a:rPr kumimoji="1" lang="en-US" altLang="zh-TW" dirty="0"/>
              <a:t>reshape</a:t>
            </a:r>
            <a:r>
              <a:rPr kumimoji="1" lang="zh-TW" altLang="en-US" dirty="0"/>
              <a:t>添加個額外的</a:t>
            </a:r>
            <a:r>
              <a:rPr kumimoji="1" lang="en-US" altLang="zh-TW" dirty="0"/>
              <a:t>shape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A8272-B24C-5F4B-9886-B3B9B4A42C2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406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#32</a:t>
            </a:r>
            <a:r>
              <a:rPr kumimoji="1" lang="zh-TW" altLang="en-US" dirty="0"/>
              <a:t>層</a:t>
            </a:r>
            <a:r>
              <a:rPr kumimoji="1" lang="en-US" altLang="zh-TW" dirty="0"/>
              <a:t>  </a:t>
            </a:r>
            <a:r>
              <a:rPr kumimoji="1" lang="en-US" altLang="zh-TW" dirty="0" err="1"/>
              <a:t>kernel_size</a:t>
            </a:r>
            <a:r>
              <a:rPr kumimoji="1" lang="en-US" altLang="zh-TW" dirty="0"/>
              <a:t>(2*2)  input</a:t>
            </a:r>
            <a:r>
              <a:rPr kumimoji="1" lang="zh-TW" altLang="en-US" dirty="0"/>
              <a:t>影像</a:t>
            </a:r>
            <a:r>
              <a:rPr kumimoji="1" lang="en-US" altLang="zh-TW" dirty="0"/>
              <a:t>(16*16)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#</a:t>
            </a:r>
            <a:r>
              <a:rPr kumimoji="1" lang="en-US" altLang="zh-TW" dirty="0" err="1"/>
              <a:t>relu</a:t>
            </a:r>
            <a:r>
              <a:rPr kumimoji="1" lang="zh-TW" altLang="en-US" dirty="0"/>
              <a:t>：將所有負值變成</a:t>
            </a:r>
            <a:r>
              <a:rPr kumimoji="1" lang="en-US" altLang="zh-TW" dirty="0"/>
              <a:t>0</a:t>
            </a:r>
            <a:r>
              <a:rPr kumimoji="1" lang="zh-TW" altLang="en-US" dirty="0"/>
              <a:t>，避免梯度消失的問題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#</a:t>
            </a:r>
            <a:r>
              <a:rPr kumimoji="1" lang="en-US" altLang="zh-TW" dirty="0" err="1"/>
              <a:t>sogmoid</a:t>
            </a:r>
            <a:r>
              <a:rPr kumimoji="1" lang="zh-TW" altLang="en-US" dirty="0"/>
              <a:t>：數值介於</a:t>
            </a:r>
            <a:r>
              <a:rPr kumimoji="1" lang="en-US" altLang="zh-TW" dirty="0"/>
              <a:t>0~1</a:t>
            </a:r>
            <a:r>
              <a:rPr kumimoji="1" lang="zh-TW" altLang="en-US" dirty="0"/>
              <a:t>之間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#</a:t>
            </a:r>
            <a:r>
              <a:rPr kumimoji="1" lang="zh-TW" altLang="en-US" dirty="0"/>
              <a:t>平坦層：將二維張量</a:t>
            </a:r>
            <a:r>
              <a:rPr kumimoji="1" lang="zh-TW" altLang="en-US"/>
              <a:t>的集合展平成一長串數字再將其傳到隱藏層</a:t>
            </a:r>
            <a:endParaRPr kumimoji="1"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A8272-B24C-5F4B-9886-B3B9B4A42C2B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172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總參數</a:t>
            </a:r>
            <a:endParaRPr kumimoji="1" lang="en-US" altLang="zh-TW" dirty="0"/>
          </a:p>
          <a:p>
            <a:r>
              <a:rPr kumimoji="1" lang="zh-TW" altLang="en-US" dirty="0"/>
              <a:t>可訓練的參數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A8272-B24C-5F4B-9886-B3B9B4A42C2B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040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1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5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77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9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1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4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27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5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88FCC-E804-3545-BAD6-414A319EE49F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13A290-6D7D-4A45-B657-A3F12301FE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D63D8-BE18-134B-9A28-131952711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訓練神經網路</a:t>
            </a:r>
          </a:p>
        </p:txBody>
      </p:sp>
    </p:spTree>
    <p:extLst>
      <p:ext uri="{BB962C8B-B14F-4D97-AF65-F5344CB8AC3E}">
        <p14:creationId xmlns:p14="http://schemas.microsoft.com/office/powerpoint/2010/main" val="425972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79803E0D-9B40-5F4E-B201-3F677B992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9545" y="699143"/>
            <a:ext cx="7512909" cy="5459714"/>
          </a:xfrm>
        </p:spPr>
      </p:pic>
    </p:spTree>
    <p:extLst>
      <p:ext uri="{BB962C8B-B14F-4D97-AF65-F5344CB8AC3E}">
        <p14:creationId xmlns:p14="http://schemas.microsoft.com/office/powerpoint/2010/main" val="333476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5CA2D30-7721-FB44-BA65-EC5BBF481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489337"/>
            <a:ext cx="10905066" cy="19356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A9657E-9457-C64E-AFED-CBF45213F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2830493"/>
            <a:ext cx="10905066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7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9FCB685-35D9-3B4A-8D24-CA48DDA95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81123" y="357194"/>
            <a:ext cx="7829753" cy="22314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EA4338-D8D4-404A-AFE1-66271CEDA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123" y="2813838"/>
            <a:ext cx="7829753" cy="608705"/>
          </a:xfrm>
          <a:prstGeom prst="rect">
            <a:avLst/>
          </a:prstGeom>
        </p:spPr>
      </p:pic>
      <p:pic>
        <p:nvPicPr>
          <p:cNvPr id="13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1928B175-B371-054F-9BA0-8DAAA1BBE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123" y="3621068"/>
            <a:ext cx="4626019" cy="19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內容版面配置區 28">
            <a:extLst>
              <a:ext uri="{FF2B5EF4-FFF2-40B4-BE49-F238E27FC236}">
                <a16:creationId xmlns:a16="http://schemas.microsoft.com/office/drawing/2014/main" id="{D4E98DF2-7271-D843-86CB-5F090837A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840" y="528662"/>
            <a:ext cx="9940454" cy="1067762"/>
          </a:xfr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5B5633-8965-F447-8364-3466F0B64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840" y="1690816"/>
            <a:ext cx="5633373" cy="78740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C36D62B2-2617-B94E-A1F6-41EF0F7A9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213" y="1690817"/>
            <a:ext cx="4307081" cy="7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7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A1E705BC-CFC5-204D-A51D-87E25DAB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56" y="6021927"/>
            <a:ext cx="10648087" cy="774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9F666A-8550-8444-B396-C4FA56E36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56" y="61373"/>
            <a:ext cx="1993900" cy="609600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A73752EE-0CCC-AB47-A213-5CE7D8894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56" y="810092"/>
            <a:ext cx="5755674" cy="4949324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B0FA6740-DDBB-E441-B1A3-F41B7E703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872" y="820252"/>
            <a:ext cx="5755674" cy="4949324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1E91A76-FDD9-114D-B67B-524C502C0F40}"/>
              </a:ext>
            </a:extLst>
          </p:cNvPr>
          <p:cNvCxnSpPr/>
          <p:nvPr/>
        </p:nvCxnSpPr>
        <p:spPr>
          <a:xfrm>
            <a:off x="0" y="5881785"/>
            <a:ext cx="12192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C7A1D0E-F6CB-B242-8CD4-C2F70E9C7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60" y="137104"/>
            <a:ext cx="6769100" cy="9513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E703BD-C723-6548-9B48-F437EDA66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" y="1172237"/>
            <a:ext cx="1662324" cy="447443"/>
          </a:xfrm>
          <a:prstGeom prst="rect">
            <a:avLst/>
          </a:prstGeom>
        </p:spPr>
      </p:pic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BA1A402B-FB52-6647-852D-AEEE8E363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8260" y="1683170"/>
            <a:ext cx="7434301" cy="5040819"/>
          </a:xfrm>
        </p:spPr>
      </p:pic>
      <p:pic>
        <p:nvPicPr>
          <p:cNvPr id="25" name="圖片 24" descr="一張含有 文字 的圖片&#10;&#10;自動產生的描述">
            <a:extLst>
              <a:ext uri="{FF2B5EF4-FFF2-40B4-BE49-F238E27FC236}">
                <a16:creationId xmlns:a16="http://schemas.microsoft.com/office/drawing/2014/main" id="{9C6B5B37-359E-0040-A459-44F4FBCCE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1" y="1703490"/>
            <a:ext cx="3932527" cy="222595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A206D2B3-D445-C744-BBCA-51DE658CC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6724" y="137104"/>
            <a:ext cx="2565400" cy="254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2F65B6C-153C-9B4B-9A8B-5FFF69D4EE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6724" y="522428"/>
            <a:ext cx="723384" cy="5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8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DE6D138-7CF3-7F45-96B0-887EE92B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69" y="380999"/>
            <a:ext cx="6335948" cy="7858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BAD1F82-F73A-C546-9471-FAE3D32A5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469" y="1274483"/>
            <a:ext cx="3952790" cy="85006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EA93137-3482-4446-B204-4F8116DC9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259" y="1274484"/>
            <a:ext cx="5708822" cy="8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7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E6D67C6-2664-D54F-8FB9-E263B519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9" y="222593"/>
            <a:ext cx="10828981" cy="36449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BCE19ECE-A26B-5446-A92B-879BBD730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09" y="3992776"/>
            <a:ext cx="2893688" cy="109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7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4CAB79FF-B88F-CA43-BE5D-2D0CE6C8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6" y="174368"/>
            <a:ext cx="3682487" cy="1048951"/>
          </a:xfrm>
          <a:prstGeom prst="rect">
            <a:avLst/>
          </a:prstGeom>
        </p:spPr>
      </p:pic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A9469D58-77C1-3843-B792-A83FD5F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6" y="1397000"/>
            <a:ext cx="7750776" cy="441428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22ABC03-540B-004C-84B4-06FE04EB5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676" y="1397000"/>
            <a:ext cx="3469280" cy="441428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24C82FE-7FF0-E94F-9DE9-21217F277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3676" y="2180796"/>
            <a:ext cx="617838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8721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{00BB7B07-4235-A34B-BBAB-5AEC66337B57}tf10001119</Template>
  <TotalTime>522</TotalTime>
  <Words>198</Words>
  <Application>Microsoft Macintosh PowerPoint</Application>
  <PresentationFormat>寬螢幕</PresentationFormat>
  <Paragraphs>25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圖庫</vt:lpstr>
      <vt:lpstr>訓練神經網路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訓練神經網路</dc:title>
  <dc:creator>許紹畇</dc:creator>
  <cp:lastModifiedBy>許紹畇</cp:lastModifiedBy>
  <cp:revision>26</cp:revision>
  <dcterms:created xsi:type="dcterms:W3CDTF">2021-05-12T07:03:28Z</dcterms:created>
  <dcterms:modified xsi:type="dcterms:W3CDTF">2021-05-31T14:43:45Z</dcterms:modified>
</cp:coreProperties>
</file>