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"/>
  </p:notesMasterIdLst>
  <p:sldIdLst>
    <p:sldId id="31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60"/>
    <a:srgbClr val="1C1573"/>
    <a:srgbClr val="283E84"/>
    <a:srgbClr val="211D71"/>
    <a:srgbClr val="000099"/>
    <a:srgbClr val="1E2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048" autoAdjust="0"/>
  </p:normalViewPr>
  <p:slideViewPr>
    <p:cSldViewPr>
      <p:cViewPr varScale="1">
        <p:scale>
          <a:sx n="78" d="100"/>
          <a:sy n="78" d="100"/>
        </p:scale>
        <p:origin x="850" y="72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EF0BA-A27E-42EE-82DF-83C8EDB5520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7B3DA-A6D9-4402-A27C-8FEC8981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03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335" y="2482116"/>
            <a:ext cx="8848465" cy="213056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1831508" y="2575123"/>
            <a:ext cx="8666988" cy="1936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Click to edit Session title</a:t>
            </a:r>
          </a:p>
        </p:txBody>
      </p:sp>
    </p:spTree>
    <p:extLst>
      <p:ext uri="{BB962C8B-B14F-4D97-AF65-F5344CB8AC3E}">
        <p14:creationId xmlns:p14="http://schemas.microsoft.com/office/powerpoint/2010/main" val="146197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1"/>
            <a:ext cx="10160000" cy="2728913"/>
          </a:xfrm>
        </p:spPr>
        <p:txBody>
          <a:bodyPr/>
          <a:lstStyle>
            <a:lvl1pPr>
              <a:defRPr sz="1800">
                <a:latin typeface="Helvetica" panose="020B0604020202030204" pitchFamily="34" charset="0"/>
              </a:defRPr>
            </a:lvl1pPr>
            <a:lvl2pPr>
              <a:defRPr sz="1600">
                <a:latin typeface="Helvetica" panose="020B0604020202030204" pitchFamily="34" charset="0"/>
              </a:defRPr>
            </a:lvl2pPr>
            <a:lvl3pPr>
              <a:defRPr sz="1400">
                <a:latin typeface="Helvetica" panose="020B0604020202030204" pitchFamily="34" charset="0"/>
              </a:defRPr>
            </a:lvl3pPr>
            <a:lvl4pPr>
              <a:defRPr sz="1200">
                <a:latin typeface="Helvetica" panose="020B0604020202030204" pitchFamily="34" charset="0"/>
              </a:defRPr>
            </a:lvl4pPr>
            <a:lvl5pPr>
              <a:defRPr sz="12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1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154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r">
              <a:defRPr sz="5400" b="1">
                <a:solidFill>
                  <a:srgbClr val="150860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Helvetica Light"/>
                <a:cs typeface="Helvetica Ligh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8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8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9" r:id="rId2"/>
    <p:sldLayoutId id="214748374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Travelling Salesman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000" b="1" dirty="0">
                    <a:solidFill>
                      <a:srgbClr val="2023A0"/>
                    </a:solidFill>
                  </a:rPr>
                  <a:t>Problem: </a:t>
                </a:r>
                <a:r>
                  <a:rPr lang="en-IN" sz="2000" b="1" dirty="0">
                    <a:solidFill>
                      <a:srgbClr val="C00000"/>
                    </a:solidFill>
                  </a:rPr>
                  <a:t>Given n cities, the goal is to find shortest path going through all cities and visiting each exactly once</a:t>
                </a:r>
              </a:p>
              <a:p>
                <a:pPr marL="0" indent="0">
                  <a:buNone/>
                </a:pPr>
                <a:r>
                  <a:rPr lang="en-IN" sz="2000" b="1" dirty="0">
                    <a:solidFill>
                      <a:srgbClr val="C00000"/>
                    </a:solidFill>
                  </a:rPr>
                  <a:t>	- Consider a complete graph</a:t>
                </a:r>
              </a:p>
              <a:p>
                <a:pPr marL="0" indent="0">
                  <a:buNone/>
                </a:pPr>
                <a:r>
                  <a:rPr lang="en-IN" sz="2000" b="1" dirty="0">
                    <a:solidFill>
                      <a:srgbClr val="C00000"/>
                    </a:solidFill>
                  </a:rPr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I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IN" sz="2000" b="1" dirty="0">
                    <a:solidFill>
                      <a:srgbClr val="C00000"/>
                    </a:solidFill>
                  </a:rPr>
                  <a:t> is the route cost over (</a:t>
                </a:r>
                <a:r>
                  <a:rPr lang="en-IN" sz="2000" b="1" dirty="0" err="1">
                    <a:solidFill>
                      <a:srgbClr val="C00000"/>
                    </a:solidFill>
                  </a:rPr>
                  <a:t>i,j</a:t>
                </a:r>
                <a:r>
                  <a:rPr lang="en-IN" sz="2000" b="1" dirty="0">
                    <a:solidFill>
                      <a:srgbClr val="C0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IN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I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IN" sz="2000" b="1" dirty="0"/>
                  <a:t>}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40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C24F7868-E5A1-40B7-8376-81182980E2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7467321" y="2667000"/>
            <a:ext cx="4572280" cy="39973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0924" y="3590449"/>
            <a:ext cx="75600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Each ant builds its own tour from starting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Each ant chooses a town to go to with a probability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Keep tabs on visit list of each 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When tour completed, lay pheromone on each edge visited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Next city </a:t>
            </a:r>
            <a:r>
              <a:rPr lang="en-IN" sz="2400" i="1" dirty="0"/>
              <a:t>j</a:t>
            </a:r>
            <a:r>
              <a:rPr lang="en-IN" sz="2400" dirty="0"/>
              <a:t> after city </a:t>
            </a:r>
            <a:r>
              <a:rPr lang="en-IN" sz="2400" i="1" dirty="0" err="1"/>
              <a:t>i</a:t>
            </a:r>
            <a:r>
              <a:rPr lang="en-IN" sz="2400" dirty="0"/>
              <a:t> chosen according to probability rule</a:t>
            </a:r>
          </a:p>
        </p:txBody>
      </p:sp>
    </p:spTree>
    <p:extLst>
      <p:ext uri="{BB962C8B-B14F-4D97-AF65-F5344CB8AC3E}">
        <p14:creationId xmlns:p14="http://schemas.microsoft.com/office/powerpoint/2010/main" val="39046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1987</TotalTime>
  <Words>96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Helvetica</vt:lpstr>
      <vt:lpstr>Helvetica Light</vt:lpstr>
      <vt:lpstr>Office Theme</vt:lpstr>
      <vt:lpstr>Travelling Salesman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5517499.8.shravya@gmail.com</cp:lastModifiedBy>
  <cp:revision>215</cp:revision>
  <dcterms:created xsi:type="dcterms:W3CDTF">2018-10-16T06:13:57Z</dcterms:created>
  <dcterms:modified xsi:type="dcterms:W3CDTF">2023-07-03T15:23:07Z</dcterms:modified>
</cp:coreProperties>
</file>