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E7_A963AA4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0" r:id="rId2"/>
    <p:sldMasterId id="2147483668" r:id="rId3"/>
  </p:sldMasterIdLst>
  <p:notesMasterIdLst>
    <p:notesMasterId r:id="rId48"/>
  </p:notesMasterIdLst>
  <p:handoutMasterIdLst>
    <p:handoutMasterId r:id="rId49"/>
  </p:handoutMasterIdLst>
  <p:sldIdLst>
    <p:sldId id="260" r:id="rId4"/>
    <p:sldId id="262" r:id="rId5"/>
    <p:sldId id="450" r:id="rId6"/>
    <p:sldId id="451" r:id="rId7"/>
    <p:sldId id="452" r:id="rId8"/>
    <p:sldId id="459" r:id="rId9"/>
    <p:sldId id="453" r:id="rId10"/>
    <p:sldId id="454" r:id="rId11"/>
    <p:sldId id="455" r:id="rId12"/>
    <p:sldId id="456" r:id="rId13"/>
    <p:sldId id="457" r:id="rId14"/>
    <p:sldId id="458" r:id="rId15"/>
    <p:sldId id="460" r:id="rId16"/>
    <p:sldId id="461" r:id="rId17"/>
    <p:sldId id="493" r:id="rId18"/>
    <p:sldId id="463" r:id="rId19"/>
    <p:sldId id="465" r:id="rId20"/>
    <p:sldId id="464" r:id="rId21"/>
    <p:sldId id="466" r:id="rId22"/>
    <p:sldId id="468" r:id="rId23"/>
    <p:sldId id="469" r:id="rId24"/>
    <p:sldId id="470" r:id="rId25"/>
    <p:sldId id="492" r:id="rId26"/>
    <p:sldId id="472" r:id="rId27"/>
    <p:sldId id="471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59C2CE-3FEF-3F39-D2DE-D56DDD56E2AB}" name="PRAKASH PRASAD" initials="PP" userId="S::2022ac05256@wilp.bits-pilani.ac.in::4ab36437-439e-4101-b0fe-83740c5841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101141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60"/>
  </p:normalViewPr>
  <p:slideViewPr>
    <p:cSldViewPr>
      <p:cViewPr varScale="1">
        <p:scale>
          <a:sx n="96" d="100"/>
          <a:sy n="96" d="100"/>
        </p:scale>
        <p:origin x="10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comments/modernComment_1E7_A963A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F259DB-4440-4168-9405-15FF7D073C45}" authorId="{1A59C2CE-3FEF-3F39-D2DE-D56DDD56E2AB}" created="2024-01-04T10:34:43.4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41881153" sldId="487"/>
      <ac:spMk id="52229" creationId="{00000000-0000-0000-0000-000000000000}"/>
    </ac:deMkLst>
    <p188:txBody>
      <a:bodyPr/>
      <a:lstStyle/>
      <a:p>
        <a:r>
          <a:rPr lang="en-IN"/>
          <a:t>Use stemmng</a:t>
        </a:r>
      </a:p>
    </p188:txBody>
  </p188:cm>
  <p188:cm id="{85EE91DA-1B9C-48C9-9870-68633AC9098A}" authorId="{1A59C2CE-3FEF-3F39-D2DE-D56DDD56E2AB}" created="2024-01-04T10:35:27.53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41881153" sldId="487"/>
      <ac:spMk id="52229" creationId="{00000000-0000-0000-0000-000000000000}"/>
      <ac:txMk cp="462" len="94">
        <ac:context len="602" hash="4193375642"/>
      </ac:txMk>
    </ac:txMkLst>
    <p188:pos x="8531560" y="4449633"/>
    <p188:txBody>
      <a:bodyPr/>
      <a:lstStyle/>
      <a:p>
        <a:r>
          <a:rPr lang="en-IN"/>
          <a:t>Does it matter?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6982-6662-44A4-84C0-93A7266A441C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CF38-47EE-41BD-91CE-59F9D7BAE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8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2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9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9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BCCB1-A06E-4659-9269-8C557A0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E90C-15CA-46CF-B821-106A502A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4D312-89D3-48AC-B22A-D376C1E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26/11/2023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26/11/2023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26/11/2023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26/11/2023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448667" y="6187658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6413051" y="6123709"/>
            <a:ext cx="2133600" cy="365125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97191D-4206-4EF6-8833-28AFF8A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4715-9972-43BC-91CE-7427079F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17775-EF39-4FDC-B553-BA05B925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686C-C510-4F92-B3F3-E13E402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09B2E-CEC6-44B5-B9AC-99F0CF2F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1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93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  <p:sldLayoutId id="2147483666" r:id="rId16"/>
    <p:sldLayoutId id="2147483667" r:id="rId17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26/11/2023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INFORMATION RETRIEVAL;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hearst/irbook/" TargetMode="External"/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7_A963AA4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000" dirty="0"/>
              <a:t>AIMLCZG537/DSECLZG537</a:t>
            </a:r>
            <a:br>
              <a:rPr lang="en-US" sz="4000" dirty="0"/>
            </a:br>
            <a:r>
              <a:rPr lang="en-US" sz="4000" dirty="0"/>
              <a:t>Information Retrieval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32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          Lecture1 : 26-11-2023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56528" y="1723571"/>
            <a:ext cx="2168071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3352800"/>
            <a:ext cx="198120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Query String</a:t>
            </a:r>
            <a:endParaRPr lang="en-IN" sz="2800" dirty="0"/>
          </a:p>
        </p:txBody>
      </p:sp>
      <p:sp>
        <p:nvSpPr>
          <p:cNvPr id="8" name="Oval 7"/>
          <p:cNvSpPr/>
          <p:nvPr/>
        </p:nvSpPr>
        <p:spPr>
          <a:xfrm>
            <a:off x="3962399" y="5539014"/>
            <a:ext cx="2362199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Ranked Documents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7629" y="3200400"/>
            <a:ext cx="26670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IR System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40563" y="2561771"/>
            <a:ext cx="0" cy="638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886200"/>
            <a:ext cx="14006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5143498" y="4724400"/>
            <a:ext cx="1" cy="814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Task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</a:pPr>
            <a:r>
              <a:rPr lang="en-US" sz="2800" dirty="0"/>
              <a:t>Relevance is a subjective judgment and may include: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800" dirty="0"/>
              <a:t>Being on the </a:t>
            </a:r>
            <a:r>
              <a:rPr lang="en-US" sz="2800" dirty="0">
                <a:solidFill>
                  <a:srgbClr val="FF0000"/>
                </a:solidFill>
              </a:rPr>
              <a:t>proper subject</a:t>
            </a:r>
            <a:r>
              <a:rPr lang="en-US" sz="2800" dirty="0"/>
              <a:t>.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800" dirty="0"/>
              <a:t>Being </a:t>
            </a:r>
            <a:r>
              <a:rPr lang="en-US" sz="2800" dirty="0">
                <a:solidFill>
                  <a:srgbClr val="FF0000"/>
                </a:solidFill>
              </a:rPr>
              <a:t>timely </a:t>
            </a:r>
            <a:r>
              <a:rPr lang="en-US" sz="2800" dirty="0"/>
              <a:t>(recent information).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800" dirty="0"/>
              <a:t>Being </a:t>
            </a:r>
            <a:r>
              <a:rPr lang="en-US" sz="2800" dirty="0">
                <a:solidFill>
                  <a:srgbClr val="FF0000"/>
                </a:solidFill>
              </a:rPr>
              <a:t>authoritative</a:t>
            </a:r>
            <a:r>
              <a:rPr lang="en-US" sz="2800" dirty="0"/>
              <a:t> (from a trusted source).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800" dirty="0"/>
              <a:t>Satisfying the </a:t>
            </a:r>
            <a:r>
              <a:rPr lang="en-US" sz="2800" dirty="0">
                <a:solidFill>
                  <a:srgbClr val="FF0000"/>
                </a:solidFill>
              </a:rPr>
              <a:t>goals of the user </a:t>
            </a:r>
            <a:r>
              <a:rPr lang="en-US" sz="2800" dirty="0"/>
              <a:t>and  intended use of the information (</a:t>
            </a:r>
            <a:r>
              <a:rPr lang="en-US" sz="2800" i="1" dirty="0"/>
              <a:t>information need</a:t>
            </a:r>
            <a:r>
              <a:rPr lang="en-US" sz="2800" dirty="0"/>
              <a:t>).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Relevance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286000" y="213677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/>
              <a:t>Meaning of the words </a:t>
            </a:r>
            <a:r>
              <a:rPr lang="en-US" sz="2800" dirty="0"/>
              <a:t>used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/>
              <a:t>Order of words </a:t>
            </a:r>
            <a:r>
              <a:rPr lang="en-US" sz="2800" dirty="0"/>
              <a:t>in the query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/>
              <a:t>Direct or indirect feedback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/>
              <a:t>Authority </a:t>
            </a:r>
            <a:r>
              <a:rPr lang="en-US" sz="2800" dirty="0"/>
              <a:t>of the source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IR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447800"/>
            <a:ext cx="8686800" cy="4525963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kumimoji="1" lang="pt-BR" b="1" dirty="0">
                <a:latin typeface="Arial" charset="0"/>
              </a:rPr>
              <a:t>Data retrieval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/>
              <a:t>Which documents contain a set of keywords?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/>
              <a:t>Well defined structure and semantics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/>
              <a:t>A single erroneous object implies failure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/>
              <a:t>Provide solution to the user of a database system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kumimoji="1" lang="pt-BR" b="1" dirty="0">
                <a:latin typeface="Arial" charset="0"/>
              </a:rPr>
              <a:t>Information retrieval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400" dirty="0">
                <a:latin typeface="Arial" charset="0"/>
              </a:rPr>
              <a:t>Information about a subject or topic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400" dirty="0">
                <a:latin typeface="Arial" charset="0"/>
              </a:rPr>
              <a:t>Semantics is frequently loose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400" dirty="0">
                <a:latin typeface="Arial" charset="0"/>
              </a:rPr>
              <a:t>Small errors are tolerated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400" dirty="0">
                <a:latin typeface="Arial" charset="0"/>
              </a:rPr>
              <a:t>Deals with natural language text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vs. Data Retrieval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vs. Data Retrieval</a:t>
            </a:r>
          </a:p>
        </p:txBody>
      </p:sp>
      <p:graphicFrame>
        <p:nvGraphicFramePr>
          <p:cNvPr id="9" name="Group 48"/>
          <p:cNvGraphicFramePr>
            <a:graphicFrameLocks/>
          </p:cNvGraphicFramePr>
          <p:nvPr/>
        </p:nvGraphicFramePr>
        <p:xfrm>
          <a:off x="533400" y="1600200"/>
          <a:ext cx="8215313" cy="3538388"/>
        </p:xfrm>
        <a:graphic>
          <a:graphicData uri="http://schemas.openxmlformats.org/drawingml/2006/table">
            <a:tbl>
              <a:tblPr/>
              <a:tblGrid>
                <a:gridCol w="227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Structured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Unstructured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Fields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Clear semantics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(SSN, age)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fields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(other than text)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7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Queries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Defined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(relational algebra, SQL)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Free text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(“natural language”), Boolean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64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Matching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Exact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(results are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always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“correct”)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Imprecise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(need to measure effectiveness)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/>
              <a:t>Efficient retrieval system is directly related to</a:t>
            </a:r>
          </a:p>
          <a:p>
            <a:pPr lvl="2" algn="just"/>
            <a:r>
              <a:rPr lang="en-US" sz="3600" dirty="0"/>
              <a:t>User task</a:t>
            </a:r>
          </a:p>
          <a:p>
            <a:pPr lvl="2" algn="just"/>
            <a:r>
              <a:rPr lang="en-US" sz="3600" dirty="0"/>
              <a:t>Logical view of the documents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4783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System -Basic Concepts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kumimoji="1" lang="pt-BR" sz="2000" dirty="0">
                <a:latin typeface="Arial" charset="0"/>
              </a:rPr>
              <a:t>The User Task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000" dirty="0">
                <a:solidFill>
                  <a:srgbClr val="FF0000"/>
                </a:solidFill>
                <a:latin typeface="Arial" charset="0"/>
              </a:rPr>
              <a:t>Retrieval</a:t>
            </a:r>
          </a:p>
          <a:p>
            <a:pPr lvl="2" algn="just"/>
            <a:r>
              <a:rPr kumimoji="1" lang="pt-BR" sz="2000" dirty="0">
                <a:latin typeface="Arial" charset="0"/>
              </a:rPr>
              <a:t>Information or data</a:t>
            </a:r>
          </a:p>
          <a:p>
            <a:pPr lvl="2" algn="just"/>
            <a:r>
              <a:rPr kumimoji="1" lang="pt-BR" sz="2000" dirty="0">
                <a:latin typeface="Arial" charset="0"/>
              </a:rPr>
              <a:t>Purposeful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000" dirty="0">
                <a:solidFill>
                  <a:srgbClr val="FF0000"/>
                </a:solidFill>
                <a:latin typeface="Arial" charset="0"/>
              </a:rPr>
              <a:t>Browsing</a:t>
            </a:r>
          </a:p>
          <a:p>
            <a:pPr lvl="2" algn="just">
              <a:buSzPct val="65000"/>
            </a:pPr>
            <a:r>
              <a:rPr kumimoji="1" lang="pt-BR" sz="2000" dirty="0">
                <a:latin typeface="Arial" charset="0"/>
              </a:rPr>
              <a:t>Hypertext systems used</a:t>
            </a:r>
          </a:p>
          <a:p>
            <a:pPr lvl="2" algn="just">
              <a:buSzPct val="65000"/>
            </a:pPr>
            <a:r>
              <a:rPr kumimoji="1" lang="pt-BR" sz="2000" dirty="0">
                <a:latin typeface="Arial" charset="0"/>
              </a:rPr>
              <a:t>Glancing around</a:t>
            </a:r>
          </a:p>
          <a:p>
            <a:pPr algn="just">
              <a:buFont typeface="Arial" pitchFamily="34" charset="0"/>
              <a:buChar char="•"/>
            </a:pPr>
            <a:endParaRPr kumimoji="1" lang="pt-BR" sz="2000" dirty="0">
              <a:latin typeface="Arial" charset="0"/>
            </a:endParaRPr>
          </a:p>
          <a:p>
            <a:pPr algn="just">
              <a:buFont typeface="Arial" pitchFamily="34" charset="0"/>
              <a:buChar char="•"/>
            </a:pPr>
            <a:r>
              <a:rPr kumimoji="1" lang="pt-BR" sz="2000" dirty="0">
                <a:latin typeface="Arial" charset="0"/>
              </a:rPr>
              <a:t>Both retrieval(adhoc) and browsing are </a:t>
            </a:r>
            <a:r>
              <a:rPr kumimoji="1" lang="pt-BR" sz="2000" dirty="0">
                <a:solidFill>
                  <a:srgbClr val="FF0000"/>
                </a:solidFill>
                <a:latin typeface="Arial" charset="0"/>
              </a:rPr>
              <a:t>“pulling” </a:t>
            </a:r>
            <a:r>
              <a:rPr kumimoji="1" lang="pt-BR" sz="2000" dirty="0">
                <a:latin typeface="Arial" charset="0"/>
              </a:rPr>
              <a:t>actions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sz="2000" dirty="0">
                <a:latin typeface="Arial" charset="0"/>
              </a:rPr>
              <a:t>Alternative is  to </a:t>
            </a:r>
            <a:r>
              <a:rPr kumimoji="1" lang="pt-BR" sz="2000" dirty="0">
                <a:solidFill>
                  <a:srgbClr val="FF0000"/>
                </a:solidFill>
                <a:latin typeface="Arial" charset="0"/>
              </a:rPr>
              <a:t>“push” </a:t>
            </a:r>
            <a:r>
              <a:rPr kumimoji="1" lang="pt-BR" sz="2000" dirty="0">
                <a:latin typeface="Arial" charset="0"/>
              </a:rPr>
              <a:t>the information towards the user, to execute the particular retrieval task which consists of </a:t>
            </a:r>
            <a:r>
              <a:rPr kumimoji="1" lang="pt-BR" sz="2000" dirty="0">
                <a:solidFill>
                  <a:srgbClr val="FF0000"/>
                </a:solidFill>
                <a:latin typeface="Arial" charset="0"/>
              </a:rPr>
              <a:t>“filtering” </a:t>
            </a:r>
            <a:r>
              <a:rPr kumimoji="1" lang="pt-BR" sz="2000" dirty="0">
                <a:latin typeface="Arial" charset="0"/>
              </a:rPr>
              <a:t>relevant information.</a:t>
            </a:r>
            <a:endParaRPr lang="en-US" sz="2000" dirty="0"/>
          </a:p>
        </p:txBody>
      </p:sp>
      <p:grpSp>
        <p:nvGrpSpPr>
          <p:cNvPr id="32774" name="Group 31"/>
          <p:cNvGrpSpPr>
            <a:grpSpLocks/>
          </p:cNvGrpSpPr>
          <p:nvPr/>
        </p:nvGrpSpPr>
        <p:grpSpPr bwMode="auto">
          <a:xfrm>
            <a:off x="4038600" y="1752600"/>
            <a:ext cx="4419600" cy="1828800"/>
            <a:chOff x="1200" y="912"/>
            <a:chExt cx="2688" cy="938"/>
          </a:xfrm>
        </p:grpSpPr>
        <p:sp>
          <p:nvSpPr>
            <p:cNvPr id="32776" name="Oval 7"/>
            <p:cNvSpPr>
              <a:spLocks noChangeArrowheads="1"/>
            </p:cNvSpPr>
            <p:nvPr/>
          </p:nvSpPr>
          <p:spPr bwMode="auto">
            <a:xfrm>
              <a:off x="1227" y="1281"/>
              <a:ext cx="161" cy="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1308" y="1358"/>
              <a:ext cx="0" cy="1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>
              <a:off x="1308" y="1499"/>
              <a:ext cx="134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 flipH="1">
              <a:off x="1200" y="1499"/>
              <a:ext cx="108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>
              <a:off x="1308" y="1409"/>
              <a:ext cx="80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>
              <a:off x="1227" y="1409"/>
              <a:ext cx="8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2" name="Oval 13"/>
            <p:cNvSpPr>
              <a:spLocks noChangeArrowheads="1"/>
            </p:cNvSpPr>
            <p:nvPr/>
          </p:nvSpPr>
          <p:spPr bwMode="auto">
            <a:xfrm>
              <a:off x="1899" y="1524"/>
              <a:ext cx="968" cy="2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2783" name="Oval 14"/>
            <p:cNvSpPr>
              <a:spLocks noChangeArrowheads="1"/>
            </p:cNvSpPr>
            <p:nvPr/>
          </p:nvSpPr>
          <p:spPr bwMode="auto">
            <a:xfrm>
              <a:off x="1872" y="1011"/>
              <a:ext cx="968" cy="2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2784" name="AutoShape 15"/>
            <p:cNvSpPr>
              <a:spLocks noChangeArrowheads="1"/>
            </p:cNvSpPr>
            <p:nvPr/>
          </p:nvSpPr>
          <p:spPr bwMode="auto">
            <a:xfrm>
              <a:off x="3243" y="1242"/>
              <a:ext cx="645" cy="308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2064" y="1056"/>
              <a:ext cx="56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100" b="1" dirty="0"/>
                <a:t>Retrieval</a:t>
              </a:r>
              <a:endParaRPr lang="pt-BR" sz="1100" dirty="0"/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2060" y="1576"/>
              <a:ext cx="592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100" b="1"/>
                <a:t>Browsing</a:t>
              </a:r>
              <a:endParaRPr lang="pt-BR" sz="1100"/>
            </a:p>
          </p:txBody>
        </p:sp>
        <p:sp>
          <p:nvSpPr>
            <p:cNvPr id="32787" name="Text Box 18"/>
            <p:cNvSpPr txBox="1">
              <a:spLocks noChangeArrowheads="1"/>
            </p:cNvSpPr>
            <p:nvPr/>
          </p:nvSpPr>
          <p:spPr bwMode="auto">
            <a:xfrm>
              <a:off x="3270" y="1358"/>
              <a:ext cx="592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100" b="1"/>
                <a:t>Database</a:t>
              </a:r>
              <a:endParaRPr lang="pt-BR" sz="1100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 flipV="1">
              <a:off x="1469" y="1165"/>
              <a:ext cx="43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>
              <a:off x="1469" y="1370"/>
              <a:ext cx="45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 flipH="1" flipV="1">
              <a:off x="2786" y="1165"/>
              <a:ext cx="430" cy="20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 flipH="1">
              <a:off x="2786" y="1370"/>
              <a:ext cx="430" cy="19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 flipV="1">
              <a:off x="2108" y="912"/>
              <a:ext cx="79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>
              <a:off x="2187" y="912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>
              <a:off x="2402" y="912"/>
              <a:ext cx="93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5" name="Line 26"/>
            <p:cNvSpPr>
              <a:spLocks noChangeShapeType="1"/>
            </p:cNvSpPr>
            <p:nvPr/>
          </p:nvSpPr>
          <p:spPr bwMode="auto">
            <a:xfrm flipV="1">
              <a:off x="2187" y="1216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2495" y="1216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 flipH="1">
              <a:off x="2459" y="1730"/>
              <a:ext cx="86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 flipH="1">
              <a:off x="2258" y="1850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9" name="Line 30"/>
            <p:cNvSpPr>
              <a:spLocks noChangeShapeType="1"/>
            </p:cNvSpPr>
            <p:nvPr/>
          </p:nvSpPr>
          <p:spPr bwMode="auto">
            <a:xfrm flipH="1" flipV="1">
              <a:off x="2144" y="1730"/>
              <a:ext cx="114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75" name="TextBox 30"/>
          <p:cNvSpPr txBox="1">
            <a:spLocks noChangeArrowheads="1"/>
          </p:cNvSpPr>
          <p:nvPr/>
        </p:nvSpPr>
        <p:spPr bwMode="auto">
          <a:xfrm>
            <a:off x="4724400" y="37338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200" b="1"/>
              <a:t>Interaction of the user with the retrieval system through distinct tasks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B8B75A-1733-EC1C-E1F8-DDE32AC1B0A1}"/>
              </a:ext>
            </a:extLst>
          </p:cNvPr>
          <p:cNvSpPr txBox="1">
            <a:spLocks/>
          </p:cNvSpPr>
          <p:nvPr/>
        </p:nvSpPr>
        <p:spPr>
          <a:xfrm>
            <a:off x="34783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Task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7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Documents in a collection are frequently represented through a </a:t>
            </a:r>
            <a:r>
              <a:rPr lang="en-US" sz="2000" dirty="0">
                <a:solidFill>
                  <a:srgbClr val="FF0000"/>
                </a:solidFill>
              </a:rPr>
              <a:t>set of index terms or keywords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Keywords are </a:t>
            </a:r>
            <a:r>
              <a:rPr lang="en-US" sz="2000" dirty="0">
                <a:solidFill>
                  <a:srgbClr val="FF0000"/>
                </a:solidFill>
              </a:rPr>
              <a:t>extracted</a:t>
            </a:r>
            <a:r>
              <a:rPr lang="en-US" sz="2000" dirty="0"/>
              <a:t> from document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Keywords are derived </a:t>
            </a:r>
            <a:r>
              <a:rPr lang="en-US" sz="2000" dirty="0">
                <a:solidFill>
                  <a:srgbClr val="FF0000"/>
                </a:solidFill>
              </a:rPr>
              <a:t>automatically</a:t>
            </a:r>
            <a:r>
              <a:rPr lang="en-US" sz="2000" dirty="0"/>
              <a:t> or generated by a specialist, they provide a logical view of the document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Stop-words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600" dirty="0"/>
              <a:t>To reduce the set of representative keywords from large collection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Function words do not bear useful information for IR,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1600" dirty="0"/>
              <a:t>i.e. of, in, about, with, I, although, …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Stop-list</a:t>
            </a:r>
            <a:r>
              <a:rPr lang="en-US" sz="2000" dirty="0"/>
              <a:t>: contain stop-words, not to be used as index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1600" dirty="0"/>
              <a:t>Prepositions, Articles, Pronouns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1600" dirty="0"/>
              <a:t>Some adverbs and adjectives, Some frequent words (e.g. document)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The removal of stop-words usually </a:t>
            </a:r>
            <a:r>
              <a:rPr lang="en-US" sz="2000" dirty="0">
                <a:solidFill>
                  <a:srgbClr val="FF0000"/>
                </a:solidFill>
              </a:rPr>
              <a:t>improves IR </a:t>
            </a:r>
            <a:r>
              <a:rPr lang="en-US" sz="2000" dirty="0"/>
              <a:t>effectiveness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/>
              <a:t>A few “standard” stop-lists are commonly used.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Logical view of the documents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TextBox 48"/>
          <p:cNvSpPr txBox="1">
            <a:spLocks noChangeArrowheads="1"/>
          </p:cNvSpPr>
          <p:nvPr/>
        </p:nvSpPr>
        <p:spPr bwMode="auto">
          <a:xfrm>
            <a:off x="495300" y="6035580"/>
            <a:ext cx="8039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 b="1" dirty="0"/>
              <a:t>Logical view of the document: from full text to a set of index terms</a:t>
            </a:r>
          </a:p>
        </p:txBody>
      </p:sp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800"/>
            <a:ext cx="8229600" cy="45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Noun groups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To identify the noun groups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Which eliminates the adjectives, adverbs and verbs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/>
              <a:t>Reason for stemming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Different word forms may bear similar meaning (e.g. search, searching): create a “standard” representation for them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/>
              <a:t>Stemming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Which reduces distinct words to their common grammatical root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Removing some endings of word 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>
                <a:sym typeface="Symbol" pitchFamily="18" charset="2"/>
              </a:rPr>
              <a:t>	computer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>
                <a:sym typeface="Symbol" pitchFamily="18" charset="2"/>
              </a:rPr>
              <a:t>		compute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>
                <a:sym typeface="Symbol" pitchFamily="18" charset="2"/>
              </a:rPr>
              <a:t>		computes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>
                <a:sym typeface="Symbol" pitchFamily="18" charset="2"/>
              </a:rPr>
              <a:t>		computing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>
                <a:sym typeface="Symbol" pitchFamily="18" charset="2"/>
              </a:rPr>
              <a:t>		computed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>
                <a:sym typeface="Symbol" pitchFamily="18" charset="2"/>
              </a:rPr>
              <a:t>		computation</a:t>
            </a:r>
            <a:endParaRPr lang="en-US" sz="2000" b="1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Logical view of the documents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649334" y="5367338"/>
            <a:ext cx="1046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AU" sz="1600" b="1" dirty="0" err="1"/>
              <a:t>comput</a:t>
            </a:r>
            <a:endParaRPr lang="en-AU" sz="1600" b="1" dirty="0"/>
          </a:p>
        </p:txBody>
      </p:sp>
      <p:sp>
        <p:nvSpPr>
          <p:cNvPr id="35847" name="AutoShape 6"/>
          <p:cNvSpPr>
            <a:spLocks/>
          </p:cNvSpPr>
          <p:nvPr/>
        </p:nvSpPr>
        <p:spPr bwMode="auto">
          <a:xfrm>
            <a:off x="3904342" y="4648200"/>
            <a:ext cx="304800" cy="1845470"/>
          </a:xfrm>
          <a:prstGeom prst="rightBrace">
            <a:avLst>
              <a:gd name="adj1" fmla="val 501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  <p:bldP spid="35846" grpId="0"/>
      <p:bldP spid="358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acquire basic understanding of the components and the different IR methods.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Space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various application areas of IR: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Lingual IR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IR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</a:t>
            </a:r>
          </a:p>
          <a:p>
            <a:pPr lvl="2" algn="just"/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Course Outline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286000" y="6180154"/>
            <a:ext cx="3619500" cy="365125"/>
          </a:xfrm>
        </p:spPr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Retrieval Process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966" name="Group 2"/>
          <p:cNvGrpSpPr>
            <a:grpSpLocks/>
          </p:cNvGrpSpPr>
          <p:nvPr/>
        </p:nvGrpSpPr>
        <p:grpSpPr bwMode="auto">
          <a:xfrm>
            <a:off x="0" y="1524000"/>
            <a:ext cx="8763000" cy="5257800"/>
            <a:chOff x="1364" y="300"/>
            <a:chExt cx="14963" cy="10499"/>
          </a:xfrm>
        </p:grpSpPr>
        <p:sp>
          <p:nvSpPr>
            <p:cNvPr id="40968" name="Text Box 3"/>
            <p:cNvSpPr txBox="1">
              <a:spLocks noChangeArrowheads="1"/>
            </p:cNvSpPr>
            <p:nvPr/>
          </p:nvSpPr>
          <p:spPr bwMode="auto">
            <a:xfrm>
              <a:off x="7384" y="568"/>
              <a:ext cx="1846" cy="1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User</a:t>
              </a:r>
            </a:p>
            <a:p>
              <a:pPr eaLnBrk="1" hangingPunct="1"/>
              <a:r>
                <a:rPr lang="pt-BR" sz="1000"/>
                <a:t>Interface</a:t>
              </a:r>
            </a:p>
          </p:txBody>
        </p:sp>
        <p:sp>
          <p:nvSpPr>
            <p:cNvPr id="40969" name="Text Box 4"/>
            <p:cNvSpPr txBox="1">
              <a:spLocks noChangeArrowheads="1"/>
            </p:cNvSpPr>
            <p:nvPr/>
          </p:nvSpPr>
          <p:spPr bwMode="auto">
            <a:xfrm>
              <a:off x="4118" y="2840"/>
              <a:ext cx="8094" cy="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                            Text   Operations</a:t>
              </a:r>
            </a:p>
          </p:txBody>
        </p:sp>
        <p:sp>
          <p:nvSpPr>
            <p:cNvPr id="40970" name="Text Box 5"/>
            <p:cNvSpPr txBox="1">
              <a:spLocks noChangeArrowheads="1"/>
            </p:cNvSpPr>
            <p:nvPr/>
          </p:nvSpPr>
          <p:spPr bwMode="auto">
            <a:xfrm>
              <a:off x="4260" y="4686"/>
              <a:ext cx="2272" cy="1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Query </a:t>
              </a:r>
            </a:p>
            <a:p>
              <a:pPr eaLnBrk="1" hangingPunct="1"/>
              <a:r>
                <a:rPr lang="pt-BR" sz="1000"/>
                <a:t>Operations</a:t>
              </a:r>
            </a:p>
          </p:txBody>
        </p:sp>
        <p:sp>
          <p:nvSpPr>
            <p:cNvPr id="40971" name="Text Box 6"/>
            <p:cNvSpPr txBox="1">
              <a:spLocks noChangeArrowheads="1"/>
            </p:cNvSpPr>
            <p:nvPr/>
          </p:nvSpPr>
          <p:spPr bwMode="auto">
            <a:xfrm>
              <a:off x="10224" y="4970"/>
              <a:ext cx="1988" cy="9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Indexing</a:t>
              </a:r>
            </a:p>
          </p:txBody>
        </p:sp>
        <p:sp>
          <p:nvSpPr>
            <p:cNvPr id="40972" name="Text Box 7"/>
            <p:cNvSpPr txBox="1">
              <a:spLocks noChangeArrowheads="1"/>
            </p:cNvSpPr>
            <p:nvPr/>
          </p:nvSpPr>
          <p:spPr bwMode="auto">
            <a:xfrm>
              <a:off x="4260" y="7242"/>
              <a:ext cx="2130" cy="9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Searching</a:t>
              </a:r>
            </a:p>
          </p:txBody>
        </p:sp>
        <p:sp>
          <p:nvSpPr>
            <p:cNvPr id="40973" name="Text Box 8"/>
            <p:cNvSpPr txBox="1">
              <a:spLocks noChangeArrowheads="1"/>
            </p:cNvSpPr>
            <p:nvPr/>
          </p:nvSpPr>
          <p:spPr bwMode="auto">
            <a:xfrm>
              <a:off x="4260" y="9656"/>
              <a:ext cx="1988" cy="8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Ranking</a:t>
              </a:r>
            </a:p>
          </p:txBody>
        </p:sp>
        <p:sp>
          <p:nvSpPr>
            <p:cNvPr id="40974" name="Text Box 9"/>
            <p:cNvSpPr txBox="1">
              <a:spLocks noChangeArrowheads="1"/>
            </p:cNvSpPr>
            <p:nvPr/>
          </p:nvSpPr>
          <p:spPr bwMode="auto">
            <a:xfrm>
              <a:off x="10650" y="7384"/>
              <a:ext cx="1278" cy="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Index</a:t>
              </a:r>
            </a:p>
          </p:txBody>
        </p:sp>
        <p:sp>
          <p:nvSpPr>
            <p:cNvPr id="40975" name="Oval 10"/>
            <p:cNvSpPr>
              <a:spLocks noChangeArrowheads="1"/>
            </p:cNvSpPr>
            <p:nvPr/>
          </p:nvSpPr>
          <p:spPr bwMode="auto">
            <a:xfrm>
              <a:off x="10082" y="6958"/>
              <a:ext cx="2272" cy="15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1"/>
            <p:cNvSpPr>
              <a:spLocks noChangeShapeType="1"/>
            </p:cNvSpPr>
            <p:nvPr/>
          </p:nvSpPr>
          <p:spPr bwMode="auto">
            <a:xfrm flipH="1">
              <a:off x="6106" y="1402"/>
              <a:ext cx="1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77" name="Line 12"/>
            <p:cNvSpPr>
              <a:spLocks noChangeShapeType="1"/>
            </p:cNvSpPr>
            <p:nvPr/>
          </p:nvSpPr>
          <p:spPr bwMode="auto">
            <a:xfrm>
              <a:off x="5154" y="3550"/>
              <a:ext cx="0" cy="1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78" name="Line 13"/>
            <p:cNvSpPr>
              <a:spLocks noChangeShapeType="1"/>
            </p:cNvSpPr>
            <p:nvPr/>
          </p:nvSpPr>
          <p:spPr bwMode="auto">
            <a:xfrm>
              <a:off x="10952" y="3550"/>
              <a:ext cx="0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79" name="Line 14"/>
            <p:cNvSpPr>
              <a:spLocks noChangeShapeType="1"/>
            </p:cNvSpPr>
            <p:nvPr/>
          </p:nvSpPr>
          <p:spPr bwMode="auto">
            <a:xfrm>
              <a:off x="5154" y="5964"/>
              <a:ext cx="0" cy="1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0" name="Line 15"/>
            <p:cNvSpPr>
              <a:spLocks noChangeShapeType="1"/>
            </p:cNvSpPr>
            <p:nvPr/>
          </p:nvSpPr>
          <p:spPr bwMode="auto">
            <a:xfrm>
              <a:off x="10952" y="5964"/>
              <a:ext cx="0" cy="9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1" name="Line 16"/>
            <p:cNvSpPr>
              <a:spLocks noChangeShapeType="1"/>
            </p:cNvSpPr>
            <p:nvPr/>
          </p:nvSpPr>
          <p:spPr bwMode="auto">
            <a:xfrm>
              <a:off x="5154" y="8236"/>
              <a:ext cx="0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2" name="Line 17"/>
            <p:cNvSpPr>
              <a:spLocks noChangeShapeType="1"/>
            </p:cNvSpPr>
            <p:nvPr/>
          </p:nvSpPr>
          <p:spPr bwMode="auto">
            <a:xfrm flipH="1">
              <a:off x="6390" y="7693"/>
              <a:ext cx="3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3" name="Line 18"/>
            <p:cNvSpPr>
              <a:spLocks noChangeShapeType="1"/>
            </p:cNvSpPr>
            <p:nvPr/>
          </p:nvSpPr>
          <p:spPr bwMode="auto">
            <a:xfrm flipH="1">
              <a:off x="1364" y="10042"/>
              <a:ext cx="2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4" name="Line 19"/>
            <p:cNvSpPr>
              <a:spLocks noChangeShapeType="1"/>
            </p:cNvSpPr>
            <p:nvPr/>
          </p:nvSpPr>
          <p:spPr bwMode="auto">
            <a:xfrm flipV="1">
              <a:off x="1364" y="834"/>
              <a:ext cx="0" cy="9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5" name="Line 20"/>
            <p:cNvSpPr>
              <a:spLocks noChangeShapeType="1"/>
            </p:cNvSpPr>
            <p:nvPr/>
          </p:nvSpPr>
          <p:spPr bwMode="auto">
            <a:xfrm>
              <a:off x="1364" y="834"/>
              <a:ext cx="60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6" name="Line 21"/>
            <p:cNvSpPr>
              <a:spLocks noChangeShapeType="1"/>
            </p:cNvSpPr>
            <p:nvPr/>
          </p:nvSpPr>
          <p:spPr bwMode="auto">
            <a:xfrm flipH="1">
              <a:off x="2804" y="1136"/>
              <a:ext cx="4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7" name="Line 22"/>
            <p:cNvSpPr>
              <a:spLocks noChangeShapeType="1"/>
            </p:cNvSpPr>
            <p:nvPr/>
          </p:nvSpPr>
          <p:spPr bwMode="auto">
            <a:xfrm>
              <a:off x="2804" y="5305"/>
              <a:ext cx="1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8" name="Line 23"/>
            <p:cNvSpPr>
              <a:spLocks noChangeShapeType="1"/>
            </p:cNvSpPr>
            <p:nvPr/>
          </p:nvSpPr>
          <p:spPr bwMode="auto">
            <a:xfrm>
              <a:off x="2804" y="1136"/>
              <a:ext cx="0" cy="4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89" name="Line 24"/>
            <p:cNvSpPr>
              <a:spLocks noChangeShapeType="1"/>
            </p:cNvSpPr>
            <p:nvPr/>
          </p:nvSpPr>
          <p:spPr bwMode="auto">
            <a:xfrm>
              <a:off x="6106" y="1402"/>
              <a:ext cx="0" cy="1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90" name="Text Box 25"/>
            <p:cNvSpPr txBox="1">
              <a:spLocks noChangeArrowheads="1"/>
            </p:cNvSpPr>
            <p:nvPr/>
          </p:nvSpPr>
          <p:spPr bwMode="auto">
            <a:xfrm>
              <a:off x="11928" y="1704"/>
              <a:ext cx="1440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Text</a:t>
              </a:r>
            </a:p>
          </p:txBody>
        </p:sp>
        <p:sp>
          <p:nvSpPr>
            <p:cNvPr id="40991" name="Text Box 26"/>
            <p:cNvSpPr txBox="1">
              <a:spLocks noChangeArrowheads="1"/>
            </p:cNvSpPr>
            <p:nvPr/>
          </p:nvSpPr>
          <p:spPr bwMode="auto">
            <a:xfrm>
              <a:off x="3941" y="6289"/>
              <a:ext cx="1213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query</a:t>
              </a:r>
            </a:p>
          </p:txBody>
        </p:sp>
        <p:sp>
          <p:nvSpPr>
            <p:cNvPr id="40992" name="Text Box 27"/>
            <p:cNvSpPr txBox="1">
              <a:spLocks noChangeArrowheads="1"/>
            </p:cNvSpPr>
            <p:nvPr/>
          </p:nvSpPr>
          <p:spPr bwMode="auto">
            <a:xfrm>
              <a:off x="4118" y="1704"/>
              <a:ext cx="1933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user need</a:t>
              </a:r>
            </a:p>
          </p:txBody>
        </p:sp>
        <p:sp>
          <p:nvSpPr>
            <p:cNvPr id="40993" name="Text Box 28"/>
            <p:cNvSpPr txBox="1">
              <a:spLocks noChangeArrowheads="1"/>
            </p:cNvSpPr>
            <p:nvPr/>
          </p:nvSpPr>
          <p:spPr bwMode="auto">
            <a:xfrm>
              <a:off x="1761" y="5305"/>
              <a:ext cx="2765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user feedback</a:t>
              </a:r>
            </a:p>
          </p:txBody>
        </p:sp>
        <p:sp>
          <p:nvSpPr>
            <p:cNvPr id="40994" name="Text Box 29"/>
            <p:cNvSpPr txBox="1">
              <a:spLocks noChangeArrowheads="1"/>
            </p:cNvSpPr>
            <p:nvPr/>
          </p:nvSpPr>
          <p:spPr bwMode="auto">
            <a:xfrm>
              <a:off x="1629" y="10042"/>
              <a:ext cx="2312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ranked docs </a:t>
              </a:r>
            </a:p>
          </p:txBody>
        </p:sp>
        <p:sp>
          <p:nvSpPr>
            <p:cNvPr id="40995" name="Text Box 30"/>
            <p:cNvSpPr txBox="1">
              <a:spLocks noChangeArrowheads="1"/>
            </p:cNvSpPr>
            <p:nvPr/>
          </p:nvSpPr>
          <p:spPr bwMode="auto">
            <a:xfrm>
              <a:off x="2788" y="8606"/>
              <a:ext cx="2660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 dirty="0"/>
                <a:t>retrieved docs</a:t>
              </a:r>
            </a:p>
          </p:txBody>
        </p:sp>
        <p:sp>
          <p:nvSpPr>
            <p:cNvPr id="40996" name="Text Box 31"/>
            <p:cNvSpPr txBox="1">
              <a:spLocks noChangeArrowheads="1"/>
            </p:cNvSpPr>
            <p:nvPr/>
          </p:nvSpPr>
          <p:spPr bwMode="auto">
            <a:xfrm>
              <a:off x="8603" y="3929"/>
              <a:ext cx="2349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logical view</a:t>
              </a:r>
            </a:p>
          </p:txBody>
        </p:sp>
        <p:sp>
          <p:nvSpPr>
            <p:cNvPr id="40997" name="Text Box 32"/>
            <p:cNvSpPr txBox="1">
              <a:spLocks noChangeArrowheads="1"/>
            </p:cNvSpPr>
            <p:nvPr/>
          </p:nvSpPr>
          <p:spPr bwMode="auto">
            <a:xfrm>
              <a:off x="5154" y="3929"/>
              <a:ext cx="2349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logical view</a:t>
              </a:r>
            </a:p>
          </p:txBody>
        </p:sp>
        <p:sp>
          <p:nvSpPr>
            <p:cNvPr id="40998" name="Text Box 33"/>
            <p:cNvSpPr txBox="1">
              <a:spLocks noChangeArrowheads="1"/>
            </p:cNvSpPr>
            <p:nvPr/>
          </p:nvSpPr>
          <p:spPr bwMode="auto">
            <a:xfrm>
              <a:off x="8603" y="6126"/>
              <a:ext cx="2567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inverted file</a:t>
              </a:r>
            </a:p>
          </p:txBody>
        </p:sp>
        <p:sp>
          <p:nvSpPr>
            <p:cNvPr id="40999" name="Text Box 34"/>
            <p:cNvSpPr txBox="1">
              <a:spLocks noChangeArrowheads="1"/>
            </p:cNvSpPr>
            <p:nvPr/>
          </p:nvSpPr>
          <p:spPr bwMode="auto">
            <a:xfrm>
              <a:off x="13750" y="4808"/>
              <a:ext cx="2577" cy="1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DB Manager </a:t>
              </a:r>
            </a:p>
            <a:p>
              <a:pPr eaLnBrk="1" hangingPunct="1"/>
              <a:r>
                <a:rPr lang="pt-BR" sz="1000"/>
                <a:t>Module</a:t>
              </a:r>
            </a:p>
          </p:txBody>
        </p:sp>
        <p:sp>
          <p:nvSpPr>
            <p:cNvPr id="41000" name="Line 35"/>
            <p:cNvSpPr>
              <a:spLocks noChangeShapeType="1"/>
            </p:cNvSpPr>
            <p:nvPr/>
          </p:nvSpPr>
          <p:spPr bwMode="auto">
            <a:xfrm flipH="1">
              <a:off x="12212" y="5305"/>
              <a:ext cx="1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07" name="AutoShape 42"/>
            <p:cNvSpPr>
              <a:spLocks noChangeArrowheads="1"/>
            </p:cNvSpPr>
            <p:nvPr/>
          </p:nvSpPr>
          <p:spPr bwMode="auto">
            <a:xfrm>
              <a:off x="13969" y="7819"/>
              <a:ext cx="2358" cy="2689"/>
            </a:xfrm>
            <a:prstGeom prst="can">
              <a:avLst>
                <a:gd name="adj" fmla="val 3010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Text Box 43"/>
            <p:cNvSpPr txBox="1">
              <a:spLocks noChangeArrowheads="1"/>
            </p:cNvSpPr>
            <p:nvPr/>
          </p:nvSpPr>
          <p:spPr bwMode="auto">
            <a:xfrm>
              <a:off x="14278" y="8875"/>
              <a:ext cx="1819" cy="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Text </a:t>
              </a:r>
            </a:p>
            <a:p>
              <a:pPr eaLnBrk="1" hangingPunct="1"/>
              <a:r>
                <a:rPr lang="pt-BR" sz="1000"/>
                <a:t>Database</a:t>
              </a:r>
            </a:p>
          </p:txBody>
        </p:sp>
        <p:sp>
          <p:nvSpPr>
            <p:cNvPr id="41009" name="Line 44"/>
            <p:cNvSpPr>
              <a:spLocks noChangeShapeType="1"/>
            </p:cNvSpPr>
            <p:nvPr/>
          </p:nvSpPr>
          <p:spPr bwMode="auto">
            <a:xfrm flipV="1">
              <a:off x="15120" y="5964"/>
              <a:ext cx="0" cy="1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10" name="Line 45"/>
            <p:cNvSpPr>
              <a:spLocks noChangeShapeType="1"/>
            </p:cNvSpPr>
            <p:nvPr/>
          </p:nvSpPr>
          <p:spPr bwMode="auto">
            <a:xfrm>
              <a:off x="10952" y="1704"/>
              <a:ext cx="0" cy="1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11" name="Line 46"/>
            <p:cNvSpPr>
              <a:spLocks noChangeShapeType="1"/>
            </p:cNvSpPr>
            <p:nvPr/>
          </p:nvSpPr>
          <p:spPr bwMode="auto">
            <a:xfrm>
              <a:off x="15120" y="1136"/>
              <a:ext cx="0" cy="3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12" name="Line 47"/>
            <p:cNvSpPr>
              <a:spLocks noChangeShapeType="1"/>
            </p:cNvSpPr>
            <p:nvPr/>
          </p:nvSpPr>
          <p:spPr bwMode="auto">
            <a:xfrm flipH="1">
              <a:off x="9230" y="1136"/>
              <a:ext cx="5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13" name="Line 48"/>
            <p:cNvSpPr>
              <a:spLocks noChangeShapeType="1"/>
            </p:cNvSpPr>
            <p:nvPr/>
          </p:nvSpPr>
          <p:spPr bwMode="auto">
            <a:xfrm>
              <a:off x="10952" y="1704"/>
              <a:ext cx="33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14" name="Line 49"/>
            <p:cNvSpPr>
              <a:spLocks noChangeShapeType="1"/>
            </p:cNvSpPr>
            <p:nvPr/>
          </p:nvSpPr>
          <p:spPr bwMode="auto">
            <a:xfrm>
              <a:off x="14278" y="1704"/>
              <a:ext cx="0" cy="3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15" name="Text Box 50"/>
            <p:cNvSpPr txBox="1">
              <a:spLocks noChangeArrowheads="1"/>
            </p:cNvSpPr>
            <p:nvPr/>
          </p:nvSpPr>
          <p:spPr bwMode="auto">
            <a:xfrm>
              <a:off x="11530" y="300"/>
              <a:ext cx="1440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Text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Content Placeholder 5"/>
          <p:cNvSpPr>
            <a:spLocks noGrp="1"/>
          </p:cNvSpPr>
          <p:nvPr>
            <p:ph idx="1"/>
          </p:nvPr>
        </p:nvSpPr>
        <p:spPr>
          <a:xfrm>
            <a:off x="30809" y="1366240"/>
            <a:ext cx="8731696" cy="47545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/>
              <a:t>Text Database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Done by  the </a:t>
            </a:r>
            <a:r>
              <a:rPr lang="en-US" sz="2400" dirty="0">
                <a:solidFill>
                  <a:srgbClr val="FF0000"/>
                </a:solidFill>
              </a:rPr>
              <a:t>DB manager</a:t>
            </a:r>
            <a:r>
              <a:rPr lang="en-US" sz="2400" dirty="0"/>
              <a:t> :</a:t>
            </a:r>
          </a:p>
          <a:p>
            <a:pPr lvl="2" algn="just"/>
            <a:r>
              <a:rPr lang="en-US" dirty="0"/>
              <a:t>The documents to be used</a:t>
            </a:r>
          </a:p>
          <a:p>
            <a:pPr lvl="2" algn="just"/>
            <a:r>
              <a:rPr lang="en-US" dirty="0"/>
              <a:t>The operations to be performed on the text</a:t>
            </a:r>
          </a:p>
          <a:p>
            <a:pPr lvl="2" algn="just"/>
            <a:r>
              <a:rPr lang="en-US" dirty="0">
                <a:highlight>
                  <a:srgbClr val="FFFF00"/>
                </a:highlight>
              </a:rPr>
              <a:t>The text model</a:t>
            </a:r>
            <a:r>
              <a:rPr lang="en-US" dirty="0"/>
              <a:t>, i.e. the text structure and what elements can be used for  retrieval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operations </a:t>
            </a:r>
            <a:r>
              <a:rPr lang="en-US" dirty="0"/>
              <a:t>transform the original documents and generate a logical view of them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database manager </a:t>
            </a:r>
            <a:r>
              <a:rPr lang="en-US" dirty="0">
                <a:solidFill>
                  <a:srgbClr val="FF0000"/>
                </a:solidFill>
              </a:rPr>
              <a:t>builds an index </a:t>
            </a:r>
            <a:r>
              <a:rPr lang="en-US" dirty="0"/>
              <a:t>of the text i.e. “inverted file”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Query operations -</a:t>
            </a:r>
            <a:r>
              <a:rPr lang="en-US" dirty="0"/>
              <a:t> generate actual “query” based on the used needs, to retrieve the </a:t>
            </a:r>
            <a:r>
              <a:rPr lang="en-US" dirty="0">
                <a:solidFill>
                  <a:srgbClr val="FF0000"/>
                </a:solidFill>
              </a:rPr>
              <a:t>relevant document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retrieved documents are  </a:t>
            </a:r>
            <a:r>
              <a:rPr lang="en-US" dirty="0">
                <a:solidFill>
                  <a:srgbClr val="FF0000"/>
                </a:solidFill>
              </a:rPr>
              <a:t>ranked</a:t>
            </a:r>
            <a:r>
              <a:rPr lang="en-US" dirty="0"/>
              <a:t>, and listed.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Retrieval Process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5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069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Text Operations </a:t>
            </a:r>
            <a:r>
              <a:rPr lang="en-US" sz="2000" dirty="0"/>
              <a:t>forms index words (tokens)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Stop-word removal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Stemming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Indexing</a:t>
            </a:r>
            <a:r>
              <a:rPr lang="en-US" sz="2000" dirty="0"/>
              <a:t> constructs an </a:t>
            </a:r>
            <a:r>
              <a:rPr lang="en-US" sz="2000" i="1" dirty="0"/>
              <a:t>inverted index</a:t>
            </a:r>
            <a:r>
              <a:rPr lang="en-US" sz="2000" dirty="0"/>
              <a:t> of word to document pointers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Searching</a:t>
            </a:r>
            <a:r>
              <a:rPr lang="en-US" sz="2000" dirty="0"/>
              <a:t> retrieves documents that contain a given query token from the inverted index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Ranking</a:t>
            </a:r>
            <a:r>
              <a:rPr lang="en-US" sz="2000" dirty="0"/>
              <a:t> scores all retrieved documents according to a relevance metric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User Interface </a:t>
            </a:r>
            <a:r>
              <a:rPr lang="en-US" sz="2000" dirty="0"/>
              <a:t>manages interaction with the user: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Query input and document output.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Relevance feedback.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Visualization of results.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Query Operations</a:t>
            </a:r>
            <a:r>
              <a:rPr lang="en-US" sz="2000" dirty="0"/>
              <a:t> transform the query to improve retrieval: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Query expansion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Query transformation using relevance feedback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System Components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A17D-2348-48BF-86E8-6E7F9FE52F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4D75-43FA-408F-B872-F18F80C309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6098D2-7314-492C-807B-CE6A02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81" y="2737059"/>
            <a:ext cx="8229600" cy="639018"/>
          </a:xfrm>
        </p:spPr>
        <p:txBody>
          <a:bodyPr>
            <a:noAutofit/>
          </a:bodyPr>
          <a:lstStyle/>
          <a:p>
            <a:pPr algn="ctr"/>
            <a:r>
              <a:rPr kumimoji="1"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Retrieval Models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75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ontent Placeholder 5"/>
          <p:cNvSpPr>
            <a:spLocks noGrp="1"/>
          </p:cNvSpPr>
          <p:nvPr>
            <p:ph idx="1"/>
          </p:nvPr>
        </p:nvSpPr>
        <p:spPr>
          <a:xfrm>
            <a:off x="152400" y="1268760"/>
            <a:ext cx="88392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  <a:defRPr/>
            </a:pPr>
            <a:endParaRPr kumimoji="1" lang="pt-BR" sz="2000" dirty="0"/>
          </a:p>
          <a:p>
            <a:pPr algn="just">
              <a:buFont typeface="Arial" pitchFamily="34" charset="0"/>
              <a:buChar char="•"/>
              <a:defRPr/>
            </a:pPr>
            <a:r>
              <a:rPr kumimoji="1" lang="pt-BR" sz="2000" dirty="0"/>
              <a:t>Traditional IR uses </a:t>
            </a:r>
            <a:r>
              <a:rPr kumimoji="1" lang="pt-BR" sz="2000" i="1" dirty="0">
                <a:solidFill>
                  <a:srgbClr val="FF0000"/>
                </a:solidFill>
              </a:rPr>
              <a:t>Index Terms </a:t>
            </a:r>
            <a:r>
              <a:rPr kumimoji="1" lang="pt-BR" sz="2000" dirty="0"/>
              <a:t>to retrieve documents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kumimoji="1" lang="pt-BR" sz="2000" dirty="0"/>
              <a:t>A </a:t>
            </a:r>
            <a:r>
              <a:rPr kumimoji="1" lang="pt-BR" sz="2000" i="1" dirty="0">
                <a:solidFill>
                  <a:srgbClr val="FF0000"/>
                </a:solidFill>
              </a:rPr>
              <a:t>ranking</a:t>
            </a:r>
            <a:r>
              <a:rPr kumimoji="1" lang="pt-BR" sz="2000" dirty="0">
                <a:solidFill>
                  <a:srgbClr val="FF0000"/>
                </a:solidFill>
              </a:rPr>
              <a:t> </a:t>
            </a:r>
            <a:r>
              <a:rPr kumimoji="1" lang="pt-BR" sz="2000" dirty="0"/>
              <a:t>is an ordering of the documents retrieved to the  user query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kumimoji="1" lang="pt-BR" sz="2000" dirty="0"/>
              <a:t>A ranking is based on </a:t>
            </a:r>
            <a:r>
              <a:rPr kumimoji="1" lang="pt-BR" sz="2000" dirty="0">
                <a:solidFill>
                  <a:srgbClr val="FF0000"/>
                </a:solidFill>
              </a:rPr>
              <a:t>fundamental premises </a:t>
            </a:r>
            <a:r>
              <a:rPr kumimoji="1" lang="pt-BR" sz="2000" dirty="0"/>
              <a:t>regarding the notion of relevance, such as: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000" dirty="0">
                <a:highlight>
                  <a:srgbClr val="FFFF00"/>
                </a:highlight>
              </a:rPr>
              <a:t>common sets of index terms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000" dirty="0">
                <a:highlight>
                  <a:srgbClr val="FFFF00"/>
                </a:highlight>
              </a:rPr>
              <a:t>sharing of weighted terms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kumimoji="1" lang="pt-BR" sz="2000" dirty="0">
                <a:highlight>
                  <a:srgbClr val="FFFF00"/>
                </a:highlight>
              </a:rPr>
              <a:t>likelihood of relevance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kumimoji="1" lang="pt-BR" sz="2000" dirty="0"/>
              <a:t>Each set of premises leads to a distinct </a:t>
            </a:r>
            <a:r>
              <a:rPr kumimoji="1" lang="pt-BR" sz="2000" i="1" dirty="0">
                <a:solidFill>
                  <a:srgbClr val="FF0000"/>
                </a:solidFill>
              </a:rPr>
              <a:t>IR model</a:t>
            </a:r>
            <a:endParaRPr lang="en-US" sz="2000" dirty="0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Retrieval Models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1514" y="157844"/>
            <a:ext cx="80010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685800" y="60960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kumimoji="1" lang="pt-BR" sz="28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kumimoji="1" lang="pt-BR" sz="2800">
              <a:latin typeface="Arial" charset="0"/>
            </a:endParaRPr>
          </a:p>
        </p:txBody>
      </p:sp>
      <p:sp>
        <p:nvSpPr>
          <p:cNvPr id="43015" name="AutoShape 4"/>
          <p:cNvSpPr>
            <a:spLocks noChangeArrowheads="1"/>
          </p:cNvSpPr>
          <p:nvPr/>
        </p:nvSpPr>
        <p:spPr bwMode="auto">
          <a:xfrm>
            <a:off x="1219200" y="11430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2209800" y="18288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1219200" y="18288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1219200" y="25146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209800" y="25146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AutoShape 10"/>
          <p:cNvSpPr>
            <a:spLocks noChangeArrowheads="1"/>
          </p:cNvSpPr>
          <p:nvPr/>
        </p:nvSpPr>
        <p:spPr bwMode="auto">
          <a:xfrm>
            <a:off x="2209800" y="11430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1857375" y="696913"/>
            <a:ext cx="742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Docs</a:t>
            </a:r>
          </a:p>
        </p:txBody>
      </p:sp>
      <p:sp>
        <p:nvSpPr>
          <p:cNvPr id="43022" name="AutoShape 12"/>
          <p:cNvSpPr>
            <a:spLocks noChangeArrowheads="1"/>
          </p:cNvSpPr>
          <p:nvPr/>
        </p:nvSpPr>
        <p:spPr bwMode="auto">
          <a:xfrm>
            <a:off x="2057400" y="4267200"/>
            <a:ext cx="914400" cy="685800"/>
          </a:xfrm>
          <a:prstGeom prst="cloudCallout">
            <a:avLst>
              <a:gd name="adj1" fmla="val -35417"/>
              <a:gd name="adj2" fmla="val 567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3023" name="AutoShape 13"/>
          <p:cNvSpPr>
            <a:spLocks noChangeArrowheads="1"/>
          </p:cNvSpPr>
          <p:nvPr/>
        </p:nvSpPr>
        <p:spPr bwMode="auto">
          <a:xfrm>
            <a:off x="1447800" y="4953000"/>
            <a:ext cx="762000" cy="838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Text Box 14"/>
          <p:cNvSpPr txBox="1">
            <a:spLocks noChangeArrowheads="1"/>
          </p:cNvSpPr>
          <p:nvPr/>
        </p:nvSpPr>
        <p:spPr bwMode="auto">
          <a:xfrm>
            <a:off x="1231900" y="3786188"/>
            <a:ext cx="222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Information Need</a:t>
            </a:r>
          </a:p>
        </p:txBody>
      </p:sp>
      <p:sp>
        <p:nvSpPr>
          <p:cNvPr id="43025" name="AutoShape 15"/>
          <p:cNvSpPr>
            <a:spLocks noChangeArrowheads="1"/>
          </p:cNvSpPr>
          <p:nvPr/>
        </p:nvSpPr>
        <p:spPr bwMode="auto">
          <a:xfrm>
            <a:off x="3505200" y="1828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AutoShape 16"/>
          <p:cNvSpPr>
            <a:spLocks noChangeArrowheads="1"/>
          </p:cNvSpPr>
          <p:nvPr/>
        </p:nvSpPr>
        <p:spPr bwMode="auto">
          <a:xfrm>
            <a:off x="3505200" y="4724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Oval 17"/>
          <p:cNvSpPr>
            <a:spLocks noChangeArrowheads="1"/>
          </p:cNvSpPr>
          <p:nvPr/>
        </p:nvSpPr>
        <p:spPr bwMode="auto">
          <a:xfrm>
            <a:off x="4800600" y="1600200"/>
            <a:ext cx="1295400" cy="2667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18" descr="White marble"/>
          <p:cNvSpPr>
            <a:spLocks noChangeArrowheads="1"/>
          </p:cNvSpPr>
          <p:nvPr/>
        </p:nvSpPr>
        <p:spPr bwMode="auto">
          <a:xfrm>
            <a:off x="4724400" y="3581400"/>
            <a:ext cx="1524000" cy="1981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5118100" y="814388"/>
            <a:ext cx="162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Index Terms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6048375" y="2068513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doc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6124575" y="5345113"/>
            <a:ext cx="846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query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7800975" y="366871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/>
              <a:t>Ranking</a:t>
            </a:r>
          </a:p>
        </p:txBody>
      </p:sp>
      <p:sp>
        <p:nvSpPr>
          <p:cNvPr id="43033" name="AutoShape 23"/>
          <p:cNvSpPr>
            <a:spLocks noChangeArrowheads="1"/>
          </p:cNvSpPr>
          <p:nvPr/>
        </p:nvSpPr>
        <p:spPr bwMode="auto">
          <a:xfrm>
            <a:off x="6400800" y="3505200"/>
            <a:ext cx="1219200" cy="485775"/>
          </a:xfrm>
          <a:prstGeom prst="right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6505575" y="32115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match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2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Content Placeholder 5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5029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5062" name="Group 35"/>
          <p:cNvGrpSpPr>
            <a:grpSpLocks/>
          </p:cNvGrpSpPr>
          <p:nvPr/>
        </p:nvGrpSpPr>
        <p:grpSpPr bwMode="auto">
          <a:xfrm>
            <a:off x="3051175" y="3643313"/>
            <a:ext cx="2574925" cy="1138237"/>
            <a:chOff x="6963" y="4062"/>
            <a:chExt cx="4853" cy="2133"/>
          </a:xfrm>
        </p:grpSpPr>
        <p:sp>
          <p:nvSpPr>
            <p:cNvPr id="45087" name="Text Box 36"/>
            <p:cNvSpPr txBox="1">
              <a:spLocks noChangeAspect="1" noChangeArrowheads="1"/>
            </p:cNvSpPr>
            <p:nvPr/>
          </p:nvSpPr>
          <p:spPr bwMode="auto">
            <a:xfrm>
              <a:off x="6963" y="4822"/>
              <a:ext cx="4853" cy="1373"/>
            </a:xfrm>
            <a:prstGeom prst="rect">
              <a:avLst/>
            </a:prstGeom>
            <a:gradFill rotWithShape="0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600"/>
                <a:t>Non-Overlapping Lists</a:t>
              </a:r>
            </a:p>
            <a:p>
              <a:pPr eaLnBrk="1" hangingPunct="1"/>
              <a:r>
                <a:rPr lang="pt-BR" sz="1600"/>
                <a:t>Proximal Nodes</a:t>
              </a:r>
            </a:p>
          </p:txBody>
        </p:sp>
        <p:sp>
          <p:nvSpPr>
            <p:cNvPr id="45088" name="Text Box 37"/>
            <p:cNvSpPr txBox="1">
              <a:spLocks noChangeAspect="1" noChangeArrowheads="1"/>
            </p:cNvSpPr>
            <p:nvPr/>
          </p:nvSpPr>
          <p:spPr bwMode="auto">
            <a:xfrm>
              <a:off x="6966" y="4062"/>
              <a:ext cx="4850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  </a:t>
              </a:r>
              <a:r>
                <a:rPr lang="pt-BR" sz="1600"/>
                <a:t>Structured Models</a:t>
              </a:r>
              <a:endParaRPr lang="pt-BR" sz="1000"/>
            </a:p>
          </p:txBody>
        </p:sp>
      </p:grpSp>
      <p:sp>
        <p:nvSpPr>
          <p:cNvPr id="45063" name="Text Box 38"/>
          <p:cNvSpPr txBox="1">
            <a:spLocks noChangeArrowheads="1"/>
          </p:cNvSpPr>
          <p:nvPr/>
        </p:nvSpPr>
        <p:spPr bwMode="auto">
          <a:xfrm>
            <a:off x="766763" y="2825750"/>
            <a:ext cx="1593850" cy="981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1000"/>
              <a:t> </a:t>
            </a:r>
            <a:r>
              <a:rPr lang="pt-BR"/>
              <a:t>Retrieval: </a:t>
            </a:r>
          </a:p>
          <a:p>
            <a:pPr eaLnBrk="1" hangingPunct="1"/>
            <a:r>
              <a:rPr lang="pt-BR"/>
              <a:t>     Adhoc</a:t>
            </a:r>
          </a:p>
          <a:p>
            <a:pPr eaLnBrk="1" hangingPunct="1"/>
            <a:r>
              <a:rPr lang="pt-BR"/>
              <a:t>     Filtering</a:t>
            </a:r>
          </a:p>
        </p:txBody>
      </p:sp>
      <p:sp>
        <p:nvSpPr>
          <p:cNvPr id="45064" name="Text Box 39"/>
          <p:cNvSpPr txBox="1">
            <a:spLocks noChangeAspect="1" noChangeArrowheads="1"/>
          </p:cNvSpPr>
          <p:nvPr/>
        </p:nvSpPr>
        <p:spPr bwMode="auto">
          <a:xfrm>
            <a:off x="766763" y="4781550"/>
            <a:ext cx="15938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/>
              <a:t> Browsing</a:t>
            </a:r>
            <a:endParaRPr lang="pt-BR" sz="1600"/>
          </a:p>
        </p:txBody>
      </p:sp>
      <p:sp>
        <p:nvSpPr>
          <p:cNvPr id="45065" name="Text Box 40"/>
          <p:cNvSpPr txBox="1">
            <a:spLocks noChangeAspect="1" noChangeArrowheads="1"/>
          </p:cNvSpPr>
          <p:nvPr/>
        </p:nvSpPr>
        <p:spPr bwMode="auto">
          <a:xfrm>
            <a:off x="304800" y="2586038"/>
            <a:ext cx="461963" cy="2824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1000"/>
              <a:t> </a:t>
            </a:r>
            <a:r>
              <a:rPr lang="pt-BR"/>
              <a:t>U</a:t>
            </a:r>
          </a:p>
          <a:p>
            <a:pPr eaLnBrk="1" hangingPunct="1"/>
            <a:r>
              <a:rPr lang="pt-BR"/>
              <a:t> s</a:t>
            </a:r>
          </a:p>
          <a:p>
            <a:pPr eaLnBrk="1" hangingPunct="1"/>
            <a:r>
              <a:rPr lang="pt-BR"/>
              <a:t> e</a:t>
            </a:r>
          </a:p>
          <a:p>
            <a:pPr eaLnBrk="1" hangingPunct="1"/>
            <a:r>
              <a:rPr lang="pt-BR"/>
              <a:t> r </a:t>
            </a:r>
          </a:p>
          <a:p>
            <a:pPr eaLnBrk="1" hangingPunct="1"/>
            <a:endParaRPr lang="pt-BR"/>
          </a:p>
          <a:p>
            <a:pPr eaLnBrk="1" hangingPunct="1"/>
            <a:r>
              <a:rPr lang="pt-BR"/>
              <a:t> T</a:t>
            </a:r>
          </a:p>
          <a:p>
            <a:pPr eaLnBrk="1" hangingPunct="1"/>
            <a:r>
              <a:rPr lang="pt-BR"/>
              <a:t> a</a:t>
            </a:r>
          </a:p>
          <a:p>
            <a:pPr eaLnBrk="1" hangingPunct="1"/>
            <a:r>
              <a:rPr lang="pt-BR"/>
              <a:t> s</a:t>
            </a:r>
          </a:p>
          <a:p>
            <a:pPr eaLnBrk="1" hangingPunct="1"/>
            <a:r>
              <a:rPr lang="pt-BR"/>
              <a:t> k</a:t>
            </a:r>
          </a:p>
        </p:txBody>
      </p:sp>
      <p:grpSp>
        <p:nvGrpSpPr>
          <p:cNvPr id="45066" name="Group 41"/>
          <p:cNvGrpSpPr>
            <a:grpSpLocks/>
          </p:cNvGrpSpPr>
          <p:nvPr/>
        </p:nvGrpSpPr>
        <p:grpSpPr bwMode="auto">
          <a:xfrm>
            <a:off x="3051175" y="1844675"/>
            <a:ext cx="1793875" cy="1416050"/>
            <a:chOff x="6028" y="5780"/>
            <a:chExt cx="3381" cy="2655"/>
          </a:xfrm>
        </p:grpSpPr>
        <p:sp>
          <p:nvSpPr>
            <p:cNvPr id="45085" name="Text Box 42"/>
            <p:cNvSpPr txBox="1">
              <a:spLocks noChangeArrowheads="1"/>
            </p:cNvSpPr>
            <p:nvPr/>
          </p:nvSpPr>
          <p:spPr bwMode="auto">
            <a:xfrm>
              <a:off x="6028" y="5780"/>
              <a:ext cx="3381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</a:t>
              </a:r>
              <a:r>
                <a:rPr lang="pt-BR" sz="1600"/>
                <a:t>Classic Models</a:t>
              </a:r>
              <a:endParaRPr lang="pt-BR" sz="1000"/>
            </a:p>
          </p:txBody>
        </p:sp>
        <p:sp>
          <p:nvSpPr>
            <p:cNvPr id="45086" name="Text Box 43"/>
            <p:cNvSpPr txBox="1">
              <a:spLocks noChangeArrowheads="1"/>
            </p:cNvSpPr>
            <p:nvPr/>
          </p:nvSpPr>
          <p:spPr bwMode="auto">
            <a:xfrm>
              <a:off x="6028" y="6514"/>
              <a:ext cx="3381" cy="1921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    </a:t>
              </a:r>
              <a:r>
                <a:rPr lang="pt-BR" sz="1600"/>
                <a:t>boolean</a:t>
              </a:r>
            </a:p>
            <a:p>
              <a:pPr eaLnBrk="1" hangingPunct="1"/>
              <a:r>
                <a:rPr lang="pt-BR" sz="1600"/>
                <a:t>   vector</a:t>
              </a:r>
            </a:p>
            <a:p>
              <a:pPr eaLnBrk="1" hangingPunct="1"/>
              <a:r>
                <a:rPr lang="pt-BR" sz="1600"/>
                <a:t>   probabilistic</a:t>
              </a:r>
              <a:endParaRPr lang="pt-BR" sz="1000"/>
            </a:p>
          </p:txBody>
        </p:sp>
      </p:grpSp>
      <p:grpSp>
        <p:nvGrpSpPr>
          <p:cNvPr id="45067" name="Group 44"/>
          <p:cNvGrpSpPr>
            <a:grpSpLocks/>
          </p:cNvGrpSpPr>
          <p:nvPr/>
        </p:nvGrpSpPr>
        <p:grpSpPr bwMode="auto">
          <a:xfrm>
            <a:off x="6400800" y="990600"/>
            <a:ext cx="2135188" cy="1060450"/>
            <a:chOff x="771" y="3637"/>
            <a:chExt cx="4024" cy="1987"/>
          </a:xfrm>
        </p:grpSpPr>
        <p:sp>
          <p:nvSpPr>
            <p:cNvPr id="45083" name="Text Box 45"/>
            <p:cNvSpPr txBox="1">
              <a:spLocks noChangeAspect="1" noChangeArrowheads="1"/>
            </p:cNvSpPr>
            <p:nvPr/>
          </p:nvSpPr>
          <p:spPr bwMode="auto">
            <a:xfrm>
              <a:off x="771" y="3637"/>
              <a:ext cx="4024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</a:t>
              </a:r>
              <a:r>
                <a:rPr lang="pt-BR" sz="1600"/>
                <a:t>Set Theoretic</a:t>
              </a:r>
              <a:endParaRPr lang="pt-BR" sz="1000"/>
            </a:p>
          </p:txBody>
        </p:sp>
        <p:sp>
          <p:nvSpPr>
            <p:cNvPr id="45084" name="Text Box 46"/>
            <p:cNvSpPr txBox="1">
              <a:spLocks noChangeAspect="1" noChangeArrowheads="1"/>
            </p:cNvSpPr>
            <p:nvPr/>
          </p:nvSpPr>
          <p:spPr bwMode="auto">
            <a:xfrm>
              <a:off x="771" y="4397"/>
              <a:ext cx="4024" cy="1227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IN" sz="1000" noProof="1"/>
                <a:t>  </a:t>
              </a:r>
              <a:r>
                <a:rPr lang="en-IN" sz="1600" noProof="1"/>
                <a:t>Fuzzy</a:t>
              </a:r>
            </a:p>
            <a:p>
              <a:pPr eaLnBrk="1" hangingPunct="1"/>
              <a:r>
                <a:rPr lang="en-IN" sz="1600" noProof="1"/>
                <a:t> </a:t>
              </a:r>
              <a:r>
                <a:rPr lang="pt-BR" sz="1600"/>
                <a:t>Extended Boolean</a:t>
              </a:r>
              <a:endParaRPr lang="pt-BR" sz="1000"/>
            </a:p>
          </p:txBody>
        </p:sp>
      </p:grpSp>
      <p:grpSp>
        <p:nvGrpSpPr>
          <p:cNvPr id="45068" name="Group 47"/>
          <p:cNvGrpSpPr>
            <a:grpSpLocks/>
          </p:cNvGrpSpPr>
          <p:nvPr/>
        </p:nvGrpSpPr>
        <p:grpSpPr bwMode="auto">
          <a:xfrm>
            <a:off x="6400800" y="3806825"/>
            <a:ext cx="2286000" cy="1208088"/>
            <a:chOff x="257" y="6251"/>
            <a:chExt cx="4309" cy="2264"/>
          </a:xfrm>
        </p:grpSpPr>
        <p:sp>
          <p:nvSpPr>
            <p:cNvPr id="45081" name="Text Box 48"/>
            <p:cNvSpPr txBox="1">
              <a:spLocks noChangeAspect="1" noChangeArrowheads="1"/>
            </p:cNvSpPr>
            <p:nvPr/>
          </p:nvSpPr>
          <p:spPr bwMode="auto">
            <a:xfrm>
              <a:off x="263" y="6251"/>
              <a:ext cx="4303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600"/>
                <a:t> Probabilistic</a:t>
              </a:r>
              <a:endParaRPr lang="pt-BR" sz="1000"/>
            </a:p>
          </p:txBody>
        </p:sp>
        <p:sp>
          <p:nvSpPr>
            <p:cNvPr id="45082" name="Text Box 49"/>
            <p:cNvSpPr txBox="1">
              <a:spLocks noChangeAspect="1" noChangeArrowheads="1"/>
            </p:cNvSpPr>
            <p:nvPr/>
          </p:nvSpPr>
          <p:spPr bwMode="auto">
            <a:xfrm>
              <a:off x="257" y="7011"/>
              <a:ext cx="4309" cy="1504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 </a:t>
              </a:r>
              <a:r>
                <a:rPr lang="pt-BR" sz="1600"/>
                <a:t>Inference Network </a:t>
              </a:r>
            </a:p>
            <a:p>
              <a:pPr eaLnBrk="1" hangingPunct="1"/>
              <a:r>
                <a:rPr lang="pt-BR" sz="1600"/>
                <a:t> Belief Network</a:t>
              </a:r>
              <a:endParaRPr lang="pt-BR" sz="1000"/>
            </a:p>
          </p:txBody>
        </p:sp>
      </p:grpSp>
      <p:grpSp>
        <p:nvGrpSpPr>
          <p:cNvPr id="45069" name="Group 50"/>
          <p:cNvGrpSpPr>
            <a:grpSpLocks/>
          </p:cNvGrpSpPr>
          <p:nvPr/>
        </p:nvGrpSpPr>
        <p:grpSpPr bwMode="auto">
          <a:xfrm>
            <a:off x="6397625" y="2236788"/>
            <a:ext cx="2286000" cy="1430337"/>
            <a:chOff x="257" y="2960"/>
            <a:chExt cx="4309" cy="2679"/>
          </a:xfrm>
        </p:grpSpPr>
        <p:sp>
          <p:nvSpPr>
            <p:cNvPr id="45079" name="Text Box 51"/>
            <p:cNvSpPr txBox="1">
              <a:spLocks noChangeAspect="1" noChangeArrowheads="1"/>
            </p:cNvSpPr>
            <p:nvPr/>
          </p:nvSpPr>
          <p:spPr bwMode="auto">
            <a:xfrm>
              <a:off x="257" y="2960"/>
              <a:ext cx="4309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</a:t>
              </a:r>
              <a:r>
                <a:rPr lang="pt-BR" sz="1600"/>
                <a:t>Algebraic</a:t>
              </a:r>
              <a:endParaRPr lang="pt-BR" sz="1000"/>
            </a:p>
          </p:txBody>
        </p:sp>
        <p:sp>
          <p:nvSpPr>
            <p:cNvPr id="45080" name="Text Box 52"/>
            <p:cNvSpPr txBox="1">
              <a:spLocks noChangeAspect="1" noChangeArrowheads="1"/>
            </p:cNvSpPr>
            <p:nvPr/>
          </p:nvSpPr>
          <p:spPr bwMode="auto">
            <a:xfrm>
              <a:off x="263" y="3720"/>
              <a:ext cx="4303" cy="1919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</a:t>
              </a:r>
              <a:r>
                <a:rPr lang="pt-BR" sz="1600"/>
                <a:t>Generalized Vector</a:t>
              </a:r>
            </a:p>
            <a:p>
              <a:pPr eaLnBrk="1" hangingPunct="1"/>
              <a:r>
                <a:rPr lang="pt-BR" sz="1600"/>
                <a:t> Lat. Semantic Index</a:t>
              </a:r>
            </a:p>
            <a:p>
              <a:pPr eaLnBrk="1" hangingPunct="1"/>
              <a:r>
                <a:rPr lang="pt-BR" sz="1600"/>
                <a:t> Neural Networks</a:t>
              </a:r>
              <a:endParaRPr lang="pt-BR" sz="1000"/>
            </a:p>
          </p:txBody>
        </p:sp>
      </p:grpSp>
      <p:grpSp>
        <p:nvGrpSpPr>
          <p:cNvPr id="45070" name="Group 53"/>
          <p:cNvGrpSpPr>
            <a:grpSpLocks/>
          </p:cNvGrpSpPr>
          <p:nvPr/>
        </p:nvGrpSpPr>
        <p:grpSpPr bwMode="auto">
          <a:xfrm>
            <a:off x="3052763" y="5183188"/>
            <a:ext cx="2027237" cy="1446212"/>
            <a:chOff x="12622" y="9042"/>
            <a:chExt cx="3821" cy="2712"/>
          </a:xfrm>
        </p:grpSpPr>
        <p:sp>
          <p:nvSpPr>
            <p:cNvPr id="45077" name="Text Box 54"/>
            <p:cNvSpPr txBox="1">
              <a:spLocks noChangeAspect="1" noChangeArrowheads="1"/>
            </p:cNvSpPr>
            <p:nvPr/>
          </p:nvSpPr>
          <p:spPr bwMode="auto">
            <a:xfrm>
              <a:off x="12622" y="9042"/>
              <a:ext cx="3821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600"/>
                <a:t>  Browsing</a:t>
              </a:r>
            </a:p>
          </p:txBody>
        </p:sp>
        <p:sp>
          <p:nvSpPr>
            <p:cNvPr id="45078" name="Text Box 55"/>
            <p:cNvSpPr txBox="1">
              <a:spLocks noChangeAspect="1" noChangeArrowheads="1"/>
            </p:cNvSpPr>
            <p:nvPr/>
          </p:nvSpPr>
          <p:spPr bwMode="auto">
            <a:xfrm>
              <a:off x="12622" y="9802"/>
              <a:ext cx="3821" cy="1952"/>
            </a:xfrm>
            <a:prstGeom prst="rect">
              <a:avLst/>
            </a:prstGeom>
            <a:gradFill rotWithShape="0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pt-BR" sz="1000"/>
                <a:t>  </a:t>
              </a:r>
              <a:r>
                <a:rPr lang="pt-BR" sz="1600"/>
                <a:t>Flat</a:t>
              </a:r>
            </a:p>
            <a:p>
              <a:pPr eaLnBrk="1" hangingPunct="1"/>
              <a:r>
                <a:rPr lang="pt-BR" sz="1600"/>
                <a:t> Structure Guided</a:t>
              </a:r>
            </a:p>
            <a:p>
              <a:pPr eaLnBrk="1" hangingPunct="1"/>
              <a:r>
                <a:rPr lang="pt-BR" sz="1600"/>
                <a:t> Hypertext</a:t>
              </a:r>
              <a:endParaRPr lang="pt-BR" sz="1000"/>
            </a:p>
          </p:txBody>
        </p:sp>
      </p:grpSp>
      <p:sp>
        <p:nvSpPr>
          <p:cNvPr id="45071" name="Line 56"/>
          <p:cNvSpPr>
            <a:spLocks noChangeShapeType="1"/>
          </p:cNvSpPr>
          <p:nvPr/>
        </p:nvSpPr>
        <p:spPr bwMode="auto">
          <a:xfrm flipV="1">
            <a:off x="4614863" y="1163638"/>
            <a:ext cx="1782762" cy="1268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2" name="Line 57"/>
          <p:cNvSpPr>
            <a:spLocks noChangeShapeType="1"/>
          </p:cNvSpPr>
          <p:nvPr/>
        </p:nvSpPr>
        <p:spPr bwMode="auto">
          <a:xfrm flipV="1">
            <a:off x="4614863" y="2432050"/>
            <a:ext cx="1782762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3" name="Line 58"/>
          <p:cNvSpPr>
            <a:spLocks noChangeShapeType="1"/>
          </p:cNvSpPr>
          <p:nvPr/>
        </p:nvSpPr>
        <p:spPr bwMode="auto">
          <a:xfrm>
            <a:off x="4756150" y="3040063"/>
            <a:ext cx="1641475" cy="911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4" name="Line 59"/>
          <p:cNvSpPr>
            <a:spLocks noChangeShapeType="1"/>
          </p:cNvSpPr>
          <p:nvPr/>
        </p:nvSpPr>
        <p:spPr bwMode="auto">
          <a:xfrm flipV="1">
            <a:off x="2073275" y="2051050"/>
            <a:ext cx="977900" cy="9890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5" name="Line 60"/>
          <p:cNvSpPr>
            <a:spLocks noChangeShapeType="1"/>
          </p:cNvSpPr>
          <p:nvPr/>
        </p:nvSpPr>
        <p:spPr bwMode="auto">
          <a:xfrm>
            <a:off x="2073275" y="3040063"/>
            <a:ext cx="977900" cy="766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6" name="Line 61"/>
          <p:cNvSpPr>
            <a:spLocks noChangeShapeType="1"/>
          </p:cNvSpPr>
          <p:nvPr/>
        </p:nvSpPr>
        <p:spPr bwMode="auto">
          <a:xfrm>
            <a:off x="2073275" y="5014913"/>
            <a:ext cx="977900" cy="395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52400" y="703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Taxonomy of IR  Models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kumimoji="1" lang="pt-BR" sz="2000" b="1" dirty="0">
                <a:latin typeface="Arial" charset="0"/>
              </a:rPr>
              <a:t>The IR model, the logical view of the docs, and the retrieval task are distinct aspects of the system</a:t>
            </a:r>
            <a:endParaRPr kumimoji="1" lang="pt-BR" sz="2400" b="1" dirty="0">
              <a:latin typeface="Arial" charset="0"/>
            </a:endParaRP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457200" y="457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kumimoji="1" lang="pt-BR" sz="28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kumimoji="1" lang="pt-BR" sz="2800">
              <a:latin typeface="Arial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914400" y="2409825"/>
          <a:ext cx="73914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406737" imgH="6266804" progId="Word.Document.8">
                  <p:embed/>
                </p:oleObj>
              </mc:Choice>
              <mc:Fallback>
                <p:oleObj name="Document" r:id="rId2" imgW="9406737" imgH="6266804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09825"/>
                        <a:ext cx="73914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52400" y="703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Taxonomy of IR  Models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72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kumimoji="1" lang="pt-BR" sz="2000" dirty="0">
              <a:latin typeface="Arial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-</a:t>
            </a:r>
            <a:r>
              <a:rPr kumimoji="1" lang="pt-BR" sz="4400" dirty="0">
                <a:latin typeface="Arial" charset="0"/>
              </a:rPr>
              <a:t> </a:t>
            </a:r>
            <a:r>
              <a:rPr kumimoji="1"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 hoc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6" name="Freeform 4"/>
          <p:cNvSpPr>
            <a:spLocks/>
          </p:cNvSpPr>
          <p:nvPr/>
        </p:nvSpPr>
        <p:spPr bwMode="auto">
          <a:xfrm>
            <a:off x="2838450" y="2057400"/>
            <a:ext cx="5238750" cy="3660775"/>
          </a:xfrm>
          <a:custGeom>
            <a:avLst/>
            <a:gdLst>
              <a:gd name="T0" fmla="*/ 2147483647 w 3300"/>
              <a:gd name="T1" fmla="*/ 2147483647 h 2306"/>
              <a:gd name="T2" fmla="*/ 2147483647 w 3300"/>
              <a:gd name="T3" fmla="*/ 2147483647 h 2306"/>
              <a:gd name="T4" fmla="*/ 2147483647 w 3300"/>
              <a:gd name="T5" fmla="*/ 2147483647 h 2306"/>
              <a:gd name="T6" fmla="*/ 2147483647 w 3300"/>
              <a:gd name="T7" fmla="*/ 2147483647 h 2306"/>
              <a:gd name="T8" fmla="*/ 2147483647 w 3300"/>
              <a:gd name="T9" fmla="*/ 2147483647 h 2306"/>
              <a:gd name="T10" fmla="*/ 2147483647 w 3300"/>
              <a:gd name="T11" fmla="*/ 2147483647 h 2306"/>
              <a:gd name="T12" fmla="*/ 2147483647 w 3300"/>
              <a:gd name="T13" fmla="*/ 2147483647 h 2306"/>
              <a:gd name="T14" fmla="*/ 2147483647 w 3300"/>
              <a:gd name="T15" fmla="*/ 0 h 2306"/>
              <a:gd name="T16" fmla="*/ 2147483647 w 3300"/>
              <a:gd name="T17" fmla="*/ 2147483647 h 2306"/>
              <a:gd name="T18" fmla="*/ 2147483647 w 3300"/>
              <a:gd name="T19" fmla="*/ 2147483647 h 2306"/>
              <a:gd name="T20" fmla="*/ 2147483647 w 3300"/>
              <a:gd name="T21" fmla="*/ 2147483647 h 2306"/>
              <a:gd name="T22" fmla="*/ 2147483647 w 3300"/>
              <a:gd name="T23" fmla="*/ 2147483647 h 2306"/>
              <a:gd name="T24" fmla="*/ 2147483647 w 3300"/>
              <a:gd name="T25" fmla="*/ 2147483647 h 2306"/>
              <a:gd name="T26" fmla="*/ 2147483647 w 3300"/>
              <a:gd name="T27" fmla="*/ 2147483647 h 2306"/>
              <a:gd name="T28" fmla="*/ 2147483647 w 3300"/>
              <a:gd name="T29" fmla="*/ 2147483647 h 2306"/>
              <a:gd name="T30" fmla="*/ 2147483647 w 3300"/>
              <a:gd name="T31" fmla="*/ 2147483647 h 2306"/>
              <a:gd name="T32" fmla="*/ 2147483647 w 3300"/>
              <a:gd name="T33" fmla="*/ 2147483647 h 2306"/>
              <a:gd name="T34" fmla="*/ 2147483647 w 3300"/>
              <a:gd name="T35" fmla="*/ 2147483647 h 2306"/>
              <a:gd name="T36" fmla="*/ 2147483647 w 3300"/>
              <a:gd name="T37" fmla="*/ 2147483647 h 2306"/>
              <a:gd name="T38" fmla="*/ 2147483647 w 3300"/>
              <a:gd name="T39" fmla="*/ 2147483647 h 2306"/>
              <a:gd name="T40" fmla="*/ 2147483647 w 3300"/>
              <a:gd name="T41" fmla="*/ 2147483647 h 2306"/>
              <a:gd name="T42" fmla="*/ 2147483647 w 3300"/>
              <a:gd name="T43" fmla="*/ 2147483647 h 2306"/>
              <a:gd name="T44" fmla="*/ 2147483647 w 3300"/>
              <a:gd name="T45" fmla="*/ 2147483647 h 2306"/>
              <a:gd name="T46" fmla="*/ 2147483647 w 3300"/>
              <a:gd name="T47" fmla="*/ 2147483647 h 2306"/>
              <a:gd name="T48" fmla="*/ 2147483647 w 3300"/>
              <a:gd name="T49" fmla="*/ 2147483647 h 2306"/>
              <a:gd name="T50" fmla="*/ 2147483647 w 3300"/>
              <a:gd name="T51" fmla="*/ 2147483647 h 2306"/>
              <a:gd name="T52" fmla="*/ 2147483647 w 3300"/>
              <a:gd name="T53" fmla="*/ 2147483647 h 2306"/>
              <a:gd name="T54" fmla="*/ 2147483647 w 3300"/>
              <a:gd name="T55" fmla="*/ 2147483647 h 2306"/>
              <a:gd name="T56" fmla="*/ 2147483647 w 3300"/>
              <a:gd name="T57" fmla="*/ 2147483647 h 2306"/>
              <a:gd name="T58" fmla="*/ 2147483647 w 3300"/>
              <a:gd name="T59" fmla="*/ 2147483647 h 2306"/>
              <a:gd name="T60" fmla="*/ 2147483647 w 3300"/>
              <a:gd name="T61" fmla="*/ 2147483647 h 2306"/>
              <a:gd name="T62" fmla="*/ 2147483647 w 3300"/>
              <a:gd name="T63" fmla="*/ 2147483647 h 2306"/>
              <a:gd name="T64" fmla="*/ 2147483647 w 3300"/>
              <a:gd name="T65" fmla="*/ 2147483647 h 2306"/>
              <a:gd name="T66" fmla="*/ 2147483647 w 3300"/>
              <a:gd name="T67" fmla="*/ 2147483647 h 2306"/>
              <a:gd name="T68" fmla="*/ 2147483647 w 3300"/>
              <a:gd name="T69" fmla="*/ 2147483647 h 2306"/>
              <a:gd name="T70" fmla="*/ 2147483647 w 3300"/>
              <a:gd name="T71" fmla="*/ 2147483647 h 2306"/>
              <a:gd name="T72" fmla="*/ 2147483647 w 3300"/>
              <a:gd name="T73" fmla="*/ 2147483647 h 2306"/>
              <a:gd name="T74" fmla="*/ 2147483647 w 3300"/>
              <a:gd name="T75" fmla="*/ 2147483647 h 2306"/>
              <a:gd name="T76" fmla="*/ 2147483647 w 3300"/>
              <a:gd name="T77" fmla="*/ 2147483647 h 2306"/>
              <a:gd name="T78" fmla="*/ 2147483647 w 3300"/>
              <a:gd name="T79" fmla="*/ 2147483647 h 2306"/>
              <a:gd name="T80" fmla="*/ 0 w 3300"/>
              <a:gd name="T81" fmla="*/ 2147483647 h 2306"/>
              <a:gd name="T82" fmla="*/ 2147483647 w 3300"/>
              <a:gd name="T83" fmla="*/ 2147483647 h 2306"/>
              <a:gd name="T84" fmla="*/ 2147483647 w 3300"/>
              <a:gd name="T85" fmla="*/ 2147483647 h 2306"/>
              <a:gd name="T86" fmla="*/ 2147483647 w 3300"/>
              <a:gd name="T87" fmla="*/ 2147483647 h 2306"/>
              <a:gd name="T88" fmla="*/ 2147483647 w 3300"/>
              <a:gd name="T89" fmla="*/ 2147483647 h 2306"/>
              <a:gd name="T90" fmla="*/ 2147483647 w 3300"/>
              <a:gd name="T91" fmla="*/ 2147483647 h 2306"/>
              <a:gd name="T92" fmla="*/ 2147483647 w 3300"/>
              <a:gd name="T93" fmla="*/ 2147483647 h 230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300"/>
              <a:gd name="T142" fmla="*/ 0 h 2306"/>
              <a:gd name="T143" fmla="*/ 3300 w 3300"/>
              <a:gd name="T144" fmla="*/ 2306 h 230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300" h="2306">
                <a:moveTo>
                  <a:pt x="538" y="931"/>
                </a:moveTo>
                <a:cubicBezTo>
                  <a:pt x="611" y="759"/>
                  <a:pt x="521" y="923"/>
                  <a:pt x="817" y="755"/>
                </a:cubicBezTo>
                <a:cubicBezTo>
                  <a:pt x="869" y="725"/>
                  <a:pt x="958" y="576"/>
                  <a:pt x="993" y="527"/>
                </a:cubicBezTo>
                <a:cubicBezTo>
                  <a:pt x="1014" y="498"/>
                  <a:pt x="1094" y="443"/>
                  <a:pt x="1107" y="434"/>
                </a:cubicBezTo>
                <a:cubicBezTo>
                  <a:pt x="1327" y="279"/>
                  <a:pt x="1464" y="314"/>
                  <a:pt x="1769" y="300"/>
                </a:cubicBezTo>
                <a:cubicBezTo>
                  <a:pt x="1789" y="239"/>
                  <a:pt x="1796" y="186"/>
                  <a:pt x="1810" y="124"/>
                </a:cubicBezTo>
                <a:cubicBezTo>
                  <a:pt x="1817" y="92"/>
                  <a:pt x="1831" y="62"/>
                  <a:pt x="1841" y="31"/>
                </a:cubicBezTo>
                <a:cubicBezTo>
                  <a:pt x="1845" y="21"/>
                  <a:pt x="1852" y="0"/>
                  <a:pt x="1852" y="0"/>
                </a:cubicBezTo>
                <a:cubicBezTo>
                  <a:pt x="1928" y="3"/>
                  <a:pt x="2004" y="1"/>
                  <a:pt x="2079" y="10"/>
                </a:cubicBezTo>
                <a:cubicBezTo>
                  <a:pt x="2110" y="14"/>
                  <a:pt x="2132" y="43"/>
                  <a:pt x="2162" y="52"/>
                </a:cubicBezTo>
                <a:cubicBezTo>
                  <a:pt x="2192" y="61"/>
                  <a:pt x="2224" y="64"/>
                  <a:pt x="2255" y="72"/>
                </a:cubicBezTo>
                <a:cubicBezTo>
                  <a:pt x="2324" y="69"/>
                  <a:pt x="2393" y="71"/>
                  <a:pt x="2462" y="62"/>
                </a:cubicBezTo>
                <a:cubicBezTo>
                  <a:pt x="2474" y="60"/>
                  <a:pt x="2481" y="42"/>
                  <a:pt x="2493" y="41"/>
                </a:cubicBezTo>
                <a:cubicBezTo>
                  <a:pt x="2531" y="38"/>
                  <a:pt x="2569" y="48"/>
                  <a:pt x="2607" y="52"/>
                </a:cubicBezTo>
                <a:cubicBezTo>
                  <a:pt x="2621" y="62"/>
                  <a:pt x="2633" y="75"/>
                  <a:pt x="2648" y="83"/>
                </a:cubicBezTo>
                <a:cubicBezTo>
                  <a:pt x="2667" y="93"/>
                  <a:pt x="2710" y="103"/>
                  <a:pt x="2710" y="103"/>
                </a:cubicBezTo>
                <a:cubicBezTo>
                  <a:pt x="2774" y="150"/>
                  <a:pt x="2831" y="192"/>
                  <a:pt x="2876" y="258"/>
                </a:cubicBezTo>
                <a:cubicBezTo>
                  <a:pt x="2895" y="336"/>
                  <a:pt x="2915" y="446"/>
                  <a:pt x="3000" y="476"/>
                </a:cubicBezTo>
                <a:cubicBezTo>
                  <a:pt x="3041" y="560"/>
                  <a:pt x="3040" y="661"/>
                  <a:pt x="3093" y="734"/>
                </a:cubicBezTo>
                <a:cubicBezTo>
                  <a:pt x="3171" y="840"/>
                  <a:pt x="3117" y="779"/>
                  <a:pt x="3217" y="879"/>
                </a:cubicBezTo>
                <a:cubicBezTo>
                  <a:pt x="3227" y="889"/>
                  <a:pt x="3248" y="910"/>
                  <a:pt x="3248" y="910"/>
                </a:cubicBezTo>
                <a:cubicBezTo>
                  <a:pt x="3264" y="992"/>
                  <a:pt x="3272" y="1050"/>
                  <a:pt x="3279" y="1138"/>
                </a:cubicBezTo>
                <a:cubicBezTo>
                  <a:pt x="3276" y="1327"/>
                  <a:pt x="3300" y="1519"/>
                  <a:pt x="3269" y="1706"/>
                </a:cubicBezTo>
                <a:cubicBezTo>
                  <a:pt x="3263" y="1740"/>
                  <a:pt x="3078" y="1811"/>
                  <a:pt x="3041" y="1831"/>
                </a:cubicBezTo>
                <a:cubicBezTo>
                  <a:pt x="3012" y="1846"/>
                  <a:pt x="2958" y="1882"/>
                  <a:pt x="2958" y="1882"/>
                </a:cubicBezTo>
                <a:cubicBezTo>
                  <a:pt x="2694" y="1876"/>
                  <a:pt x="2527" y="1851"/>
                  <a:pt x="2286" y="1893"/>
                </a:cubicBezTo>
                <a:cubicBezTo>
                  <a:pt x="2266" y="1919"/>
                  <a:pt x="2257" y="1952"/>
                  <a:pt x="2234" y="1975"/>
                </a:cubicBezTo>
                <a:cubicBezTo>
                  <a:pt x="2193" y="2016"/>
                  <a:pt x="2141" y="2048"/>
                  <a:pt x="2100" y="2089"/>
                </a:cubicBezTo>
                <a:cubicBezTo>
                  <a:pt x="2008" y="2181"/>
                  <a:pt x="2115" y="2084"/>
                  <a:pt x="2017" y="2182"/>
                </a:cubicBezTo>
                <a:cubicBezTo>
                  <a:pt x="1983" y="2216"/>
                  <a:pt x="1925" y="2265"/>
                  <a:pt x="1883" y="2286"/>
                </a:cubicBezTo>
                <a:cubicBezTo>
                  <a:pt x="1863" y="2296"/>
                  <a:pt x="1820" y="2306"/>
                  <a:pt x="1820" y="2306"/>
                </a:cubicBezTo>
                <a:cubicBezTo>
                  <a:pt x="1696" y="2299"/>
                  <a:pt x="1572" y="2297"/>
                  <a:pt x="1448" y="2286"/>
                </a:cubicBezTo>
                <a:cubicBezTo>
                  <a:pt x="1348" y="2277"/>
                  <a:pt x="1273" y="2214"/>
                  <a:pt x="1189" y="2172"/>
                </a:cubicBezTo>
                <a:cubicBezTo>
                  <a:pt x="1182" y="2103"/>
                  <a:pt x="1180" y="2033"/>
                  <a:pt x="1169" y="1965"/>
                </a:cubicBezTo>
                <a:cubicBezTo>
                  <a:pt x="1149" y="1844"/>
                  <a:pt x="1013" y="1830"/>
                  <a:pt x="921" y="1820"/>
                </a:cubicBezTo>
                <a:cubicBezTo>
                  <a:pt x="811" y="1827"/>
                  <a:pt x="700" y="1828"/>
                  <a:pt x="590" y="1841"/>
                </a:cubicBezTo>
                <a:cubicBezTo>
                  <a:pt x="557" y="1845"/>
                  <a:pt x="527" y="1862"/>
                  <a:pt x="496" y="1872"/>
                </a:cubicBezTo>
                <a:cubicBezTo>
                  <a:pt x="486" y="1875"/>
                  <a:pt x="465" y="1882"/>
                  <a:pt x="465" y="1882"/>
                </a:cubicBezTo>
                <a:cubicBezTo>
                  <a:pt x="362" y="1879"/>
                  <a:pt x="257" y="1887"/>
                  <a:pt x="155" y="1872"/>
                </a:cubicBezTo>
                <a:cubicBezTo>
                  <a:pt x="138" y="1869"/>
                  <a:pt x="135" y="1844"/>
                  <a:pt x="124" y="1831"/>
                </a:cubicBezTo>
                <a:cubicBezTo>
                  <a:pt x="40" y="1734"/>
                  <a:pt x="17" y="1626"/>
                  <a:pt x="0" y="1500"/>
                </a:cubicBezTo>
                <a:cubicBezTo>
                  <a:pt x="10" y="1407"/>
                  <a:pt x="5" y="1310"/>
                  <a:pt x="31" y="1220"/>
                </a:cubicBezTo>
                <a:cubicBezTo>
                  <a:pt x="41" y="1187"/>
                  <a:pt x="79" y="1172"/>
                  <a:pt x="103" y="1148"/>
                </a:cubicBezTo>
                <a:cubicBezTo>
                  <a:pt x="196" y="1055"/>
                  <a:pt x="274" y="1037"/>
                  <a:pt x="403" y="1024"/>
                </a:cubicBezTo>
                <a:cubicBezTo>
                  <a:pt x="413" y="1020"/>
                  <a:pt x="424" y="1018"/>
                  <a:pt x="434" y="1013"/>
                </a:cubicBezTo>
                <a:cubicBezTo>
                  <a:pt x="474" y="990"/>
                  <a:pt x="501" y="967"/>
                  <a:pt x="538" y="941"/>
                </a:cubicBezTo>
                <a:cubicBezTo>
                  <a:pt x="574" y="915"/>
                  <a:pt x="584" y="915"/>
                  <a:pt x="538" y="93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4719638" y="3698875"/>
            <a:ext cx="181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bg2"/>
                </a:solidFill>
              </a:rPr>
              <a:t>Collection</a:t>
            </a:r>
          </a:p>
          <a:p>
            <a:pPr eaLnBrk="1" hangingPunct="1"/>
            <a:r>
              <a:rPr lang="en-US" sz="2400" b="1">
                <a:solidFill>
                  <a:schemeClr val="bg2"/>
                </a:solidFill>
              </a:rPr>
              <a:t>“Fixed Size”</a:t>
            </a:r>
          </a:p>
        </p:txBody>
      </p:sp>
      <p:sp>
        <p:nvSpPr>
          <p:cNvPr id="46088" name="AutoShape 6"/>
          <p:cNvSpPr>
            <a:spLocks noChangeArrowheads="1"/>
          </p:cNvSpPr>
          <p:nvPr/>
        </p:nvSpPr>
        <p:spPr bwMode="auto">
          <a:xfrm>
            <a:off x="2982913" y="25908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Q2</a:t>
            </a: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1992313" y="37338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Q3</a:t>
            </a:r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3973513" y="18288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Q1</a:t>
            </a:r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2601913" y="50292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Q4</a:t>
            </a:r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3897313" y="53340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Q5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2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7110" name="Rectangle 11"/>
          <p:cNvSpPr>
            <a:spLocks noChangeArrowheads="1"/>
          </p:cNvSpPr>
          <p:nvPr/>
        </p:nvSpPr>
        <p:spPr bwMode="auto">
          <a:xfrm>
            <a:off x="1524000" y="4876800"/>
            <a:ext cx="586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1905000" y="4876800"/>
            <a:ext cx="38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14"/>
          <p:cNvSpPr>
            <a:spLocks noChangeArrowheads="1"/>
          </p:cNvSpPr>
          <p:nvPr/>
        </p:nvSpPr>
        <p:spPr bwMode="auto">
          <a:xfrm>
            <a:off x="3048000" y="4876800"/>
            <a:ext cx="381000" cy="914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15"/>
          <p:cNvSpPr>
            <a:spLocks noChangeArrowheads="1"/>
          </p:cNvSpPr>
          <p:nvPr/>
        </p:nvSpPr>
        <p:spPr bwMode="auto">
          <a:xfrm>
            <a:off x="3581400" y="4876800"/>
            <a:ext cx="762000" cy="9144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6"/>
          <p:cNvSpPr>
            <a:spLocks noChangeArrowheads="1"/>
          </p:cNvSpPr>
          <p:nvPr/>
        </p:nvSpPr>
        <p:spPr bwMode="auto">
          <a:xfrm>
            <a:off x="5410200" y="4876800"/>
            <a:ext cx="6858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7"/>
          <p:cNvSpPr>
            <a:spLocks noChangeArrowheads="1"/>
          </p:cNvSpPr>
          <p:nvPr/>
        </p:nvSpPr>
        <p:spPr bwMode="auto">
          <a:xfrm>
            <a:off x="5105400" y="4876800"/>
            <a:ext cx="3810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8"/>
          <p:cNvSpPr>
            <a:spLocks noChangeArrowheads="1"/>
          </p:cNvSpPr>
          <p:nvPr/>
        </p:nvSpPr>
        <p:spPr bwMode="auto">
          <a:xfrm>
            <a:off x="4419600" y="4876800"/>
            <a:ext cx="38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Rectangle 19"/>
          <p:cNvSpPr>
            <a:spLocks noChangeArrowheads="1"/>
          </p:cNvSpPr>
          <p:nvPr/>
        </p:nvSpPr>
        <p:spPr bwMode="auto">
          <a:xfrm>
            <a:off x="6400800" y="4876800"/>
            <a:ext cx="38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AutoShape 20"/>
          <p:cNvSpPr>
            <a:spLocks noChangeArrowheads="1"/>
          </p:cNvSpPr>
          <p:nvPr/>
        </p:nvSpPr>
        <p:spPr bwMode="auto">
          <a:xfrm>
            <a:off x="2590800" y="57912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Text Box 23"/>
          <p:cNvSpPr txBox="1">
            <a:spLocks noChangeArrowheads="1"/>
          </p:cNvSpPr>
          <p:nvPr/>
        </p:nvSpPr>
        <p:spPr bwMode="auto">
          <a:xfrm>
            <a:off x="3794125" y="5832475"/>
            <a:ext cx="301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/>
              <a:t>Documents  Stream</a:t>
            </a:r>
          </a:p>
        </p:txBody>
      </p:sp>
      <p:sp>
        <p:nvSpPr>
          <p:cNvPr id="47120" name="AutoShape 24"/>
          <p:cNvSpPr>
            <a:spLocks noChangeArrowheads="1"/>
          </p:cNvSpPr>
          <p:nvPr/>
        </p:nvSpPr>
        <p:spPr bwMode="auto">
          <a:xfrm>
            <a:off x="2286000" y="2895600"/>
            <a:ext cx="1295400" cy="838200"/>
          </a:xfrm>
          <a:prstGeom prst="wedgeRoundRectCallout">
            <a:avLst>
              <a:gd name="adj1" fmla="val -45588"/>
              <a:gd name="adj2" fmla="val 6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47121" name="Text Box 25"/>
          <p:cNvSpPr txBox="1">
            <a:spLocks noChangeArrowheads="1"/>
          </p:cNvSpPr>
          <p:nvPr/>
        </p:nvSpPr>
        <p:spPr bwMode="auto">
          <a:xfrm>
            <a:off x="2362200" y="2895600"/>
            <a:ext cx="120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/>
              <a:t>User  1</a:t>
            </a:r>
          </a:p>
          <a:p>
            <a:pPr eaLnBrk="1" hangingPunct="1"/>
            <a:r>
              <a:rPr lang="en-US" sz="2000" b="1"/>
              <a:t>Profile</a:t>
            </a:r>
          </a:p>
        </p:txBody>
      </p:sp>
      <p:sp>
        <p:nvSpPr>
          <p:cNvPr id="47122" name="AutoShape 26"/>
          <p:cNvSpPr>
            <a:spLocks noChangeArrowheads="1"/>
          </p:cNvSpPr>
          <p:nvPr/>
        </p:nvSpPr>
        <p:spPr bwMode="auto">
          <a:xfrm>
            <a:off x="2286000" y="1676400"/>
            <a:ext cx="1295400" cy="838200"/>
          </a:xfrm>
          <a:prstGeom prst="wedgeRoundRectCallout">
            <a:avLst>
              <a:gd name="adj1" fmla="val -45588"/>
              <a:gd name="adj2" fmla="val 6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47123" name="Text Box 27"/>
          <p:cNvSpPr txBox="1">
            <a:spLocks noChangeArrowheads="1"/>
          </p:cNvSpPr>
          <p:nvPr/>
        </p:nvSpPr>
        <p:spPr bwMode="auto">
          <a:xfrm>
            <a:off x="2362200" y="1676400"/>
            <a:ext cx="120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/>
              <a:t>User  2</a:t>
            </a:r>
          </a:p>
          <a:p>
            <a:pPr eaLnBrk="1" hangingPunct="1"/>
            <a:r>
              <a:rPr lang="en-US" sz="2000" b="1"/>
              <a:t>Profile</a:t>
            </a:r>
          </a:p>
        </p:txBody>
      </p:sp>
      <p:grpSp>
        <p:nvGrpSpPr>
          <p:cNvPr id="47124" name="Group 33"/>
          <p:cNvGrpSpPr>
            <a:grpSpLocks/>
          </p:cNvGrpSpPr>
          <p:nvPr/>
        </p:nvGrpSpPr>
        <p:grpSpPr bwMode="auto">
          <a:xfrm>
            <a:off x="5257800" y="2895600"/>
            <a:ext cx="1828800" cy="914400"/>
            <a:chOff x="2592" y="2160"/>
            <a:chExt cx="1152" cy="576"/>
          </a:xfrm>
        </p:grpSpPr>
        <p:sp>
          <p:nvSpPr>
            <p:cNvPr id="47135" name="Rectangle 28"/>
            <p:cNvSpPr>
              <a:spLocks noChangeArrowheads="1"/>
            </p:cNvSpPr>
            <p:nvPr/>
          </p:nvSpPr>
          <p:spPr bwMode="auto">
            <a:xfrm>
              <a:off x="3312" y="2160"/>
              <a:ext cx="432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Rectangle 29"/>
            <p:cNvSpPr>
              <a:spLocks noChangeArrowheads="1"/>
            </p:cNvSpPr>
            <p:nvPr/>
          </p:nvSpPr>
          <p:spPr bwMode="auto">
            <a:xfrm>
              <a:off x="2832" y="2160"/>
              <a:ext cx="480" cy="57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Rectangle 30"/>
            <p:cNvSpPr>
              <a:spLocks noChangeArrowheads="1"/>
            </p:cNvSpPr>
            <p:nvPr/>
          </p:nvSpPr>
          <p:spPr bwMode="auto">
            <a:xfrm>
              <a:off x="2592" y="2160"/>
              <a:ext cx="24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5" name="Rectangle 13"/>
          <p:cNvSpPr>
            <a:spLocks noChangeArrowheads="1"/>
          </p:cNvSpPr>
          <p:nvPr/>
        </p:nvSpPr>
        <p:spPr bwMode="auto">
          <a:xfrm>
            <a:off x="5257800" y="1600200"/>
            <a:ext cx="5334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Rectangle 31"/>
          <p:cNvSpPr>
            <a:spLocks noChangeArrowheads="1"/>
          </p:cNvSpPr>
          <p:nvPr/>
        </p:nvSpPr>
        <p:spPr bwMode="auto">
          <a:xfrm>
            <a:off x="6172200" y="1600200"/>
            <a:ext cx="3810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Rectangle 32"/>
          <p:cNvSpPr>
            <a:spLocks noChangeArrowheads="1"/>
          </p:cNvSpPr>
          <p:nvPr/>
        </p:nvSpPr>
        <p:spPr bwMode="auto">
          <a:xfrm>
            <a:off x="5791200" y="1600200"/>
            <a:ext cx="381000" cy="914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AutoShape 34"/>
          <p:cNvSpPr>
            <a:spLocks noChangeArrowheads="1"/>
          </p:cNvSpPr>
          <p:nvPr/>
        </p:nvSpPr>
        <p:spPr bwMode="auto">
          <a:xfrm>
            <a:off x="3962400" y="31242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AutoShape 36"/>
          <p:cNvSpPr>
            <a:spLocks noChangeArrowheads="1"/>
          </p:cNvSpPr>
          <p:nvPr/>
        </p:nvSpPr>
        <p:spPr bwMode="auto">
          <a:xfrm>
            <a:off x="3962400" y="18288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AutoShape 37" descr="Light vertical"/>
          <p:cNvSpPr>
            <a:spLocks noChangeArrowheads="1"/>
          </p:cNvSpPr>
          <p:nvPr/>
        </p:nvSpPr>
        <p:spPr bwMode="auto">
          <a:xfrm>
            <a:off x="2286000" y="4038600"/>
            <a:ext cx="1295400" cy="685800"/>
          </a:xfrm>
          <a:prstGeom prst="upArrowCallout">
            <a:avLst>
              <a:gd name="adj1" fmla="val 47222"/>
              <a:gd name="adj2" fmla="val 47222"/>
              <a:gd name="adj3" fmla="val 16667"/>
              <a:gd name="adj4" fmla="val 66667"/>
            </a:avLst>
          </a:prstGeom>
          <a:pattFill prst="ltVert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39"/>
          <p:cNvSpPr txBox="1">
            <a:spLocks noChangeArrowheads="1"/>
          </p:cNvSpPr>
          <p:nvPr/>
        </p:nvSpPr>
        <p:spPr bwMode="auto">
          <a:xfrm>
            <a:off x="6858000" y="1600200"/>
            <a:ext cx="207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/>
              <a:t>Docs Filtered</a:t>
            </a:r>
          </a:p>
          <a:p>
            <a:pPr eaLnBrk="1" hangingPunct="1"/>
            <a:r>
              <a:rPr lang="en-US" sz="2000" b="1"/>
              <a:t>for User 2</a:t>
            </a:r>
          </a:p>
        </p:txBody>
      </p:sp>
      <p:sp>
        <p:nvSpPr>
          <p:cNvPr id="47132" name="Text Box 40"/>
          <p:cNvSpPr txBox="1">
            <a:spLocks noChangeArrowheads="1"/>
          </p:cNvSpPr>
          <p:nvPr/>
        </p:nvSpPr>
        <p:spPr bwMode="auto">
          <a:xfrm>
            <a:off x="7391400" y="2971800"/>
            <a:ext cx="1379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/>
              <a:t>Docs for</a:t>
            </a:r>
          </a:p>
          <a:p>
            <a:pPr eaLnBrk="1" hangingPunct="1"/>
            <a:r>
              <a:rPr lang="en-US" sz="2000" b="1"/>
              <a:t>User 1</a:t>
            </a:r>
          </a:p>
        </p:txBody>
      </p:sp>
      <p:cxnSp>
        <p:nvCxnSpPr>
          <p:cNvPr id="47133" name="AutoShape 44"/>
          <p:cNvCxnSpPr>
            <a:cxnSpLocks noChangeShapeType="1"/>
            <a:stCxn id="47114" idx="0"/>
          </p:cNvCxnSpPr>
          <p:nvPr/>
        </p:nvCxnSpPr>
        <p:spPr bwMode="auto">
          <a:xfrm rot="-5400000">
            <a:off x="5715000" y="3848100"/>
            <a:ext cx="10668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4" name="Rectangle 46"/>
          <p:cNvSpPr>
            <a:spLocks noChangeArrowheads="1"/>
          </p:cNvSpPr>
          <p:nvPr/>
        </p:nvSpPr>
        <p:spPr bwMode="auto">
          <a:xfrm>
            <a:off x="2438400" y="4876800"/>
            <a:ext cx="5334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- </a:t>
            </a:r>
            <a:r>
              <a:rPr kumimoji="1"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Filtering</a:t>
            </a:r>
          </a:p>
          <a:p>
            <a:pPr algn="ctr"/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C. D. Manning, P. </a:t>
            </a:r>
            <a:r>
              <a:rPr lang="en-US" dirty="0" err="1"/>
              <a:t>Raghavan</a:t>
            </a:r>
            <a:r>
              <a:rPr lang="en-US" dirty="0"/>
              <a:t> and H. </a:t>
            </a:r>
            <a:r>
              <a:rPr lang="en-US" dirty="0" err="1"/>
              <a:t>Schutze</a:t>
            </a:r>
            <a:r>
              <a:rPr lang="en-US" dirty="0"/>
              <a:t>. Introduction to Information Retrieval, Cambridge University Press, 2008.  </a:t>
            </a:r>
            <a:r>
              <a:rPr lang="en-US" u="sng" dirty="0">
                <a:hlinkClick r:id="rId2"/>
              </a:rPr>
              <a:t>http://nlp.stanford.edu/IR-book/</a:t>
            </a:r>
            <a:endParaRPr lang="en-US" u="sng" dirty="0"/>
          </a:p>
          <a:p>
            <a:pPr algn="just"/>
            <a:r>
              <a:rPr lang="en-US" dirty="0"/>
              <a:t>2. Modern Information Retrieval, Ricardo </a:t>
            </a:r>
            <a:r>
              <a:rPr lang="en-US" dirty="0" err="1"/>
              <a:t>Baeza</a:t>
            </a:r>
            <a:r>
              <a:rPr lang="en-US" dirty="0"/>
              <a:t>-Yates and </a:t>
            </a:r>
            <a:r>
              <a:rPr lang="en-US" dirty="0" err="1"/>
              <a:t>Berthier</a:t>
            </a:r>
            <a:r>
              <a:rPr lang="en-US" dirty="0"/>
              <a:t> </a:t>
            </a:r>
            <a:r>
              <a:rPr lang="en-US" dirty="0" err="1"/>
              <a:t>Ribeiro-Neto</a:t>
            </a:r>
            <a:r>
              <a:rPr lang="en-US" dirty="0"/>
              <a:t>, Addison-Wesley, 2000. </a:t>
            </a:r>
            <a:r>
              <a:rPr lang="en-US" u="sng" dirty="0">
                <a:hlinkClick r:id="rId3"/>
              </a:rPr>
              <a:t>http://people.ischool.berkeley.edu/~hearst/irbook/</a:t>
            </a:r>
            <a:endParaRPr lang="en-US" u="sng" dirty="0"/>
          </a:p>
          <a:p>
            <a:pPr algn="just"/>
            <a:r>
              <a:rPr lang="en-US" dirty="0"/>
              <a:t>3. Ricci, F.; </a:t>
            </a:r>
            <a:r>
              <a:rPr lang="en-US" dirty="0" err="1"/>
              <a:t>Rokach</a:t>
            </a:r>
            <a:r>
              <a:rPr lang="en-US" dirty="0"/>
              <a:t>, L.; </a:t>
            </a:r>
            <a:r>
              <a:rPr lang="en-US" dirty="0" err="1"/>
              <a:t>Shapira</a:t>
            </a:r>
            <a:r>
              <a:rPr lang="en-US" dirty="0"/>
              <a:t>, B.; Kantor, P.B. (Eds.), Recommender Systems Handbook. 1st Edition., 2011, 845 p. 20 illus., Hardcover, ISBN: 978-0-387-85819-7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 to Refer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3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Content Placeholder 5"/>
          <p:cNvSpPr>
            <a:spLocks noGrp="1"/>
          </p:cNvSpPr>
          <p:nvPr>
            <p:ph idx="1"/>
          </p:nvPr>
        </p:nvSpPr>
        <p:spPr>
          <a:xfrm>
            <a:off x="304800" y="1558322"/>
            <a:ext cx="8534400" cy="4525963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/>
              <a:t>Basic concepts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A set of representative </a:t>
            </a:r>
            <a:r>
              <a:rPr lang="en-US" sz="2400" dirty="0">
                <a:solidFill>
                  <a:srgbClr val="FF0000"/>
                </a:solidFill>
              </a:rPr>
              <a:t>keywords</a:t>
            </a:r>
            <a:r>
              <a:rPr lang="en-US" sz="2400" dirty="0"/>
              <a:t> called index terms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Consider all </a:t>
            </a:r>
            <a:r>
              <a:rPr lang="en-US" sz="2400" dirty="0">
                <a:solidFill>
                  <a:srgbClr val="FF0000"/>
                </a:solidFill>
              </a:rPr>
              <a:t>distinct words</a:t>
            </a:r>
            <a:r>
              <a:rPr lang="en-US" sz="2400" dirty="0"/>
              <a:t>  as index terms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Index terms are </a:t>
            </a:r>
            <a:r>
              <a:rPr lang="en-US" sz="2400" dirty="0">
                <a:solidFill>
                  <a:srgbClr val="FF0000"/>
                </a:solidFill>
              </a:rPr>
              <a:t>mainly nouns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400" dirty="0">
                <a:solidFill>
                  <a:srgbClr val="FF0000"/>
                </a:solidFill>
                <a:latin typeface="Arial" charset="0"/>
              </a:rPr>
              <a:t>Search engines </a:t>
            </a:r>
            <a:r>
              <a:rPr kumimoji="1" lang="pt-BR" sz="2400" dirty="0">
                <a:latin typeface="Arial" charset="0"/>
              </a:rPr>
              <a:t>assume that all words are index terms</a:t>
            </a: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Properties of index terms – </a:t>
            </a:r>
            <a:r>
              <a:rPr lang="en-US" sz="2400" dirty="0">
                <a:solidFill>
                  <a:srgbClr val="FF0000"/>
                </a:solidFill>
              </a:rPr>
              <a:t>useful and less useful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400" dirty="0">
                <a:solidFill>
                  <a:srgbClr val="FF0000"/>
                </a:solidFill>
                <a:latin typeface="Arial" charset="0"/>
              </a:rPr>
              <a:t>Not all terms are equally useful </a:t>
            </a:r>
            <a:r>
              <a:rPr kumimoji="1" lang="pt-BR" sz="2400" dirty="0">
                <a:latin typeface="Arial" charset="0"/>
              </a:rPr>
              <a:t>for representing the document contents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400" dirty="0">
                <a:latin typeface="Arial" charset="0"/>
              </a:rPr>
              <a:t>The importance of the index terms is represented by </a:t>
            </a:r>
            <a:r>
              <a:rPr kumimoji="1" lang="pt-BR" sz="2400" dirty="0">
                <a:solidFill>
                  <a:srgbClr val="FF0000"/>
                </a:solidFill>
                <a:latin typeface="Arial" charset="0"/>
              </a:rPr>
              <a:t>weights associated </a:t>
            </a:r>
            <a:r>
              <a:rPr kumimoji="1" lang="pt-BR" sz="2400" dirty="0">
                <a:latin typeface="Arial" charset="0"/>
              </a:rPr>
              <a:t>to them</a:t>
            </a:r>
            <a:endParaRPr lang="en-US" sz="2400" dirty="0"/>
          </a:p>
          <a:p>
            <a:pPr marL="0" indent="0" algn="just"/>
            <a:endParaRPr lang="en-US" sz="3200" dirty="0"/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 Information Retrieval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Definition 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k</a:t>
            </a:r>
            <a:r>
              <a:rPr kumimoji="1" lang="pt-BR" i="1" baseline="-25000" dirty="0">
                <a:latin typeface="Arial" charset="0"/>
              </a:rPr>
              <a:t>i</a:t>
            </a:r>
            <a:r>
              <a:rPr kumimoji="1" lang="pt-BR" i="1" dirty="0">
                <a:latin typeface="Arial" charset="0"/>
              </a:rPr>
              <a:t>  </a:t>
            </a:r>
            <a:r>
              <a:rPr kumimoji="1" lang="pt-BR" dirty="0">
                <a:latin typeface="Arial" charset="0"/>
              </a:rPr>
              <a:t>is an index term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d</a:t>
            </a:r>
            <a:r>
              <a:rPr kumimoji="1" lang="pt-BR" i="1" baseline="-25000" dirty="0">
                <a:latin typeface="Arial" charset="0"/>
              </a:rPr>
              <a:t>j </a:t>
            </a:r>
            <a:r>
              <a:rPr kumimoji="1" lang="pt-BR" i="1" dirty="0">
                <a:latin typeface="Arial" charset="0"/>
              </a:rPr>
              <a:t> </a:t>
            </a:r>
            <a:r>
              <a:rPr kumimoji="1" lang="pt-BR" dirty="0">
                <a:latin typeface="Arial" charset="0"/>
              </a:rPr>
              <a:t>is a document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t - </a:t>
            </a:r>
            <a:r>
              <a:rPr kumimoji="1" lang="pt-BR" dirty="0">
                <a:latin typeface="Arial" charset="0"/>
              </a:rPr>
              <a:t>is the total number of indexes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K = (k</a:t>
            </a:r>
            <a:r>
              <a:rPr kumimoji="1" lang="pt-BR" i="1" baseline="-25000" dirty="0">
                <a:latin typeface="Arial" charset="0"/>
              </a:rPr>
              <a:t>1</a:t>
            </a:r>
            <a:r>
              <a:rPr kumimoji="1" lang="pt-BR" i="1" dirty="0">
                <a:latin typeface="Arial" charset="0"/>
              </a:rPr>
              <a:t>, k</a:t>
            </a:r>
            <a:r>
              <a:rPr kumimoji="1" lang="pt-BR" i="1" baseline="-25000" dirty="0">
                <a:latin typeface="Arial" charset="0"/>
              </a:rPr>
              <a:t>2</a:t>
            </a:r>
            <a:r>
              <a:rPr kumimoji="1" lang="pt-BR" i="1" dirty="0">
                <a:latin typeface="Arial" charset="0"/>
              </a:rPr>
              <a:t>, …, k</a:t>
            </a:r>
            <a:r>
              <a:rPr kumimoji="1" lang="pt-BR" i="1" baseline="-25000" dirty="0">
                <a:latin typeface="Arial" charset="0"/>
              </a:rPr>
              <a:t>t</a:t>
            </a:r>
            <a:r>
              <a:rPr kumimoji="1" lang="pt-BR" i="1" dirty="0">
                <a:latin typeface="Arial" charset="0"/>
              </a:rPr>
              <a:t>)  </a:t>
            </a:r>
            <a:r>
              <a:rPr kumimoji="1" lang="pt-BR" dirty="0">
                <a:latin typeface="Arial" charset="0"/>
              </a:rPr>
              <a:t>is the set of all index terms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w</a:t>
            </a:r>
            <a:r>
              <a:rPr kumimoji="1" lang="pt-BR" i="1" baseline="-25000" dirty="0">
                <a:latin typeface="Arial" charset="0"/>
              </a:rPr>
              <a:t>ij</a:t>
            </a:r>
            <a:r>
              <a:rPr kumimoji="1" lang="pt-BR" i="1" dirty="0">
                <a:latin typeface="Arial" charset="0"/>
              </a:rPr>
              <a:t> &gt;= 0  </a:t>
            </a:r>
            <a:r>
              <a:rPr kumimoji="1" lang="pt-BR" dirty="0">
                <a:latin typeface="Arial" charset="0"/>
              </a:rPr>
              <a:t>is a weight associated with </a:t>
            </a:r>
            <a:r>
              <a:rPr kumimoji="1" lang="pt-BR" i="1" dirty="0">
                <a:latin typeface="Arial" charset="0"/>
              </a:rPr>
              <a:t>(k</a:t>
            </a:r>
            <a:r>
              <a:rPr kumimoji="1" lang="pt-BR" i="1" baseline="-25000" dirty="0">
                <a:latin typeface="Arial" charset="0"/>
              </a:rPr>
              <a:t>i</a:t>
            </a:r>
            <a:r>
              <a:rPr kumimoji="1" lang="pt-BR" i="1" dirty="0">
                <a:latin typeface="Arial" charset="0"/>
              </a:rPr>
              <a:t>,d</a:t>
            </a:r>
            <a:r>
              <a:rPr kumimoji="1" lang="pt-BR" i="1" baseline="-25000" dirty="0">
                <a:latin typeface="Arial" charset="0"/>
              </a:rPr>
              <a:t>j</a:t>
            </a:r>
            <a:r>
              <a:rPr kumimoji="1" lang="pt-BR" i="1" dirty="0">
                <a:latin typeface="Arial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w</a:t>
            </a:r>
            <a:r>
              <a:rPr kumimoji="1" lang="pt-BR" i="1" baseline="-25000" dirty="0">
                <a:latin typeface="Arial" charset="0"/>
              </a:rPr>
              <a:t>ij</a:t>
            </a:r>
            <a:r>
              <a:rPr kumimoji="1" lang="pt-BR" i="1" dirty="0">
                <a:latin typeface="Arial" charset="0"/>
              </a:rPr>
              <a:t> = 0  </a:t>
            </a:r>
            <a:r>
              <a:rPr kumimoji="1" lang="pt-BR" dirty="0">
                <a:latin typeface="Arial" charset="0"/>
              </a:rPr>
              <a:t>indicates that term does not belong to doc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vec(d</a:t>
            </a:r>
            <a:r>
              <a:rPr kumimoji="1" lang="pt-BR" i="1" baseline="-25000" dirty="0">
                <a:latin typeface="Arial" charset="0"/>
              </a:rPr>
              <a:t>j</a:t>
            </a:r>
            <a:r>
              <a:rPr kumimoji="1" lang="pt-BR" i="1" dirty="0">
                <a:latin typeface="Arial" charset="0"/>
              </a:rPr>
              <a:t>) = (w</a:t>
            </a:r>
            <a:r>
              <a:rPr kumimoji="1" lang="pt-BR" i="1" baseline="-25000" dirty="0">
                <a:latin typeface="Arial" charset="0"/>
              </a:rPr>
              <a:t>1j</a:t>
            </a:r>
            <a:r>
              <a:rPr kumimoji="1" lang="pt-BR" i="1" dirty="0">
                <a:latin typeface="Arial" charset="0"/>
              </a:rPr>
              <a:t>, w</a:t>
            </a:r>
            <a:r>
              <a:rPr kumimoji="1" lang="pt-BR" i="1" baseline="-25000" dirty="0">
                <a:latin typeface="Arial" charset="0"/>
              </a:rPr>
              <a:t>2j</a:t>
            </a:r>
            <a:r>
              <a:rPr kumimoji="1" lang="pt-BR" i="1" dirty="0">
                <a:latin typeface="Arial" charset="0"/>
              </a:rPr>
              <a:t>, …, w</a:t>
            </a:r>
            <a:r>
              <a:rPr kumimoji="1" lang="pt-BR" i="1" baseline="-25000" dirty="0">
                <a:latin typeface="Arial" charset="0"/>
              </a:rPr>
              <a:t>tj</a:t>
            </a:r>
            <a:r>
              <a:rPr kumimoji="1" lang="pt-BR" i="1" dirty="0">
                <a:latin typeface="Arial" charset="0"/>
              </a:rPr>
              <a:t>)  </a:t>
            </a:r>
            <a:r>
              <a:rPr kumimoji="1" lang="pt-BR" dirty="0">
                <a:latin typeface="Arial" charset="0"/>
              </a:rPr>
              <a:t>is a weighted vector associated with the document </a:t>
            </a:r>
            <a:r>
              <a:rPr kumimoji="1" lang="pt-BR" i="1" dirty="0">
                <a:latin typeface="Arial" charset="0"/>
              </a:rPr>
              <a:t>d</a:t>
            </a:r>
            <a:r>
              <a:rPr kumimoji="1" lang="pt-BR" i="1" baseline="-25000" dirty="0">
                <a:latin typeface="Arial" charset="0"/>
              </a:rPr>
              <a:t>j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i="1" dirty="0">
                <a:latin typeface="Arial" charset="0"/>
              </a:rPr>
              <a:t>g</a:t>
            </a:r>
            <a:r>
              <a:rPr kumimoji="1" lang="pt-BR" i="1" baseline="-25000" dirty="0">
                <a:latin typeface="Arial" charset="0"/>
              </a:rPr>
              <a:t>i</a:t>
            </a:r>
            <a:r>
              <a:rPr kumimoji="1" lang="pt-BR" i="1" dirty="0">
                <a:latin typeface="Arial" charset="0"/>
              </a:rPr>
              <a:t>(vec(d</a:t>
            </a:r>
            <a:r>
              <a:rPr kumimoji="1" lang="pt-BR" i="1" baseline="-25000" dirty="0">
                <a:latin typeface="Arial" charset="0"/>
              </a:rPr>
              <a:t>j</a:t>
            </a:r>
            <a:r>
              <a:rPr kumimoji="1" lang="pt-BR" i="1" dirty="0">
                <a:latin typeface="Arial" charset="0"/>
              </a:rPr>
              <a:t>)) = w</a:t>
            </a:r>
            <a:r>
              <a:rPr kumimoji="1" lang="pt-BR" i="1" baseline="-25000" dirty="0">
                <a:latin typeface="Arial" charset="0"/>
              </a:rPr>
              <a:t>ij</a:t>
            </a:r>
            <a:r>
              <a:rPr kumimoji="1" lang="pt-BR" i="1" dirty="0">
                <a:latin typeface="Arial" charset="0"/>
              </a:rPr>
              <a:t>   </a:t>
            </a:r>
            <a:r>
              <a:rPr kumimoji="1" lang="pt-BR" dirty="0">
                <a:latin typeface="Arial" charset="0"/>
              </a:rPr>
              <a:t>is a function which returns the weight associated with pair </a:t>
            </a:r>
            <a:r>
              <a:rPr kumimoji="1" lang="pt-BR" i="1" dirty="0">
                <a:latin typeface="Arial" charset="0"/>
              </a:rPr>
              <a:t>(k</a:t>
            </a:r>
            <a:r>
              <a:rPr kumimoji="1" lang="pt-BR" i="1" baseline="-25000" dirty="0">
                <a:latin typeface="Arial" charset="0"/>
              </a:rPr>
              <a:t>i</a:t>
            </a:r>
            <a:r>
              <a:rPr kumimoji="1" lang="pt-BR" i="1" dirty="0">
                <a:latin typeface="Arial" charset="0"/>
              </a:rPr>
              <a:t>,d</a:t>
            </a:r>
            <a:r>
              <a:rPr kumimoji="1" lang="pt-BR" i="1" baseline="-25000" dirty="0">
                <a:latin typeface="Arial" charset="0"/>
              </a:rPr>
              <a:t>j</a:t>
            </a:r>
            <a:r>
              <a:rPr kumimoji="1" lang="pt-BR" i="1" dirty="0">
                <a:latin typeface="Arial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 Information Retrieval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600" dirty="0"/>
              <a:t>Boolean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/>
              <a:t>Vector Space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/>
              <a:t>Probabilistic model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Classical IR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Content Placeholder 5"/>
          <p:cNvSpPr>
            <a:spLocks noGrp="1"/>
          </p:cNvSpPr>
          <p:nvPr>
            <p:ph idx="1"/>
          </p:nvPr>
        </p:nvSpPr>
        <p:spPr>
          <a:xfrm>
            <a:off x="171450" y="1523999"/>
            <a:ext cx="8458200" cy="50593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kumimoji="1" lang="pt-BR" dirty="0">
                <a:latin typeface="Arial" charset="0"/>
              </a:rPr>
              <a:t>Simple model based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set theory and Boolean algebra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Documents are sets of </a:t>
            </a:r>
            <a:r>
              <a:rPr lang="en-US" sz="2400" u="sng" dirty="0">
                <a:highlight>
                  <a:srgbClr val="FFFF00"/>
                </a:highlight>
              </a:rPr>
              <a:t>terms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Queries are Boolean expressions on terms</a:t>
            </a:r>
            <a:endParaRPr kumimoji="1" lang="pt-BR" sz="2400" dirty="0">
              <a:highlight>
                <a:srgbClr val="FFFF00"/>
              </a:highlight>
              <a:latin typeface="Arial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Historically the most common model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Library OPACs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Dialog system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Many web search engines</a:t>
            </a:r>
            <a:endParaRPr kumimoji="1" lang="pt-BR" sz="2400" dirty="0">
              <a:latin typeface="Arial" charset="0"/>
            </a:endParaRPr>
          </a:p>
          <a:p>
            <a:pPr algn="just">
              <a:buFont typeface="Arial" pitchFamily="34" charset="0"/>
              <a:buChar char="•"/>
            </a:pPr>
            <a:r>
              <a:rPr kumimoji="1" lang="pt-BR" dirty="0">
                <a:latin typeface="Arial" charset="0"/>
              </a:rPr>
              <a:t>Queries specified as boolean expressions 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400" dirty="0">
                <a:latin typeface="Arial" charset="0"/>
              </a:rPr>
              <a:t>Precise semantics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pt-BR" sz="2400" dirty="0">
                <a:latin typeface="Arial" charset="0"/>
              </a:rPr>
              <a:t>Neat formalism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dirty="0">
                <a:latin typeface="Arial" charset="0"/>
              </a:rPr>
              <a:t>Terms are </a:t>
            </a:r>
            <a:r>
              <a:rPr kumimoji="1" lang="pt-BR" dirty="0">
                <a:solidFill>
                  <a:srgbClr val="FF0000"/>
                </a:solidFill>
                <a:latin typeface="Arial" charset="0"/>
              </a:rPr>
              <a:t>either present or absent</a:t>
            </a:r>
            <a:r>
              <a:rPr kumimoji="1" lang="pt-BR" dirty="0">
                <a:latin typeface="Arial" charset="0"/>
              </a:rPr>
              <a:t>. Thus, </a:t>
            </a:r>
            <a:r>
              <a:rPr kumimoji="1" lang="pt-BR" i="1" dirty="0">
                <a:latin typeface="Arial" charset="0"/>
              </a:rPr>
              <a:t>w</a:t>
            </a:r>
            <a:r>
              <a:rPr kumimoji="1" lang="pt-BR" i="1" baseline="-25000" dirty="0">
                <a:latin typeface="Arial" charset="0"/>
              </a:rPr>
              <a:t>ij</a:t>
            </a:r>
            <a:r>
              <a:rPr kumimoji="1" lang="pt-BR" i="1" dirty="0">
                <a:latin typeface="Arial" charset="0"/>
              </a:rPr>
              <a:t> </a:t>
            </a:r>
            <a:r>
              <a:rPr kumimoji="1" lang="pt-BR" i="1" dirty="0">
                <a:latin typeface="Arial" charset="0"/>
                <a:sym typeface="Symbol" pitchFamily="18" charset="2"/>
              </a:rPr>
              <a:t>  {1,0}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dirty="0">
                <a:latin typeface="Arial" charset="0"/>
                <a:sym typeface="Symbol" pitchFamily="18" charset="2"/>
              </a:rPr>
              <a:t>There are three connectives used: </a:t>
            </a:r>
            <a:r>
              <a:rPr kumimoji="1" lang="pt-BR" i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and, or, not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marL="0" indent="0" algn="just"/>
            <a:endParaRPr lang="en-US" dirty="0"/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Boolean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Content Placeholder 5"/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b="1" dirty="0"/>
              <a:t>D: set of words (indexing terms) present in a document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each term is either present (1) or absent (0)</a:t>
            </a:r>
            <a:endParaRPr lang="en-US" sz="2000" dirty="0"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/>
              <a:t>Q: A Boolean expression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terms are index terms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operators are  AND, OR, and NOT</a:t>
            </a:r>
            <a:endParaRPr lang="en-US" sz="2000" dirty="0"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/>
              <a:t>F: Boolean algebra over sets of terms and sets of documents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/>
              <a:t>R: a document is predicted as relevant to a query expression if it </a:t>
            </a:r>
            <a:r>
              <a:rPr lang="en-US" sz="2000" b="1" i="1" dirty="0"/>
              <a:t>satisfies the query expression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	</a:t>
            </a:r>
            <a:r>
              <a:rPr lang="en-US" sz="2000" b="1" dirty="0"/>
              <a:t>((</a:t>
            </a:r>
            <a:r>
              <a:rPr lang="en-US" sz="2000" b="1" i="1" dirty="0"/>
              <a:t>text </a:t>
            </a:r>
            <a:r>
              <a:rPr kumimoji="1" lang="pt-BR" sz="2000" b="1" dirty="0">
                <a:latin typeface="Arial" charset="0"/>
                <a:sym typeface="Symbol" pitchFamily="18" charset="2"/>
              </a:rPr>
              <a:t> </a:t>
            </a:r>
            <a:r>
              <a:rPr lang="en-US" sz="2000" b="1" i="1" dirty="0"/>
              <a:t> information) </a:t>
            </a:r>
            <a:r>
              <a:rPr kumimoji="1" lang="pt-BR" sz="2000" b="1" dirty="0">
                <a:latin typeface="Arial" charset="0"/>
                <a:sym typeface="Symbol" pitchFamily="18" charset="2"/>
              </a:rPr>
              <a:t></a:t>
            </a:r>
            <a:r>
              <a:rPr lang="en-US" sz="2000" b="1" i="1" dirty="0"/>
              <a:t> retrieval </a:t>
            </a:r>
            <a:r>
              <a:rPr kumimoji="1" lang="pt-BR" sz="2000" b="1" dirty="0">
                <a:latin typeface="Arial" charset="0"/>
                <a:sym typeface="Symbol" pitchFamily="18" charset="2"/>
              </a:rPr>
              <a:t>  </a:t>
            </a:r>
            <a:r>
              <a:rPr lang="en-US" sz="2000" b="1" i="1" dirty="0"/>
              <a:t>theory)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Each query term specifies a set of documents containing the term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AND (</a:t>
            </a:r>
            <a:r>
              <a:rPr kumimoji="1" lang="pt-BR" sz="2000" b="1" dirty="0">
                <a:latin typeface="Arial" charset="0"/>
                <a:sym typeface="Symbol" pitchFamily="18" charset="2"/>
              </a:rPr>
              <a:t></a:t>
            </a:r>
            <a:r>
              <a:rPr lang="en-US" sz="2000" dirty="0"/>
              <a:t>): the intersection of two sets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OR (</a:t>
            </a:r>
            <a:r>
              <a:rPr kumimoji="1" lang="pt-BR" sz="2000" b="1" dirty="0">
                <a:latin typeface="Arial" charset="0"/>
                <a:sym typeface="Symbol" pitchFamily="18" charset="2"/>
              </a:rPr>
              <a:t> </a:t>
            </a:r>
            <a:r>
              <a:rPr lang="en-US" sz="2000" dirty="0"/>
              <a:t>): the union of two sets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NOT (</a:t>
            </a:r>
            <a:r>
              <a:rPr kumimoji="1" lang="pt-BR" sz="2000" b="1" dirty="0">
                <a:latin typeface="Arial" charset="0"/>
                <a:sym typeface="Symbol" pitchFamily="18" charset="2"/>
              </a:rPr>
              <a:t></a:t>
            </a:r>
            <a:r>
              <a:rPr lang="en-US" sz="2000" dirty="0"/>
              <a:t>): set inverse, or really set difference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Boolean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Content Placeholder 5"/>
          <p:cNvSpPr>
            <a:spLocks noGrp="1"/>
          </p:cNvSpPr>
          <p:nvPr>
            <p:ph idx="1"/>
          </p:nvPr>
        </p:nvSpPr>
        <p:spPr>
          <a:xfrm>
            <a:off x="-37728" y="1479451"/>
            <a:ext cx="8229600" cy="4525963"/>
          </a:xfrm>
        </p:spPr>
        <p:txBody>
          <a:bodyPr>
            <a:noAutofit/>
          </a:bodyPr>
          <a:lstStyle/>
          <a:p>
            <a:r>
              <a:rPr kumimoji="1" lang="pt-BR" sz="2000" dirty="0">
                <a:latin typeface="Arial" charset="0"/>
              </a:rPr>
              <a:t>Definition </a:t>
            </a:r>
          </a:p>
          <a:p>
            <a:pPr lvl="1"/>
            <a:r>
              <a:rPr kumimoji="1" lang="pt-BR" sz="2000" dirty="0">
                <a:latin typeface="Arial" charset="0"/>
              </a:rPr>
              <a:t>Index term weight  variables all are binary</a:t>
            </a:r>
          </a:p>
          <a:p>
            <a:pPr lvl="1"/>
            <a:r>
              <a:rPr kumimoji="1" lang="pt-BR" sz="2000" dirty="0">
                <a:latin typeface="Arial" charset="0"/>
              </a:rPr>
              <a:t>w</a:t>
            </a:r>
            <a:r>
              <a:rPr kumimoji="1" lang="pt-BR" sz="2000" baseline="-25000" dirty="0">
                <a:latin typeface="Arial" charset="0"/>
              </a:rPr>
              <a:t>ij</a:t>
            </a:r>
            <a:r>
              <a:rPr kumimoji="1" lang="pt-BR" sz="2000" dirty="0">
                <a:latin typeface="Arial" charset="0"/>
              </a:rPr>
              <a:t> 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  {1,0}</a:t>
            </a:r>
          </a:p>
          <a:p>
            <a:pPr lvl="1"/>
            <a:r>
              <a:rPr kumimoji="1" lang="pt-BR" sz="2000" dirty="0">
                <a:latin typeface="Arial" charset="0"/>
              </a:rPr>
              <a:t>Query  q = k</a:t>
            </a:r>
            <a:r>
              <a:rPr kumimoji="1" lang="pt-BR" sz="2000" baseline="-25000" dirty="0">
                <a:latin typeface="Arial" charset="0"/>
              </a:rPr>
              <a:t>a</a:t>
            </a:r>
            <a:r>
              <a:rPr kumimoji="1" lang="pt-BR" sz="2000" dirty="0">
                <a:latin typeface="Arial" charset="0"/>
              </a:rPr>
              <a:t>  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  (k</a:t>
            </a:r>
            <a:r>
              <a:rPr kumimoji="1" lang="pt-BR" sz="2000" baseline="-25000" dirty="0">
                <a:latin typeface="Arial" charset="0"/>
                <a:sym typeface="Symbol" pitchFamily="18" charset="2"/>
              </a:rPr>
              <a:t>b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    k</a:t>
            </a:r>
            <a:r>
              <a:rPr kumimoji="1" lang="pt-BR" sz="2000" baseline="-25000" dirty="0">
                <a:latin typeface="Arial" charset="0"/>
                <a:sym typeface="Symbol" pitchFamily="18" charset="2"/>
              </a:rPr>
              <a:t>c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)</a:t>
            </a:r>
          </a:p>
          <a:p>
            <a:pPr lvl="1"/>
            <a:endParaRPr kumimoji="1" lang="pt-BR" sz="2000" dirty="0">
              <a:latin typeface="Arial" charset="0"/>
            </a:endParaRPr>
          </a:p>
          <a:p>
            <a:pPr lvl="1"/>
            <a:r>
              <a:rPr kumimoji="1" lang="pt-BR" sz="2000" dirty="0">
                <a:latin typeface="Arial" charset="0"/>
              </a:rPr>
              <a:t>sim(q</a:t>
            </a:r>
            <a:r>
              <a:rPr kumimoji="1" lang="pt-BR" sz="2000" baseline="-25000" dirty="0">
                <a:latin typeface="Arial" charset="0"/>
              </a:rPr>
              <a:t>i</a:t>
            </a:r>
            <a:r>
              <a:rPr kumimoji="1" lang="pt-BR" sz="2000" dirty="0">
                <a:latin typeface="Arial" charset="0"/>
              </a:rPr>
              <a:t>,d</a:t>
            </a:r>
            <a:r>
              <a:rPr kumimoji="1" lang="pt-BR" sz="2000" baseline="-25000" dirty="0">
                <a:latin typeface="Arial" charset="0"/>
              </a:rPr>
              <a:t>j</a:t>
            </a:r>
            <a:r>
              <a:rPr kumimoji="1" lang="pt-BR" sz="2000" dirty="0">
                <a:latin typeface="Arial" charset="0"/>
              </a:rPr>
              <a:t>) =         1 ,    i.e. doc’s are relevant</a:t>
            </a:r>
          </a:p>
          <a:p>
            <a:pPr>
              <a:buFont typeface="Wingdings" pitchFamily="2" charset="2"/>
              <a:buNone/>
            </a:pPr>
            <a:r>
              <a:rPr kumimoji="1" lang="pt-BR" sz="2000" dirty="0">
                <a:latin typeface="Arial" charset="0"/>
              </a:rPr>
              <a:t>		                        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0,  otherwise i.e. doc’s are </a:t>
            </a:r>
          </a:p>
          <a:p>
            <a:pPr>
              <a:buFont typeface="Wingdings" pitchFamily="2" charset="2"/>
              <a:buNone/>
            </a:pPr>
            <a:r>
              <a:rPr kumimoji="1" lang="pt-BR" sz="2000" dirty="0">
                <a:latin typeface="Arial" charset="0"/>
                <a:sym typeface="Symbol" pitchFamily="18" charset="2"/>
              </a:rPr>
              <a:t>				    not relevant</a:t>
            </a:r>
            <a:endParaRPr kumimoji="1" lang="pt-BR" sz="2000" dirty="0">
              <a:latin typeface="Arial" charset="0"/>
            </a:endParaRPr>
          </a:p>
          <a:p>
            <a:endParaRPr kumimoji="1" lang="pt-BR" sz="2000" dirty="0">
              <a:latin typeface="Arial" charset="0"/>
            </a:endParaRPr>
          </a:p>
          <a:p>
            <a:endParaRPr lang="en-US" sz="2000" dirty="0"/>
          </a:p>
        </p:txBody>
      </p:sp>
      <p:grpSp>
        <p:nvGrpSpPr>
          <p:cNvPr id="58374" name="Group 13"/>
          <p:cNvGrpSpPr>
            <a:grpSpLocks/>
          </p:cNvGrpSpPr>
          <p:nvPr/>
        </p:nvGrpSpPr>
        <p:grpSpPr bwMode="auto">
          <a:xfrm>
            <a:off x="5220072" y="1146856"/>
            <a:ext cx="4071938" cy="3200400"/>
            <a:chOff x="1296" y="864"/>
            <a:chExt cx="2565" cy="2016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1488" y="912"/>
              <a:ext cx="1392" cy="1248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1968" y="1488"/>
              <a:ext cx="1392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2160" y="864"/>
              <a:ext cx="153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Text Box 7"/>
            <p:cNvSpPr txBox="1">
              <a:spLocks noChangeArrowheads="1"/>
            </p:cNvSpPr>
            <p:nvPr/>
          </p:nvSpPr>
          <p:spPr bwMode="auto">
            <a:xfrm>
              <a:off x="2196" y="1572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2000"/>
                <a:t>(1,1,1)</a:t>
              </a:r>
            </a:p>
          </p:txBody>
        </p:sp>
        <p:sp>
          <p:nvSpPr>
            <p:cNvPr id="58380" name="Text Box 8"/>
            <p:cNvSpPr txBox="1">
              <a:spLocks noChangeArrowheads="1"/>
            </p:cNvSpPr>
            <p:nvPr/>
          </p:nvSpPr>
          <p:spPr bwMode="auto">
            <a:xfrm>
              <a:off x="1476" y="1344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2000" dirty="0"/>
                <a:t>(1,0,0)</a:t>
              </a:r>
            </a:p>
          </p:txBody>
        </p:sp>
        <p:sp>
          <p:nvSpPr>
            <p:cNvPr id="58381" name="Text Box 9"/>
            <p:cNvSpPr txBox="1">
              <a:spLocks noChangeArrowheads="1"/>
            </p:cNvSpPr>
            <p:nvPr/>
          </p:nvSpPr>
          <p:spPr bwMode="auto">
            <a:xfrm>
              <a:off x="2196" y="1236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2000" dirty="0"/>
                <a:t>(1,1,0)</a:t>
              </a:r>
            </a:p>
          </p:txBody>
        </p:sp>
        <p:sp>
          <p:nvSpPr>
            <p:cNvPr id="58382" name="Text Box 10"/>
            <p:cNvSpPr txBox="1">
              <a:spLocks noChangeArrowheads="1"/>
            </p:cNvSpPr>
            <p:nvPr/>
          </p:nvSpPr>
          <p:spPr bwMode="auto">
            <a:xfrm>
              <a:off x="1296" y="9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2400" b="1"/>
                <a:t>K</a:t>
              </a:r>
              <a:r>
                <a:rPr lang="en-US" sz="2400" b="1" baseline="-25000"/>
                <a:t>a</a:t>
              </a:r>
            </a:p>
          </p:txBody>
        </p:sp>
        <p:sp>
          <p:nvSpPr>
            <p:cNvPr id="58383" name="Text Box 11"/>
            <p:cNvSpPr txBox="1">
              <a:spLocks noChangeArrowheads="1"/>
            </p:cNvSpPr>
            <p:nvPr/>
          </p:nvSpPr>
          <p:spPr bwMode="auto">
            <a:xfrm>
              <a:off x="3504" y="912"/>
              <a:ext cx="3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2400" b="1"/>
                <a:t>K</a:t>
              </a:r>
              <a:r>
                <a:rPr lang="en-US" sz="2400" b="1" baseline="-25000"/>
                <a:t>b</a:t>
              </a:r>
            </a:p>
          </p:txBody>
        </p:sp>
        <p:sp>
          <p:nvSpPr>
            <p:cNvPr id="58384" name="Text Box 12"/>
            <p:cNvSpPr txBox="1">
              <a:spLocks noChangeArrowheads="1"/>
            </p:cNvSpPr>
            <p:nvPr/>
          </p:nvSpPr>
          <p:spPr bwMode="auto">
            <a:xfrm>
              <a:off x="3120" y="2592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2400" b="1"/>
                <a:t>K</a:t>
              </a:r>
              <a:r>
                <a:rPr lang="en-US" sz="2400" b="1" baseline="-25000"/>
                <a:t>c</a:t>
              </a:r>
            </a:p>
          </p:txBody>
        </p:sp>
      </p:grpSp>
      <p:sp>
        <p:nvSpPr>
          <p:cNvPr id="58375" name="Left Brace 18"/>
          <p:cNvSpPr>
            <a:spLocks/>
          </p:cNvSpPr>
          <p:nvPr/>
        </p:nvSpPr>
        <p:spPr bwMode="auto">
          <a:xfrm>
            <a:off x="2376714" y="3096532"/>
            <a:ext cx="381000" cy="1066800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107950" y="13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Boolean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89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3200" b="1" dirty="0"/>
              <a:t>Advantages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/>
              <a:t>Clean Formalism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/>
              <a:t>Easy to implement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/>
              <a:t>Intuitive concept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/>
              <a:t>Still, </a:t>
            </a:r>
            <a:r>
              <a:rPr lang="en-US" sz="2400" u="sng" dirty="0"/>
              <a:t>it is a dominant model for document database systems.</a:t>
            </a:r>
          </a:p>
          <a:p>
            <a:pPr marL="0" indent="0" algn="just"/>
            <a:endParaRPr lang="en-IN" sz="3600" dirty="0"/>
          </a:p>
        </p:txBody>
      </p:sp>
      <p:sp>
        <p:nvSpPr>
          <p:cNvPr id="4" name="Title 1"/>
          <p:cNvSpPr txBox="1"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Boolean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7545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Retrieval based on binary decision criteria with no notion of partial matching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No ranking of the documents is provided (absence of a grading scale)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Information need has to be translated into a Boolean expression which most users find difficult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The Boolean queries formulated by the users are most often too simplistic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Frequently returns either too few or too many documents in response to a user query.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of Boolean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kumimoji="1" lang="pt-BR" sz="2000" dirty="0"/>
              <a:t>Use of binary weights is too limiting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sz="2000" dirty="0">
                <a:solidFill>
                  <a:srgbClr val="FF0000"/>
                </a:solidFill>
              </a:rPr>
              <a:t>Non-binary weights </a:t>
            </a:r>
            <a:r>
              <a:rPr kumimoji="1" lang="pt-BR" sz="2000" dirty="0"/>
              <a:t>provide consideration for partial matches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sz="2000" dirty="0"/>
              <a:t>These term weights are used to compute a </a:t>
            </a:r>
            <a:r>
              <a:rPr kumimoji="1" lang="pt-BR" sz="2000" i="1" dirty="0">
                <a:solidFill>
                  <a:srgbClr val="FF0000"/>
                </a:solidFill>
              </a:rPr>
              <a:t>degree of similarity</a:t>
            </a:r>
            <a:r>
              <a:rPr kumimoji="1" lang="pt-BR" sz="2000" dirty="0"/>
              <a:t> between a query and each document</a:t>
            </a:r>
          </a:p>
          <a:p>
            <a:pPr algn="just">
              <a:buFont typeface="Arial" pitchFamily="34" charset="0"/>
              <a:buChar char="•"/>
            </a:pPr>
            <a:r>
              <a:rPr kumimoji="1" lang="pt-BR" sz="2000" dirty="0">
                <a:solidFill>
                  <a:srgbClr val="FF0000"/>
                </a:solidFill>
              </a:rPr>
              <a:t>Ranked</a:t>
            </a:r>
            <a:r>
              <a:rPr kumimoji="1" lang="pt-BR" sz="2000" dirty="0"/>
              <a:t> set of documents provides for better matching</a:t>
            </a:r>
          </a:p>
          <a:p>
            <a:r>
              <a:rPr kumimoji="1" lang="pt-BR" sz="2000" dirty="0">
                <a:latin typeface="Arial" charset="0"/>
              </a:rPr>
              <a:t>Define:</a:t>
            </a:r>
          </a:p>
          <a:p>
            <a:pPr lvl="1"/>
            <a:r>
              <a:rPr kumimoji="1" lang="pt-BR" sz="2000" i="1" dirty="0">
                <a:latin typeface="Arial" charset="0"/>
              </a:rPr>
              <a:t>w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i,j</a:t>
            </a:r>
            <a:r>
              <a:rPr kumimoji="1" lang="pt-BR" sz="2000" i="1" dirty="0">
                <a:latin typeface="Arial" charset="0"/>
              </a:rPr>
              <a:t> &gt;= 0 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associated with the pair  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(ki,dj) </a:t>
            </a:r>
          </a:p>
          <a:p>
            <a:pPr lvl="1"/>
            <a:r>
              <a:rPr kumimoji="1" lang="pt-BR" sz="2000" i="1" dirty="0">
                <a:latin typeface="Arial" charset="0"/>
                <a:sym typeface="Symbol" pitchFamily="18" charset="2"/>
              </a:rPr>
              <a:t>vec(d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j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) = (w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1,j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, w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2,j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, ..., w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t,j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)</a:t>
            </a:r>
          </a:p>
          <a:p>
            <a:pPr lvl="1"/>
            <a:r>
              <a:rPr kumimoji="1" lang="pt-BR" sz="2000" i="1" dirty="0">
                <a:latin typeface="Arial" charset="0"/>
                <a:sym typeface="Symbol" pitchFamily="18" charset="2"/>
              </a:rPr>
              <a:t>w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 i,q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 &gt;= 0  </a:t>
            </a:r>
            <a:r>
              <a:rPr kumimoji="1" lang="pt-BR" sz="2000" dirty="0">
                <a:latin typeface="Arial" charset="0"/>
                <a:sym typeface="Symbol" pitchFamily="18" charset="2"/>
              </a:rPr>
              <a:t>associated with the pair  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(k</a:t>
            </a:r>
            <a:r>
              <a:rPr kumimoji="1" lang="pt-BR" sz="2000" i="1" baseline="-25000" dirty="0">
                <a:latin typeface="Arial" charset="0"/>
                <a:sym typeface="Symbol" pitchFamily="18" charset="2"/>
              </a:rPr>
              <a:t>i</a:t>
            </a:r>
            <a:r>
              <a:rPr kumimoji="1" lang="pt-BR" sz="2000" i="1" dirty="0">
                <a:latin typeface="Arial" charset="0"/>
                <a:sym typeface="Symbol" pitchFamily="18" charset="2"/>
              </a:rPr>
              <a:t>,q)</a:t>
            </a:r>
          </a:p>
          <a:p>
            <a:pPr lvl="1"/>
            <a:r>
              <a:rPr kumimoji="1" lang="pt-BR" sz="2000" i="1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vec(q) = (w</a:t>
            </a:r>
            <a:r>
              <a:rPr kumimoji="1" lang="pt-BR" sz="2000" i="1" baseline="-25000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1,q</a:t>
            </a:r>
            <a:r>
              <a:rPr kumimoji="1" lang="pt-BR" sz="2000" i="1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, w</a:t>
            </a:r>
            <a:r>
              <a:rPr kumimoji="1" lang="pt-BR" sz="2000" i="1" baseline="-25000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2,q</a:t>
            </a:r>
            <a:r>
              <a:rPr kumimoji="1" lang="pt-BR" sz="2000" i="1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, ..., w</a:t>
            </a:r>
            <a:r>
              <a:rPr kumimoji="1" lang="pt-BR" sz="2000" i="1" baseline="-25000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t,q</a:t>
            </a:r>
            <a:r>
              <a:rPr kumimoji="1" lang="pt-BR" sz="2000" i="1" dirty="0">
                <a:highlight>
                  <a:srgbClr val="FFFF00"/>
                </a:highlight>
                <a:latin typeface="Arial" charset="0"/>
                <a:sym typeface="Symbol" pitchFamily="18" charset="2"/>
              </a:rPr>
              <a:t>)</a:t>
            </a:r>
          </a:p>
          <a:p>
            <a:pPr lvl="1"/>
            <a:r>
              <a:rPr kumimoji="1" lang="pt-BR" sz="2000" i="1" dirty="0">
                <a:latin typeface="Arial" charset="0"/>
                <a:sym typeface="Symbol" pitchFamily="18" charset="2"/>
              </a:rPr>
              <a:t>t- total no. of index terms in the collection</a:t>
            </a:r>
            <a:endParaRPr lang="en-US" sz="2000" dirty="0"/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58309"/>
            <a:ext cx="178417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52876"/>
            <a:ext cx="178417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Content Placeholder 5"/>
          <p:cNvSpPr>
            <a:spLocks noGrp="1"/>
          </p:cNvSpPr>
          <p:nvPr>
            <p:ph idx="1"/>
          </p:nvPr>
        </p:nvSpPr>
        <p:spPr>
          <a:xfrm>
            <a:off x="304799" y="1493837"/>
            <a:ext cx="8507413" cy="4525963"/>
          </a:xfrm>
        </p:spPr>
        <p:txBody>
          <a:bodyPr>
            <a:normAutofit lnSpcReduction="10000"/>
          </a:bodyPr>
          <a:lstStyle/>
          <a:p>
            <a:endParaRPr kumimoji="1" lang="pt-BR" sz="2000" i="1" dirty="0"/>
          </a:p>
          <a:p>
            <a:r>
              <a:rPr kumimoji="1" lang="en-US" altLang="zh-TW" sz="2000" i="1" dirty="0" err="1">
                <a:ea typeface="新細明體" charset="-120"/>
              </a:rPr>
              <a:t>Sim</a:t>
            </a:r>
            <a:r>
              <a:rPr kumimoji="1" lang="en-US" altLang="zh-TW" sz="2000" i="1" dirty="0">
                <a:ea typeface="新細明體" charset="-120"/>
              </a:rPr>
              <a:t>(</a:t>
            </a:r>
            <a:r>
              <a:rPr kumimoji="1" lang="en-US" altLang="zh-TW" sz="2000" i="1" dirty="0" err="1">
                <a:ea typeface="新細明體" charset="-120"/>
              </a:rPr>
              <a:t>d</a:t>
            </a:r>
            <a:r>
              <a:rPr kumimoji="1" lang="en-US" altLang="zh-TW" sz="2000" i="1" baseline="-25000" dirty="0" err="1">
                <a:ea typeface="新細明體" charset="-120"/>
              </a:rPr>
              <a:t>j</a:t>
            </a:r>
            <a:r>
              <a:rPr kumimoji="1" lang="en-US" altLang="zh-TW" sz="2000" i="1" dirty="0">
                <a:ea typeface="新細明體" charset="-120"/>
              </a:rPr>
              <a:t>, q) </a:t>
            </a:r>
            <a:r>
              <a:rPr kumimoji="1" lang="en-US" altLang="zh-TW" sz="2000" dirty="0">
                <a:ea typeface="新細明體" charset="-120"/>
              </a:rPr>
              <a:t>=</a:t>
            </a:r>
            <a:endParaRPr kumimoji="1" lang="zh-TW" altLang="en-US" sz="2000" dirty="0">
              <a:ea typeface="新細明體" charset="-120"/>
            </a:endParaRPr>
          </a:p>
          <a:p>
            <a:endParaRPr kumimoji="1" lang="pt-BR" sz="2000" i="1" dirty="0"/>
          </a:p>
          <a:p>
            <a:endParaRPr kumimoji="1" lang="pt-BR" sz="2000" dirty="0">
              <a:sym typeface="Symbol" pitchFamily="18" charset="2"/>
            </a:endParaRPr>
          </a:p>
          <a:p>
            <a:endParaRPr kumimoji="1" lang="pt-BR" sz="20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kumimoji="1" lang="pt-BR" sz="2000" dirty="0">
                <a:sym typeface="Symbol" pitchFamily="18" charset="2"/>
              </a:rPr>
              <a:t>A document is retrieved even if it matches the query terms only </a:t>
            </a:r>
            <a:r>
              <a:rPr kumimoji="1" lang="pt-BR" sz="2000" dirty="0">
                <a:solidFill>
                  <a:srgbClr val="FF0000"/>
                </a:solidFill>
                <a:sym typeface="Symbol" pitchFamily="18" charset="2"/>
              </a:rPr>
              <a:t>partially</a:t>
            </a:r>
          </a:p>
          <a:p>
            <a:r>
              <a:rPr kumimoji="1" lang="pt-BR" sz="2000" dirty="0">
                <a:sym typeface="Symbol" pitchFamily="18" charset="2"/>
              </a:rPr>
              <a:t>A good weight must take into account of two effects:</a:t>
            </a:r>
          </a:p>
          <a:p>
            <a:pPr marL="866775" lvl="2" indent="-469900"/>
            <a:r>
              <a:rPr kumimoji="1" lang="pt-BR" sz="2000" dirty="0">
                <a:sym typeface="Symbol" pitchFamily="18" charset="2"/>
              </a:rPr>
              <a:t>quantification of </a:t>
            </a:r>
            <a:r>
              <a:rPr kumimoji="1" lang="pt-BR" sz="2000" dirty="0">
                <a:solidFill>
                  <a:srgbClr val="FF0000"/>
                </a:solidFill>
                <a:sym typeface="Symbol" pitchFamily="18" charset="2"/>
              </a:rPr>
              <a:t>intra-document contents (similarity)</a:t>
            </a:r>
          </a:p>
          <a:p>
            <a:pPr marL="858838" lvl="3" indent="-469900"/>
            <a:r>
              <a:rPr kumimoji="1" lang="pt-BR" i="1" dirty="0">
                <a:sym typeface="Symbol" pitchFamily="18" charset="2"/>
              </a:rPr>
              <a:t>tf  </a:t>
            </a:r>
            <a:r>
              <a:rPr kumimoji="1" lang="pt-BR" dirty="0">
                <a:sym typeface="Symbol" pitchFamily="18" charset="2"/>
              </a:rPr>
              <a:t>factor, the </a:t>
            </a:r>
            <a:r>
              <a:rPr kumimoji="1" lang="pt-BR" i="1" dirty="0">
                <a:solidFill>
                  <a:srgbClr val="FF0000"/>
                </a:solidFill>
                <a:sym typeface="Symbol" pitchFamily="18" charset="2"/>
              </a:rPr>
              <a:t>term frequency</a:t>
            </a:r>
            <a:r>
              <a:rPr kumimoji="1" lang="pt-BR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pt-BR" dirty="0">
                <a:sym typeface="Symbol" pitchFamily="18" charset="2"/>
              </a:rPr>
              <a:t>within a document</a:t>
            </a:r>
          </a:p>
          <a:p>
            <a:pPr marL="866775" lvl="2" indent="-469900"/>
            <a:r>
              <a:rPr kumimoji="1" lang="pt-BR" sz="2000" dirty="0">
                <a:sym typeface="Symbol" pitchFamily="18" charset="2"/>
              </a:rPr>
              <a:t>quantification of </a:t>
            </a:r>
            <a:r>
              <a:rPr kumimoji="1" lang="pt-BR" sz="2000" dirty="0">
                <a:solidFill>
                  <a:srgbClr val="FF0000"/>
                </a:solidFill>
                <a:sym typeface="Symbol" pitchFamily="18" charset="2"/>
              </a:rPr>
              <a:t>inter-documents separation (dis-similarity)</a:t>
            </a:r>
          </a:p>
          <a:p>
            <a:pPr marL="858838" lvl="3" indent="-469900"/>
            <a:r>
              <a:rPr kumimoji="1" lang="pt-BR" i="1" dirty="0">
                <a:sym typeface="Symbol" pitchFamily="18" charset="2"/>
              </a:rPr>
              <a:t>idf  </a:t>
            </a:r>
            <a:r>
              <a:rPr kumimoji="1" lang="pt-BR" dirty="0">
                <a:sym typeface="Symbol" pitchFamily="18" charset="2"/>
              </a:rPr>
              <a:t>factor, the </a:t>
            </a:r>
            <a:r>
              <a:rPr kumimoji="1" lang="pt-BR" i="1" dirty="0">
                <a:solidFill>
                  <a:srgbClr val="FF0000"/>
                </a:solidFill>
                <a:sym typeface="Symbol" pitchFamily="18" charset="2"/>
              </a:rPr>
              <a:t>inverse document frequency</a:t>
            </a:r>
          </a:p>
          <a:p>
            <a:pPr marL="866775" lvl="2" indent="-469900"/>
            <a:r>
              <a:rPr kumimoji="1" lang="pt-BR" sz="2000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kumimoji="1" lang="pt-BR" sz="2000" i="1" baseline="-25000" dirty="0">
                <a:solidFill>
                  <a:srgbClr val="FF0000"/>
                </a:solidFill>
                <a:sym typeface="Symbol" pitchFamily="18" charset="2"/>
              </a:rPr>
              <a:t>ij</a:t>
            </a:r>
            <a:r>
              <a:rPr kumimoji="1" lang="pt-BR" sz="2000" i="1" dirty="0">
                <a:solidFill>
                  <a:srgbClr val="FF0000"/>
                </a:solidFill>
                <a:sym typeface="Symbol" pitchFamily="18" charset="2"/>
              </a:rPr>
              <a:t> = tf * idf</a:t>
            </a:r>
            <a:endParaRPr lang="en-US" sz="2000" dirty="0"/>
          </a:p>
        </p:txBody>
      </p:sp>
      <p:cxnSp>
        <p:nvCxnSpPr>
          <p:cNvPr id="2055" name="AutoShape 4"/>
          <p:cNvCxnSpPr>
            <a:cxnSpLocks noChangeShapeType="1"/>
          </p:cNvCxnSpPr>
          <p:nvPr/>
        </p:nvCxnSpPr>
        <p:spPr bwMode="auto">
          <a:xfrm>
            <a:off x="6642100" y="2138597"/>
            <a:ext cx="2286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6" name="AutoShape 5"/>
          <p:cNvCxnSpPr>
            <a:cxnSpLocks noChangeShapeType="1"/>
          </p:cNvCxnSpPr>
          <p:nvPr/>
        </p:nvCxnSpPr>
        <p:spPr bwMode="auto">
          <a:xfrm flipV="1">
            <a:off x="6678613" y="381000"/>
            <a:ext cx="0" cy="1752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7" name="AutoShape 6"/>
          <p:cNvCxnSpPr>
            <a:cxnSpLocks noChangeShapeType="1"/>
          </p:cNvCxnSpPr>
          <p:nvPr/>
        </p:nvCxnSpPr>
        <p:spPr bwMode="auto">
          <a:xfrm flipV="1">
            <a:off x="6678613" y="1676400"/>
            <a:ext cx="16764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7"/>
          <p:cNvCxnSpPr>
            <a:cxnSpLocks noChangeShapeType="1"/>
          </p:cNvCxnSpPr>
          <p:nvPr/>
        </p:nvCxnSpPr>
        <p:spPr bwMode="auto">
          <a:xfrm flipV="1">
            <a:off x="6678613" y="838200"/>
            <a:ext cx="990600" cy="1295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" name="Text Box 8"/>
          <p:cNvSpPr txBox="1">
            <a:spLocks noChangeArrowheads="1"/>
          </p:cNvSpPr>
          <p:nvPr/>
        </p:nvSpPr>
        <p:spPr bwMode="auto">
          <a:xfrm>
            <a:off x="8812213" y="2209800"/>
            <a:ext cx="255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1600" b="1"/>
              <a:t>i</a:t>
            </a:r>
          </a:p>
        </p:txBody>
      </p:sp>
      <p:sp>
        <p:nvSpPr>
          <p:cNvPr id="2060" name="Text Box 9"/>
          <p:cNvSpPr txBox="1">
            <a:spLocks noChangeArrowheads="1"/>
          </p:cNvSpPr>
          <p:nvPr/>
        </p:nvSpPr>
        <p:spPr bwMode="auto">
          <a:xfrm>
            <a:off x="6373813" y="152400"/>
            <a:ext cx="268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1600" b="1"/>
              <a:t>j</a:t>
            </a: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7288213" y="53340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1600" b="1">
                <a:solidFill>
                  <a:srgbClr val="FF0000"/>
                </a:solidFill>
              </a:rPr>
              <a:t>dj</a:t>
            </a:r>
          </a:p>
        </p:txBody>
      </p:sp>
      <p:sp>
        <p:nvSpPr>
          <p:cNvPr id="2062" name="Text Box 12"/>
          <p:cNvSpPr txBox="1">
            <a:spLocks noChangeArrowheads="1"/>
          </p:cNvSpPr>
          <p:nvPr/>
        </p:nvSpPr>
        <p:spPr bwMode="auto">
          <a:xfrm>
            <a:off x="8202613" y="1676400"/>
            <a:ext cx="360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1600" b="1"/>
              <a:t>Q</a:t>
            </a:r>
          </a:p>
        </p:txBody>
      </p:sp>
      <p:sp>
        <p:nvSpPr>
          <p:cNvPr id="2063" name="AutoShape 14"/>
          <p:cNvSpPr>
            <a:spLocks noChangeArrowheads="1"/>
          </p:cNvSpPr>
          <p:nvPr/>
        </p:nvSpPr>
        <p:spPr bwMode="auto">
          <a:xfrm>
            <a:off x="7135813" y="1524000"/>
            <a:ext cx="152400" cy="4572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Text Box 15"/>
          <p:cNvSpPr txBox="1">
            <a:spLocks noChangeArrowheads="1"/>
          </p:cNvSpPr>
          <p:nvPr/>
        </p:nvSpPr>
        <p:spPr bwMode="auto">
          <a:xfrm>
            <a:off x="7288213" y="13716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sz="2400">
                <a:solidFill>
                  <a:schemeClr val="tx2"/>
                </a:solidFill>
                <a:sym typeface="Symbol" pitchFamily="18" charset="2"/>
              </a:rPr>
              <a:t>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828800" y="1524000"/>
          <a:ext cx="39973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" imgH="901700" progId="Equation.3">
                  <p:embed/>
                </p:oleObj>
              </mc:Choice>
              <mc:Fallback>
                <p:oleObj name="Equation" r:id="rId2" imgW="2019300" imgH="901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399732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-71278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3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Introduction</a:t>
            </a:r>
            <a:endParaRPr lang="en-IN" sz="4000" dirty="0"/>
          </a:p>
          <a:p>
            <a:pPr lvl="1"/>
            <a:r>
              <a:rPr lang="en-US" sz="2800" dirty="0"/>
              <a:t>Information Retrieval </a:t>
            </a:r>
          </a:p>
          <a:p>
            <a:pPr lvl="1"/>
            <a:r>
              <a:rPr lang="en-US" sz="2800" dirty="0"/>
              <a:t>Information  vs. Data Retrieval</a:t>
            </a:r>
            <a:endParaRPr lang="en-IN" sz="2800" dirty="0"/>
          </a:p>
          <a:p>
            <a:pPr lvl="1"/>
            <a:r>
              <a:rPr lang="en-US" sz="2800" dirty="0"/>
              <a:t>IR task</a:t>
            </a:r>
          </a:p>
          <a:p>
            <a:pPr lvl="1"/>
            <a:r>
              <a:rPr lang="en-US" sz="2800" dirty="0"/>
              <a:t>Basic Concepts</a:t>
            </a:r>
          </a:p>
          <a:p>
            <a:pPr lvl="1"/>
            <a:r>
              <a:rPr lang="en-US" sz="2800" dirty="0"/>
              <a:t>Logical view of the documents</a:t>
            </a:r>
            <a:endParaRPr lang="en-IN" sz="2800" dirty="0"/>
          </a:p>
          <a:p>
            <a:pPr lvl="1"/>
            <a:r>
              <a:rPr lang="en-US" sz="2800" dirty="0"/>
              <a:t>The retrieval process</a:t>
            </a:r>
            <a:endParaRPr lang="en-IN" sz="2800" dirty="0"/>
          </a:p>
          <a:p>
            <a:pPr lvl="1"/>
            <a:r>
              <a:rPr lang="en-IN" sz="2800" dirty="0"/>
              <a:t>Classical IR models  </a:t>
            </a:r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Content Placeholder 5"/>
          <p:cNvSpPr>
            <a:spLocks noGrp="1"/>
          </p:cNvSpPr>
          <p:nvPr>
            <p:ph idx="1"/>
          </p:nvPr>
        </p:nvSpPr>
        <p:spPr>
          <a:xfrm>
            <a:off x="152400" y="1354819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000" b="1" dirty="0"/>
              <a:t>Advantages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Simple model based on linear algebra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Term weights not binary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Allows computing a continuous degree of similarity between queries and documents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Allows ranking documents according to their possible relevance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Allows partial matching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altLang="zh-TW" sz="2000" dirty="0">
                <a:ea typeface="新細明體" charset="-120"/>
              </a:rPr>
              <a:t>Allows efficient implementation for large document collections</a:t>
            </a:r>
            <a:endParaRPr lang="en-US" sz="20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b="1" dirty="0"/>
              <a:t>Disadvantages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0000"/>
                </a:solidFill>
              </a:rPr>
              <a:t>Index terms are assumed to be mutually independent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Search keywords must precisely match document terms</a:t>
            </a:r>
            <a:endParaRPr lang="en-US" sz="2000" dirty="0"/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highlight>
                  <a:srgbClr val="FFFF00"/>
                </a:highlight>
                <a:cs typeface="+mn-cs"/>
              </a:rPr>
              <a:t>Long documents are poorly represented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cs typeface="+mn-cs"/>
              </a:rPr>
              <a:t>The order in which the terms appear in the document is lost in the vector space representation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u="sng" dirty="0">
                <a:cs typeface="+mn-cs"/>
              </a:rPr>
              <a:t>Weighting is intuitive, but not very formal.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kumimoji="1"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The model is called as </a:t>
            </a:r>
            <a:r>
              <a:rPr lang="en-US" dirty="0">
                <a:solidFill>
                  <a:srgbClr val="FF0000"/>
                </a:solidFill>
              </a:rPr>
              <a:t>BIR</a:t>
            </a:r>
            <a:r>
              <a:rPr lang="en-US" dirty="0"/>
              <a:t> (Binary Independence Retrieval)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It uses a 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probabilistic framework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/>
              <a:t>Given a user query, there is an</a:t>
            </a:r>
            <a:r>
              <a:rPr lang="pt-BR" i="1" dirty="0"/>
              <a:t> </a:t>
            </a:r>
            <a:r>
              <a:rPr lang="pt-BR" i="1" dirty="0">
                <a:solidFill>
                  <a:srgbClr val="FF0000"/>
                </a:solidFill>
              </a:rPr>
              <a:t>ideal</a:t>
            </a:r>
            <a:r>
              <a:rPr lang="pt-BR" dirty="0">
                <a:solidFill>
                  <a:srgbClr val="FF0000"/>
                </a:solidFill>
              </a:rPr>
              <a:t> answer set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Guess at the beginning </a:t>
            </a:r>
            <a:r>
              <a:rPr lang="pt-BR" dirty="0"/>
              <a:t>what they could be (i.e., guess initial description of ideal answer set)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User look retrieved doc’s are either relevant or non-relevant</a:t>
            </a:r>
            <a:endParaRPr lang="pt-BR" dirty="0"/>
          </a:p>
          <a:p>
            <a:pPr algn="just">
              <a:buFont typeface="Arial" pitchFamily="34" charset="0"/>
              <a:buChar char="•"/>
            </a:pPr>
            <a:r>
              <a:rPr lang="pt-BR" dirty="0"/>
              <a:t>Improve by iteration.</a:t>
            </a:r>
            <a:endParaRPr lang="en-US" sz="1800" dirty="0"/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2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951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An initial set of documents is retrieved, can be done using vector  model, Boolean model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User inspects these docs looking for the relevant ones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IR system uses this information to refine description of ideal answer set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By repeating this process, it is expected that the description of the ideal answer set will improve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Description of ideal answer set is modelled in probabilistic terms.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Given a user query </a:t>
            </a:r>
            <a:r>
              <a:rPr lang="en-IN" i="1" dirty="0"/>
              <a:t>q </a:t>
            </a:r>
            <a:r>
              <a:rPr lang="en-IN" dirty="0"/>
              <a:t>and a document </a:t>
            </a:r>
            <a:r>
              <a:rPr lang="en-IN" i="1" dirty="0"/>
              <a:t>dj</a:t>
            </a:r>
            <a:r>
              <a:rPr lang="en-IN" dirty="0"/>
              <a:t>, the probabilistic model tries to estimate the probability that the user will find the document </a:t>
            </a:r>
            <a:r>
              <a:rPr lang="en-IN" b="1" i="1" dirty="0"/>
              <a:t>d</a:t>
            </a:r>
            <a:r>
              <a:rPr lang="en-IN" b="1" i="1" baseline="-25000" dirty="0"/>
              <a:t>j</a:t>
            </a:r>
            <a:r>
              <a:rPr lang="en-IN" b="1" i="1" dirty="0"/>
              <a:t> </a:t>
            </a:r>
            <a:r>
              <a:rPr lang="en-IN" dirty="0"/>
              <a:t>interesting (i.e., relevant) </a:t>
            </a:r>
          </a:p>
          <a:p>
            <a:pPr algn="just"/>
            <a:r>
              <a:rPr lang="en-IN" dirty="0"/>
              <a:t>• The </a:t>
            </a:r>
            <a:r>
              <a:rPr lang="en-IN" dirty="0">
                <a:highlight>
                  <a:srgbClr val="FFFF00"/>
                </a:highlight>
              </a:rPr>
              <a:t>model assumes that this probability of relevance depends on the query and the document representations only </a:t>
            </a:r>
          </a:p>
          <a:p>
            <a:pPr algn="just"/>
            <a:r>
              <a:rPr lang="en-IN" dirty="0"/>
              <a:t>• Ideal answer set is referred to as </a:t>
            </a:r>
            <a:r>
              <a:rPr lang="en-IN" i="1" dirty="0"/>
              <a:t>R </a:t>
            </a:r>
            <a:r>
              <a:rPr lang="en-IN" dirty="0"/>
              <a:t>and should maximize the probability of relevance. Documents in the set </a:t>
            </a:r>
            <a:r>
              <a:rPr lang="en-IN" i="1" dirty="0"/>
              <a:t>R </a:t>
            </a:r>
            <a:r>
              <a:rPr lang="en-IN" dirty="0"/>
              <a:t>are predicted to be relevant. </a:t>
            </a:r>
          </a:p>
          <a:p>
            <a:pPr algn="just"/>
            <a:r>
              <a:rPr lang="en-IN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model- Ranking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88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1" dirty="0"/>
              <a:t>Advantages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Documents  are ranked in decreasing order of their probability of relevant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/>
              <a:t>Disadvantages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Need to guess the initial separation of documents into relevant and non-relevant sets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FF0000"/>
                </a:highlight>
              </a:rPr>
              <a:t>All weights are binary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The adoption of the independence assumption for index terms.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26/11/2023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2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9925" indent="-282575">
              <a:lnSpc>
                <a:spcPct val="90000"/>
              </a:lnSpc>
            </a:pPr>
            <a:endParaRPr lang="en-IN" sz="2000" dirty="0"/>
          </a:p>
          <a:p>
            <a:pPr marL="669925" indent="-282575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Retrieval </a:t>
            </a:r>
          </a:p>
        </p:txBody>
      </p:sp>
      <p:pic>
        <p:nvPicPr>
          <p:cNvPr id="9" name="Picture 10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33663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031"/>
          <p:cNvSpPr>
            <a:spLocks noChangeArrowheads="1"/>
          </p:cNvSpPr>
          <p:nvPr/>
        </p:nvSpPr>
        <p:spPr bwMode="auto">
          <a:xfrm>
            <a:off x="1331913" y="3641725"/>
            <a:ext cx="1152525" cy="1223963"/>
          </a:xfrm>
          <a:prstGeom prst="can">
            <a:avLst>
              <a:gd name="adj" fmla="val 265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600" dirty="0"/>
              <a:t>Document </a:t>
            </a:r>
          </a:p>
          <a:p>
            <a:pPr algn="ctr"/>
            <a:r>
              <a:rPr lang="en-AU" sz="1600" dirty="0"/>
              <a:t>collection</a:t>
            </a:r>
          </a:p>
        </p:txBody>
      </p:sp>
      <p:sp>
        <p:nvSpPr>
          <p:cNvPr id="11" name="Line 1032"/>
          <p:cNvSpPr>
            <a:spLocks noChangeShapeType="1"/>
          </p:cNvSpPr>
          <p:nvPr/>
        </p:nvSpPr>
        <p:spPr bwMode="auto">
          <a:xfrm flipH="1">
            <a:off x="5508625" y="3497263"/>
            <a:ext cx="15240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pic>
        <p:nvPicPr>
          <p:cNvPr id="12" name="Picture 10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794250"/>
            <a:ext cx="984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035"/>
          <p:cNvSpPr>
            <a:spLocks noChangeShapeType="1"/>
          </p:cNvSpPr>
          <p:nvPr/>
        </p:nvSpPr>
        <p:spPr bwMode="auto">
          <a:xfrm>
            <a:off x="2700338" y="42894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5508625" y="4217988"/>
            <a:ext cx="18002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22542" name="Rectangle 1038"/>
          <p:cNvSpPr>
            <a:spLocks noChangeArrowheads="1"/>
          </p:cNvSpPr>
          <p:nvPr/>
        </p:nvSpPr>
        <p:spPr bwMode="auto">
          <a:xfrm>
            <a:off x="755650" y="4578350"/>
            <a:ext cx="7924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t"/>
            </a:pPr>
            <a:endParaRPr lang="en-AU" sz="2400" dirty="0">
              <a:latin typeface="Arial Narrow" pitchFamily="34" charset="0"/>
            </a:endParaRP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6705600" y="22860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dirty="0"/>
              <a:t>Information need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5867400" y="335280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AU" dirty="0"/>
              <a:t>Query</a:t>
            </a:r>
          </a:p>
        </p:txBody>
      </p:sp>
      <p:sp>
        <p:nvSpPr>
          <p:cNvPr id="18" name="Text Box 1044"/>
          <p:cNvSpPr txBox="1">
            <a:spLocks noChangeArrowheads="1"/>
          </p:cNvSpPr>
          <p:nvPr/>
        </p:nvSpPr>
        <p:spPr bwMode="auto">
          <a:xfrm>
            <a:off x="6172200" y="4191000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AU" dirty="0"/>
              <a:t>Answer List</a:t>
            </a:r>
          </a:p>
        </p:txBody>
      </p:sp>
      <p:sp>
        <p:nvSpPr>
          <p:cNvPr id="19" name="laptop"/>
          <p:cNvSpPr>
            <a:spLocks noEditPoints="1" noChangeArrowheads="1"/>
          </p:cNvSpPr>
          <p:nvPr/>
        </p:nvSpPr>
        <p:spPr bwMode="auto">
          <a:xfrm>
            <a:off x="3995738" y="3570288"/>
            <a:ext cx="1512887" cy="12239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AU" sz="1400" dirty="0"/>
              <a:t>IR system</a:t>
            </a:r>
          </a:p>
        </p:txBody>
      </p:sp>
      <p:sp>
        <p:nvSpPr>
          <p:cNvPr id="20" name="Text Box 1052"/>
          <p:cNvSpPr txBox="1">
            <a:spLocks noChangeArrowheads="1"/>
          </p:cNvSpPr>
          <p:nvPr/>
        </p:nvSpPr>
        <p:spPr bwMode="auto">
          <a:xfrm>
            <a:off x="2771775" y="3857625"/>
            <a:ext cx="106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AU" dirty="0"/>
              <a:t>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" y="1433334"/>
            <a:ext cx="864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b="1" dirty="0">
                <a:latin typeface="Arial" pitchFamily="34" charset="0"/>
                <a:cs typeface="Arial" pitchFamily="34" charset="0"/>
              </a:rPr>
              <a:t>To retrieve documents efficiently, relevant to an information need from a large document set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/>
      <p:bldP spid="17" grpId="0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dirty="0"/>
              <a:t>IR: </a:t>
            </a:r>
            <a:r>
              <a:rPr lang="pt-BR" b="1" dirty="0"/>
              <a:t>representation, storage, organization of, and access to information items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/>
              <a:t>Focus on the </a:t>
            </a:r>
            <a:r>
              <a:rPr lang="pt-BR" b="1" i="1" dirty="0"/>
              <a:t>user information need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/>
              <a:t>Emphasis is on the </a:t>
            </a:r>
            <a:r>
              <a:rPr lang="pt-BR" b="1" dirty="0"/>
              <a:t>retrieval of information </a:t>
            </a:r>
            <a:r>
              <a:rPr lang="pt-BR" dirty="0"/>
              <a:t>(not data)</a:t>
            </a:r>
          </a:p>
          <a:p>
            <a:pPr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/>
              <a:t> Search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Filtering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Organization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Multiple languages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Multiple media</a:t>
            </a:r>
          </a:p>
        </p:txBody>
      </p:sp>
      <p:sp>
        <p:nvSpPr>
          <p:cNvPr id="4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Retrieval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Retrospective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“Searching the </a:t>
            </a:r>
            <a:r>
              <a:rPr lang="en-US" sz="2400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Different queries posed against a </a:t>
            </a:r>
            <a:r>
              <a:rPr lang="en-US" sz="2400" dirty="0">
                <a:solidFill>
                  <a:srgbClr val="FF0000"/>
                </a:solidFill>
              </a:rPr>
              <a:t>static collection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Time </a:t>
            </a:r>
            <a:r>
              <a:rPr lang="en-US" sz="2400" dirty="0">
                <a:solidFill>
                  <a:srgbClr val="FF0000"/>
                </a:solidFill>
              </a:rPr>
              <a:t>invariant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Prospective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“Searching the </a:t>
            </a:r>
            <a:r>
              <a:rPr lang="en-US" sz="2400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Static query posed against a </a:t>
            </a:r>
            <a:r>
              <a:rPr lang="en-US" sz="2400" dirty="0">
                <a:solidFill>
                  <a:srgbClr val="FF0000"/>
                </a:solidFill>
              </a:rPr>
              <a:t>dynamic collection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Time </a:t>
            </a:r>
            <a:r>
              <a:rPr lang="en-US" sz="2400" dirty="0">
                <a:solidFill>
                  <a:srgbClr val="FF0000"/>
                </a:solidFill>
              </a:rPr>
              <a:t>dependent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42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Information Needs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b="1" dirty="0"/>
              <a:t>Input:  </a:t>
            </a:r>
          </a:p>
          <a:p>
            <a:pPr lvl="2" algn="just"/>
            <a:r>
              <a:rPr lang="en-IN" sz="2800" dirty="0"/>
              <a:t>A corpus of textual natural-language documents</a:t>
            </a:r>
          </a:p>
          <a:p>
            <a:pPr lvl="2" algn="just"/>
            <a:r>
              <a:rPr lang="en-IN" sz="2800" dirty="0"/>
              <a:t>A user query in the form of a textual string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b="1" dirty="0"/>
              <a:t>Output: </a:t>
            </a:r>
          </a:p>
          <a:p>
            <a:pPr lvl="2" algn="just"/>
            <a:r>
              <a:rPr lang="en-IN" sz="2800" dirty="0"/>
              <a:t> A </a:t>
            </a:r>
            <a:r>
              <a:rPr lang="en-IN" sz="2800" dirty="0">
                <a:highlight>
                  <a:srgbClr val="FFFF00"/>
                </a:highlight>
              </a:rPr>
              <a:t>ranked set of documents </a:t>
            </a:r>
            <a:r>
              <a:rPr lang="en-IN" sz="2800" dirty="0"/>
              <a:t>that are relevant to the query.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Task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26/11/2023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INFORMATION RETRIEVAL;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2591</Words>
  <Application>Microsoft Office PowerPoint</Application>
  <PresentationFormat>On-screen Show (4:3)</PresentationFormat>
  <Paragraphs>506</Paragraphs>
  <Slides>44</Slides>
  <Notes>4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Arial Narrow</vt:lpstr>
      <vt:lpstr>Calibri</vt:lpstr>
      <vt:lpstr>Monotype Sorts</vt:lpstr>
      <vt:lpstr>Times New Roman</vt:lpstr>
      <vt:lpstr>Verdana</vt:lpstr>
      <vt:lpstr>Wingdings</vt:lpstr>
      <vt:lpstr>Office Theme</vt:lpstr>
      <vt:lpstr>1_Custom Design</vt:lpstr>
      <vt:lpstr>Custom Design</vt:lpstr>
      <vt:lpstr>Document</vt:lpstr>
      <vt:lpstr>Equation</vt:lpstr>
      <vt:lpstr>AIMLCZG537/DSECLZG537 Information Retrieval</vt:lpstr>
      <vt:lpstr>PowerPoint Presentation</vt:lpstr>
      <vt:lpstr>PowerPoint Presentation</vt:lpstr>
      <vt:lpstr>PowerPoint Presentation</vt:lpstr>
      <vt:lpstr>Information Retrieval </vt:lpstr>
      <vt:lpstr>Motivation</vt:lpstr>
      <vt:lpstr>PowerPoint Presentation</vt:lpstr>
      <vt:lpstr>Types of Information Needs</vt:lpstr>
      <vt:lpstr>PowerPoint Presentation</vt:lpstr>
      <vt:lpstr>PowerPoint Presentation</vt:lpstr>
      <vt:lpstr>Relevance</vt:lpstr>
      <vt:lpstr>Intelligent IR</vt:lpstr>
      <vt:lpstr>PowerPoint Presentation</vt:lpstr>
      <vt:lpstr>IR vs. Data Retrieval</vt:lpstr>
      <vt:lpstr>IR System -Basic Concepts</vt:lpstr>
      <vt:lpstr>PowerPoint Presentation</vt:lpstr>
      <vt:lpstr>Logical view of the documents</vt:lpstr>
      <vt:lpstr>Basic Concepts </vt:lpstr>
      <vt:lpstr>Logical view of the documents </vt:lpstr>
      <vt:lpstr>The Retrieval Process</vt:lpstr>
      <vt:lpstr>The Retrieval Process </vt:lpstr>
      <vt:lpstr>IR System Components</vt:lpstr>
      <vt:lpstr>PowerPoint Presentation</vt:lpstr>
      <vt:lpstr>Information Retrieval Models</vt:lpstr>
      <vt:lpstr>Modeling</vt:lpstr>
      <vt:lpstr>PowerPoint Presentation</vt:lpstr>
      <vt:lpstr>PowerPoint Presentation</vt:lpstr>
      <vt:lpstr>Retrieval - Ad hoc</vt:lpstr>
      <vt:lpstr>PowerPoint Presentation</vt:lpstr>
      <vt:lpstr>Classic Information Retrieval</vt:lpstr>
      <vt:lpstr>PowerPoint Presentation</vt:lpstr>
      <vt:lpstr>Classical IR Models</vt:lpstr>
      <vt:lpstr> Boolean Model</vt:lpstr>
      <vt:lpstr>PowerPoint Presentation</vt:lpstr>
      <vt:lpstr>PowerPoint Presentation</vt:lpstr>
      <vt:lpstr>PowerPoint Presentation</vt:lpstr>
      <vt:lpstr>PowerPoint Presentation</vt:lpstr>
      <vt:lpstr>Vector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PRAKASH PRASAD</cp:lastModifiedBy>
  <cp:revision>308</cp:revision>
  <dcterms:created xsi:type="dcterms:W3CDTF">2011-09-14T09:42:05Z</dcterms:created>
  <dcterms:modified xsi:type="dcterms:W3CDTF">2024-01-04T10:38:34Z</dcterms:modified>
</cp:coreProperties>
</file>