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C9_F5A70A15.xml" ContentType="application/vnd.ms-powerpoint.comments+xml"/>
  <Override PartName="/ppt/notesSlides/notesSlide3.xml" ContentType="application/vnd.openxmlformats-officedocument.presentationml.notesSlide+xml"/>
  <Override PartName="/ppt/comments/modernComment_1E9_E3CDAC59.xml" ContentType="application/vnd.ms-powerpoint.comments+xml"/>
  <Override PartName="/ppt/comments/modernComment_214_6A23672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0" r:id="rId2"/>
    <p:sldMasterId id="2147483668" r:id="rId3"/>
  </p:sldMasterIdLst>
  <p:notesMasterIdLst>
    <p:notesMasterId r:id="rId34"/>
  </p:notesMasterIdLst>
  <p:handoutMasterIdLst>
    <p:handoutMasterId r:id="rId35"/>
  </p:handoutMasterIdLst>
  <p:sldIdLst>
    <p:sldId id="260" r:id="rId4"/>
    <p:sldId id="372" r:id="rId5"/>
    <p:sldId id="450" r:id="rId6"/>
    <p:sldId id="451" r:id="rId7"/>
    <p:sldId id="452" r:id="rId8"/>
    <p:sldId id="457" r:id="rId9"/>
    <p:sldId id="455" r:id="rId10"/>
    <p:sldId id="458" r:id="rId11"/>
    <p:sldId id="461" r:id="rId12"/>
    <p:sldId id="488" r:id="rId13"/>
    <p:sldId id="486" r:id="rId14"/>
    <p:sldId id="489" r:id="rId15"/>
    <p:sldId id="490" r:id="rId16"/>
    <p:sldId id="532" r:id="rId17"/>
    <p:sldId id="468" r:id="rId18"/>
    <p:sldId id="469" r:id="rId19"/>
    <p:sldId id="470" r:id="rId20"/>
    <p:sldId id="471" r:id="rId21"/>
    <p:sldId id="473" r:id="rId22"/>
    <p:sldId id="475" r:id="rId23"/>
    <p:sldId id="481" r:id="rId24"/>
    <p:sldId id="482" r:id="rId25"/>
    <p:sldId id="483" r:id="rId26"/>
    <p:sldId id="522" r:id="rId27"/>
    <p:sldId id="499" r:id="rId28"/>
    <p:sldId id="528" r:id="rId29"/>
    <p:sldId id="529" r:id="rId30"/>
    <p:sldId id="530" r:id="rId31"/>
    <p:sldId id="531" r:id="rId32"/>
    <p:sldId id="525" r:id="rId33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59C2CE-3FEF-3F39-D2DE-D56DDD56E2AB}" name="PRAKASH PRASAD" initials="PP" userId="S::2022ac05256@wilp.bits-pilani.ac.in::4ab36437-439e-4101-b0fe-83740c58419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101141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102" d="100"/>
          <a:sy n="102" d="100"/>
        </p:scale>
        <p:origin x="741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omments/modernComment_1C9_F5A70A1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7742128-7379-4D9F-85D0-B4D0EB5630F6}" authorId="{1A59C2CE-3FEF-3F39-D2DE-D56DDD56E2AB}" created="2024-01-04T10:48:12.39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21365013" sldId="457"/>
      <ac:spMk id="15363" creationId="{00000000-0000-0000-0000-000000000000}"/>
    </ac:deMkLst>
    <p188:txBody>
      <a:bodyPr/>
      <a:lstStyle/>
      <a:p>
        <a:r>
          <a:rPr lang="en-IN"/>
          <a:t>Vector here is simply row of an index in last table</a:t>
        </a:r>
      </a:p>
    </p188:txBody>
  </p188:cm>
</p188:cmLst>
</file>

<file path=ppt/comments/modernComment_1E9_E3CDAC5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8D01698-FDCC-4641-ACA1-4EFCC7329F93}" authorId="{1A59C2CE-3FEF-3F39-D2DE-D56DDD56E2AB}" created="2024-01-04T10:58:07.483">
    <pc:sldMkLst xmlns:pc="http://schemas.microsoft.com/office/powerpoint/2013/main/command">
      <pc:docMk/>
      <pc:sldMk cId="3821907033" sldId="489"/>
    </pc:sldMkLst>
    <p188:txBody>
      <a:bodyPr/>
      <a:lstStyle/>
      <a:p>
        <a:r>
          <a:rPr lang="en-IN"/>
          <a:t>Is sorting necessary?</a:t>
        </a:r>
      </a:p>
    </p188:txBody>
  </p188:cm>
</p188:cmLst>
</file>

<file path=ppt/comments/modernComment_214_6A23672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A6D1E4A-0EF9-41B6-AFAE-9CA28AA44117}" authorId="{1A59C2CE-3FEF-3F39-D2DE-D56DDD56E2AB}" created="2024-01-04T10:59:31.16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80705057" sldId="532"/>
      <ac:spMk id="2" creationId="{00000000-0000-0000-0000-000000000000}"/>
    </ac:deMkLst>
    <p188:txBody>
      <a:bodyPr/>
      <a:lstStyle/>
      <a:p>
        <a:r>
          <a:rPr lang="en-IN"/>
          <a:t>Stemming?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0381A-7BB0-4858-91C5-00436FD606F4}" type="datetimeFigureOut">
              <a:rPr lang="en-IN" smtClean="0"/>
              <a:pPr/>
              <a:t>04-01-2024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7100-652A-405A-BF98-CBA3AF4089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34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4D447-FE21-4C45-A3D5-DC463BD17986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29559-5C6D-4B11-970C-EAED66EBCD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33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29559-5C6D-4B11-970C-EAED66EBCD5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9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69AC5-374B-47AC-9E76-0C6049BDA9DA}" type="slidenum">
              <a:rPr lang="en-US"/>
              <a:pPr/>
              <a:t>5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638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Linked lists generally preferred to arrays</a:t>
            </a:r>
          </a:p>
          <a:p>
            <a:pPr lvl="1" eaLnBrk="1" hangingPunct="1"/>
            <a:r>
              <a:rPr lang="en-US">
                <a:latin typeface="Arial" pitchFamily="34" charset="0"/>
              </a:rPr>
              <a:t>Dynamic space allocation</a:t>
            </a:r>
          </a:p>
          <a:p>
            <a:pPr lvl="1" eaLnBrk="1" hangingPunct="1"/>
            <a:r>
              <a:rPr lang="en-US">
                <a:latin typeface="Arial" pitchFamily="34" charset="0"/>
              </a:rPr>
              <a:t>Insertion of terms into documents easy</a:t>
            </a:r>
          </a:p>
          <a:p>
            <a:pPr lvl="1" eaLnBrk="1" hangingPunct="1"/>
            <a:r>
              <a:rPr lang="en-US">
                <a:latin typeface="Arial" pitchFamily="34" charset="0"/>
              </a:rPr>
              <a:t>Space overhead of pointers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fld id="{9520E0DA-AC6B-4D9B-A635-47B6CF682128}" type="slidenum">
              <a:rPr lang="en-US" sz="1100"/>
              <a:pPr eaLnBrk="1" hangingPunct="1"/>
              <a:t>12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295179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03/12/2023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32ADB-4057-479D-BB00-318B90DAE4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03/12/2023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BC39-F7B9-4EA1-8040-BA6F7D3CEE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03/12/2023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1A416-2BCE-47B0-B4A7-DEA4178ACC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03/12/2023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940A1-D2F6-4EDA-8BD5-5C7C4CD57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6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315200" cy="1028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00200" y="1219200"/>
            <a:ext cx="7239000" cy="5334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60042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013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363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59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626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958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9113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1901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3081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507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8495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1234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9351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19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8630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017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956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9163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5297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9673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5378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8003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685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7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-29817" y="6185546"/>
            <a:ext cx="2133600" cy="365125"/>
          </a:xfrm>
        </p:spPr>
        <p:txBody>
          <a:bodyPr/>
          <a:lstStyle/>
          <a:p>
            <a:r>
              <a:rPr lang="en-US"/>
              <a:t>03/12/2023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2590800" y="6224970"/>
            <a:ext cx="3619500" cy="365125"/>
          </a:xfrm>
        </p:spPr>
        <p:txBody>
          <a:bodyPr/>
          <a:lstStyle>
            <a:lvl1pPr>
              <a:defRPr b="1">
                <a:solidFill>
                  <a:srgbClr val="101141"/>
                </a:solidFill>
              </a:defRPr>
            </a:lvl1pPr>
          </a:lstStyle>
          <a:p>
            <a:r>
              <a:rPr lang="en-US"/>
              <a:t>ZG537;INFORMATION RETRIEVAL; L2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03/12/2023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5" r:id="rId14"/>
    <p:sldLayoutId id="2147483666" r:id="rId15"/>
    <p:sldLayoutId id="2147483667" r:id="rId16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03/12/2023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ZG537;INFORMATION RETRIEVAL; L2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61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03/12/2023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ZG537;INFORMATION RETRIEVAL; L2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36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E9_E3CDAC5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14_6A23672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/IR-boo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C9_F5A70A1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0200" y="3505200"/>
            <a:ext cx="6781800" cy="1524000"/>
          </a:xfrm>
        </p:spPr>
        <p:txBody>
          <a:bodyPr/>
          <a:lstStyle/>
          <a:p>
            <a:pPr algn="ctr"/>
            <a:r>
              <a:rPr lang="en-US" sz="4000" dirty="0"/>
              <a:t>AIMLCZG537/DSECLZG537</a:t>
            </a:r>
            <a:br>
              <a:rPr lang="en-US" sz="4000" dirty="0"/>
            </a:br>
            <a:r>
              <a:rPr lang="en-US" sz="4000" dirty="0"/>
              <a:t>Information Retrieval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2743200" y="4953000"/>
            <a:ext cx="6400800" cy="76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			Dr. Maheswari  Karthikeyan</a:t>
            </a:r>
          </a:p>
          <a:p>
            <a:pPr>
              <a:buNone/>
            </a:pPr>
            <a:r>
              <a:rPr lang="en-US" sz="24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			          Lecture2 : 03-12-2023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Inverted Index</a:t>
            </a:r>
          </a:p>
          <a:p>
            <a:pPr algn="ctr"/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381000" y="3733800"/>
            <a:ext cx="11763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b="1" i="1"/>
              <a:t>Brutus</a:t>
            </a: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381000" y="4791075"/>
            <a:ext cx="16144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b="1" i="1"/>
              <a:t>Calpurnia</a:t>
            </a:r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381000" y="4267200"/>
            <a:ext cx="1295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b="1" i="1"/>
              <a:t>Caesar</a:t>
            </a:r>
          </a:p>
        </p:txBody>
      </p:sp>
      <p:sp>
        <p:nvSpPr>
          <p:cNvPr id="22536" name="AutoShape 7"/>
          <p:cNvSpPr>
            <a:spLocks noChangeArrowheads="1"/>
          </p:cNvSpPr>
          <p:nvPr/>
        </p:nvSpPr>
        <p:spPr bwMode="auto">
          <a:xfrm>
            <a:off x="2057400" y="38100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537" name="AutoShape 8"/>
          <p:cNvSpPr>
            <a:spLocks noChangeArrowheads="1"/>
          </p:cNvSpPr>
          <p:nvPr/>
        </p:nvSpPr>
        <p:spPr bwMode="auto">
          <a:xfrm>
            <a:off x="2057400" y="43434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pSp>
        <p:nvGrpSpPr>
          <p:cNvPr id="22538" name="Group 26"/>
          <p:cNvGrpSpPr>
            <a:grpSpLocks/>
          </p:cNvGrpSpPr>
          <p:nvPr/>
        </p:nvGrpSpPr>
        <p:grpSpPr bwMode="auto">
          <a:xfrm>
            <a:off x="3276600" y="4876800"/>
            <a:ext cx="4876800" cy="304800"/>
            <a:chOff x="2064" y="2448"/>
            <a:chExt cx="3072" cy="192"/>
          </a:xfrm>
        </p:grpSpPr>
        <p:sp>
          <p:nvSpPr>
            <p:cNvPr id="22577" name="Rectangle 27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578" name="Rectangle 28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79" name="Rectangle 29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80" name="Rectangle 30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81" name="Line 31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</p:grpSp>
      <p:grpSp>
        <p:nvGrpSpPr>
          <p:cNvPr id="22539" name="Group 51"/>
          <p:cNvGrpSpPr>
            <a:grpSpLocks/>
          </p:cNvGrpSpPr>
          <p:nvPr/>
        </p:nvGrpSpPr>
        <p:grpSpPr bwMode="auto">
          <a:xfrm>
            <a:off x="3276600" y="4267200"/>
            <a:ext cx="4959350" cy="461963"/>
            <a:chOff x="2064" y="2688"/>
            <a:chExt cx="3124" cy="291"/>
          </a:xfrm>
        </p:grpSpPr>
        <p:grpSp>
          <p:nvGrpSpPr>
            <p:cNvPr id="22563" name="Group 20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22572" name="Rectangle 2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73" name="Rectangle 22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74" name="Rectangle 23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75" name="Rectangle 24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76" name="Line 25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22564" name="Text Box 32"/>
            <p:cNvSpPr txBox="1">
              <a:spLocks noChangeArrowheads="1"/>
            </p:cNvSpPr>
            <p:nvPr/>
          </p:nvSpPr>
          <p:spPr bwMode="auto">
            <a:xfrm>
              <a:off x="2150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2565" name="Text Box 33"/>
            <p:cNvSpPr txBox="1">
              <a:spLocks noChangeArrowheads="1"/>
            </p:cNvSpPr>
            <p:nvPr/>
          </p:nvSpPr>
          <p:spPr bwMode="auto">
            <a:xfrm>
              <a:off x="258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22566" name="Text Box 34"/>
            <p:cNvSpPr txBox="1">
              <a:spLocks noChangeArrowheads="1"/>
            </p:cNvSpPr>
            <p:nvPr/>
          </p:nvSpPr>
          <p:spPr bwMode="auto">
            <a:xfrm>
              <a:off x="294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22567" name="Text Box 35"/>
            <p:cNvSpPr txBox="1">
              <a:spLocks noChangeArrowheads="1"/>
            </p:cNvSpPr>
            <p:nvPr/>
          </p:nvSpPr>
          <p:spPr bwMode="auto">
            <a:xfrm>
              <a:off x="331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22568" name="Text Box 36"/>
            <p:cNvSpPr txBox="1">
              <a:spLocks noChangeArrowheads="1"/>
            </p:cNvSpPr>
            <p:nvPr/>
          </p:nvSpPr>
          <p:spPr bwMode="auto">
            <a:xfrm>
              <a:off x="366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6</a:t>
              </a:r>
            </a:p>
          </p:txBody>
        </p:sp>
        <p:sp>
          <p:nvSpPr>
            <p:cNvPr id="22569" name="Text Box 37"/>
            <p:cNvSpPr txBox="1">
              <a:spLocks noChangeArrowheads="1"/>
            </p:cNvSpPr>
            <p:nvPr/>
          </p:nvSpPr>
          <p:spPr bwMode="auto">
            <a:xfrm>
              <a:off x="4049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22570" name="Text Box 38"/>
            <p:cNvSpPr txBox="1">
              <a:spLocks noChangeArrowheads="1"/>
            </p:cNvSpPr>
            <p:nvPr/>
          </p:nvSpPr>
          <p:spPr bwMode="auto">
            <a:xfrm>
              <a:off x="4416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57</a:t>
              </a:r>
            </a:p>
          </p:txBody>
        </p:sp>
        <p:sp>
          <p:nvSpPr>
            <p:cNvPr id="22571" name="Text Box 39"/>
            <p:cNvSpPr txBox="1">
              <a:spLocks noChangeArrowheads="1"/>
            </p:cNvSpPr>
            <p:nvPr/>
          </p:nvSpPr>
          <p:spPr bwMode="auto">
            <a:xfrm>
              <a:off x="4704" y="2688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132</a:t>
              </a:r>
            </a:p>
          </p:txBody>
        </p:sp>
      </p:grpSp>
      <p:grpSp>
        <p:nvGrpSpPr>
          <p:cNvPr id="22540" name="Group 52"/>
          <p:cNvGrpSpPr>
            <a:grpSpLocks/>
          </p:cNvGrpSpPr>
          <p:nvPr/>
        </p:nvGrpSpPr>
        <p:grpSpPr bwMode="auto">
          <a:xfrm>
            <a:off x="3276600" y="3733800"/>
            <a:ext cx="4876800" cy="461963"/>
            <a:chOff x="2064" y="2400"/>
            <a:chExt cx="3072" cy="291"/>
          </a:xfrm>
        </p:grpSpPr>
        <p:grpSp>
          <p:nvGrpSpPr>
            <p:cNvPr id="22549" name="Group 19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22558" name="Rectangle 1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59" name="Rectangle 1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60" name="Rectangle 15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61" name="Rectangle 16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62" name="Line 1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22550" name="Text Box 40"/>
            <p:cNvSpPr txBox="1">
              <a:spLocks noChangeArrowheads="1"/>
            </p:cNvSpPr>
            <p:nvPr/>
          </p:nvSpPr>
          <p:spPr bwMode="auto">
            <a:xfrm>
              <a:off x="2160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2551" name="Text Box 41"/>
            <p:cNvSpPr txBox="1">
              <a:spLocks noChangeArrowheads="1"/>
            </p:cNvSpPr>
            <p:nvPr/>
          </p:nvSpPr>
          <p:spPr bwMode="auto">
            <a:xfrm>
              <a:off x="2513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22552" name="Text Box 42"/>
            <p:cNvSpPr txBox="1">
              <a:spLocks noChangeArrowheads="1"/>
            </p:cNvSpPr>
            <p:nvPr/>
          </p:nvSpPr>
          <p:spPr bwMode="auto">
            <a:xfrm>
              <a:off x="2928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22553" name="Text Box 43"/>
            <p:cNvSpPr txBox="1">
              <a:spLocks noChangeArrowheads="1"/>
            </p:cNvSpPr>
            <p:nvPr/>
          </p:nvSpPr>
          <p:spPr bwMode="auto">
            <a:xfrm>
              <a:off x="3264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11</a:t>
              </a:r>
            </a:p>
          </p:txBody>
        </p:sp>
        <p:sp>
          <p:nvSpPr>
            <p:cNvPr id="22554" name="Text Box 44"/>
            <p:cNvSpPr txBox="1">
              <a:spLocks noChangeArrowheads="1"/>
            </p:cNvSpPr>
            <p:nvPr/>
          </p:nvSpPr>
          <p:spPr bwMode="auto">
            <a:xfrm>
              <a:off x="3665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31</a:t>
              </a:r>
            </a:p>
          </p:txBody>
        </p:sp>
        <p:sp>
          <p:nvSpPr>
            <p:cNvPr id="22555" name="Text Box 45"/>
            <p:cNvSpPr txBox="1">
              <a:spLocks noChangeArrowheads="1"/>
            </p:cNvSpPr>
            <p:nvPr/>
          </p:nvSpPr>
          <p:spPr bwMode="auto">
            <a:xfrm>
              <a:off x="4049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45</a:t>
              </a:r>
            </a:p>
          </p:txBody>
        </p:sp>
        <p:sp>
          <p:nvSpPr>
            <p:cNvPr id="22556" name="Text Box 46"/>
            <p:cNvSpPr txBox="1">
              <a:spLocks noChangeArrowheads="1"/>
            </p:cNvSpPr>
            <p:nvPr/>
          </p:nvSpPr>
          <p:spPr bwMode="auto">
            <a:xfrm>
              <a:off x="4320" y="2400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173</a:t>
              </a:r>
            </a:p>
          </p:txBody>
        </p:sp>
        <p:sp>
          <p:nvSpPr>
            <p:cNvPr id="22557" name="Text Box 47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22541" name="Text Box 48"/>
          <p:cNvSpPr txBox="1">
            <a:spLocks noChangeArrowheads="1"/>
          </p:cNvSpPr>
          <p:nvPr/>
        </p:nvSpPr>
        <p:spPr bwMode="auto">
          <a:xfrm>
            <a:off x="3276600" y="4800600"/>
            <a:ext cx="37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22542" name="AutoShape 49"/>
          <p:cNvSpPr>
            <a:spLocks noChangeArrowheads="1"/>
          </p:cNvSpPr>
          <p:nvPr/>
        </p:nvSpPr>
        <p:spPr bwMode="auto">
          <a:xfrm>
            <a:off x="2057400" y="48768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543" name="Text Box 50"/>
          <p:cNvSpPr txBox="1">
            <a:spLocks noChangeArrowheads="1"/>
          </p:cNvSpPr>
          <p:nvPr/>
        </p:nvSpPr>
        <p:spPr bwMode="auto">
          <a:xfrm>
            <a:off x="3895725" y="4800600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/>
              <a:t>31</a:t>
            </a:r>
          </a:p>
        </p:txBody>
      </p:sp>
      <p:sp>
        <p:nvSpPr>
          <p:cNvPr id="22545" name="TextBox 4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22546" name="Text Box 46"/>
          <p:cNvSpPr txBox="1">
            <a:spLocks noChangeArrowheads="1"/>
          </p:cNvSpPr>
          <p:nvPr/>
        </p:nvSpPr>
        <p:spPr bwMode="auto">
          <a:xfrm>
            <a:off x="7467600" y="37338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/>
              <a:t>174</a:t>
            </a:r>
          </a:p>
        </p:txBody>
      </p:sp>
      <p:sp>
        <p:nvSpPr>
          <p:cNvPr id="22547" name="Text Box 50"/>
          <p:cNvSpPr txBox="1">
            <a:spLocks noChangeArrowheads="1"/>
          </p:cNvSpPr>
          <p:nvPr/>
        </p:nvSpPr>
        <p:spPr bwMode="auto">
          <a:xfrm>
            <a:off x="4606925" y="4800600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/>
              <a:t>54</a:t>
            </a:r>
          </a:p>
        </p:txBody>
      </p:sp>
      <p:sp>
        <p:nvSpPr>
          <p:cNvPr id="22548" name="Text Box 50"/>
          <p:cNvSpPr txBox="1">
            <a:spLocks noChangeArrowheads="1"/>
          </p:cNvSpPr>
          <p:nvPr/>
        </p:nvSpPr>
        <p:spPr bwMode="auto">
          <a:xfrm>
            <a:off x="5029200" y="48006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/>
              <a:t>101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68801" y="2438400"/>
            <a:ext cx="1639093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87987" y="1897352"/>
            <a:ext cx="2740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rial" pitchFamily="34" charset="0"/>
                <a:cs typeface="Arial" pitchFamily="34" charset="0"/>
              </a:rPr>
              <a:t>Inverted Lists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2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/>
            <a:r>
              <a:rPr lang="en-IN" dirty="0"/>
              <a:t>Building an Inverted Index 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US" dirty="0"/>
              <a:t>For each term </a:t>
            </a:r>
            <a:r>
              <a:rPr lang="en-US" i="1" dirty="0"/>
              <a:t>t</a:t>
            </a:r>
            <a:r>
              <a:rPr lang="en-US" dirty="0"/>
              <a:t>, we must store a list of all documents that contain </a:t>
            </a:r>
            <a:r>
              <a:rPr lang="en-US" i="1" dirty="0"/>
              <a:t>t</a:t>
            </a:r>
            <a:r>
              <a:rPr lang="en-US" dirty="0"/>
              <a:t>.</a:t>
            </a:r>
          </a:p>
          <a:p>
            <a:pPr lvl="2" algn="just"/>
            <a:r>
              <a:rPr lang="en-US" dirty="0"/>
              <a:t>Identify each by a </a:t>
            </a:r>
            <a:r>
              <a:rPr lang="en-US" b="1" dirty="0"/>
              <a:t>docID</a:t>
            </a:r>
            <a:r>
              <a:rPr lang="en-US" dirty="0"/>
              <a:t>, a document serial number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Sort according to </a:t>
            </a:r>
            <a:r>
              <a:rPr lang="en-IN" b="1" dirty="0"/>
              <a:t>docID 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Instances of the same term are grouped and split into a dictionary and posting 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Can be implemented using either singly linked lists or variable length arrays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Inverted Index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7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Inverted Index</a:t>
            </a:r>
          </a:p>
          <a:p>
            <a:pPr algn="ctr"/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04800" y="3971925"/>
            <a:ext cx="1666875" cy="2398713"/>
            <a:chOff x="192" y="2502"/>
            <a:chExt cx="1050" cy="1511"/>
          </a:xfrm>
        </p:grpSpPr>
        <p:sp>
          <p:nvSpPr>
            <p:cNvPr id="23612" name="AutoShape 46"/>
            <p:cNvSpPr>
              <a:spLocks/>
            </p:cNvSpPr>
            <p:nvPr/>
          </p:nvSpPr>
          <p:spPr bwMode="auto">
            <a:xfrm>
              <a:off x="192" y="2502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38" name="Text Box 47"/>
            <p:cNvSpPr txBox="1">
              <a:spLocks noChangeArrowheads="1"/>
            </p:cNvSpPr>
            <p:nvPr/>
          </p:nvSpPr>
          <p:spPr bwMode="auto">
            <a:xfrm>
              <a:off x="278" y="3725"/>
              <a:ext cx="964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1">
                  <a:latin typeface="Tahoma" charset="0"/>
                  <a:ea typeface="Arial Unicode MS" charset="0"/>
                  <a:cs typeface="Arial Unicode MS" charset="0"/>
                </a:rPr>
                <a:t>Dictionary</a:t>
              </a:r>
            </a:p>
          </p:txBody>
        </p:sp>
        <p:cxnSp>
          <p:nvCxnSpPr>
            <p:cNvPr id="23614" name="AutoShape 48"/>
            <p:cNvCxnSpPr>
              <a:cxnSpLocks noChangeShapeType="1"/>
              <a:stCxn id="33838" idx="1"/>
              <a:endCxn id="23612" idx="1"/>
            </p:cNvCxnSpPr>
            <p:nvPr/>
          </p:nvCxnSpPr>
          <p:spPr bwMode="auto">
            <a:xfrm rot="10800000">
              <a:off x="192" y="2982"/>
              <a:ext cx="86" cy="889"/>
            </a:xfrm>
            <a:prstGeom prst="curvedConnector3">
              <a:avLst>
                <a:gd name="adj1" fmla="val 2674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3657600" y="5495925"/>
            <a:ext cx="5334000" cy="803275"/>
            <a:chOff x="2352" y="3600"/>
            <a:chExt cx="3360" cy="506"/>
          </a:xfrm>
        </p:grpSpPr>
        <p:sp>
          <p:nvSpPr>
            <p:cNvPr id="23610" name="AutoShape 51"/>
            <p:cNvSpPr>
              <a:spLocks/>
            </p:cNvSpPr>
            <p:nvPr/>
          </p:nvSpPr>
          <p:spPr bwMode="auto">
            <a:xfrm rot="-5400000">
              <a:off x="3924" y="2028"/>
              <a:ext cx="216" cy="3360"/>
            </a:xfrm>
            <a:prstGeom prst="leftBrace">
              <a:avLst>
                <a:gd name="adj1" fmla="val 12963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611" name="Text Box 52"/>
            <p:cNvSpPr txBox="1">
              <a:spLocks noChangeArrowheads="1"/>
            </p:cNvSpPr>
            <p:nvPr/>
          </p:nvSpPr>
          <p:spPr bwMode="auto">
            <a:xfrm>
              <a:off x="3600" y="3815"/>
              <a:ext cx="880" cy="291"/>
            </a:xfrm>
            <a:prstGeom prst="rect">
              <a:avLst/>
            </a:prstGeom>
            <a:solidFill>
              <a:srgbClr val="83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i="1">
                  <a:latin typeface="Tahoma" pitchFamily="34" charset="0"/>
                </a:rPr>
                <a:t>Postings</a:t>
              </a:r>
            </a:p>
          </p:txBody>
        </p:sp>
      </p:grpSp>
      <p:sp>
        <p:nvSpPr>
          <p:cNvPr id="1200183" name="Text Box 55"/>
          <p:cNvSpPr txBox="1">
            <a:spLocks noChangeArrowheads="1"/>
          </p:cNvSpPr>
          <p:nvPr/>
        </p:nvSpPr>
        <p:spPr bwMode="auto">
          <a:xfrm>
            <a:off x="5874760" y="3076830"/>
            <a:ext cx="2653290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dirty="0"/>
              <a:t>Sorted by docID </a:t>
            </a:r>
          </a:p>
        </p:txBody>
      </p:sp>
      <p:sp>
        <p:nvSpPr>
          <p:cNvPr id="22568" name="Rectangle 73"/>
          <p:cNvSpPr>
            <a:spLocks noChangeArrowheads="1"/>
          </p:cNvSpPr>
          <p:nvPr/>
        </p:nvSpPr>
        <p:spPr bwMode="auto">
          <a:xfrm>
            <a:off x="4709431" y="1828800"/>
            <a:ext cx="1143000" cy="406400"/>
          </a:xfrm>
          <a:prstGeom prst="rect">
            <a:avLst/>
          </a:prstGeom>
          <a:gradFill rotWithShape="1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rgbClr val="000000"/>
                </a:solidFill>
                <a:latin typeface="+mn-lt"/>
                <a:ea typeface="Arial Unicode MS" charset="0"/>
                <a:cs typeface="Arial Unicode MS" charset="0"/>
              </a:rPr>
              <a:t>Posting</a:t>
            </a:r>
          </a:p>
        </p:txBody>
      </p:sp>
      <p:sp>
        <p:nvSpPr>
          <p:cNvPr id="23561" name="Line 75"/>
          <p:cNvSpPr>
            <a:spLocks noChangeShapeType="1"/>
          </p:cNvSpPr>
          <p:nvPr/>
        </p:nvSpPr>
        <p:spPr bwMode="auto">
          <a:xfrm flipH="1">
            <a:off x="4650581" y="2235200"/>
            <a:ext cx="445294" cy="165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IN"/>
          </a:p>
        </p:txBody>
      </p:sp>
      <p:sp>
        <p:nvSpPr>
          <p:cNvPr id="23562" name="TextBox 52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755650" y="3886200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  <a:cs typeface="Arial Unicode MS" charset="0"/>
              </a:rPr>
              <a:t>Brutus</a:t>
            </a:r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755650" y="4943475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  <a:cs typeface="Arial Unicode MS" charset="0"/>
              </a:rPr>
              <a:t>Calpurnia</a:t>
            </a: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755650" y="4419600"/>
            <a:ext cx="1149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  <a:cs typeface="Arial Unicode MS" charset="0"/>
              </a:rPr>
              <a:t>Caesar</a:t>
            </a:r>
          </a:p>
        </p:txBody>
      </p:sp>
      <p:sp>
        <p:nvSpPr>
          <p:cNvPr id="23566" name="AutoShape 7"/>
          <p:cNvSpPr>
            <a:spLocks noChangeArrowheads="1"/>
          </p:cNvSpPr>
          <p:nvPr/>
        </p:nvSpPr>
        <p:spPr bwMode="auto">
          <a:xfrm>
            <a:off x="2432050" y="39624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567" name="AutoShape 8"/>
          <p:cNvSpPr>
            <a:spLocks noChangeArrowheads="1"/>
          </p:cNvSpPr>
          <p:nvPr/>
        </p:nvSpPr>
        <p:spPr bwMode="auto">
          <a:xfrm>
            <a:off x="2432050" y="44958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pSp>
        <p:nvGrpSpPr>
          <p:cNvPr id="23568" name="Group 26"/>
          <p:cNvGrpSpPr>
            <a:grpSpLocks/>
          </p:cNvGrpSpPr>
          <p:nvPr/>
        </p:nvGrpSpPr>
        <p:grpSpPr bwMode="auto">
          <a:xfrm>
            <a:off x="3651250" y="5029200"/>
            <a:ext cx="4876800" cy="304800"/>
            <a:chOff x="2064" y="2448"/>
            <a:chExt cx="3072" cy="192"/>
          </a:xfrm>
        </p:grpSpPr>
        <p:sp>
          <p:nvSpPr>
            <p:cNvPr id="23605" name="Rectangle 27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606" name="Rectangle 28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607" name="Rectangle 29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608" name="Rectangle 30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609" name="Line 31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</p:grpSp>
      <p:grpSp>
        <p:nvGrpSpPr>
          <p:cNvPr id="23569" name="Group 51"/>
          <p:cNvGrpSpPr>
            <a:grpSpLocks/>
          </p:cNvGrpSpPr>
          <p:nvPr/>
        </p:nvGrpSpPr>
        <p:grpSpPr bwMode="auto">
          <a:xfrm>
            <a:off x="3629025" y="4391407"/>
            <a:ext cx="4959350" cy="461963"/>
            <a:chOff x="2064" y="2688"/>
            <a:chExt cx="3124" cy="291"/>
          </a:xfrm>
        </p:grpSpPr>
        <p:grpSp>
          <p:nvGrpSpPr>
            <p:cNvPr id="23591" name="Group 20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23600" name="Rectangle 2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01" name="Rectangle 22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02" name="Rectangle 23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03" name="Rectangle 24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04" name="Line 25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23592" name="Text Box 32"/>
            <p:cNvSpPr txBox="1">
              <a:spLocks noChangeArrowheads="1"/>
            </p:cNvSpPr>
            <p:nvPr/>
          </p:nvSpPr>
          <p:spPr bwMode="auto">
            <a:xfrm>
              <a:off x="2150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3593" name="Text Box 33"/>
            <p:cNvSpPr txBox="1">
              <a:spLocks noChangeArrowheads="1"/>
            </p:cNvSpPr>
            <p:nvPr/>
          </p:nvSpPr>
          <p:spPr bwMode="auto">
            <a:xfrm>
              <a:off x="258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23594" name="Text Box 34"/>
            <p:cNvSpPr txBox="1">
              <a:spLocks noChangeArrowheads="1"/>
            </p:cNvSpPr>
            <p:nvPr/>
          </p:nvSpPr>
          <p:spPr bwMode="auto">
            <a:xfrm>
              <a:off x="294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23595" name="Text Box 35"/>
            <p:cNvSpPr txBox="1">
              <a:spLocks noChangeArrowheads="1"/>
            </p:cNvSpPr>
            <p:nvPr/>
          </p:nvSpPr>
          <p:spPr bwMode="auto">
            <a:xfrm>
              <a:off x="331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23596" name="Text Box 36"/>
            <p:cNvSpPr txBox="1">
              <a:spLocks noChangeArrowheads="1"/>
            </p:cNvSpPr>
            <p:nvPr/>
          </p:nvSpPr>
          <p:spPr bwMode="auto">
            <a:xfrm>
              <a:off x="366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6</a:t>
              </a:r>
            </a:p>
          </p:txBody>
        </p:sp>
        <p:sp>
          <p:nvSpPr>
            <p:cNvPr id="23597" name="Text Box 37"/>
            <p:cNvSpPr txBox="1">
              <a:spLocks noChangeArrowheads="1"/>
            </p:cNvSpPr>
            <p:nvPr/>
          </p:nvSpPr>
          <p:spPr bwMode="auto">
            <a:xfrm>
              <a:off x="4049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23598" name="Text Box 38"/>
            <p:cNvSpPr txBox="1">
              <a:spLocks noChangeArrowheads="1"/>
            </p:cNvSpPr>
            <p:nvPr/>
          </p:nvSpPr>
          <p:spPr bwMode="auto">
            <a:xfrm>
              <a:off x="4416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57</a:t>
              </a:r>
            </a:p>
          </p:txBody>
        </p:sp>
        <p:sp>
          <p:nvSpPr>
            <p:cNvPr id="23599" name="Text Box 39"/>
            <p:cNvSpPr txBox="1">
              <a:spLocks noChangeArrowheads="1"/>
            </p:cNvSpPr>
            <p:nvPr/>
          </p:nvSpPr>
          <p:spPr bwMode="auto">
            <a:xfrm>
              <a:off x="4704" y="2688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132</a:t>
              </a:r>
            </a:p>
          </p:txBody>
        </p:sp>
      </p:grpSp>
      <p:grpSp>
        <p:nvGrpSpPr>
          <p:cNvPr id="23570" name="Group 52"/>
          <p:cNvGrpSpPr>
            <a:grpSpLocks/>
          </p:cNvGrpSpPr>
          <p:nvPr/>
        </p:nvGrpSpPr>
        <p:grpSpPr bwMode="auto">
          <a:xfrm>
            <a:off x="3651250" y="3886200"/>
            <a:ext cx="4876800" cy="461963"/>
            <a:chOff x="2064" y="2400"/>
            <a:chExt cx="3072" cy="291"/>
          </a:xfrm>
        </p:grpSpPr>
        <p:grpSp>
          <p:nvGrpSpPr>
            <p:cNvPr id="23577" name="Group 19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23586" name="Rectangle 1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87" name="Rectangle 1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88" name="Rectangle 15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89" name="Rectangle 16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90" name="Line 1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23578" name="Text Box 40"/>
            <p:cNvSpPr txBox="1">
              <a:spLocks noChangeArrowheads="1"/>
            </p:cNvSpPr>
            <p:nvPr/>
          </p:nvSpPr>
          <p:spPr bwMode="auto">
            <a:xfrm>
              <a:off x="2160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3579" name="Text Box 41"/>
            <p:cNvSpPr txBox="1">
              <a:spLocks noChangeArrowheads="1"/>
            </p:cNvSpPr>
            <p:nvPr/>
          </p:nvSpPr>
          <p:spPr bwMode="auto">
            <a:xfrm>
              <a:off x="2513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23580" name="Text Box 42"/>
            <p:cNvSpPr txBox="1">
              <a:spLocks noChangeArrowheads="1"/>
            </p:cNvSpPr>
            <p:nvPr/>
          </p:nvSpPr>
          <p:spPr bwMode="auto">
            <a:xfrm>
              <a:off x="2928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23581" name="Text Box 43"/>
            <p:cNvSpPr txBox="1">
              <a:spLocks noChangeArrowheads="1"/>
            </p:cNvSpPr>
            <p:nvPr/>
          </p:nvSpPr>
          <p:spPr bwMode="auto">
            <a:xfrm>
              <a:off x="3264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11</a:t>
              </a:r>
            </a:p>
          </p:txBody>
        </p:sp>
        <p:sp>
          <p:nvSpPr>
            <p:cNvPr id="23582" name="Text Box 44"/>
            <p:cNvSpPr txBox="1">
              <a:spLocks noChangeArrowheads="1"/>
            </p:cNvSpPr>
            <p:nvPr/>
          </p:nvSpPr>
          <p:spPr bwMode="auto">
            <a:xfrm>
              <a:off x="3665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31</a:t>
              </a:r>
            </a:p>
          </p:txBody>
        </p:sp>
        <p:sp>
          <p:nvSpPr>
            <p:cNvPr id="23583" name="Text Box 45"/>
            <p:cNvSpPr txBox="1">
              <a:spLocks noChangeArrowheads="1"/>
            </p:cNvSpPr>
            <p:nvPr/>
          </p:nvSpPr>
          <p:spPr bwMode="auto">
            <a:xfrm>
              <a:off x="4049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45</a:t>
              </a:r>
            </a:p>
          </p:txBody>
        </p:sp>
        <p:sp>
          <p:nvSpPr>
            <p:cNvPr id="23584" name="Text Box 46"/>
            <p:cNvSpPr txBox="1">
              <a:spLocks noChangeArrowheads="1"/>
            </p:cNvSpPr>
            <p:nvPr/>
          </p:nvSpPr>
          <p:spPr bwMode="auto">
            <a:xfrm>
              <a:off x="4320" y="2400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173</a:t>
              </a:r>
            </a:p>
          </p:txBody>
        </p:sp>
        <p:sp>
          <p:nvSpPr>
            <p:cNvPr id="23585" name="Text Box 47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23571" name="Text Box 48"/>
          <p:cNvSpPr txBox="1">
            <a:spLocks noChangeArrowheads="1"/>
          </p:cNvSpPr>
          <p:nvPr/>
        </p:nvSpPr>
        <p:spPr bwMode="auto">
          <a:xfrm>
            <a:off x="3651250" y="4953000"/>
            <a:ext cx="37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23572" name="AutoShape 49"/>
          <p:cNvSpPr>
            <a:spLocks noChangeArrowheads="1"/>
          </p:cNvSpPr>
          <p:nvPr/>
        </p:nvSpPr>
        <p:spPr bwMode="auto">
          <a:xfrm>
            <a:off x="2432050" y="50292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573" name="Text Box 50"/>
          <p:cNvSpPr txBox="1">
            <a:spLocks noChangeArrowheads="1"/>
          </p:cNvSpPr>
          <p:nvPr/>
        </p:nvSpPr>
        <p:spPr bwMode="auto">
          <a:xfrm>
            <a:off x="4270375" y="4953000"/>
            <a:ext cx="573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/>
              <a:t>31</a:t>
            </a:r>
          </a:p>
        </p:txBody>
      </p:sp>
      <p:sp>
        <p:nvSpPr>
          <p:cNvPr id="23574" name="Text Box 46"/>
          <p:cNvSpPr txBox="1">
            <a:spLocks noChangeArrowheads="1"/>
          </p:cNvSpPr>
          <p:nvPr/>
        </p:nvSpPr>
        <p:spPr bwMode="auto">
          <a:xfrm>
            <a:off x="7842250" y="38862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/>
              <a:t>174</a:t>
            </a:r>
          </a:p>
        </p:txBody>
      </p:sp>
      <p:sp>
        <p:nvSpPr>
          <p:cNvPr id="23575" name="Text Box 50"/>
          <p:cNvSpPr txBox="1">
            <a:spLocks noChangeArrowheads="1"/>
          </p:cNvSpPr>
          <p:nvPr/>
        </p:nvSpPr>
        <p:spPr bwMode="auto">
          <a:xfrm>
            <a:off x="4981575" y="4953000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/>
              <a:t>54</a:t>
            </a:r>
          </a:p>
        </p:txBody>
      </p:sp>
      <p:sp>
        <p:nvSpPr>
          <p:cNvPr id="23576" name="Text Box 50"/>
          <p:cNvSpPr txBox="1">
            <a:spLocks noChangeArrowheads="1"/>
          </p:cNvSpPr>
          <p:nvPr/>
        </p:nvSpPr>
        <p:spPr bwMode="auto">
          <a:xfrm>
            <a:off x="5403850" y="49530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/>
              <a:t>101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0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0183" grpId="0" animBg="1" autoUpdateAnimBg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dirty="0"/>
              <a:t>Collect the documents to be indexed:</a:t>
            </a:r>
          </a:p>
          <a:p>
            <a:pPr algn="just"/>
            <a:endParaRPr lang="en-IN" sz="2800" dirty="0"/>
          </a:p>
          <a:p>
            <a:pPr algn="just"/>
            <a:endParaRPr lang="en-IN" sz="2800" dirty="0"/>
          </a:p>
          <a:p>
            <a:pPr algn="just">
              <a:buFont typeface="Arial" pitchFamily="34" charset="0"/>
              <a:buChar char="•"/>
            </a:pPr>
            <a:endParaRPr lang="en-IN" sz="2800" dirty="0"/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Tokenize the text, turning each document into a list of tokens:</a:t>
            </a:r>
          </a:p>
          <a:p>
            <a:pPr algn="just"/>
            <a:endParaRPr lang="en-IN" sz="2800" dirty="0"/>
          </a:p>
          <a:p>
            <a:pPr algn="just"/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Inverted Index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1036983" y="2329855"/>
            <a:ext cx="4254501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dirty="0">
                <a:latin typeface="Times New Roman" pitchFamily="-112" charset="0"/>
              </a:rPr>
              <a:t>Friends, Romans, countrymen.</a:t>
            </a:r>
          </a:p>
        </p:txBody>
      </p: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899592" y="4887913"/>
            <a:ext cx="4254500" cy="476250"/>
            <a:chOff x="3009" y="2100"/>
            <a:chExt cx="2680" cy="300"/>
          </a:xfrm>
        </p:grpSpPr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3009" y="2100"/>
              <a:ext cx="69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latin typeface="Times New Roman" pitchFamily="-112" charset="0"/>
                </a:rPr>
                <a:t>Friends</a:t>
              </a:r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3761" y="2106"/>
              <a:ext cx="75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latin typeface="Times New Roman" pitchFamily="-112" charset="0"/>
                </a:rPr>
                <a:t>Romans</a:t>
              </a:r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4608" y="2106"/>
              <a:ext cx="108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latin typeface="Times New Roman" pitchFamily="-112" charset="0"/>
                </a:rPr>
                <a:t>Countrymen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7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493837"/>
            <a:ext cx="8964488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dirty="0"/>
              <a:t>Do linguistic pre-processing, producing a list of </a:t>
            </a:r>
            <a:r>
              <a:rPr lang="en-IN" dirty="0">
                <a:highlight>
                  <a:srgbClr val="FFFF00"/>
                </a:highlight>
              </a:rPr>
              <a:t>normalized tokens</a:t>
            </a:r>
            <a:r>
              <a:rPr lang="en-IN" dirty="0"/>
              <a:t>, which are the indexing terms</a:t>
            </a:r>
          </a:p>
          <a:p>
            <a:pPr algn="just"/>
            <a:r>
              <a:rPr lang="en-IN" dirty="0"/>
              <a:t>                                              </a:t>
            </a:r>
          </a:p>
          <a:p>
            <a:pPr algn="just"/>
            <a:endParaRPr lang="en-IN" dirty="0"/>
          </a:p>
          <a:p>
            <a:pPr algn="just">
              <a:buFont typeface="Arial" pitchFamily="34" charset="0"/>
              <a:buChar char="•"/>
            </a:pPr>
            <a:endParaRPr lang="en-IN" dirty="0"/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Index the documents that each term occurs in by creating an inverted index, consisting of a dictionary and postings.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Inverted Index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L2</a:t>
            </a:r>
            <a:endParaRPr lang="en-US" dirty="0"/>
          </a:p>
        </p:txBody>
      </p:sp>
      <p:grpSp>
        <p:nvGrpSpPr>
          <p:cNvPr id="14" name="Group 70"/>
          <p:cNvGrpSpPr>
            <a:grpSpLocks/>
          </p:cNvGrpSpPr>
          <p:nvPr/>
        </p:nvGrpSpPr>
        <p:grpSpPr bwMode="auto">
          <a:xfrm>
            <a:off x="1546393" y="2743210"/>
            <a:ext cx="4442857" cy="476250"/>
            <a:chOff x="3092" y="2868"/>
            <a:chExt cx="2599" cy="300"/>
          </a:xfrm>
        </p:grpSpPr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3092" y="2868"/>
              <a:ext cx="58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latin typeface="Times New Roman" pitchFamily="-112" charset="0"/>
                </a:rPr>
                <a:t>friend</a:t>
              </a:r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3854" y="2874"/>
              <a:ext cx="61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latin typeface="Times New Roman" pitchFamily="-112" charset="0"/>
                </a:rPr>
                <a:t>roman</a:t>
              </a:r>
            </a:p>
          </p:txBody>
        </p:sp>
        <p:sp>
          <p:nvSpPr>
            <p:cNvPr id="20" name="Rectangle 31"/>
            <p:cNvSpPr>
              <a:spLocks noChangeArrowheads="1"/>
            </p:cNvSpPr>
            <p:nvPr/>
          </p:nvSpPr>
          <p:spPr bwMode="auto">
            <a:xfrm>
              <a:off x="4653" y="2874"/>
              <a:ext cx="10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latin typeface="Times New Roman" pitchFamily="-112" charset="0"/>
                </a:rPr>
                <a:t>countryman</a:t>
              </a:r>
            </a:p>
          </p:txBody>
        </p:sp>
      </p:grpSp>
      <p:grpSp>
        <p:nvGrpSpPr>
          <p:cNvPr id="25" name="Group 71"/>
          <p:cNvGrpSpPr>
            <a:grpSpLocks/>
          </p:cNvGrpSpPr>
          <p:nvPr/>
        </p:nvGrpSpPr>
        <p:grpSpPr bwMode="auto">
          <a:xfrm>
            <a:off x="1311275" y="4733561"/>
            <a:ext cx="4311650" cy="1223963"/>
            <a:chOff x="3024" y="3258"/>
            <a:chExt cx="2716" cy="1011"/>
          </a:xfrm>
        </p:grpSpPr>
        <p:grpSp>
          <p:nvGrpSpPr>
            <p:cNvPr id="26" name="Group 32"/>
            <p:cNvGrpSpPr>
              <a:grpSpLocks/>
            </p:cNvGrpSpPr>
            <p:nvPr/>
          </p:nvGrpSpPr>
          <p:grpSpPr bwMode="auto">
            <a:xfrm>
              <a:off x="3024" y="3306"/>
              <a:ext cx="1776" cy="963"/>
              <a:chOff x="528" y="2634"/>
              <a:chExt cx="1776" cy="963"/>
            </a:xfrm>
          </p:grpSpPr>
          <p:sp>
            <p:nvSpPr>
              <p:cNvPr id="38" name="Text Box 33"/>
              <p:cNvSpPr txBox="1">
                <a:spLocks noChangeArrowheads="1"/>
              </p:cNvSpPr>
              <p:nvPr/>
            </p:nvSpPr>
            <p:spPr bwMode="auto">
              <a:xfrm>
                <a:off x="528" y="2634"/>
                <a:ext cx="647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i="1" dirty="0">
                    <a:latin typeface="+mn-lt"/>
                    <a:ea typeface="Arial Unicode MS" charset="0"/>
                    <a:cs typeface="Arial Unicode MS" charset="0"/>
                  </a:rPr>
                  <a:t>friend</a:t>
                </a:r>
              </a:p>
            </p:txBody>
          </p:sp>
          <p:sp>
            <p:nvSpPr>
              <p:cNvPr id="39" name="Text Box 34"/>
              <p:cNvSpPr txBox="1">
                <a:spLocks noChangeArrowheads="1"/>
              </p:cNvSpPr>
              <p:nvPr/>
            </p:nvSpPr>
            <p:spPr bwMode="auto">
              <a:xfrm>
                <a:off x="528" y="2970"/>
                <a:ext cx="694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i="1" dirty="0">
                    <a:latin typeface="+mn-lt"/>
                    <a:ea typeface="Arial Unicode MS" charset="0"/>
                    <a:cs typeface="Arial Unicode MS" charset="0"/>
                  </a:rPr>
                  <a:t>roman</a:t>
                </a:r>
              </a:p>
            </p:txBody>
          </p:sp>
          <p:sp>
            <p:nvSpPr>
              <p:cNvPr id="40" name="Text Box 35"/>
              <p:cNvSpPr txBox="1">
                <a:spLocks noChangeArrowheads="1"/>
              </p:cNvSpPr>
              <p:nvPr/>
            </p:nvSpPr>
            <p:spPr bwMode="auto">
              <a:xfrm>
                <a:off x="528" y="3306"/>
                <a:ext cx="1134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i="1" dirty="0">
                    <a:latin typeface="+mn-lt"/>
                    <a:ea typeface="Arial Unicode MS" charset="0"/>
                    <a:cs typeface="Arial Unicode MS" charset="0"/>
                  </a:rPr>
                  <a:t>countryman</a:t>
                </a:r>
              </a:p>
            </p:txBody>
          </p:sp>
          <p:sp>
            <p:nvSpPr>
              <p:cNvPr id="41" name="AutoShape 36"/>
              <p:cNvSpPr>
                <a:spLocks noChangeArrowheads="1"/>
              </p:cNvSpPr>
              <p:nvPr/>
            </p:nvSpPr>
            <p:spPr bwMode="auto">
              <a:xfrm>
                <a:off x="1584" y="2682"/>
                <a:ext cx="7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360 w 21600"/>
                  <a:gd name="T13" fmla="*/ 5400 h 21600"/>
                  <a:gd name="T14" fmla="*/ 18900 w 21600"/>
                  <a:gd name="T15" fmla="*/ 162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lnTo>
                      <a:pt x="16200" y="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lnTo>
                      <a:pt x="135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lnTo>
                      <a:pt x="0" y="54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42" name="AutoShape 37"/>
              <p:cNvSpPr>
                <a:spLocks noChangeArrowheads="1"/>
              </p:cNvSpPr>
              <p:nvPr/>
            </p:nvSpPr>
            <p:spPr bwMode="auto">
              <a:xfrm>
                <a:off x="1584" y="3018"/>
                <a:ext cx="7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360 w 21600"/>
                  <a:gd name="T13" fmla="*/ 5400 h 21600"/>
                  <a:gd name="T14" fmla="*/ 18900 w 21600"/>
                  <a:gd name="T15" fmla="*/ 162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lnTo>
                      <a:pt x="16200" y="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lnTo>
                      <a:pt x="135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lnTo>
                      <a:pt x="0" y="54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43" name="AutoShape 38"/>
              <p:cNvSpPr>
                <a:spLocks noChangeArrowheads="1"/>
              </p:cNvSpPr>
              <p:nvPr/>
            </p:nvSpPr>
            <p:spPr bwMode="auto">
              <a:xfrm>
                <a:off x="1584" y="3354"/>
                <a:ext cx="7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360 w 21600"/>
                  <a:gd name="T13" fmla="*/ 5400 h 21600"/>
                  <a:gd name="T14" fmla="*/ 18900 w 21600"/>
                  <a:gd name="T15" fmla="*/ 162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lnTo>
                      <a:pt x="16200" y="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lnTo>
                      <a:pt x="135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lnTo>
                      <a:pt x="0" y="54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4883" y="325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5291" y="325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29" name="Text Box 41"/>
            <p:cNvSpPr txBox="1">
              <a:spLocks noChangeArrowheads="1"/>
            </p:cNvSpPr>
            <p:nvPr/>
          </p:nvSpPr>
          <p:spPr bwMode="auto">
            <a:xfrm>
              <a:off x="5304" y="3594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30" name="Text Box 42"/>
            <p:cNvSpPr txBox="1">
              <a:spLocks noChangeArrowheads="1"/>
            </p:cNvSpPr>
            <p:nvPr/>
          </p:nvSpPr>
          <p:spPr bwMode="auto">
            <a:xfrm>
              <a:off x="4848" y="3936"/>
              <a:ext cx="38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9pPr>
            </a:lstStyle>
            <a:p>
              <a:pPr eaLnBrk="1" hangingPunct="1"/>
              <a:r>
                <a:rPr lang="en-US"/>
                <a:t>13</a:t>
              </a:r>
            </a:p>
          </p:txBody>
        </p:sp>
        <p:sp>
          <p:nvSpPr>
            <p:cNvPr id="31" name="Text Box 43"/>
            <p:cNvSpPr txBox="1">
              <a:spLocks noChangeArrowheads="1"/>
            </p:cNvSpPr>
            <p:nvPr/>
          </p:nvSpPr>
          <p:spPr bwMode="auto">
            <a:xfrm>
              <a:off x="5376" y="3930"/>
              <a:ext cx="3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cxnSp>
          <p:nvCxnSpPr>
            <p:cNvPr id="32" name="AutoShape 44"/>
            <p:cNvCxnSpPr>
              <a:cxnSpLocks noChangeShapeType="1"/>
              <a:stCxn id="27" idx="3"/>
              <a:endCxn id="28" idx="1"/>
            </p:cNvCxnSpPr>
            <p:nvPr/>
          </p:nvCxnSpPr>
          <p:spPr bwMode="auto">
            <a:xfrm>
              <a:off x="5112" y="340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45"/>
            <p:cNvCxnSpPr>
              <a:cxnSpLocks noChangeShapeType="1"/>
              <a:stCxn id="28" idx="3"/>
            </p:cNvCxnSpPr>
            <p:nvPr/>
          </p:nvCxnSpPr>
          <p:spPr bwMode="auto">
            <a:xfrm>
              <a:off x="5534" y="3405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 Box 46"/>
            <p:cNvSpPr txBox="1">
              <a:spLocks noChangeArrowheads="1"/>
            </p:cNvSpPr>
            <p:nvPr/>
          </p:nvSpPr>
          <p:spPr bwMode="auto">
            <a:xfrm>
              <a:off x="4896" y="3594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-112" charset="0"/>
                  <a:cs typeface="Arial Unicode MS" pitchFamily="-112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cxnSp>
          <p:nvCxnSpPr>
            <p:cNvPr id="35" name="AutoShape 47"/>
            <p:cNvCxnSpPr>
              <a:cxnSpLocks noChangeShapeType="1"/>
              <a:stCxn id="34" idx="3"/>
              <a:endCxn id="29" idx="1"/>
            </p:cNvCxnSpPr>
            <p:nvPr/>
          </p:nvCxnSpPr>
          <p:spPr bwMode="auto">
            <a:xfrm>
              <a:off x="5125" y="3741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48"/>
            <p:cNvCxnSpPr>
              <a:cxnSpLocks noChangeShapeType="1"/>
              <a:stCxn id="29" idx="3"/>
            </p:cNvCxnSpPr>
            <p:nvPr/>
          </p:nvCxnSpPr>
          <p:spPr bwMode="auto">
            <a:xfrm>
              <a:off x="5547" y="3741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49"/>
            <p:cNvCxnSpPr>
              <a:cxnSpLocks noChangeShapeType="1"/>
              <a:stCxn id="30" idx="3"/>
              <a:endCxn id="31" idx="1"/>
            </p:cNvCxnSpPr>
            <p:nvPr/>
          </p:nvCxnSpPr>
          <p:spPr bwMode="auto">
            <a:xfrm flipV="1">
              <a:off x="5232" y="4077"/>
              <a:ext cx="144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0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/>
              <a:t>Sequence of (Modified token, Document ID) pairs.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Inverted Index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04775" y="4324350"/>
            <a:ext cx="2838450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Arial" pitchFamily="34" charset="0"/>
              </a:rPr>
              <a:t>I did enact Julius</a:t>
            </a:r>
          </a:p>
          <a:p>
            <a:pPr algn="ctr"/>
            <a:r>
              <a:rPr lang="en-US" dirty="0">
                <a:latin typeface="Arial" pitchFamily="34" charset="0"/>
              </a:rPr>
              <a:t>Caesar I was killed </a:t>
            </a:r>
          </a:p>
          <a:p>
            <a:pPr algn="ctr"/>
            <a:r>
              <a:rPr lang="en-US" dirty="0">
                <a:latin typeface="Arial" pitchFamily="34" charset="0"/>
              </a:rPr>
              <a:t>i' the Capitol; </a:t>
            </a:r>
          </a:p>
          <a:p>
            <a:pPr algn="ctr"/>
            <a:r>
              <a:rPr lang="en-US" dirty="0">
                <a:latin typeface="Arial" pitchFamily="34" charset="0"/>
              </a:rPr>
              <a:t>Brutus killed me.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12954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>
                <a:latin typeface="Arial" pitchFamily="34" charset="0"/>
              </a:rPr>
              <a:t>Doc 1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3165475" y="4400550"/>
            <a:ext cx="3195638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Arial" pitchFamily="34" charset="0"/>
              </a:rPr>
              <a:t>So let it be with</a:t>
            </a:r>
          </a:p>
          <a:p>
            <a:pPr algn="ctr"/>
            <a:r>
              <a:rPr lang="en-US">
                <a:latin typeface="Arial" pitchFamily="34" charset="0"/>
              </a:rPr>
              <a:t>Caesar. The noble</a:t>
            </a:r>
          </a:p>
          <a:p>
            <a:pPr algn="ctr"/>
            <a:r>
              <a:rPr lang="en-US">
                <a:latin typeface="Arial" pitchFamily="34" charset="0"/>
              </a:rPr>
              <a:t>Brutus hath told you</a:t>
            </a:r>
          </a:p>
          <a:p>
            <a:pPr algn="ctr"/>
            <a:r>
              <a:rPr lang="en-US">
                <a:latin typeface="Arial" pitchFamily="34" charset="0"/>
              </a:rPr>
              <a:t>Caesar was ambitious</a:t>
            </a:r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38862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>
                <a:latin typeface="Arial" pitchFamily="34" charset="0"/>
              </a:rPr>
              <a:t>Doc 2</a:t>
            </a:r>
          </a:p>
        </p:txBody>
      </p:sp>
      <p:graphicFrame>
        <p:nvGraphicFramePr>
          <p:cNvPr id="256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209870"/>
              </p:ext>
            </p:extLst>
          </p:nvPr>
        </p:nvGraphicFramePr>
        <p:xfrm>
          <a:off x="6705600" y="1782763"/>
          <a:ext cx="2286000" cy="49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358850" imgH="5079813" progId="Excel.Sheet.8">
                  <p:embed/>
                </p:oleObj>
              </mc:Choice>
              <mc:Fallback>
                <p:oleObj name="Worksheet" r:id="rId2" imgW="1358850" imgH="5079813" progId="Excel.Sheet.8">
                  <p:embed/>
                  <p:pic>
                    <p:nvPicPr>
                      <p:cNvPr id="256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782763"/>
                        <a:ext cx="2286000" cy="4929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TextBox 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4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25604" grpId="0" animBg="1"/>
      <p:bldP spid="25605" grpId="0"/>
      <p:bldP spid="25606" grpId="0" animBg="1"/>
      <p:bldP spid="256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Sort by 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800" dirty="0"/>
              <a:t>Terms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800" dirty="0"/>
              <a:t> docID 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Inverted Index</a:t>
            </a:r>
          </a:p>
        </p:txBody>
      </p:sp>
      <p:graphicFrame>
        <p:nvGraphicFramePr>
          <p:cNvPr id="266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751842"/>
              </p:ext>
            </p:extLst>
          </p:nvPr>
        </p:nvGraphicFramePr>
        <p:xfrm>
          <a:off x="6276975" y="1199548"/>
          <a:ext cx="2590800" cy="492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358850" imgH="5422700" progId="Excel.Sheet.8">
                  <p:embed/>
                </p:oleObj>
              </mc:Choice>
              <mc:Fallback>
                <p:oleObj name="Worksheet" r:id="rId2" imgW="1358850" imgH="5422700" progId="Excel.Sheet.8">
                  <p:embed/>
                  <p:pic>
                    <p:nvPicPr>
                      <p:cNvPr id="2662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975" y="1199548"/>
                        <a:ext cx="2590800" cy="492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5676900" y="388620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663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564071"/>
              </p:ext>
            </p:extLst>
          </p:nvPr>
        </p:nvGraphicFramePr>
        <p:xfrm>
          <a:off x="2466975" y="1077310"/>
          <a:ext cx="2876550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358850" imgH="5041714" progId="Excel.Sheet.8">
                  <p:embed/>
                </p:oleObj>
              </mc:Choice>
              <mc:Fallback>
                <p:oleObj name="Worksheet" r:id="rId4" imgW="1358850" imgH="5041714" progId="Excel.Sheet.8">
                  <p:embed/>
                  <p:pic>
                    <p:nvPicPr>
                      <p:cNvPr id="2663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1077310"/>
                        <a:ext cx="2876550" cy="504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Box 7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6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266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>
          <a:xfrm>
            <a:off x="0" y="1493837"/>
            <a:ext cx="3657600" cy="25447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/>
              <a:t>Multiple term entries in a single document are merged.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/>
              <a:t>Split into Dictionary and Postings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/>
              <a:t>Document frequency information is added.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Inverted Index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5334000" y="36576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765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06741"/>
              </p:ext>
            </p:extLst>
          </p:nvPr>
        </p:nvGraphicFramePr>
        <p:xfrm>
          <a:off x="3733800" y="1600200"/>
          <a:ext cx="1676400" cy="514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358850" imgH="5422700" progId="Excel.Sheet.8">
                  <p:embed/>
                </p:oleObj>
              </mc:Choice>
              <mc:Fallback>
                <p:oleObj name="Worksheet" r:id="rId2" imgW="1358850" imgH="5422700" progId="Excel.Sheet.8">
                  <p:embed/>
                  <p:pic>
                    <p:nvPicPr>
                      <p:cNvPr id="2765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600200"/>
                        <a:ext cx="1676400" cy="5148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Box 7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pic>
        <p:nvPicPr>
          <p:cNvPr id="27656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002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53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Inverted Index</a:t>
            </a:r>
          </a:p>
          <a:p>
            <a:endParaRPr lang="en-IN" sz="4000" dirty="0"/>
          </a:p>
        </p:txBody>
      </p:sp>
      <p:sp>
        <p:nvSpPr>
          <p:cNvPr id="28677" name="AutoShape 32"/>
          <p:cNvSpPr>
            <a:spLocks noChangeArrowheads="1"/>
          </p:cNvSpPr>
          <p:nvPr/>
        </p:nvSpPr>
        <p:spPr bwMode="auto">
          <a:xfrm>
            <a:off x="3581400" y="6172200"/>
            <a:ext cx="1189038" cy="685800"/>
          </a:xfrm>
          <a:prstGeom prst="upArrowCallout">
            <a:avLst>
              <a:gd name="adj1" fmla="val 32509"/>
              <a:gd name="adj2" fmla="val 32509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Pointers</a:t>
            </a:r>
          </a:p>
        </p:txBody>
      </p:sp>
      <p:sp>
        <p:nvSpPr>
          <p:cNvPr id="39945" name="AutoShape 33"/>
          <p:cNvSpPr>
            <a:spLocks noChangeArrowheads="1"/>
          </p:cNvSpPr>
          <p:nvPr/>
        </p:nvSpPr>
        <p:spPr bwMode="auto">
          <a:xfrm>
            <a:off x="990600" y="2890838"/>
            <a:ext cx="1600200" cy="1200150"/>
          </a:xfrm>
          <a:prstGeom prst="rightArrowCallout">
            <a:avLst>
              <a:gd name="adj1" fmla="val 25000"/>
              <a:gd name="adj2" fmla="val 25000"/>
              <a:gd name="adj3" fmla="val 3750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  <a:ea typeface="Arial Unicode MS" charset="0"/>
                <a:cs typeface="Arial Unicode MS" charset="0"/>
              </a:rPr>
              <a:t>Terms and counts</a:t>
            </a:r>
          </a:p>
        </p:txBody>
      </p:sp>
      <p:sp>
        <p:nvSpPr>
          <p:cNvPr id="28680" name="TextBox 3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5257800" y="1905000"/>
            <a:ext cx="1905000" cy="831850"/>
          </a:xfrm>
          <a:prstGeom prst="leftArrowCallout">
            <a:avLst>
              <a:gd name="adj1" fmla="val 25000"/>
              <a:gd name="adj2" fmla="val 25000"/>
              <a:gd name="adj3" fmla="val 4119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  <a:ea typeface="Arial Unicode MS" charset="0"/>
                <a:cs typeface="Arial Unicode MS" charset="0"/>
              </a:rPr>
              <a:t>Lists of </a:t>
            </a:r>
            <a:r>
              <a:rPr lang="en-US" dirty="0" err="1">
                <a:latin typeface="+mn-lt"/>
                <a:ea typeface="Arial Unicode MS" charset="0"/>
                <a:cs typeface="Arial Unicode MS" charset="0"/>
              </a:rPr>
              <a:t>docIDs</a:t>
            </a:r>
            <a:endParaRPr lang="en-US" dirty="0">
              <a:latin typeface="+mn-lt"/>
              <a:ea typeface="Arial Unicode MS" charset="0"/>
              <a:cs typeface="Arial Unicode MS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5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Consider the query: </a:t>
            </a:r>
            <a:r>
              <a:rPr lang="en-US" sz="2800" b="1" i="1" dirty="0"/>
              <a:t>Brutus</a:t>
            </a:r>
            <a:r>
              <a:rPr lang="en-US" sz="2800" dirty="0"/>
              <a:t> </a:t>
            </a:r>
            <a:r>
              <a:rPr lang="en-US" sz="2800" i="1" dirty="0"/>
              <a:t>AND</a:t>
            </a:r>
            <a:r>
              <a:rPr lang="en-US" sz="2800" dirty="0"/>
              <a:t> </a:t>
            </a:r>
            <a:r>
              <a:rPr lang="en-IN" sz="2800" b="1" i="1" dirty="0"/>
              <a:t>Calpurnia </a:t>
            </a:r>
          </a:p>
          <a:p>
            <a:pPr lvl="2"/>
            <a:r>
              <a:rPr lang="en-IN" dirty="0"/>
              <a:t>Locate </a:t>
            </a:r>
            <a:r>
              <a:rPr lang="en-IN" sz="2000" b="1" dirty="0">
                <a:highlight>
                  <a:srgbClr val="FFFF00"/>
                </a:highlight>
              </a:rPr>
              <a:t>Brutus</a:t>
            </a:r>
            <a:r>
              <a:rPr lang="en-IN" sz="2000" dirty="0"/>
              <a:t> </a:t>
            </a:r>
            <a:r>
              <a:rPr lang="en-IN" dirty="0"/>
              <a:t>in the Dictionary</a:t>
            </a:r>
          </a:p>
          <a:p>
            <a:pPr lvl="2"/>
            <a:r>
              <a:rPr lang="en-IN" dirty="0"/>
              <a:t>Retrieve its postings</a:t>
            </a:r>
          </a:p>
          <a:p>
            <a:pPr lvl="2"/>
            <a:r>
              <a:rPr lang="en-IN" dirty="0"/>
              <a:t>Locate </a:t>
            </a:r>
            <a:r>
              <a:rPr lang="en-IN" sz="2000" b="1" dirty="0">
                <a:highlight>
                  <a:srgbClr val="FFFF00"/>
                </a:highlight>
              </a:rPr>
              <a:t>Calpurnia</a:t>
            </a:r>
            <a:r>
              <a:rPr lang="en-IN" sz="2000" dirty="0"/>
              <a:t> </a:t>
            </a:r>
            <a:r>
              <a:rPr lang="en-IN" dirty="0"/>
              <a:t>in the Dictionary</a:t>
            </a:r>
          </a:p>
          <a:p>
            <a:pPr lvl="2"/>
            <a:r>
              <a:rPr lang="en-IN" dirty="0"/>
              <a:t>Retrieve its postings</a:t>
            </a:r>
          </a:p>
          <a:p>
            <a:pPr lvl="2"/>
            <a:r>
              <a:rPr lang="en-IN" dirty="0"/>
              <a:t>Intersect the two postings lists</a:t>
            </a:r>
            <a:endParaRPr lang="en-US" sz="4800" dirty="0"/>
          </a:p>
        </p:txBody>
      </p:sp>
      <p:sp>
        <p:nvSpPr>
          <p:cNvPr id="30722" name="Rectangle 205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Processing Boolean Queries</a:t>
            </a:r>
          </a:p>
        </p:txBody>
      </p:sp>
      <p:sp>
        <p:nvSpPr>
          <p:cNvPr id="30743" name="TextBox 48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395788"/>
            <a:ext cx="80867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9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b="1" dirty="0"/>
              <a:t>Boolean Retrieval</a:t>
            </a:r>
          </a:p>
          <a:p>
            <a:pPr lvl="2"/>
            <a:r>
              <a:rPr lang="en-US" sz="3300" dirty="0"/>
              <a:t>Inverted Index</a:t>
            </a:r>
          </a:p>
          <a:p>
            <a:pPr lvl="2"/>
            <a:r>
              <a:rPr lang="en-US" sz="3300" dirty="0"/>
              <a:t>Processing Boolean queries</a:t>
            </a:r>
            <a:endParaRPr lang="en-IN" sz="3300" dirty="0"/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br>
              <a:rPr lang="en-US" sz="2600" dirty="0"/>
            </a:br>
            <a:endParaRPr lang="en-US" sz="2600" dirty="0"/>
          </a:p>
          <a:p>
            <a:pPr marL="457200" lvl="1" indent="0">
              <a:buNone/>
            </a:pPr>
            <a:r>
              <a:rPr lang="en-US" sz="2600" dirty="0"/>
              <a:t>Slides are from </a:t>
            </a:r>
            <a:r>
              <a:rPr lang="en-US" sz="2600" dirty="0">
                <a:solidFill>
                  <a:srgbClr val="FF0000"/>
                </a:solidFill>
              </a:rPr>
              <a:t>Introduction to Information </a:t>
            </a:r>
            <a:r>
              <a:rPr lang="en-US" sz="2600" dirty="0" err="1">
                <a:solidFill>
                  <a:srgbClr val="FF0000"/>
                </a:solidFill>
              </a:rPr>
              <a:t>Retrieval;Manning,Raghavan</a:t>
            </a:r>
            <a:endParaRPr lang="en-US" sz="26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2600" u="sng" dirty="0">
                <a:hlinkClick r:id="rId3"/>
              </a:rPr>
              <a:t>http://nlp.stanford.edu/IR-book </a:t>
            </a:r>
            <a:endParaRPr lang="en-US" sz="2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Outline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2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4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Intersecting two postings lists</a:t>
            </a:r>
            <a:br>
              <a:rPr lang="en-US" dirty="0"/>
            </a:br>
            <a:r>
              <a:rPr lang="en-US" dirty="0"/>
              <a:t>(a “merge” algorithm)</a:t>
            </a:r>
          </a:p>
        </p:txBody>
      </p:sp>
      <p:pic>
        <p:nvPicPr>
          <p:cNvPr id="3277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9725"/>
            <a:ext cx="6858000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C1D95E-9D81-42A6-99DB-29845FDEBC17}"/>
              </a:ext>
            </a:extLst>
          </p:cNvPr>
          <p:cNvSpPr txBox="1"/>
          <p:nvPr/>
        </p:nvSpPr>
        <p:spPr>
          <a:xfrm>
            <a:off x="5341514" y="1601748"/>
            <a:ext cx="380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Time taken for Intersection?</a:t>
            </a:r>
          </a:p>
        </p:txBody>
      </p:sp>
    </p:spTree>
    <p:extLst>
      <p:ext uri="{BB962C8B-B14F-4D97-AF65-F5344CB8AC3E}">
        <p14:creationId xmlns:p14="http://schemas.microsoft.com/office/powerpoint/2010/main" val="327260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dirty="0"/>
              <a:t>Consider a query that is an </a:t>
            </a:r>
            <a:r>
              <a:rPr lang="en-US" i="1" dirty="0"/>
              <a:t>AND</a:t>
            </a:r>
            <a:r>
              <a:rPr lang="en-US" dirty="0"/>
              <a:t> of </a:t>
            </a:r>
            <a:r>
              <a:rPr lang="en-US" i="1" dirty="0"/>
              <a:t>n</a:t>
            </a:r>
            <a:r>
              <a:rPr lang="en-US" dirty="0"/>
              <a:t> terms.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dirty="0"/>
              <a:t>For each of the </a:t>
            </a:r>
            <a:r>
              <a:rPr lang="en-US" i="1" dirty="0"/>
              <a:t>n</a:t>
            </a:r>
            <a:r>
              <a:rPr lang="en-US" dirty="0"/>
              <a:t> terms, get its postings, then </a:t>
            </a:r>
            <a:r>
              <a:rPr lang="en-US" i="1" dirty="0"/>
              <a:t>AND</a:t>
            </a:r>
            <a:r>
              <a:rPr lang="en-US" dirty="0"/>
              <a:t> them together.</a:t>
            </a:r>
          </a:p>
        </p:txBody>
      </p:sp>
      <p:sp>
        <p:nvSpPr>
          <p:cNvPr id="3891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optimization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0525" y="4191000"/>
            <a:ext cx="1490663" cy="1528763"/>
            <a:chOff x="390525" y="4191000"/>
            <a:chExt cx="1490663" cy="1528763"/>
          </a:xfrm>
        </p:grpSpPr>
        <p:sp>
          <p:nvSpPr>
            <p:cNvPr id="49156" name="Text Box 1029"/>
            <p:cNvSpPr txBox="1">
              <a:spLocks noChangeArrowheads="1"/>
            </p:cNvSpPr>
            <p:nvPr/>
          </p:nvSpPr>
          <p:spPr bwMode="auto">
            <a:xfrm>
              <a:off x="390525" y="4191000"/>
              <a:ext cx="1092200" cy="4619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i="1" dirty="0">
                  <a:latin typeface="+mn-lt"/>
                  <a:ea typeface="Arial Unicode MS" charset="0"/>
                  <a:cs typeface="Arial Unicode MS" charset="0"/>
                </a:rPr>
                <a:t>Brutus</a:t>
              </a:r>
            </a:p>
          </p:txBody>
        </p:sp>
        <p:sp>
          <p:nvSpPr>
            <p:cNvPr id="49157" name="Text Box 1030"/>
            <p:cNvSpPr txBox="1">
              <a:spLocks noChangeArrowheads="1"/>
            </p:cNvSpPr>
            <p:nvPr/>
          </p:nvSpPr>
          <p:spPr bwMode="auto">
            <a:xfrm>
              <a:off x="390525" y="4724400"/>
              <a:ext cx="1123950" cy="4619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i="1" dirty="0">
                  <a:latin typeface="+mn-lt"/>
                  <a:ea typeface="Arial Unicode MS" charset="0"/>
                  <a:cs typeface="Arial Unicode MS" charset="0"/>
                </a:rPr>
                <a:t>Caesar</a:t>
              </a:r>
            </a:p>
          </p:txBody>
        </p:sp>
        <p:sp>
          <p:nvSpPr>
            <p:cNvPr id="49158" name="Text Box 1031"/>
            <p:cNvSpPr txBox="1">
              <a:spLocks noChangeArrowheads="1"/>
            </p:cNvSpPr>
            <p:nvPr/>
          </p:nvSpPr>
          <p:spPr bwMode="auto">
            <a:xfrm>
              <a:off x="390525" y="5257800"/>
              <a:ext cx="1490663" cy="4619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i="1" dirty="0">
                  <a:latin typeface="+mn-lt"/>
                  <a:ea typeface="Arial Unicode MS" charset="0"/>
                  <a:cs typeface="Arial Unicode MS" charset="0"/>
                </a:rPr>
                <a:t>Calpurnia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07902" y="4159537"/>
            <a:ext cx="6207125" cy="1524000"/>
            <a:chOff x="2066925" y="4191000"/>
            <a:chExt cx="6207125" cy="1524000"/>
          </a:xfrm>
        </p:grpSpPr>
        <p:sp>
          <p:nvSpPr>
            <p:cNvPr id="38919" name="AutoShape 1032"/>
            <p:cNvSpPr>
              <a:spLocks noChangeArrowheads="1"/>
            </p:cNvSpPr>
            <p:nvPr/>
          </p:nvSpPr>
          <p:spPr bwMode="auto">
            <a:xfrm>
              <a:off x="2066925" y="42672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8920" name="AutoShape 1033"/>
            <p:cNvSpPr>
              <a:spLocks noChangeArrowheads="1"/>
            </p:cNvSpPr>
            <p:nvPr/>
          </p:nvSpPr>
          <p:spPr bwMode="auto">
            <a:xfrm>
              <a:off x="2066925" y="48006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grpSp>
          <p:nvGrpSpPr>
            <p:cNvPr id="38921" name="Group 1034"/>
            <p:cNvGrpSpPr>
              <a:grpSpLocks/>
            </p:cNvGrpSpPr>
            <p:nvPr/>
          </p:nvGrpSpPr>
          <p:grpSpPr bwMode="auto">
            <a:xfrm>
              <a:off x="3286125" y="5334000"/>
              <a:ext cx="4876800" cy="304800"/>
              <a:chOff x="2064" y="2448"/>
              <a:chExt cx="3072" cy="192"/>
            </a:xfrm>
          </p:grpSpPr>
          <p:sp>
            <p:nvSpPr>
              <p:cNvPr id="38958" name="Rectangle 1035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959" name="Rectangle 1036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960" name="Rectangle 1037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961" name="Rectangle 1038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962" name="Line 1039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38922" name="Group 1040"/>
            <p:cNvGrpSpPr>
              <a:grpSpLocks/>
            </p:cNvGrpSpPr>
            <p:nvPr/>
          </p:nvGrpSpPr>
          <p:grpSpPr bwMode="auto">
            <a:xfrm>
              <a:off x="3286125" y="4724400"/>
              <a:ext cx="4987925" cy="457200"/>
              <a:chOff x="2064" y="2688"/>
              <a:chExt cx="3142" cy="288"/>
            </a:xfrm>
          </p:grpSpPr>
          <p:grpSp>
            <p:nvGrpSpPr>
              <p:cNvPr id="38944" name="Group 1041"/>
              <p:cNvGrpSpPr>
                <a:grpSpLocks/>
              </p:cNvGrpSpPr>
              <p:nvPr/>
            </p:nvGrpSpPr>
            <p:grpSpPr bwMode="auto">
              <a:xfrm>
                <a:off x="2064" y="2736"/>
                <a:ext cx="3072" cy="192"/>
                <a:chOff x="2064" y="2448"/>
                <a:chExt cx="3072" cy="192"/>
              </a:xfrm>
            </p:grpSpPr>
            <p:sp>
              <p:nvSpPr>
                <p:cNvPr id="38953" name="Rectangle 1042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307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954" name="Rectangle 1043"/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230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955" name="Rectangle 1044"/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5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956" name="Rectangle 1045"/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957" name="Line 1046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38945" name="Text Box 1047"/>
              <p:cNvSpPr txBox="1">
                <a:spLocks noChangeArrowheads="1"/>
              </p:cNvSpPr>
              <p:nvPr/>
            </p:nvSpPr>
            <p:spPr bwMode="auto">
              <a:xfrm>
                <a:off x="2150" y="2688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8946" name="Text Box 1048"/>
              <p:cNvSpPr txBox="1">
                <a:spLocks noChangeArrowheads="1"/>
              </p:cNvSpPr>
              <p:nvPr/>
            </p:nvSpPr>
            <p:spPr bwMode="auto">
              <a:xfrm>
                <a:off x="2582" y="2688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8947" name="Text Box 1049"/>
              <p:cNvSpPr txBox="1">
                <a:spLocks noChangeArrowheads="1"/>
              </p:cNvSpPr>
              <p:nvPr/>
            </p:nvSpPr>
            <p:spPr bwMode="auto">
              <a:xfrm>
                <a:off x="2945" y="2688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8948" name="Text Box 1050"/>
              <p:cNvSpPr txBox="1">
                <a:spLocks noChangeArrowheads="1"/>
              </p:cNvSpPr>
              <p:nvPr/>
            </p:nvSpPr>
            <p:spPr bwMode="auto">
              <a:xfrm>
                <a:off x="3312" y="2688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 dirty="0"/>
                  <a:t>5</a:t>
                </a:r>
              </a:p>
            </p:txBody>
          </p:sp>
          <p:sp>
            <p:nvSpPr>
              <p:cNvPr id="38949" name="Text Box 1051"/>
              <p:cNvSpPr txBox="1">
                <a:spLocks noChangeArrowheads="1"/>
              </p:cNvSpPr>
              <p:nvPr/>
            </p:nvSpPr>
            <p:spPr bwMode="auto">
              <a:xfrm>
                <a:off x="3665" y="2688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8950" name="Text Box 1052"/>
              <p:cNvSpPr txBox="1">
                <a:spLocks noChangeArrowheads="1"/>
              </p:cNvSpPr>
              <p:nvPr/>
            </p:nvSpPr>
            <p:spPr bwMode="auto">
              <a:xfrm>
                <a:off x="4049" y="2688"/>
                <a:ext cx="3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 dirty="0"/>
                  <a:t>16</a:t>
                </a:r>
              </a:p>
            </p:txBody>
          </p:sp>
          <p:sp>
            <p:nvSpPr>
              <p:cNvPr id="38951" name="Text Box 1053"/>
              <p:cNvSpPr txBox="1">
                <a:spLocks noChangeArrowheads="1"/>
              </p:cNvSpPr>
              <p:nvPr/>
            </p:nvSpPr>
            <p:spPr bwMode="auto">
              <a:xfrm>
                <a:off x="4464" y="2688"/>
                <a:ext cx="3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/>
                  <a:t>21</a:t>
                </a:r>
              </a:p>
            </p:txBody>
          </p:sp>
          <p:sp>
            <p:nvSpPr>
              <p:cNvPr id="38952" name="Text Box 1054"/>
              <p:cNvSpPr txBox="1">
                <a:spLocks noChangeArrowheads="1"/>
              </p:cNvSpPr>
              <p:nvPr/>
            </p:nvSpPr>
            <p:spPr bwMode="auto">
              <a:xfrm>
                <a:off x="4848" y="2688"/>
                <a:ext cx="3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/>
                  <a:t>34</a:t>
                </a:r>
              </a:p>
            </p:txBody>
          </p:sp>
        </p:grpSp>
        <p:grpSp>
          <p:nvGrpSpPr>
            <p:cNvPr id="38923" name="Group 1055"/>
            <p:cNvGrpSpPr>
              <a:grpSpLocks/>
            </p:cNvGrpSpPr>
            <p:nvPr/>
          </p:nvGrpSpPr>
          <p:grpSpPr bwMode="auto">
            <a:xfrm>
              <a:off x="3286125" y="4191000"/>
              <a:ext cx="4876800" cy="457200"/>
              <a:chOff x="2064" y="2400"/>
              <a:chExt cx="3072" cy="288"/>
            </a:xfrm>
          </p:grpSpPr>
          <p:grpSp>
            <p:nvGrpSpPr>
              <p:cNvPr id="38930" name="Group 1056"/>
              <p:cNvGrpSpPr>
                <a:grpSpLocks/>
              </p:cNvGrpSpPr>
              <p:nvPr/>
            </p:nvGrpSpPr>
            <p:grpSpPr bwMode="auto">
              <a:xfrm>
                <a:off x="2064" y="2448"/>
                <a:ext cx="3072" cy="192"/>
                <a:chOff x="2064" y="2448"/>
                <a:chExt cx="3072" cy="192"/>
              </a:xfrm>
            </p:grpSpPr>
            <p:sp>
              <p:nvSpPr>
                <p:cNvPr id="38939" name="Rectangle 1057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307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940" name="Rectangle 1058"/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230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941" name="Rectangle 1059"/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5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942" name="Rectangle 1060"/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943" name="Line 1061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38931" name="Text Box 1062"/>
              <p:cNvSpPr txBox="1">
                <a:spLocks noChangeArrowheads="1"/>
              </p:cNvSpPr>
              <p:nvPr/>
            </p:nvSpPr>
            <p:spPr bwMode="auto">
              <a:xfrm>
                <a:off x="2160" y="2400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8932" name="Text Box 1063"/>
              <p:cNvSpPr txBox="1">
                <a:spLocks noChangeArrowheads="1"/>
              </p:cNvSpPr>
              <p:nvPr/>
            </p:nvSpPr>
            <p:spPr bwMode="auto">
              <a:xfrm>
                <a:off x="2513" y="2400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8933" name="Text Box 1064"/>
              <p:cNvSpPr txBox="1">
                <a:spLocks noChangeArrowheads="1"/>
              </p:cNvSpPr>
              <p:nvPr/>
            </p:nvSpPr>
            <p:spPr bwMode="auto">
              <a:xfrm>
                <a:off x="2928" y="2400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 dirty="0"/>
                  <a:t>8</a:t>
                </a:r>
              </a:p>
            </p:txBody>
          </p:sp>
          <p:sp>
            <p:nvSpPr>
              <p:cNvPr id="38934" name="Text Box 1065"/>
              <p:cNvSpPr txBox="1">
                <a:spLocks noChangeArrowheads="1"/>
              </p:cNvSpPr>
              <p:nvPr/>
            </p:nvSpPr>
            <p:spPr bwMode="auto">
              <a:xfrm>
                <a:off x="3264" y="2400"/>
                <a:ext cx="3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sp>
            <p:nvSpPr>
              <p:cNvPr id="38935" name="Text Box 1066"/>
              <p:cNvSpPr txBox="1">
                <a:spLocks noChangeArrowheads="1"/>
              </p:cNvSpPr>
              <p:nvPr/>
            </p:nvSpPr>
            <p:spPr bwMode="auto">
              <a:xfrm>
                <a:off x="3665" y="2400"/>
                <a:ext cx="3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/>
                  <a:t>32</a:t>
                </a:r>
              </a:p>
            </p:txBody>
          </p:sp>
          <p:sp>
            <p:nvSpPr>
              <p:cNvPr id="38936" name="Text Box 1067"/>
              <p:cNvSpPr txBox="1">
                <a:spLocks noChangeArrowheads="1"/>
              </p:cNvSpPr>
              <p:nvPr/>
            </p:nvSpPr>
            <p:spPr bwMode="auto">
              <a:xfrm>
                <a:off x="4049" y="2400"/>
                <a:ext cx="3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/>
                  <a:t>64</a:t>
                </a:r>
              </a:p>
            </p:txBody>
          </p:sp>
          <p:sp>
            <p:nvSpPr>
              <p:cNvPr id="38937" name="Text Box 1068"/>
              <p:cNvSpPr txBox="1">
                <a:spLocks noChangeArrowheads="1"/>
              </p:cNvSpPr>
              <p:nvPr/>
            </p:nvSpPr>
            <p:spPr bwMode="auto">
              <a:xfrm>
                <a:off x="4320" y="2400"/>
                <a:ext cx="47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/>
                  <a:t>128</a:t>
                </a:r>
              </a:p>
            </p:txBody>
          </p:sp>
          <p:sp>
            <p:nvSpPr>
              <p:cNvPr id="38938" name="Text Box 1069"/>
              <p:cNvSpPr txBox="1">
                <a:spLocks noChangeArrowheads="1"/>
              </p:cNvSpPr>
              <p:nvPr/>
            </p:nvSpPr>
            <p:spPr bwMode="auto">
              <a:xfrm>
                <a:off x="4747" y="2400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38924" name="Text Box 1070"/>
            <p:cNvSpPr txBox="1">
              <a:spLocks noChangeArrowheads="1"/>
            </p:cNvSpPr>
            <p:nvPr/>
          </p:nvSpPr>
          <p:spPr bwMode="auto">
            <a:xfrm>
              <a:off x="3286125" y="5257800"/>
              <a:ext cx="5683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13</a:t>
              </a:r>
            </a:p>
          </p:txBody>
        </p:sp>
        <p:sp>
          <p:nvSpPr>
            <p:cNvPr id="38925" name="AutoShape 1071"/>
            <p:cNvSpPr>
              <a:spLocks noChangeArrowheads="1"/>
            </p:cNvSpPr>
            <p:nvPr/>
          </p:nvSpPr>
          <p:spPr bwMode="auto">
            <a:xfrm>
              <a:off x="2066925" y="53340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8926" name="Text Box 1072"/>
            <p:cNvSpPr txBox="1">
              <a:spLocks noChangeArrowheads="1"/>
            </p:cNvSpPr>
            <p:nvPr/>
          </p:nvSpPr>
          <p:spPr bwMode="auto">
            <a:xfrm>
              <a:off x="3905250" y="5257800"/>
              <a:ext cx="5683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</p:grpSp>
      <p:sp>
        <p:nvSpPr>
          <p:cNvPr id="49167" name="Text Box 1073"/>
          <p:cNvSpPr txBox="1">
            <a:spLocks noChangeArrowheads="1"/>
          </p:cNvSpPr>
          <p:nvPr/>
        </p:nvSpPr>
        <p:spPr bwMode="auto">
          <a:xfrm>
            <a:off x="1181405" y="3232456"/>
            <a:ext cx="63242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A50021"/>
                </a:solidFill>
                <a:latin typeface="+mn-lt"/>
                <a:ea typeface="Arial Unicode MS" charset="0"/>
                <a:cs typeface="Arial Unicode MS" charset="0"/>
              </a:rPr>
              <a:t>Query:</a:t>
            </a:r>
            <a:r>
              <a:rPr lang="en-US" sz="2800" b="1" i="1" dirty="0">
                <a:latin typeface="+mn-lt"/>
                <a:ea typeface="Arial Unicode MS" charset="0"/>
                <a:cs typeface="Arial Unicode MS" charset="0"/>
              </a:rPr>
              <a:t> Brutus</a:t>
            </a:r>
            <a:r>
              <a:rPr lang="en-US" sz="2800" dirty="0">
                <a:latin typeface="+mn-lt"/>
                <a:ea typeface="Arial Unicode MS" charset="0"/>
                <a:cs typeface="Arial Unicode MS" charset="0"/>
              </a:rPr>
              <a:t> </a:t>
            </a:r>
            <a:r>
              <a:rPr lang="en-US" sz="2800" i="1" dirty="0">
                <a:latin typeface="+mn-lt"/>
                <a:ea typeface="Arial Unicode MS" charset="0"/>
                <a:cs typeface="Arial Unicode MS" charset="0"/>
              </a:rPr>
              <a:t>AND</a:t>
            </a:r>
            <a:r>
              <a:rPr lang="en-US" sz="2800" dirty="0">
                <a:latin typeface="+mn-lt"/>
                <a:ea typeface="Arial Unicode MS" charset="0"/>
                <a:cs typeface="Arial Unicode MS" charset="0"/>
              </a:rPr>
              <a:t> </a:t>
            </a:r>
            <a:r>
              <a:rPr lang="en-US" sz="2800" b="1" i="1" dirty="0">
                <a:ea typeface="Arial Unicode MS" charset="0"/>
                <a:cs typeface="Arial Unicode MS" charset="0"/>
              </a:rPr>
              <a:t>Caesar</a:t>
            </a:r>
            <a:r>
              <a:rPr lang="en-US" sz="2800" i="1" dirty="0">
                <a:ea typeface="Arial Unicode MS" charset="0"/>
                <a:cs typeface="Arial Unicode MS" charset="0"/>
              </a:rPr>
              <a:t> AND</a:t>
            </a:r>
            <a:r>
              <a:rPr lang="en-US" sz="2800" b="1" i="1" dirty="0">
                <a:ea typeface="Arial Unicode MS" charset="0"/>
                <a:cs typeface="Arial Unicode MS" charset="0"/>
              </a:rPr>
              <a:t> Calpurnia</a:t>
            </a:r>
            <a:endParaRPr lang="en-US" sz="2800" b="1" i="1" dirty="0">
              <a:latin typeface="+mn-lt"/>
              <a:ea typeface="Arial Unicode MS" charset="0"/>
              <a:cs typeface="Arial Unicode MS" charset="0"/>
            </a:endParaRPr>
          </a:p>
        </p:txBody>
      </p:sp>
      <p:sp>
        <p:nvSpPr>
          <p:cNvPr id="3892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 eaLnBrk="1" hangingPunct="1"/>
            <a:fld id="{08435ABA-2DEA-4241-9C6E-7983071CB1A2}" type="slidenum">
              <a:rPr lang="en-US" sz="1400">
                <a:latin typeface="Arial Unicode MS" pitchFamily="34" charset="-128"/>
              </a:rPr>
              <a:pPr algn="r" eaLnBrk="1" hangingPunct="1"/>
              <a:t>21</a:t>
            </a:fld>
            <a:endParaRPr lang="en-US" sz="1400">
              <a:latin typeface="Arial Unicode MS" pitchFamily="34" charset="-128"/>
            </a:endParaRPr>
          </a:p>
        </p:txBody>
      </p:sp>
      <p:sp>
        <p:nvSpPr>
          <p:cNvPr id="38929" name="TextBox 4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2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  <p:bldP spid="491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sz="3200" dirty="0"/>
              <a:t>Process in order of increasing frequency:</a:t>
            </a:r>
          </a:p>
          <a:p>
            <a:pPr lvl="1" eaLnBrk="1" hangingPunct="1"/>
            <a:r>
              <a:rPr lang="en-US" sz="2000" i="1" dirty="0"/>
              <a:t>start with smallest set, then keep</a:t>
            </a:r>
            <a:r>
              <a:rPr lang="en-US" sz="2000" i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000" i="1" dirty="0"/>
              <a:t>cutting further</a:t>
            </a:r>
            <a:r>
              <a:rPr lang="en-US" sz="2000" dirty="0"/>
              <a:t>.</a:t>
            </a:r>
          </a:p>
        </p:txBody>
      </p:sp>
      <p:sp>
        <p:nvSpPr>
          <p:cNvPr id="1214514" name="Text Box 2098"/>
          <p:cNvSpPr txBox="1">
            <a:spLocks noChangeArrowheads="1"/>
          </p:cNvSpPr>
          <p:nvPr/>
        </p:nvSpPr>
        <p:spPr bwMode="auto">
          <a:xfrm>
            <a:off x="692944" y="5362574"/>
            <a:ext cx="7453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Execute the query as (</a:t>
            </a:r>
            <a:r>
              <a:rPr lang="en-US" b="1" i="1" dirty="0">
                <a:latin typeface="Calibri" pitchFamily="34" charset="0"/>
              </a:rPr>
              <a:t>Calpurnia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AND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1" i="1" dirty="0">
                <a:latin typeface="Calibri" pitchFamily="34" charset="0"/>
              </a:rPr>
              <a:t>Brutus)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AND </a:t>
            </a:r>
            <a:r>
              <a:rPr lang="en-US" b="1" i="1" dirty="0">
                <a:latin typeface="Calibri" pitchFamily="34" charset="0"/>
              </a:rPr>
              <a:t>Caesar</a:t>
            </a:r>
            <a:r>
              <a:rPr lang="en-US" dirty="0">
                <a:latin typeface="Calibri" pitchFamily="34" charset="0"/>
              </a:rPr>
              <a:t>.</a:t>
            </a:r>
          </a:p>
        </p:txBody>
      </p:sp>
      <p:sp>
        <p:nvSpPr>
          <p:cNvPr id="39943" name="TextBox 51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77837" y="3514328"/>
            <a:ext cx="7883525" cy="1528763"/>
            <a:chOff x="390525" y="4191000"/>
            <a:chExt cx="7883525" cy="1528763"/>
          </a:xfrm>
        </p:grpSpPr>
        <p:sp>
          <p:nvSpPr>
            <p:cNvPr id="53" name="Text Box 1029"/>
            <p:cNvSpPr txBox="1">
              <a:spLocks noChangeArrowheads="1"/>
            </p:cNvSpPr>
            <p:nvPr/>
          </p:nvSpPr>
          <p:spPr bwMode="auto">
            <a:xfrm>
              <a:off x="390525" y="4191000"/>
              <a:ext cx="1092200" cy="4619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i="1" dirty="0">
                  <a:latin typeface="+mn-lt"/>
                  <a:ea typeface="Arial Unicode MS" charset="0"/>
                  <a:cs typeface="Arial Unicode MS" charset="0"/>
                </a:rPr>
                <a:t>Brutus</a:t>
              </a:r>
            </a:p>
          </p:txBody>
        </p:sp>
        <p:sp>
          <p:nvSpPr>
            <p:cNvPr id="54" name="Text Box 1030"/>
            <p:cNvSpPr txBox="1">
              <a:spLocks noChangeArrowheads="1"/>
            </p:cNvSpPr>
            <p:nvPr/>
          </p:nvSpPr>
          <p:spPr bwMode="auto">
            <a:xfrm>
              <a:off x="390525" y="4724400"/>
              <a:ext cx="1123950" cy="4619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i="1" dirty="0">
                  <a:latin typeface="+mn-lt"/>
                  <a:ea typeface="Arial Unicode MS" charset="0"/>
                  <a:cs typeface="Arial Unicode MS" charset="0"/>
                </a:rPr>
                <a:t>Caesar</a:t>
              </a:r>
            </a:p>
          </p:txBody>
        </p:sp>
        <p:sp>
          <p:nvSpPr>
            <p:cNvPr id="55" name="Text Box 1031"/>
            <p:cNvSpPr txBox="1">
              <a:spLocks noChangeArrowheads="1"/>
            </p:cNvSpPr>
            <p:nvPr/>
          </p:nvSpPr>
          <p:spPr bwMode="auto">
            <a:xfrm>
              <a:off x="390525" y="5257800"/>
              <a:ext cx="1490663" cy="4619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i="1" dirty="0">
                  <a:latin typeface="+mn-lt"/>
                  <a:ea typeface="Arial Unicode MS" charset="0"/>
                  <a:cs typeface="Arial Unicode MS" charset="0"/>
                </a:rPr>
                <a:t>Calpurnia</a:t>
              </a:r>
            </a:p>
          </p:txBody>
        </p:sp>
        <p:sp>
          <p:nvSpPr>
            <p:cNvPr id="39947" name="AutoShape 1032"/>
            <p:cNvSpPr>
              <a:spLocks noChangeArrowheads="1"/>
            </p:cNvSpPr>
            <p:nvPr/>
          </p:nvSpPr>
          <p:spPr bwMode="auto">
            <a:xfrm>
              <a:off x="2066925" y="42672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9948" name="AutoShape 1033"/>
            <p:cNvSpPr>
              <a:spLocks noChangeArrowheads="1"/>
            </p:cNvSpPr>
            <p:nvPr/>
          </p:nvSpPr>
          <p:spPr bwMode="auto">
            <a:xfrm>
              <a:off x="2066925" y="48006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grpSp>
          <p:nvGrpSpPr>
            <p:cNvPr id="39949" name="Group 1034"/>
            <p:cNvGrpSpPr>
              <a:grpSpLocks/>
            </p:cNvGrpSpPr>
            <p:nvPr/>
          </p:nvGrpSpPr>
          <p:grpSpPr bwMode="auto">
            <a:xfrm>
              <a:off x="3286125" y="5334000"/>
              <a:ext cx="4876800" cy="304800"/>
              <a:chOff x="2064" y="2448"/>
              <a:chExt cx="3072" cy="192"/>
            </a:xfrm>
          </p:grpSpPr>
          <p:sp>
            <p:nvSpPr>
              <p:cNvPr id="39983" name="Rectangle 1035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4" name="Rectangle 1036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5" name="Rectangle 1037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6" name="Rectangle 1038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7" name="Line 1039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39950" name="Group 1040"/>
            <p:cNvGrpSpPr>
              <a:grpSpLocks/>
            </p:cNvGrpSpPr>
            <p:nvPr/>
          </p:nvGrpSpPr>
          <p:grpSpPr bwMode="auto">
            <a:xfrm>
              <a:off x="3286125" y="4724400"/>
              <a:ext cx="4987925" cy="457200"/>
              <a:chOff x="2064" y="2688"/>
              <a:chExt cx="3142" cy="288"/>
            </a:xfrm>
          </p:grpSpPr>
          <p:grpSp>
            <p:nvGrpSpPr>
              <p:cNvPr id="39969" name="Group 1041"/>
              <p:cNvGrpSpPr>
                <a:grpSpLocks/>
              </p:cNvGrpSpPr>
              <p:nvPr/>
            </p:nvGrpSpPr>
            <p:grpSpPr bwMode="auto">
              <a:xfrm>
                <a:off x="2064" y="2736"/>
                <a:ext cx="3072" cy="192"/>
                <a:chOff x="2064" y="2448"/>
                <a:chExt cx="3072" cy="192"/>
              </a:xfrm>
            </p:grpSpPr>
            <p:sp>
              <p:nvSpPr>
                <p:cNvPr id="39978" name="Rectangle 1042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307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979" name="Rectangle 1043"/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230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980" name="Rectangle 1044"/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5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981" name="Rectangle 1045"/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982" name="Line 1046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39970" name="Text Box 1047"/>
              <p:cNvSpPr txBox="1">
                <a:spLocks noChangeArrowheads="1"/>
              </p:cNvSpPr>
              <p:nvPr/>
            </p:nvSpPr>
            <p:spPr bwMode="auto">
              <a:xfrm>
                <a:off x="2150" y="2688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9971" name="Text Box 1048"/>
              <p:cNvSpPr txBox="1">
                <a:spLocks noChangeArrowheads="1"/>
              </p:cNvSpPr>
              <p:nvPr/>
            </p:nvSpPr>
            <p:spPr bwMode="auto">
              <a:xfrm>
                <a:off x="2582" y="2688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9972" name="Text Box 1049"/>
              <p:cNvSpPr txBox="1">
                <a:spLocks noChangeArrowheads="1"/>
              </p:cNvSpPr>
              <p:nvPr/>
            </p:nvSpPr>
            <p:spPr bwMode="auto">
              <a:xfrm>
                <a:off x="2945" y="2688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9973" name="Text Box 1050"/>
              <p:cNvSpPr txBox="1">
                <a:spLocks noChangeArrowheads="1"/>
              </p:cNvSpPr>
              <p:nvPr/>
            </p:nvSpPr>
            <p:spPr bwMode="auto">
              <a:xfrm>
                <a:off x="3312" y="2688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9974" name="Text Box 1051"/>
              <p:cNvSpPr txBox="1">
                <a:spLocks noChangeArrowheads="1"/>
              </p:cNvSpPr>
              <p:nvPr/>
            </p:nvSpPr>
            <p:spPr bwMode="auto">
              <a:xfrm>
                <a:off x="3665" y="2688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9975" name="Text Box 1052"/>
              <p:cNvSpPr txBox="1">
                <a:spLocks noChangeArrowheads="1"/>
              </p:cNvSpPr>
              <p:nvPr/>
            </p:nvSpPr>
            <p:spPr bwMode="auto">
              <a:xfrm>
                <a:off x="4049" y="2688"/>
                <a:ext cx="3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sp>
            <p:nvSpPr>
              <p:cNvPr id="39976" name="Text Box 1053"/>
              <p:cNvSpPr txBox="1">
                <a:spLocks noChangeArrowheads="1"/>
              </p:cNvSpPr>
              <p:nvPr/>
            </p:nvSpPr>
            <p:spPr bwMode="auto">
              <a:xfrm>
                <a:off x="4464" y="2688"/>
                <a:ext cx="3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/>
                  <a:t>21</a:t>
                </a:r>
              </a:p>
            </p:txBody>
          </p:sp>
          <p:sp>
            <p:nvSpPr>
              <p:cNvPr id="39977" name="Text Box 1054"/>
              <p:cNvSpPr txBox="1">
                <a:spLocks noChangeArrowheads="1"/>
              </p:cNvSpPr>
              <p:nvPr/>
            </p:nvSpPr>
            <p:spPr bwMode="auto">
              <a:xfrm>
                <a:off x="4848" y="2688"/>
                <a:ext cx="3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/>
                  <a:t>34</a:t>
                </a:r>
              </a:p>
            </p:txBody>
          </p:sp>
        </p:grpSp>
        <p:grpSp>
          <p:nvGrpSpPr>
            <p:cNvPr id="39951" name="Group 1055"/>
            <p:cNvGrpSpPr>
              <a:grpSpLocks/>
            </p:cNvGrpSpPr>
            <p:nvPr/>
          </p:nvGrpSpPr>
          <p:grpSpPr bwMode="auto">
            <a:xfrm>
              <a:off x="3286125" y="4191000"/>
              <a:ext cx="4876800" cy="457200"/>
              <a:chOff x="2064" y="2400"/>
              <a:chExt cx="3072" cy="288"/>
            </a:xfrm>
          </p:grpSpPr>
          <p:grpSp>
            <p:nvGrpSpPr>
              <p:cNvPr id="39955" name="Group 1056"/>
              <p:cNvGrpSpPr>
                <a:grpSpLocks/>
              </p:cNvGrpSpPr>
              <p:nvPr/>
            </p:nvGrpSpPr>
            <p:grpSpPr bwMode="auto">
              <a:xfrm>
                <a:off x="2064" y="2448"/>
                <a:ext cx="3072" cy="192"/>
                <a:chOff x="2064" y="2448"/>
                <a:chExt cx="3072" cy="192"/>
              </a:xfrm>
            </p:grpSpPr>
            <p:sp>
              <p:nvSpPr>
                <p:cNvPr id="39964" name="Rectangle 1057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307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965" name="Rectangle 1058"/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230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966" name="Rectangle 1059"/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5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967" name="Rectangle 1060"/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968" name="Line 1061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39956" name="Text Box 1062"/>
              <p:cNvSpPr txBox="1">
                <a:spLocks noChangeArrowheads="1"/>
              </p:cNvSpPr>
              <p:nvPr/>
            </p:nvSpPr>
            <p:spPr bwMode="auto">
              <a:xfrm>
                <a:off x="2160" y="2400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9957" name="Text Box 1063"/>
              <p:cNvSpPr txBox="1">
                <a:spLocks noChangeArrowheads="1"/>
              </p:cNvSpPr>
              <p:nvPr/>
            </p:nvSpPr>
            <p:spPr bwMode="auto">
              <a:xfrm>
                <a:off x="2513" y="2400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9958" name="Text Box 1064"/>
              <p:cNvSpPr txBox="1">
                <a:spLocks noChangeArrowheads="1"/>
              </p:cNvSpPr>
              <p:nvPr/>
            </p:nvSpPr>
            <p:spPr bwMode="auto">
              <a:xfrm>
                <a:off x="2928" y="2400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9959" name="Text Box 1065"/>
              <p:cNvSpPr txBox="1">
                <a:spLocks noChangeArrowheads="1"/>
              </p:cNvSpPr>
              <p:nvPr/>
            </p:nvSpPr>
            <p:spPr bwMode="auto">
              <a:xfrm>
                <a:off x="3264" y="2400"/>
                <a:ext cx="3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sp>
            <p:nvSpPr>
              <p:cNvPr id="39960" name="Text Box 1066"/>
              <p:cNvSpPr txBox="1">
                <a:spLocks noChangeArrowheads="1"/>
              </p:cNvSpPr>
              <p:nvPr/>
            </p:nvSpPr>
            <p:spPr bwMode="auto">
              <a:xfrm>
                <a:off x="3665" y="2400"/>
                <a:ext cx="3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/>
                  <a:t>32</a:t>
                </a:r>
              </a:p>
            </p:txBody>
          </p:sp>
          <p:sp>
            <p:nvSpPr>
              <p:cNvPr id="39961" name="Text Box 1067"/>
              <p:cNvSpPr txBox="1">
                <a:spLocks noChangeArrowheads="1"/>
              </p:cNvSpPr>
              <p:nvPr/>
            </p:nvSpPr>
            <p:spPr bwMode="auto">
              <a:xfrm>
                <a:off x="4049" y="2400"/>
                <a:ext cx="3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/>
                  <a:t>64</a:t>
                </a:r>
              </a:p>
            </p:txBody>
          </p:sp>
          <p:sp>
            <p:nvSpPr>
              <p:cNvPr id="39962" name="Text Box 1068"/>
              <p:cNvSpPr txBox="1">
                <a:spLocks noChangeArrowheads="1"/>
              </p:cNvSpPr>
              <p:nvPr/>
            </p:nvSpPr>
            <p:spPr bwMode="auto">
              <a:xfrm>
                <a:off x="4320" y="2400"/>
                <a:ext cx="47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/>
                  <a:t>128</a:t>
                </a:r>
              </a:p>
            </p:txBody>
          </p:sp>
          <p:sp>
            <p:nvSpPr>
              <p:cNvPr id="39963" name="Text Box 1069"/>
              <p:cNvSpPr txBox="1">
                <a:spLocks noChangeArrowheads="1"/>
              </p:cNvSpPr>
              <p:nvPr/>
            </p:nvSpPr>
            <p:spPr bwMode="auto">
              <a:xfrm>
                <a:off x="4747" y="2400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39952" name="Text Box 1070"/>
            <p:cNvSpPr txBox="1">
              <a:spLocks noChangeArrowheads="1"/>
            </p:cNvSpPr>
            <p:nvPr/>
          </p:nvSpPr>
          <p:spPr bwMode="auto">
            <a:xfrm>
              <a:off x="3286125" y="5257800"/>
              <a:ext cx="5683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13</a:t>
              </a:r>
            </a:p>
          </p:txBody>
        </p:sp>
        <p:sp>
          <p:nvSpPr>
            <p:cNvPr id="39953" name="AutoShape 1071"/>
            <p:cNvSpPr>
              <a:spLocks noChangeArrowheads="1"/>
            </p:cNvSpPr>
            <p:nvPr/>
          </p:nvSpPr>
          <p:spPr bwMode="auto">
            <a:xfrm>
              <a:off x="2066925" y="53340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9954" name="Text Box 1072"/>
            <p:cNvSpPr txBox="1">
              <a:spLocks noChangeArrowheads="1"/>
            </p:cNvSpPr>
            <p:nvPr/>
          </p:nvSpPr>
          <p:spPr bwMode="auto">
            <a:xfrm>
              <a:off x="3905250" y="5257800"/>
              <a:ext cx="5683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</p:grpSp>
      <p:sp>
        <p:nvSpPr>
          <p:cNvPr id="56" name="Rectangle 1026"/>
          <p:cNvSpPr txBox="1">
            <a:spLocks noChangeArrowheads="1"/>
          </p:cNvSpPr>
          <p:nvPr/>
        </p:nvSpPr>
        <p:spPr>
          <a:xfrm>
            <a:off x="60325" y="13573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optimization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3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  <p:bldP spid="121451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3000" dirty="0"/>
              <a:t> </a:t>
            </a:r>
            <a:r>
              <a:rPr lang="en-US" sz="3000" i="1" dirty="0"/>
              <a:t>(</a:t>
            </a:r>
            <a:r>
              <a:rPr lang="en-US" sz="3000" b="1" i="1" dirty="0"/>
              <a:t>wind</a:t>
            </a:r>
            <a:r>
              <a:rPr lang="en-US" sz="3000" i="1" dirty="0"/>
              <a:t> OR </a:t>
            </a:r>
            <a:r>
              <a:rPr lang="en-US" sz="3000" b="1" i="1" dirty="0"/>
              <a:t>fire</a:t>
            </a:r>
            <a:r>
              <a:rPr lang="en-US" sz="3000" i="1" dirty="0"/>
              <a:t>) AND (</a:t>
            </a:r>
            <a:r>
              <a:rPr lang="en-US" sz="3000" b="1" i="1" dirty="0"/>
              <a:t>thunder</a:t>
            </a:r>
            <a:r>
              <a:rPr lang="en-US" sz="3000" i="1" dirty="0"/>
              <a:t> OR </a:t>
            </a:r>
            <a:r>
              <a:rPr lang="en-US" sz="3000" b="1" i="1" dirty="0"/>
              <a:t>lightning</a:t>
            </a:r>
            <a:r>
              <a:rPr lang="en-US" sz="3000" i="1" dirty="0"/>
              <a:t>)</a:t>
            </a:r>
            <a:endParaRPr lang="en-US" sz="3000" dirty="0"/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3000" dirty="0"/>
              <a:t>Get doc. frequencies for all terms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3000" dirty="0"/>
              <a:t>Estimate the size of each </a:t>
            </a:r>
            <a:r>
              <a:rPr lang="en-US" sz="3000" i="1" dirty="0"/>
              <a:t>OR</a:t>
            </a:r>
            <a:r>
              <a:rPr lang="en-US" sz="3000" dirty="0"/>
              <a:t> by the sum of its doc. freq.’s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3000" dirty="0"/>
              <a:t>Process in increasing order of </a:t>
            </a:r>
            <a:r>
              <a:rPr lang="en-US" sz="3000" i="1" dirty="0"/>
              <a:t>OR</a:t>
            </a:r>
            <a:r>
              <a:rPr lang="en-US" sz="3000" dirty="0"/>
              <a:t> sizes.</a:t>
            </a: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sp>
        <p:nvSpPr>
          <p:cNvPr id="7" name="Rectangle 1026"/>
          <p:cNvSpPr txBox="1">
            <a:spLocks noChangeArrowheads="1"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optimization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04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these documents: </a:t>
            </a:r>
          </a:p>
          <a:p>
            <a:r>
              <a:rPr lang="en-IN" dirty="0"/>
              <a:t>Doc 1 :  breakthrough drug for schizophrenia </a:t>
            </a:r>
          </a:p>
          <a:p>
            <a:r>
              <a:rPr lang="en-IN" dirty="0"/>
              <a:t>Doc 2 : new schizophrenia drug </a:t>
            </a:r>
          </a:p>
          <a:p>
            <a:r>
              <a:rPr lang="en-IN" dirty="0"/>
              <a:t>Doc 3 : new approach for treatment of schizophrenia</a:t>
            </a:r>
          </a:p>
          <a:p>
            <a:r>
              <a:rPr lang="en-IN" dirty="0"/>
              <a:t>Doc 4 : new hopes for schizophrenia patients </a:t>
            </a:r>
          </a:p>
          <a:p>
            <a:pPr marL="457200" indent="-457200" algn="just"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Draw the term-document incidence matrix for this document collection. </a:t>
            </a:r>
          </a:p>
          <a:p>
            <a:pPr marL="457200" indent="-457200" algn="just"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Draw the inverted index representation for this collection.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Problem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0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IN" dirty="0"/>
              <a:t>Recommend a query processing order for</a:t>
            </a:r>
          </a:p>
          <a:p>
            <a:pPr algn="just"/>
            <a:r>
              <a:rPr lang="en-IN" b="1" dirty="0">
                <a:solidFill>
                  <a:srgbClr val="FF0000"/>
                </a:solidFill>
              </a:rPr>
              <a:t>(tangerine OR trees) AND (marmalade OR skies) AND (kaleidoscope OR eyes) </a:t>
            </a:r>
          </a:p>
          <a:p>
            <a:pPr algn="just"/>
            <a:r>
              <a:rPr lang="en-IN" dirty="0"/>
              <a:t>given the following postings list sizes:</a:t>
            </a:r>
          </a:p>
          <a:p>
            <a:r>
              <a:rPr lang="en-IN" b="1" dirty="0"/>
              <a:t>Term 			Postings size</a:t>
            </a:r>
          </a:p>
          <a:p>
            <a:r>
              <a:rPr lang="en-IN" dirty="0"/>
              <a:t>eyes 			213312</a:t>
            </a:r>
          </a:p>
          <a:p>
            <a:r>
              <a:rPr lang="en-IN" dirty="0"/>
              <a:t>kaleidoscope 	87009</a:t>
            </a:r>
          </a:p>
          <a:p>
            <a:r>
              <a:rPr lang="en-IN" dirty="0"/>
              <a:t>marmalade 		107913</a:t>
            </a:r>
          </a:p>
          <a:p>
            <a:r>
              <a:rPr lang="en-IN" dirty="0"/>
              <a:t>skies 			271658</a:t>
            </a:r>
          </a:p>
          <a:p>
            <a:r>
              <a:rPr lang="en-IN" dirty="0"/>
              <a:t>tangerine 		46653</a:t>
            </a:r>
          </a:p>
          <a:p>
            <a:r>
              <a:rPr lang="en-IN" dirty="0"/>
              <a:t>trees 			316812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Problem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37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3CBC28-AAE4-4719-A098-5F2DE65DD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443664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Documents retrieved are </a:t>
            </a:r>
            <a:r>
              <a:rPr lang="en-IN" b="1" dirty="0">
                <a:highlight>
                  <a:srgbClr val="00FFFF"/>
                </a:highlight>
              </a:rPr>
              <a:t>Relevant</a:t>
            </a:r>
            <a:r>
              <a:rPr lang="en-IN" dirty="0"/>
              <a:t> to the information need</a:t>
            </a:r>
          </a:p>
          <a:p>
            <a:pPr lvl="2"/>
            <a:r>
              <a:rPr lang="en-IN" dirty="0"/>
              <a:t>All relevant documents are retrieved?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EED4-8EBA-4FFD-97BB-6E1405E813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579568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Model-Evaluation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4ADBB-3BD7-4155-919F-9CB9B45EDFB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0282C-13AD-4C28-B309-7EC20F46C4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E86BC0-063F-4E2D-9710-ED16287FB33D}"/>
              </a:ext>
            </a:extLst>
          </p:cNvPr>
          <p:cNvSpPr/>
          <p:nvPr/>
        </p:nvSpPr>
        <p:spPr>
          <a:xfrm>
            <a:off x="588302" y="2964730"/>
            <a:ext cx="303096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0A12B1-4124-4EFE-8448-EAE523034258}"/>
              </a:ext>
            </a:extLst>
          </p:cNvPr>
          <p:cNvSpPr/>
          <p:nvPr/>
        </p:nvSpPr>
        <p:spPr>
          <a:xfrm>
            <a:off x="1112226" y="3452441"/>
            <a:ext cx="115212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866BB-C961-4622-8644-D2A3CE8A232B}"/>
              </a:ext>
            </a:extLst>
          </p:cNvPr>
          <p:cNvSpPr txBox="1"/>
          <p:nvPr/>
        </p:nvSpPr>
        <p:spPr>
          <a:xfrm>
            <a:off x="3902765" y="2780064"/>
            <a:ext cx="2307536" cy="5232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b="1" dirty="0">
                <a:highlight>
                  <a:srgbClr val="FFFF00"/>
                </a:highlight>
              </a:rPr>
              <a:t>Relevant docs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63CA7A-C34B-40E8-9639-614665E8BEF1}"/>
              </a:ext>
            </a:extLst>
          </p:cNvPr>
          <p:cNvCxnSpPr/>
          <p:nvPr/>
        </p:nvCxnSpPr>
        <p:spPr>
          <a:xfrm flipH="1">
            <a:off x="3491880" y="3140968"/>
            <a:ext cx="410885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B1338B-15C6-48BD-BB90-0FBB9A3E8FB3}"/>
              </a:ext>
            </a:extLst>
          </p:cNvPr>
          <p:cNvSpPr txBox="1"/>
          <p:nvPr/>
        </p:nvSpPr>
        <p:spPr>
          <a:xfrm>
            <a:off x="545993" y="5038811"/>
            <a:ext cx="2382889" cy="5232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highlight>
                  <a:srgbClr val="00FFFF"/>
                </a:highlight>
              </a:rPr>
              <a:t>Retrieved docs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F543FE-0DB8-4542-97D4-CA408CAE18D4}"/>
              </a:ext>
            </a:extLst>
          </p:cNvPr>
          <p:cNvCxnSpPr/>
          <p:nvPr/>
        </p:nvCxnSpPr>
        <p:spPr>
          <a:xfrm flipV="1">
            <a:off x="984666" y="4027096"/>
            <a:ext cx="504056" cy="82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37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 animBg="1"/>
      <p:bldP spid="8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1E86BC0-063F-4E2D-9710-ED16287FB33D}"/>
              </a:ext>
            </a:extLst>
          </p:cNvPr>
          <p:cNvSpPr/>
          <p:nvPr/>
        </p:nvSpPr>
        <p:spPr>
          <a:xfrm>
            <a:off x="588302" y="2964730"/>
            <a:ext cx="303096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3CBC28-AAE4-4719-A098-5F2DE65DD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443664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Documents retrieved are </a:t>
            </a:r>
            <a:r>
              <a:rPr lang="en-IN" b="1" dirty="0">
                <a:highlight>
                  <a:srgbClr val="00FFFF"/>
                </a:highlight>
              </a:rPr>
              <a:t>Relevant</a:t>
            </a:r>
            <a:r>
              <a:rPr lang="en-IN" dirty="0"/>
              <a:t> to the information need</a:t>
            </a:r>
          </a:p>
          <a:p>
            <a:pPr lvl="2"/>
            <a:r>
              <a:rPr lang="en-IN" dirty="0"/>
              <a:t>Are all documents retrieved are relevant?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EED4-8EBA-4FFD-97BB-6E1405E813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579568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Model-Evaluation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4ADBB-3BD7-4155-919F-9CB9B45EDFB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0282C-13AD-4C28-B309-7EC20F46C4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0A12B1-4124-4EFE-8448-EAE523034258}"/>
              </a:ext>
            </a:extLst>
          </p:cNvPr>
          <p:cNvSpPr/>
          <p:nvPr/>
        </p:nvSpPr>
        <p:spPr>
          <a:xfrm>
            <a:off x="1569774" y="3031067"/>
            <a:ext cx="4665981" cy="136382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63CA7A-C34B-40E8-9639-614665E8BEF1}"/>
              </a:ext>
            </a:extLst>
          </p:cNvPr>
          <p:cNvCxnSpPr>
            <a:cxnSpLocks/>
          </p:cNvCxnSpPr>
          <p:nvPr/>
        </p:nvCxnSpPr>
        <p:spPr>
          <a:xfrm>
            <a:off x="547346" y="2996392"/>
            <a:ext cx="352246" cy="600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B1338B-15C6-48BD-BB90-0FBB9A3E8FB3}"/>
              </a:ext>
            </a:extLst>
          </p:cNvPr>
          <p:cNvSpPr txBox="1"/>
          <p:nvPr/>
        </p:nvSpPr>
        <p:spPr>
          <a:xfrm>
            <a:off x="4390881" y="4897129"/>
            <a:ext cx="2382889" cy="5232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highlight>
                  <a:srgbClr val="00FFFF"/>
                </a:highlight>
              </a:rPr>
              <a:t>Retrieved docs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F543FE-0DB8-4542-97D4-CA408CAE18D4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912247" y="4387193"/>
            <a:ext cx="478634" cy="77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C2A3A6-0DC7-4306-981E-ED21AACAA8D3}"/>
              </a:ext>
            </a:extLst>
          </p:cNvPr>
          <p:cNvSpPr txBox="1"/>
          <p:nvPr/>
        </p:nvSpPr>
        <p:spPr>
          <a:xfrm>
            <a:off x="341903" y="2454312"/>
            <a:ext cx="2248897" cy="5232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b="1" dirty="0">
                <a:highlight>
                  <a:srgbClr val="FFFF00"/>
                </a:highlight>
              </a:rPr>
              <a:t>Relevant docs</a:t>
            </a:r>
          </a:p>
        </p:txBody>
      </p:sp>
    </p:spTree>
    <p:extLst>
      <p:ext uri="{BB962C8B-B14F-4D97-AF65-F5344CB8AC3E}">
        <p14:creationId xmlns:p14="http://schemas.microsoft.com/office/powerpoint/2010/main" val="193983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build="p"/>
      <p:bldP spid="7" grpId="0" animBg="1"/>
      <p:bldP spid="11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6AE0B7-257C-4059-8CAD-5E55CD6AB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57780"/>
            <a:ext cx="8678738" cy="4767190"/>
          </a:xfrm>
        </p:spPr>
        <p:txBody>
          <a:bodyPr>
            <a:noAutofit/>
          </a:bodyPr>
          <a:lstStyle/>
          <a:p>
            <a:pPr algn="just"/>
            <a:r>
              <a:rPr lang="en-IN" b="1" dirty="0"/>
              <a:t>Evaluation Measures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0000"/>
                </a:solidFill>
              </a:rPr>
              <a:t>Precision 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IN" sz="2400" b="0" i="0" u="none" strike="noStrike" baseline="0" dirty="0"/>
              <a:t>What fraction of the returned results are relevant to the information need?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0000"/>
                </a:solidFill>
              </a:rPr>
              <a:t>Recall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IN" sz="2400" b="0" i="0" u="none" strike="noStrike" baseline="0" dirty="0"/>
              <a:t>What fraction of the relevant documents in the collection were returned by the system?</a:t>
            </a:r>
            <a:endParaRPr lang="en-IN" sz="2400" dirty="0"/>
          </a:p>
          <a:p>
            <a:pPr algn="just"/>
            <a:r>
              <a:rPr lang="en-IN" dirty="0"/>
              <a:t>If </a:t>
            </a:r>
            <a:r>
              <a:rPr lang="en-IN" dirty="0">
                <a:highlight>
                  <a:srgbClr val="FFFF00"/>
                </a:highlight>
              </a:rPr>
              <a:t>A</a:t>
            </a:r>
            <a:r>
              <a:rPr lang="en-IN" dirty="0"/>
              <a:t> is the number of Relevant docs in the collection, </a:t>
            </a:r>
            <a:r>
              <a:rPr lang="en-IN" dirty="0">
                <a:highlight>
                  <a:srgbClr val="FFFF00"/>
                </a:highlight>
              </a:rPr>
              <a:t>C</a:t>
            </a:r>
            <a:r>
              <a:rPr lang="en-IN" dirty="0"/>
              <a:t> is the total documents retrieved and </a:t>
            </a:r>
            <a:r>
              <a:rPr lang="en-IN" dirty="0">
                <a:highlight>
                  <a:srgbClr val="FFFF00"/>
                </a:highlight>
              </a:rPr>
              <a:t>B</a:t>
            </a:r>
            <a:r>
              <a:rPr lang="en-IN" dirty="0"/>
              <a:t> is the relevant docs retrieved</a:t>
            </a:r>
            <a:r>
              <a:rPr lang="en-IN" dirty="0">
                <a:solidFill>
                  <a:srgbClr val="00B0F0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Precision =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Recall =</a:t>
            </a:r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C1E8A-31CE-4A77-B19F-C2893A06CCC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1390D-A321-49BA-AE1A-287F35CF13B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D66712-5F37-4F29-85F8-D25C5C21C7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723584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Model-Evaluation</a:t>
            </a:r>
          </a:p>
        </p:txBody>
      </p:sp>
    </p:spTree>
    <p:extLst>
      <p:ext uri="{BB962C8B-B14F-4D97-AF65-F5344CB8AC3E}">
        <p14:creationId xmlns:p14="http://schemas.microsoft.com/office/powerpoint/2010/main" val="9764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6AE0B7-257C-4059-8CAD-5E55CD6AB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457780"/>
            <a:ext cx="8678738" cy="476719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b="1" dirty="0"/>
              <a:t>Evaluation Measures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0000"/>
                </a:solidFill>
              </a:rPr>
              <a:t>Precision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u="none" strike="noStrike" baseline="0" dirty="0"/>
              <a:t>What fraction of the returned results are relevant to the information need?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0000"/>
                </a:solidFill>
              </a:rPr>
              <a:t>Recall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u="none" strike="noStrike" baseline="0" dirty="0"/>
              <a:t>What fraction of the relevant documents in the collection were returned by the system?</a:t>
            </a:r>
            <a:endParaRPr lang="en-IN" dirty="0"/>
          </a:p>
          <a:p>
            <a:pPr algn="just"/>
            <a:r>
              <a:rPr lang="en-IN" dirty="0">
                <a:solidFill>
                  <a:srgbClr val="00B0F0"/>
                </a:solidFill>
              </a:rPr>
              <a:t>If </a:t>
            </a: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A</a:t>
            </a:r>
            <a:r>
              <a:rPr lang="en-IN" dirty="0">
                <a:solidFill>
                  <a:srgbClr val="00B0F0"/>
                </a:solidFill>
              </a:rPr>
              <a:t> is the number of Relevant docs in the collection, </a:t>
            </a: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C</a:t>
            </a:r>
            <a:r>
              <a:rPr lang="en-IN" dirty="0">
                <a:solidFill>
                  <a:srgbClr val="00B0F0"/>
                </a:solidFill>
              </a:rPr>
              <a:t> is the total documents retrieved and </a:t>
            </a: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B</a:t>
            </a:r>
            <a:r>
              <a:rPr lang="en-IN" dirty="0">
                <a:solidFill>
                  <a:srgbClr val="00B0F0"/>
                </a:solidFill>
              </a:rPr>
              <a:t> is the relevant docs retrieved.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Precision = </a:t>
            </a:r>
            <a:r>
              <a:rPr lang="en-IN" dirty="0">
                <a:highlight>
                  <a:srgbClr val="FFFF00"/>
                </a:highlight>
              </a:rPr>
              <a:t>B/C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Recall = </a:t>
            </a:r>
            <a:r>
              <a:rPr lang="en-IN" dirty="0">
                <a:highlight>
                  <a:srgbClr val="FFFF00"/>
                </a:highlight>
              </a:rPr>
              <a:t>B/A</a:t>
            </a:r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C1E8A-31CE-4A77-B19F-C2893A06CCC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1390D-A321-49BA-AE1A-287F35CF13B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D66712-5F37-4F29-85F8-D25C5C21C7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723584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Model-Evaluation</a:t>
            </a:r>
          </a:p>
        </p:txBody>
      </p:sp>
    </p:spTree>
    <p:extLst>
      <p:ext uri="{BB962C8B-B14F-4D97-AF65-F5344CB8AC3E}">
        <p14:creationId xmlns:p14="http://schemas.microsoft.com/office/powerpoint/2010/main" val="395132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3200" dirty="0"/>
              <a:t>Example: Shakespeare</a:t>
            </a:r>
          </a:p>
          <a:p>
            <a:r>
              <a:rPr lang="en-IN" sz="3200" dirty="0"/>
              <a:t>	- Find all Shakespeare plays that contain the words</a:t>
            </a:r>
          </a:p>
          <a:p>
            <a:endParaRPr lang="en-IN" sz="3200" dirty="0"/>
          </a:p>
          <a:p>
            <a:r>
              <a:rPr lang="en-IN" sz="3200" dirty="0"/>
              <a:t> </a:t>
            </a:r>
            <a:r>
              <a:rPr lang="en-IN" sz="2800" b="1" dirty="0">
                <a:solidFill>
                  <a:srgbClr val="FF0000"/>
                </a:solidFill>
              </a:rPr>
              <a:t>BRUTUS AND CAESAR AND NOT CALPURNIA </a:t>
            </a:r>
            <a:endParaRPr lang="en-IN" sz="3200" b="1" dirty="0">
              <a:solidFill>
                <a:srgbClr val="FF0000"/>
              </a:solidFill>
            </a:endParaRPr>
          </a:p>
          <a:p>
            <a:endParaRPr lang="en-IN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Example of IR problem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0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IN" dirty="0"/>
              <a:t>Consider the four terms, in order: park, mountain, trails, difficult. Assume that the query, in disjunctive normal form, DNF, is the following, where "OR" is the logical disjunction operator:</a:t>
            </a:r>
          </a:p>
          <a:p>
            <a:r>
              <a:rPr lang="en-IN" dirty="0"/>
              <a:t>Q = (1,0,1,0) OR (0,1,1, 0) OR (1,1,1,0)</a:t>
            </a:r>
          </a:p>
          <a:p>
            <a:r>
              <a:rPr lang="en-IN" dirty="0"/>
              <a:t>Can you give the description of the query ?</a:t>
            </a:r>
          </a:p>
          <a:p>
            <a:r>
              <a:rPr lang="en-US" dirty="0">
                <a:solidFill>
                  <a:srgbClr val="FF0000"/>
                </a:solidFill>
              </a:rPr>
              <a:t>Document 1: "Loon park contains a lovely lake and is near Mystery mountain. It's not difficult to get to from the city."</a:t>
            </a:r>
          </a:p>
          <a:p>
            <a:r>
              <a:rPr lang="en-US" dirty="0">
                <a:solidFill>
                  <a:srgbClr val="FF0000"/>
                </a:solidFill>
              </a:rPr>
              <a:t>Document 2: "The Mystery mountain area has many easy trails, but no difficult ones.“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FF"/>
                </a:solidFill>
              </a:rPr>
              <a:t>What will be result of the query when applied to these documents?</a:t>
            </a:r>
            <a:endParaRPr lang="en-IN" dirty="0">
              <a:solidFill>
                <a:srgbClr val="0066FF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Problem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0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IN" dirty="0"/>
              <a:t>One solution is Linear Scan of Document (Brute Force Approach)</a:t>
            </a:r>
          </a:p>
          <a:p>
            <a:pPr algn="just"/>
            <a:r>
              <a:rPr lang="en-IN" dirty="0"/>
              <a:t>•  One could </a:t>
            </a:r>
            <a:r>
              <a:rPr lang="en-IN" dirty="0">
                <a:solidFill>
                  <a:srgbClr val="FF0000"/>
                </a:solidFill>
              </a:rPr>
              <a:t>grep</a:t>
            </a:r>
            <a:r>
              <a:rPr lang="en-IN" dirty="0"/>
              <a:t> all of Shakespeare’s plays for BRUTUS and CAESAR, then strip out plays containing CALPURNIA</a:t>
            </a:r>
          </a:p>
          <a:p>
            <a:pPr algn="just"/>
            <a:r>
              <a:rPr lang="en-IN" dirty="0"/>
              <a:t>		  --  Similar to Unix command </a:t>
            </a:r>
            <a:r>
              <a:rPr lang="en-IN" dirty="0">
                <a:solidFill>
                  <a:srgbClr val="FF0000"/>
                </a:solidFill>
              </a:rPr>
              <a:t>grep</a:t>
            </a:r>
          </a:p>
          <a:p>
            <a:pPr algn="just"/>
            <a:r>
              <a:rPr lang="en-IN" dirty="0"/>
              <a:t>• But this may not be the solution, because….</a:t>
            </a:r>
          </a:p>
          <a:p>
            <a:pPr lvl="2" algn="just">
              <a:buFont typeface="Wingdings" pitchFamily="2" charset="2"/>
              <a:buChar char="Ø"/>
            </a:pPr>
            <a:r>
              <a:rPr lang="en-IN" dirty="0"/>
              <a:t>Slow for large data collection (e.g., the web, which contains billions or trillions of words)</a:t>
            </a:r>
          </a:p>
          <a:p>
            <a:pPr lvl="2" algn="just">
              <a:buFont typeface="Wingdings" pitchFamily="2" charset="2"/>
              <a:buChar char="Ø"/>
            </a:pPr>
            <a:r>
              <a:rPr lang="en-IN" dirty="0"/>
              <a:t>Does not allow flexible matching operations (can’t search Brutus and Caesar in the same sentence)</a:t>
            </a:r>
          </a:p>
          <a:p>
            <a:pPr lvl="2" algn="just">
              <a:buFont typeface="Wingdings" pitchFamily="2" charset="2"/>
              <a:buChar char="Ø"/>
            </a:pPr>
            <a:r>
              <a:rPr lang="en-IN" dirty="0"/>
              <a:t>Ranked retrieval (best documents to return)</a:t>
            </a:r>
          </a:p>
          <a:p>
            <a:pPr algn="just"/>
            <a:r>
              <a:rPr lang="en-IN" dirty="0"/>
              <a:t>• </a:t>
            </a:r>
            <a:r>
              <a:rPr lang="en-IN" sz="3000" b="1" dirty="0">
                <a:solidFill>
                  <a:srgbClr val="FF0000"/>
                </a:solidFill>
              </a:rPr>
              <a:t>Instead, organize beforehand (Index the Documents)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Example of IR problem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9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864818"/>
              </p:ext>
            </p:extLst>
          </p:nvPr>
        </p:nvGraphicFramePr>
        <p:xfrm>
          <a:off x="304800" y="2225675"/>
          <a:ext cx="822960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9525000" imgH="3543300" progId="Excel.Sheet.8">
                  <p:embed/>
                </p:oleObj>
              </mc:Choice>
              <mc:Fallback>
                <p:oleObj name="Worksheet" r:id="rId3" imgW="9525000" imgH="3543300" progId="Excel.Sheet.8">
                  <p:embed/>
                  <p:pic>
                    <p:nvPicPr>
                      <p:cNvPr id="87044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25675"/>
                        <a:ext cx="8229600" cy="306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Term-Document Incidence Matrix 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5713413" y="5310188"/>
            <a:ext cx="28194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1 if </a:t>
            </a:r>
            <a:r>
              <a:rPr lang="en-US" sz="2000" dirty="0">
                <a:solidFill>
                  <a:srgbClr val="0000CC"/>
                </a:solidFill>
              </a:rPr>
              <a:t>play</a:t>
            </a:r>
            <a:r>
              <a:rPr lang="en-US" sz="2000" dirty="0"/>
              <a:t> contains </a:t>
            </a:r>
            <a:r>
              <a:rPr lang="en-US" sz="2000" dirty="0">
                <a:solidFill>
                  <a:srgbClr val="990033"/>
                </a:solidFill>
              </a:rPr>
              <a:t>word</a:t>
            </a:r>
            <a:r>
              <a:rPr lang="en-US" sz="2000" dirty="0"/>
              <a:t>, 0 otherwise</a:t>
            </a:r>
          </a:p>
        </p:txBody>
      </p:sp>
      <p:sp>
        <p:nvSpPr>
          <p:cNvPr id="87045" name="Line 5"/>
          <p:cNvSpPr>
            <a:spLocks noChangeShapeType="1"/>
          </p:cNvSpPr>
          <p:nvPr/>
        </p:nvSpPr>
        <p:spPr bwMode="auto">
          <a:xfrm flipH="1" flipV="1">
            <a:off x="4267200" y="3284538"/>
            <a:ext cx="1384300" cy="2160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301171" y="5821333"/>
            <a:ext cx="5318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</a:rPr>
              <a:t>Brutus AND Caesar but NOT Calpurnia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304800" y="1371600"/>
            <a:ext cx="8229600" cy="8683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IN" dirty="0"/>
              <a:t>Two dimensional: Terms and Documents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 Matrix element (t, d) = 1 if term t appears in document d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5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nimBg="1"/>
      <p:bldP spid="87045" grpId="0" animBg="1"/>
      <p:bldP spid="8704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Take the </a:t>
            </a:r>
            <a:r>
              <a:rPr lang="en-US" dirty="0">
                <a:highlight>
                  <a:srgbClr val="FFFF00"/>
                </a:highlight>
              </a:rPr>
              <a:t>vectors</a:t>
            </a:r>
            <a:r>
              <a:rPr lang="en-US" dirty="0"/>
              <a:t> for </a:t>
            </a:r>
            <a:r>
              <a:rPr lang="en-US" b="1" i="1" dirty="0"/>
              <a:t>Brutus, Caesar</a:t>
            </a:r>
            <a:r>
              <a:rPr lang="en-US" dirty="0"/>
              <a:t> and </a:t>
            </a:r>
            <a:r>
              <a:rPr lang="en-US" b="1" i="1" dirty="0"/>
              <a:t>Calpurnia</a:t>
            </a:r>
            <a:r>
              <a:rPr lang="en-US" dirty="0"/>
              <a:t> (complemented) </a:t>
            </a:r>
            <a:r>
              <a:rPr lang="en-US" dirty="0">
                <a:sym typeface="Wingdings" pitchFamily="2" charset="2"/>
              </a:rPr>
              <a:t>  b</a:t>
            </a:r>
            <a:r>
              <a:rPr lang="en-US" dirty="0"/>
              <a:t>itwise </a:t>
            </a:r>
            <a:r>
              <a:rPr lang="en-US" i="1" dirty="0"/>
              <a:t>AND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IN" dirty="0"/>
              <a:t>110100 AND 110111 AND NOT 010000 </a:t>
            </a:r>
          </a:p>
          <a:p>
            <a:r>
              <a:rPr lang="en-IN" dirty="0"/>
              <a:t>110100 AND 110111 AND 101111 = 100100</a:t>
            </a:r>
          </a:p>
          <a:p>
            <a:endParaRPr lang="en-IN" dirty="0"/>
          </a:p>
          <a:p>
            <a:r>
              <a:rPr lang="en-IN" dirty="0" err="1"/>
              <a:t>Ans</a:t>
            </a:r>
            <a:r>
              <a:rPr lang="en-IN" dirty="0"/>
              <a:t> :   Antony and Cleopatra, Hamlet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Answer</a:t>
            </a:r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6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Answer</a:t>
            </a:r>
          </a:p>
          <a:p>
            <a:pPr algn="ctr"/>
            <a:endParaRPr lang="en-IN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L2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30970861"/>
              </p:ext>
            </p:extLst>
          </p:nvPr>
        </p:nvGraphicFramePr>
        <p:xfrm>
          <a:off x="304800" y="2133600"/>
          <a:ext cx="822960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525001" imgH="3543139" progId="Excel.Sheet.8">
                  <p:embed/>
                </p:oleObj>
              </mc:Choice>
              <mc:Fallback>
                <p:oleObj name="Worksheet" r:id="rId2" imgW="9525001" imgH="3543139" progId="Excel.Sheet.8">
                  <p:embed/>
                  <p:pic>
                    <p:nvPicPr>
                      <p:cNvPr id="7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3600"/>
                        <a:ext cx="8229600" cy="306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8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>
                <a:solidFill>
                  <a:srgbClr val="FF0000"/>
                </a:solidFill>
              </a:rPr>
              <a:t>Query Results  implies…..</a:t>
            </a:r>
          </a:p>
          <a:p>
            <a:pPr lvl="2" algn="just"/>
            <a:r>
              <a:rPr lang="en-IN" sz="2000" dirty="0"/>
              <a:t> Using the term vectors, we can only find whether the documents meet the query, but cannot find which parts of the documents meet the query.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Answer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28600" y="2971800"/>
            <a:ext cx="8498114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Antony and Cleopatra, Act III, Scene ii</a:t>
            </a:r>
          </a:p>
          <a:p>
            <a:pPr>
              <a:buFont typeface="Wingdings" pitchFamily="2" charset="2"/>
              <a:buNone/>
            </a:pPr>
            <a:r>
              <a:rPr lang="en-US" sz="1400" i="1" dirty="0"/>
              <a:t>Agrippa</a:t>
            </a:r>
            <a:r>
              <a:rPr lang="en-US" sz="1400" dirty="0"/>
              <a:t> [Aside to DOMITIUS ENOBARBUS]: Why, </a:t>
            </a:r>
            <a:r>
              <a:rPr lang="en-US" sz="1400" dirty="0" err="1"/>
              <a:t>Enobarbus</a:t>
            </a:r>
            <a:r>
              <a:rPr lang="en-US" sz="1400" dirty="0"/>
              <a:t>,</a:t>
            </a:r>
          </a:p>
          <a:p>
            <a:pPr>
              <a:buFont typeface="Wingdings" pitchFamily="2" charset="2"/>
              <a:buNone/>
            </a:pPr>
            <a:r>
              <a:rPr lang="en-US" sz="1400" dirty="0"/>
              <a:t>                           When Antony found Julius </a:t>
            </a:r>
            <a:r>
              <a:rPr lang="en-US" sz="1400" b="1" i="1" dirty="0"/>
              <a:t>Caesar</a:t>
            </a:r>
            <a:r>
              <a:rPr lang="en-US" sz="1400" dirty="0"/>
              <a:t> dead,</a:t>
            </a:r>
          </a:p>
          <a:p>
            <a:pPr>
              <a:buFont typeface="Wingdings" pitchFamily="2" charset="2"/>
              <a:buNone/>
            </a:pPr>
            <a:r>
              <a:rPr lang="en-US" sz="1400" dirty="0"/>
              <a:t>                           He cried almost to roaring; and he wept</a:t>
            </a:r>
          </a:p>
          <a:p>
            <a:pPr>
              <a:buFont typeface="Wingdings" pitchFamily="2" charset="2"/>
              <a:buNone/>
            </a:pPr>
            <a:r>
              <a:rPr lang="en-US" sz="1400" dirty="0"/>
              <a:t>                           When at Philippi he found </a:t>
            </a:r>
            <a:r>
              <a:rPr lang="en-US" sz="1400" b="1" i="1" dirty="0"/>
              <a:t>Brutus</a:t>
            </a:r>
            <a:r>
              <a:rPr lang="en-US" sz="1400" dirty="0"/>
              <a:t> slain.</a:t>
            </a:r>
          </a:p>
          <a:p>
            <a:endParaRPr lang="en-US" sz="1400" dirty="0"/>
          </a:p>
          <a:p>
            <a:r>
              <a:rPr lang="en-US" sz="2800" dirty="0"/>
              <a:t>Hamlet, Act III, Scene ii</a:t>
            </a:r>
            <a:endParaRPr lang="en-US" sz="1400" dirty="0"/>
          </a:p>
          <a:p>
            <a:pPr>
              <a:buFont typeface="Wingdings" pitchFamily="2" charset="2"/>
              <a:buNone/>
            </a:pPr>
            <a:r>
              <a:rPr lang="en-US" sz="1400" i="1" dirty="0"/>
              <a:t>Lord Polonius:</a:t>
            </a:r>
            <a:r>
              <a:rPr lang="en-US" sz="1400" dirty="0"/>
              <a:t> I did enact Julius </a:t>
            </a:r>
            <a:r>
              <a:rPr lang="en-US" sz="1400" b="1" i="1" dirty="0"/>
              <a:t>Caesar</a:t>
            </a:r>
            <a:r>
              <a:rPr lang="en-US" sz="1400" dirty="0"/>
              <a:t> I was killed i' the</a:t>
            </a:r>
          </a:p>
          <a:p>
            <a:pPr>
              <a:buFont typeface="Wingdings" pitchFamily="2" charset="2"/>
              <a:buNone/>
            </a:pPr>
            <a:r>
              <a:rPr lang="en-US" sz="1400" dirty="0"/>
              <a:t>                       Capitol; </a:t>
            </a:r>
            <a:r>
              <a:rPr lang="en-US" sz="1400" b="1" i="1" dirty="0"/>
              <a:t>Brutus</a:t>
            </a:r>
            <a:r>
              <a:rPr lang="en-US" sz="1400" dirty="0"/>
              <a:t> killed me.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9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23042"/>
            <a:ext cx="8229600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3200" dirty="0"/>
              <a:t>The incidence matrix is sparse</a:t>
            </a:r>
          </a:p>
          <a:p>
            <a:pPr algn="just">
              <a:buFont typeface="Arial" pitchFamily="34" charset="0"/>
              <a:buChar char="•"/>
            </a:pPr>
            <a:r>
              <a:rPr lang="en-IN" sz="3200" dirty="0"/>
              <a:t>Term Vectors are of fixed length</a:t>
            </a:r>
            <a:r>
              <a:rPr lang="en-IN" sz="3200" dirty="0">
                <a:solidFill>
                  <a:srgbClr val="FF0000"/>
                </a:solidFill>
              </a:rPr>
              <a:t> </a:t>
            </a:r>
            <a:r>
              <a:rPr lang="en-IN" sz="3200" b="1" dirty="0">
                <a:solidFill>
                  <a:srgbClr val="FF0000"/>
                </a:solidFill>
              </a:rPr>
              <a:t>(size?)</a:t>
            </a:r>
          </a:p>
          <a:p>
            <a:pPr algn="just">
              <a:buFont typeface="Arial" pitchFamily="34" charset="0"/>
              <a:buChar char="•"/>
            </a:pPr>
            <a:r>
              <a:rPr lang="en-IN" sz="3200" dirty="0"/>
              <a:t>Difficult to build for too big Document Corpus</a:t>
            </a:r>
          </a:p>
          <a:p>
            <a:pPr algn="just">
              <a:buFont typeface="Arial" pitchFamily="34" charset="0"/>
              <a:buChar char="•"/>
            </a:pPr>
            <a:r>
              <a:rPr lang="en-IN" sz="3600" b="1" dirty="0">
                <a:solidFill>
                  <a:srgbClr val="92D050"/>
                </a:solidFill>
              </a:rPr>
              <a:t>Solution is to record only the things that occur</a:t>
            </a:r>
            <a:r>
              <a:rPr lang="en-IN" sz="3600" b="1" dirty="0">
                <a:solidFill>
                  <a:srgbClr val="92D050"/>
                </a:solidFill>
                <a:highlight>
                  <a:srgbClr val="FFFF00"/>
                </a:highlight>
              </a:rPr>
              <a:t>.</a:t>
            </a:r>
            <a:r>
              <a:rPr lang="en-IN" sz="3600" b="1" dirty="0">
                <a:solidFill>
                  <a:srgbClr val="FF0000"/>
                </a:solidFill>
                <a:highlight>
                  <a:srgbClr val="FFFF00"/>
                </a:highlight>
              </a:rPr>
              <a:t>(Inverted Index)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Term-Document Incidence Matrix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L2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03/12/2023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0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4561</TotalTime>
  <Words>1596</Words>
  <Application>Microsoft Office PowerPoint</Application>
  <PresentationFormat>On-screen Show (4:3)</PresentationFormat>
  <Paragraphs>360</Paragraphs>
  <Slides>30</Slides>
  <Notes>3</Notes>
  <HiddenSlides>0</HiddenSlides>
  <MMClips>0</MMClips>
  <ScaleCrop>false</ScaleCrop>
  <HeadingPairs>
    <vt:vector size="10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  <vt:variant>
        <vt:lpstr>Custom Shows</vt:lpstr>
      </vt:variant>
      <vt:variant>
        <vt:i4>1</vt:i4>
      </vt:variant>
    </vt:vector>
  </HeadingPairs>
  <TitlesOfParts>
    <vt:vector size="42" baseType="lpstr">
      <vt:lpstr>Arial</vt:lpstr>
      <vt:lpstr>Arial Unicode MS</vt:lpstr>
      <vt:lpstr>Calibri</vt:lpstr>
      <vt:lpstr>Lucida Sans</vt:lpstr>
      <vt:lpstr>Tahoma</vt:lpstr>
      <vt:lpstr>Times New Roman</vt:lpstr>
      <vt:lpstr>Wingdings</vt:lpstr>
      <vt:lpstr>Office Theme</vt:lpstr>
      <vt:lpstr>1_Custom Design</vt:lpstr>
      <vt:lpstr>Custom Design</vt:lpstr>
      <vt:lpstr>Worksheet</vt:lpstr>
      <vt:lpstr>AIMLCZG537/DSECLZG537 Information Retrieval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Processing Boolean Queries</vt:lpstr>
      <vt:lpstr>Intersecting two postings lists (a “merge” algorithm)</vt:lpstr>
      <vt:lpstr>Query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PRAKASH PRASAD</cp:lastModifiedBy>
  <cp:revision>361</cp:revision>
  <dcterms:created xsi:type="dcterms:W3CDTF">2011-09-14T09:42:05Z</dcterms:created>
  <dcterms:modified xsi:type="dcterms:W3CDTF">2024-01-04T11:16:57Z</dcterms:modified>
</cp:coreProperties>
</file>