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 id="2147483668" r:id="rId3"/>
  </p:sldMasterIdLst>
  <p:notesMasterIdLst>
    <p:notesMasterId r:id="rId81"/>
  </p:notesMasterIdLst>
  <p:handoutMasterIdLst>
    <p:handoutMasterId r:id="rId82"/>
  </p:handoutMasterIdLst>
  <p:sldIdLst>
    <p:sldId id="787" r:id="rId4"/>
    <p:sldId id="372" r:id="rId5"/>
    <p:sldId id="526" r:id="rId6"/>
    <p:sldId id="460" r:id="rId7"/>
    <p:sldId id="459" r:id="rId8"/>
    <p:sldId id="503" r:id="rId9"/>
    <p:sldId id="492" r:id="rId10"/>
    <p:sldId id="550" r:id="rId11"/>
    <p:sldId id="501" r:id="rId12"/>
    <p:sldId id="502" r:id="rId13"/>
    <p:sldId id="494" r:id="rId14"/>
    <p:sldId id="495" r:id="rId15"/>
    <p:sldId id="496" r:id="rId16"/>
    <p:sldId id="523" r:id="rId17"/>
    <p:sldId id="498" r:id="rId18"/>
    <p:sldId id="505" r:id="rId19"/>
    <p:sldId id="549" r:id="rId20"/>
    <p:sldId id="524" r:id="rId21"/>
    <p:sldId id="507" r:id="rId22"/>
    <p:sldId id="510" r:id="rId23"/>
    <p:sldId id="508" r:id="rId24"/>
    <p:sldId id="509" r:id="rId25"/>
    <p:sldId id="511" r:id="rId26"/>
    <p:sldId id="512" r:id="rId27"/>
    <p:sldId id="513" r:id="rId28"/>
    <p:sldId id="515" r:id="rId29"/>
    <p:sldId id="516" r:id="rId30"/>
    <p:sldId id="517" r:id="rId31"/>
    <p:sldId id="518" r:id="rId32"/>
    <p:sldId id="789" r:id="rId33"/>
    <p:sldId id="521" r:id="rId34"/>
    <p:sldId id="519" r:id="rId35"/>
    <p:sldId id="527" r:id="rId36"/>
    <p:sldId id="528" r:id="rId37"/>
    <p:sldId id="529" r:id="rId38"/>
    <p:sldId id="530" r:id="rId39"/>
    <p:sldId id="531" r:id="rId40"/>
    <p:sldId id="532" r:id="rId41"/>
    <p:sldId id="533" r:id="rId42"/>
    <p:sldId id="534" r:id="rId43"/>
    <p:sldId id="535" r:id="rId44"/>
    <p:sldId id="786" r:id="rId45"/>
    <p:sldId id="537" r:id="rId46"/>
    <p:sldId id="539" r:id="rId47"/>
    <p:sldId id="540" r:id="rId48"/>
    <p:sldId id="541" r:id="rId49"/>
    <p:sldId id="542" r:id="rId50"/>
    <p:sldId id="543" r:id="rId51"/>
    <p:sldId id="544" r:id="rId52"/>
    <p:sldId id="545" r:id="rId53"/>
    <p:sldId id="546" r:id="rId54"/>
    <p:sldId id="547" r:id="rId55"/>
    <p:sldId id="548" r:id="rId56"/>
    <p:sldId id="788" r:id="rId57"/>
    <p:sldId id="612" r:id="rId58"/>
    <p:sldId id="613" r:id="rId59"/>
    <p:sldId id="614" r:id="rId60"/>
    <p:sldId id="615" r:id="rId61"/>
    <p:sldId id="616" r:id="rId62"/>
    <p:sldId id="617" r:id="rId63"/>
    <p:sldId id="618" r:id="rId64"/>
    <p:sldId id="619" r:id="rId65"/>
    <p:sldId id="641" r:id="rId66"/>
    <p:sldId id="620" r:id="rId67"/>
    <p:sldId id="621" r:id="rId68"/>
    <p:sldId id="622" r:id="rId69"/>
    <p:sldId id="623" r:id="rId70"/>
    <p:sldId id="624" r:id="rId71"/>
    <p:sldId id="625" r:id="rId72"/>
    <p:sldId id="626" r:id="rId73"/>
    <p:sldId id="627" r:id="rId74"/>
    <p:sldId id="628" r:id="rId75"/>
    <p:sldId id="629" r:id="rId76"/>
    <p:sldId id="630" r:id="rId77"/>
    <p:sldId id="631" r:id="rId78"/>
    <p:sldId id="632" r:id="rId79"/>
    <p:sldId id="642" r:id="rId80"/>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101141"/>
    <a:srgbClr val="0000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4660"/>
  </p:normalViewPr>
  <p:slideViewPr>
    <p:cSldViewPr>
      <p:cViewPr varScale="1">
        <p:scale>
          <a:sx n="96" d="100"/>
          <a:sy n="96" d="100"/>
        </p:scale>
        <p:origin x="165"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00381A-7BB0-4858-91C5-00436FD606F4}" type="datetimeFigureOut">
              <a:rPr lang="en-IN" smtClean="0"/>
              <a:pPr/>
              <a:t>04-01-2024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DE7100-652A-405A-BF98-CBA3AF408979}" type="slidenum">
              <a:rPr lang="en-IN" smtClean="0"/>
              <a:pPr/>
              <a:t>‹#›</a:t>
            </a:fld>
            <a:endParaRPr lang="en-IN"/>
          </a:p>
        </p:txBody>
      </p:sp>
    </p:spTree>
    <p:extLst>
      <p:ext uri="{BB962C8B-B14F-4D97-AF65-F5344CB8AC3E}">
        <p14:creationId xmlns:p14="http://schemas.microsoft.com/office/powerpoint/2010/main" val="32557345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4D447-FE21-4C45-A3D5-DC463BD17986}" type="datetimeFigureOut">
              <a:rPr lang="en-US" smtClean="0"/>
              <a:pPr/>
              <a:t>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29559-5C6D-4B11-970C-EAED66EBCD56}" type="slidenum">
              <a:rPr lang="en-US" smtClean="0"/>
              <a:pPr/>
              <a:t>‹#›</a:t>
            </a:fld>
            <a:endParaRPr lang="en-US"/>
          </a:p>
        </p:txBody>
      </p:sp>
    </p:spTree>
    <p:extLst>
      <p:ext uri="{BB962C8B-B14F-4D97-AF65-F5344CB8AC3E}">
        <p14:creationId xmlns:p14="http://schemas.microsoft.com/office/powerpoint/2010/main" val="6186339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C29559-5C6D-4B11-970C-EAED66EBCD56}" type="slidenum">
              <a:rPr lang="en-US" smtClean="0"/>
              <a:pPr/>
              <a:t>2</a:t>
            </a:fld>
            <a:endParaRPr lang="en-US"/>
          </a:p>
        </p:txBody>
      </p:sp>
    </p:spTree>
    <p:extLst>
      <p:ext uri="{BB962C8B-B14F-4D97-AF65-F5344CB8AC3E}">
        <p14:creationId xmlns:p14="http://schemas.microsoft.com/office/powerpoint/2010/main" val="110633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3C29559-5C6D-4B11-970C-EAED66EBCD56}" type="slidenum">
              <a:rPr lang="en-US" smtClean="0"/>
              <a:pPr/>
              <a:t>24</a:t>
            </a:fld>
            <a:endParaRPr lang="en-US"/>
          </a:p>
        </p:txBody>
      </p:sp>
    </p:spTree>
    <p:extLst>
      <p:ext uri="{BB962C8B-B14F-4D97-AF65-F5344CB8AC3E}">
        <p14:creationId xmlns:p14="http://schemas.microsoft.com/office/powerpoint/2010/main" val="254979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careses</a:t>
            </a:r>
          </a:p>
          <a:p>
            <a:r>
              <a:rPr lang="en-US">
                <a:latin typeface="Arial" pitchFamily="34" charset="0"/>
                <a:ea typeface="ＭＳ Ｐゴシック" pitchFamily="34" charset="-128"/>
              </a:rPr>
              <a:t>parties</a:t>
            </a:r>
          </a:p>
          <a:p>
            <a:r>
              <a:rPr lang="en-US">
                <a:latin typeface="Arial" pitchFamily="34" charset="0"/>
                <a:ea typeface="ＭＳ Ｐゴシック" pitchFamily="34" charset="-128"/>
              </a:rPr>
              <a:t>separational -&gt; separate</a:t>
            </a:r>
          </a:p>
          <a:p>
            <a:r>
              <a:rPr lang="en-US">
                <a:latin typeface="Arial" pitchFamily="34" charset="0"/>
                <a:ea typeface="ＭＳ Ｐゴシック" pitchFamily="34" charset="-128"/>
              </a:rPr>
              <a:t>factional -&gt; faction</a:t>
            </a: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Lucida Sans" pitchFamily="34" charset="0"/>
                <a:ea typeface="ＭＳ Ｐゴシック" pitchFamily="34" charset="-128"/>
              </a:defRPr>
            </a:lvl1pPr>
            <a:lvl2pPr marL="702756" indent="-270291" eaLnBrk="0" hangingPunct="0">
              <a:defRPr sz="2300">
                <a:solidFill>
                  <a:schemeClr val="tx1"/>
                </a:solidFill>
                <a:latin typeface="Lucida Sans" pitchFamily="34" charset="0"/>
                <a:ea typeface="ＭＳ Ｐゴシック" pitchFamily="34" charset="-128"/>
              </a:defRPr>
            </a:lvl2pPr>
            <a:lvl3pPr marL="1081164" indent="-216233" eaLnBrk="0" hangingPunct="0">
              <a:defRPr sz="2300">
                <a:solidFill>
                  <a:schemeClr val="tx1"/>
                </a:solidFill>
                <a:latin typeface="Lucida Sans" pitchFamily="34" charset="0"/>
                <a:ea typeface="ＭＳ Ｐゴシック" pitchFamily="34" charset="-128"/>
              </a:defRPr>
            </a:lvl3pPr>
            <a:lvl4pPr marL="1513629" indent="-216233" eaLnBrk="0" hangingPunct="0">
              <a:defRPr sz="2300">
                <a:solidFill>
                  <a:schemeClr val="tx1"/>
                </a:solidFill>
                <a:latin typeface="Lucida Sans" pitchFamily="34" charset="0"/>
                <a:ea typeface="ＭＳ Ｐゴシック" pitchFamily="34" charset="-128"/>
              </a:defRPr>
            </a:lvl4pPr>
            <a:lvl5pPr marL="1946095" indent="-216233" eaLnBrk="0" hangingPunct="0">
              <a:defRPr sz="2300">
                <a:solidFill>
                  <a:schemeClr val="tx1"/>
                </a:solidFill>
                <a:latin typeface="Lucida Sans" pitchFamily="34" charset="0"/>
                <a:ea typeface="ＭＳ Ｐゴシック" pitchFamily="34" charset="-128"/>
              </a:defRPr>
            </a:lvl5pPr>
            <a:lvl6pPr marL="2378560" indent="-216233" eaLnBrk="0" fontAlgn="base" hangingPunct="0">
              <a:spcBef>
                <a:spcPct val="0"/>
              </a:spcBef>
              <a:spcAft>
                <a:spcPct val="0"/>
              </a:spcAft>
              <a:defRPr sz="2300">
                <a:solidFill>
                  <a:schemeClr val="tx1"/>
                </a:solidFill>
                <a:latin typeface="Lucida Sans" pitchFamily="34" charset="0"/>
                <a:ea typeface="ＭＳ Ｐゴシック" pitchFamily="34" charset="-128"/>
              </a:defRPr>
            </a:lvl6pPr>
            <a:lvl7pPr marL="2811026" indent="-216233" eaLnBrk="0" fontAlgn="base" hangingPunct="0">
              <a:spcBef>
                <a:spcPct val="0"/>
              </a:spcBef>
              <a:spcAft>
                <a:spcPct val="0"/>
              </a:spcAft>
              <a:defRPr sz="2300">
                <a:solidFill>
                  <a:schemeClr val="tx1"/>
                </a:solidFill>
                <a:latin typeface="Lucida Sans" pitchFamily="34" charset="0"/>
                <a:ea typeface="ＭＳ Ｐゴシック" pitchFamily="34" charset="-128"/>
              </a:defRPr>
            </a:lvl7pPr>
            <a:lvl8pPr marL="3243491" indent="-216233" eaLnBrk="0" fontAlgn="base" hangingPunct="0">
              <a:spcBef>
                <a:spcPct val="0"/>
              </a:spcBef>
              <a:spcAft>
                <a:spcPct val="0"/>
              </a:spcAft>
              <a:defRPr sz="2300">
                <a:solidFill>
                  <a:schemeClr val="tx1"/>
                </a:solidFill>
                <a:latin typeface="Lucida Sans" pitchFamily="34" charset="0"/>
                <a:ea typeface="ＭＳ Ｐゴシック" pitchFamily="34" charset="-128"/>
              </a:defRPr>
            </a:lvl8pPr>
            <a:lvl9pPr marL="3675957" indent="-216233" eaLnBrk="0" fontAlgn="base" hangingPunct="0">
              <a:spcBef>
                <a:spcPct val="0"/>
              </a:spcBef>
              <a:spcAft>
                <a:spcPct val="0"/>
              </a:spcAft>
              <a:defRPr sz="2300">
                <a:solidFill>
                  <a:schemeClr val="tx1"/>
                </a:solidFill>
                <a:latin typeface="Lucida Sans" pitchFamily="34" charset="0"/>
                <a:ea typeface="ＭＳ Ｐゴシック" pitchFamily="34" charset="-128"/>
              </a:defRPr>
            </a:lvl9pPr>
          </a:lstStyle>
          <a:p>
            <a:pPr eaLnBrk="1" hangingPunct="1"/>
            <a:fld id="{FDCD6EB8-A969-46F3-8CE8-211FFEFBEC50}" type="slidenum">
              <a:rPr lang="en-US" sz="1100"/>
              <a:pPr eaLnBrk="1" hangingPunct="1"/>
              <a:t>28</a:t>
            </a:fld>
            <a:endParaRPr lang="en-US" sz="1100"/>
          </a:p>
        </p:txBody>
      </p:sp>
    </p:spTree>
    <p:extLst>
      <p:ext uri="{BB962C8B-B14F-4D97-AF65-F5344CB8AC3E}">
        <p14:creationId xmlns:p14="http://schemas.microsoft.com/office/powerpoint/2010/main" val="1063343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C29559-5C6D-4B11-970C-EAED66EBCD56}" type="slidenum">
              <a:rPr lang="en-US" smtClean="0"/>
              <a:pPr/>
              <a:t>33</a:t>
            </a:fld>
            <a:endParaRPr lang="en-US"/>
          </a:p>
        </p:txBody>
      </p:sp>
    </p:spTree>
    <p:extLst>
      <p:ext uri="{BB962C8B-B14F-4D97-AF65-F5344CB8AC3E}">
        <p14:creationId xmlns:p14="http://schemas.microsoft.com/office/powerpoint/2010/main" val="81972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C29559-5C6D-4B11-970C-EAED66EBCD56}" type="slidenum">
              <a:rPr lang="en-US" smtClean="0"/>
              <a:pPr/>
              <a:t>34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C29559-5C6D-4B11-970C-EAED66EBCD56}" type="slidenum">
              <a:rPr lang="en-US" smtClean="0"/>
              <a:pPr/>
              <a:t>54</a:t>
            </a:fld>
            <a:endParaRPr lang="en-US"/>
          </a:p>
        </p:txBody>
      </p:sp>
    </p:spTree>
    <p:extLst>
      <p:ext uri="{BB962C8B-B14F-4D97-AF65-F5344CB8AC3E}">
        <p14:creationId xmlns:p14="http://schemas.microsoft.com/office/powerpoint/2010/main" val="81972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C29559-5C6D-4B11-970C-EAED66EBCD56}" type="slidenum">
              <a:rPr lang="en-US" smtClean="0"/>
              <a:pPr/>
              <a:t>73</a:t>
            </a:fld>
            <a:endParaRPr lang="en-US"/>
          </a:p>
        </p:txBody>
      </p:sp>
    </p:spTree>
    <p:extLst>
      <p:ext uri="{BB962C8B-B14F-4D97-AF65-F5344CB8AC3E}">
        <p14:creationId xmlns:p14="http://schemas.microsoft.com/office/powerpoint/2010/main" val="2262677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10/12/2023</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ZG537;INFORMATION RETRIEVAL; L3</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4E732ADB-4057-479D-BB00-318B90DAE47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10/12/2023</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ZG537;INFORMATION RETRIEVAL; L3</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57FBC39-F7B9-4EA1-8040-BA6F7D3CEE9C}"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10/12/2023</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ZG537;INFORMATION RETRIEVAL; L3</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4E1A416-2BCE-47B0-B4A7-DEA4178ACCBB}"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r>
              <a:rPr lang="en-US"/>
              <a:t>10/12/2023</a:t>
            </a:r>
            <a:endParaRPr lang="en-US" dirty="0"/>
          </a:p>
        </p:txBody>
      </p:sp>
      <p:sp>
        <p:nvSpPr>
          <p:cNvPr id="5" name="Rectangle 7"/>
          <p:cNvSpPr>
            <a:spLocks noGrp="1" noChangeArrowheads="1"/>
          </p:cNvSpPr>
          <p:nvPr>
            <p:ph type="ftr" sz="quarter" idx="11"/>
          </p:nvPr>
        </p:nvSpPr>
        <p:spPr>
          <a:ln/>
        </p:spPr>
        <p:txBody>
          <a:bodyPr/>
          <a:lstStyle>
            <a:lvl1pPr>
              <a:defRPr/>
            </a:lvl1pPr>
          </a:lstStyle>
          <a:p>
            <a:pPr>
              <a:defRPr/>
            </a:pPr>
            <a:r>
              <a:rPr lang="en-US"/>
              <a:t>ZG537;INFORMATION RETRIEVAL; L3</a:t>
            </a:r>
            <a:endParaRPr lang="en-US" dirty="0"/>
          </a:p>
        </p:txBody>
      </p:sp>
      <p:sp>
        <p:nvSpPr>
          <p:cNvPr id="6" name="Rectangle 8"/>
          <p:cNvSpPr>
            <a:spLocks noGrp="1" noChangeArrowheads="1"/>
          </p:cNvSpPr>
          <p:nvPr>
            <p:ph type="sldNum" sz="quarter" idx="12"/>
          </p:nvPr>
        </p:nvSpPr>
        <p:spPr>
          <a:ln/>
        </p:spPr>
        <p:txBody>
          <a:bodyPr/>
          <a:lstStyle>
            <a:lvl1pPr>
              <a:defRPr/>
            </a:lvl1pPr>
          </a:lstStyle>
          <a:p>
            <a:pPr>
              <a:defRPr/>
            </a:pPr>
            <a:fld id="{282940A1-D2F6-4EDA-8BD5-5C7C4CD578C7}" type="slidenum">
              <a:rPr lang="en-US"/>
              <a:pPr>
                <a:defRPr/>
              </a:pPr>
              <a:t>‹#›</a:t>
            </a:fld>
            <a:endParaRPr lang="en-US"/>
          </a:p>
        </p:txBody>
      </p:sp>
    </p:spTree>
    <p:extLst>
      <p:ext uri="{BB962C8B-B14F-4D97-AF65-F5344CB8AC3E}">
        <p14:creationId xmlns:p14="http://schemas.microsoft.com/office/powerpoint/2010/main" val="408036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315200" cy="1028700"/>
          </a:xfrm>
        </p:spPr>
        <p:txBody>
          <a:bodyPr/>
          <a:lstStyle/>
          <a:p>
            <a:r>
              <a:rPr lang="en-US"/>
              <a:t>Click to edit Master title style</a:t>
            </a:r>
            <a:endParaRPr lang="en-IN"/>
          </a:p>
        </p:txBody>
      </p:sp>
      <p:sp>
        <p:nvSpPr>
          <p:cNvPr id="3" name="Table Placeholder 2"/>
          <p:cNvSpPr>
            <a:spLocks noGrp="1"/>
          </p:cNvSpPr>
          <p:nvPr>
            <p:ph type="tbl" idx="1"/>
          </p:nvPr>
        </p:nvSpPr>
        <p:spPr>
          <a:xfrm>
            <a:off x="1600200" y="1219200"/>
            <a:ext cx="7239000" cy="5334000"/>
          </a:xfrm>
        </p:spPr>
        <p:txBody>
          <a:bodyPr/>
          <a:lstStyle/>
          <a:p>
            <a:endParaRPr lang="en-IN"/>
          </a:p>
        </p:txBody>
      </p:sp>
    </p:spTree>
    <p:extLst>
      <p:ext uri="{BB962C8B-B14F-4D97-AF65-F5344CB8AC3E}">
        <p14:creationId xmlns:p14="http://schemas.microsoft.com/office/powerpoint/2010/main" val="72060042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979013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1880363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357159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10/12/2023</a:t>
            </a:r>
            <a:endParaRPr lang="en-IN"/>
          </a:p>
        </p:txBody>
      </p:sp>
      <p:sp>
        <p:nvSpPr>
          <p:cNvPr id="6" name="Footer Placeholder 5"/>
          <p:cNvSpPr>
            <a:spLocks noGrp="1"/>
          </p:cNvSpPr>
          <p:nvPr>
            <p:ph type="ftr" sz="quarter" idx="11"/>
          </p:nvPr>
        </p:nvSpPr>
        <p:spPr/>
        <p:txBody>
          <a:bodyPr/>
          <a:lstStyle/>
          <a:p>
            <a:r>
              <a:rPr lang="en-IN"/>
              <a:t>ZG537;INFORMATION RETRIEVAL; L3</a:t>
            </a:r>
          </a:p>
        </p:txBody>
      </p:sp>
      <p:sp>
        <p:nvSpPr>
          <p:cNvPr id="7" name="Slide Number Placeholder 6"/>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3415626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10/12/2023</a:t>
            </a:r>
            <a:endParaRPr lang="en-IN"/>
          </a:p>
        </p:txBody>
      </p:sp>
      <p:sp>
        <p:nvSpPr>
          <p:cNvPr id="8" name="Footer Placeholder 7"/>
          <p:cNvSpPr>
            <a:spLocks noGrp="1"/>
          </p:cNvSpPr>
          <p:nvPr>
            <p:ph type="ftr" sz="quarter" idx="11"/>
          </p:nvPr>
        </p:nvSpPr>
        <p:spPr/>
        <p:txBody>
          <a:bodyPr/>
          <a:lstStyle/>
          <a:p>
            <a:r>
              <a:rPr lang="en-IN"/>
              <a:t>ZG537;INFORMATION RETRIEVAL; L3</a:t>
            </a:r>
          </a:p>
        </p:txBody>
      </p:sp>
      <p:sp>
        <p:nvSpPr>
          <p:cNvPr id="9" name="Slide Number Placeholder 8"/>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3098958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10/12/2023</a:t>
            </a:r>
            <a:endParaRPr lang="en-IN"/>
          </a:p>
        </p:txBody>
      </p:sp>
      <p:sp>
        <p:nvSpPr>
          <p:cNvPr id="4" name="Footer Placeholder 3"/>
          <p:cNvSpPr>
            <a:spLocks noGrp="1"/>
          </p:cNvSpPr>
          <p:nvPr>
            <p:ph type="ftr" sz="quarter" idx="11"/>
          </p:nvPr>
        </p:nvSpPr>
        <p:spPr/>
        <p:txBody>
          <a:bodyPr/>
          <a:lstStyle/>
          <a:p>
            <a:r>
              <a:rPr lang="en-IN"/>
              <a:t>ZG537;INFORMATION RETRIEVAL; L3</a:t>
            </a:r>
          </a:p>
        </p:txBody>
      </p:sp>
      <p:sp>
        <p:nvSpPr>
          <p:cNvPr id="5" name="Slide Number Placeholder 4"/>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722911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10/12/2023</a:t>
            </a:r>
            <a:endParaRPr lang="en-IN"/>
          </a:p>
        </p:txBody>
      </p:sp>
      <p:sp>
        <p:nvSpPr>
          <p:cNvPr id="3" name="Footer Placeholder 2"/>
          <p:cNvSpPr>
            <a:spLocks noGrp="1"/>
          </p:cNvSpPr>
          <p:nvPr>
            <p:ph type="ftr" sz="quarter" idx="11"/>
          </p:nvPr>
        </p:nvSpPr>
        <p:spPr/>
        <p:txBody>
          <a:bodyPr/>
          <a:lstStyle/>
          <a:p>
            <a:r>
              <a:rPr lang="en-IN"/>
              <a:t>ZG537;INFORMATION RETRIEVAL; L3</a:t>
            </a:r>
          </a:p>
        </p:txBody>
      </p:sp>
      <p:sp>
        <p:nvSpPr>
          <p:cNvPr id="4" name="Slide Number Placeholder 3"/>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1839190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10/12/2023</a:t>
            </a:r>
            <a:endParaRPr lang="en-IN"/>
          </a:p>
        </p:txBody>
      </p:sp>
      <p:sp>
        <p:nvSpPr>
          <p:cNvPr id="6" name="Footer Placeholder 5"/>
          <p:cNvSpPr>
            <a:spLocks noGrp="1"/>
          </p:cNvSpPr>
          <p:nvPr>
            <p:ph type="ftr" sz="quarter" idx="11"/>
          </p:nvPr>
        </p:nvSpPr>
        <p:spPr/>
        <p:txBody>
          <a:bodyPr/>
          <a:lstStyle/>
          <a:p>
            <a:r>
              <a:rPr lang="en-IN"/>
              <a:t>ZG537;INFORMATION RETRIEVAL; L3</a:t>
            </a:r>
          </a:p>
        </p:txBody>
      </p:sp>
      <p:sp>
        <p:nvSpPr>
          <p:cNvPr id="7" name="Slide Number Placeholder 6"/>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5863081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10/12/2023</a:t>
            </a:r>
            <a:endParaRPr lang="en-IN"/>
          </a:p>
        </p:txBody>
      </p:sp>
      <p:sp>
        <p:nvSpPr>
          <p:cNvPr id="6" name="Footer Placeholder 5"/>
          <p:cNvSpPr>
            <a:spLocks noGrp="1"/>
          </p:cNvSpPr>
          <p:nvPr>
            <p:ph type="ftr" sz="quarter" idx="11"/>
          </p:nvPr>
        </p:nvSpPr>
        <p:spPr/>
        <p:txBody>
          <a:bodyPr/>
          <a:lstStyle/>
          <a:p>
            <a:r>
              <a:rPr lang="en-IN"/>
              <a:t>ZG537;INFORMATION RETRIEVAL; L3</a:t>
            </a:r>
          </a:p>
        </p:txBody>
      </p:sp>
      <p:sp>
        <p:nvSpPr>
          <p:cNvPr id="7" name="Slide Number Placeholder 6"/>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2835950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37518495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20551234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10/12/2023</a:t>
            </a:r>
            <a:endParaRPr lang="en-IN"/>
          </a:p>
        </p:txBody>
      </p:sp>
      <p:sp>
        <p:nvSpPr>
          <p:cNvPr id="4" name="Footer Placeholder 3"/>
          <p:cNvSpPr>
            <a:spLocks noGrp="1"/>
          </p:cNvSpPr>
          <p:nvPr>
            <p:ph type="ftr" sz="quarter" idx="11"/>
          </p:nvPr>
        </p:nvSpPr>
        <p:spPr/>
        <p:txBody>
          <a:bodyPr/>
          <a:lstStyle/>
          <a:p>
            <a:r>
              <a:rPr lang="en-IN"/>
              <a:t>ZG537;INFORMATION RETRIEVAL; L3</a:t>
            </a:r>
          </a:p>
        </p:txBody>
      </p:sp>
      <p:sp>
        <p:nvSpPr>
          <p:cNvPr id="5" name="Slide Number Placeholder 4"/>
          <p:cNvSpPr>
            <a:spLocks noGrp="1"/>
          </p:cNvSpPr>
          <p:nvPr>
            <p:ph type="sldNum" sz="quarter" idx="12"/>
          </p:nvPr>
        </p:nvSpPr>
        <p:spPr/>
        <p:txBody>
          <a:bodyPr/>
          <a:lstStyle/>
          <a:p>
            <a:fld id="{A9D65926-6AB3-4D68-8E15-F0335A4F5879}" type="slidenum">
              <a:rPr lang="en-IN" smtClean="0"/>
              <a:pPr/>
              <a:t>‹#›</a:t>
            </a:fld>
            <a:endParaRPr lang="en-IN"/>
          </a:p>
        </p:txBody>
      </p:sp>
    </p:spTree>
    <p:extLst>
      <p:ext uri="{BB962C8B-B14F-4D97-AF65-F5344CB8AC3E}">
        <p14:creationId xmlns:p14="http://schemas.microsoft.com/office/powerpoint/2010/main" val="1336935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329619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15938630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3587801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10/12/2023</a:t>
            </a:r>
            <a:endParaRPr lang="en-IN"/>
          </a:p>
        </p:txBody>
      </p:sp>
      <p:sp>
        <p:nvSpPr>
          <p:cNvPr id="6" name="Footer Placeholder 5"/>
          <p:cNvSpPr>
            <a:spLocks noGrp="1"/>
          </p:cNvSpPr>
          <p:nvPr>
            <p:ph type="ftr" sz="quarter" idx="11"/>
          </p:nvPr>
        </p:nvSpPr>
        <p:spPr/>
        <p:txBody>
          <a:bodyPr/>
          <a:lstStyle/>
          <a:p>
            <a:r>
              <a:rPr lang="en-IN"/>
              <a:t>ZG537;INFORMATION RETRIEVAL; L3</a:t>
            </a:r>
          </a:p>
        </p:txBody>
      </p:sp>
      <p:sp>
        <p:nvSpPr>
          <p:cNvPr id="7" name="Slide Number Placeholder 6"/>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3420995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10/12/2023</a:t>
            </a:r>
            <a:endParaRPr lang="en-IN"/>
          </a:p>
        </p:txBody>
      </p:sp>
      <p:sp>
        <p:nvSpPr>
          <p:cNvPr id="8" name="Footer Placeholder 7"/>
          <p:cNvSpPr>
            <a:spLocks noGrp="1"/>
          </p:cNvSpPr>
          <p:nvPr>
            <p:ph type="ftr" sz="quarter" idx="11"/>
          </p:nvPr>
        </p:nvSpPr>
        <p:spPr/>
        <p:txBody>
          <a:bodyPr/>
          <a:lstStyle/>
          <a:p>
            <a:r>
              <a:rPr lang="en-IN"/>
              <a:t>ZG537;INFORMATION RETRIEVAL; L3</a:t>
            </a:r>
          </a:p>
        </p:txBody>
      </p:sp>
      <p:sp>
        <p:nvSpPr>
          <p:cNvPr id="9" name="Slide Number Placeholder 8"/>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35369163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10/12/2023</a:t>
            </a:r>
            <a:endParaRPr lang="en-IN"/>
          </a:p>
        </p:txBody>
      </p:sp>
      <p:sp>
        <p:nvSpPr>
          <p:cNvPr id="4" name="Footer Placeholder 3"/>
          <p:cNvSpPr>
            <a:spLocks noGrp="1"/>
          </p:cNvSpPr>
          <p:nvPr>
            <p:ph type="ftr" sz="quarter" idx="11"/>
          </p:nvPr>
        </p:nvSpPr>
        <p:spPr/>
        <p:txBody>
          <a:bodyPr/>
          <a:lstStyle/>
          <a:p>
            <a:r>
              <a:rPr lang="en-IN"/>
              <a:t>ZG537;INFORMATION RETRIEVAL; L3</a:t>
            </a:r>
          </a:p>
        </p:txBody>
      </p:sp>
      <p:sp>
        <p:nvSpPr>
          <p:cNvPr id="5" name="Slide Number Placeholder 4"/>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9775297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10/12/2023</a:t>
            </a:r>
            <a:endParaRPr lang="en-IN"/>
          </a:p>
        </p:txBody>
      </p:sp>
      <p:sp>
        <p:nvSpPr>
          <p:cNvPr id="3" name="Footer Placeholder 2"/>
          <p:cNvSpPr>
            <a:spLocks noGrp="1"/>
          </p:cNvSpPr>
          <p:nvPr>
            <p:ph type="ftr" sz="quarter" idx="11"/>
          </p:nvPr>
        </p:nvSpPr>
        <p:spPr/>
        <p:txBody>
          <a:bodyPr/>
          <a:lstStyle/>
          <a:p>
            <a:r>
              <a:rPr lang="en-IN"/>
              <a:t>ZG537;INFORMATION RETRIEVAL; L3</a:t>
            </a:r>
          </a:p>
        </p:txBody>
      </p:sp>
      <p:sp>
        <p:nvSpPr>
          <p:cNvPr id="4" name="Slide Number Placeholder 3"/>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21719673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10/12/2023</a:t>
            </a:r>
            <a:endParaRPr lang="en-IN"/>
          </a:p>
        </p:txBody>
      </p:sp>
      <p:sp>
        <p:nvSpPr>
          <p:cNvPr id="6" name="Footer Placeholder 5"/>
          <p:cNvSpPr>
            <a:spLocks noGrp="1"/>
          </p:cNvSpPr>
          <p:nvPr>
            <p:ph type="ftr" sz="quarter" idx="11"/>
          </p:nvPr>
        </p:nvSpPr>
        <p:spPr/>
        <p:txBody>
          <a:bodyPr/>
          <a:lstStyle/>
          <a:p>
            <a:r>
              <a:rPr lang="en-IN"/>
              <a:t>ZG537;INFORMATION RETRIEVAL; L3</a:t>
            </a:r>
          </a:p>
        </p:txBody>
      </p:sp>
      <p:sp>
        <p:nvSpPr>
          <p:cNvPr id="7" name="Slide Number Placeholder 6"/>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18745378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10/12/2023</a:t>
            </a:r>
            <a:endParaRPr lang="en-IN"/>
          </a:p>
        </p:txBody>
      </p:sp>
      <p:sp>
        <p:nvSpPr>
          <p:cNvPr id="6" name="Footer Placeholder 5"/>
          <p:cNvSpPr>
            <a:spLocks noGrp="1"/>
          </p:cNvSpPr>
          <p:nvPr>
            <p:ph type="ftr" sz="quarter" idx="11"/>
          </p:nvPr>
        </p:nvSpPr>
        <p:spPr/>
        <p:txBody>
          <a:bodyPr/>
          <a:lstStyle/>
          <a:p>
            <a:r>
              <a:rPr lang="en-IN"/>
              <a:t>ZG537;INFORMATION RETRIEVAL; L3</a:t>
            </a:r>
          </a:p>
        </p:txBody>
      </p:sp>
      <p:sp>
        <p:nvSpPr>
          <p:cNvPr id="7" name="Slide Number Placeholder 6"/>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6108003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2504685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10/12/2023</a:t>
            </a:r>
            <a:endParaRPr lang="en-IN"/>
          </a:p>
        </p:txBody>
      </p:sp>
      <p:sp>
        <p:nvSpPr>
          <p:cNvPr id="5" name="Footer Placeholder 4"/>
          <p:cNvSpPr>
            <a:spLocks noGrp="1"/>
          </p:cNvSpPr>
          <p:nvPr>
            <p:ph type="ftr" sz="quarter" idx="11"/>
          </p:nvPr>
        </p:nvSpPr>
        <p:spPr/>
        <p:txBody>
          <a:bodyPr/>
          <a:lstStyle/>
          <a:p>
            <a:r>
              <a:rPr lang="en-IN"/>
              <a:t>ZG537;INFORMATION RETRIEVAL; L3</a:t>
            </a:r>
          </a:p>
        </p:txBody>
      </p:sp>
      <p:sp>
        <p:nvSpPr>
          <p:cNvPr id="6" name="Slide Number Placeholder 5"/>
          <p:cNvSpPr>
            <a:spLocks noGrp="1"/>
          </p:cNvSpPr>
          <p:nvPr>
            <p:ph type="sldNum" sz="quarter" idx="12"/>
          </p:nvPr>
        </p:nvSpPr>
        <p:spPr/>
        <p:txBody>
          <a:bodyPr/>
          <a:lstStyle/>
          <a:p>
            <a:fld id="{49154812-1BB0-4B9E-9E74-4FE7408BCC17}" type="slidenum">
              <a:rPr lang="en-IN" smtClean="0"/>
              <a:pPr/>
              <a:t>‹#›</a:t>
            </a:fld>
            <a:endParaRPr lang="en-IN"/>
          </a:p>
        </p:txBody>
      </p:sp>
    </p:spTree>
    <p:extLst>
      <p:ext uri="{BB962C8B-B14F-4D97-AF65-F5344CB8AC3E}">
        <p14:creationId xmlns:p14="http://schemas.microsoft.com/office/powerpoint/2010/main" val="377167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8" name="Date Placeholder 7"/>
          <p:cNvSpPr>
            <a:spLocks noGrp="1"/>
          </p:cNvSpPr>
          <p:nvPr>
            <p:ph type="dt" sz="half" idx="11"/>
          </p:nvPr>
        </p:nvSpPr>
        <p:spPr>
          <a:xfrm>
            <a:off x="-29817" y="6185546"/>
            <a:ext cx="2133600" cy="365125"/>
          </a:xfrm>
        </p:spPr>
        <p:txBody>
          <a:bodyPr/>
          <a:lstStyle/>
          <a:p>
            <a:r>
              <a:rPr lang="en-US"/>
              <a:t>10/12/2023</a:t>
            </a:r>
            <a:endParaRPr lang="en-US" dirty="0"/>
          </a:p>
        </p:txBody>
      </p:sp>
      <p:sp>
        <p:nvSpPr>
          <p:cNvPr id="9" name="Footer Placeholder 8"/>
          <p:cNvSpPr>
            <a:spLocks noGrp="1"/>
          </p:cNvSpPr>
          <p:nvPr>
            <p:ph type="ftr" sz="quarter" idx="12"/>
          </p:nvPr>
        </p:nvSpPr>
        <p:spPr>
          <a:xfrm>
            <a:off x="2590800" y="6224970"/>
            <a:ext cx="3619500" cy="365125"/>
          </a:xfrm>
        </p:spPr>
        <p:txBody>
          <a:bodyPr/>
          <a:lstStyle>
            <a:lvl1pPr>
              <a:defRPr b="1">
                <a:solidFill>
                  <a:srgbClr val="101141"/>
                </a:solidFill>
              </a:defRPr>
            </a:lvl1pPr>
          </a:lstStyle>
          <a:p>
            <a:r>
              <a:rPr lang="en-US"/>
              <a:t>ZG537;INFORMATION RETRIEVAL; L3</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
        <p:nvSpPr>
          <p:cNvPr id="4" name="Slide Number Placeholder 3"/>
          <p:cNvSpPr>
            <a:spLocks noGrp="1"/>
          </p:cNvSpPr>
          <p:nvPr>
            <p:ph type="sldNum" sz="quarter" idx="13"/>
          </p:nvPr>
        </p:nvSpPr>
        <p:spPr/>
        <p:txBody>
          <a:bodyPr/>
          <a:lstStyle/>
          <a:p>
            <a:r>
              <a:rPr lang="en-US"/>
              <a:t>1</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10/12/2023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ZG537;INFORMATION RETRIEVAL; L3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r>
              <a:rPr lang="en-US" dirty="0"/>
              <a:t>1</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2" r:id="rId12"/>
    <p:sldLayoutId id="2147483663" r:id="rId13"/>
    <p:sldLayoutId id="2147483665" r:id="rId14"/>
    <p:sldLayoutId id="2147483666" r:id="rId15"/>
    <p:sldLayoutId id="2147483667" r:id="rId16"/>
  </p:sldLayoutIdLst>
  <p:hf sldNum="0"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10/12/2023</a:t>
            </a:r>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ZG537;INFORMATION RETRIEVAL; L3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65926-6AB3-4D68-8E15-F0335A4F5879}" type="slidenum">
              <a:rPr lang="en-IN" smtClean="0"/>
              <a:pPr/>
              <a:t>‹#›</a:t>
            </a:fld>
            <a:endParaRPr lang="en-IN"/>
          </a:p>
        </p:txBody>
      </p:sp>
    </p:spTree>
    <p:extLst>
      <p:ext uri="{BB962C8B-B14F-4D97-AF65-F5344CB8AC3E}">
        <p14:creationId xmlns:p14="http://schemas.microsoft.com/office/powerpoint/2010/main" val="168061358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10/12/2023</a:t>
            </a:r>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ZG537;INFORMATION RETRIEVAL; L3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54812-1BB0-4B9E-9E74-4FE7408BCC17}" type="slidenum">
              <a:rPr lang="en-IN" smtClean="0"/>
              <a:pPr/>
              <a:t>‹#›</a:t>
            </a:fld>
            <a:endParaRPr lang="en-IN"/>
          </a:p>
        </p:txBody>
      </p:sp>
    </p:spTree>
    <p:extLst>
      <p:ext uri="{BB962C8B-B14F-4D97-AF65-F5344CB8AC3E}">
        <p14:creationId xmlns:p14="http://schemas.microsoft.com/office/powerpoint/2010/main" val="342936317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tuff.big.com/new/specials.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nlp.stanford.edu/IR-book/"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nlp.stanford.edu/IR-book/"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00200" y="3505200"/>
            <a:ext cx="6781800" cy="1524000"/>
          </a:xfrm>
        </p:spPr>
        <p:txBody>
          <a:bodyPr/>
          <a:lstStyle/>
          <a:p>
            <a:pPr algn="ctr"/>
            <a:r>
              <a:rPr lang="en-US" sz="4000" dirty="0"/>
              <a:t>AIMLCZG537/DSECLZG537</a:t>
            </a:r>
            <a:br>
              <a:rPr lang="en-US" sz="4000" dirty="0"/>
            </a:br>
            <a:r>
              <a:rPr lang="en-US" sz="4000" dirty="0"/>
              <a:t>Information Retrieval</a:t>
            </a:r>
          </a:p>
        </p:txBody>
      </p:sp>
      <p:sp>
        <p:nvSpPr>
          <p:cNvPr id="6" name="Content Placeholder 5"/>
          <p:cNvSpPr>
            <a:spLocks noGrp="1"/>
          </p:cNvSpPr>
          <p:nvPr>
            <p:ph sz="quarter" idx="4294967295"/>
          </p:nvPr>
        </p:nvSpPr>
        <p:spPr>
          <a:xfrm>
            <a:off x="2743200" y="4953000"/>
            <a:ext cx="6400800" cy="762000"/>
          </a:xfrm>
        </p:spPr>
        <p:txBody>
          <a:bodyPr>
            <a:noAutofit/>
          </a:bodyPr>
          <a:lstStyle/>
          <a:p>
            <a:pPr>
              <a:buNone/>
            </a:pPr>
            <a:r>
              <a:rPr lang="en-US" sz="2400" b="1" dirty="0">
                <a:solidFill>
                  <a:schemeClr val="bg1"/>
                </a:solidFill>
                <a:latin typeface="Arial" charset="0"/>
                <a:cs typeface="Times New Roman" pitchFamily="18" charset="0"/>
              </a:rPr>
              <a:t>			Dr. Maheswari  Karthikeyan</a:t>
            </a:r>
          </a:p>
          <a:p>
            <a:pPr>
              <a:buNone/>
            </a:pPr>
            <a:r>
              <a:rPr lang="en-US" sz="2400" b="1" dirty="0">
                <a:solidFill>
                  <a:schemeClr val="bg1"/>
                </a:solidFill>
                <a:latin typeface="Arial" charset="0"/>
                <a:cs typeface="Times New Roman" pitchFamily="18" charset="0"/>
              </a:rPr>
              <a:t>			</a:t>
            </a:r>
            <a:r>
              <a:rPr lang="en-US" sz="2400" b="1">
                <a:solidFill>
                  <a:schemeClr val="bg1"/>
                </a:solidFill>
                <a:latin typeface="Arial" charset="0"/>
                <a:cs typeface="Times New Roman" pitchFamily="18" charset="0"/>
              </a:rPr>
              <a:t>          Lecture3 </a:t>
            </a:r>
            <a:r>
              <a:rPr lang="en-US" sz="2400" b="1" dirty="0">
                <a:solidFill>
                  <a:schemeClr val="bg1"/>
                </a:solidFill>
                <a:latin typeface="Arial" charset="0"/>
                <a:cs typeface="Times New Roman" pitchFamily="18" charset="0"/>
              </a:rPr>
              <a:t>: 10-12-2023</a:t>
            </a:r>
          </a:p>
          <a:p>
            <a:pPr>
              <a:buNone/>
            </a:pPr>
            <a:endParaRPr lang="en-US" sz="2400" dirty="0">
              <a:solidFill>
                <a:schemeClr val="bg1"/>
              </a:solidFill>
            </a:endParaRPr>
          </a:p>
        </p:txBody>
      </p:sp>
    </p:spTree>
    <p:extLst>
      <p:ext uri="{BB962C8B-B14F-4D97-AF65-F5344CB8AC3E}">
        <p14:creationId xmlns:p14="http://schemas.microsoft.com/office/powerpoint/2010/main" val="34702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IN" b="1" dirty="0">
                <a:solidFill>
                  <a:srgbClr val="FF0000"/>
                </a:solidFill>
              </a:rPr>
              <a:t>Hyphens</a:t>
            </a:r>
          </a:p>
          <a:p>
            <a:pPr lvl="2"/>
            <a:r>
              <a:rPr lang="en-IN" dirty="0"/>
              <a:t>Hewlett‐Packard </a:t>
            </a:r>
          </a:p>
          <a:p>
            <a:pPr lvl="2"/>
            <a:r>
              <a:rPr lang="en-IN" dirty="0"/>
              <a:t>Hewlett and Packard as two tokens?</a:t>
            </a:r>
          </a:p>
          <a:p>
            <a:pPr lvl="2"/>
            <a:r>
              <a:rPr lang="en-IN" dirty="0"/>
              <a:t>state‐of‐the‐art: </a:t>
            </a:r>
          </a:p>
          <a:p>
            <a:pPr lvl="2"/>
            <a:r>
              <a:rPr lang="en-IN" dirty="0"/>
              <a:t>co‐education</a:t>
            </a:r>
          </a:p>
          <a:p>
            <a:pPr lvl="2"/>
            <a:r>
              <a:rPr lang="en-IN" dirty="0"/>
              <a:t>lowercase, lower‐case, lower case </a:t>
            </a:r>
          </a:p>
          <a:p>
            <a:pPr>
              <a:buFont typeface="Arial" pitchFamily="34" charset="0"/>
              <a:buChar char="•"/>
            </a:pPr>
            <a:r>
              <a:rPr lang="en-IN" b="1" dirty="0">
                <a:solidFill>
                  <a:srgbClr val="FF0000"/>
                </a:solidFill>
              </a:rPr>
              <a:t>White Space</a:t>
            </a:r>
          </a:p>
          <a:p>
            <a:pPr lvl="2"/>
            <a:r>
              <a:rPr lang="en-IN" b="1" i="1" dirty="0"/>
              <a:t>San Francisco</a:t>
            </a:r>
            <a:r>
              <a:rPr lang="en-IN" dirty="0"/>
              <a:t>: one token or two?</a:t>
            </a:r>
          </a:p>
          <a:p>
            <a:r>
              <a:rPr lang="en-IN" dirty="0"/>
              <a:t> </a:t>
            </a:r>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Issues in Tokenization</a:t>
            </a: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A9EAE9A3-131A-4887-A81B-90A0EB7BB303}"/>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418725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itchFamily="34" charset="0"/>
              <a:buChar char="•"/>
            </a:pPr>
            <a:r>
              <a:rPr lang="en-IN" dirty="0"/>
              <a:t>Different character sequences</a:t>
            </a:r>
          </a:p>
          <a:p>
            <a:pPr lvl="2"/>
            <a:r>
              <a:rPr lang="en-IN" dirty="0"/>
              <a:t>email addresses (jblack@mail.yahoo.com)</a:t>
            </a:r>
          </a:p>
          <a:p>
            <a:pPr lvl="2"/>
            <a:r>
              <a:rPr lang="en-IN" dirty="0"/>
              <a:t>Web URLs (</a:t>
            </a:r>
            <a:r>
              <a:rPr lang="en-IN" dirty="0">
                <a:hlinkClick r:id="rId2"/>
              </a:rPr>
              <a:t>http://stuff.big.com/new/specials.html</a:t>
            </a:r>
            <a:r>
              <a:rPr lang="en-IN" dirty="0"/>
              <a:t>)</a:t>
            </a:r>
          </a:p>
          <a:p>
            <a:pPr lvl="2"/>
            <a:r>
              <a:rPr lang="en-IN" dirty="0"/>
              <a:t>numeric IP addresses (142.32.48.231)</a:t>
            </a:r>
          </a:p>
          <a:p>
            <a:pPr lvl="2"/>
            <a:r>
              <a:rPr lang="en-IN" dirty="0"/>
              <a:t>package tracking numbers (1Z9999W99845399981)</a:t>
            </a:r>
            <a:endParaRPr lang="pt-BR" dirty="0"/>
          </a:p>
          <a:p>
            <a:endParaRPr lang="pt-BR" b="1" i="1" dirty="0"/>
          </a:p>
          <a:p>
            <a:pPr>
              <a:buFont typeface="Arial" pitchFamily="34" charset="0"/>
              <a:buChar char="•"/>
            </a:pPr>
            <a:r>
              <a:rPr lang="en-IN" dirty="0">
                <a:solidFill>
                  <a:srgbClr val="FF0000"/>
                </a:solidFill>
              </a:rPr>
              <a:t>Often have embedded spaces</a:t>
            </a:r>
          </a:p>
          <a:p>
            <a:pPr>
              <a:buFont typeface="Arial" pitchFamily="34" charset="0"/>
              <a:buChar char="•"/>
            </a:pPr>
            <a:r>
              <a:rPr lang="en-IN" dirty="0">
                <a:solidFill>
                  <a:srgbClr val="FF0000"/>
                </a:solidFill>
              </a:rPr>
              <a:t>Older IR systems may not index numbers</a:t>
            </a:r>
          </a:p>
          <a:p>
            <a:r>
              <a:rPr lang="en-IN" dirty="0"/>
              <a:t>But often very useful:</a:t>
            </a:r>
          </a:p>
          <a:p>
            <a:pPr lvl="2" algn="just"/>
            <a:r>
              <a:rPr lang="en-IN" b="1" dirty="0">
                <a:solidFill>
                  <a:srgbClr val="0070C0"/>
                </a:solidFill>
              </a:rPr>
              <a:t>looking up error codes/stack traces on the web</a:t>
            </a:r>
          </a:p>
          <a:p>
            <a:pPr lvl="2" algn="just"/>
            <a:r>
              <a:rPr lang="en-IN" b="1" dirty="0">
                <a:solidFill>
                  <a:srgbClr val="0070C0"/>
                </a:solidFill>
              </a:rPr>
              <a:t>Date of an email :Will often index “meta‐data” separately, Creation date, format, etc.</a:t>
            </a:r>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Issues in Tokenization</a:t>
            </a: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B82758DD-0E96-4922-B0FB-7DA99D1E5BA7}"/>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59200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IN" sz="2800" b="1" dirty="0">
                <a:solidFill>
                  <a:srgbClr val="FF0000"/>
                </a:solidFill>
              </a:rPr>
              <a:t>Tokenization: language issues</a:t>
            </a:r>
          </a:p>
          <a:p>
            <a:pPr>
              <a:buFont typeface="Arial" pitchFamily="34" charset="0"/>
              <a:buChar char="•"/>
            </a:pPr>
            <a:r>
              <a:rPr lang="en-IN" dirty="0"/>
              <a:t>French</a:t>
            </a:r>
          </a:p>
          <a:p>
            <a:pPr lvl="2"/>
            <a:r>
              <a:rPr lang="en-IN" dirty="0"/>
              <a:t> </a:t>
            </a:r>
            <a:r>
              <a:rPr lang="en-IN" b="1" i="1" dirty="0" err="1"/>
              <a:t>L'ensemble</a:t>
            </a:r>
            <a:r>
              <a:rPr lang="en-IN" b="1" i="1" dirty="0"/>
              <a:t> </a:t>
            </a:r>
            <a:r>
              <a:rPr lang="en-IN" dirty="0"/>
              <a:t> one token or two?</a:t>
            </a:r>
          </a:p>
          <a:p>
            <a:pPr lvl="2"/>
            <a:r>
              <a:rPr lang="en-IN" dirty="0"/>
              <a:t> </a:t>
            </a:r>
            <a:r>
              <a:rPr lang="en-IN" b="1" i="1" dirty="0"/>
              <a:t>L </a:t>
            </a:r>
            <a:r>
              <a:rPr lang="en-IN" dirty="0"/>
              <a:t>? </a:t>
            </a:r>
            <a:r>
              <a:rPr lang="en-IN" b="1" i="1" dirty="0"/>
              <a:t>L’ </a:t>
            </a:r>
            <a:r>
              <a:rPr lang="en-IN" dirty="0"/>
              <a:t>? </a:t>
            </a:r>
            <a:r>
              <a:rPr lang="en-IN" b="1" i="1" dirty="0"/>
              <a:t>Le </a:t>
            </a:r>
            <a:r>
              <a:rPr lang="en-IN" dirty="0"/>
              <a:t>?</a:t>
            </a:r>
          </a:p>
          <a:p>
            <a:pPr lvl="2"/>
            <a:r>
              <a:rPr lang="en-IN" dirty="0"/>
              <a:t> Want </a:t>
            </a:r>
            <a:r>
              <a:rPr lang="en-IN" b="1" i="1" dirty="0" err="1"/>
              <a:t>l’ensemble</a:t>
            </a:r>
            <a:r>
              <a:rPr lang="en-IN" b="1" i="1" dirty="0"/>
              <a:t> </a:t>
            </a:r>
            <a:r>
              <a:rPr lang="en-IN" dirty="0"/>
              <a:t>to match with </a:t>
            </a:r>
            <a:r>
              <a:rPr lang="en-IN" b="1" i="1" dirty="0"/>
              <a:t>un ensemble</a:t>
            </a:r>
          </a:p>
          <a:p>
            <a:pPr>
              <a:buFont typeface="Arial" pitchFamily="34" charset="0"/>
              <a:buChar char="•"/>
            </a:pPr>
            <a:r>
              <a:rPr lang="en-IN" dirty="0"/>
              <a:t> German noun compounds are not segmented</a:t>
            </a:r>
          </a:p>
          <a:p>
            <a:pPr lvl="2"/>
            <a:r>
              <a:rPr lang="en-IN" dirty="0"/>
              <a:t> </a:t>
            </a:r>
            <a:r>
              <a:rPr lang="en-IN" b="1" i="1" dirty="0" err="1"/>
              <a:t>Lebensversicherungsgesellschaftsangestellter</a:t>
            </a:r>
            <a:endParaRPr lang="en-IN" b="1" i="1" dirty="0"/>
          </a:p>
          <a:p>
            <a:pPr lvl="2"/>
            <a:r>
              <a:rPr lang="en-IN" dirty="0"/>
              <a:t> ‘life insurance company employee’</a:t>
            </a:r>
          </a:p>
          <a:p>
            <a:r>
              <a:rPr lang="en-IN" dirty="0"/>
              <a:t> </a:t>
            </a:r>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Issues in Tokenization</a:t>
            </a: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B5D5DB14-9B6D-46A9-850B-3F54221FFC03}"/>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75462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itchFamily="34" charset="0"/>
              <a:buChar char="•"/>
            </a:pPr>
            <a:r>
              <a:rPr lang="en-IN" dirty="0">
                <a:solidFill>
                  <a:srgbClr val="000000"/>
                </a:solidFill>
              </a:rPr>
              <a:t>Chinese and Japanese have no spaces between</a:t>
            </a:r>
          </a:p>
          <a:p>
            <a:pPr algn="just"/>
            <a:r>
              <a:rPr lang="en-IN" dirty="0">
                <a:solidFill>
                  <a:srgbClr val="000000"/>
                </a:solidFill>
              </a:rPr>
              <a:t>words:</a:t>
            </a:r>
          </a:p>
          <a:p>
            <a:pPr algn="just"/>
            <a:r>
              <a:rPr lang="zh-CN" altLang="en-US" sz="2000" dirty="0">
                <a:solidFill>
                  <a:srgbClr val="357D69"/>
                </a:solidFill>
              </a:rPr>
              <a:t> </a:t>
            </a:r>
            <a:r>
              <a:rPr lang="en-IN" altLang="zh-CN" sz="2000" dirty="0">
                <a:solidFill>
                  <a:srgbClr val="357D69"/>
                </a:solidFill>
              </a:rPr>
              <a:t>		</a:t>
            </a:r>
            <a:r>
              <a:rPr lang="zh-CN" altLang="en-US" sz="2000" b="1" dirty="0">
                <a:solidFill>
                  <a:srgbClr val="0070C0"/>
                </a:solidFill>
              </a:rPr>
              <a:t>莎拉波娃现在居住在美国东南部的佛罗里达。</a:t>
            </a:r>
          </a:p>
          <a:p>
            <a:pPr lvl="2" algn="just"/>
            <a:r>
              <a:rPr lang="en-IN" sz="2000" dirty="0">
                <a:solidFill>
                  <a:srgbClr val="357D69"/>
                </a:solidFill>
              </a:rPr>
              <a:t> </a:t>
            </a:r>
            <a:r>
              <a:rPr lang="en-IN" sz="2000" dirty="0">
                <a:solidFill>
                  <a:srgbClr val="000000"/>
                </a:solidFill>
              </a:rPr>
              <a:t>Not always guaranteed a unique tokenization</a:t>
            </a:r>
          </a:p>
          <a:p>
            <a:pPr algn="just">
              <a:buFont typeface="Arial" pitchFamily="34" charset="0"/>
              <a:buChar char="•"/>
            </a:pPr>
            <a:r>
              <a:rPr lang="en-IN" dirty="0">
                <a:solidFill>
                  <a:srgbClr val="000000"/>
                </a:solidFill>
              </a:rPr>
              <a:t>Further complicated in Japanese, with multiple alphabets intermingled</a:t>
            </a:r>
          </a:p>
          <a:p>
            <a:pPr lvl="2" algn="just"/>
            <a:r>
              <a:rPr lang="en-IN" sz="2000" dirty="0">
                <a:solidFill>
                  <a:srgbClr val="000000"/>
                </a:solidFill>
              </a:rPr>
              <a:t>Dates/amounts in multiple formats</a:t>
            </a:r>
          </a:p>
          <a:p>
            <a:pPr algn="just">
              <a:buFont typeface="Arial" pitchFamily="34" charset="0"/>
              <a:buChar char="•"/>
            </a:pPr>
            <a:r>
              <a:rPr lang="en-IN" sz="2000" dirty="0"/>
              <a:t>Arabic (or Hebrew) is basically written right to left, but with certain items like numbers written left to right</a:t>
            </a:r>
          </a:p>
          <a:p>
            <a:pPr lvl="2" algn="just"/>
            <a:r>
              <a:rPr lang="en-IN" sz="2000" dirty="0"/>
              <a:t>Words are separated, but letter forms within a word form complex ligatures</a:t>
            </a:r>
          </a:p>
          <a:p>
            <a:pPr algn="just"/>
            <a:endParaRPr lang="en-IN" sz="2000" dirty="0">
              <a:solidFill>
                <a:srgbClr val="000000"/>
              </a:solidFill>
            </a:endParaRPr>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Issues in Tokenization</a:t>
            </a: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CCC3289D-EC5F-44D8-AF55-343FB4E4FE44}"/>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73420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pitchFamily="34" charset="0"/>
              <a:buChar char="•"/>
            </a:pPr>
            <a:r>
              <a:rPr lang="en-IN" sz="3200" dirty="0"/>
              <a:t>Tokenization</a:t>
            </a:r>
          </a:p>
          <a:p>
            <a:pPr marL="457200" indent="-457200">
              <a:buFont typeface="Arial" pitchFamily="34" charset="0"/>
              <a:buChar char="•"/>
            </a:pPr>
            <a:r>
              <a:rPr lang="en-IN" sz="3200" b="1" dirty="0">
                <a:solidFill>
                  <a:srgbClr val="FF0000"/>
                </a:solidFill>
              </a:rPr>
              <a:t>Stop words</a:t>
            </a:r>
          </a:p>
          <a:p>
            <a:pPr marL="457200" indent="-457200">
              <a:buFont typeface="Arial" pitchFamily="34" charset="0"/>
              <a:buChar char="•"/>
            </a:pPr>
            <a:r>
              <a:rPr lang="en-IN" sz="3200" dirty="0"/>
              <a:t>Normalization</a:t>
            </a:r>
          </a:p>
          <a:p>
            <a:pPr marL="457200" indent="-457200">
              <a:buFont typeface="Arial" pitchFamily="34" charset="0"/>
              <a:buChar char="•"/>
            </a:pPr>
            <a:r>
              <a:rPr lang="en-IN" sz="3200" dirty="0"/>
              <a:t>Stemming and Lemmatization</a:t>
            </a:r>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Vocabulary of Terms</a:t>
            </a: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F19710B5-22CD-4158-B6A7-64A3023BA468}"/>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424609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97203"/>
            <a:ext cx="8507288" cy="4596093"/>
          </a:xfrm>
        </p:spPr>
        <p:txBody>
          <a:bodyPr>
            <a:normAutofit/>
          </a:bodyPr>
          <a:lstStyle/>
          <a:p>
            <a:pPr algn="just">
              <a:buFont typeface="Arial" pitchFamily="34" charset="0"/>
              <a:buChar char="•"/>
            </a:pPr>
            <a:r>
              <a:rPr lang="en-IN" dirty="0">
                <a:solidFill>
                  <a:srgbClr val="FF0000"/>
                </a:solidFill>
              </a:rPr>
              <a:t>Stop words: </a:t>
            </a:r>
            <a:r>
              <a:rPr lang="en-IN" dirty="0"/>
              <a:t>common words, which are of  little value in selecting  documents, matching a user need</a:t>
            </a:r>
          </a:p>
          <a:p>
            <a:pPr algn="just">
              <a:buFont typeface="Arial" pitchFamily="34" charset="0"/>
              <a:buChar char="•"/>
            </a:pPr>
            <a:r>
              <a:rPr lang="en-IN" dirty="0"/>
              <a:t>Stop words have little semantic content: </a:t>
            </a:r>
          </a:p>
          <a:p>
            <a:pPr lvl="2" algn="just"/>
            <a:r>
              <a:rPr lang="en-IN" i="1" dirty="0"/>
              <a:t>the, a, and, to, be</a:t>
            </a:r>
          </a:p>
          <a:p>
            <a:pPr algn="just">
              <a:buFont typeface="Arial" pitchFamily="34" charset="0"/>
              <a:buChar char="•"/>
            </a:pPr>
            <a:r>
              <a:rPr lang="en-IN" dirty="0">
                <a:solidFill>
                  <a:srgbClr val="FF0000"/>
                </a:solidFill>
              </a:rPr>
              <a:t>Stop list</a:t>
            </a:r>
            <a:r>
              <a:rPr lang="en-IN" dirty="0"/>
              <a:t>: the common words to be discarded while indexing</a:t>
            </a:r>
          </a:p>
          <a:p>
            <a:pPr algn="just">
              <a:buFont typeface="Arial" pitchFamily="34" charset="0"/>
              <a:buChar char="•"/>
            </a:pPr>
            <a:r>
              <a:rPr lang="en-IN" dirty="0"/>
              <a:t>Sort the terms by </a:t>
            </a:r>
            <a:r>
              <a:rPr lang="en-IN" i="1" dirty="0">
                <a:solidFill>
                  <a:srgbClr val="FF0000"/>
                </a:solidFill>
              </a:rPr>
              <a:t>collection frequency </a:t>
            </a:r>
            <a:r>
              <a:rPr lang="en-IN" dirty="0"/>
              <a:t>and then  take the most frequent.</a:t>
            </a:r>
          </a:p>
          <a:p>
            <a:pPr marL="0" indent="0" algn="just"/>
            <a:r>
              <a:rPr lang="en-IN" dirty="0"/>
              <a:t>	</a:t>
            </a:r>
            <a:r>
              <a:rPr lang="en-IN" dirty="0">
                <a:highlight>
                  <a:srgbClr val="FFFF00"/>
                </a:highlight>
              </a:rPr>
              <a:t>Collection frequency : the total number of times each </a:t>
            </a:r>
            <a:r>
              <a:rPr lang="en-IN" dirty="0"/>
              <a:t>	</a:t>
            </a:r>
            <a:r>
              <a:rPr lang="en-IN" dirty="0">
                <a:highlight>
                  <a:srgbClr val="FFFF00"/>
                </a:highlight>
              </a:rPr>
              <a:t>term appears in the document collection.</a:t>
            </a:r>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Stop words</a:t>
            </a: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BC164AA2-67BC-480C-B548-87C6C68D7335}"/>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424865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65120" y="1457780"/>
            <a:ext cx="8683343" cy="4525963"/>
          </a:xfrm>
        </p:spPr>
        <p:txBody>
          <a:bodyPr>
            <a:noAutofit/>
          </a:bodyPr>
          <a:lstStyle/>
          <a:p>
            <a:pPr algn="just"/>
            <a:r>
              <a:rPr lang="en-IN" b="1" dirty="0">
                <a:solidFill>
                  <a:srgbClr val="FF0000"/>
                </a:solidFill>
              </a:rPr>
              <a:t>Issues in removing stop words</a:t>
            </a:r>
          </a:p>
          <a:p>
            <a:pPr algn="just">
              <a:buFont typeface="Arial" pitchFamily="34" charset="0"/>
              <a:buChar char="•"/>
            </a:pPr>
            <a:r>
              <a:rPr lang="en-IN" dirty="0"/>
              <a:t>Some special query types are disproportionately affected</a:t>
            </a:r>
          </a:p>
          <a:p>
            <a:pPr lvl="2" algn="just"/>
            <a:r>
              <a:rPr lang="en-US" b="1" dirty="0">
                <a:ea typeface="ＭＳ Ｐゴシック" pitchFamily="34" charset="-128"/>
              </a:rPr>
              <a:t>Phrase queries:</a:t>
            </a:r>
          </a:p>
          <a:p>
            <a:pPr lvl="3" algn="just"/>
            <a:r>
              <a:rPr lang="en-US" sz="2400" dirty="0">
                <a:ea typeface="ＭＳ Ｐゴシック" pitchFamily="34" charset="-128"/>
              </a:rPr>
              <a:t> “King of Denmark”</a:t>
            </a:r>
          </a:p>
          <a:p>
            <a:pPr lvl="3" algn="just"/>
            <a:r>
              <a:rPr lang="en-IN" sz="2400" dirty="0"/>
              <a:t>“President of the United States”, President AND “United States</a:t>
            </a:r>
          </a:p>
          <a:p>
            <a:pPr lvl="2" algn="just"/>
            <a:r>
              <a:rPr lang="en-US" b="1" dirty="0">
                <a:ea typeface="ＭＳ Ｐゴシック" pitchFamily="34" charset="-128"/>
              </a:rPr>
              <a:t>Various song titles, etc.: </a:t>
            </a:r>
          </a:p>
          <a:p>
            <a:pPr lvl="3" algn="just"/>
            <a:r>
              <a:rPr lang="en-US" sz="2400" dirty="0">
                <a:ea typeface="ＭＳ Ｐゴシック" pitchFamily="34" charset="-128"/>
              </a:rPr>
              <a:t>“Let it be”, “To be or not to be”</a:t>
            </a:r>
          </a:p>
          <a:p>
            <a:pPr lvl="2" algn="just"/>
            <a:r>
              <a:rPr lang="en-US" dirty="0">
                <a:ea typeface="ＭＳ Ｐゴシック" pitchFamily="34" charset="-128"/>
              </a:rPr>
              <a:t>“</a:t>
            </a:r>
            <a:r>
              <a:rPr lang="en-US" b="1" dirty="0">
                <a:ea typeface="ＭＳ Ｐゴシック" pitchFamily="34" charset="-128"/>
              </a:rPr>
              <a:t>Relational” queries:</a:t>
            </a:r>
          </a:p>
          <a:p>
            <a:pPr lvl="3" algn="just"/>
            <a:r>
              <a:rPr lang="en-US" sz="2400" dirty="0">
                <a:ea typeface="ＭＳ Ｐゴシック" pitchFamily="34" charset="-128"/>
              </a:rPr>
              <a:t> “flights to London”</a:t>
            </a:r>
          </a:p>
          <a:p>
            <a:pPr algn="just"/>
            <a:endParaRPr lang="en-IN" dirty="0"/>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Stop words</a:t>
            </a: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B716A5CE-2F16-47F9-BDD9-2D5E595F6A7D}"/>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0414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IN" b="1" dirty="0">
                <a:solidFill>
                  <a:srgbClr val="FF0000"/>
                </a:solidFill>
              </a:rPr>
              <a:t>Issues in removing stop words</a:t>
            </a:r>
          </a:p>
          <a:p>
            <a:pPr algn="just">
              <a:buFont typeface="Arial" pitchFamily="34" charset="0"/>
              <a:buChar char="•"/>
            </a:pPr>
            <a:r>
              <a:rPr lang="en-IN" dirty="0"/>
              <a:t>Standard use of quite large stop lists (200–300 terms) to very small stop lists (7–12 terms)</a:t>
            </a:r>
            <a:endParaRPr lang="en-US" dirty="0">
              <a:ea typeface="ＭＳ Ｐゴシック" pitchFamily="34" charset="-128"/>
            </a:endParaRPr>
          </a:p>
          <a:p>
            <a:pPr algn="just">
              <a:buFont typeface="Arial" pitchFamily="34" charset="0"/>
              <a:buChar char="•"/>
            </a:pPr>
            <a:r>
              <a:rPr lang="en-US" dirty="0">
                <a:ea typeface="ＭＳ Ｐゴシック" pitchFamily="34" charset="-128"/>
              </a:rPr>
              <a:t>Good compression techniques means the space for including stop words in a system is very small</a:t>
            </a:r>
          </a:p>
          <a:p>
            <a:pPr algn="just">
              <a:buFont typeface="Arial" pitchFamily="34" charset="0"/>
              <a:buChar char="•"/>
            </a:pPr>
            <a:r>
              <a:rPr lang="en-US" dirty="0">
                <a:ea typeface="ＭＳ Ｐゴシック" pitchFamily="34" charset="-128"/>
              </a:rPr>
              <a:t>Good query optimization techniques  means to pay little at query time for including stop words.</a:t>
            </a:r>
          </a:p>
          <a:p>
            <a:pPr algn="just"/>
            <a:endParaRPr lang="en-IN" dirty="0"/>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Stop words</a:t>
            </a: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B716A5CE-2F16-47F9-BDD9-2D5E595F6A7D}"/>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302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pitchFamily="34" charset="0"/>
              <a:buChar char="•"/>
            </a:pPr>
            <a:r>
              <a:rPr lang="en-IN" sz="3200" dirty="0"/>
              <a:t>Tokenization</a:t>
            </a:r>
          </a:p>
          <a:p>
            <a:pPr marL="457200" indent="-457200">
              <a:buFont typeface="Arial" pitchFamily="34" charset="0"/>
              <a:buChar char="•"/>
            </a:pPr>
            <a:r>
              <a:rPr lang="en-IN" sz="3200" dirty="0"/>
              <a:t>Stop words</a:t>
            </a:r>
          </a:p>
          <a:p>
            <a:pPr marL="457200" indent="-457200">
              <a:buFont typeface="Arial" pitchFamily="34" charset="0"/>
              <a:buChar char="•"/>
            </a:pPr>
            <a:r>
              <a:rPr lang="en-IN" sz="3200" b="1" dirty="0">
                <a:solidFill>
                  <a:srgbClr val="FF0000"/>
                </a:solidFill>
              </a:rPr>
              <a:t>Normalization</a:t>
            </a:r>
          </a:p>
          <a:p>
            <a:pPr marL="457200" indent="-457200">
              <a:buFont typeface="Arial" pitchFamily="34" charset="0"/>
              <a:buChar char="•"/>
            </a:pPr>
            <a:r>
              <a:rPr lang="en-IN" sz="3200" dirty="0"/>
              <a:t>Stemming and Lemmatization</a:t>
            </a:r>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Vocabulary of Terms</a:t>
            </a: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3DD1B1B2-5DDB-44F7-AFF5-5799999D10B0}"/>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76320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Font typeface="Arial" pitchFamily="34" charset="0"/>
              <a:buChar char="•"/>
            </a:pPr>
            <a:r>
              <a:rPr lang="en-IN" sz="1800" i="1" dirty="0"/>
              <a:t>Token normalization </a:t>
            </a:r>
            <a:r>
              <a:rPr lang="en-IN" sz="1800" dirty="0"/>
              <a:t>is  the process of canonicalizing tokens so that matches  occur despite superficial differences in the character sequences of the tokens</a:t>
            </a:r>
          </a:p>
          <a:p>
            <a:pPr marL="1200150" lvl="3" indent="-342900" algn="just">
              <a:buClr>
                <a:srgbClr val="101141"/>
              </a:buClr>
            </a:pPr>
            <a:r>
              <a:rPr lang="en-US" sz="1800" b="1" dirty="0">
                <a:solidFill>
                  <a:srgbClr val="FF0000"/>
                </a:solidFill>
                <a:ea typeface="ＭＳ Ｐゴシック" pitchFamily="34" charset="-128"/>
                <a:sym typeface="Symbol" pitchFamily="18" charset="2"/>
              </a:rPr>
              <a:t>We want to match </a:t>
            </a:r>
            <a:r>
              <a:rPr lang="en-US" sz="1800" b="1" i="1" dirty="0">
                <a:solidFill>
                  <a:srgbClr val="FF0000"/>
                </a:solidFill>
                <a:ea typeface="ＭＳ Ｐゴシック" pitchFamily="34" charset="-128"/>
                <a:sym typeface="Symbol" pitchFamily="18" charset="2"/>
              </a:rPr>
              <a:t>U.S.A.</a:t>
            </a:r>
            <a:r>
              <a:rPr lang="en-US" sz="1800" b="1" dirty="0">
                <a:solidFill>
                  <a:srgbClr val="FF0000"/>
                </a:solidFill>
                <a:ea typeface="ＭＳ Ｐゴシック" pitchFamily="34" charset="-128"/>
                <a:sym typeface="Symbol" pitchFamily="18" charset="2"/>
              </a:rPr>
              <a:t> and </a:t>
            </a:r>
            <a:r>
              <a:rPr lang="en-US" sz="1800" b="1" i="1" dirty="0">
                <a:solidFill>
                  <a:srgbClr val="FF0000"/>
                </a:solidFill>
                <a:ea typeface="ＭＳ Ｐゴシック" pitchFamily="34" charset="-128"/>
                <a:sym typeface="Symbol" pitchFamily="18" charset="2"/>
              </a:rPr>
              <a:t>USA</a:t>
            </a:r>
          </a:p>
          <a:p>
            <a:pPr algn="just">
              <a:buFont typeface="Arial" pitchFamily="34" charset="0"/>
              <a:buChar char="•"/>
            </a:pPr>
            <a:r>
              <a:rPr lang="en-US" sz="1800" dirty="0">
                <a:ea typeface="ＭＳ Ｐゴシック" pitchFamily="34" charset="-128"/>
                <a:sym typeface="Symbol" pitchFamily="18" charset="2"/>
              </a:rPr>
              <a:t>Result is terms: a </a:t>
            </a:r>
            <a:r>
              <a:rPr lang="en-US" sz="1800" dirty="0">
                <a:solidFill>
                  <a:srgbClr val="139CB7"/>
                </a:solidFill>
                <a:ea typeface="ＭＳ Ｐゴシック" pitchFamily="34" charset="-128"/>
                <a:sym typeface="Symbol" pitchFamily="18" charset="2"/>
              </a:rPr>
              <a:t>term</a:t>
            </a:r>
            <a:r>
              <a:rPr lang="en-US" sz="1800" dirty="0">
                <a:ea typeface="ＭＳ Ｐゴシック" pitchFamily="34" charset="-128"/>
                <a:sym typeface="Symbol" pitchFamily="18" charset="2"/>
              </a:rPr>
              <a:t> is a (normalized) word type, which is an entry in the  IR system dictionary</a:t>
            </a:r>
          </a:p>
          <a:p>
            <a:pPr algn="just">
              <a:buFont typeface="Arial" pitchFamily="34" charset="0"/>
              <a:buChar char="•"/>
            </a:pPr>
            <a:r>
              <a:rPr lang="en-IN" sz="1800" dirty="0"/>
              <a:t>Standard way is to implicitly create </a:t>
            </a:r>
            <a:r>
              <a:rPr lang="en-IN" sz="1800" i="1" dirty="0"/>
              <a:t>equivalence classes</a:t>
            </a:r>
            <a:r>
              <a:rPr lang="en-IN" sz="1800" dirty="0"/>
              <a:t>, which are normally named after one member of the set</a:t>
            </a:r>
          </a:p>
          <a:p>
            <a:pPr algn="just"/>
            <a:r>
              <a:rPr lang="en-US" sz="1800" dirty="0">
                <a:ea typeface="ＭＳ Ｐゴシック" pitchFamily="34" charset="-128"/>
                <a:sym typeface="Symbol" pitchFamily="18" charset="2"/>
              </a:rPr>
              <a:t>e.g., </a:t>
            </a:r>
          </a:p>
          <a:p>
            <a:pPr lvl="2" algn="just"/>
            <a:r>
              <a:rPr lang="en-US" sz="1800" dirty="0">
                <a:solidFill>
                  <a:srgbClr val="FF0000"/>
                </a:solidFill>
                <a:ea typeface="ＭＳ Ｐゴシック" pitchFamily="34" charset="-128"/>
                <a:sym typeface="Symbol" pitchFamily="18" charset="2"/>
              </a:rPr>
              <a:t>deleting periods to form a term</a:t>
            </a:r>
          </a:p>
          <a:p>
            <a:pPr lvl="3" algn="just"/>
            <a:r>
              <a:rPr lang="en-US" sz="1800" b="1" i="1" dirty="0">
                <a:solidFill>
                  <a:srgbClr val="FF0000"/>
                </a:solidFill>
                <a:ea typeface="ＭＳ Ｐゴシック" pitchFamily="34" charset="-128"/>
                <a:sym typeface="Symbol" pitchFamily="18" charset="2"/>
              </a:rPr>
              <a:t>U.S.A.</a:t>
            </a:r>
            <a:r>
              <a:rPr lang="en-US" sz="1800" b="1" dirty="0">
                <a:solidFill>
                  <a:srgbClr val="FF0000"/>
                </a:solidFill>
                <a:ea typeface="ＭＳ Ｐゴシック" pitchFamily="34" charset="-128"/>
                <a:sym typeface="Symbol" pitchFamily="18" charset="2"/>
              </a:rPr>
              <a:t>,</a:t>
            </a:r>
            <a:r>
              <a:rPr lang="en-US" sz="1800" dirty="0">
                <a:solidFill>
                  <a:srgbClr val="FF0000"/>
                </a:solidFill>
                <a:ea typeface="ＭＳ Ｐゴシック" pitchFamily="34" charset="-128"/>
                <a:sym typeface="Symbol" pitchFamily="18" charset="2"/>
              </a:rPr>
              <a:t> </a:t>
            </a:r>
            <a:r>
              <a:rPr lang="en-US" sz="1800" b="1" i="1" dirty="0">
                <a:solidFill>
                  <a:srgbClr val="FF0000"/>
                </a:solidFill>
                <a:ea typeface="ＭＳ Ｐゴシック" pitchFamily="34" charset="-128"/>
                <a:sym typeface="Symbol" pitchFamily="18" charset="2"/>
              </a:rPr>
              <a:t>USA  </a:t>
            </a:r>
          </a:p>
          <a:p>
            <a:pPr lvl="2" algn="just"/>
            <a:r>
              <a:rPr lang="en-US" sz="1800" dirty="0">
                <a:solidFill>
                  <a:srgbClr val="FF0000"/>
                </a:solidFill>
                <a:ea typeface="ＭＳ Ｐゴシック" pitchFamily="34" charset="-128"/>
                <a:sym typeface="Symbol" pitchFamily="18" charset="2"/>
              </a:rPr>
              <a:t>deleting hyphens to form a term</a:t>
            </a:r>
          </a:p>
          <a:p>
            <a:pPr lvl="3" algn="just"/>
            <a:r>
              <a:rPr lang="en-US" sz="1800" b="1" i="1" dirty="0">
                <a:solidFill>
                  <a:srgbClr val="FF0000"/>
                </a:solidFill>
                <a:ea typeface="ＭＳ Ｐゴシック" pitchFamily="34" charset="-128"/>
                <a:sym typeface="Symbol" pitchFamily="18" charset="2"/>
              </a:rPr>
              <a:t>anti-discriminatory, </a:t>
            </a:r>
            <a:r>
              <a:rPr lang="en-US" sz="1800" b="1" i="1" dirty="0" err="1">
                <a:solidFill>
                  <a:srgbClr val="FF0000"/>
                </a:solidFill>
                <a:ea typeface="ＭＳ Ｐゴシック" pitchFamily="34" charset="-128"/>
                <a:sym typeface="Symbol" pitchFamily="18" charset="2"/>
              </a:rPr>
              <a:t>antidiscriminatory</a:t>
            </a:r>
            <a:r>
              <a:rPr lang="en-US" sz="1800" b="1" i="1" dirty="0">
                <a:solidFill>
                  <a:srgbClr val="FF0000"/>
                </a:solidFill>
                <a:ea typeface="ＭＳ Ｐゴシック" pitchFamily="34" charset="-128"/>
                <a:sym typeface="Symbol" pitchFamily="18" charset="2"/>
              </a:rPr>
              <a:t>  </a:t>
            </a:r>
            <a:endParaRPr lang="en-US" sz="1800" b="1" i="1" dirty="0">
              <a:solidFill>
                <a:srgbClr val="FF0000"/>
              </a:solidFill>
              <a:latin typeface="Wingdings" pitchFamily="2" charset="2"/>
              <a:ea typeface="ＭＳ Ｐゴシック" pitchFamily="34" charset="-128"/>
              <a:sym typeface="Symbol" pitchFamily="18" charset="2"/>
            </a:endParaRPr>
          </a:p>
          <a:p>
            <a:pPr marL="457200" algn="just">
              <a:buFont typeface="Arial" pitchFamily="34" charset="0"/>
              <a:buChar char="•"/>
            </a:pPr>
            <a:r>
              <a:rPr lang="en-IN" sz="1800" dirty="0"/>
              <a:t>An alternative to creating equivalence classes is to maintain relations between unnormalized tokens.</a:t>
            </a:r>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Normalization</a:t>
            </a:r>
          </a:p>
          <a:p>
            <a:pPr algn="ctr"/>
            <a:endParaRPr lang="en-IN" sz="4000" dirty="0">
              <a:effectLst>
                <a:outerShdw blurRad="38100" dist="38100" dir="2700000" algn="tl">
                  <a:srgbClr val="000000">
                    <a:alpha val="43137"/>
                  </a:srgbClr>
                </a:outerShdw>
              </a:effectLst>
            </a:endParaRP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99DFA37F-996A-417A-A714-4445549210F8}"/>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48674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0">
              <a:buNone/>
            </a:pPr>
            <a:r>
              <a:rPr lang="en-US" sz="3200" b="1" dirty="0"/>
              <a:t>Boolean Retrieval</a:t>
            </a:r>
          </a:p>
          <a:p>
            <a:pPr lvl="2"/>
            <a:r>
              <a:rPr lang="en-US" sz="3300" dirty="0"/>
              <a:t>Term vocabulary and Postings lists</a:t>
            </a:r>
          </a:p>
          <a:p>
            <a:pPr lvl="2"/>
            <a:r>
              <a:rPr lang="en-US" sz="3300" dirty="0"/>
              <a:t>Phrase Queries</a:t>
            </a:r>
          </a:p>
          <a:p>
            <a:pPr marL="457200" lvl="1" indent="0">
              <a:buNone/>
            </a:pPr>
            <a:endParaRPr lang="en-US" sz="3200" dirty="0"/>
          </a:p>
          <a:p>
            <a:pPr marL="457200" lvl="1" indent="0">
              <a:buNone/>
            </a:pPr>
            <a:r>
              <a:rPr lang="en-US" sz="2600" dirty="0"/>
              <a:t>Slides are from </a:t>
            </a:r>
            <a:r>
              <a:rPr lang="en-US" sz="2600" dirty="0">
                <a:solidFill>
                  <a:srgbClr val="FF0000"/>
                </a:solidFill>
              </a:rPr>
              <a:t>Introduction to Information </a:t>
            </a:r>
            <a:r>
              <a:rPr lang="en-US" sz="2600" dirty="0" err="1">
                <a:solidFill>
                  <a:srgbClr val="FF0000"/>
                </a:solidFill>
              </a:rPr>
              <a:t>Retrieval;Manning,Raghavan</a:t>
            </a:r>
            <a:endParaRPr lang="en-US" sz="2600" dirty="0">
              <a:solidFill>
                <a:srgbClr val="FF0000"/>
              </a:solidFill>
            </a:endParaRPr>
          </a:p>
          <a:p>
            <a:pPr marL="457200" lvl="1" indent="0">
              <a:buNone/>
            </a:pPr>
            <a:r>
              <a:rPr lang="en-US" sz="2600" u="sng" dirty="0">
                <a:hlinkClick r:id="rId3"/>
              </a:rPr>
              <a:t>http://nlp.stanford.edu/IR-book </a:t>
            </a:r>
            <a:endParaRPr lang="en-US" sz="2600" u="sng" dirty="0"/>
          </a:p>
        </p:txBody>
      </p:sp>
      <p:sp>
        <p:nvSpPr>
          <p:cNvPr id="3" name="Content Placeholder 2"/>
          <p:cNvSpPr>
            <a:spLocks noGrp="1"/>
          </p:cNvSpPr>
          <p:nvPr>
            <p:ph sz="quarter" idx="10"/>
          </p:nvPr>
        </p:nvSpPr>
        <p:spPr/>
        <p:txBody>
          <a:bodyPr>
            <a:normAutofit/>
          </a:bodyPr>
          <a:lstStyle/>
          <a:p>
            <a:pPr algn="ctr"/>
            <a:r>
              <a:rPr lang="en-IN" sz="4400" dirty="0">
                <a:effectLst>
                  <a:outerShdw blurRad="38100" dist="38100" dir="2700000" algn="tl">
                    <a:srgbClr val="000000">
                      <a:alpha val="43137"/>
                    </a:srgbClr>
                  </a:outerShdw>
                </a:effectLst>
              </a:rPr>
              <a:t>Lecture Outline</a:t>
            </a:r>
          </a:p>
        </p:txBody>
      </p:sp>
      <p:sp>
        <p:nvSpPr>
          <p:cNvPr id="5" name="Date Placeholder 4"/>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13DC9B20-6A57-4414-B73F-E3BA29ACC4B8}"/>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80192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04800" y="1493837"/>
            <a:ext cx="8515672" cy="4525963"/>
          </a:xfrm>
        </p:spPr>
        <p:txBody>
          <a:bodyPr>
            <a:noAutofit/>
          </a:bodyPr>
          <a:lstStyle/>
          <a:p>
            <a:pPr algn="just">
              <a:lnSpc>
                <a:spcPct val="90000"/>
              </a:lnSpc>
              <a:buFont typeface="Arial" pitchFamily="34" charset="0"/>
              <a:buChar char="•"/>
            </a:pPr>
            <a:r>
              <a:rPr lang="en-US" dirty="0">
                <a:ea typeface="ＭＳ Ｐゴシック" pitchFamily="34" charset="-128"/>
              </a:rPr>
              <a:t>Handling synonyms and homonyms</a:t>
            </a:r>
          </a:p>
          <a:p>
            <a:pPr lvl="1" algn="just" eaLnBrk="1" hangingPunct="1">
              <a:lnSpc>
                <a:spcPct val="90000"/>
              </a:lnSpc>
            </a:pPr>
            <a:r>
              <a:rPr lang="en-US" sz="2400" dirty="0">
                <a:ea typeface="ＭＳ Ｐゴシック" pitchFamily="34" charset="-128"/>
              </a:rPr>
              <a:t>E.g., by hand-constructed equivalence classes</a:t>
            </a:r>
          </a:p>
          <a:p>
            <a:pPr lvl="2" algn="just" eaLnBrk="1" hangingPunct="1">
              <a:lnSpc>
                <a:spcPct val="90000"/>
              </a:lnSpc>
            </a:pPr>
            <a:r>
              <a:rPr lang="en-US" b="1" i="1" dirty="0">
                <a:ea typeface="ＭＳ Ｐゴシック" pitchFamily="34" charset="-128"/>
              </a:rPr>
              <a:t>car</a:t>
            </a:r>
            <a:r>
              <a:rPr lang="en-US" dirty="0">
                <a:ea typeface="ＭＳ Ｐゴシック" pitchFamily="34" charset="-128"/>
              </a:rPr>
              <a:t> = </a:t>
            </a:r>
            <a:r>
              <a:rPr lang="en-US" b="1" i="1" dirty="0">
                <a:ea typeface="ＭＳ Ｐゴシック" pitchFamily="34" charset="-128"/>
              </a:rPr>
              <a:t>automobile	 color</a:t>
            </a:r>
            <a:r>
              <a:rPr lang="en-US" dirty="0">
                <a:ea typeface="ＭＳ Ｐゴシック" pitchFamily="34" charset="-128"/>
              </a:rPr>
              <a:t> = </a:t>
            </a:r>
            <a:r>
              <a:rPr lang="en-US" b="1" i="1" dirty="0" err="1">
                <a:ea typeface="ＭＳ Ｐゴシック" pitchFamily="34" charset="-128"/>
              </a:rPr>
              <a:t>colour</a:t>
            </a:r>
            <a:endParaRPr lang="en-US" b="1" i="1" dirty="0">
              <a:ea typeface="ＭＳ Ｐゴシック" pitchFamily="34" charset="-128"/>
            </a:endParaRPr>
          </a:p>
          <a:p>
            <a:pPr lvl="1" algn="just" eaLnBrk="1" hangingPunct="1">
              <a:lnSpc>
                <a:spcPct val="90000"/>
              </a:lnSpc>
            </a:pPr>
            <a:r>
              <a:rPr lang="en-US" sz="2400" dirty="0">
                <a:ea typeface="ＭＳ Ｐゴシック" pitchFamily="34" charset="-128"/>
              </a:rPr>
              <a:t> rewrite to form equivalence-class terms</a:t>
            </a:r>
          </a:p>
          <a:p>
            <a:pPr lvl="2" algn="just" eaLnBrk="1" hangingPunct="1">
              <a:lnSpc>
                <a:spcPct val="90000"/>
              </a:lnSpc>
            </a:pPr>
            <a:r>
              <a:rPr lang="en-US" dirty="0">
                <a:ea typeface="ＭＳ Ｐゴシック" pitchFamily="34" charset="-128"/>
              </a:rPr>
              <a:t>When the document contains </a:t>
            </a:r>
            <a:r>
              <a:rPr lang="en-US" b="1" i="1" dirty="0">
                <a:ea typeface="ＭＳ Ｐゴシック" pitchFamily="34" charset="-128"/>
              </a:rPr>
              <a:t>automobile</a:t>
            </a:r>
            <a:r>
              <a:rPr lang="en-US" dirty="0">
                <a:ea typeface="ＭＳ Ｐゴシック" pitchFamily="34" charset="-128"/>
              </a:rPr>
              <a:t>, index it under </a:t>
            </a:r>
            <a:r>
              <a:rPr lang="en-US" b="1" i="1" dirty="0">
                <a:ea typeface="ＭＳ Ｐゴシック" pitchFamily="34" charset="-128"/>
              </a:rPr>
              <a:t>car-automobile</a:t>
            </a:r>
            <a:r>
              <a:rPr lang="en-US" dirty="0">
                <a:ea typeface="ＭＳ Ｐゴシック" pitchFamily="34" charset="-128"/>
              </a:rPr>
              <a:t> (and vice-versa)</a:t>
            </a:r>
          </a:p>
          <a:p>
            <a:pPr lvl="1" algn="just" eaLnBrk="1" hangingPunct="1">
              <a:lnSpc>
                <a:spcPct val="90000"/>
              </a:lnSpc>
            </a:pPr>
            <a:r>
              <a:rPr lang="en-US" sz="2400" dirty="0">
                <a:ea typeface="ＭＳ Ｐゴシック" pitchFamily="34" charset="-128"/>
              </a:rPr>
              <a:t>Or  expand a query</a:t>
            </a:r>
          </a:p>
          <a:p>
            <a:pPr lvl="2" algn="just" eaLnBrk="1" hangingPunct="1">
              <a:lnSpc>
                <a:spcPct val="90000"/>
              </a:lnSpc>
            </a:pPr>
            <a:r>
              <a:rPr lang="en-US" dirty="0">
                <a:ea typeface="ＭＳ Ｐゴシック" pitchFamily="34" charset="-128"/>
              </a:rPr>
              <a:t>When the query contains </a:t>
            </a:r>
            <a:r>
              <a:rPr lang="en-US" b="1" i="1" dirty="0">
                <a:ea typeface="ＭＳ Ｐゴシック" pitchFamily="34" charset="-128"/>
              </a:rPr>
              <a:t>automobile</a:t>
            </a:r>
            <a:r>
              <a:rPr lang="en-US" dirty="0">
                <a:ea typeface="ＭＳ Ｐゴシック" pitchFamily="34" charset="-128"/>
              </a:rPr>
              <a:t>, look under </a:t>
            </a:r>
            <a:r>
              <a:rPr lang="en-US" b="1" i="1" dirty="0">
                <a:ea typeface="ＭＳ Ｐゴシック" pitchFamily="34" charset="-128"/>
              </a:rPr>
              <a:t>car</a:t>
            </a:r>
            <a:r>
              <a:rPr lang="en-US" dirty="0">
                <a:ea typeface="ＭＳ Ｐゴシック" pitchFamily="34" charset="-128"/>
              </a:rPr>
              <a:t> as well</a:t>
            </a:r>
          </a:p>
          <a:p>
            <a:pPr algn="just" eaLnBrk="1" hangingPunct="1">
              <a:lnSpc>
                <a:spcPct val="90000"/>
              </a:lnSpc>
              <a:buFont typeface="Arial" pitchFamily="34" charset="0"/>
              <a:buChar char="•"/>
            </a:pPr>
            <a:r>
              <a:rPr lang="en-US" dirty="0">
                <a:ea typeface="ＭＳ Ｐゴシック" pitchFamily="34" charset="-128"/>
              </a:rPr>
              <a:t>Spelling mistakes</a:t>
            </a:r>
          </a:p>
          <a:p>
            <a:pPr lvl="1" algn="just" eaLnBrk="1" hangingPunct="1">
              <a:lnSpc>
                <a:spcPct val="90000"/>
              </a:lnSpc>
            </a:pPr>
            <a:r>
              <a:rPr lang="en-US" sz="2400" dirty="0">
                <a:ea typeface="ＭＳ Ｐゴシック" pitchFamily="34" charset="-128"/>
              </a:rPr>
              <a:t>One approach is </a:t>
            </a:r>
            <a:r>
              <a:rPr lang="en-US" sz="2400" dirty="0" err="1">
                <a:ea typeface="ＭＳ Ｐゴシック" pitchFamily="34" charset="-128"/>
              </a:rPr>
              <a:t>Soundex</a:t>
            </a:r>
            <a:r>
              <a:rPr lang="en-US" sz="2400" dirty="0">
                <a:ea typeface="ＭＳ Ｐゴシック" pitchFamily="34" charset="-128"/>
              </a:rPr>
              <a:t>, which forms equivalence classes of words based on phonetic heuristics</a:t>
            </a:r>
          </a:p>
        </p:txBody>
      </p:sp>
      <p:sp>
        <p:nvSpPr>
          <p:cNvPr id="5"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Normalization</a:t>
            </a:r>
          </a:p>
          <a:p>
            <a:pPr algn="ctr"/>
            <a:endParaRPr lang="en-IN" sz="4000" dirty="0">
              <a:effectLst>
                <a:outerShdw blurRad="38100" dist="38100" dir="2700000" algn="tl">
                  <a:srgbClr val="000000">
                    <a:alpha val="43137"/>
                  </a:srgbClr>
                </a:outerShdw>
              </a:effectLst>
            </a:endParaRPr>
          </a:p>
        </p:txBody>
      </p:sp>
      <p:sp>
        <p:nvSpPr>
          <p:cNvPr id="4" name="Date Placeholder 3"/>
          <p:cNvSpPr>
            <a:spLocks noGrp="1"/>
          </p:cNvSpPr>
          <p:nvPr>
            <p:ph type="dt" sz="half" idx="11"/>
          </p:nvPr>
        </p:nvSpPr>
        <p:spPr/>
        <p:txBody>
          <a:bodyPr/>
          <a:lstStyle/>
          <a:p>
            <a:r>
              <a:rPr lang="en-US"/>
              <a:t>10/12/2023</a:t>
            </a:r>
            <a:endParaRPr lang="en-US" dirty="0"/>
          </a:p>
        </p:txBody>
      </p:sp>
      <p:sp>
        <p:nvSpPr>
          <p:cNvPr id="2" name="Footer Placeholder 1">
            <a:extLst>
              <a:ext uri="{FF2B5EF4-FFF2-40B4-BE49-F238E27FC236}">
                <a16:creationId xmlns:a16="http://schemas.microsoft.com/office/drawing/2014/main" id="{54C0A1F5-C9E0-4E2C-93D9-AAAE245304F7}"/>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60456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US" dirty="0">
                <a:ea typeface="ＭＳ Ｐゴシック" pitchFamily="34" charset="-128"/>
                <a:sym typeface="Symbol" pitchFamily="18" charset="2"/>
              </a:rPr>
              <a:t>There is  asymmetry in  expansion</a:t>
            </a:r>
          </a:p>
          <a:p>
            <a:pPr algn="just">
              <a:buFont typeface="Arial" pitchFamily="34" charset="0"/>
              <a:buChar char="•"/>
            </a:pPr>
            <a:r>
              <a:rPr lang="en-US" dirty="0">
                <a:ea typeface="ＭＳ Ｐゴシック" pitchFamily="34" charset="-128"/>
                <a:sym typeface="Symbol" pitchFamily="18" charset="2"/>
              </a:rPr>
              <a:t>An example of where this may be useful</a:t>
            </a:r>
          </a:p>
          <a:p>
            <a:pPr lvl="1" algn="just"/>
            <a:r>
              <a:rPr lang="en-US" sz="2000" dirty="0">
                <a:ea typeface="ＭＳ Ｐゴシック" pitchFamily="34" charset="-128"/>
                <a:sym typeface="Symbol" pitchFamily="18" charset="2"/>
              </a:rPr>
              <a:t>Enter: </a:t>
            </a:r>
            <a:r>
              <a:rPr lang="en-US" sz="2000" b="1" i="1" dirty="0">
                <a:ea typeface="ＭＳ Ｐゴシック" pitchFamily="34" charset="-128"/>
                <a:sym typeface="Symbol" pitchFamily="18" charset="2"/>
              </a:rPr>
              <a:t>window</a:t>
            </a:r>
            <a:r>
              <a:rPr lang="en-US" sz="2000" dirty="0">
                <a:ea typeface="ＭＳ Ｐゴシック" pitchFamily="34" charset="-128"/>
                <a:sym typeface="Symbol" pitchFamily="18" charset="2"/>
              </a:rPr>
              <a:t>	Search: </a:t>
            </a:r>
            <a:r>
              <a:rPr lang="en-US" sz="2000" b="1" i="1" dirty="0">
                <a:ea typeface="ＭＳ Ｐゴシック" pitchFamily="34" charset="-128"/>
                <a:sym typeface="Symbol" pitchFamily="18" charset="2"/>
              </a:rPr>
              <a:t>window, windows</a:t>
            </a:r>
          </a:p>
          <a:p>
            <a:pPr lvl="1" algn="just"/>
            <a:r>
              <a:rPr lang="en-US" sz="2000" dirty="0">
                <a:ea typeface="ＭＳ Ｐゴシック" pitchFamily="34" charset="-128"/>
                <a:sym typeface="Symbol" pitchFamily="18" charset="2"/>
              </a:rPr>
              <a:t>Enter: </a:t>
            </a:r>
            <a:r>
              <a:rPr lang="en-US" sz="2000" b="1" i="1" dirty="0">
                <a:ea typeface="ＭＳ Ｐゴシック" pitchFamily="34" charset="-128"/>
                <a:sym typeface="Symbol" pitchFamily="18" charset="2"/>
              </a:rPr>
              <a:t>windows</a:t>
            </a:r>
            <a:r>
              <a:rPr lang="en-US" sz="2000" dirty="0">
                <a:ea typeface="ＭＳ Ｐゴシック" pitchFamily="34" charset="-128"/>
                <a:sym typeface="Symbol" pitchFamily="18" charset="2"/>
              </a:rPr>
              <a:t>	Search: </a:t>
            </a:r>
            <a:r>
              <a:rPr lang="en-US" sz="2000" b="1" i="1" dirty="0">
                <a:ea typeface="ＭＳ Ｐゴシック" pitchFamily="34" charset="-128"/>
                <a:sym typeface="Symbol" pitchFamily="18" charset="2"/>
              </a:rPr>
              <a:t>Windows, windows, window</a:t>
            </a:r>
          </a:p>
          <a:p>
            <a:pPr lvl="1" algn="just"/>
            <a:r>
              <a:rPr lang="en-US" sz="2000" dirty="0">
                <a:ea typeface="ＭＳ Ｐゴシック" pitchFamily="34" charset="-128"/>
                <a:sym typeface="Symbol" pitchFamily="18" charset="2"/>
              </a:rPr>
              <a:t>Enter: </a:t>
            </a:r>
            <a:r>
              <a:rPr lang="en-US" sz="2000" b="1" i="1" dirty="0">
                <a:ea typeface="ＭＳ Ｐゴシック" pitchFamily="34" charset="-128"/>
                <a:sym typeface="Symbol" pitchFamily="18" charset="2"/>
              </a:rPr>
              <a:t>Windows</a:t>
            </a:r>
            <a:r>
              <a:rPr lang="en-US" sz="2000" dirty="0">
                <a:ea typeface="ＭＳ Ｐゴシック" pitchFamily="34" charset="-128"/>
                <a:sym typeface="Symbol" pitchFamily="18" charset="2"/>
              </a:rPr>
              <a:t>	Search: </a:t>
            </a:r>
            <a:r>
              <a:rPr lang="en-US" sz="2000" b="1" i="1" dirty="0">
                <a:ea typeface="ＭＳ Ｐゴシック" pitchFamily="34" charset="-128"/>
                <a:sym typeface="Symbol" pitchFamily="18" charset="2"/>
              </a:rPr>
              <a:t>Windows</a:t>
            </a:r>
          </a:p>
          <a:p>
            <a:pPr marL="0" indent="0" algn="just"/>
            <a:endParaRPr lang="en-IN" dirty="0"/>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Normalization</a:t>
            </a:r>
          </a:p>
          <a:p>
            <a:pPr algn="ctr"/>
            <a:endParaRPr lang="en-IN" sz="4000" dirty="0">
              <a:effectLst>
                <a:outerShdw blurRad="38100" dist="38100" dir="2700000" algn="tl">
                  <a:srgbClr val="000000">
                    <a:alpha val="43137"/>
                  </a:srgbClr>
                </a:outerShdw>
              </a:effectLst>
            </a:endParaRP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5EBDB807-0E7C-4179-A334-4CC99AD5E912}"/>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04510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itchFamily="34" charset="0"/>
              <a:buChar char="•"/>
            </a:pPr>
            <a:r>
              <a:rPr lang="en-IN" dirty="0"/>
              <a:t>Accents and Diacritics</a:t>
            </a:r>
          </a:p>
          <a:p>
            <a:pPr algn="just">
              <a:buFont typeface="Arial" pitchFamily="34" charset="0"/>
              <a:buChar char="•"/>
            </a:pPr>
            <a:r>
              <a:rPr lang="en-IN" dirty="0"/>
              <a:t>Case folding – True Casing</a:t>
            </a:r>
          </a:p>
          <a:p>
            <a:pPr algn="just">
              <a:buFont typeface="Arial" pitchFamily="34" charset="0"/>
              <a:buChar char="•"/>
            </a:pPr>
            <a:r>
              <a:rPr lang="en-US" dirty="0">
                <a:ea typeface="ＭＳ Ｐゴシック" pitchFamily="34" charset="-128"/>
              </a:rPr>
              <a:t>Reduce all letters to lower case</a:t>
            </a:r>
          </a:p>
          <a:p>
            <a:pPr algn="just">
              <a:buFont typeface="Arial" pitchFamily="34" charset="0"/>
              <a:buChar char="•"/>
            </a:pPr>
            <a:r>
              <a:rPr lang="en-IN" dirty="0"/>
              <a:t>The simplest heuristic is to convert to lowercase words at the beginning of a sentence and all words occurring in a title that is all uppercase or in which most or all words are capitalized</a:t>
            </a:r>
          </a:p>
          <a:p>
            <a:pPr marL="1200150" lvl="3" indent="-342900" algn="just">
              <a:buClr>
                <a:srgbClr val="101141"/>
              </a:buClr>
            </a:pPr>
            <a:r>
              <a:rPr lang="en-US" sz="2400" dirty="0">
                <a:ea typeface="ＭＳ Ｐゴシック" pitchFamily="34" charset="-128"/>
              </a:rPr>
              <a:t>exception: upper case in mid-sentence</a:t>
            </a:r>
          </a:p>
          <a:p>
            <a:pPr algn="just">
              <a:buFont typeface="Arial" pitchFamily="34" charset="0"/>
              <a:buChar char="•"/>
            </a:pPr>
            <a:endParaRPr lang="en-IN" dirty="0"/>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Normalization</a:t>
            </a:r>
          </a:p>
          <a:p>
            <a:pPr algn="ctr"/>
            <a:endParaRPr lang="en-IN" sz="4000" dirty="0">
              <a:effectLst>
                <a:outerShdw blurRad="38100" dist="38100" dir="2700000" algn="tl">
                  <a:srgbClr val="000000">
                    <a:alpha val="43137"/>
                  </a:srgbClr>
                </a:outerShdw>
              </a:effectLst>
            </a:endParaRP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352DEBE5-6F6E-496E-9344-D6BB807D7859}"/>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915661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IN" sz="3200" dirty="0"/>
              <a:t>Tokenization</a:t>
            </a:r>
          </a:p>
          <a:p>
            <a:pPr>
              <a:buFont typeface="Arial" pitchFamily="34" charset="0"/>
              <a:buChar char="•"/>
            </a:pPr>
            <a:r>
              <a:rPr lang="en-IN" sz="3200" dirty="0"/>
              <a:t>Stop words</a:t>
            </a:r>
          </a:p>
          <a:p>
            <a:pPr>
              <a:buFont typeface="Arial" pitchFamily="34" charset="0"/>
              <a:buChar char="•"/>
            </a:pPr>
            <a:r>
              <a:rPr lang="en-IN" sz="3200" dirty="0"/>
              <a:t>Normalization</a:t>
            </a:r>
          </a:p>
          <a:p>
            <a:pPr>
              <a:buFont typeface="Arial" pitchFamily="34" charset="0"/>
              <a:buChar char="•"/>
            </a:pPr>
            <a:r>
              <a:rPr lang="en-IN" sz="3200" b="1" dirty="0">
                <a:solidFill>
                  <a:srgbClr val="FF0000"/>
                </a:solidFill>
              </a:rPr>
              <a:t>Stemming and Lemmatization</a:t>
            </a:r>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Vocabulary of Terms</a:t>
            </a: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8770EF54-709B-4C4D-A6D0-89BA2524B7A4}"/>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72950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itchFamily="34" charset="0"/>
              <a:buChar char="•"/>
            </a:pPr>
            <a:r>
              <a:rPr lang="en-IN" dirty="0"/>
              <a:t>To reduce inflectional forms and sometimes derivationally related forms of a word to a common base form. </a:t>
            </a:r>
          </a:p>
          <a:p>
            <a:r>
              <a:rPr lang="en-US" dirty="0">
                <a:ea typeface="ＭＳ Ｐゴシック" pitchFamily="34" charset="-128"/>
              </a:rPr>
              <a:t>E.g.,</a:t>
            </a:r>
          </a:p>
          <a:p>
            <a:pPr lvl="1">
              <a:spcBef>
                <a:spcPts val="500"/>
              </a:spcBef>
              <a:spcAft>
                <a:spcPts val="500"/>
              </a:spcAft>
            </a:pPr>
            <a:r>
              <a:rPr lang="en-US" i="1" dirty="0">
                <a:ea typeface="ＭＳ Ｐゴシック" pitchFamily="34" charset="-128"/>
              </a:rPr>
              <a:t>am, are,</a:t>
            </a:r>
            <a:r>
              <a:rPr lang="en-US" dirty="0">
                <a:ea typeface="ＭＳ Ｐゴシック" pitchFamily="34" charset="-128"/>
              </a:rPr>
              <a:t> </a:t>
            </a:r>
            <a:r>
              <a:rPr lang="en-US" i="1" dirty="0">
                <a:ea typeface="ＭＳ Ｐゴシック" pitchFamily="34" charset="-128"/>
              </a:rPr>
              <a:t>is </a:t>
            </a:r>
            <a:r>
              <a:rPr lang="en-US" dirty="0">
                <a:ea typeface="ＭＳ Ｐゴシック" pitchFamily="34" charset="-128"/>
                <a:sym typeface="Symbol" pitchFamily="18" charset="2"/>
              </a:rPr>
              <a:t></a:t>
            </a:r>
            <a:r>
              <a:rPr lang="en-US" dirty="0">
                <a:ea typeface="ＭＳ Ｐゴシック" pitchFamily="34" charset="-128"/>
              </a:rPr>
              <a:t> </a:t>
            </a:r>
            <a:r>
              <a:rPr lang="en-US" i="1" dirty="0">
                <a:ea typeface="ＭＳ Ｐゴシック" pitchFamily="34" charset="-128"/>
              </a:rPr>
              <a:t>be</a:t>
            </a:r>
            <a:endParaRPr lang="en-US" dirty="0">
              <a:ea typeface="ＭＳ Ｐゴシック" pitchFamily="34" charset="-128"/>
            </a:endParaRPr>
          </a:p>
          <a:p>
            <a:pPr lvl="1">
              <a:spcBef>
                <a:spcPts val="500"/>
              </a:spcBef>
              <a:spcAft>
                <a:spcPts val="500"/>
              </a:spcAft>
            </a:pPr>
            <a:r>
              <a:rPr lang="en-US" i="1" dirty="0">
                <a:ea typeface="ＭＳ Ｐゴシック" pitchFamily="34" charset="-128"/>
              </a:rPr>
              <a:t>car, cars, car's</a:t>
            </a:r>
            <a:r>
              <a:rPr lang="en-US" dirty="0">
                <a:ea typeface="ＭＳ Ｐゴシック" pitchFamily="34" charset="-128"/>
              </a:rPr>
              <a:t>, </a:t>
            </a:r>
            <a:r>
              <a:rPr lang="en-US" i="1" dirty="0">
                <a:ea typeface="ＭＳ Ｐゴシック" pitchFamily="34" charset="-128"/>
              </a:rPr>
              <a:t>cars'</a:t>
            </a:r>
            <a:r>
              <a:rPr lang="en-US" dirty="0">
                <a:ea typeface="ＭＳ Ｐゴシック" pitchFamily="34" charset="-128"/>
              </a:rPr>
              <a:t> </a:t>
            </a:r>
            <a:r>
              <a:rPr lang="en-US" dirty="0">
                <a:ea typeface="ＭＳ Ｐゴシック" pitchFamily="34" charset="-128"/>
                <a:sym typeface="Symbol" pitchFamily="18" charset="2"/>
              </a:rPr>
              <a:t></a:t>
            </a:r>
            <a:r>
              <a:rPr lang="en-US" dirty="0">
                <a:ea typeface="ＭＳ Ｐゴシック" pitchFamily="34" charset="-128"/>
              </a:rPr>
              <a:t> </a:t>
            </a:r>
            <a:r>
              <a:rPr lang="en-US" i="1" dirty="0">
                <a:ea typeface="ＭＳ Ｐゴシック" pitchFamily="34" charset="-128"/>
              </a:rPr>
              <a:t>car</a:t>
            </a:r>
          </a:p>
          <a:p>
            <a:pPr>
              <a:spcBef>
                <a:spcPts val="500"/>
              </a:spcBef>
              <a:spcAft>
                <a:spcPts val="500"/>
              </a:spcAft>
            </a:pPr>
            <a:r>
              <a:rPr lang="en-US" i="1" dirty="0">
                <a:ea typeface="ＭＳ Ｐゴシック" pitchFamily="34" charset="-128"/>
              </a:rPr>
              <a:t>the boy's cars are different colors</a:t>
            </a:r>
            <a:r>
              <a:rPr lang="en-US" dirty="0">
                <a:ea typeface="ＭＳ Ｐゴシック" pitchFamily="34" charset="-128"/>
              </a:rPr>
              <a:t> </a:t>
            </a:r>
            <a:r>
              <a:rPr lang="en-US" dirty="0">
                <a:ea typeface="ＭＳ Ｐゴシック" pitchFamily="34" charset="-128"/>
                <a:sym typeface="Symbol" pitchFamily="18" charset="2"/>
              </a:rPr>
              <a:t></a:t>
            </a:r>
            <a:r>
              <a:rPr lang="en-US" dirty="0">
                <a:ea typeface="ＭＳ Ｐゴシック" pitchFamily="34" charset="-128"/>
              </a:rPr>
              <a:t> </a:t>
            </a:r>
          </a:p>
          <a:p>
            <a:pPr>
              <a:spcBef>
                <a:spcPts val="500"/>
              </a:spcBef>
              <a:spcAft>
                <a:spcPts val="500"/>
              </a:spcAft>
            </a:pPr>
            <a:r>
              <a:rPr lang="en-US" i="1" dirty="0">
                <a:ea typeface="ＭＳ Ｐゴシック" pitchFamily="34" charset="-128"/>
              </a:rPr>
              <a:t>the boy car be different color</a:t>
            </a:r>
          </a:p>
          <a:p>
            <a:endParaRPr lang="en-IN" dirty="0"/>
          </a:p>
        </p:txBody>
      </p:sp>
      <p:sp>
        <p:nvSpPr>
          <p:cNvPr id="3" name="Content Placeholder 2"/>
          <p:cNvSpPr>
            <a:spLocks noGrp="1"/>
          </p:cNvSpPr>
          <p:nvPr>
            <p:ph sz="quarter" idx="10"/>
          </p:nvPr>
        </p:nvSpPr>
        <p:spPr/>
        <p:txBody>
          <a:bodyPr>
            <a:normAutofit/>
          </a:bodyPr>
          <a:lstStyle/>
          <a:p>
            <a:pPr algn="ctr"/>
            <a:r>
              <a:rPr lang="en-IN" dirty="0">
                <a:effectLst>
                  <a:outerShdw blurRad="38100" dist="38100" dir="2700000" algn="tl">
                    <a:srgbClr val="000000">
                      <a:alpha val="43137"/>
                    </a:srgbClr>
                  </a:outerShdw>
                </a:effectLst>
              </a:rPr>
              <a:t>Stemming and Lemmatization</a:t>
            </a:r>
          </a:p>
          <a:p>
            <a:pPr algn="ctr"/>
            <a:endParaRPr lang="en-IN" dirty="0">
              <a:effectLst>
                <a:outerShdw blurRad="38100" dist="38100" dir="2700000" algn="tl">
                  <a:srgbClr val="000000">
                    <a:alpha val="43137"/>
                  </a:srgbClr>
                </a:outerShdw>
              </a:effectLst>
            </a:endParaRP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424BD5A6-6B66-4E7A-A97E-F416A8313C6B}"/>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41121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itchFamily="34" charset="0"/>
              <a:buChar char="•"/>
            </a:pPr>
            <a:r>
              <a:rPr lang="en-IN" b="1" i="1" dirty="0">
                <a:solidFill>
                  <a:srgbClr val="FF0000"/>
                </a:solidFill>
              </a:rPr>
              <a:t>Stemming </a:t>
            </a:r>
            <a:r>
              <a:rPr lang="en-IN" dirty="0"/>
              <a:t>refers to a crude heuristic process that chops off the ends of words and  removes the derivational affixes. </a:t>
            </a:r>
          </a:p>
          <a:p>
            <a:pPr algn="just">
              <a:buFont typeface="Arial" pitchFamily="34" charset="0"/>
              <a:buChar char="•"/>
            </a:pPr>
            <a:r>
              <a:rPr lang="en-IN" dirty="0"/>
              <a:t>It commonly collapses derivationally related words.</a:t>
            </a:r>
          </a:p>
          <a:p>
            <a:pPr algn="just">
              <a:buFont typeface="Arial" pitchFamily="34" charset="0"/>
              <a:buChar char="•"/>
            </a:pPr>
            <a:r>
              <a:rPr lang="en-IN" b="1" i="1" dirty="0">
                <a:solidFill>
                  <a:srgbClr val="FF0000"/>
                </a:solidFill>
              </a:rPr>
              <a:t>Lemmatization</a:t>
            </a:r>
            <a:r>
              <a:rPr lang="en-IN" i="1" dirty="0"/>
              <a:t> </a:t>
            </a:r>
            <a:r>
              <a:rPr lang="en-IN" dirty="0"/>
              <a:t> refers to doing things properly with the use of a vocabulary and morphological analysis of words, normally aiming to remove inflectional endings only and to return the base or dictionary form of a word, which is known as the </a:t>
            </a:r>
            <a:r>
              <a:rPr lang="en-IN" i="1" dirty="0">
                <a:solidFill>
                  <a:srgbClr val="FF0000"/>
                </a:solidFill>
              </a:rPr>
              <a:t>lemma</a:t>
            </a:r>
            <a:r>
              <a:rPr lang="en-IN" dirty="0">
                <a:solidFill>
                  <a:srgbClr val="FF0000"/>
                </a:solidFill>
              </a:rPr>
              <a:t>.</a:t>
            </a:r>
          </a:p>
          <a:p>
            <a:pPr algn="just">
              <a:buFont typeface="Arial" pitchFamily="34" charset="0"/>
              <a:buChar char="•"/>
            </a:pPr>
            <a:r>
              <a:rPr lang="en-IN" dirty="0"/>
              <a:t>It only collapses the different inflectional forms of a lemma.</a:t>
            </a:r>
          </a:p>
          <a:p>
            <a:pPr algn="just">
              <a:buFont typeface="Arial" pitchFamily="34" charset="0"/>
              <a:buChar char="•"/>
            </a:pPr>
            <a:endParaRPr lang="en-IN" dirty="0"/>
          </a:p>
        </p:txBody>
      </p:sp>
      <p:sp>
        <p:nvSpPr>
          <p:cNvPr id="6" name="Content Placeholder 2"/>
          <p:cNvSpPr>
            <a:spLocks noGrp="1"/>
          </p:cNvSpPr>
          <p:nvPr>
            <p:ph sz="quarter" idx="10"/>
          </p:nvPr>
        </p:nvSpPr>
        <p:spPr/>
        <p:txBody>
          <a:bodyPr>
            <a:normAutofit/>
          </a:bodyPr>
          <a:lstStyle/>
          <a:p>
            <a:pPr algn="ctr"/>
            <a:r>
              <a:rPr lang="en-IN" dirty="0">
                <a:effectLst>
                  <a:outerShdw blurRad="38100" dist="38100" dir="2700000" algn="tl">
                    <a:srgbClr val="000000">
                      <a:alpha val="43137"/>
                    </a:srgbClr>
                  </a:outerShdw>
                </a:effectLst>
              </a:rPr>
              <a:t>Stemming and Lemmatization</a:t>
            </a:r>
          </a:p>
          <a:p>
            <a:pPr algn="ctr"/>
            <a:endParaRPr lang="en-IN" dirty="0">
              <a:effectLst>
                <a:outerShdw blurRad="38100" dist="38100" dir="2700000" algn="tl">
                  <a:srgbClr val="000000">
                    <a:alpha val="43137"/>
                  </a:srgbClr>
                </a:outerShdw>
              </a:effectLst>
            </a:endParaRP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8836EAFA-CDBF-42D9-8366-AF964BA34791}"/>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91392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r>
              <a:rPr lang="en-US">
                <a:ea typeface="ＭＳ Ｐゴシック" pitchFamily="34" charset="-128"/>
              </a:rPr>
              <a:t>Reduce terms to their “roots” before indexing</a:t>
            </a:r>
          </a:p>
          <a:p>
            <a:pPr eaLnBrk="1" hangingPunct="1"/>
            <a:r>
              <a:rPr lang="en-US">
                <a:ea typeface="ＭＳ Ｐゴシック" pitchFamily="34" charset="-128"/>
              </a:rPr>
              <a:t>“Stemming” suggests crude affix chopping</a:t>
            </a:r>
          </a:p>
          <a:p>
            <a:pPr lvl="1" eaLnBrk="1" hangingPunct="1"/>
            <a:r>
              <a:rPr lang="en-US">
                <a:ea typeface="ＭＳ Ｐゴシック" pitchFamily="34" charset="-128"/>
              </a:rPr>
              <a:t>language dependent</a:t>
            </a:r>
          </a:p>
          <a:p>
            <a:pPr lvl="1" eaLnBrk="1" hangingPunct="1"/>
            <a:r>
              <a:rPr lang="en-US">
                <a:ea typeface="ＭＳ Ｐゴシック" pitchFamily="34" charset="-128"/>
              </a:rPr>
              <a:t>e.g., </a:t>
            </a:r>
            <a:r>
              <a:rPr lang="en-US" b="1" i="1">
                <a:ea typeface="ＭＳ Ｐゴシック" pitchFamily="34" charset="-128"/>
              </a:rPr>
              <a:t>automate(s), automatic, automation</a:t>
            </a:r>
            <a:r>
              <a:rPr lang="en-US">
                <a:ea typeface="ＭＳ Ｐゴシック" pitchFamily="34" charset="-128"/>
              </a:rPr>
              <a:t> all reduced to </a:t>
            </a:r>
            <a:r>
              <a:rPr lang="en-US" b="1" i="1">
                <a:ea typeface="ＭＳ Ｐゴシック" pitchFamily="34" charset="-128"/>
              </a:rPr>
              <a:t>automat</a:t>
            </a:r>
            <a:r>
              <a:rPr lang="en-US">
                <a:ea typeface="ＭＳ Ｐゴシック" pitchFamily="34" charset="-128"/>
              </a:rPr>
              <a:t>.</a:t>
            </a:r>
          </a:p>
        </p:txBody>
      </p:sp>
      <p:sp>
        <p:nvSpPr>
          <p:cNvPr id="31746" name="Rectangle 2"/>
          <p:cNvSpPr>
            <a:spLocks noGrp="1" noChangeArrowheads="1"/>
          </p:cNvSpPr>
          <p:nvPr>
            <p:ph type="title" idx="4294967295"/>
          </p:nvPr>
        </p:nvSpPr>
        <p:spPr>
          <a:xfrm>
            <a:off x="0" y="274638"/>
            <a:ext cx="8229600" cy="1143000"/>
          </a:xfrm>
        </p:spPr>
        <p:txBody>
          <a:bodyPr/>
          <a:lstStyle/>
          <a:p>
            <a:pPr algn="ctr" eaLnBrk="1" hangingPunct="1"/>
            <a:r>
              <a:rPr lang="en-US" dirty="0">
                <a:effectLst>
                  <a:outerShdw blurRad="38100" dist="38100" dir="2700000" algn="tl">
                    <a:srgbClr val="000000">
                      <a:alpha val="43137"/>
                    </a:srgbClr>
                  </a:outerShdw>
                </a:effectLst>
                <a:ea typeface="ＭＳ Ｐゴシック" pitchFamily="34" charset="-128"/>
              </a:rPr>
              <a:t>Stemming</a:t>
            </a:r>
          </a:p>
        </p:txBody>
      </p:sp>
      <p:sp>
        <p:nvSpPr>
          <p:cNvPr id="31748" name="Rectangle 4"/>
          <p:cNvSpPr>
            <a:spLocks noChangeArrowheads="1"/>
          </p:cNvSpPr>
          <p:nvPr/>
        </p:nvSpPr>
        <p:spPr bwMode="auto">
          <a:xfrm>
            <a:off x="777875" y="1671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atin typeface="Arial" pitchFamily="34" charset="0"/>
            </a:endParaRPr>
          </a:p>
        </p:txBody>
      </p:sp>
      <p:grpSp>
        <p:nvGrpSpPr>
          <p:cNvPr id="2" name="Group 1"/>
          <p:cNvGrpSpPr>
            <a:grpSpLocks/>
          </p:cNvGrpSpPr>
          <p:nvPr/>
        </p:nvGrpSpPr>
        <p:grpSpPr bwMode="auto">
          <a:xfrm>
            <a:off x="352425" y="3810000"/>
            <a:ext cx="8229600" cy="1676400"/>
            <a:chOff x="381000" y="4572000"/>
            <a:chExt cx="8229600" cy="1676400"/>
          </a:xfrm>
        </p:grpSpPr>
        <p:sp>
          <p:nvSpPr>
            <p:cNvPr id="31751" name="Rectangle 5"/>
            <p:cNvSpPr>
              <a:spLocks noChangeArrowheads="1"/>
            </p:cNvSpPr>
            <p:nvPr/>
          </p:nvSpPr>
          <p:spPr bwMode="auto">
            <a:xfrm>
              <a:off x="381000" y="4648200"/>
              <a:ext cx="4086225" cy="1562100"/>
            </a:xfrm>
            <a:prstGeom prst="rect">
              <a:avLst/>
            </a:prstGeom>
            <a:solidFill>
              <a:schemeClr val="bg1">
                <a:alpha val="50195"/>
              </a:schemeClr>
            </a:solidFill>
            <a:ln w="9525">
              <a:solidFill>
                <a:schemeClr val="tx1"/>
              </a:solidFill>
              <a:miter lim="800000"/>
              <a:headEnd/>
              <a:tailEnd/>
            </a:ln>
          </p:spPr>
          <p:txBody>
            <a:bodyPr wrap="none" anchor="ctr">
              <a:spAutoFit/>
            </a:bodyPr>
            <a:lstStyle/>
            <a:p>
              <a:r>
                <a:rPr lang="en-US" b="1" i="1" dirty="0">
                  <a:latin typeface="Arial" pitchFamily="34" charset="0"/>
                </a:rPr>
                <a:t>for example compressed </a:t>
              </a:r>
            </a:p>
            <a:p>
              <a:r>
                <a:rPr lang="en-US" b="1" i="1" dirty="0">
                  <a:latin typeface="Arial" pitchFamily="34" charset="0"/>
                </a:rPr>
                <a:t>and compression are both </a:t>
              </a:r>
            </a:p>
            <a:p>
              <a:r>
                <a:rPr lang="en-US" b="1" i="1" dirty="0">
                  <a:latin typeface="Arial" pitchFamily="34" charset="0"/>
                </a:rPr>
                <a:t>accepted as equivalent to </a:t>
              </a:r>
            </a:p>
            <a:p>
              <a:r>
                <a:rPr lang="en-US" b="1" i="1" dirty="0">
                  <a:latin typeface="Arial" pitchFamily="34" charset="0"/>
                </a:rPr>
                <a:t>compress</a:t>
              </a:r>
              <a:r>
                <a:rPr lang="en-US" dirty="0">
                  <a:latin typeface="Arial" pitchFamily="34" charset="0"/>
                </a:rPr>
                <a:t>.</a:t>
              </a:r>
            </a:p>
          </p:txBody>
        </p:sp>
        <p:sp>
          <p:nvSpPr>
            <p:cNvPr id="31752" name="Rectangle 6"/>
            <p:cNvSpPr>
              <a:spLocks noChangeArrowheads="1"/>
            </p:cNvSpPr>
            <p:nvPr/>
          </p:nvSpPr>
          <p:spPr bwMode="auto">
            <a:xfrm>
              <a:off x="5000625" y="4572000"/>
              <a:ext cx="3609975" cy="1676400"/>
            </a:xfrm>
            <a:prstGeom prst="rect">
              <a:avLst/>
            </a:prstGeom>
            <a:solidFill>
              <a:schemeClr val="bg1">
                <a:alpha val="50195"/>
              </a:schemeClr>
            </a:solidFill>
            <a:ln w="9525">
              <a:solidFill>
                <a:schemeClr val="tx1"/>
              </a:solidFill>
              <a:miter lim="800000"/>
              <a:headEnd/>
              <a:tailEnd/>
            </a:ln>
          </p:spPr>
          <p:txBody>
            <a:bodyPr wrap="none"/>
            <a:lstStyle/>
            <a:p>
              <a:r>
                <a:rPr lang="en-US" dirty="0">
                  <a:latin typeface="Arial" pitchFamily="34" charset="0"/>
                </a:rPr>
                <a:t>for </a:t>
              </a:r>
              <a:r>
                <a:rPr lang="en-US" dirty="0" err="1">
                  <a:latin typeface="Arial" pitchFamily="34" charset="0"/>
                </a:rPr>
                <a:t>exampl</a:t>
              </a:r>
              <a:r>
                <a:rPr lang="en-US" dirty="0">
                  <a:latin typeface="Arial" pitchFamily="34" charset="0"/>
                </a:rPr>
                <a:t> compress and</a:t>
              </a:r>
            </a:p>
            <a:p>
              <a:r>
                <a:rPr lang="en-US" dirty="0">
                  <a:latin typeface="Arial" pitchFamily="34" charset="0"/>
                </a:rPr>
                <a:t>compress </a:t>
              </a:r>
              <a:r>
                <a:rPr lang="en-US" dirty="0" err="1">
                  <a:latin typeface="Arial" pitchFamily="34" charset="0"/>
                </a:rPr>
                <a:t>ar</a:t>
              </a:r>
              <a:r>
                <a:rPr lang="en-US" dirty="0">
                  <a:latin typeface="Arial" pitchFamily="34" charset="0"/>
                </a:rPr>
                <a:t> both accept</a:t>
              </a:r>
            </a:p>
            <a:p>
              <a:r>
                <a:rPr lang="en-US" dirty="0">
                  <a:latin typeface="Arial" pitchFamily="34" charset="0"/>
                </a:rPr>
                <a:t>as </a:t>
              </a:r>
              <a:r>
                <a:rPr lang="en-US" dirty="0" err="1">
                  <a:latin typeface="Arial" pitchFamily="34" charset="0"/>
                </a:rPr>
                <a:t>equival</a:t>
              </a:r>
              <a:r>
                <a:rPr lang="en-US" dirty="0">
                  <a:latin typeface="Arial" pitchFamily="34" charset="0"/>
                </a:rPr>
                <a:t> to compress</a:t>
              </a:r>
            </a:p>
          </p:txBody>
        </p:sp>
        <p:sp>
          <p:nvSpPr>
            <p:cNvPr id="31753" name="AutoShape 7"/>
            <p:cNvSpPr>
              <a:spLocks noChangeArrowheads="1"/>
            </p:cNvSpPr>
            <p:nvPr/>
          </p:nvSpPr>
          <p:spPr bwMode="auto">
            <a:xfrm>
              <a:off x="4572000" y="5181600"/>
              <a:ext cx="304800" cy="485775"/>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pSp>
      <p:sp>
        <p:nvSpPr>
          <p:cNvPr id="3175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itchFamily="34" charset="0"/>
                <a:ea typeface="ＭＳ Ｐゴシック" pitchFamily="34" charset="-128"/>
              </a:defRPr>
            </a:lvl1pPr>
            <a:lvl2pPr marL="742950" indent="-285750" eaLnBrk="0" hangingPunct="0">
              <a:defRPr sz="2400">
                <a:solidFill>
                  <a:schemeClr val="tx1"/>
                </a:solidFill>
                <a:latin typeface="Lucida Sans" pitchFamily="34" charset="0"/>
                <a:ea typeface="ＭＳ Ｐゴシック" pitchFamily="34" charset="-128"/>
              </a:defRPr>
            </a:lvl2pPr>
            <a:lvl3pPr marL="1143000" indent="-228600" eaLnBrk="0" hangingPunct="0">
              <a:defRPr sz="2400">
                <a:solidFill>
                  <a:schemeClr val="tx1"/>
                </a:solidFill>
                <a:latin typeface="Lucida Sans" pitchFamily="34" charset="0"/>
                <a:ea typeface="ＭＳ Ｐゴシック" pitchFamily="34" charset="-128"/>
              </a:defRPr>
            </a:lvl3pPr>
            <a:lvl4pPr marL="1600200" indent="-228600" eaLnBrk="0" hangingPunct="0">
              <a:defRPr sz="2400">
                <a:solidFill>
                  <a:schemeClr val="tx1"/>
                </a:solidFill>
                <a:latin typeface="Lucida Sans" pitchFamily="34" charset="0"/>
                <a:ea typeface="ＭＳ Ｐゴシック" pitchFamily="34" charset="-128"/>
              </a:defRPr>
            </a:lvl4pPr>
            <a:lvl5pPr marL="2057400" indent="-228600" eaLnBrk="0" hangingPunct="0">
              <a:defRPr sz="2400">
                <a:solidFill>
                  <a:schemeClr val="tx1"/>
                </a:solidFill>
                <a:latin typeface="Lucida Sans"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9pPr>
          </a:lstStyle>
          <a:p>
            <a:pPr eaLnBrk="1" hangingPunct="1"/>
            <a:r>
              <a:rPr lang="en-US" sz="1600">
                <a:solidFill>
                  <a:srgbClr val="FBFCFF"/>
                </a:solidFill>
              </a:rPr>
              <a:t>Sec. 2.2.4</a:t>
            </a:r>
          </a:p>
        </p:txBody>
      </p:sp>
      <p:sp>
        <p:nvSpPr>
          <p:cNvPr id="8" name="Date Placeholder 7"/>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2B3DA94A-ACD0-4539-A3A8-8097280E4D79}"/>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449647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04800" y="1493837"/>
            <a:ext cx="8478838" cy="4525963"/>
          </a:xfrm>
        </p:spPr>
        <p:txBody>
          <a:bodyPr>
            <a:normAutofit/>
          </a:bodyPr>
          <a:lstStyle/>
          <a:p>
            <a:pPr algn="just" eaLnBrk="1" hangingPunct="1"/>
            <a:r>
              <a:rPr lang="en-US" dirty="0">
                <a:ea typeface="ＭＳ Ｐゴシック" pitchFamily="34" charset="-128"/>
              </a:rPr>
              <a:t>The most common  algorithm for stemming English</a:t>
            </a:r>
          </a:p>
          <a:p>
            <a:pPr lvl="1" algn="just" eaLnBrk="1" hangingPunct="1"/>
            <a:r>
              <a:rPr lang="en-US" sz="2400" dirty="0">
                <a:ea typeface="ＭＳ Ｐゴシック" pitchFamily="34" charset="-128"/>
              </a:rPr>
              <a:t>Results suggest it’s at least as good as other stemming options</a:t>
            </a:r>
          </a:p>
          <a:p>
            <a:pPr algn="just" eaLnBrk="1" hangingPunct="1"/>
            <a:r>
              <a:rPr lang="en-US" dirty="0">
                <a:ea typeface="ＭＳ Ｐゴシック" pitchFamily="34" charset="-128"/>
              </a:rPr>
              <a:t>Algorithm</a:t>
            </a:r>
          </a:p>
          <a:p>
            <a:pPr lvl="2" algn="just"/>
            <a:r>
              <a:rPr lang="en-US" dirty="0">
                <a:ea typeface="ＭＳ Ｐゴシック" pitchFamily="34" charset="-128"/>
              </a:rPr>
              <a:t>5 phases of reductions</a:t>
            </a:r>
          </a:p>
          <a:p>
            <a:pPr lvl="2" algn="just"/>
            <a:r>
              <a:rPr lang="en-US" dirty="0">
                <a:ea typeface="ＭＳ Ｐゴシック" pitchFamily="34" charset="-128"/>
              </a:rPr>
              <a:t>phases applied sequentially</a:t>
            </a:r>
          </a:p>
          <a:p>
            <a:pPr lvl="2" algn="just"/>
            <a:r>
              <a:rPr lang="en-US" dirty="0">
                <a:ea typeface="ＭＳ Ｐゴシック" pitchFamily="34" charset="-128"/>
              </a:rPr>
              <a:t>each phase has various conventions to select rules</a:t>
            </a:r>
          </a:p>
          <a:p>
            <a:pPr lvl="2" algn="just"/>
            <a:r>
              <a:rPr lang="en-US" dirty="0">
                <a:ea typeface="ＭＳ Ｐゴシック" pitchFamily="34" charset="-128"/>
              </a:rPr>
              <a:t>sample convention: Of the rules in a compound command, select the one that applies to the longest suffix.</a:t>
            </a:r>
          </a:p>
          <a:p>
            <a:pPr marL="1371600" lvl="2" indent="-571500" algn="just"/>
            <a:endParaRPr lang="en-US" dirty="0">
              <a:ea typeface="ＭＳ Ｐゴシック" pitchFamily="34" charset="-128"/>
            </a:endParaRPr>
          </a:p>
        </p:txBody>
      </p:sp>
      <p:sp>
        <p:nvSpPr>
          <p:cNvPr id="32770" name="Rectangle 2"/>
          <p:cNvSpPr>
            <a:spLocks noGrp="1" noChangeArrowheads="1"/>
          </p:cNvSpPr>
          <p:nvPr>
            <p:ph type="title" idx="4294967295"/>
          </p:nvPr>
        </p:nvSpPr>
        <p:spPr>
          <a:xfrm>
            <a:off x="0" y="274638"/>
            <a:ext cx="8229600" cy="1143000"/>
          </a:xfrm>
        </p:spPr>
        <p:txBody>
          <a:bodyPr/>
          <a:lstStyle/>
          <a:p>
            <a:pPr algn="ctr" eaLnBrk="1" hangingPunct="1"/>
            <a:r>
              <a:rPr lang="en-US" dirty="0">
                <a:effectLst>
                  <a:outerShdw blurRad="38100" dist="38100" dir="2700000" algn="tl">
                    <a:srgbClr val="000000">
                      <a:alpha val="43137"/>
                    </a:srgbClr>
                  </a:outerShdw>
                </a:effectLst>
                <a:ea typeface="ＭＳ Ｐゴシック" pitchFamily="34" charset="-128"/>
              </a:rPr>
              <a:t>Porter’s algorithm</a:t>
            </a:r>
          </a:p>
        </p:txBody>
      </p:sp>
      <p:sp>
        <p:nvSpPr>
          <p:cNvPr id="3277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itchFamily="34" charset="0"/>
                <a:ea typeface="ＭＳ Ｐゴシック" pitchFamily="34" charset="-128"/>
              </a:defRPr>
            </a:lvl1pPr>
            <a:lvl2pPr marL="742950" indent="-285750" eaLnBrk="0" hangingPunct="0">
              <a:defRPr sz="2400">
                <a:solidFill>
                  <a:schemeClr val="tx1"/>
                </a:solidFill>
                <a:latin typeface="Lucida Sans" pitchFamily="34" charset="0"/>
                <a:ea typeface="ＭＳ Ｐゴシック" pitchFamily="34" charset="-128"/>
              </a:defRPr>
            </a:lvl2pPr>
            <a:lvl3pPr marL="1143000" indent="-228600" eaLnBrk="0" hangingPunct="0">
              <a:defRPr sz="2400">
                <a:solidFill>
                  <a:schemeClr val="tx1"/>
                </a:solidFill>
                <a:latin typeface="Lucida Sans" pitchFamily="34" charset="0"/>
                <a:ea typeface="ＭＳ Ｐゴシック" pitchFamily="34" charset="-128"/>
              </a:defRPr>
            </a:lvl3pPr>
            <a:lvl4pPr marL="1600200" indent="-228600" eaLnBrk="0" hangingPunct="0">
              <a:defRPr sz="2400">
                <a:solidFill>
                  <a:schemeClr val="tx1"/>
                </a:solidFill>
                <a:latin typeface="Lucida Sans" pitchFamily="34" charset="0"/>
                <a:ea typeface="ＭＳ Ｐゴシック" pitchFamily="34" charset="-128"/>
              </a:defRPr>
            </a:lvl4pPr>
            <a:lvl5pPr marL="2057400" indent="-228600" eaLnBrk="0" hangingPunct="0">
              <a:defRPr sz="2400">
                <a:solidFill>
                  <a:schemeClr val="tx1"/>
                </a:solidFill>
                <a:latin typeface="Lucida Sans"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9pPr>
          </a:lstStyle>
          <a:p>
            <a:pPr eaLnBrk="1" hangingPunct="1"/>
            <a:r>
              <a:rPr lang="en-US" sz="1600">
                <a:solidFill>
                  <a:srgbClr val="FBFCFF"/>
                </a:solidFill>
              </a:rPr>
              <a:t>Sec. 2.2.4</a:t>
            </a:r>
          </a:p>
        </p:txBody>
      </p:sp>
      <p:sp>
        <p:nvSpPr>
          <p:cNvPr id="7" name="Date Placeholder 6"/>
          <p:cNvSpPr>
            <a:spLocks noGrp="1"/>
          </p:cNvSpPr>
          <p:nvPr>
            <p:ph type="dt" sz="half" idx="11"/>
          </p:nvPr>
        </p:nvSpPr>
        <p:spPr/>
        <p:txBody>
          <a:bodyPr/>
          <a:lstStyle/>
          <a:p>
            <a:r>
              <a:rPr lang="en-US"/>
              <a:t>10/12/2023</a:t>
            </a:r>
            <a:endParaRPr lang="en-US" dirty="0"/>
          </a:p>
        </p:txBody>
      </p:sp>
      <p:sp>
        <p:nvSpPr>
          <p:cNvPr id="2" name="Footer Placeholder 1">
            <a:extLst>
              <a:ext uri="{FF2B5EF4-FFF2-40B4-BE49-F238E27FC236}">
                <a16:creationId xmlns:a16="http://schemas.microsoft.com/office/drawing/2014/main" id="{D9166667-D158-4D5B-A2E0-86DF8B43CC37}"/>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534578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eaLnBrk="1" hangingPunct="1"/>
            <a:r>
              <a:rPr lang="en-US" i="1" dirty="0" err="1">
                <a:ea typeface="ＭＳ Ｐゴシック" pitchFamily="34" charset="-128"/>
              </a:rPr>
              <a:t>sses</a:t>
            </a:r>
            <a:r>
              <a:rPr lang="en-US" dirty="0">
                <a:ea typeface="ＭＳ Ｐゴシック" pitchFamily="34" charset="-128"/>
              </a:rPr>
              <a:t> </a:t>
            </a:r>
            <a:r>
              <a:rPr lang="en-US" dirty="0">
                <a:ea typeface="ＭＳ Ｐゴシック" pitchFamily="34" charset="-128"/>
                <a:sym typeface="Symbol" pitchFamily="18" charset="2"/>
              </a:rPr>
              <a:t> </a:t>
            </a:r>
            <a:r>
              <a:rPr lang="en-US" i="1" dirty="0" err="1">
                <a:ea typeface="ＭＳ Ｐゴシック" pitchFamily="34" charset="-128"/>
                <a:sym typeface="Symbol" pitchFamily="18" charset="2"/>
              </a:rPr>
              <a:t>ss</a:t>
            </a:r>
            <a:endParaRPr lang="en-US" i="1" dirty="0">
              <a:ea typeface="ＭＳ Ｐゴシック" pitchFamily="34" charset="-128"/>
              <a:sym typeface="Symbol" pitchFamily="18" charset="2"/>
            </a:endParaRPr>
          </a:p>
          <a:p>
            <a:pPr eaLnBrk="1" hangingPunct="1"/>
            <a:r>
              <a:rPr lang="en-US" i="1" dirty="0" err="1">
                <a:ea typeface="ＭＳ Ｐゴシック" pitchFamily="34" charset="-128"/>
              </a:rPr>
              <a:t>ies</a:t>
            </a:r>
            <a:r>
              <a:rPr lang="en-US" dirty="0">
                <a:ea typeface="ＭＳ Ｐゴシック" pitchFamily="34" charset="-128"/>
              </a:rPr>
              <a:t> </a:t>
            </a:r>
            <a:r>
              <a:rPr lang="en-US" dirty="0">
                <a:ea typeface="ＭＳ Ｐゴシック" pitchFamily="34" charset="-128"/>
                <a:sym typeface="Symbol" pitchFamily="18" charset="2"/>
              </a:rPr>
              <a:t> </a:t>
            </a:r>
            <a:r>
              <a:rPr lang="en-US" i="1" dirty="0">
                <a:ea typeface="ＭＳ Ｐゴシック" pitchFamily="34" charset="-128"/>
                <a:sym typeface="Symbol" pitchFamily="18" charset="2"/>
              </a:rPr>
              <a:t>i</a:t>
            </a:r>
          </a:p>
          <a:p>
            <a:pPr eaLnBrk="1" hangingPunct="1"/>
            <a:r>
              <a:rPr lang="en-US" i="1" dirty="0" err="1">
                <a:ea typeface="ＭＳ Ｐゴシック" pitchFamily="34" charset="-128"/>
              </a:rPr>
              <a:t>ational</a:t>
            </a:r>
            <a:r>
              <a:rPr lang="en-US" dirty="0">
                <a:ea typeface="ＭＳ Ｐゴシック" pitchFamily="34" charset="-128"/>
              </a:rPr>
              <a:t> </a:t>
            </a:r>
            <a:r>
              <a:rPr lang="en-US" dirty="0">
                <a:ea typeface="ＭＳ Ｐゴシック" pitchFamily="34" charset="-128"/>
                <a:sym typeface="Symbol" pitchFamily="18" charset="2"/>
              </a:rPr>
              <a:t> </a:t>
            </a:r>
            <a:r>
              <a:rPr lang="en-US" i="1" dirty="0">
                <a:ea typeface="ＭＳ Ｐゴシック" pitchFamily="34" charset="-128"/>
                <a:sym typeface="Symbol" pitchFamily="18" charset="2"/>
              </a:rPr>
              <a:t>ate</a:t>
            </a:r>
          </a:p>
          <a:p>
            <a:pPr eaLnBrk="1" hangingPunct="1"/>
            <a:r>
              <a:rPr lang="en-US" i="1" dirty="0" err="1">
                <a:ea typeface="ＭＳ Ｐゴシック" pitchFamily="34" charset="-128"/>
              </a:rPr>
              <a:t>tional</a:t>
            </a:r>
            <a:r>
              <a:rPr lang="en-US" dirty="0">
                <a:ea typeface="ＭＳ Ｐゴシック" pitchFamily="34" charset="-128"/>
              </a:rPr>
              <a:t> </a:t>
            </a:r>
            <a:r>
              <a:rPr lang="en-US" dirty="0">
                <a:ea typeface="ＭＳ Ｐゴシック" pitchFamily="34" charset="-128"/>
                <a:sym typeface="Symbol" pitchFamily="18" charset="2"/>
              </a:rPr>
              <a:t> </a:t>
            </a:r>
            <a:r>
              <a:rPr lang="en-US" i="1" dirty="0" err="1">
                <a:ea typeface="ＭＳ Ｐゴシック" pitchFamily="34" charset="-128"/>
                <a:sym typeface="Symbol" pitchFamily="18" charset="2"/>
              </a:rPr>
              <a:t>tion</a:t>
            </a:r>
            <a:endParaRPr lang="en-US" i="1" dirty="0">
              <a:ea typeface="ＭＳ Ｐゴシック" pitchFamily="34" charset="-128"/>
              <a:sym typeface="Symbol" pitchFamily="18" charset="2"/>
            </a:endParaRPr>
          </a:p>
          <a:p>
            <a:pPr eaLnBrk="1" hangingPunct="1"/>
            <a:endParaRPr lang="en-US" i="1" dirty="0">
              <a:ea typeface="ＭＳ Ｐゴシック" pitchFamily="34" charset="-128"/>
              <a:sym typeface="Symbol" pitchFamily="18" charset="2"/>
            </a:endParaRPr>
          </a:p>
          <a:p>
            <a:pPr eaLnBrk="1" hangingPunct="1"/>
            <a:r>
              <a:rPr lang="en-US" dirty="0">
                <a:ea typeface="ＭＳ Ｐゴシック" pitchFamily="34" charset="-128"/>
                <a:sym typeface="Symbol" pitchFamily="18" charset="2"/>
              </a:rPr>
              <a:t> Weight of word sensitive rules</a:t>
            </a:r>
            <a:endParaRPr lang="en-US" b="1" i="1" dirty="0">
              <a:ea typeface="ＭＳ Ｐゴシック" pitchFamily="34" charset="-128"/>
              <a:sym typeface="Symbol" pitchFamily="18" charset="2"/>
            </a:endParaRPr>
          </a:p>
          <a:p>
            <a:pPr eaLnBrk="1" hangingPunct="1"/>
            <a:r>
              <a:rPr lang="en-US" dirty="0">
                <a:ea typeface="ＭＳ Ｐゴシック" pitchFamily="34" charset="-128"/>
                <a:sym typeface="Symbol" pitchFamily="18" charset="2"/>
              </a:rPr>
              <a:t> 	</a:t>
            </a:r>
            <a:r>
              <a:rPr lang="en-US" i="1" dirty="0">
                <a:ea typeface="ＭＳ Ｐゴシック" pitchFamily="34" charset="-128"/>
                <a:sym typeface="Symbol" pitchFamily="18" charset="2"/>
              </a:rPr>
              <a:t>(m&gt;1) EMENT </a:t>
            </a:r>
            <a:r>
              <a:rPr lang="en-US" dirty="0">
                <a:ea typeface="ＭＳ Ｐゴシック" pitchFamily="34" charset="-128"/>
                <a:sym typeface="Symbol" pitchFamily="18" charset="2"/>
              </a:rPr>
              <a:t>→</a:t>
            </a:r>
          </a:p>
          <a:p>
            <a:pPr lvl="2" eaLnBrk="1" hangingPunct="1"/>
            <a:r>
              <a:rPr lang="en-US" i="1" dirty="0">
                <a:ea typeface="ＭＳ Ｐゴシック" pitchFamily="34" charset="-128"/>
                <a:sym typeface="Symbol" pitchFamily="18" charset="2"/>
              </a:rPr>
              <a:t>replacement</a:t>
            </a:r>
            <a:r>
              <a:rPr lang="en-US" dirty="0">
                <a:ea typeface="ＭＳ Ｐゴシック" pitchFamily="34" charset="-128"/>
                <a:sym typeface="Symbol" pitchFamily="18" charset="2"/>
              </a:rPr>
              <a:t> → </a:t>
            </a:r>
            <a:r>
              <a:rPr lang="en-US" i="1" dirty="0" err="1">
                <a:ea typeface="ＭＳ Ｐゴシック" pitchFamily="34" charset="-128"/>
                <a:sym typeface="Symbol" pitchFamily="18" charset="2"/>
              </a:rPr>
              <a:t>replac</a:t>
            </a:r>
            <a:endParaRPr lang="en-US" i="1" dirty="0">
              <a:ea typeface="ＭＳ Ｐゴシック" pitchFamily="34" charset="-128"/>
              <a:sym typeface="Symbol" pitchFamily="18" charset="2"/>
            </a:endParaRPr>
          </a:p>
          <a:p>
            <a:pPr lvl="2" eaLnBrk="1" hangingPunct="1"/>
            <a:r>
              <a:rPr lang="en-US" i="1" dirty="0">
                <a:ea typeface="ＭＳ Ｐゴシック" pitchFamily="34" charset="-128"/>
                <a:sym typeface="Symbol" pitchFamily="18" charset="2"/>
              </a:rPr>
              <a:t>cement </a:t>
            </a:r>
            <a:r>
              <a:rPr lang="en-US" dirty="0">
                <a:ea typeface="ＭＳ Ｐゴシック" pitchFamily="34" charset="-128"/>
                <a:sym typeface="Symbol" pitchFamily="18" charset="2"/>
              </a:rPr>
              <a:t> → </a:t>
            </a:r>
            <a:r>
              <a:rPr lang="en-US" i="1" dirty="0">
                <a:ea typeface="ＭＳ Ｐゴシック" pitchFamily="34" charset="-128"/>
                <a:sym typeface="Symbol" pitchFamily="18" charset="2"/>
              </a:rPr>
              <a:t>cement</a:t>
            </a:r>
          </a:p>
          <a:p>
            <a:pPr eaLnBrk="1" hangingPunct="1"/>
            <a:endParaRPr lang="en-US" i="1" dirty="0">
              <a:ea typeface="ＭＳ Ｐゴシック" pitchFamily="34" charset="-128"/>
              <a:sym typeface="Symbol" pitchFamily="18" charset="2"/>
            </a:endParaRPr>
          </a:p>
        </p:txBody>
      </p:sp>
      <p:sp>
        <p:nvSpPr>
          <p:cNvPr id="33796"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itchFamily="34" charset="0"/>
                <a:ea typeface="ＭＳ Ｐゴシック" pitchFamily="34" charset="-128"/>
              </a:defRPr>
            </a:lvl1pPr>
            <a:lvl2pPr marL="742950" indent="-285750" eaLnBrk="0" hangingPunct="0">
              <a:defRPr sz="2400">
                <a:solidFill>
                  <a:schemeClr val="tx1"/>
                </a:solidFill>
                <a:latin typeface="Lucida Sans" pitchFamily="34" charset="0"/>
                <a:ea typeface="ＭＳ Ｐゴシック" pitchFamily="34" charset="-128"/>
              </a:defRPr>
            </a:lvl2pPr>
            <a:lvl3pPr marL="1143000" indent="-228600" eaLnBrk="0" hangingPunct="0">
              <a:defRPr sz="2400">
                <a:solidFill>
                  <a:schemeClr val="tx1"/>
                </a:solidFill>
                <a:latin typeface="Lucida Sans" pitchFamily="34" charset="0"/>
                <a:ea typeface="ＭＳ Ｐゴシック" pitchFamily="34" charset="-128"/>
              </a:defRPr>
            </a:lvl3pPr>
            <a:lvl4pPr marL="1600200" indent="-228600" eaLnBrk="0" hangingPunct="0">
              <a:defRPr sz="2400">
                <a:solidFill>
                  <a:schemeClr val="tx1"/>
                </a:solidFill>
                <a:latin typeface="Lucida Sans" pitchFamily="34" charset="0"/>
                <a:ea typeface="ＭＳ Ｐゴシック" pitchFamily="34" charset="-128"/>
              </a:defRPr>
            </a:lvl4pPr>
            <a:lvl5pPr marL="2057400" indent="-228600" eaLnBrk="0" hangingPunct="0">
              <a:defRPr sz="2400">
                <a:solidFill>
                  <a:schemeClr val="tx1"/>
                </a:solidFill>
                <a:latin typeface="Lucida Sans"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9pPr>
          </a:lstStyle>
          <a:p>
            <a:pPr eaLnBrk="1" hangingPunct="1"/>
            <a:r>
              <a:rPr lang="en-US" sz="1600">
                <a:solidFill>
                  <a:srgbClr val="FBFCFF"/>
                </a:solidFill>
              </a:rPr>
              <a:t>Sec. 2.2.4</a:t>
            </a:r>
          </a:p>
        </p:txBody>
      </p:sp>
      <p:sp>
        <p:nvSpPr>
          <p:cNvPr id="6" name="Rectangle 2"/>
          <p:cNvSpPr txBox="1">
            <a:spLocks noChangeArrowheads="1"/>
          </p:cNvSpPr>
          <p:nvPr/>
        </p:nvSpPr>
        <p:spPr>
          <a:xfrm>
            <a:off x="0" y="2746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algn="ctr"/>
            <a:r>
              <a:rPr lang="en-US">
                <a:effectLst>
                  <a:outerShdw blurRad="38100" dist="38100" dir="2700000" algn="tl">
                    <a:srgbClr val="000000">
                      <a:alpha val="43137"/>
                    </a:srgbClr>
                  </a:outerShdw>
                </a:effectLst>
                <a:ea typeface="ＭＳ Ｐゴシック" pitchFamily="34" charset="-128"/>
              </a:rPr>
              <a:t>Porter’s algorithm</a:t>
            </a:r>
            <a:endParaRPr lang="en-US" dirty="0">
              <a:effectLst>
                <a:outerShdw blurRad="38100" dist="38100" dir="2700000" algn="tl">
                  <a:srgbClr val="000000">
                    <a:alpha val="43137"/>
                  </a:srgbClr>
                </a:outerShdw>
              </a:effectLst>
              <a:ea typeface="ＭＳ Ｐゴシック" pitchFamily="34" charset="-128"/>
            </a:endParaRPr>
          </a:p>
        </p:txBody>
      </p:sp>
      <p:sp>
        <p:nvSpPr>
          <p:cNvPr id="9" name="Date Placeholder 8"/>
          <p:cNvSpPr>
            <a:spLocks noGrp="1"/>
          </p:cNvSpPr>
          <p:nvPr>
            <p:ph type="dt" sz="half" idx="11"/>
          </p:nvPr>
        </p:nvSpPr>
        <p:spPr/>
        <p:txBody>
          <a:bodyPr/>
          <a:lstStyle/>
          <a:p>
            <a:r>
              <a:rPr lang="en-US"/>
              <a:t>10/12/2023</a:t>
            </a:r>
            <a:endParaRPr lang="en-US" dirty="0"/>
          </a:p>
        </p:txBody>
      </p:sp>
      <p:sp>
        <p:nvSpPr>
          <p:cNvPr id="2" name="Footer Placeholder 1">
            <a:extLst>
              <a:ext uri="{FF2B5EF4-FFF2-40B4-BE49-F238E27FC236}">
                <a16:creationId xmlns:a16="http://schemas.microsoft.com/office/drawing/2014/main" id="{077A81D8-AF7F-4E6A-8BA3-7BAF0EB89561}"/>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246691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a:bodyPr>
          <a:lstStyle/>
          <a:p>
            <a:pPr lvl="1" algn="just">
              <a:buFont typeface="Arial" pitchFamily="34" charset="0"/>
              <a:buChar char="•"/>
            </a:pPr>
            <a:r>
              <a:rPr lang="en-US" sz="2800" dirty="0" err="1">
                <a:ea typeface="ＭＳ Ｐゴシック" pitchFamily="34" charset="-128"/>
              </a:rPr>
              <a:t>Lovins</a:t>
            </a:r>
            <a:r>
              <a:rPr lang="en-US" sz="2800" dirty="0">
                <a:ea typeface="ＭＳ Ｐゴシック" pitchFamily="34" charset="-128"/>
              </a:rPr>
              <a:t> stemmer </a:t>
            </a:r>
          </a:p>
          <a:p>
            <a:pPr lvl="2" algn="just" eaLnBrk="1" hangingPunct="1"/>
            <a:r>
              <a:rPr lang="en-US" sz="2800" dirty="0">
                <a:ea typeface="ＭＳ Ｐゴシック" pitchFamily="34" charset="-128"/>
              </a:rPr>
              <a:t>http://www.comp.lancs.ac.uk/computing/research/stemming/general/lovins.htm</a:t>
            </a:r>
          </a:p>
          <a:p>
            <a:pPr lvl="2" algn="just" eaLnBrk="1" hangingPunct="1"/>
            <a:r>
              <a:rPr lang="en-US" sz="2800" dirty="0">
                <a:ea typeface="ＭＳ Ｐゴシック" pitchFamily="34" charset="-128"/>
              </a:rPr>
              <a:t>Single-pass, longest suffix removal (about 250 rules)</a:t>
            </a:r>
          </a:p>
          <a:p>
            <a:pPr lvl="1" algn="just" eaLnBrk="1" hangingPunct="1">
              <a:buFont typeface="Arial" pitchFamily="34" charset="0"/>
              <a:buChar char="•"/>
            </a:pPr>
            <a:r>
              <a:rPr lang="en-US" sz="2800" dirty="0" err="1">
                <a:ea typeface="ＭＳ Ｐゴシック" pitchFamily="34" charset="-128"/>
              </a:rPr>
              <a:t>Paice</a:t>
            </a:r>
            <a:r>
              <a:rPr lang="en-US" sz="2800" dirty="0">
                <a:ea typeface="ＭＳ Ｐゴシック" pitchFamily="34" charset="-128"/>
              </a:rPr>
              <a:t>/Husk stemmer</a:t>
            </a:r>
          </a:p>
          <a:p>
            <a:pPr lvl="1" algn="just" eaLnBrk="1" hangingPunct="1">
              <a:buFont typeface="Arial" pitchFamily="34" charset="0"/>
              <a:buChar char="•"/>
            </a:pPr>
            <a:r>
              <a:rPr lang="en-US" sz="2800" dirty="0">
                <a:ea typeface="ＭＳ Ｐゴシック" pitchFamily="34" charset="-128"/>
              </a:rPr>
              <a:t>Snowball</a:t>
            </a:r>
          </a:p>
          <a:p>
            <a:pPr algn="just" eaLnBrk="1" hangingPunct="1">
              <a:buFont typeface="Arial" pitchFamily="34" charset="0"/>
              <a:buChar char="•"/>
            </a:pPr>
            <a:endParaRPr lang="en-US" sz="2800" dirty="0">
              <a:ea typeface="ＭＳ Ｐゴシック" pitchFamily="34" charset="-128"/>
            </a:endParaRPr>
          </a:p>
        </p:txBody>
      </p:sp>
      <p:sp>
        <p:nvSpPr>
          <p:cNvPr id="2" name="Content Placeholder 1"/>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Other Stemmer Algorithms</a:t>
            </a:r>
          </a:p>
        </p:txBody>
      </p:sp>
      <p:sp>
        <p:nvSpPr>
          <p:cNvPr id="3482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itchFamily="34" charset="0"/>
                <a:ea typeface="ＭＳ Ｐゴシック" pitchFamily="34" charset="-128"/>
              </a:defRPr>
            </a:lvl1pPr>
            <a:lvl2pPr marL="742950" indent="-285750" eaLnBrk="0" hangingPunct="0">
              <a:defRPr sz="2400">
                <a:solidFill>
                  <a:schemeClr val="tx1"/>
                </a:solidFill>
                <a:latin typeface="Lucida Sans" pitchFamily="34" charset="0"/>
                <a:ea typeface="ＭＳ Ｐゴシック" pitchFamily="34" charset="-128"/>
              </a:defRPr>
            </a:lvl2pPr>
            <a:lvl3pPr marL="1143000" indent="-228600" eaLnBrk="0" hangingPunct="0">
              <a:defRPr sz="2400">
                <a:solidFill>
                  <a:schemeClr val="tx1"/>
                </a:solidFill>
                <a:latin typeface="Lucida Sans" pitchFamily="34" charset="0"/>
                <a:ea typeface="ＭＳ Ｐゴシック" pitchFamily="34" charset="-128"/>
              </a:defRPr>
            </a:lvl3pPr>
            <a:lvl4pPr marL="1600200" indent="-228600" eaLnBrk="0" hangingPunct="0">
              <a:defRPr sz="2400">
                <a:solidFill>
                  <a:schemeClr val="tx1"/>
                </a:solidFill>
                <a:latin typeface="Lucida Sans" pitchFamily="34" charset="0"/>
                <a:ea typeface="ＭＳ Ｐゴシック" pitchFamily="34" charset="-128"/>
              </a:defRPr>
            </a:lvl4pPr>
            <a:lvl5pPr marL="2057400" indent="-228600" eaLnBrk="0" hangingPunct="0">
              <a:defRPr sz="2400">
                <a:solidFill>
                  <a:schemeClr val="tx1"/>
                </a:solidFill>
                <a:latin typeface="Lucida Sans"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9pPr>
          </a:lstStyle>
          <a:p>
            <a:pPr eaLnBrk="1" hangingPunct="1"/>
            <a:r>
              <a:rPr lang="en-US" sz="1600">
                <a:solidFill>
                  <a:srgbClr val="FBFCFF"/>
                </a:solidFill>
              </a:rPr>
              <a:t>Sec. 2.2.4</a:t>
            </a:r>
          </a:p>
        </p:txBody>
      </p:sp>
      <p:sp>
        <p:nvSpPr>
          <p:cNvPr id="5" name="Date Placeholder 4"/>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C47BE1DF-3EA1-4E62-B3E0-531388DC2450}"/>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9536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endParaRPr lang="en-IN" sz="4000" dirty="0">
              <a:effectLst>
                <a:outerShdw blurRad="38100" dist="38100" dir="2700000" algn="tl">
                  <a:srgbClr val="000000">
                    <a:alpha val="43137"/>
                  </a:srgbClr>
                </a:outerShdw>
              </a:effectLst>
            </a:endParaRPr>
          </a:p>
          <a:p>
            <a:pPr algn="ctr"/>
            <a:endParaRPr lang="en-IN" sz="4000" dirty="0">
              <a:effectLst>
                <a:outerShdw blurRad="38100" dist="38100" dir="2700000" algn="tl">
                  <a:srgbClr val="000000">
                    <a:alpha val="43137"/>
                  </a:srgbClr>
                </a:outerShdw>
              </a:effectLst>
            </a:endParaRPr>
          </a:p>
          <a:p>
            <a:pPr algn="ctr"/>
            <a:r>
              <a:rPr lang="en-IN" sz="4000" dirty="0">
                <a:effectLst>
                  <a:outerShdw blurRad="38100" dist="38100" dir="2700000" algn="tl">
                    <a:srgbClr val="000000">
                      <a:alpha val="43137"/>
                    </a:srgbClr>
                  </a:outerShdw>
                </a:effectLst>
              </a:rPr>
              <a:t>Term Vocabulary &amp; Postings List</a:t>
            </a:r>
          </a:p>
          <a:p>
            <a:pPr algn="ctr"/>
            <a:endParaRPr lang="en-US" sz="4000" dirty="0"/>
          </a:p>
        </p:txBody>
      </p:sp>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a:extLst>
              <a:ext uri="{FF2B5EF4-FFF2-40B4-BE49-F238E27FC236}">
                <a16:creationId xmlns:a16="http://schemas.microsoft.com/office/drawing/2014/main" id="{DC47EC00-70D7-44D5-9AF8-9CA4B18BFD53}"/>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840133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35E45D-B823-86D2-87E7-015237A8D92B}"/>
              </a:ext>
            </a:extLst>
          </p:cNvPr>
          <p:cNvSpPr>
            <a:spLocks noGrp="1"/>
          </p:cNvSpPr>
          <p:nvPr>
            <p:ph idx="1"/>
          </p:nvPr>
        </p:nvSpPr>
        <p:spPr>
          <a:xfrm>
            <a:off x="304800" y="1493837"/>
            <a:ext cx="8227640" cy="4525963"/>
          </a:xfrm>
        </p:spPr>
        <p:txBody>
          <a:bodyPr>
            <a:normAutofit lnSpcReduction="10000"/>
          </a:bodyPr>
          <a:lstStyle/>
          <a:p>
            <a:pPr algn="just"/>
            <a:r>
              <a:rPr lang="en-IN" sz="2000" b="1" i="1" u="none" strike="noStrike" baseline="0" dirty="0">
                <a:latin typeface="Times New Roman" panose="02020603050405020304" pitchFamily="18" charset="0"/>
                <a:cs typeface="Times New Roman" panose="02020603050405020304" pitchFamily="18" charset="0"/>
              </a:rPr>
              <a:t>Sample text: </a:t>
            </a:r>
            <a:r>
              <a:rPr lang="en-IN" sz="2000" b="0" i="0" u="none" strike="noStrike" baseline="0" dirty="0">
                <a:latin typeface="Times New Roman" panose="02020603050405020304" pitchFamily="18" charset="0"/>
                <a:cs typeface="Times New Roman" panose="02020603050405020304" pitchFamily="18" charset="0"/>
              </a:rPr>
              <a:t>Such an analysis can reveal features that are not easily visible from the variations in the individual genes and can lead to a picture of expression that is more biologically transparent and accessible to interpretation</a:t>
            </a:r>
          </a:p>
          <a:p>
            <a:pPr algn="just"/>
            <a:r>
              <a:rPr lang="en-IN" sz="2000" b="1" i="1" u="none" strike="noStrike" baseline="0" dirty="0" err="1">
                <a:latin typeface="Times New Roman" panose="02020603050405020304" pitchFamily="18" charset="0"/>
                <a:cs typeface="Times New Roman" panose="02020603050405020304" pitchFamily="18" charset="0"/>
              </a:rPr>
              <a:t>Lovins</a:t>
            </a:r>
            <a:r>
              <a:rPr lang="en-IN" sz="2000" b="1" i="1" u="none" strike="noStrike" baseline="0" dirty="0">
                <a:latin typeface="Times New Roman" panose="02020603050405020304" pitchFamily="18" charset="0"/>
                <a:cs typeface="Times New Roman" panose="02020603050405020304" pitchFamily="18" charset="0"/>
              </a:rPr>
              <a:t> stemmer: </a:t>
            </a:r>
            <a:r>
              <a:rPr lang="en-IN" sz="2000" b="0" i="0" u="none" strike="noStrike" baseline="0" dirty="0">
                <a:latin typeface="Times New Roman" panose="02020603050405020304" pitchFamily="18" charset="0"/>
                <a:cs typeface="Times New Roman" panose="02020603050405020304" pitchFamily="18" charset="0"/>
              </a:rPr>
              <a:t>such an </a:t>
            </a:r>
            <a:r>
              <a:rPr lang="en-IN" sz="2000" b="0" i="0" u="none" strike="noStrike" baseline="0" dirty="0" err="1">
                <a:latin typeface="Times New Roman" panose="02020603050405020304" pitchFamily="18" charset="0"/>
                <a:cs typeface="Times New Roman" panose="02020603050405020304" pitchFamily="18" charset="0"/>
              </a:rPr>
              <a:t>analys</a:t>
            </a:r>
            <a:r>
              <a:rPr lang="en-IN" sz="2000" b="0" i="0" u="none" strike="noStrike" baseline="0" dirty="0">
                <a:latin typeface="Times New Roman" panose="02020603050405020304" pitchFamily="18" charset="0"/>
                <a:cs typeface="Times New Roman" panose="02020603050405020304" pitchFamily="18" charset="0"/>
              </a:rPr>
              <a:t> can </a:t>
            </a:r>
            <a:r>
              <a:rPr lang="en-IN" sz="2000" b="0" i="0" u="none" strike="noStrike" baseline="0" dirty="0" err="1">
                <a:latin typeface="Times New Roman" panose="02020603050405020304" pitchFamily="18" charset="0"/>
                <a:cs typeface="Times New Roman" panose="02020603050405020304" pitchFamily="18" charset="0"/>
              </a:rPr>
              <a:t>reve</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featur</a:t>
            </a:r>
            <a:r>
              <a:rPr lang="en-IN" sz="2000" b="0" i="0" u="none" strike="noStrike" baseline="0" dirty="0">
                <a:latin typeface="Times New Roman" panose="02020603050405020304" pitchFamily="18" charset="0"/>
                <a:cs typeface="Times New Roman" panose="02020603050405020304" pitchFamily="18" charset="0"/>
              </a:rPr>
              <a:t> that </a:t>
            </a:r>
            <a:r>
              <a:rPr lang="en-IN" sz="2000" b="0" i="0" u="none" strike="noStrike" baseline="0" dirty="0" err="1">
                <a:latin typeface="Times New Roman" panose="02020603050405020304" pitchFamily="18" charset="0"/>
                <a:cs typeface="Times New Roman" panose="02020603050405020304" pitchFamily="18" charset="0"/>
              </a:rPr>
              <a:t>ar</a:t>
            </a:r>
            <a:r>
              <a:rPr lang="en-IN" sz="2000" b="0" i="0" u="none" strike="noStrike" baseline="0" dirty="0">
                <a:latin typeface="Times New Roman" panose="02020603050405020304" pitchFamily="18" charset="0"/>
                <a:cs typeface="Times New Roman" panose="02020603050405020304" pitchFamily="18" charset="0"/>
              </a:rPr>
              <a:t> not </a:t>
            </a:r>
            <a:r>
              <a:rPr lang="en-IN" sz="2000" b="0" i="0" u="none" strike="noStrike" baseline="0" dirty="0" err="1">
                <a:latin typeface="Times New Roman" panose="02020603050405020304" pitchFamily="18" charset="0"/>
                <a:cs typeface="Times New Roman" panose="02020603050405020304" pitchFamily="18" charset="0"/>
              </a:rPr>
              <a:t>eas</a:t>
            </a:r>
            <a:r>
              <a:rPr lang="en-IN" sz="2000" b="0" i="0" u="none" strike="noStrike" baseline="0" dirty="0">
                <a:latin typeface="Times New Roman" panose="02020603050405020304" pitchFamily="18" charset="0"/>
                <a:cs typeface="Times New Roman" panose="02020603050405020304" pitchFamily="18" charset="0"/>
              </a:rPr>
              <a:t> vis from </a:t>
            </a:r>
            <a:r>
              <a:rPr lang="en-IN" sz="2000" b="0" i="0" u="none" strike="noStrike" baseline="0" dirty="0" err="1">
                <a:latin typeface="Times New Roman" panose="02020603050405020304" pitchFamily="18" charset="0"/>
                <a:cs typeface="Times New Roman" panose="02020603050405020304" pitchFamily="18" charset="0"/>
              </a:rPr>
              <a:t>th</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vari</a:t>
            </a:r>
            <a:r>
              <a:rPr lang="en-IN" sz="2000" b="0" i="0" u="none" strike="noStrike" baseline="0" dirty="0">
                <a:latin typeface="Times New Roman" panose="02020603050405020304" pitchFamily="18" charset="0"/>
                <a:cs typeface="Times New Roman" panose="02020603050405020304" pitchFamily="18" charset="0"/>
              </a:rPr>
              <a:t> in </a:t>
            </a:r>
            <a:r>
              <a:rPr lang="en-IN" sz="2000" b="0" i="0" u="none" strike="noStrike" baseline="0" dirty="0" err="1">
                <a:latin typeface="Times New Roman" panose="02020603050405020304" pitchFamily="18" charset="0"/>
                <a:cs typeface="Times New Roman" panose="02020603050405020304" pitchFamily="18" charset="0"/>
              </a:rPr>
              <a:t>th</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individu</a:t>
            </a:r>
            <a:r>
              <a:rPr lang="en-IN" sz="2000" b="0" i="0" u="none" strike="noStrike" baseline="0" dirty="0">
                <a:latin typeface="Times New Roman" panose="02020603050405020304" pitchFamily="18" charset="0"/>
                <a:cs typeface="Times New Roman" panose="02020603050405020304" pitchFamily="18" charset="0"/>
              </a:rPr>
              <a:t> gen and can lead to a </a:t>
            </a:r>
            <a:r>
              <a:rPr lang="en-IN" sz="2000" b="0" i="0" u="none" strike="noStrike" baseline="0" dirty="0" err="1">
                <a:latin typeface="Times New Roman" panose="02020603050405020304" pitchFamily="18" charset="0"/>
                <a:cs typeface="Times New Roman" panose="02020603050405020304" pitchFamily="18" charset="0"/>
              </a:rPr>
              <a:t>pictur</a:t>
            </a:r>
            <a:r>
              <a:rPr lang="en-IN" sz="2000" b="0" i="0" u="none" strike="noStrike" baseline="0" dirty="0">
                <a:latin typeface="Times New Roman" panose="02020603050405020304" pitchFamily="18" charset="0"/>
                <a:cs typeface="Times New Roman" panose="02020603050405020304" pitchFamily="18" charset="0"/>
              </a:rPr>
              <a:t> of </a:t>
            </a:r>
            <a:r>
              <a:rPr lang="en-IN" sz="2000" b="0" i="0" u="none" strike="noStrike" baseline="0" dirty="0" err="1">
                <a:latin typeface="Times New Roman" panose="02020603050405020304" pitchFamily="18" charset="0"/>
                <a:cs typeface="Times New Roman" panose="02020603050405020304" pitchFamily="18" charset="0"/>
              </a:rPr>
              <a:t>expres</a:t>
            </a:r>
            <a:r>
              <a:rPr lang="en-IN" sz="2000" b="0" i="0" u="none" strike="noStrike" baseline="0" dirty="0">
                <a:latin typeface="Times New Roman" panose="02020603050405020304" pitchFamily="18" charset="0"/>
                <a:cs typeface="Times New Roman" panose="02020603050405020304" pitchFamily="18" charset="0"/>
              </a:rPr>
              <a:t> that is mor </a:t>
            </a:r>
            <a:r>
              <a:rPr lang="en-IN" sz="2000" b="0" i="0" u="none" strike="noStrike" baseline="0" dirty="0" err="1">
                <a:latin typeface="Times New Roman" panose="02020603050405020304" pitchFamily="18" charset="0"/>
                <a:cs typeface="Times New Roman" panose="02020603050405020304" pitchFamily="18" charset="0"/>
              </a:rPr>
              <a:t>biolog</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transpar</a:t>
            </a:r>
            <a:r>
              <a:rPr lang="en-IN" sz="2000" b="0" i="0" u="none" strike="noStrike" baseline="0" dirty="0">
                <a:latin typeface="Times New Roman" panose="02020603050405020304" pitchFamily="18" charset="0"/>
                <a:cs typeface="Times New Roman" panose="02020603050405020304" pitchFamily="18" charset="0"/>
              </a:rPr>
              <a:t> and </a:t>
            </a:r>
            <a:r>
              <a:rPr lang="en-IN" sz="2000" b="0" i="0" u="none" strike="noStrike" baseline="0" dirty="0" err="1">
                <a:latin typeface="Times New Roman" panose="02020603050405020304" pitchFamily="18" charset="0"/>
                <a:cs typeface="Times New Roman" panose="02020603050405020304" pitchFamily="18" charset="0"/>
              </a:rPr>
              <a:t>acces</a:t>
            </a:r>
            <a:r>
              <a:rPr lang="en-IN" sz="2000" b="0" i="0" u="none" strike="noStrike" baseline="0" dirty="0">
                <a:latin typeface="Times New Roman" panose="02020603050405020304" pitchFamily="18" charset="0"/>
                <a:cs typeface="Times New Roman" panose="02020603050405020304" pitchFamily="18" charset="0"/>
              </a:rPr>
              <a:t> to </a:t>
            </a:r>
            <a:r>
              <a:rPr lang="en-IN" sz="2000" b="0" i="0" u="none" strike="noStrike" baseline="0" dirty="0" err="1">
                <a:latin typeface="Times New Roman" panose="02020603050405020304" pitchFamily="18" charset="0"/>
                <a:cs typeface="Times New Roman" panose="02020603050405020304" pitchFamily="18" charset="0"/>
              </a:rPr>
              <a:t>interpres</a:t>
            </a:r>
            <a:endParaRPr lang="en-IN" sz="2000" b="0" i="0" u="none" strike="noStrike" baseline="0" dirty="0">
              <a:latin typeface="Times New Roman" panose="02020603050405020304" pitchFamily="18" charset="0"/>
              <a:cs typeface="Times New Roman" panose="02020603050405020304" pitchFamily="18" charset="0"/>
            </a:endParaRPr>
          </a:p>
          <a:p>
            <a:pPr algn="just"/>
            <a:r>
              <a:rPr lang="en-IN" sz="2000" b="1" i="1" u="none" strike="noStrike" baseline="0" dirty="0">
                <a:latin typeface="Times New Roman" panose="02020603050405020304" pitchFamily="18" charset="0"/>
                <a:cs typeface="Times New Roman" panose="02020603050405020304" pitchFamily="18" charset="0"/>
              </a:rPr>
              <a:t>Porter stemmer: </a:t>
            </a:r>
            <a:r>
              <a:rPr lang="en-IN" sz="2000" b="0" i="0" u="none" strike="noStrike" baseline="0" dirty="0">
                <a:latin typeface="Times New Roman" panose="02020603050405020304" pitchFamily="18" charset="0"/>
                <a:cs typeface="Times New Roman" panose="02020603050405020304" pitchFamily="18" charset="0"/>
              </a:rPr>
              <a:t>such an </a:t>
            </a:r>
            <a:r>
              <a:rPr lang="en-IN" sz="2000" b="0" i="0" u="none" strike="noStrike" baseline="0" dirty="0" err="1">
                <a:latin typeface="Times New Roman" panose="02020603050405020304" pitchFamily="18" charset="0"/>
                <a:cs typeface="Times New Roman" panose="02020603050405020304" pitchFamily="18" charset="0"/>
              </a:rPr>
              <a:t>analysi</a:t>
            </a:r>
            <a:r>
              <a:rPr lang="en-IN" sz="2000" b="0" i="0" u="none" strike="noStrike" baseline="0" dirty="0">
                <a:latin typeface="Times New Roman" panose="02020603050405020304" pitchFamily="18" charset="0"/>
                <a:cs typeface="Times New Roman" panose="02020603050405020304" pitchFamily="18" charset="0"/>
              </a:rPr>
              <a:t> can reveal </a:t>
            </a:r>
            <a:r>
              <a:rPr lang="en-IN" sz="2000" b="0" i="0" u="none" strike="noStrike" baseline="0" dirty="0" err="1">
                <a:latin typeface="Times New Roman" panose="02020603050405020304" pitchFamily="18" charset="0"/>
                <a:cs typeface="Times New Roman" panose="02020603050405020304" pitchFamily="18" charset="0"/>
              </a:rPr>
              <a:t>featur</a:t>
            </a:r>
            <a:r>
              <a:rPr lang="en-IN" sz="2000" b="0" i="0" u="none" strike="noStrike" baseline="0" dirty="0">
                <a:latin typeface="Times New Roman" panose="02020603050405020304" pitchFamily="18" charset="0"/>
                <a:cs typeface="Times New Roman" panose="02020603050405020304" pitchFamily="18" charset="0"/>
              </a:rPr>
              <a:t> that </a:t>
            </a:r>
            <a:r>
              <a:rPr lang="en-IN" sz="2000" b="0" i="0" u="none" strike="noStrike" baseline="0" dirty="0" err="1">
                <a:latin typeface="Times New Roman" panose="02020603050405020304" pitchFamily="18" charset="0"/>
                <a:cs typeface="Times New Roman" panose="02020603050405020304" pitchFamily="18" charset="0"/>
              </a:rPr>
              <a:t>ar</a:t>
            </a:r>
            <a:r>
              <a:rPr lang="en-IN" sz="2000" b="0" i="0" u="none" strike="noStrike" baseline="0" dirty="0">
                <a:latin typeface="Times New Roman" panose="02020603050405020304" pitchFamily="18" charset="0"/>
                <a:cs typeface="Times New Roman" panose="02020603050405020304" pitchFamily="18" charset="0"/>
              </a:rPr>
              <a:t> not </a:t>
            </a:r>
            <a:r>
              <a:rPr lang="en-IN" sz="2000" b="0" i="0" u="none" strike="noStrike" baseline="0" dirty="0" err="1">
                <a:latin typeface="Times New Roman" panose="02020603050405020304" pitchFamily="18" charset="0"/>
                <a:cs typeface="Times New Roman" panose="02020603050405020304" pitchFamily="18" charset="0"/>
              </a:rPr>
              <a:t>easili</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visibl</a:t>
            </a:r>
            <a:r>
              <a:rPr lang="en-IN" sz="2000" b="0" i="0" u="none" strike="noStrike" baseline="0" dirty="0">
                <a:latin typeface="Times New Roman" panose="02020603050405020304" pitchFamily="18" charset="0"/>
                <a:cs typeface="Times New Roman" panose="02020603050405020304" pitchFamily="18" charset="0"/>
              </a:rPr>
              <a:t> from the </a:t>
            </a:r>
            <a:r>
              <a:rPr lang="en-IN" sz="2000" b="0" i="0" u="none" strike="noStrike" baseline="0" dirty="0" err="1">
                <a:latin typeface="Times New Roman" panose="02020603050405020304" pitchFamily="18" charset="0"/>
                <a:cs typeface="Times New Roman" panose="02020603050405020304" pitchFamily="18" charset="0"/>
              </a:rPr>
              <a:t>variat</a:t>
            </a:r>
            <a:r>
              <a:rPr lang="en-IN" sz="2000" b="0" i="0" u="none" strike="noStrike" baseline="0" dirty="0">
                <a:latin typeface="Times New Roman" panose="02020603050405020304" pitchFamily="18" charset="0"/>
                <a:cs typeface="Times New Roman" panose="02020603050405020304" pitchFamily="18" charset="0"/>
              </a:rPr>
              <a:t> in the </a:t>
            </a:r>
            <a:r>
              <a:rPr lang="en-IN" sz="2000" b="0" i="0" u="none" strike="noStrike" baseline="0" dirty="0" err="1">
                <a:latin typeface="Times New Roman" panose="02020603050405020304" pitchFamily="18" charset="0"/>
                <a:cs typeface="Times New Roman" panose="02020603050405020304" pitchFamily="18" charset="0"/>
              </a:rPr>
              <a:t>individu</a:t>
            </a:r>
            <a:r>
              <a:rPr lang="en-IN" sz="2000" b="0" i="0" u="none" strike="noStrike" baseline="0" dirty="0">
                <a:latin typeface="Times New Roman" panose="02020603050405020304" pitchFamily="18" charset="0"/>
                <a:cs typeface="Times New Roman" panose="02020603050405020304" pitchFamily="18" charset="0"/>
              </a:rPr>
              <a:t> gene and can lead to a </a:t>
            </a:r>
            <a:r>
              <a:rPr lang="en-IN" sz="2000" b="0" i="0" u="none" strike="noStrike" baseline="0" dirty="0" err="1">
                <a:latin typeface="Times New Roman" panose="02020603050405020304" pitchFamily="18" charset="0"/>
                <a:cs typeface="Times New Roman" panose="02020603050405020304" pitchFamily="18" charset="0"/>
              </a:rPr>
              <a:t>pictur</a:t>
            </a:r>
            <a:r>
              <a:rPr lang="en-IN" sz="2000" b="0" i="0" u="none" strike="noStrike" baseline="0" dirty="0">
                <a:latin typeface="Times New Roman" panose="02020603050405020304" pitchFamily="18" charset="0"/>
                <a:cs typeface="Times New Roman" panose="02020603050405020304" pitchFamily="18" charset="0"/>
              </a:rPr>
              <a:t> of express that is more </a:t>
            </a:r>
            <a:r>
              <a:rPr lang="en-IN" sz="2000" b="0" i="0" u="none" strike="noStrike" baseline="0" dirty="0" err="1">
                <a:latin typeface="Times New Roman" panose="02020603050405020304" pitchFamily="18" charset="0"/>
                <a:cs typeface="Times New Roman" panose="02020603050405020304" pitchFamily="18" charset="0"/>
              </a:rPr>
              <a:t>biolog</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transpar</a:t>
            </a:r>
            <a:r>
              <a:rPr lang="en-IN" sz="2000" b="0" i="0" u="none" strike="noStrike" baseline="0" dirty="0">
                <a:latin typeface="Times New Roman" panose="02020603050405020304" pitchFamily="18" charset="0"/>
                <a:cs typeface="Times New Roman" panose="02020603050405020304" pitchFamily="18" charset="0"/>
              </a:rPr>
              <a:t> and access to interpret</a:t>
            </a:r>
          </a:p>
          <a:p>
            <a:pPr algn="just"/>
            <a:r>
              <a:rPr lang="en-IN" sz="2000" b="1" i="1" u="none" strike="noStrike" baseline="0" dirty="0" err="1">
                <a:latin typeface="Times New Roman" panose="02020603050405020304" pitchFamily="18" charset="0"/>
                <a:cs typeface="Times New Roman" panose="02020603050405020304" pitchFamily="18" charset="0"/>
              </a:rPr>
              <a:t>Paice</a:t>
            </a:r>
            <a:r>
              <a:rPr lang="en-IN" sz="2000" b="1" i="1" u="none" strike="noStrike" baseline="0" dirty="0">
                <a:latin typeface="Times New Roman" panose="02020603050405020304" pitchFamily="18" charset="0"/>
                <a:cs typeface="Times New Roman" panose="02020603050405020304" pitchFamily="18" charset="0"/>
              </a:rPr>
              <a:t> stemmer: </a:t>
            </a:r>
            <a:r>
              <a:rPr lang="en-IN" sz="2000" b="0" i="0" u="none" strike="noStrike" baseline="0" dirty="0">
                <a:latin typeface="Times New Roman" panose="02020603050405020304" pitchFamily="18" charset="0"/>
                <a:cs typeface="Times New Roman" panose="02020603050405020304" pitchFamily="18" charset="0"/>
              </a:rPr>
              <a:t>such an </a:t>
            </a:r>
            <a:r>
              <a:rPr lang="en-IN" sz="2000" b="0" i="0" u="none" strike="noStrike" baseline="0" dirty="0" err="1">
                <a:latin typeface="Times New Roman" panose="02020603050405020304" pitchFamily="18" charset="0"/>
                <a:cs typeface="Times New Roman" panose="02020603050405020304" pitchFamily="18" charset="0"/>
              </a:rPr>
              <a:t>analys</a:t>
            </a:r>
            <a:r>
              <a:rPr lang="en-IN" sz="2000" b="0" i="0" u="none" strike="noStrike" baseline="0" dirty="0">
                <a:latin typeface="Times New Roman" panose="02020603050405020304" pitchFamily="18" charset="0"/>
                <a:cs typeface="Times New Roman" panose="02020603050405020304" pitchFamily="18" charset="0"/>
              </a:rPr>
              <a:t> can rev feat that are not easy vis from the vary in the </a:t>
            </a:r>
            <a:r>
              <a:rPr lang="en-IN" sz="2000" b="0" i="0" u="none" strike="noStrike" baseline="0" dirty="0" err="1">
                <a:latin typeface="Times New Roman" panose="02020603050405020304" pitchFamily="18" charset="0"/>
                <a:cs typeface="Times New Roman" panose="02020603050405020304" pitchFamily="18" charset="0"/>
              </a:rPr>
              <a:t>individ</a:t>
            </a:r>
            <a:r>
              <a:rPr lang="en-IN" sz="2000" b="0" i="0" u="none" strike="noStrike" baseline="0" dirty="0">
                <a:latin typeface="Times New Roman" panose="02020603050405020304" pitchFamily="18" charset="0"/>
                <a:cs typeface="Times New Roman" panose="02020603050405020304" pitchFamily="18" charset="0"/>
              </a:rPr>
              <a:t> gen and can lead to a </a:t>
            </a:r>
            <a:r>
              <a:rPr lang="en-IN" sz="2000" b="0" i="0" u="none" strike="noStrike" baseline="0" dirty="0" err="1">
                <a:latin typeface="Times New Roman" panose="02020603050405020304" pitchFamily="18" charset="0"/>
                <a:cs typeface="Times New Roman" panose="02020603050405020304" pitchFamily="18" charset="0"/>
              </a:rPr>
              <a:t>pict</a:t>
            </a:r>
            <a:r>
              <a:rPr lang="en-IN" sz="2000" b="0" i="0" u="none" strike="noStrike" baseline="0" dirty="0">
                <a:latin typeface="Times New Roman" panose="02020603050405020304" pitchFamily="18" charset="0"/>
                <a:cs typeface="Times New Roman" panose="02020603050405020304" pitchFamily="18" charset="0"/>
              </a:rPr>
              <a:t> of express that is mor </a:t>
            </a:r>
            <a:r>
              <a:rPr lang="en-IN" sz="2000" b="0" i="0" u="none" strike="noStrike" baseline="0" dirty="0" err="1">
                <a:latin typeface="Times New Roman" panose="02020603050405020304" pitchFamily="18" charset="0"/>
                <a:cs typeface="Times New Roman" panose="02020603050405020304" pitchFamily="18" charset="0"/>
              </a:rPr>
              <a:t>biolog</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transp</a:t>
            </a:r>
            <a:r>
              <a:rPr lang="en-IN" sz="2000" b="0" i="0" u="none" strike="noStrike" baseline="0" dirty="0">
                <a:latin typeface="Times New Roman" panose="02020603050405020304" pitchFamily="18" charset="0"/>
                <a:cs typeface="Times New Roman" panose="02020603050405020304" pitchFamily="18" charset="0"/>
              </a:rPr>
              <a:t> and access to interpret</a:t>
            </a:r>
          </a:p>
          <a:p>
            <a:pPr algn="just"/>
            <a:endParaRPr lang="en-IN" sz="200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3F3EAF-1E9A-9B3F-480B-77A1BC54D2BD}"/>
              </a:ext>
            </a:extLst>
          </p:cNvPr>
          <p:cNvSpPr>
            <a:spLocks noGrp="1"/>
          </p:cNvSpPr>
          <p:nvPr>
            <p:ph sz="quarter" idx="10"/>
          </p:nvPr>
        </p:nvSpPr>
        <p:spPr>
          <a:xfrm>
            <a:off x="304800" y="152400"/>
            <a:ext cx="7939608" cy="1143000"/>
          </a:xfrm>
        </p:spPr>
        <p:txBody>
          <a:bodyPr/>
          <a:lstStyle/>
          <a:p>
            <a:pPr algn="ctr"/>
            <a:r>
              <a:rPr lang="en-IN" sz="3600" i="0" u="none" strike="noStrike" baseline="0" dirty="0">
                <a:latin typeface="Times New Roman" panose="02020603050405020304" pitchFamily="18" charset="0"/>
                <a:cs typeface="Times New Roman" panose="02020603050405020304" pitchFamily="18" charset="0"/>
              </a:rPr>
              <a:t>A comparison of three stemming algorithms on a sample text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C895A1-8214-0B1C-6508-DE932DE469A6}"/>
              </a:ext>
            </a:extLst>
          </p:cNvPr>
          <p:cNvSpPr>
            <a:spLocks noGrp="1"/>
          </p:cNvSpPr>
          <p:nvPr>
            <p:ph type="dt" sz="half" idx="11"/>
          </p:nvPr>
        </p:nvSpPr>
        <p:spPr/>
        <p:txBody>
          <a:bodyPr/>
          <a:lstStyle/>
          <a:p>
            <a:r>
              <a:rPr lang="en-US"/>
              <a:t>10/12/2023</a:t>
            </a:r>
            <a:endParaRPr lang="en-US" dirty="0"/>
          </a:p>
        </p:txBody>
      </p:sp>
      <p:sp>
        <p:nvSpPr>
          <p:cNvPr id="5" name="Footer Placeholder 4">
            <a:extLst>
              <a:ext uri="{FF2B5EF4-FFF2-40B4-BE49-F238E27FC236}">
                <a16:creationId xmlns:a16="http://schemas.microsoft.com/office/drawing/2014/main" id="{C5174359-219F-1521-3DDB-55792A4367D0}"/>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073649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IN" dirty="0"/>
              <a:t>Tool from Natural language Processing which does full morphological analysis to accurately identify the lemma for each word. Doing full morphological analysis produces at most very modest benefits for retrieval.</a:t>
            </a:r>
          </a:p>
        </p:txBody>
      </p:sp>
      <p:sp>
        <p:nvSpPr>
          <p:cNvPr id="3" name="Content Placeholder 2"/>
          <p:cNvSpPr>
            <a:spLocks noGrp="1"/>
          </p:cNvSpPr>
          <p:nvPr>
            <p:ph sz="quarter" idx="10"/>
          </p:nvPr>
        </p:nvSpPr>
        <p:spPr/>
        <p:txBody>
          <a:bodyPr/>
          <a:lstStyle/>
          <a:p>
            <a:pPr algn="ctr"/>
            <a:r>
              <a:rPr lang="en-IN" dirty="0">
                <a:effectLst>
                  <a:outerShdw blurRad="38100" dist="38100" dir="2700000" algn="tl">
                    <a:srgbClr val="000000">
                      <a:alpha val="43137"/>
                    </a:srgbClr>
                  </a:outerShdw>
                </a:effectLst>
              </a:rPr>
              <a:t>Lemmatizer</a:t>
            </a: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523ACCBE-D8FB-41B5-A873-17CA41FB9990}"/>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465453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normAutofit/>
          </a:bodyPr>
          <a:lstStyle/>
          <a:p>
            <a:pPr algn="just" eaLnBrk="1" hangingPunct="1">
              <a:buFont typeface="Arial" pitchFamily="34" charset="0"/>
              <a:buChar char="•"/>
            </a:pPr>
            <a:r>
              <a:rPr lang="en-US" dirty="0">
                <a:ea typeface="ＭＳ Ｐゴシック" pitchFamily="34" charset="-128"/>
              </a:rPr>
              <a:t>The above methods embody transformations that are</a:t>
            </a:r>
          </a:p>
          <a:p>
            <a:pPr lvl="1" algn="just" eaLnBrk="1" hangingPunct="1"/>
            <a:r>
              <a:rPr lang="en-US" sz="2400" dirty="0">
                <a:ea typeface="ＭＳ Ｐゴシック" pitchFamily="34" charset="-128"/>
              </a:rPr>
              <a:t>Language-specific, and often</a:t>
            </a:r>
          </a:p>
          <a:p>
            <a:pPr lvl="1" algn="just" eaLnBrk="1" hangingPunct="1"/>
            <a:r>
              <a:rPr lang="en-US" sz="2400" dirty="0">
                <a:ea typeface="ＭＳ Ｐゴシック" pitchFamily="34" charset="-128"/>
              </a:rPr>
              <a:t>Application-specific</a:t>
            </a:r>
          </a:p>
          <a:p>
            <a:pPr algn="just" eaLnBrk="1" hangingPunct="1">
              <a:buFont typeface="Arial" pitchFamily="34" charset="0"/>
              <a:buChar char="•"/>
            </a:pPr>
            <a:r>
              <a:rPr lang="en-US" dirty="0">
                <a:ea typeface="ＭＳ Ｐゴシック" pitchFamily="34" charset="-128"/>
              </a:rPr>
              <a:t>These are “plug-in” addenda to the indexing process</a:t>
            </a:r>
          </a:p>
          <a:p>
            <a:pPr algn="just" eaLnBrk="1" hangingPunct="1">
              <a:buFont typeface="Arial" pitchFamily="34" charset="0"/>
              <a:buChar char="•"/>
            </a:pPr>
            <a:r>
              <a:rPr lang="en-US" dirty="0">
                <a:ea typeface="ＭＳ Ｐゴシック" pitchFamily="34" charset="-128"/>
              </a:rPr>
              <a:t>Both open source and commercial plug-ins are available for handling these.</a:t>
            </a:r>
          </a:p>
          <a:p>
            <a:pPr marL="457200" lvl="1" indent="0" algn="just">
              <a:buNone/>
            </a:pPr>
            <a:endParaRPr lang="en-US" sz="2400" dirty="0">
              <a:ea typeface="ＭＳ Ｐゴシック" pitchFamily="34" charset="-128"/>
            </a:endParaRPr>
          </a:p>
        </p:txBody>
      </p:sp>
      <p:sp>
        <p:nvSpPr>
          <p:cNvPr id="6" name="Content Placeholder 2"/>
          <p:cNvSpPr>
            <a:spLocks noGrp="1"/>
          </p:cNvSpPr>
          <p:nvPr>
            <p:ph sz="quarter" idx="10"/>
          </p:nvPr>
        </p:nvSpPr>
        <p:spPr/>
        <p:txBody>
          <a:bodyPr>
            <a:normAutofit/>
          </a:bodyPr>
          <a:lstStyle/>
          <a:p>
            <a:pPr algn="ctr"/>
            <a:r>
              <a:rPr lang="en-IN" dirty="0">
                <a:effectLst>
                  <a:outerShdw blurRad="38100" dist="38100" dir="2700000" algn="tl">
                    <a:srgbClr val="000000">
                      <a:alpha val="43137"/>
                    </a:srgbClr>
                  </a:outerShdw>
                </a:effectLst>
              </a:rPr>
              <a:t>Stemmer and Lemmatizer</a:t>
            </a:r>
          </a:p>
          <a:p>
            <a:pPr algn="ctr"/>
            <a:endParaRPr lang="en-IN" dirty="0">
              <a:effectLst>
                <a:outerShdw blurRad="38100" dist="38100" dir="2700000" algn="tl">
                  <a:srgbClr val="000000">
                    <a:alpha val="43137"/>
                  </a:srgbClr>
                </a:outerShdw>
              </a:effectLst>
            </a:endParaRPr>
          </a:p>
        </p:txBody>
      </p:sp>
      <p:sp>
        <p:nvSpPr>
          <p:cNvPr id="35844"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itchFamily="34" charset="0"/>
                <a:ea typeface="ＭＳ Ｐゴシック" pitchFamily="34" charset="-128"/>
              </a:defRPr>
            </a:lvl1pPr>
            <a:lvl2pPr marL="742950" indent="-285750" eaLnBrk="0" hangingPunct="0">
              <a:defRPr sz="2400">
                <a:solidFill>
                  <a:schemeClr val="tx1"/>
                </a:solidFill>
                <a:latin typeface="Lucida Sans" pitchFamily="34" charset="0"/>
                <a:ea typeface="ＭＳ Ｐゴシック" pitchFamily="34" charset="-128"/>
              </a:defRPr>
            </a:lvl2pPr>
            <a:lvl3pPr marL="1143000" indent="-228600" eaLnBrk="0" hangingPunct="0">
              <a:defRPr sz="2400">
                <a:solidFill>
                  <a:schemeClr val="tx1"/>
                </a:solidFill>
                <a:latin typeface="Lucida Sans" pitchFamily="34" charset="0"/>
                <a:ea typeface="ＭＳ Ｐゴシック" pitchFamily="34" charset="-128"/>
              </a:defRPr>
            </a:lvl3pPr>
            <a:lvl4pPr marL="1600200" indent="-228600" eaLnBrk="0" hangingPunct="0">
              <a:defRPr sz="2400">
                <a:solidFill>
                  <a:schemeClr val="tx1"/>
                </a:solidFill>
                <a:latin typeface="Lucida Sans" pitchFamily="34" charset="0"/>
                <a:ea typeface="ＭＳ Ｐゴシック" pitchFamily="34" charset="-128"/>
              </a:defRPr>
            </a:lvl4pPr>
            <a:lvl5pPr marL="2057400" indent="-228600" eaLnBrk="0" hangingPunct="0">
              <a:defRPr sz="2400">
                <a:solidFill>
                  <a:schemeClr val="tx1"/>
                </a:solidFill>
                <a:latin typeface="Lucida Sans"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Lucida Sans" pitchFamily="34" charset="0"/>
                <a:ea typeface="ＭＳ Ｐゴシック" pitchFamily="34" charset="-128"/>
              </a:defRPr>
            </a:lvl9pPr>
          </a:lstStyle>
          <a:p>
            <a:pPr eaLnBrk="1" hangingPunct="1"/>
            <a:r>
              <a:rPr lang="en-US" sz="1600">
                <a:solidFill>
                  <a:srgbClr val="FBFCFF"/>
                </a:solidFill>
              </a:rPr>
              <a:t>Sec. 2.2.4</a:t>
            </a:r>
          </a:p>
        </p:txBody>
      </p:sp>
      <p:sp>
        <p:nvSpPr>
          <p:cNvPr id="4" name="Date Placeholder 3"/>
          <p:cNvSpPr>
            <a:spLocks noGrp="1"/>
          </p:cNvSpPr>
          <p:nvPr>
            <p:ph type="dt" sz="half" idx="11"/>
          </p:nvPr>
        </p:nvSpPr>
        <p:spPr/>
        <p:txBody>
          <a:bodyPr/>
          <a:lstStyle/>
          <a:p>
            <a:r>
              <a:rPr lang="en-US"/>
              <a:t>10/12/2023</a:t>
            </a:r>
            <a:endParaRPr lang="en-US" dirty="0"/>
          </a:p>
        </p:txBody>
      </p:sp>
      <p:sp>
        <p:nvSpPr>
          <p:cNvPr id="2" name="Footer Placeholder 1">
            <a:extLst>
              <a:ext uri="{FF2B5EF4-FFF2-40B4-BE49-F238E27FC236}">
                <a16:creationId xmlns:a16="http://schemas.microsoft.com/office/drawing/2014/main" id="{FF3CBA20-D0C5-4BEE-83C8-B8AAC82A10E8}"/>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88711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r>
              <a:rPr lang="en-IN" sz="2800" b="1" dirty="0"/>
              <a:t>Postings</a:t>
            </a:r>
          </a:p>
          <a:p>
            <a:pPr lvl="2"/>
            <a:r>
              <a:rPr lang="en-IN" sz="2800" dirty="0"/>
              <a:t> Faster merges: skip lists</a:t>
            </a:r>
          </a:p>
          <a:p>
            <a:pPr lvl="2"/>
            <a:r>
              <a:rPr lang="en-IN" sz="2800" dirty="0"/>
              <a:t> Positional postings and phrase queries</a:t>
            </a:r>
          </a:p>
          <a:p>
            <a:pPr lvl="1">
              <a:buFont typeface="Arial" pitchFamily="34" charset="0"/>
              <a:buChar char="•"/>
            </a:pPr>
            <a:endParaRPr lang="en-US" sz="3200" dirty="0"/>
          </a:p>
          <a:p>
            <a:pPr marL="457200" lvl="1" indent="0">
              <a:buNone/>
            </a:pPr>
            <a:endParaRPr lang="en-US" sz="3200" dirty="0"/>
          </a:p>
          <a:p>
            <a:pPr marL="457200" lvl="1" indent="0">
              <a:buNone/>
            </a:pPr>
            <a:endParaRPr lang="en-US" sz="2000" dirty="0"/>
          </a:p>
          <a:p>
            <a:pPr marL="457200" lvl="1" indent="0">
              <a:buNone/>
            </a:pPr>
            <a:endParaRPr lang="en-US" sz="2000" u="sng" dirty="0"/>
          </a:p>
          <a:p>
            <a:pPr marL="457200" lvl="1" indent="0">
              <a:buNone/>
            </a:pPr>
            <a:endParaRPr lang="en-US" sz="3600" dirty="0"/>
          </a:p>
        </p:txBody>
      </p:sp>
      <p:sp>
        <p:nvSpPr>
          <p:cNvPr id="5" name="Date Placeholder 4"/>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32D1F724-5ABB-4958-8F49-C47D95D9E720}"/>
              </a:ext>
            </a:extLst>
          </p:cNvPr>
          <p:cNvSpPr>
            <a:spLocks noGrp="1"/>
          </p:cNvSpPr>
          <p:nvPr>
            <p:ph type="ftr" sz="quarter" idx="12"/>
          </p:nvPr>
        </p:nvSpPr>
        <p:spPr/>
        <p:txBody>
          <a:bodyPr/>
          <a:lstStyle/>
          <a:p>
            <a:r>
              <a:rPr lang="en-US"/>
              <a:t>ZG537;INFORMATION RETRIEVAL; L3</a:t>
            </a:r>
            <a:endParaRPr lang="en-US" dirty="0"/>
          </a:p>
        </p:txBody>
      </p:sp>
      <p:sp>
        <p:nvSpPr>
          <p:cNvPr id="6" name="Content Placeholder 2">
            <a:extLst>
              <a:ext uri="{FF2B5EF4-FFF2-40B4-BE49-F238E27FC236}">
                <a16:creationId xmlns:a16="http://schemas.microsoft.com/office/drawing/2014/main" id="{1A657B96-FE29-423D-97C6-7035870D5959}"/>
              </a:ext>
            </a:extLst>
          </p:cNvPr>
          <p:cNvSpPr>
            <a:spLocks noGrp="1"/>
          </p:cNvSpPr>
          <p:nvPr>
            <p:ph sz="quarter" idx="10"/>
          </p:nvPr>
        </p:nvSpPr>
        <p:spPr>
          <a:xfrm>
            <a:off x="304800" y="152400"/>
            <a:ext cx="6324600" cy="1143000"/>
          </a:xfrm>
        </p:spPr>
        <p:txBody>
          <a:bodyPr>
            <a:normAutofit/>
          </a:bodyPr>
          <a:lstStyle/>
          <a:p>
            <a:pPr algn="ctr"/>
            <a:endParaRPr lang="en-IN" sz="4400" dirty="0">
              <a:effectLst>
                <a:outerShdw blurRad="38100" dist="38100" dir="2700000" algn="tl">
                  <a:srgbClr val="000000">
                    <a:alpha val="43137"/>
                  </a:srgbClr>
                </a:outerShdw>
              </a:effectLst>
            </a:endParaRPr>
          </a:p>
          <a:p>
            <a:pPr algn="ctr"/>
            <a:r>
              <a:rPr lang="en-IN" sz="4400" dirty="0">
                <a:effectLst>
                  <a:outerShdw blurRad="38100" dist="38100" dir="2700000" algn="tl">
                    <a:srgbClr val="000000">
                      <a:alpha val="43137"/>
                    </a:srgbClr>
                  </a:outerShdw>
                </a:effectLst>
              </a:rPr>
              <a:t>Postings List</a:t>
            </a:r>
          </a:p>
          <a:p>
            <a:pPr algn="ct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0192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IN" b="1" dirty="0">
                <a:solidFill>
                  <a:srgbClr val="FF0000"/>
                </a:solidFill>
              </a:rPr>
              <a:t>Faster postings list intersection via skip pointers</a:t>
            </a:r>
          </a:p>
          <a:p>
            <a:pPr lvl="2" algn="just"/>
            <a:r>
              <a:rPr lang="en-IN" dirty="0"/>
              <a:t>ways to increase the efficiency of using postings lists</a:t>
            </a:r>
          </a:p>
        </p:txBody>
      </p:sp>
      <p:sp>
        <p:nvSpPr>
          <p:cNvPr id="3" name="Content Placeholder 2"/>
          <p:cNvSpPr>
            <a:spLocks noGrp="1"/>
          </p:cNvSpPr>
          <p:nvPr>
            <p:ph sz="quarter" idx="10"/>
          </p:nvPr>
        </p:nvSpPr>
        <p:spPr/>
        <p:txBody>
          <a:bodyPr>
            <a:normAutofit/>
          </a:bodyPr>
          <a:lstStyle/>
          <a:p>
            <a:pPr algn="ctr"/>
            <a:r>
              <a:rPr lang="en-IN" sz="4400" dirty="0">
                <a:effectLst>
                  <a:outerShdw blurRad="38100" dist="38100" dir="2700000" algn="tl">
                    <a:srgbClr val="000000">
                      <a:alpha val="43137"/>
                    </a:srgbClr>
                  </a:outerShdw>
                </a:effectLst>
              </a:rPr>
              <a:t>Faster postings list</a:t>
            </a:r>
          </a:p>
        </p:txBody>
      </p:sp>
      <p:sp>
        <p:nvSpPr>
          <p:cNvPr id="4" name="Date Placeholder 3"/>
          <p:cNvSpPr>
            <a:spLocks noGrp="1"/>
          </p:cNvSpPr>
          <p:nvPr>
            <p:ph type="dt" sz="half" idx="11"/>
          </p:nvPr>
        </p:nvSpPr>
        <p:spPr/>
        <p:txBody>
          <a:bodyPr/>
          <a:lstStyle/>
          <a:p>
            <a:r>
              <a:rPr lang="en-US"/>
              <a:t>10/12/2023</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2790031"/>
            <a:ext cx="80867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95"/>
          <p:cNvSpPr txBox="1">
            <a:spLocks noChangeArrowheads="1"/>
          </p:cNvSpPr>
          <p:nvPr/>
        </p:nvSpPr>
        <p:spPr bwMode="auto">
          <a:xfrm>
            <a:off x="615552" y="4763519"/>
            <a:ext cx="7996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marL="342900" indent="-342900" algn="just">
              <a:buFont typeface="Arial" pitchFamily="34" charset="0"/>
              <a:buChar char="•"/>
            </a:pPr>
            <a:r>
              <a:rPr lang="en-US" altLang="en-US" sz="2400" dirty="0">
                <a:latin typeface="Arial" pitchFamily="34" charset="0"/>
                <a:ea typeface="Arial Unicode MS" pitchFamily="34" charset="-128"/>
                <a:cs typeface="Arial" pitchFamily="34" charset="0"/>
              </a:rPr>
              <a:t>If the list lengths are </a:t>
            </a:r>
            <a:r>
              <a:rPr lang="en-US" altLang="en-US" sz="2400" i="1" dirty="0">
                <a:latin typeface="Arial" pitchFamily="34" charset="0"/>
                <a:ea typeface="Arial Unicode MS" pitchFamily="34" charset="-128"/>
                <a:cs typeface="Arial" pitchFamily="34" charset="0"/>
              </a:rPr>
              <a:t>m</a:t>
            </a:r>
            <a:r>
              <a:rPr lang="en-US" altLang="en-US" sz="2400" dirty="0">
                <a:latin typeface="Arial" pitchFamily="34" charset="0"/>
                <a:ea typeface="Arial Unicode MS" pitchFamily="34" charset="-128"/>
                <a:cs typeface="Arial" pitchFamily="34" charset="0"/>
              </a:rPr>
              <a:t> and </a:t>
            </a:r>
            <a:r>
              <a:rPr lang="en-US" altLang="en-US" sz="2400" i="1" dirty="0">
                <a:latin typeface="Arial" pitchFamily="34" charset="0"/>
                <a:ea typeface="Arial Unicode MS" pitchFamily="34" charset="-128"/>
                <a:cs typeface="Arial" pitchFamily="34" charset="0"/>
              </a:rPr>
              <a:t>n</a:t>
            </a:r>
            <a:r>
              <a:rPr lang="en-US" altLang="en-US" sz="2400" dirty="0">
                <a:latin typeface="Arial" pitchFamily="34" charset="0"/>
                <a:ea typeface="Arial Unicode MS" pitchFamily="34" charset="-128"/>
                <a:cs typeface="Arial" pitchFamily="34" charset="0"/>
              </a:rPr>
              <a:t>, the merge takes O(</a:t>
            </a:r>
            <a:r>
              <a:rPr lang="en-US" altLang="en-US" sz="2400" i="1" dirty="0" err="1">
                <a:latin typeface="Arial" pitchFamily="34" charset="0"/>
                <a:ea typeface="Arial Unicode MS" pitchFamily="34" charset="-128"/>
                <a:cs typeface="Arial" pitchFamily="34" charset="0"/>
              </a:rPr>
              <a:t>m+n</a:t>
            </a:r>
            <a:r>
              <a:rPr lang="en-US" altLang="en-US" sz="2400" dirty="0">
                <a:latin typeface="Arial" pitchFamily="34" charset="0"/>
                <a:ea typeface="Arial Unicode MS" pitchFamily="34" charset="-128"/>
                <a:cs typeface="Arial" pitchFamily="34" charset="0"/>
              </a:rPr>
              <a:t>)</a:t>
            </a:r>
          </a:p>
          <a:p>
            <a:pPr algn="just"/>
            <a:r>
              <a:rPr lang="en-US" altLang="en-US" sz="2400" dirty="0">
                <a:latin typeface="Arial" pitchFamily="34" charset="0"/>
                <a:ea typeface="Arial Unicode MS" pitchFamily="34" charset="-128"/>
                <a:cs typeface="Arial" pitchFamily="34" charset="0"/>
              </a:rPr>
              <a:t>    operations.</a:t>
            </a:r>
          </a:p>
        </p:txBody>
      </p:sp>
      <p:sp>
        <p:nvSpPr>
          <p:cNvPr id="5" name="Footer Placeholder 4">
            <a:extLst>
              <a:ext uri="{FF2B5EF4-FFF2-40B4-BE49-F238E27FC236}">
                <a16:creationId xmlns:a16="http://schemas.microsoft.com/office/drawing/2014/main" id="{D21910F7-76FE-4B55-82F0-B6F6188E70DE}"/>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49590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Skip Pointers</a:t>
            </a:r>
          </a:p>
        </p:txBody>
      </p:sp>
      <p:sp>
        <p:nvSpPr>
          <p:cNvPr id="4" name="Date Placeholder 3"/>
          <p:cNvSpPr>
            <a:spLocks noGrp="1"/>
          </p:cNvSpPr>
          <p:nvPr>
            <p:ph type="dt" sz="half" idx="11"/>
          </p:nvPr>
        </p:nvSpPr>
        <p:spPr/>
        <p:txBody>
          <a:bodyPr/>
          <a:lstStyle/>
          <a:p>
            <a:r>
              <a:rPr lang="en-US"/>
              <a:t>10/12/2023</a:t>
            </a:r>
            <a:endParaRPr lang="en-US" dirty="0"/>
          </a:p>
        </p:txBody>
      </p:sp>
      <p:sp>
        <p:nvSpPr>
          <p:cNvPr id="8" name="TextBox 7"/>
          <p:cNvSpPr txBox="1"/>
          <p:nvPr/>
        </p:nvSpPr>
        <p:spPr>
          <a:xfrm>
            <a:off x="304800" y="1447800"/>
            <a:ext cx="8458200" cy="4401205"/>
          </a:xfrm>
          <a:prstGeom prst="rect">
            <a:avLst/>
          </a:prstGeom>
          <a:noFill/>
        </p:spPr>
        <p:txBody>
          <a:bodyPr wrap="square" rtlCol="0">
            <a:spAutoFit/>
          </a:bodyPr>
          <a:lstStyle/>
          <a:p>
            <a:pPr marL="285750" indent="-285750" algn="just">
              <a:buFont typeface="Arial" pitchFamily="34" charset="0"/>
              <a:buChar char="•"/>
            </a:pPr>
            <a:r>
              <a:rPr lang="en-IN" sz="2800" dirty="0">
                <a:latin typeface="Arial" pitchFamily="34" charset="0"/>
                <a:cs typeface="Arial" pitchFamily="34" charset="0"/>
              </a:rPr>
              <a:t>Augmenting postings lists with skip pointers </a:t>
            </a:r>
          </a:p>
          <a:p>
            <a:pPr marL="285750" indent="-285750" algn="just">
              <a:buFont typeface="Arial" pitchFamily="34" charset="0"/>
              <a:buChar char="•"/>
            </a:pPr>
            <a:r>
              <a:rPr lang="en-IN" sz="2800" dirty="0">
                <a:latin typeface="Arial" pitchFamily="34" charset="0"/>
                <a:cs typeface="Arial" pitchFamily="34" charset="0"/>
              </a:rPr>
              <a:t>Skip pointers are effectively shortcuts that allow us to avoid processing parts of the postings list that will not figure in the search results.</a:t>
            </a:r>
          </a:p>
          <a:p>
            <a:pPr marL="285750" indent="-285750" algn="just">
              <a:buFont typeface="Arial" pitchFamily="34" charset="0"/>
              <a:buChar char="•"/>
            </a:pPr>
            <a:endParaRPr lang="en-IN" sz="2800" dirty="0">
              <a:latin typeface="Arial" pitchFamily="34" charset="0"/>
              <a:cs typeface="Arial" pitchFamily="34" charset="0"/>
            </a:endParaRPr>
          </a:p>
          <a:p>
            <a:pPr algn="just"/>
            <a:endParaRPr lang="en-IN" sz="2800" dirty="0">
              <a:latin typeface="Arial" pitchFamily="34" charset="0"/>
              <a:cs typeface="Arial" pitchFamily="34" charset="0"/>
            </a:endParaRPr>
          </a:p>
          <a:p>
            <a:pPr algn="just"/>
            <a:endParaRPr lang="en-IN" sz="2800" dirty="0">
              <a:latin typeface="Arial" pitchFamily="34" charset="0"/>
              <a:cs typeface="Arial" pitchFamily="34" charset="0"/>
            </a:endParaRPr>
          </a:p>
          <a:p>
            <a:pPr marL="285750" indent="-285750" algn="just">
              <a:buFont typeface="Arial" pitchFamily="34" charset="0"/>
              <a:buChar char="•"/>
            </a:pPr>
            <a:r>
              <a:rPr lang="en-IN" sz="2800" b="1" dirty="0">
                <a:solidFill>
                  <a:srgbClr val="FF0000"/>
                </a:solidFill>
                <a:latin typeface="Arial" pitchFamily="34" charset="0"/>
                <a:cs typeface="Arial" pitchFamily="34" charset="0"/>
              </a:rPr>
              <a:t>Where to place skip pointers ?</a:t>
            </a:r>
          </a:p>
          <a:p>
            <a:pPr marL="285750" indent="-285750" algn="just">
              <a:buFont typeface="Arial" pitchFamily="34" charset="0"/>
              <a:buChar char="•"/>
            </a:pPr>
            <a:r>
              <a:rPr lang="en-IN" sz="2800" b="1" dirty="0">
                <a:solidFill>
                  <a:srgbClr val="FF0000"/>
                </a:solidFill>
                <a:latin typeface="Arial" pitchFamily="34" charset="0"/>
                <a:cs typeface="Arial" pitchFamily="34" charset="0"/>
              </a:rPr>
              <a:t>How to do efficient  merging using skip pointers?</a:t>
            </a:r>
          </a:p>
        </p:txBody>
      </p:sp>
      <p:sp>
        <p:nvSpPr>
          <p:cNvPr id="2" name="Footer Placeholder 1">
            <a:extLst>
              <a:ext uri="{FF2B5EF4-FFF2-40B4-BE49-F238E27FC236}">
                <a16:creationId xmlns:a16="http://schemas.microsoft.com/office/drawing/2014/main" id="{E9C21539-5B46-4777-924F-152BEFB1D4C4}"/>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708371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grpSp>
        <p:nvGrpSpPr>
          <p:cNvPr id="4" name="Group 6"/>
          <p:cNvGrpSpPr/>
          <p:nvPr/>
        </p:nvGrpSpPr>
        <p:grpSpPr>
          <a:xfrm>
            <a:off x="2288381" y="1858962"/>
            <a:ext cx="5486400" cy="2159000"/>
            <a:chOff x="1447800" y="1660525"/>
            <a:chExt cx="5486400" cy="2159000"/>
          </a:xfrm>
        </p:grpSpPr>
        <p:grpSp>
          <p:nvGrpSpPr>
            <p:cNvPr id="6" name="Group 5"/>
            <p:cNvGrpSpPr/>
            <p:nvPr/>
          </p:nvGrpSpPr>
          <p:grpSpPr>
            <a:xfrm>
              <a:off x="1447800" y="2055813"/>
              <a:ext cx="5486400" cy="1763712"/>
              <a:chOff x="1447800" y="2055813"/>
              <a:chExt cx="5486400" cy="1763712"/>
            </a:xfrm>
          </p:grpSpPr>
          <p:grpSp>
            <p:nvGrpSpPr>
              <p:cNvPr id="7" name="Group 68"/>
              <p:cNvGrpSpPr>
                <a:grpSpLocks/>
              </p:cNvGrpSpPr>
              <p:nvPr/>
            </p:nvGrpSpPr>
            <p:grpSpPr bwMode="auto">
              <a:xfrm>
                <a:off x="1447800" y="2055813"/>
                <a:ext cx="5133975" cy="468312"/>
                <a:chOff x="912" y="1295"/>
                <a:chExt cx="3234" cy="295"/>
              </a:xfrm>
            </p:grpSpPr>
            <p:sp>
              <p:nvSpPr>
                <p:cNvPr id="44067" name="Text Box 18"/>
                <p:cNvSpPr txBox="1">
                  <a:spLocks noChangeArrowheads="1"/>
                </p:cNvSpPr>
                <p:nvPr/>
              </p:nvSpPr>
              <p:spPr bwMode="auto">
                <a:xfrm>
                  <a:off x="3661" y="1296"/>
                  <a:ext cx="485"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128</a:t>
                  </a:r>
                </a:p>
              </p:txBody>
            </p:sp>
            <p:grpSp>
              <p:nvGrpSpPr>
                <p:cNvPr id="8" name="Group 19"/>
                <p:cNvGrpSpPr>
                  <a:grpSpLocks/>
                </p:cNvGrpSpPr>
                <p:nvPr/>
              </p:nvGrpSpPr>
              <p:grpSpPr bwMode="auto">
                <a:xfrm>
                  <a:off x="912" y="1296"/>
                  <a:ext cx="408" cy="294"/>
                  <a:chOff x="1584" y="3162"/>
                  <a:chExt cx="408" cy="294"/>
                </a:xfrm>
              </p:grpSpPr>
              <p:sp>
                <p:nvSpPr>
                  <p:cNvPr id="44087" name="Text Box 20"/>
                  <p:cNvSpPr txBox="1">
                    <a:spLocks noChangeArrowheads="1"/>
                  </p:cNvSpPr>
                  <p:nvPr/>
                </p:nvSpPr>
                <p:spPr bwMode="auto">
                  <a:xfrm>
                    <a:off x="1584"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2</a:t>
                    </a:r>
                  </a:p>
                </p:txBody>
              </p:sp>
              <p:cxnSp>
                <p:nvCxnSpPr>
                  <p:cNvPr id="44088" name="AutoShape 21"/>
                  <p:cNvCxnSpPr>
                    <a:cxnSpLocks noChangeShapeType="1"/>
                    <a:stCxn id="44087" idx="3"/>
                    <a:endCxn id="44085"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9" name="Group 22"/>
                <p:cNvGrpSpPr>
                  <a:grpSpLocks/>
                </p:cNvGrpSpPr>
                <p:nvPr/>
              </p:nvGrpSpPr>
              <p:grpSpPr bwMode="auto">
                <a:xfrm>
                  <a:off x="1320" y="1296"/>
                  <a:ext cx="421" cy="294"/>
                  <a:chOff x="1992" y="3162"/>
                  <a:chExt cx="421" cy="294"/>
                </a:xfrm>
              </p:grpSpPr>
              <p:sp>
                <p:nvSpPr>
                  <p:cNvPr id="44085" name="Text Box 23"/>
                  <p:cNvSpPr txBox="1">
                    <a:spLocks noChangeArrowheads="1"/>
                  </p:cNvSpPr>
                  <p:nvPr/>
                </p:nvSpPr>
                <p:spPr bwMode="auto">
                  <a:xfrm>
                    <a:off x="1992"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4</a:t>
                    </a:r>
                  </a:p>
                </p:txBody>
              </p:sp>
              <p:cxnSp>
                <p:nvCxnSpPr>
                  <p:cNvPr id="44086" name="AutoShape 24"/>
                  <p:cNvCxnSpPr>
                    <a:cxnSpLocks noChangeShapeType="1"/>
                    <a:stCxn id="44085" idx="3"/>
                    <a:endCxn id="44083"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0" name="Group 25"/>
                <p:cNvGrpSpPr>
                  <a:grpSpLocks/>
                </p:cNvGrpSpPr>
                <p:nvPr/>
              </p:nvGrpSpPr>
              <p:grpSpPr bwMode="auto">
                <a:xfrm>
                  <a:off x="1741" y="1296"/>
                  <a:ext cx="384" cy="294"/>
                  <a:chOff x="2413" y="3162"/>
                  <a:chExt cx="384" cy="294"/>
                </a:xfrm>
              </p:grpSpPr>
              <p:sp>
                <p:nvSpPr>
                  <p:cNvPr id="44083" name="Text Box 26"/>
                  <p:cNvSpPr txBox="1">
                    <a:spLocks noChangeArrowheads="1"/>
                  </p:cNvSpPr>
                  <p:nvPr/>
                </p:nvSpPr>
                <p:spPr bwMode="auto">
                  <a:xfrm>
                    <a:off x="2413"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8</a:t>
                    </a:r>
                  </a:p>
                </p:txBody>
              </p:sp>
              <p:cxnSp>
                <p:nvCxnSpPr>
                  <p:cNvPr id="44084" name="AutoShape 27"/>
                  <p:cNvCxnSpPr>
                    <a:cxnSpLocks noChangeShapeType="1"/>
                    <a:stCxn id="44083" idx="3"/>
                    <a:endCxn id="44081" idx="1"/>
                  </p:cNvCxnSpPr>
                  <p:nvPr/>
                </p:nvCxnSpPr>
                <p:spPr bwMode="auto">
                  <a:xfrm flipV="1">
                    <a:off x="2656" y="3307"/>
                    <a:ext cx="141"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1" name="Group 28"/>
                <p:cNvGrpSpPr>
                  <a:grpSpLocks/>
                </p:cNvGrpSpPr>
                <p:nvPr/>
              </p:nvGrpSpPr>
              <p:grpSpPr bwMode="auto">
                <a:xfrm>
                  <a:off x="2125" y="1296"/>
                  <a:ext cx="480" cy="291"/>
                  <a:chOff x="2797" y="3162"/>
                  <a:chExt cx="480" cy="291"/>
                </a:xfrm>
              </p:grpSpPr>
              <p:sp>
                <p:nvSpPr>
                  <p:cNvPr id="44081" name="Text Box 29"/>
                  <p:cNvSpPr txBox="1">
                    <a:spLocks noChangeArrowheads="1"/>
                  </p:cNvSpPr>
                  <p:nvPr/>
                </p:nvSpPr>
                <p:spPr bwMode="auto">
                  <a:xfrm>
                    <a:off x="2797" y="3162"/>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41</a:t>
                    </a:r>
                  </a:p>
                </p:txBody>
              </p:sp>
              <p:cxnSp>
                <p:nvCxnSpPr>
                  <p:cNvPr id="44082" name="AutoShape 30"/>
                  <p:cNvCxnSpPr>
                    <a:cxnSpLocks noChangeShapeType="1"/>
                    <a:stCxn id="44081" idx="3"/>
                    <a:endCxn id="44079" idx="1"/>
                  </p:cNvCxnSpPr>
                  <p:nvPr/>
                </p:nvCxnSpPr>
                <p:spPr bwMode="auto">
                  <a:xfrm>
                    <a:off x="3159" y="3307"/>
                    <a:ext cx="118"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2" name="Group 31"/>
                <p:cNvGrpSpPr>
                  <a:grpSpLocks/>
                </p:cNvGrpSpPr>
                <p:nvPr/>
              </p:nvGrpSpPr>
              <p:grpSpPr bwMode="auto">
                <a:xfrm>
                  <a:off x="2605" y="1296"/>
                  <a:ext cx="528" cy="291"/>
                  <a:chOff x="3277" y="3162"/>
                  <a:chExt cx="528" cy="291"/>
                </a:xfrm>
              </p:grpSpPr>
              <p:sp>
                <p:nvSpPr>
                  <p:cNvPr id="44079" name="Text Box 32"/>
                  <p:cNvSpPr txBox="1">
                    <a:spLocks noChangeArrowheads="1"/>
                  </p:cNvSpPr>
                  <p:nvPr/>
                </p:nvSpPr>
                <p:spPr bwMode="auto">
                  <a:xfrm>
                    <a:off x="3277" y="3162"/>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48</a:t>
                    </a:r>
                  </a:p>
                </p:txBody>
              </p:sp>
              <p:cxnSp>
                <p:nvCxnSpPr>
                  <p:cNvPr id="44080" name="AutoShape 33"/>
                  <p:cNvCxnSpPr>
                    <a:cxnSpLocks noChangeShapeType="1"/>
                    <a:stCxn id="44079" idx="3"/>
                    <a:endCxn id="44077" idx="1"/>
                  </p:cNvCxnSpPr>
                  <p:nvPr/>
                </p:nvCxnSpPr>
                <p:spPr bwMode="auto">
                  <a:xfrm>
                    <a:off x="3639" y="3307"/>
                    <a:ext cx="166"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3" name="Group 34"/>
                <p:cNvGrpSpPr>
                  <a:grpSpLocks/>
                </p:cNvGrpSpPr>
                <p:nvPr/>
              </p:nvGrpSpPr>
              <p:grpSpPr bwMode="auto">
                <a:xfrm>
                  <a:off x="3133" y="1296"/>
                  <a:ext cx="528" cy="294"/>
                  <a:chOff x="3805" y="3162"/>
                  <a:chExt cx="528" cy="294"/>
                </a:xfrm>
              </p:grpSpPr>
              <p:sp>
                <p:nvSpPr>
                  <p:cNvPr id="44077" name="Text Box 35"/>
                  <p:cNvSpPr txBox="1">
                    <a:spLocks noChangeArrowheads="1"/>
                  </p:cNvSpPr>
                  <p:nvPr/>
                </p:nvSpPr>
                <p:spPr bwMode="auto">
                  <a:xfrm>
                    <a:off x="3805" y="3162"/>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64</a:t>
                    </a:r>
                  </a:p>
                </p:txBody>
              </p:sp>
              <p:cxnSp>
                <p:nvCxnSpPr>
                  <p:cNvPr id="44078" name="AutoShape 36"/>
                  <p:cNvCxnSpPr>
                    <a:cxnSpLocks noChangeShapeType="1"/>
                    <a:stCxn id="44077" idx="3"/>
                    <a:endCxn id="44067"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4" name="Group 39"/>
                <p:cNvGrpSpPr>
                  <a:grpSpLocks/>
                </p:cNvGrpSpPr>
                <p:nvPr/>
              </p:nvGrpSpPr>
              <p:grpSpPr bwMode="auto">
                <a:xfrm>
                  <a:off x="1035" y="1295"/>
                  <a:ext cx="2870" cy="1"/>
                  <a:chOff x="1227" y="1817"/>
                  <a:chExt cx="2870" cy="1"/>
                </a:xfrm>
              </p:grpSpPr>
              <p:cxnSp>
                <p:nvCxnSpPr>
                  <p:cNvPr id="44075" name="AutoShape 37"/>
                  <p:cNvCxnSpPr>
                    <a:cxnSpLocks noChangeShapeType="1"/>
                    <a:stCxn id="44087" idx="0"/>
                    <a:endCxn id="44081" idx="0"/>
                  </p:cNvCxnSpPr>
                  <p:nvPr/>
                </p:nvCxnSpPr>
                <p:spPr bwMode="auto">
                  <a:xfrm rot="5400000" flipH="1" flipV="1">
                    <a:off x="1862" y="1182"/>
                    <a:ext cx="1" cy="1272"/>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44076" name="AutoShape 38"/>
                  <p:cNvCxnSpPr>
                    <a:cxnSpLocks noChangeShapeType="1"/>
                    <a:stCxn id="44081" idx="0"/>
                    <a:endCxn id="44067" idx="0"/>
                  </p:cNvCxnSpPr>
                  <p:nvPr/>
                </p:nvCxnSpPr>
                <p:spPr bwMode="auto">
                  <a:xfrm rot="5400000" flipH="1" flipV="1">
                    <a:off x="3297" y="1019"/>
                    <a:ext cx="1" cy="1598"/>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grpSp>
          <p:sp>
            <p:nvSpPr>
              <p:cNvPr id="44037" name="Text Box 40"/>
              <p:cNvSpPr txBox="1">
                <a:spLocks noChangeArrowheads="1"/>
              </p:cNvSpPr>
              <p:nvPr/>
            </p:nvSpPr>
            <p:spPr bwMode="auto">
              <a:xfrm>
                <a:off x="6356350" y="3352800"/>
                <a:ext cx="5778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31</a:t>
                </a:r>
              </a:p>
            </p:txBody>
          </p:sp>
          <p:grpSp>
            <p:nvGrpSpPr>
              <p:cNvPr id="15" name="Group 41"/>
              <p:cNvGrpSpPr>
                <a:grpSpLocks/>
              </p:cNvGrpSpPr>
              <p:nvPr/>
            </p:nvGrpSpPr>
            <p:grpSpPr bwMode="auto">
              <a:xfrm>
                <a:off x="1479550" y="3352800"/>
                <a:ext cx="647700" cy="466725"/>
                <a:chOff x="1597" y="3498"/>
                <a:chExt cx="408" cy="294"/>
              </a:xfrm>
            </p:grpSpPr>
            <p:sp>
              <p:nvSpPr>
                <p:cNvPr id="44065" name="Text Box 42"/>
                <p:cNvSpPr txBox="1">
                  <a:spLocks noChangeArrowheads="1"/>
                </p:cNvSpPr>
                <p:nvPr/>
              </p:nvSpPr>
              <p:spPr bwMode="auto">
                <a:xfrm>
                  <a:off x="1597"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1</a:t>
                  </a:r>
                </a:p>
              </p:txBody>
            </p:sp>
            <p:cxnSp>
              <p:nvCxnSpPr>
                <p:cNvPr id="44066" name="AutoShape 43"/>
                <p:cNvCxnSpPr>
                  <a:cxnSpLocks noChangeShapeType="1"/>
                  <a:stCxn id="44065" idx="3"/>
                  <a:endCxn id="44063"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6" name="Group 44"/>
              <p:cNvGrpSpPr>
                <a:grpSpLocks/>
              </p:cNvGrpSpPr>
              <p:nvPr/>
            </p:nvGrpSpPr>
            <p:grpSpPr bwMode="auto">
              <a:xfrm>
                <a:off x="2127250" y="3352800"/>
                <a:ext cx="647700" cy="466725"/>
                <a:chOff x="2005" y="3498"/>
                <a:chExt cx="408" cy="294"/>
              </a:xfrm>
            </p:grpSpPr>
            <p:sp>
              <p:nvSpPr>
                <p:cNvPr id="44063" name="Text Box 45"/>
                <p:cNvSpPr txBox="1">
                  <a:spLocks noChangeArrowheads="1"/>
                </p:cNvSpPr>
                <p:nvPr/>
              </p:nvSpPr>
              <p:spPr bwMode="auto">
                <a:xfrm>
                  <a:off x="2005"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2</a:t>
                  </a:r>
                </a:p>
              </p:txBody>
            </p:sp>
            <p:cxnSp>
              <p:nvCxnSpPr>
                <p:cNvPr id="44064" name="AutoShape 46"/>
                <p:cNvCxnSpPr>
                  <a:cxnSpLocks noChangeShapeType="1"/>
                  <a:stCxn id="44063" idx="3"/>
                  <a:endCxn id="44061"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7" name="Group 47"/>
              <p:cNvGrpSpPr>
                <a:grpSpLocks/>
              </p:cNvGrpSpPr>
              <p:nvPr/>
            </p:nvGrpSpPr>
            <p:grpSpPr bwMode="auto">
              <a:xfrm>
                <a:off x="2774950" y="3352800"/>
                <a:ext cx="630238" cy="466725"/>
                <a:chOff x="2413" y="3498"/>
                <a:chExt cx="397" cy="294"/>
              </a:xfrm>
            </p:grpSpPr>
            <p:sp>
              <p:nvSpPr>
                <p:cNvPr id="44061" name="Text Box 48"/>
                <p:cNvSpPr txBox="1">
                  <a:spLocks noChangeArrowheads="1"/>
                </p:cNvSpPr>
                <p:nvPr/>
              </p:nvSpPr>
              <p:spPr bwMode="auto">
                <a:xfrm>
                  <a:off x="2413"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3</a:t>
                  </a:r>
                </a:p>
              </p:txBody>
            </p:sp>
            <p:cxnSp>
              <p:nvCxnSpPr>
                <p:cNvPr id="44062" name="AutoShape 49"/>
                <p:cNvCxnSpPr>
                  <a:cxnSpLocks noChangeShapeType="1"/>
                  <a:stCxn id="44061" idx="3"/>
                  <a:endCxn id="44059"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8" name="Group 50"/>
              <p:cNvGrpSpPr>
                <a:grpSpLocks/>
              </p:cNvGrpSpPr>
              <p:nvPr/>
            </p:nvGrpSpPr>
            <p:grpSpPr bwMode="auto">
              <a:xfrm>
                <a:off x="3405188" y="3352800"/>
                <a:ext cx="557212" cy="466725"/>
                <a:chOff x="2810" y="3498"/>
                <a:chExt cx="351" cy="294"/>
              </a:xfrm>
            </p:grpSpPr>
            <p:sp>
              <p:nvSpPr>
                <p:cNvPr id="44059" name="Text Box 51"/>
                <p:cNvSpPr txBox="1">
                  <a:spLocks noChangeArrowheads="1"/>
                </p:cNvSpPr>
                <p:nvPr/>
              </p:nvSpPr>
              <p:spPr bwMode="auto">
                <a:xfrm>
                  <a:off x="2810"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8</a:t>
                  </a:r>
                </a:p>
              </p:txBody>
            </p:sp>
            <p:cxnSp>
              <p:nvCxnSpPr>
                <p:cNvPr id="44060" name="AutoShape 52"/>
                <p:cNvCxnSpPr>
                  <a:cxnSpLocks noChangeShapeType="1"/>
                  <a:stCxn id="44059" idx="3"/>
                  <a:endCxn id="44057" idx="1"/>
                </p:cNvCxnSpPr>
                <p:nvPr/>
              </p:nvCxnSpPr>
              <p:spPr bwMode="auto">
                <a:xfrm flipV="1">
                  <a:off x="3053" y="3643"/>
                  <a:ext cx="108"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 name="Group 53"/>
              <p:cNvGrpSpPr>
                <a:grpSpLocks/>
              </p:cNvGrpSpPr>
              <p:nvPr/>
            </p:nvGrpSpPr>
            <p:grpSpPr bwMode="auto">
              <a:xfrm>
                <a:off x="3962400" y="3352800"/>
                <a:ext cx="869950" cy="461963"/>
                <a:chOff x="3161" y="3498"/>
                <a:chExt cx="548" cy="291"/>
              </a:xfrm>
            </p:grpSpPr>
            <p:sp>
              <p:nvSpPr>
                <p:cNvPr id="44057" name="Text Box 54"/>
                <p:cNvSpPr txBox="1">
                  <a:spLocks noChangeArrowheads="1"/>
                </p:cNvSpPr>
                <p:nvPr/>
              </p:nvSpPr>
              <p:spPr bwMode="auto">
                <a:xfrm>
                  <a:off x="3161" y="3498"/>
                  <a:ext cx="384"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11</a:t>
                  </a:r>
                </a:p>
              </p:txBody>
            </p:sp>
            <p:cxnSp>
              <p:nvCxnSpPr>
                <p:cNvPr id="44058" name="AutoShape 55"/>
                <p:cNvCxnSpPr>
                  <a:cxnSpLocks noChangeShapeType="1"/>
                  <a:stCxn id="44057" idx="3"/>
                  <a:endCxn id="44055" idx="1"/>
                </p:cNvCxnSpPr>
                <p:nvPr/>
              </p:nvCxnSpPr>
              <p:spPr bwMode="auto">
                <a:xfrm>
                  <a:off x="3545" y="3643"/>
                  <a:ext cx="164"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0" name="Group 56"/>
              <p:cNvGrpSpPr>
                <a:grpSpLocks/>
              </p:cNvGrpSpPr>
              <p:nvPr/>
            </p:nvGrpSpPr>
            <p:grpSpPr bwMode="auto">
              <a:xfrm>
                <a:off x="4832350" y="3352800"/>
                <a:ext cx="762000" cy="466725"/>
                <a:chOff x="3565" y="2496"/>
                <a:chExt cx="480" cy="294"/>
              </a:xfrm>
            </p:grpSpPr>
            <p:sp>
              <p:nvSpPr>
                <p:cNvPr id="44055" name="Text Box 57"/>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17</a:t>
                  </a:r>
                </a:p>
              </p:txBody>
            </p:sp>
            <p:cxnSp>
              <p:nvCxnSpPr>
                <p:cNvPr id="44056" name="AutoShape 58"/>
                <p:cNvCxnSpPr>
                  <a:cxnSpLocks noChangeShapeType="1"/>
                  <a:stCxn id="44055" idx="3"/>
                  <a:endCxn id="44053" idx="1"/>
                </p:cNvCxnSpPr>
                <p:nvPr/>
              </p:nvCxnSpPr>
              <p:spPr bwMode="auto">
                <a:xfrm>
                  <a:off x="3936" y="2643"/>
                  <a:ext cx="109"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1" name="Group 59"/>
              <p:cNvGrpSpPr>
                <a:grpSpLocks/>
              </p:cNvGrpSpPr>
              <p:nvPr/>
            </p:nvGrpSpPr>
            <p:grpSpPr bwMode="auto">
              <a:xfrm>
                <a:off x="5594350" y="3352800"/>
                <a:ext cx="838200" cy="466725"/>
                <a:chOff x="4045" y="3498"/>
                <a:chExt cx="528" cy="294"/>
              </a:xfrm>
            </p:grpSpPr>
            <p:sp>
              <p:nvSpPr>
                <p:cNvPr id="44053" name="Text Box 60"/>
                <p:cNvSpPr txBox="1">
                  <a:spLocks noChangeArrowheads="1"/>
                </p:cNvSpPr>
                <p:nvPr/>
              </p:nvSpPr>
              <p:spPr bwMode="auto">
                <a:xfrm>
                  <a:off x="4045" y="3498"/>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21</a:t>
                  </a:r>
                </a:p>
              </p:txBody>
            </p:sp>
            <p:cxnSp>
              <p:nvCxnSpPr>
                <p:cNvPr id="44054" name="AutoShape 61"/>
                <p:cNvCxnSpPr>
                  <a:cxnSpLocks noChangeShapeType="1"/>
                  <a:stCxn id="44053" idx="3"/>
                  <a:endCxn id="44037" idx="1"/>
                </p:cNvCxnSpPr>
                <p:nvPr/>
              </p:nvCxnSpPr>
              <p:spPr bwMode="auto">
                <a:xfrm>
                  <a:off x="4409" y="3645"/>
                  <a:ext cx="164"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2" name="Group 67"/>
              <p:cNvGrpSpPr>
                <a:grpSpLocks/>
              </p:cNvGrpSpPr>
              <p:nvPr/>
            </p:nvGrpSpPr>
            <p:grpSpPr bwMode="auto">
              <a:xfrm>
                <a:off x="1674813" y="3351213"/>
                <a:ext cx="4972050" cy="1587"/>
                <a:chOff x="1055" y="1967"/>
                <a:chExt cx="3132" cy="1"/>
              </a:xfrm>
            </p:grpSpPr>
            <p:cxnSp>
              <p:nvCxnSpPr>
                <p:cNvPr id="44051" name="AutoShape 65"/>
                <p:cNvCxnSpPr>
                  <a:cxnSpLocks noChangeShapeType="1"/>
                  <a:stCxn id="44065" idx="0"/>
                  <a:endCxn id="44057" idx="0"/>
                </p:cNvCxnSpPr>
                <p:nvPr/>
              </p:nvCxnSpPr>
              <p:spPr bwMode="auto">
                <a:xfrm rot="5400000" flipH="1" flipV="1">
                  <a:off x="1871" y="1151"/>
                  <a:ext cx="1" cy="1634"/>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44052" name="AutoShape 66"/>
                <p:cNvCxnSpPr>
                  <a:cxnSpLocks noChangeShapeType="1"/>
                  <a:stCxn id="44057" idx="0"/>
                  <a:endCxn id="44037" idx="0"/>
                </p:cNvCxnSpPr>
                <p:nvPr/>
              </p:nvCxnSpPr>
              <p:spPr bwMode="auto">
                <a:xfrm rot="5400000" flipH="1" flipV="1">
                  <a:off x="3437" y="1219"/>
                  <a:ext cx="1" cy="1498"/>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44046" name="Text Box 70"/>
              <p:cNvSpPr txBox="1">
                <a:spLocks noChangeArrowheads="1"/>
              </p:cNvSpPr>
              <p:nvPr/>
            </p:nvSpPr>
            <p:spPr bwMode="auto">
              <a:xfrm>
                <a:off x="4251325" y="298132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000">
                    <a:solidFill>
                      <a:schemeClr val="hlink"/>
                    </a:solidFill>
                    <a:latin typeface="Lucida Sans" pitchFamily="34" charset="0"/>
                    <a:ea typeface="Arial Unicode MS" pitchFamily="34" charset="-128"/>
                  </a:rPr>
                  <a:t>31</a:t>
                </a:r>
              </a:p>
            </p:txBody>
          </p:sp>
          <p:sp>
            <p:nvSpPr>
              <p:cNvPr id="44047" name="Text Box 71"/>
              <p:cNvSpPr txBox="1">
                <a:spLocks noChangeArrowheads="1"/>
              </p:cNvSpPr>
              <p:nvPr/>
            </p:nvSpPr>
            <p:spPr bwMode="auto">
              <a:xfrm>
                <a:off x="1628775" y="3032125"/>
                <a:ext cx="50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000">
                    <a:solidFill>
                      <a:schemeClr val="hlink"/>
                    </a:solidFill>
                    <a:latin typeface="Lucida Sans" pitchFamily="34" charset="0"/>
                    <a:ea typeface="Arial Unicode MS" pitchFamily="34" charset="-128"/>
                  </a:rPr>
                  <a:t>11</a:t>
                </a:r>
              </a:p>
            </p:txBody>
          </p:sp>
        </p:grpSp>
        <p:sp>
          <p:nvSpPr>
            <p:cNvPr id="44048" name="Text Box 72"/>
            <p:cNvSpPr txBox="1">
              <a:spLocks noChangeArrowheads="1"/>
            </p:cNvSpPr>
            <p:nvPr/>
          </p:nvSpPr>
          <p:spPr bwMode="auto">
            <a:xfrm>
              <a:off x="1628775" y="1676400"/>
              <a:ext cx="50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000">
                  <a:solidFill>
                    <a:schemeClr val="hlink"/>
                  </a:solidFill>
                  <a:latin typeface="Lucida Sans" pitchFamily="34" charset="0"/>
                  <a:ea typeface="Arial Unicode MS" pitchFamily="34" charset="-128"/>
                </a:rPr>
                <a:t>41</a:t>
              </a:r>
            </a:p>
          </p:txBody>
        </p:sp>
        <p:sp>
          <p:nvSpPr>
            <p:cNvPr id="44049" name="Text Box 73"/>
            <p:cNvSpPr txBox="1">
              <a:spLocks noChangeArrowheads="1"/>
            </p:cNvSpPr>
            <p:nvPr/>
          </p:nvSpPr>
          <p:spPr bwMode="auto">
            <a:xfrm>
              <a:off x="3657600" y="166052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000">
                  <a:solidFill>
                    <a:schemeClr val="hlink"/>
                  </a:solidFill>
                  <a:latin typeface="Lucida Sans" pitchFamily="34" charset="0"/>
                  <a:ea typeface="Arial Unicode MS" pitchFamily="34" charset="-128"/>
                </a:rPr>
                <a:t>128</a:t>
              </a:r>
            </a:p>
          </p:txBody>
        </p:sp>
      </p:grpSp>
      <p:sp>
        <p:nvSpPr>
          <p:cNvPr id="44050"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2.3</a:t>
            </a:r>
          </a:p>
        </p:txBody>
      </p:sp>
      <p:sp>
        <p:nvSpPr>
          <p:cNvPr id="60" name="Content Placeholder 2"/>
          <p:cNvSpPr>
            <a:spLocks noGrp="1"/>
          </p:cNvSpPr>
          <p:nvPr>
            <p:ph sz="quarter" idx="10"/>
          </p:nvPr>
        </p:nvSpPr>
        <p:spPr>
          <a:xfrm>
            <a:off x="304800" y="152400"/>
            <a:ext cx="6324600" cy="1143000"/>
          </a:xfrm>
        </p:spPr>
        <p:txBody>
          <a:bodyPr>
            <a:normAutofit/>
          </a:bodyPr>
          <a:lstStyle/>
          <a:p>
            <a:pPr algn="ctr"/>
            <a:r>
              <a:rPr lang="en-IN" sz="4000" dirty="0">
                <a:effectLst>
                  <a:outerShdw blurRad="38100" dist="38100" dir="2700000" algn="tl">
                    <a:srgbClr val="000000">
                      <a:alpha val="43137"/>
                    </a:srgbClr>
                  </a:outerShdw>
                </a:effectLst>
              </a:rPr>
              <a:t>Skip Pointers</a:t>
            </a:r>
          </a:p>
        </p:txBody>
      </p:sp>
      <p:sp>
        <p:nvSpPr>
          <p:cNvPr id="5" name="TextBox 4"/>
          <p:cNvSpPr txBox="1"/>
          <p:nvPr/>
        </p:nvSpPr>
        <p:spPr>
          <a:xfrm>
            <a:off x="304800" y="2344837"/>
            <a:ext cx="1295400" cy="461665"/>
          </a:xfrm>
          <a:prstGeom prst="rect">
            <a:avLst/>
          </a:prstGeom>
          <a:noFill/>
        </p:spPr>
        <p:txBody>
          <a:bodyPr wrap="square" rtlCol="0">
            <a:spAutoFit/>
          </a:bodyPr>
          <a:lstStyle/>
          <a:p>
            <a:r>
              <a:rPr lang="en-IN" sz="2400" dirty="0">
                <a:latin typeface="Arial" pitchFamily="34" charset="0"/>
                <a:cs typeface="Arial" pitchFamily="34" charset="0"/>
              </a:rPr>
              <a:t>Brutus</a:t>
            </a:r>
          </a:p>
        </p:txBody>
      </p:sp>
      <p:sp>
        <p:nvSpPr>
          <p:cNvPr id="62" name="TextBox 61"/>
          <p:cNvSpPr txBox="1"/>
          <p:nvPr/>
        </p:nvSpPr>
        <p:spPr>
          <a:xfrm>
            <a:off x="304800" y="3601522"/>
            <a:ext cx="1295400" cy="461665"/>
          </a:xfrm>
          <a:prstGeom prst="rect">
            <a:avLst/>
          </a:prstGeom>
          <a:noFill/>
        </p:spPr>
        <p:txBody>
          <a:bodyPr wrap="square" rtlCol="0">
            <a:spAutoFit/>
          </a:bodyPr>
          <a:lstStyle/>
          <a:p>
            <a:r>
              <a:rPr lang="en-IN" sz="2400" dirty="0">
                <a:latin typeface="Arial" pitchFamily="34" charset="0"/>
                <a:cs typeface="Arial" pitchFamily="34" charset="0"/>
              </a:rPr>
              <a:t>Caesar</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354AF3FF-845F-4C44-A3AF-8061798BB7DA}"/>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796721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5078" name="Text Box 55"/>
          <p:cNvSpPr txBox="1">
            <a:spLocks noChangeArrowheads="1"/>
          </p:cNvSpPr>
          <p:nvPr/>
        </p:nvSpPr>
        <p:spPr bwMode="auto">
          <a:xfrm>
            <a:off x="2098674" y="1575933"/>
            <a:ext cx="50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000" dirty="0">
                <a:solidFill>
                  <a:schemeClr val="hlink"/>
                </a:solidFill>
                <a:latin typeface="Lucida Sans" pitchFamily="34" charset="0"/>
                <a:ea typeface="Arial Unicode MS" pitchFamily="34" charset="-128"/>
              </a:rPr>
              <a:t>41</a:t>
            </a:r>
          </a:p>
        </p:txBody>
      </p:sp>
      <p:sp>
        <p:nvSpPr>
          <p:cNvPr id="45079" name="Text Box 56"/>
          <p:cNvSpPr txBox="1">
            <a:spLocks noChangeArrowheads="1"/>
          </p:cNvSpPr>
          <p:nvPr/>
        </p:nvSpPr>
        <p:spPr bwMode="auto">
          <a:xfrm>
            <a:off x="3657600" y="1660525"/>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000">
                <a:solidFill>
                  <a:schemeClr val="hlink"/>
                </a:solidFill>
                <a:latin typeface="Lucida Sans" pitchFamily="34" charset="0"/>
                <a:ea typeface="Arial Unicode MS" pitchFamily="34" charset="-128"/>
              </a:rPr>
              <a:t>128</a:t>
            </a:r>
          </a:p>
        </p:txBody>
      </p:sp>
      <p:sp>
        <p:nvSpPr>
          <p:cNvPr id="45082" name="Text Box 60"/>
          <p:cNvSpPr txBox="1">
            <a:spLocks noChangeArrowheads="1"/>
          </p:cNvSpPr>
          <p:nvPr/>
        </p:nvSpPr>
        <p:spPr bwMode="auto">
          <a:xfrm>
            <a:off x="381000" y="4038600"/>
            <a:ext cx="83058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marL="342900" indent="-342900" algn="just">
              <a:spcBef>
                <a:spcPct val="20000"/>
              </a:spcBef>
              <a:buClr>
                <a:srgbClr val="A50021"/>
              </a:buClr>
              <a:buSzPct val="60000"/>
              <a:buFont typeface="Arial" pitchFamily="34" charset="0"/>
              <a:buChar char="•"/>
            </a:pPr>
            <a:r>
              <a:rPr lang="en-US" altLang="en-US" sz="2400" dirty="0">
                <a:latin typeface="Arial" pitchFamily="34" charset="0"/>
                <a:ea typeface="Arial Unicode MS" pitchFamily="34" charset="-128"/>
                <a:cs typeface="Arial" pitchFamily="34" charset="0"/>
              </a:rPr>
              <a:t>Suppose we’ve stepped through the lists until we process </a:t>
            </a:r>
            <a:r>
              <a:rPr lang="en-US" altLang="en-US" sz="2400" b="1" dirty="0">
                <a:latin typeface="Arial" pitchFamily="34" charset="0"/>
                <a:ea typeface="Arial Unicode MS" pitchFamily="34" charset="-128"/>
                <a:cs typeface="Arial" pitchFamily="34" charset="0"/>
              </a:rPr>
              <a:t>8 </a:t>
            </a:r>
            <a:r>
              <a:rPr lang="en-US" altLang="en-US" sz="2400" dirty="0">
                <a:latin typeface="Arial" pitchFamily="34" charset="0"/>
                <a:ea typeface="Arial Unicode MS" pitchFamily="34" charset="-128"/>
                <a:cs typeface="Arial" pitchFamily="34" charset="0"/>
              </a:rPr>
              <a:t>on each list. We match it and advance.</a:t>
            </a:r>
          </a:p>
          <a:p>
            <a:pPr marL="342900" indent="-342900" algn="just">
              <a:spcBef>
                <a:spcPct val="20000"/>
              </a:spcBef>
              <a:buClr>
                <a:srgbClr val="A50021"/>
              </a:buClr>
              <a:buSzPct val="60000"/>
              <a:buFont typeface="Arial" pitchFamily="34" charset="0"/>
              <a:buChar char="•"/>
            </a:pPr>
            <a:r>
              <a:rPr lang="en-US" altLang="en-US" sz="2400" dirty="0">
                <a:latin typeface="Arial" pitchFamily="34" charset="0"/>
                <a:ea typeface="Arial Unicode MS" pitchFamily="34" charset="-128"/>
                <a:cs typeface="Arial" pitchFamily="34" charset="0"/>
              </a:rPr>
              <a:t>We then have </a:t>
            </a:r>
            <a:r>
              <a:rPr lang="en-US" altLang="en-US" sz="2400" b="1" dirty="0">
                <a:latin typeface="Arial" pitchFamily="34" charset="0"/>
                <a:ea typeface="Arial Unicode MS" pitchFamily="34" charset="-128"/>
                <a:cs typeface="Arial" pitchFamily="34" charset="0"/>
              </a:rPr>
              <a:t>41</a:t>
            </a:r>
            <a:r>
              <a:rPr lang="en-US" altLang="en-US" sz="2400" dirty="0">
                <a:latin typeface="Arial" pitchFamily="34" charset="0"/>
                <a:ea typeface="Arial Unicode MS" pitchFamily="34" charset="-128"/>
                <a:cs typeface="Arial" pitchFamily="34" charset="0"/>
              </a:rPr>
              <a:t> and </a:t>
            </a:r>
            <a:r>
              <a:rPr lang="en-US" altLang="en-US" sz="2400" b="1" dirty="0">
                <a:latin typeface="Arial" pitchFamily="34" charset="0"/>
                <a:ea typeface="Arial Unicode MS" pitchFamily="34" charset="-128"/>
                <a:cs typeface="Arial" pitchFamily="34" charset="0"/>
              </a:rPr>
              <a:t>11</a:t>
            </a:r>
            <a:r>
              <a:rPr lang="en-US" altLang="en-US" sz="2400" dirty="0">
                <a:latin typeface="Arial" pitchFamily="34" charset="0"/>
                <a:ea typeface="Arial Unicode MS" pitchFamily="34" charset="-128"/>
                <a:cs typeface="Arial" pitchFamily="34" charset="0"/>
              </a:rPr>
              <a:t> on the lower.  </a:t>
            </a:r>
            <a:r>
              <a:rPr lang="en-US" altLang="en-US" sz="2400" b="1" dirty="0">
                <a:latin typeface="Arial" pitchFamily="34" charset="0"/>
                <a:ea typeface="Arial Unicode MS" pitchFamily="34" charset="-128"/>
                <a:cs typeface="Arial" pitchFamily="34" charset="0"/>
              </a:rPr>
              <a:t>11</a:t>
            </a:r>
            <a:r>
              <a:rPr lang="en-US" altLang="en-US" sz="2400" dirty="0">
                <a:latin typeface="Arial" pitchFamily="34" charset="0"/>
                <a:ea typeface="Arial Unicode MS" pitchFamily="34" charset="-128"/>
                <a:cs typeface="Arial" pitchFamily="34" charset="0"/>
              </a:rPr>
              <a:t> is smaller</a:t>
            </a:r>
          </a:p>
          <a:p>
            <a:pPr marL="342900" indent="-342900" algn="just">
              <a:buFont typeface="Arial" pitchFamily="34" charset="0"/>
              <a:buChar char="•"/>
            </a:pPr>
            <a:r>
              <a:rPr lang="en-US" altLang="en-US" sz="2400" dirty="0">
                <a:latin typeface="Arial" pitchFamily="34" charset="0"/>
                <a:ea typeface="Arial Unicode MS" pitchFamily="34" charset="-128"/>
                <a:cs typeface="Arial" pitchFamily="34" charset="0"/>
              </a:rPr>
              <a:t>But the skip successor of </a:t>
            </a:r>
            <a:r>
              <a:rPr lang="en-US" altLang="en-US" sz="2400" b="1" dirty="0">
                <a:latin typeface="Arial" pitchFamily="34" charset="0"/>
                <a:ea typeface="Arial Unicode MS" pitchFamily="34" charset="-128"/>
                <a:cs typeface="Arial" pitchFamily="34" charset="0"/>
              </a:rPr>
              <a:t>11</a:t>
            </a:r>
            <a:r>
              <a:rPr lang="en-US" altLang="en-US" sz="2400" dirty="0">
                <a:latin typeface="Arial" pitchFamily="34" charset="0"/>
                <a:ea typeface="Arial Unicode MS" pitchFamily="34" charset="-128"/>
                <a:cs typeface="Arial" pitchFamily="34" charset="0"/>
              </a:rPr>
              <a:t> on the lower list is </a:t>
            </a:r>
            <a:r>
              <a:rPr lang="en-US" altLang="en-US" sz="2400" b="1" dirty="0">
                <a:latin typeface="Arial" pitchFamily="34" charset="0"/>
                <a:ea typeface="Arial Unicode MS" pitchFamily="34" charset="-128"/>
                <a:cs typeface="Arial" pitchFamily="34" charset="0"/>
              </a:rPr>
              <a:t>31</a:t>
            </a:r>
            <a:r>
              <a:rPr lang="en-US" altLang="en-US" sz="2400" dirty="0">
                <a:latin typeface="Arial" pitchFamily="34" charset="0"/>
                <a:ea typeface="Arial Unicode MS" pitchFamily="34" charset="-128"/>
                <a:cs typeface="Arial" pitchFamily="34" charset="0"/>
              </a:rPr>
              <a:t>, so we can skip ahead past the intervening postings.</a:t>
            </a:r>
          </a:p>
          <a:p>
            <a:pPr marL="342900" indent="-342900" algn="just">
              <a:spcBef>
                <a:spcPct val="20000"/>
              </a:spcBef>
              <a:buClr>
                <a:srgbClr val="A50021"/>
              </a:buClr>
              <a:buSzPct val="60000"/>
              <a:buFont typeface="Arial" pitchFamily="34" charset="0"/>
              <a:buChar char="•"/>
            </a:pPr>
            <a:endParaRPr lang="en-US" altLang="en-US" sz="2400" dirty="0">
              <a:latin typeface="Arial" pitchFamily="34" charset="0"/>
              <a:ea typeface="Arial Unicode MS" pitchFamily="34" charset="-128"/>
              <a:cs typeface="Arial" pitchFamily="34" charset="0"/>
            </a:endParaRPr>
          </a:p>
        </p:txBody>
      </p:sp>
      <p:sp>
        <p:nvSpPr>
          <p:cNvPr id="45085" name="Text Box 66"/>
          <p:cNvSpPr txBox="1">
            <a:spLocks noChangeArrowheads="1"/>
          </p:cNvSpPr>
          <p:nvPr/>
        </p:nvSpPr>
        <p:spPr bwMode="auto">
          <a:xfrm>
            <a:off x="484704" y="6037457"/>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endParaRPr lang="en-US" altLang="en-US" sz="2400">
              <a:latin typeface="Lucida Sans" pitchFamily="34" charset="0"/>
              <a:ea typeface="Arial Unicode MS" pitchFamily="34" charset="-128"/>
            </a:endParaRPr>
          </a:p>
        </p:txBody>
      </p:sp>
      <p:grpSp>
        <p:nvGrpSpPr>
          <p:cNvPr id="4" name="Group 69"/>
          <p:cNvGrpSpPr>
            <a:grpSpLocks/>
          </p:cNvGrpSpPr>
          <p:nvPr/>
        </p:nvGrpSpPr>
        <p:grpSpPr bwMode="auto">
          <a:xfrm>
            <a:off x="685800" y="3352800"/>
            <a:ext cx="6264275" cy="2936875"/>
            <a:chOff x="278" y="2112"/>
            <a:chExt cx="3946" cy="1850"/>
          </a:xfrm>
        </p:grpSpPr>
        <p:sp>
          <p:nvSpPr>
            <p:cNvPr id="45089" name="Text Box 67"/>
            <p:cNvSpPr txBox="1">
              <a:spLocks noChangeArrowheads="1"/>
            </p:cNvSpPr>
            <p:nvPr/>
          </p:nvSpPr>
          <p:spPr bwMode="auto">
            <a:xfrm>
              <a:off x="278" y="3671"/>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endParaRPr lang="en-US" altLang="en-US" sz="2400" dirty="0">
                <a:latin typeface="Lucida Sans" pitchFamily="34" charset="0"/>
                <a:ea typeface="Arial Unicode MS" pitchFamily="34" charset="-128"/>
              </a:endParaRPr>
            </a:p>
          </p:txBody>
        </p:sp>
        <p:sp>
          <p:nvSpPr>
            <p:cNvPr id="45090" name="Rectangle 68"/>
            <p:cNvSpPr>
              <a:spLocks noChangeArrowheads="1"/>
            </p:cNvSpPr>
            <p:nvPr/>
          </p:nvSpPr>
          <p:spPr bwMode="auto">
            <a:xfrm>
              <a:off x="2880" y="2112"/>
              <a:ext cx="1344" cy="288"/>
            </a:xfrm>
            <a:prstGeom prst="rect">
              <a:avLst/>
            </a:prstGeom>
            <a:solidFill>
              <a:schemeClr val="accent1">
                <a:alpha val="50195"/>
              </a:schemeClr>
            </a:solidFill>
            <a:ln w="9525">
              <a:solidFill>
                <a:schemeClr val="tx1"/>
              </a:solidFill>
              <a:miter lim="800000"/>
              <a:headEnd/>
              <a:tailEnd/>
            </a:ln>
          </p:spPr>
          <p:txBody>
            <a:bodyPr wrap="none" anchor="ctr">
              <a:spAutoFit/>
            </a:bodyPr>
            <a:lstStyle/>
            <a:p>
              <a:endParaRPr lang="en-US" altLang="en-US"/>
            </a:p>
          </p:txBody>
        </p:sp>
      </p:grpSp>
      <p:sp>
        <p:nvSpPr>
          <p:cNvPr id="45087"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2.3</a:t>
            </a:r>
          </a:p>
        </p:txBody>
      </p:sp>
      <p:grpSp>
        <p:nvGrpSpPr>
          <p:cNvPr id="5" name="Group 3"/>
          <p:cNvGrpSpPr/>
          <p:nvPr/>
        </p:nvGrpSpPr>
        <p:grpSpPr>
          <a:xfrm>
            <a:off x="2383631" y="1975190"/>
            <a:ext cx="5486400" cy="1763712"/>
            <a:chOff x="1447800" y="2055813"/>
            <a:chExt cx="5486400" cy="1763712"/>
          </a:xfrm>
        </p:grpSpPr>
        <p:sp>
          <p:nvSpPr>
            <p:cNvPr id="45059" name="Text Box 5"/>
            <p:cNvSpPr txBox="1">
              <a:spLocks noChangeArrowheads="1"/>
            </p:cNvSpPr>
            <p:nvPr/>
          </p:nvSpPr>
          <p:spPr bwMode="auto">
            <a:xfrm>
              <a:off x="5811838" y="2057400"/>
              <a:ext cx="769937"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128</a:t>
              </a:r>
            </a:p>
          </p:txBody>
        </p:sp>
        <p:grpSp>
          <p:nvGrpSpPr>
            <p:cNvPr id="6" name="Group 6"/>
            <p:cNvGrpSpPr>
              <a:grpSpLocks/>
            </p:cNvGrpSpPr>
            <p:nvPr/>
          </p:nvGrpSpPr>
          <p:grpSpPr bwMode="auto">
            <a:xfrm>
              <a:off x="1447800" y="2057400"/>
              <a:ext cx="647700" cy="466725"/>
              <a:chOff x="1584" y="3162"/>
              <a:chExt cx="408" cy="294"/>
            </a:xfrm>
          </p:grpSpPr>
          <p:sp>
            <p:nvSpPr>
              <p:cNvPr id="45119" name="Text Box 7"/>
              <p:cNvSpPr txBox="1">
                <a:spLocks noChangeArrowheads="1"/>
              </p:cNvSpPr>
              <p:nvPr/>
            </p:nvSpPr>
            <p:spPr bwMode="auto">
              <a:xfrm>
                <a:off x="1584"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2</a:t>
                </a:r>
              </a:p>
            </p:txBody>
          </p:sp>
          <p:cxnSp>
            <p:nvCxnSpPr>
              <p:cNvPr id="45120" name="AutoShape 8"/>
              <p:cNvCxnSpPr>
                <a:cxnSpLocks noChangeShapeType="1"/>
                <a:stCxn id="45119" idx="3"/>
                <a:endCxn id="45117"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 name="Group 9"/>
            <p:cNvGrpSpPr>
              <a:grpSpLocks/>
            </p:cNvGrpSpPr>
            <p:nvPr/>
          </p:nvGrpSpPr>
          <p:grpSpPr bwMode="auto">
            <a:xfrm>
              <a:off x="2095500" y="2057400"/>
              <a:ext cx="668338" cy="466725"/>
              <a:chOff x="1992" y="3162"/>
              <a:chExt cx="421" cy="294"/>
            </a:xfrm>
          </p:grpSpPr>
          <p:sp>
            <p:nvSpPr>
              <p:cNvPr id="45117" name="Text Box 10"/>
              <p:cNvSpPr txBox="1">
                <a:spLocks noChangeArrowheads="1"/>
              </p:cNvSpPr>
              <p:nvPr/>
            </p:nvSpPr>
            <p:spPr bwMode="auto">
              <a:xfrm>
                <a:off x="1992"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4</a:t>
                </a:r>
              </a:p>
            </p:txBody>
          </p:sp>
          <p:cxnSp>
            <p:nvCxnSpPr>
              <p:cNvPr id="45118" name="AutoShape 11"/>
              <p:cNvCxnSpPr>
                <a:cxnSpLocks noChangeShapeType="1"/>
                <a:stCxn id="45117" idx="3"/>
                <a:endCxn id="45115"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8" name="Group 12"/>
            <p:cNvGrpSpPr>
              <a:grpSpLocks/>
            </p:cNvGrpSpPr>
            <p:nvPr/>
          </p:nvGrpSpPr>
          <p:grpSpPr bwMode="auto">
            <a:xfrm>
              <a:off x="2763838" y="2057400"/>
              <a:ext cx="609600" cy="466725"/>
              <a:chOff x="2413" y="3162"/>
              <a:chExt cx="384" cy="294"/>
            </a:xfrm>
          </p:grpSpPr>
          <p:sp>
            <p:nvSpPr>
              <p:cNvPr id="45115" name="Text Box 13"/>
              <p:cNvSpPr txBox="1">
                <a:spLocks noChangeArrowheads="1"/>
              </p:cNvSpPr>
              <p:nvPr/>
            </p:nvSpPr>
            <p:spPr bwMode="auto">
              <a:xfrm>
                <a:off x="2413" y="3162"/>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8</a:t>
                </a:r>
              </a:p>
            </p:txBody>
          </p:sp>
          <p:cxnSp>
            <p:nvCxnSpPr>
              <p:cNvPr id="45116" name="AutoShape 14"/>
              <p:cNvCxnSpPr>
                <a:cxnSpLocks noChangeShapeType="1"/>
                <a:stCxn id="45115" idx="3"/>
                <a:endCxn id="45113" idx="1"/>
              </p:cNvCxnSpPr>
              <p:nvPr/>
            </p:nvCxnSpPr>
            <p:spPr bwMode="auto">
              <a:xfrm flipV="1">
                <a:off x="2656" y="3307"/>
                <a:ext cx="141"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9" name="Group 15"/>
            <p:cNvGrpSpPr>
              <a:grpSpLocks/>
            </p:cNvGrpSpPr>
            <p:nvPr/>
          </p:nvGrpSpPr>
          <p:grpSpPr bwMode="auto">
            <a:xfrm>
              <a:off x="3373438" y="2057400"/>
              <a:ext cx="762000" cy="461963"/>
              <a:chOff x="2797" y="3162"/>
              <a:chExt cx="480" cy="291"/>
            </a:xfrm>
          </p:grpSpPr>
          <p:sp>
            <p:nvSpPr>
              <p:cNvPr id="45113" name="Text Box 16"/>
              <p:cNvSpPr txBox="1">
                <a:spLocks noChangeArrowheads="1"/>
              </p:cNvSpPr>
              <p:nvPr/>
            </p:nvSpPr>
            <p:spPr bwMode="auto">
              <a:xfrm>
                <a:off x="2797" y="3162"/>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41</a:t>
                </a:r>
              </a:p>
            </p:txBody>
          </p:sp>
          <p:cxnSp>
            <p:nvCxnSpPr>
              <p:cNvPr id="45114" name="AutoShape 17"/>
              <p:cNvCxnSpPr>
                <a:cxnSpLocks noChangeShapeType="1"/>
                <a:stCxn id="45113" idx="3"/>
                <a:endCxn id="45111" idx="1"/>
              </p:cNvCxnSpPr>
              <p:nvPr/>
            </p:nvCxnSpPr>
            <p:spPr bwMode="auto">
              <a:xfrm>
                <a:off x="3159" y="3307"/>
                <a:ext cx="118"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0" name="Group 18"/>
            <p:cNvGrpSpPr>
              <a:grpSpLocks/>
            </p:cNvGrpSpPr>
            <p:nvPr/>
          </p:nvGrpSpPr>
          <p:grpSpPr bwMode="auto">
            <a:xfrm>
              <a:off x="4135438" y="2057400"/>
              <a:ext cx="838200" cy="461963"/>
              <a:chOff x="3277" y="3162"/>
              <a:chExt cx="528" cy="291"/>
            </a:xfrm>
          </p:grpSpPr>
          <p:sp>
            <p:nvSpPr>
              <p:cNvPr id="45111" name="Text Box 19"/>
              <p:cNvSpPr txBox="1">
                <a:spLocks noChangeArrowheads="1"/>
              </p:cNvSpPr>
              <p:nvPr/>
            </p:nvSpPr>
            <p:spPr bwMode="auto">
              <a:xfrm>
                <a:off x="3277" y="3162"/>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48</a:t>
                </a:r>
              </a:p>
            </p:txBody>
          </p:sp>
          <p:cxnSp>
            <p:nvCxnSpPr>
              <p:cNvPr id="45112" name="AutoShape 20"/>
              <p:cNvCxnSpPr>
                <a:cxnSpLocks noChangeShapeType="1"/>
                <a:stCxn id="45111" idx="3"/>
                <a:endCxn id="45109" idx="1"/>
              </p:cNvCxnSpPr>
              <p:nvPr/>
            </p:nvCxnSpPr>
            <p:spPr bwMode="auto">
              <a:xfrm>
                <a:off x="3639" y="3307"/>
                <a:ext cx="166"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1" name="Group 21"/>
            <p:cNvGrpSpPr>
              <a:grpSpLocks/>
            </p:cNvGrpSpPr>
            <p:nvPr/>
          </p:nvGrpSpPr>
          <p:grpSpPr bwMode="auto">
            <a:xfrm>
              <a:off x="4973638" y="2057400"/>
              <a:ext cx="838200" cy="466725"/>
              <a:chOff x="3805" y="3162"/>
              <a:chExt cx="528" cy="294"/>
            </a:xfrm>
          </p:grpSpPr>
          <p:sp>
            <p:nvSpPr>
              <p:cNvPr id="45109" name="Text Box 22"/>
              <p:cNvSpPr txBox="1">
                <a:spLocks noChangeArrowheads="1"/>
              </p:cNvSpPr>
              <p:nvPr/>
            </p:nvSpPr>
            <p:spPr bwMode="auto">
              <a:xfrm>
                <a:off x="3805" y="3162"/>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64</a:t>
                </a:r>
              </a:p>
            </p:txBody>
          </p:sp>
          <p:cxnSp>
            <p:nvCxnSpPr>
              <p:cNvPr id="45110" name="AutoShape 23"/>
              <p:cNvCxnSpPr>
                <a:cxnSpLocks noChangeShapeType="1"/>
                <a:stCxn id="45109" idx="3"/>
                <a:endCxn id="45059"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2" name="Group 24"/>
            <p:cNvGrpSpPr>
              <a:grpSpLocks/>
            </p:cNvGrpSpPr>
            <p:nvPr/>
          </p:nvGrpSpPr>
          <p:grpSpPr bwMode="auto">
            <a:xfrm>
              <a:off x="1643063" y="2055813"/>
              <a:ext cx="4556125" cy="1587"/>
              <a:chOff x="1227" y="1817"/>
              <a:chExt cx="2870" cy="1"/>
            </a:xfrm>
          </p:grpSpPr>
          <p:cxnSp>
            <p:nvCxnSpPr>
              <p:cNvPr id="45107" name="AutoShape 25"/>
              <p:cNvCxnSpPr>
                <a:cxnSpLocks noChangeShapeType="1"/>
                <a:stCxn id="45119" idx="0"/>
                <a:endCxn id="45113" idx="0"/>
              </p:cNvCxnSpPr>
              <p:nvPr/>
            </p:nvCxnSpPr>
            <p:spPr bwMode="auto">
              <a:xfrm rot="5400000" flipH="1" flipV="1">
                <a:off x="1862" y="1182"/>
                <a:ext cx="1" cy="1272"/>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45108" name="AutoShape 26"/>
              <p:cNvCxnSpPr>
                <a:cxnSpLocks noChangeShapeType="1"/>
                <a:stCxn id="45113" idx="0"/>
                <a:endCxn id="45059" idx="0"/>
              </p:cNvCxnSpPr>
              <p:nvPr/>
            </p:nvCxnSpPr>
            <p:spPr bwMode="auto">
              <a:xfrm rot="5400000" flipH="1" flipV="1">
                <a:off x="3297" y="1019"/>
                <a:ext cx="1" cy="1598"/>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45067" name="Text Box 28"/>
            <p:cNvSpPr txBox="1">
              <a:spLocks noChangeArrowheads="1"/>
            </p:cNvSpPr>
            <p:nvPr/>
          </p:nvSpPr>
          <p:spPr bwMode="auto">
            <a:xfrm>
              <a:off x="6356350" y="3352800"/>
              <a:ext cx="5778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31</a:t>
              </a:r>
            </a:p>
          </p:txBody>
        </p:sp>
        <p:grpSp>
          <p:nvGrpSpPr>
            <p:cNvPr id="13" name="Group 29"/>
            <p:cNvGrpSpPr>
              <a:grpSpLocks/>
            </p:cNvGrpSpPr>
            <p:nvPr/>
          </p:nvGrpSpPr>
          <p:grpSpPr bwMode="auto">
            <a:xfrm>
              <a:off x="1479550" y="3352800"/>
              <a:ext cx="647700" cy="466725"/>
              <a:chOff x="1597" y="3498"/>
              <a:chExt cx="408" cy="294"/>
            </a:xfrm>
          </p:grpSpPr>
          <p:sp>
            <p:nvSpPr>
              <p:cNvPr id="45105" name="Text Box 30"/>
              <p:cNvSpPr txBox="1">
                <a:spLocks noChangeArrowheads="1"/>
              </p:cNvSpPr>
              <p:nvPr/>
            </p:nvSpPr>
            <p:spPr bwMode="auto">
              <a:xfrm>
                <a:off x="1597"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1</a:t>
                </a:r>
              </a:p>
            </p:txBody>
          </p:sp>
          <p:cxnSp>
            <p:nvCxnSpPr>
              <p:cNvPr id="45106" name="AutoShape 31"/>
              <p:cNvCxnSpPr>
                <a:cxnSpLocks noChangeShapeType="1"/>
                <a:stCxn id="45105" idx="3"/>
                <a:endCxn id="45103"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4" name="Group 32"/>
            <p:cNvGrpSpPr>
              <a:grpSpLocks/>
            </p:cNvGrpSpPr>
            <p:nvPr/>
          </p:nvGrpSpPr>
          <p:grpSpPr bwMode="auto">
            <a:xfrm>
              <a:off x="2127250" y="3352800"/>
              <a:ext cx="647700" cy="466725"/>
              <a:chOff x="2005" y="3498"/>
              <a:chExt cx="408" cy="294"/>
            </a:xfrm>
          </p:grpSpPr>
          <p:sp>
            <p:nvSpPr>
              <p:cNvPr id="45103" name="Text Box 33"/>
              <p:cNvSpPr txBox="1">
                <a:spLocks noChangeArrowheads="1"/>
              </p:cNvSpPr>
              <p:nvPr/>
            </p:nvSpPr>
            <p:spPr bwMode="auto">
              <a:xfrm>
                <a:off x="2005"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2</a:t>
                </a:r>
              </a:p>
            </p:txBody>
          </p:sp>
          <p:cxnSp>
            <p:nvCxnSpPr>
              <p:cNvPr id="45104" name="AutoShape 34"/>
              <p:cNvCxnSpPr>
                <a:cxnSpLocks noChangeShapeType="1"/>
                <a:stCxn id="45103" idx="3"/>
                <a:endCxn id="45101"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5" name="Group 35"/>
            <p:cNvGrpSpPr>
              <a:grpSpLocks/>
            </p:cNvGrpSpPr>
            <p:nvPr/>
          </p:nvGrpSpPr>
          <p:grpSpPr bwMode="auto">
            <a:xfrm>
              <a:off x="2774950" y="3352800"/>
              <a:ext cx="630238" cy="466725"/>
              <a:chOff x="2413" y="3498"/>
              <a:chExt cx="397" cy="294"/>
            </a:xfrm>
          </p:grpSpPr>
          <p:sp>
            <p:nvSpPr>
              <p:cNvPr id="45101" name="Text Box 36"/>
              <p:cNvSpPr txBox="1">
                <a:spLocks noChangeArrowheads="1"/>
              </p:cNvSpPr>
              <p:nvPr/>
            </p:nvSpPr>
            <p:spPr bwMode="auto">
              <a:xfrm>
                <a:off x="2413"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3</a:t>
                </a:r>
              </a:p>
            </p:txBody>
          </p:sp>
          <p:cxnSp>
            <p:nvCxnSpPr>
              <p:cNvPr id="45102" name="AutoShape 37"/>
              <p:cNvCxnSpPr>
                <a:cxnSpLocks noChangeShapeType="1"/>
                <a:stCxn id="45101" idx="3"/>
                <a:endCxn id="45099"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6" name="Group 38"/>
            <p:cNvGrpSpPr>
              <a:grpSpLocks/>
            </p:cNvGrpSpPr>
            <p:nvPr/>
          </p:nvGrpSpPr>
          <p:grpSpPr bwMode="auto">
            <a:xfrm>
              <a:off x="3405188" y="3352800"/>
              <a:ext cx="606425" cy="466725"/>
              <a:chOff x="2810" y="3498"/>
              <a:chExt cx="382" cy="294"/>
            </a:xfrm>
          </p:grpSpPr>
          <p:sp>
            <p:nvSpPr>
              <p:cNvPr id="45099" name="Text Box 39"/>
              <p:cNvSpPr txBox="1">
                <a:spLocks noChangeArrowheads="1"/>
              </p:cNvSpPr>
              <p:nvPr/>
            </p:nvSpPr>
            <p:spPr bwMode="auto">
              <a:xfrm>
                <a:off x="2810" y="3498"/>
                <a:ext cx="24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8</a:t>
                </a:r>
              </a:p>
            </p:txBody>
          </p:sp>
          <p:cxnSp>
            <p:nvCxnSpPr>
              <p:cNvPr id="45100" name="AutoShape 40"/>
              <p:cNvCxnSpPr>
                <a:cxnSpLocks noChangeShapeType="1"/>
                <a:stCxn id="45099" idx="3"/>
                <a:endCxn id="45097" idx="1"/>
              </p:cNvCxnSpPr>
              <p:nvPr/>
            </p:nvCxnSpPr>
            <p:spPr bwMode="auto">
              <a:xfrm flipV="1">
                <a:off x="3053" y="3643"/>
                <a:ext cx="139"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7" name="Group 41"/>
            <p:cNvGrpSpPr>
              <a:grpSpLocks/>
            </p:cNvGrpSpPr>
            <p:nvPr/>
          </p:nvGrpSpPr>
          <p:grpSpPr bwMode="auto">
            <a:xfrm>
              <a:off x="4011613" y="3352800"/>
              <a:ext cx="820737" cy="461963"/>
              <a:chOff x="3192" y="3498"/>
              <a:chExt cx="517" cy="291"/>
            </a:xfrm>
          </p:grpSpPr>
          <p:sp>
            <p:nvSpPr>
              <p:cNvPr id="45097" name="Text Box 42"/>
              <p:cNvSpPr txBox="1">
                <a:spLocks noChangeArrowheads="1"/>
              </p:cNvSpPr>
              <p:nvPr/>
            </p:nvSpPr>
            <p:spPr bwMode="auto">
              <a:xfrm>
                <a:off x="3192" y="3498"/>
                <a:ext cx="362"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11</a:t>
                </a:r>
              </a:p>
            </p:txBody>
          </p:sp>
          <p:cxnSp>
            <p:nvCxnSpPr>
              <p:cNvPr id="45098" name="AutoShape 43"/>
              <p:cNvCxnSpPr>
                <a:cxnSpLocks noChangeShapeType="1"/>
                <a:stCxn id="45097" idx="3"/>
                <a:endCxn id="45095" idx="1"/>
              </p:cNvCxnSpPr>
              <p:nvPr/>
            </p:nvCxnSpPr>
            <p:spPr bwMode="auto">
              <a:xfrm>
                <a:off x="3554" y="3643"/>
                <a:ext cx="155" cy="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8" name="Group 44"/>
            <p:cNvGrpSpPr>
              <a:grpSpLocks/>
            </p:cNvGrpSpPr>
            <p:nvPr/>
          </p:nvGrpSpPr>
          <p:grpSpPr bwMode="auto">
            <a:xfrm>
              <a:off x="4832350" y="3352800"/>
              <a:ext cx="762000" cy="466725"/>
              <a:chOff x="3565" y="2496"/>
              <a:chExt cx="480" cy="294"/>
            </a:xfrm>
          </p:grpSpPr>
          <p:sp>
            <p:nvSpPr>
              <p:cNvPr id="45095" name="Text Box 45"/>
              <p:cNvSpPr txBox="1">
                <a:spLocks noChangeArrowheads="1"/>
              </p:cNvSpPr>
              <p:nvPr/>
            </p:nvSpPr>
            <p:spPr bwMode="auto">
              <a:xfrm>
                <a:off x="3565" y="2496"/>
                <a:ext cx="37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17</a:t>
                </a:r>
              </a:p>
            </p:txBody>
          </p:sp>
          <p:cxnSp>
            <p:nvCxnSpPr>
              <p:cNvPr id="45096" name="AutoShape 46"/>
              <p:cNvCxnSpPr>
                <a:cxnSpLocks noChangeShapeType="1"/>
                <a:stCxn id="45095" idx="3"/>
                <a:endCxn id="45093" idx="1"/>
              </p:cNvCxnSpPr>
              <p:nvPr/>
            </p:nvCxnSpPr>
            <p:spPr bwMode="auto">
              <a:xfrm>
                <a:off x="3936" y="2643"/>
                <a:ext cx="109"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 name="Group 47"/>
            <p:cNvGrpSpPr>
              <a:grpSpLocks/>
            </p:cNvGrpSpPr>
            <p:nvPr/>
          </p:nvGrpSpPr>
          <p:grpSpPr bwMode="auto">
            <a:xfrm>
              <a:off x="5594350" y="3352800"/>
              <a:ext cx="838200" cy="466725"/>
              <a:chOff x="4045" y="3498"/>
              <a:chExt cx="528" cy="294"/>
            </a:xfrm>
          </p:grpSpPr>
          <p:sp>
            <p:nvSpPr>
              <p:cNvPr id="45093" name="Text Box 48"/>
              <p:cNvSpPr txBox="1">
                <a:spLocks noChangeArrowheads="1"/>
              </p:cNvSpPr>
              <p:nvPr/>
            </p:nvSpPr>
            <p:spPr bwMode="auto">
              <a:xfrm>
                <a:off x="4045" y="3498"/>
                <a:ext cx="36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a:latin typeface="Lucida Sans" pitchFamily="34" charset="0"/>
                    <a:ea typeface="Arial Unicode MS" pitchFamily="34" charset="-128"/>
                  </a:rPr>
                  <a:t>21</a:t>
                </a:r>
              </a:p>
            </p:txBody>
          </p:sp>
          <p:cxnSp>
            <p:nvCxnSpPr>
              <p:cNvPr id="45094" name="AutoShape 49"/>
              <p:cNvCxnSpPr>
                <a:cxnSpLocks noChangeShapeType="1"/>
                <a:stCxn id="45093" idx="3"/>
                <a:endCxn id="45067" idx="1"/>
              </p:cNvCxnSpPr>
              <p:nvPr/>
            </p:nvCxnSpPr>
            <p:spPr bwMode="auto">
              <a:xfrm>
                <a:off x="4409" y="3645"/>
                <a:ext cx="164" cy="1"/>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0" name="Group 50"/>
            <p:cNvGrpSpPr>
              <a:grpSpLocks/>
            </p:cNvGrpSpPr>
            <p:nvPr/>
          </p:nvGrpSpPr>
          <p:grpSpPr bwMode="auto">
            <a:xfrm>
              <a:off x="1674813" y="3351213"/>
              <a:ext cx="4972050" cy="1587"/>
              <a:chOff x="1055" y="1967"/>
              <a:chExt cx="3132" cy="1"/>
            </a:xfrm>
          </p:grpSpPr>
          <p:cxnSp>
            <p:nvCxnSpPr>
              <p:cNvPr id="45091" name="AutoShape 51"/>
              <p:cNvCxnSpPr>
                <a:cxnSpLocks noChangeShapeType="1"/>
                <a:stCxn id="45105" idx="0"/>
                <a:endCxn id="45097" idx="0"/>
              </p:cNvCxnSpPr>
              <p:nvPr/>
            </p:nvCxnSpPr>
            <p:spPr bwMode="auto">
              <a:xfrm rot="5400000" flipH="1" flipV="1">
                <a:off x="1881" y="1141"/>
                <a:ext cx="1" cy="1654"/>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cxnSp>
            <p:nvCxnSpPr>
              <p:cNvPr id="45092" name="AutoShape 52"/>
              <p:cNvCxnSpPr>
                <a:cxnSpLocks noChangeShapeType="1"/>
                <a:stCxn id="45097" idx="0"/>
                <a:endCxn id="45067" idx="0"/>
              </p:cNvCxnSpPr>
              <p:nvPr/>
            </p:nvCxnSpPr>
            <p:spPr bwMode="auto">
              <a:xfrm rot="5400000" flipH="1" flipV="1">
                <a:off x="3447" y="1229"/>
                <a:ext cx="1" cy="1478"/>
              </a:xfrm>
              <a:prstGeom prst="curvedConnector3">
                <a:avLst>
                  <a:gd name="adj1" fmla="val 14395468"/>
                </a:avLst>
              </a:prstGeom>
              <a:noFill/>
              <a:ln w="9525">
                <a:solidFill>
                  <a:schemeClr val="folHlink"/>
                </a:solidFill>
                <a:miter lim="800000"/>
                <a:headEnd/>
                <a:tailEnd type="triangle" w="med" len="med"/>
              </a:ln>
              <a:extLst>
                <a:ext uri="{909E8E84-426E-40DD-AFC4-6F175D3DCCD1}">
                  <a14:hiddenFill xmlns:a14="http://schemas.microsoft.com/office/drawing/2010/main">
                    <a:noFill/>
                  </a14:hiddenFill>
                </a:ext>
              </a:extLst>
            </p:spPr>
          </p:cxnSp>
        </p:grpSp>
        <p:sp>
          <p:nvSpPr>
            <p:cNvPr id="45076" name="Text Box 53"/>
            <p:cNvSpPr txBox="1">
              <a:spLocks noChangeArrowheads="1"/>
            </p:cNvSpPr>
            <p:nvPr/>
          </p:nvSpPr>
          <p:spPr bwMode="auto">
            <a:xfrm>
              <a:off x="4251325" y="298132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000">
                  <a:solidFill>
                    <a:schemeClr val="hlink"/>
                  </a:solidFill>
                  <a:latin typeface="Lucida Sans" pitchFamily="34" charset="0"/>
                  <a:ea typeface="Arial Unicode MS" pitchFamily="34" charset="-128"/>
                </a:rPr>
                <a:t>31</a:t>
              </a:r>
            </a:p>
          </p:txBody>
        </p:sp>
        <p:sp>
          <p:nvSpPr>
            <p:cNvPr id="45077" name="Text Box 54"/>
            <p:cNvSpPr txBox="1">
              <a:spLocks noChangeArrowheads="1"/>
            </p:cNvSpPr>
            <p:nvPr/>
          </p:nvSpPr>
          <p:spPr bwMode="auto">
            <a:xfrm>
              <a:off x="1628775" y="3032125"/>
              <a:ext cx="509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000">
                  <a:solidFill>
                    <a:schemeClr val="hlink"/>
                  </a:solidFill>
                  <a:latin typeface="Lucida Sans" pitchFamily="34" charset="0"/>
                  <a:ea typeface="Arial Unicode MS" pitchFamily="34" charset="-128"/>
                </a:rPr>
                <a:t>11</a:t>
              </a:r>
            </a:p>
          </p:txBody>
        </p:sp>
        <p:sp>
          <p:nvSpPr>
            <p:cNvPr id="45080" name="Rectangle 57"/>
            <p:cNvSpPr>
              <a:spLocks noChangeArrowheads="1"/>
            </p:cNvSpPr>
            <p:nvPr/>
          </p:nvSpPr>
          <p:spPr bwMode="auto">
            <a:xfrm>
              <a:off x="3429000" y="3352800"/>
              <a:ext cx="381000" cy="457200"/>
            </a:xfrm>
            <a:prstGeom prst="rect">
              <a:avLst/>
            </a:prstGeom>
            <a:solidFill>
              <a:schemeClr val="accent1">
                <a:alpha val="50195"/>
              </a:schemeClr>
            </a:solidFill>
            <a:ln w="9525">
              <a:solidFill>
                <a:schemeClr val="tx1"/>
              </a:solidFill>
              <a:miter lim="800000"/>
              <a:headEnd/>
              <a:tailEnd/>
            </a:ln>
          </p:spPr>
          <p:txBody>
            <a:bodyPr anchor="ctr">
              <a:spAutoFit/>
            </a:bodyPr>
            <a:lstStyle/>
            <a:p>
              <a:endParaRPr lang="en-US" altLang="en-US"/>
            </a:p>
          </p:txBody>
        </p:sp>
        <p:sp>
          <p:nvSpPr>
            <p:cNvPr id="45081" name="Rectangle 59"/>
            <p:cNvSpPr>
              <a:spLocks noChangeArrowheads="1"/>
            </p:cNvSpPr>
            <p:nvPr/>
          </p:nvSpPr>
          <p:spPr bwMode="auto">
            <a:xfrm>
              <a:off x="2743200" y="2057400"/>
              <a:ext cx="457200" cy="457200"/>
            </a:xfrm>
            <a:prstGeom prst="rect">
              <a:avLst/>
            </a:prstGeom>
            <a:solidFill>
              <a:schemeClr val="accent1">
                <a:alpha val="50195"/>
              </a:schemeClr>
            </a:solidFill>
            <a:ln w="9525">
              <a:solidFill>
                <a:schemeClr val="tx1"/>
              </a:solidFill>
              <a:miter lim="800000"/>
              <a:headEnd/>
              <a:tailEnd/>
            </a:ln>
          </p:spPr>
          <p:txBody>
            <a:bodyPr wrap="none" anchor="ctr">
              <a:spAutoFit/>
            </a:bodyPr>
            <a:lstStyle/>
            <a:p>
              <a:endParaRPr lang="en-US" altLang="en-US"/>
            </a:p>
          </p:txBody>
        </p:sp>
        <p:sp>
          <p:nvSpPr>
            <p:cNvPr id="49185" name="Rectangle 64"/>
            <p:cNvSpPr>
              <a:spLocks noChangeArrowheads="1"/>
            </p:cNvSpPr>
            <p:nvPr/>
          </p:nvSpPr>
          <p:spPr bwMode="auto">
            <a:xfrm>
              <a:off x="3352800" y="2057400"/>
              <a:ext cx="609600" cy="457200"/>
            </a:xfrm>
            <a:prstGeom prst="rect">
              <a:avLst/>
            </a:prstGeom>
            <a:solidFill>
              <a:schemeClr val="accent1">
                <a:alpha val="50195"/>
              </a:schemeClr>
            </a:solidFill>
            <a:ln w="9525">
              <a:solidFill>
                <a:schemeClr val="tx1"/>
              </a:solidFill>
              <a:miter lim="800000"/>
              <a:headEnd/>
              <a:tailEnd/>
            </a:ln>
          </p:spPr>
          <p:txBody>
            <a:bodyPr wrap="none" anchor="ctr">
              <a:spAutoFit/>
            </a:bodyPr>
            <a:lstStyle/>
            <a:p>
              <a:endParaRPr lang="en-US" altLang="en-US"/>
            </a:p>
          </p:txBody>
        </p:sp>
        <p:sp>
          <p:nvSpPr>
            <p:cNvPr id="65" name="Rectangle 64"/>
            <p:cNvSpPr>
              <a:spLocks noChangeArrowheads="1"/>
            </p:cNvSpPr>
            <p:nvPr/>
          </p:nvSpPr>
          <p:spPr bwMode="auto">
            <a:xfrm>
              <a:off x="3962400" y="3352800"/>
              <a:ext cx="609600" cy="457200"/>
            </a:xfrm>
            <a:prstGeom prst="rect">
              <a:avLst/>
            </a:prstGeom>
            <a:solidFill>
              <a:schemeClr val="accent1">
                <a:alpha val="50195"/>
              </a:schemeClr>
            </a:solidFill>
            <a:ln w="9525">
              <a:solidFill>
                <a:schemeClr val="tx1"/>
              </a:solidFill>
              <a:miter lim="800000"/>
              <a:headEnd/>
              <a:tailEnd/>
            </a:ln>
          </p:spPr>
          <p:txBody>
            <a:bodyPr wrap="none" anchor="ctr">
              <a:spAutoFit/>
            </a:bodyPr>
            <a:lstStyle/>
            <a:p>
              <a:endParaRPr lang="en-US" altLang="en-US"/>
            </a:p>
          </p:txBody>
        </p:sp>
      </p:grpSp>
      <p:sp>
        <p:nvSpPr>
          <p:cNvPr id="67" name="Content Placeholder 2"/>
          <p:cNvSpPr>
            <a:spLocks noGrp="1"/>
          </p:cNvSpPr>
          <p:nvPr>
            <p:ph sz="quarter" idx="10"/>
          </p:nvPr>
        </p:nvSpPr>
        <p:spPr>
          <a:xfrm>
            <a:off x="304800" y="152400"/>
            <a:ext cx="6324600" cy="1143000"/>
          </a:xfrm>
        </p:spPr>
        <p:txBody>
          <a:bodyPr>
            <a:normAutofit/>
          </a:bodyPr>
          <a:lstStyle/>
          <a:p>
            <a:pPr algn="ctr"/>
            <a:r>
              <a:rPr lang="en-IN" sz="4000" dirty="0">
                <a:effectLst>
                  <a:outerShdw blurRad="38100" dist="38100" dir="2700000" algn="tl">
                    <a:srgbClr val="000000">
                      <a:alpha val="43137"/>
                    </a:srgbClr>
                  </a:outerShdw>
                </a:effectLst>
              </a:rPr>
              <a:t>Skip Pointers</a:t>
            </a:r>
          </a:p>
        </p:txBody>
      </p:sp>
      <p:sp>
        <p:nvSpPr>
          <p:cNvPr id="68" name="TextBox 67"/>
          <p:cNvSpPr txBox="1"/>
          <p:nvPr/>
        </p:nvSpPr>
        <p:spPr>
          <a:xfrm>
            <a:off x="381000" y="2053771"/>
            <a:ext cx="1295400" cy="461665"/>
          </a:xfrm>
          <a:prstGeom prst="rect">
            <a:avLst/>
          </a:prstGeom>
          <a:noFill/>
        </p:spPr>
        <p:txBody>
          <a:bodyPr wrap="square" rtlCol="0">
            <a:spAutoFit/>
          </a:bodyPr>
          <a:lstStyle/>
          <a:p>
            <a:r>
              <a:rPr lang="en-IN" sz="2400" dirty="0">
                <a:latin typeface="Arial" pitchFamily="34" charset="0"/>
                <a:cs typeface="Arial" pitchFamily="34" charset="0"/>
              </a:rPr>
              <a:t>Brutus</a:t>
            </a:r>
          </a:p>
        </p:txBody>
      </p:sp>
      <p:sp>
        <p:nvSpPr>
          <p:cNvPr id="69" name="TextBox 68"/>
          <p:cNvSpPr txBox="1"/>
          <p:nvPr/>
        </p:nvSpPr>
        <p:spPr>
          <a:xfrm>
            <a:off x="486682" y="3297577"/>
            <a:ext cx="1295400" cy="461665"/>
          </a:xfrm>
          <a:prstGeom prst="rect">
            <a:avLst/>
          </a:prstGeom>
          <a:noFill/>
        </p:spPr>
        <p:txBody>
          <a:bodyPr wrap="square" rtlCol="0">
            <a:spAutoFit/>
          </a:bodyPr>
          <a:lstStyle/>
          <a:p>
            <a:r>
              <a:rPr lang="en-IN" sz="2400" dirty="0">
                <a:latin typeface="Arial" pitchFamily="34" charset="0"/>
                <a:cs typeface="Arial" pitchFamily="34" charset="0"/>
              </a:rPr>
              <a:t>Caesar</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C5BE6710-E141-4AC0-938A-A97D08212F63}"/>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484161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76200" y="1323439"/>
            <a:ext cx="8991600" cy="555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1400" dirty="0" err="1">
                <a:solidFill>
                  <a:srgbClr val="FF0000"/>
                </a:solidFill>
              </a:rPr>
              <a:t>IntersectWithSkips</a:t>
            </a:r>
            <a:r>
              <a:rPr lang="en-US" altLang="en-US" sz="1400" dirty="0">
                <a:solidFill>
                  <a:srgbClr val="FF0000"/>
                </a:solidFill>
              </a:rPr>
              <a:t>(</a:t>
            </a:r>
            <a:r>
              <a:rPr lang="en-US" altLang="en-US" sz="1400" i="1" dirty="0">
                <a:solidFill>
                  <a:srgbClr val="FF0000"/>
                </a:solidFill>
              </a:rPr>
              <a:t>p</a:t>
            </a:r>
            <a:r>
              <a:rPr lang="en-US" altLang="en-US" sz="1400" baseline="-25000" dirty="0">
                <a:solidFill>
                  <a:srgbClr val="FF0000"/>
                </a:solidFill>
              </a:rPr>
              <a:t>1</a:t>
            </a:r>
            <a:r>
              <a:rPr lang="en-US" altLang="en-US" sz="1400" i="1" dirty="0">
                <a:solidFill>
                  <a:srgbClr val="FF0000"/>
                </a:solidFill>
              </a:rPr>
              <a:t>, p</a:t>
            </a:r>
            <a:r>
              <a:rPr lang="en-US" altLang="en-US" sz="1400" baseline="-25000" dirty="0">
                <a:solidFill>
                  <a:srgbClr val="FF0000"/>
                </a:solidFill>
              </a:rPr>
              <a:t>2</a:t>
            </a:r>
            <a:r>
              <a:rPr lang="en-US" altLang="en-US" sz="1400" i="1" dirty="0">
                <a:solidFill>
                  <a:srgbClr val="FF0000"/>
                </a:solidFill>
              </a:rPr>
              <a:t>)</a:t>
            </a:r>
          </a:p>
          <a:p>
            <a:pPr>
              <a:lnSpc>
                <a:spcPct val="150000"/>
              </a:lnSpc>
            </a:pPr>
            <a:r>
              <a:rPr lang="en-US" altLang="en-US" sz="1400" dirty="0"/>
              <a:t>1 </a:t>
            </a:r>
            <a:r>
              <a:rPr lang="en-US" altLang="en-US" sz="1400" i="1" dirty="0"/>
              <a:t>answer   </a:t>
            </a:r>
            <a:r>
              <a:rPr lang="en-US" altLang="en-US" sz="1400" i="1" dirty="0">
                <a:latin typeface="Times New Roman" pitchFamily="18" charset="0"/>
                <a:cs typeface="Times New Roman" pitchFamily="18" charset="0"/>
              </a:rPr>
              <a:t>← </a:t>
            </a:r>
            <a:r>
              <a:rPr lang="en-US" altLang="en-US" sz="1400" i="1" dirty="0"/>
              <a:t> &lt;&gt;</a:t>
            </a:r>
          </a:p>
          <a:p>
            <a:pPr>
              <a:lnSpc>
                <a:spcPct val="150000"/>
              </a:lnSpc>
            </a:pPr>
            <a:r>
              <a:rPr lang="en-US" altLang="en-US" sz="1400" dirty="0"/>
              <a:t>2 </a:t>
            </a:r>
            <a:r>
              <a:rPr lang="en-US" altLang="en-US" sz="1400" b="1" dirty="0"/>
              <a:t>while</a:t>
            </a:r>
            <a:r>
              <a:rPr lang="en-US" altLang="en-US" sz="1400" dirty="0"/>
              <a:t> </a:t>
            </a:r>
            <a:r>
              <a:rPr lang="en-US" altLang="en-US" sz="1400" i="1" dirty="0"/>
              <a:t>p</a:t>
            </a:r>
            <a:r>
              <a:rPr lang="en-US" altLang="en-US" sz="1400" baseline="-25000" dirty="0"/>
              <a:t>1</a:t>
            </a:r>
            <a:r>
              <a:rPr lang="en-US" altLang="en-US" sz="1400" i="1" dirty="0"/>
              <a:t> ≠ NIL </a:t>
            </a:r>
            <a:r>
              <a:rPr lang="en-US" altLang="en-US" sz="1400" b="1" dirty="0"/>
              <a:t>and</a:t>
            </a:r>
            <a:r>
              <a:rPr lang="en-US" altLang="en-US" sz="1400" i="1" dirty="0"/>
              <a:t> p</a:t>
            </a:r>
            <a:r>
              <a:rPr lang="en-US" altLang="en-US" sz="1400" baseline="-25000" dirty="0"/>
              <a:t>2</a:t>
            </a:r>
            <a:r>
              <a:rPr lang="en-US" altLang="en-US" sz="1400" i="1" dirty="0"/>
              <a:t> ≠ NIL</a:t>
            </a:r>
          </a:p>
          <a:p>
            <a:pPr>
              <a:lnSpc>
                <a:spcPct val="150000"/>
              </a:lnSpc>
            </a:pPr>
            <a:r>
              <a:rPr lang="en-US" altLang="en-US" sz="1400" dirty="0"/>
              <a:t>3 </a:t>
            </a:r>
            <a:r>
              <a:rPr lang="en-US" altLang="en-US" sz="1400" b="1" dirty="0"/>
              <a:t>do if </a:t>
            </a:r>
            <a:r>
              <a:rPr lang="en-US" altLang="en-US" sz="1400" i="1" dirty="0" err="1"/>
              <a:t>docID</a:t>
            </a:r>
            <a:r>
              <a:rPr lang="en-US" altLang="en-US" sz="1400" i="1" dirty="0"/>
              <a:t>(p</a:t>
            </a:r>
            <a:r>
              <a:rPr lang="en-US" altLang="en-US" sz="1400" baseline="-25000" dirty="0"/>
              <a:t>1</a:t>
            </a:r>
            <a:r>
              <a:rPr lang="en-US" altLang="en-US" sz="1400" i="1" dirty="0"/>
              <a:t>) = </a:t>
            </a:r>
            <a:r>
              <a:rPr lang="en-US" altLang="en-US" sz="1400" i="1" dirty="0" err="1"/>
              <a:t>docID</a:t>
            </a:r>
            <a:r>
              <a:rPr lang="en-US" altLang="en-US" sz="1400" i="1" dirty="0"/>
              <a:t>(p</a:t>
            </a:r>
            <a:r>
              <a:rPr lang="en-US" altLang="en-US" sz="1400" baseline="-25000" dirty="0"/>
              <a:t>2</a:t>
            </a:r>
            <a:r>
              <a:rPr lang="en-US" altLang="en-US" sz="1400" i="1" dirty="0"/>
              <a:t>)</a:t>
            </a:r>
          </a:p>
          <a:p>
            <a:pPr>
              <a:lnSpc>
                <a:spcPct val="150000"/>
              </a:lnSpc>
            </a:pPr>
            <a:r>
              <a:rPr lang="en-US" altLang="en-US" sz="1400" dirty="0"/>
              <a:t>4 	</a:t>
            </a:r>
            <a:r>
              <a:rPr lang="en-US" altLang="en-US" sz="1400" b="1" dirty="0"/>
              <a:t>then</a:t>
            </a:r>
            <a:r>
              <a:rPr lang="en-US" altLang="en-US" sz="1400" dirty="0"/>
              <a:t> ADD(</a:t>
            </a:r>
            <a:r>
              <a:rPr lang="en-US" altLang="en-US" sz="1400" i="1" dirty="0"/>
              <a:t>answer, </a:t>
            </a:r>
            <a:r>
              <a:rPr lang="en-US" altLang="en-US" sz="1400" i="1" dirty="0" err="1"/>
              <a:t>docID</a:t>
            </a:r>
            <a:r>
              <a:rPr lang="en-US" altLang="en-US" sz="1400" i="1" dirty="0"/>
              <a:t>(p</a:t>
            </a:r>
            <a:r>
              <a:rPr lang="en-US" altLang="en-US" sz="1400" baseline="-25000" dirty="0"/>
              <a:t>1</a:t>
            </a:r>
            <a:r>
              <a:rPr lang="en-US" altLang="en-US" sz="1400" i="1" dirty="0"/>
              <a:t>))</a:t>
            </a:r>
          </a:p>
          <a:p>
            <a:pPr>
              <a:lnSpc>
                <a:spcPct val="150000"/>
              </a:lnSpc>
            </a:pPr>
            <a:r>
              <a:rPr lang="en-US" altLang="en-US" sz="1400" dirty="0"/>
              <a:t>5 		</a:t>
            </a:r>
            <a:r>
              <a:rPr lang="en-US" altLang="en-US" sz="1400" i="1" dirty="0"/>
              <a:t> p</a:t>
            </a:r>
            <a:r>
              <a:rPr lang="en-US" altLang="en-US" sz="1400" baseline="-25000" dirty="0"/>
              <a:t>1</a:t>
            </a:r>
            <a:r>
              <a:rPr lang="en-US" altLang="en-US" sz="1400" i="1" dirty="0"/>
              <a:t> </a:t>
            </a:r>
            <a:r>
              <a:rPr lang="en-US" altLang="en-US" sz="1400" i="1" dirty="0">
                <a:latin typeface="Times New Roman" pitchFamily="18" charset="0"/>
              </a:rPr>
              <a:t>←</a:t>
            </a:r>
            <a:r>
              <a:rPr lang="en-US" altLang="en-US" sz="1400" i="1" dirty="0"/>
              <a:t> next(p</a:t>
            </a:r>
            <a:r>
              <a:rPr lang="en-US" altLang="en-US" sz="1400" baseline="-25000" dirty="0"/>
              <a:t>1</a:t>
            </a:r>
            <a:r>
              <a:rPr lang="en-US" altLang="en-US" sz="1400" i="1" dirty="0"/>
              <a:t>)</a:t>
            </a:r>
          </a:p>
          <a:p>
            <a:pPr>
              <a:lnSpc>
                <a:spcPct val="150000"/>
              </a:lnSpc>
            </a:pPr>
            <a:r>
              <a:rPr lang="en-US" altLang="en-US" sz="1400" dirty="0"/>
              <a:t>6 		</a:t>
            </a:r>
            <a:r>
              <a:rPr lang="en-US" altLang="en-US" sz="1400" i="1" dirty="0"/>
              <a:t>p</a:t>
            </a:r>
            <a:r>
              <a:rPr lang="en-US" altLang="en-US" sz="1400" baseline="-25000" dirty="0"/>
              <a:t>2</a:t>
            </a:r>
            <a:r>
              <a:rPr lang="en-US" altLang="en-US" sz="1400" i="1" dirty="0"/>
              <a:t> </a:t>
            </a:r>
            <a:r>
              <a:rPr lang="en-US" altLang="en-US" sz="1400" i="1" dirty="0">
                <a:latin typeface="Times New Roman" pitchFamily="18" charset="0"/>
              </a:rPr>
              <a:t>←</a:t>
            </a:r>
            <a:r>
              <a:rPr lang="en-US" altLang="en-US" sz="1400" i="1" dirty="0"/>
              <a:t> next(p</a:t>
            </a:r>
            <a:r>
              <a:rPr lang="en-US" altLang="en-US" sz="1400" baseline="-25000" dirty="0"/>
              <a:t>2</a:t>
            </a:r>
            <a:r>
              <a:rPr lang="en-US" altLang="en-US" sz="1400" i="1" dirty="0"/>
              <a:t>)</a:t>
            </a:r>
          </a:p>
          <a:p>
            <a:pPr>
              <a:lnSpc>
                <a:spcPct val="150000"/>
              </a:lnSpc>
            </a:pPr>
            <a:r>
              <a:rPr lang="en-US" altLang="en-US" sz="1400" dirty="0"/>
              <a:t>7 	</a:t>
            </a:r>
            <a:r>
              <a:rPr lang="en-US" altLang="en-US" sz="1400" b="1" dirty="0"/>
              <a:t>else if</a:t>
            </a:r>
            <a:r>
              <a:rPr lang="en-US" altLang="en-US" sz="1400" dirty="0"/>
              <a:t> </a:t>
            </a:r>
            <a:r>
              <a:rPr lang="en-US" altLang="en-US" sz="1400" i="1" dirty="0" err="1"/>
              <a:t>docID</a:t>
            </a:r>
            <a:r>
              <a:rPr lang="en-US" altLang="en-US" sz="1400" i="1" dirty="0"/>
              <a:t>(p</a:t>
            </a:r>
            <a:r>
              <a:rPr lang="en-US" altLang="en-US" sz="1400" baseline="-25000" dirty="0"/>
              <a:t>1</a:t>
            </a:r>
            <a:r>
              <a:rPr lang="en-US" altLang="en-US" sz="1400" i="1" dirty="0"/>
              <a:t>) &lt; </a:t>
            </a:r>
            <a:r>
              <a:rPr lang="en-US" altLang="en-US" sz="1400" i="1" dirty="0" err="1"/>
              <a:t>docID</a:t>
            </a:r>
            <a:r>
              <a:rPr lang="en-US" altLang="en-US" sz="1400" i="1" dirty="0"/>
              <a:t>(p</a:t>
            </a:r>
            <a:r>
              <a:rPr lang="en-US" altLang="en-US" sz="1400" baseline="-25000" dirty="0"/>
              <a:t>2</a:t>
            </a:r>
            <a:r>
              <a:rPr lang="en-US" altLang="en-US" sz="1400" i="1" dirty="0"/>
              <a:t>)</a:t>
            </a:r>
          </a:p>
          <a:p>
            <a:pPr>
              <a:lnSpc>
                <a:spcPct val="150000"/>
              </a:lnSpc>
            </a:pPr>
            <a:r>
              <a:rPr lang="en-US" altLang="en-US" sz="1400" dirty="0"/>
              <a:t>8 		</a:t>
            </a:r>
            <a:r>
              <a:rPr lang="en-US" altLang="en-US" sz="1400" b="1" dirty="0"/>
              <a:t>then if </a:t>
            </a:r>
            <a:r>
              <a:rPr lang="en-US" altLang="en-US" sz="1400" i="1" dirty="0" err="1"/>
              <a:t>hasSkip</a:t>
            </a:r>
            <a:r>
              <a:rPr lang="en-US" altLang="en-US" sz="1400" i="1" dirty="0"/>
              <a:t>(p</a:t>
            </a:r>
            <a:r>
              <a:rPr lang="en-US" altLang="en-US" sz="1400" baseline="-25000" dirty="0"/>
              <a:t>1</a:t>
            </a:r>
            <a:r>
              <a:rPr lang="en-US" altLang="en-US" sz="1400" i="1" dirty="0"/>
              <a:t>) </a:t>
            </a:r>
            <a:r>
              <a:rPr lang="en-US" altLang="en-US" sz="1400" b="1" dirty="0"/>
              <a:t>and</a:t>
            </a:r>
            <a:r>
              <a:rPr lang="en-US" altLang="en-US" sz="1400" i="1" dirty="0"/>
              <a:t> (</a:t>
            </a:r>
            <a:r>
              <a:rPr lang="en-US" altLang="en-US" sz="1400" i="1" dirty="0" err="1"/>
              <a:t>docID</a:t>
            </a:r>
            <a:r>
              <a:rPr lang="en-US" altLang="en-US" sz="1400" i="1" dirty="0"/>
              <a:t>(skip(p</a:t>
            </a:r>
            <a:r>
              <a:rPr lang="en-US" altLang="en-US" sz="1400" baseline="-25000" dirty="0"/>
              <a:t>1</a:t>
            </a:r>
            <a:r>
              <a:rPr lang="en-US" altLang="en-US" sz="1400" i="1" dirty="0"/>
              <a:t>)) ≤ </a:t>
            </a:r>
            <a:r>
              <a:rPr lang="en-US" altLang="en-US" sz="1400" i="1" dirty="0" err="1"/>
              <a:t>docID</a:t>
            </a:r>
            <a:r>
              <a:rPr lang="en-US" altLang="en-US" sz="1400" i="1" dirty="0"/>
              <a:t>(p</a:t>
            </a:r>
            <a:r>
              <a:rPr lang="en-US" altLang="en-US" sz="1400" baseline="-25000" dirty="0"/>
              <a:t>2</a:t>
            </a:r>
            <a:r>
              <a:rPr lang="en-US" altLang="en-US" sz="1400" i="1" dirty="0"/>
              <a:t>))</a:t>
            </a:r>
          </a:p>
          <a:p>
            <a:pPr>
              <a:lnSpc>
                <a:spcPct val="150000"/>
              </a:lnSpc>
            </a:pPr>
            <a:r>
              <a:rPr lang="en-US" altLang="en-US" sz="1400" dirty="0"/>
              <a:t>9 		         </a:t>
            </a:r>
            <a:r>
              <a:rPr lang="en-US" altLang="en-US" sz="1400" b="1" dirty="0"/>
              <a:t>then while </a:t>
            </a:r>
            <a:r>
              <a:rPr lang="en-US" altLang="en-US" sz="1400" i="1" dirty="0" err="1"/>
              <a:t>hasSkip</a:t>
            </a:r>
            <a:r>
              <a:rPr lang="en-US" altLang="en-US" sz="1400" i="1" dirty="0"/>
              <a:t>(p</a:t>
            </a:r>
            <a:r>
              <a:rPr lang="en-US" altLang="en-US" sz="1400" baseline="-25000" dirty="0"/>
              <a:t>1</a:t>
            </a:r>
            <a:r>
              <a:rPr lang="en-US" altLang="en-US" sz="1400" i="1" dirty="0"/>
              <a:t>) </a:t>
            </a:r>
            <a:r>
              <a:rPr lang="en-US" altLang="en-US" sz="1400" b="1" dirty="0"/>
              <a:t>and</a:t>
            </a:r>
            <a:r>
              <a:rPr lang="en-US" altLang="en-US" sz="1400" i="1" dirty="0"/>
              <a:t> (</a:t>
            </a:r>
            <a:r>
              <a:rPr lang="en-US" altLang="en-US" sz="1400" i="1" dirty="0" err="1"/>
              <a:t>docID</a:t>
            </a:r>
            <a:r>
              <a:rPr lang="en-US" altLang="en-US" sz="1400" i="1" dirty="0"/>
              <a:t>(skip(p</a:t>
            </a:r>
            <a:r>
              <a:rPr lang="en-US" altLang="en-US" sz="1400" baseline="-25000" dirty="0"/>
              <a:t>1</a:t>
            </a:r>
            <a:r>
              <a:rPr lang="en-US" altLang="en-US" sz="1400" i="1" dirty="0"/>
              <a:t>)) ≤ </a:t>
            </a:r>
            <a:r>
              <a:rPr lang="en-US" altLang="en-US" sz="1400" i="1" dirty="0" err="1"/>
              <a:t>docID</a:t>
            </a:r>
            <a:r>
              <a:rPr lang="en-US" altLang="en-US" sz="1400" i="1" dirty="0"/>
              <a:t>(p</a:t>
            </a:r>
            <a:r>
              <a:rPr lang="en-US" altLang="en-US" sz="1400" baseline="-25000" dirty="0"/>
              <a:t>2</a:t>
            </a:r>
            <a:r>
              <a:rPr lang="en-US" altLang="en-US" sz="1400" i="1" dirty="0"/>
              <a:t>))</a:t>
            </a:r>
          </a:p>
          <a:p>
            <a:pPr>
              <a:lnSpc>
                <a:spcPct val="150000"/>
              </a:lnSpc>
            </a:pPr>
            <a:r>
              <a:rPr lang="en-US" altLang="en-US" sz="1400" dirty="0"/>
              <a:t>10 			</a:t>
            </a:r>
            <a:r>
              <a:rPr lang="en-US" altLang="en-US" sz="1400" b="1" dirty="0"/>
              <a:t>      do </a:t>
            </a:r>
            <a:r>
              <a:rPr lang="en-US" altLang="en-US" sz="1400" i="1" dirty="0"/>
              <a:t>p</a:t>
            </a:r>
            <a:r>
              <a:rPr lang="en-US" altLang="en-US" sz="1400" baseline="-25000" dirty="0"/>
              <a:t>1</a:t>
            </a:r>
            <a:r>
              <a:rPr lang="en-US" altLang="en-US" sz="1400" i="1" dirty="0"/>
              <a:t> </a:t>
            </a:r>
            <a:r>
              <a:rPr lang="en-US" altLang="en-US" sz="1400" i="1" dirty="0">
                <a:latin typeface="Times New Roman" pitchFamily="18" charset="0"/>
              </a:rPr>
              <a:t>←</a:t>
            </a:r>
            <a:r>
              <a:rPr lang="en-US" altLang="en-US" sz="1400" i="1" dirty="0"/>
              <a:t> skip(p</a:t>
            </a:r>
            <a:r>
              <a:rPr lang="en-US" altLang="en-US" sz="1400" baseline="-25000" dirty="0"/>
              <a:t>1</a:t>
            </a:r>
            <a:r>
              <a:rPr lang="en-US" altLang="en-US" sz="1400" i="1" dirty="0"/>
              <a:t>)</a:t>
            </a:r>
          </a:p>
          <a:p>
            <a:pPr>
              <a:lnSpc>
                <a:spcPct val="150000"/>
              </a:lnSpc>
            </a:pPr>
            <a:r>
              <a:rPr lang="en-US" altLang="en-US" sz="1400" dirty="0"/>
              <a:t>11 		         </a:t>
            </a:r>
            <a:r>
              <a:rPr lang="en-US" altLang="en-US" sz="1400" b="1" dirty="0"/>
              <a:t>else</a:t>
            </a:r>
            <a:r>
              <a:rPr lang="en-US" altLang="en-US" sz="1400" dirty="0"/>
              <a:t> </a:t>
            </a:r>
            <a:r>
              <a:rPr lang="en-US" altLang="en-US" sz="1400" i="1" dirty="0"/>
              <a:t>p</a:t>
            </a:r>
            <a:r>
              <a:rPr lang="en-US" altLang="en-US" sz="1400" baseline="-25000" dirty="0"/>
              <a:t>1</a:t>
            </a:r>
            <a:r>
              <a:rPr lang="en-US" altLang="en-US" sz="1400" i="1" dirty="0"/>
              <a:t> </a:t>
            </a:r>
            <a:r>
              <a:rPr lang="en-US" altLang="en-US" sz="1400" i="1" dirty="0">
                <a:latin typeface="Times New Roman" pitchFamily="18" charset="0"/>
              </a:rPr>
              <a:t>←</a:t>
            </a:r>
            <a:r>
              <a:rPr lang="en-US" altLang="en-US" sz="1400" i="1" dirty="0"/>
              <a:t> next(p</a:t>
            </a:r>
            <a:r>
              <a:rPr lang="en-US" altLang="en-US" sz="1400" baseline="-25000" dirty="0"/>
              <a:t>1</a:t>
            </a:r>
            <a:r>
              <a:rPr lang="en-US" altLang="en-US" sz="1400" i="1" dirty="0"/>
              <a:t>)</a:t>
            </a:r>
          </a:p>
          <a:p>
            <a:pPr>
              <a:lnSpc>
                <a:spcPct val="150000"/>
              </a:lnSpc>
            </a:pPr>
            <a:r>
              <a:rPr lang="en-US" altLang="en-US" sz="1400" dirty="0"/>
              <a:t>12 		</a:t>
            </a:r>
            <a:r>
              <a:rPr lang="en-US" altLang="en-US" sz="1400" b="1" dirty="0"/>
              <a:t>else if </a:t>
            </a:r>
            <a:r>
              <a:rPr lang="en-US" altLang="en-US" sz="1400" i="1" dirty="0" err="1"/>
              <a:t>hasSkip</a:t>
            </a:r>
            <a:r>
              <a:rPr lang="en-US" altLang="en-US" sz="1400" i="1" dirty="0"/>
              <a:t>(p</a:t>
            </a:r>
            <a:r>
              <a:rPr lang="en-US" altLang="en-US" sz="1400" baseline="-25000" dirty="0"/>
              <a:t>2</a:t>
            </a:r>
            <a:r>
              <a:rPr lang="en-US" altLang="en-US" sz="1400" i="1" dirty="0"/>
              <a:t>) </a:t>
            </a:r>
            <a:r>
              <a:rPr lang="en-US" altLang="en-US" sz="1400" b="1" dirty="0"/>
              <a:t>and</a:t>
            </a:r>
            <a:r>
              <a:rPr lang="en-US" altLang="en-US" sz="1400" i="1" dirty="0"/>
              <a:t> (</a:t>
            </a:r>
            <a:r>
              <a:rPr lang="en-US" altLang="en-US" sz="1400" i="1" dirty="0" err="1"/>
              <a:t>docID</a:t>
            </a:r>
            <a:r>
              <a:rPr lang="en-US" altLang="en-US" sz="1400" i="1" dirty="0"/>
              <a:t>(skip(p</a:t>
            </a:r>
            <a:r>
              <a:rPr lang="en-US" altLang="en-US" sz="1400" baseline="-25000" dirty="0"/>
              <a:t>2</a:t>
            </a:r>
            <a:r>
              <a:rPr lang="en-US" altLang="en-US" sz="1400" i="1" dirty="0"/>
              <a:t>)) ≤ </a:t>
            </a:r>
            <a:r>
              <a:rPr lang="en-US" altLang="en-US" sz="1400" i="1" dirty="0" err="1"/>
              <a:t>docID</a:t>
            </a:r>
            <a:r>
              <a:rPr lang="en-US" altLang="en-US" sz="1400" i="1" dirty="0"/>
              <a:t>(p</a:t>
            </a:r>
            <a:r>
              <a:rPr lang="en-US" altLang="en-US" sz="1400" baseline="-25000" dirty="0"/>
              <a:t>1</a:t>
            </a:r>
            <a:r>
              <a:rPr lang="en-US" altLang="en-US" sz="1400" i="1" dirty="0"/>
              <a:t>))</a:t>
            </a:r>
          </a:p>
          <a:p>
            <a:pPr>
              <a:lnSpc>
                <a:spcPct val="150000"/>
              </a:lnSpc>
            </a:pPr>
            <a:r>
              <a:rPr lang="en-US" altLang="en-US" sz="1400" dirty="0"/>
              <a:t>13 		</a:t>
            </a:r>
            <a:r>
              <a:rPr lang="en-US" altLang="en-US" sz="1400" b="1" dirty="0"/>
              <a:t>         then while </a:t>
            </a:r>
            <a:r>
              <a:rPr lang="en-US" altLang="en-US" sz="1400" i="1" dirty="0" err="1"/>
              <a:t>hasSkip</a:t>
            </a:r>
            <a:r>
              <a:rPr lang="en-US" altLang="en-US" sz="1400" i="1" dirty="0"/>
              <a:t>(p</a:t>
            </a:r>
            <a:r>
              <a:rPr lang="en-US" altLang="en-US" sz="1400" baseline="-25000" dirty="0"/>
              <a:t>2</a:t>
            </a:r>
            <a:r>
              <a:rPr lang="en-US" altLang="en-US" sz="1400" i="1" dirty="0"/>
              <a:t>) </a:t>
            </a:r>
            <a:r>
              <a:rPr lang="en-US" altLang="en-US" sz="1400" b="1" dirty="0"/>
              <a:t>and</a:t>
            </a:r>
            <a:r>
              <a:rPr lang="en-US" altLang="en-US" sz="1400" i="1" dirty="0"/>
              <a:t> (</a:t>
            </a:r>
            <a:r>
              <a:rPr lang="en-US" altLang="en-US" sz="1400" i="1" dirty="0" err="1"/>
              <a:t>docID</a:t>
            </a:r>
            <a:r>
              <a:rPr lang="en-US" altLang="en-US" sz="1400" i="1" dirty="0"/>
              <a:t>(skip(p</a:t>
            </a:r>
            <a:r>
              <a:rPr lang="en-US" altLang="en-US" sz="1400" baseline="-25000" dirty="0"/>
              <a:t>2</a:t>
            </a:r>
            <a:r>
              <a:rPr lang="en-US" altLang="en-US" sz="1400" i="1" dirty="0"/>
              <a:t>)) ≤ </a:t>
            </a:r>
            <a:r>
              <a:rPr lang="en-US" altLang="en-US" sz="1400" i="1" dirty="0" err="1"/>
              <a:t>docID</a:t>
            </a:r>
            <a:r>
              <a:rPr lang="en-US" altLang="en-US" sz="1400" i="1" dirty="0"/>
              <a:t>(p</a:t>
            </a:r>
            <a:r>
              <a:rPr lang="en-US" altLang="en-US" sz="1400" baseline="-25000" dirty="0"/>
              <a:t>1</a:t>
            </a:r>
            <a:r>
              <a:rPr lang="en-US" altLang="en-US" sz="1400" i="1" dirty="0"/>
              <a:t>))</a:t>
            </a:r>
          </a:p>
          <a:p>
            <a:pPr>
              <a:lnSpc>
                <a:spcPct val="150000"/>
              </a:lnSpc>
            </a:pPr>
            <a:r>
              <a:rPr lang="en-US" altLang="en-US" sz="1400" dirty="0"/>
              <a:t>14 			</a:t>
            </a:r>
            <a:r>
              <a:rPr lang="en-US" altLang="en-US" sz="1400" b="1" dirty="0"/>
              <a:t>      do </a:t>
            </a:r>
            <a:r>
              <a:rPr lang="en-US" altLang="en-US" sz="1400" i="1" dirty="0"/>
              <a:t>p</a:t>
            </a:r>
            <a:r>
              <a:rPr lang="en-US" altLang="en-US" sz="1400" baseline="-25000" dirty="0"/>
              <a:t>2</a:t>
            </a:r>
            <a:r>
              <a:rPr lang="en-US" altLang="en-US" sz="1400" i="1" dirty="0"/>
              <a:t> </a:t>
            </a:r>
            <a:r>
              <a:rPr lang="en-US" altLang="en-US" sz="1400" i="1" dirty="0">
                <a:latin typeface="Times New Roman" pitchFamily="18" charset="0"/>
              </a:rPr>
              <a:t>← </a:t>
            </a:r>
            <a:r>
              <a:rPr lang="en-US" altLang="en-US" sz="1400" i="1" dirty="0"/>
              <a:t>skip(p</a:t>
            </a:r>
            <a:r>
              <a:rPr lang="en-US" altLang="en-US" sz="1400" baseline="-25000" dirty="0"/>
              <a:t>2</a:t>
            </a:r>
            <a:r>
              <a:rPr lang="en-US" altLang="en-US" sz="1400" i="1" dirty="0"/>
              <a:t>)</a:t>
            </a:r>
          </a:p>
          <a:p>
            <a:pPr>
              <a:lnSpc>
                <a:spcPct val="150000"/>
              </a:lnSpc>
            </a:pPr>
            <a:r>
              <a:rPr lang="en-US" altLang="en-US" sz="1400" dirty="0"/>
              <a:t>15 		         </a:t>
            </a:r>
            <a:r>
              <a:rPr lang="en-US" altLang="en-US" sz="1400" b="1" dirty="0"/>
              <a:t>else</a:t>
            </a:r>
            <a:r>
              <a:rPr lang="en-US" altLang="en-US" sz="1400" dirty="0"/>
              <a:t> </a:t>
            </a:r>
            <a:r>
              <a:rPr lang="en-US" altLang="en-US" sz="1400" i="1" dirty="0"/>
              <a:t>p</a:t>
            </a:r>
            <a:r>
              <a:rPr lang="en-US" altLang="en-US" sz="1400" baseline="-25000" dirty="0"/>
              <a:t>2 </a:t>
            </a:r>
            <a:r>
              <a:rPr lang="en-US" altLang="en-US" sz="1400" i="1" dirty="0">
                <a:latin typeface="Times New Roman" pitchFamily="18" charset="0"/>
              </a:rPr>
              <a:t>← </a:t>
            </a:r>
            <a:r>
              <a:rPr lang="en-US" altLang="en-US" sz="1400" i="1" dirty="0"/>
              <a:t>next(p</a:t>
            </a:r>
            <a:r>
              <a:rPr lang="en-US" altLang="en-US" sz="1400" baseline="-25000" dirty="0"/>
              <a:t>2</a:t>
            </a:r>
            <a:r>
              <a:rPr lang="en-US" altLang="en-US" sz="1400" i="1" dirty="0"/>
              <a:t>)</a:t>
            </a:r>
          </a:p>
          <a:p>
            <a:pPr>
              <a:lnSpc>
                <a:spcPct val="150000"/>
              </a:lnSpc>
            </a:pPr>
            <a:r>
              <a:rPr lang="en-US" altLang="en-US" sz="1400" dirty="0"/>
              <a:t>16 </a:t>
            </a:r>
            <a:r>
              <a:rPr lang="en-US" altLang="en-US" sz="1400" b="1" dirty="0"/>
              <a:t>return</a:t>
            </a:r>
            <a:r>
              <a:rPr lang="en-US" altLang="en-US" sz="1400" dirty="0"/>
              <a:t> </a:t>
            </a:r>
            <a:r>
              <a:rPr lang="en-US" altLang="en-US" sz="1400" i="1" dirty="0"/>
              <a:t>answer</a:t>
            </a:r>
            <a:endParaRPr lang="en-US" altLang="en-US" sz="1400" dirty="0"/>
          </a:p>
        </p:txBody>
      </p:sp>
      <p:sp>
        <p:nvSpPr>
          <p:cNvPr id="4" name="Rectangle 3"/>
          <p:cNvSpPr/>
          <p:nvPr/>
        </p:nvSpPr>
        <p:spPr>
          <a:xfrm>
            <a:off x="525614" y="0"/>
            <a:ext cx="6941985" cy="1323439"/>
          </a:xfrm>
          <a:prstGeom prst="rect">
            <a:avLst/>
          </a:prstGeom>
        </p:spPr>
        <p:txBody>
          <a:bodyPr wrap="square">
            <a:spAutoFit/>
          </a:bodyPr>
          <a:lstStyle/>
          <a:p>
            <a:pPr algn="ctr"/>
            <a:r>
              <a:rPr lang="en-IN" sz="4000" b="1" dirty="0">
                <a:effectLst>
                  <a:outerShdw blurRad="38100" dist="38100" dir="2700000" algn="tl">
                    <a:srgbClr val="000000">
                      <a:alpha val="43137"/>
                    </a:srgbClr>
                  </a:outerShdw>
                </a:effectLst>
                <a:latin typeface="Arial" pitchFamily="34" charset="0"/>
                <a:cs typeface="Arial" pitchFamily="34" charset="0"/>
              </a:rPr>
              <a:t>Postings lists intersection </a:t>
            </a:r>
          </a:p>
          <a:p>
            <a:pPr algn="ctr"/>
            <a:r>
              <a:rPr lang="en-IN" sz="4000" b="1" dirty="0">
                <a:effectLst>
                  <a:outerShdw blurRad="38100" dist="38100" dir="2700000" algn="tl">
                    <a:srgbClr val="000000">
                      <a:alpha val="43137"/>
                    </a:srgbClr>
                  </a:outerShdw>
                </a:effectLst>
                <a:latin typeface="Arial" pitchFamily="34" charset="0"/>
                <a:cs typeface="Arial" pitchFamily="34" charset="0"/>
              </a:rPr>
              <a:t>with skip pointers.</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F9DC0770-B90E-4455-9842-9A5D408E7AA1}"/>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852354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normAutofit/>
          </a:bodyPr>
          <a:lstStyle/>
          <a:p>
            <a:pPr algn="just" eaLnBrk="1" hangingPunct="1"/>
            <a:r>
              <a:rPr lang="en-US" altLang="en-US" sz="3200" dirty="0">
                <a:ea typeface="ＭＳ Ｐゴシック" pitchFamily="34" charset="-128"/>
              </a:rPr>
              <a:t>Tradeoff:</a:t>
            </a:r>
          </a:p>
          <a:p>
            <a:pPr lvl="1" algn="just" eaLnBrk="1" hangingPunct="1"/>
            <a:r>
              <a:rPr lang="en-US" altLang="en-US" sz="2000" dirty="0">
                <a:ea typeface="ＭＳ Ｐゴシック" pitchFamily="34" charset="-128"/>
              </a:rPr>
              <a:t>More skips </a:t>
            </a:r>
            <a:r>
              <a:rPr lang="en-US" altLang="en-US" sz="2000" dirty="0">
                <a:ea typeface="ＭＳ Ｐゴシック" pitchFamily="34" charset="-128"/>
                <a:sym typeface="Symbol" pitchFamily="18" charset="2"/>
              </a:rPr>
              <a:t> </a:t>
            </a:r>
            <a:r>
              <a:rPr lang="en-US" altLang="en-US" sz="2000" dirty="0">
                <a:ea typeface="ＭＳ Ｐゴシック" pitchFamily="34" charset="-128"/>
              </a:rPr>
              <a:t>shorter skip spans </a:t>
            </a:r>
            <a:r>
              <a:rPr lang="en-US" altLang="en-US" sz="2000" dirty="0">
                <a:ea typeface="ＭＳ Ｐゴシック" pitchFamily="34" charset="-128"/>
                <a:sym typeface="Symbol" pitchFamily="18" charset="2"/>
              </a:rPr>
              <a:t> </a:t>
            </a:r>
            <a:r>
              <a:rPr lang="en-US" altLang="en-US" sz="2000" dirty="0">
                <a:ea typeface="ＭＳ Ｐゴシック" pitchFamily="34" charset="-128"/>
              </a:rPr>
              <a:t>more likely to skip.  But lots of comparisons to skip pointers.</a:t>
            </a:r>
          </a:p>
          <a:p>
            <a:pPr lvl="1" algn="just" eaLnBrk="1" hangingPunct="1"/>
            <a:r>
              <a:rPr lang="en-US" altLang="en-US" sz="2000" dirty="0">
                <a:ea typeface="ＭＳ Ｐゴシック" pitchFamily="34" charset="-128"/>
              </a:rPr>
              <a:t>Fewer skips </a:t>
            </a:r>
            <a:r>
              <a:rPr lang="en-US" altLang="en-US" sz="2000" dirty="0">
                <a:ea typeface="ＭＳ Ｐゴシック" pitchFamily="34" charset="-128"/>
                <a:sym typeface="Symbol" pitchFamily="18" charset="2"/>
              </a:rPr>
              <a:t> </a:t>
            </a:r>
            <a:r>
              <a:rPr lang="en-US" altLang="en-US" sz="2000" dirty="0">
                <a:ea typeface="ＭＳ Ｐゴシック" pitchFamily="34" charset="-128"/>
              </a:rPr>
              <a:t>few pointer comparison, but then long skip spans </a:t>
            </a:r>
            <a:r>
              <a:rPr lang="en-US" altLang="en-US" sz="2000" dirty="0">
                <a:ea typeface="ＭＳ Ｐゴシック" pitchFamily="34" charset="-128"/>
                <a:sym typeface="Symbol" pitchFamily="18" charset="2"/>
              </a:rPr>
              <a:t> </a:t>
            </a:r>
            <a:r>
              <a:rPr lang="en-US" altLang="en-US" sz="2000" dirty="0">
                <a:ea typeface="ＭＳ Ｐゴシック" pitchFamily="34" charset="-128"/>
              </a:rPr>
              <a:t>few successful skips.</a:t>
            </a:r>
          </a:p>
        </p:txBody>
      </p:sp>
      <p:sp>
        <p:nvSpPr>
          <p:cNvPr id="47106" name="Rectangle 2"/>
          <p:cNvSpPr>
            <a:spLocks noGrp="1" noChangeArrowheads="1"/>
          </p:cNvSpPr>
          <p:nvPr>
            <p:ph type="title" idx="4294967295"/>
          </p:nvPr>
        </p:nvSpPr>
        <p:spPr>
          <a:xfrm>
            <a:off x="0" y="274638"/>
            <a:ext cx="8229600" cy="1143000"/>
          </a:xfrm>
        </p:spPr>
        <p:txBody>
          <a:bodyPr/>
          <a:lstStyle/>
          <a:p>
            <a:pPr algn="ctr" eaLnBrk="1" hangingPunct="1"/>
            <a:r>
              <a:rPr lang="en-US" altLang="en-US" dirty="0">
                <a:effectLst>
                  <a:outerShdw blurRad="38100" dist="38100" dir="2700000" algn="tl">
                    <a:srgbClr val="000000">
                      <a:alpha val="43137"/>
                    </a:srgbClr>
                  </a:outerShdw>
                </a:effectLst>
                <a:ea typeface="ＭＳ Ｐゴシック" pitchFamily="34" charset="-128"/>
              </a:rPr>
              <a:t>Where to  place skips?</a:t>
            </a:r>
          </a:p>
        </p:txBody>
      </p:sp>
      <p:grpSp>
        <p:nvGrpSpPr>
          <p:cNvPr id="3" name="Group 2"/>
          <p:cNvGrpSpPr/>
          <p:nvPr/>
        </p:nvGrpSpPr>
        <p:grpSpPr>
          <a:xfrm>
            <a:off x="952500" y="3962400"/>
            <a:ext cx="6477000" cy="1295400"/>
            <a:chOff x="1447800" y="4953000"/>
            <a:chExt cx="6477000" cy="1295400"/>
          </a:xfrm>
        </p:grpSpPr>
        <p:sp>
          <p:nvSpPr>
            <p:cNvPr id="47108" name="Rectangle 5"/>
            <p:cNvSpPr>
              <a:spLocks noChangeArrowheads="1"/>
            </p:cNvSpPr>
            <p:nvPr/>
          </p:nvSpPr>
          <p:spPr bwMode="auto">
            <a:xfrm>
              <a:off x="7543800" y="4953000"/>
              <a:ext cx="3810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grpSp>
          <p:nvGrpSpPr>
            <p:cNvPr id="5" name="Group 7"/>
            <p:cNvGrpSpPr>
              <a:grpSpLocks/>
            </p:cNvGrpSpPr>
            <p:nvPr/>
          </p:nvGrpSpPr>
          <p:grpSpPr bwMode="auto">
            <a:xfrm>
              <a:off x="1447800" y="4953000"/>
              <a:ext cx="609600" cy="304800"/>
              <a:chOff x="1104" y="3168"/>
              <a:chExt cx="384" cy="192"/>
            </a:xfrm>
          </p:grpSpPr>
          <p:sp>
            <p:nvSpPr>
              <p:cNvPr id="47176" name="Rectangle 4"/>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77" name="AutoShape 6"/>
              <p:cNvCxnSpPr>
                <a:cxnSpLocks noChangeShapeType="1"/>
                <a:stCxn id="47176" idx="3"/>
                <a:endCxn id="47108" idx="1"/>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6" name="Group 8"/>
            <p:cNvGrpSpPr>
              <a:grpSpLocks/>
            </p:cNvGrpSpPr>
            <p:nvPr/>
          </p:nvGrpSpPr>
          <p:grpSpPr bwMode="auto">
            <a:xfrm>
              <a:off x="2057400" y="4953000"/>
              <a:ext cx="609600" cy="304800"/>
              <a:chOff x="1104" y="3168"/>
              <a:chExt cx="384" cy="192"/>
            </a:xfrm>
          </p:grpSpPr>
          <p:sp>
            <p:nvSpPr>
              <p:cNvPr id="47174" name="Rectangle 9"/>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75" name="AutoShape 10"/>
              <p:cNvCxnSpPr>
                <a:cxnSpLocks noChangeShapeType="1"/>
                <a:stCxn id="47174"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 name="Group 11"/>
            <p:cNvGrpSpPr>
              <a:grpSpLocks/>
            </p:cNvGrpSpPr>
            <p:nvPr/>
          </p:nvGrpSpPr>
          <p:grpSpPr bwMode="auto">
            <a:xfrm>
              <a:off x="2667000" y="4953000"/>
              <a:ext cx="609600" cy="304800"/>
              <a:chOff x="1104" y="3168"/>
              <a:chExt cx="384" cy="192"/>
            </a:xfrm>
          </p:grpSpPr>
          <p:sp>
            <p:nvSpPr>
              <p:cNvPr id="47172" name="Rectangle 12"/>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73" name="AutoShape 13"/>
              <p:cNvCxnSpPr>
                <a:cxnSpLocks noChangeShapeType="1"/>
                <a:stCxn id="47172"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8" name="Group 14"/>
            <p:cNvGrpSpPr>
              <a:grpSpLocks/>
            </p:cNvGrpSpPr>
            <p:nvPr/>
          </p:nvGrpSpPr>
          <p:grpSpPr bwMode="auto">
            <a:xfrm>
              <a:off x="3276600" y="4953000"/>
              <a:ext cx="609600" cy="304800"/>
              <a:chOff x="1104" y="3168"/>
              <a:chExt cx="384" cy="192"/>
            </a:xfrm>
          </p:grpSpPr>
          <p:sp>
            <p:nvSpPr>
              <p:cNvPr id="47170" name="Rectangle 15"/>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71" name="AutoShape 16"/>
              <p:cNvCxnSpPr>
                <a:cxnSpLocks noChangeShapeType="1"/>
                <a:stCxn id="47170"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9" name="Group 17"/>
            <p:cNvGrpSpPr>
              <a:grpSpLocks/>
            </p:cNvGrpSpPr>
            <p:nvPr/>
          </p:nvGrpSpPr>
          <p:grpSpPr bwMode="auto">
            <a:xfrm>
              <a:off x="3886200" y="4953000"/>
              <a:ext cx="609600" cy="304800"/>
              <a:chOff x="1104" y="3168"/>
              <a:chExt cx="384" cy="192"/>
            </a:xfrm>
          </p:grpSpPr>
          <p:sp>
            <p:nvSpPr>
              <p:cNvPr id="47168" name="Rectangle 18"/>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69" name="AutoShape 19"/>
              <p:cNvCxnSpPr>
                <a:cxnSpLocks noChangeShapeType="1"/>
                <a:stCxn id="47168"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0" name="Group 20"/>
            <p:cNvGrpSpPr>
              <a:grpSpLocks/>
            </p:cNvGrpSpPr>
            <p:nvPr/>
          </p:nvGrpSpPr>
          <p:grpSpPr bwMode="auto">
            <a:xfrm>
              <a:off x="4495800" y="4953000"/>
              <a:ext cx="609600" cy="304800"/>
              <a:chOff x="1104" y="3168"/>
              <a:chExt cx="384" cy="192"/>
            </a:xfrm>
          </p:grpSpPr>
          <p:sp>
            <p:nvSpPr>
              <p:cNvPr id="47166" name="Rectangle 21"/>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67" name="AutoShape 22"/>
              <p:cNvCxnSpPr>
                <a:cxnSpLocks noChangeShapeType="1"/>
                <a:stCxn id="47166"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1" name="Group 23"/>
            <p:cNvGrpSpPr>
              <a:grpSpLocks/>
            </p:cNvGrpSpPr>
            <p:nvPr/>
          </p:nvGrpSpPr>
          <p:grpSpPr bwMode="auto">
            <a:xfrm>
              <a:off x="5105400" y="4953000"/>
              <a:ext cx="609600" cy="304800"/>
              <a:chOff x="1104" y="3168"/>
              <a:chExt cx="384" cy="192"/>
            </a:xfrm>
          </p:grpSpPr>
          <p:sp>
            <p:nvSpPr>
              <p:cNvPr id="47164" name="Rectangle 24"/>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65" name="AutoShape 25"/>
              <p:cNvCxnSpPr>
                <a:cxnSpLocks noChangeShapeType="1"/>
                <a:stCxn id="47164"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2" name="Group 26"/>
            <p:cNvGrpSpPr>
              <a:grpSpLocks/>
            </p:cNvGrpSpPr>
            <p:nvPr/>
          </p:nvGrpSpPr>
          <p:grpSpPr bwMode="auto">
            <a:xfrm>
              <a:off x="5715000" y="4953000"/>
              <a:ext cx="609600" cy="304800"/>
              <a:chOff x="1104" y="3168"/>
              <a:chExt cx="384" cy="192"/>
            </a:xfrm>
          </p:grpSpPr>
          <p:sp>
            <p:nvSpPr>
              <p:cNvPr id="47162" name="Rectangle 27"/>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63" name="AutoShape 28"/>
              <p:cNvCxnSpPr>
                <a:cxnSpLocks noChangeShapeType="1"/>
                <a:stCxn id="47162"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3" name="Group 29"/>
            <p:cNvGrpSpPr>
              <a:grpSpLocks/>
            </p:cNvGrpSpPr>
            <p:nvPr/>
          </p:nvGrpSpPr>
          <p:grpSpPr bwMode="auto">
            <a:xfrm>
              <a:off x="6324600" y="4953000"/>
              <a:ext cx="609600" cy="304800"/>
              <a:chOff x="1104" y="3168"/>
              <a:chExt cx="384" cy="192"/>
            </a:xfrm>
          </p:grpSpPr>
          <p:sp>
            <p:nvSpPr>
              <p:cNvPr id="47160" name="Rectangle 30"/>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61" name="AutoShape 31"/>
              <p:cNvCxnSpPr>
                <a:cxnSpLocks noChangeShapeType="1"/>
                <a:stCxn id="47160"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47118" name="Rectangle 32"/>
            <p:cNvSpPr>
              <a:spLocks noChangeArrowheads="1"/>
            </p:cNvSpPr>
            <p:nvPr/>
          </p:nvSpPr>
          <p:spPr bwMode="auto">
            <a:xfrm>
              <a:off x="7543800" y="5943600"/>
              <a:ext cx="3810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grpSp>
          <p:nvGrpSpPr>
            <p:cNvPr id="14" name="Group 33"/>
            <p:cNvGrpSpPr>
              <a:grpSpLocks/>
            </p:cNvGrpSpPr>
            <p:nvPr/>
          </p:nvGrpSpPr>
          <p:grpSpPr bwMode="auto">
            <a:xfrm>
              <a:off x="1447800" y="5943600"/>
              <a:ext cx="609600" cy="304800"/>
              <a:chOff x="1104" y="3168"/>
              <a:chExt cx="384" cy="192"/>
            </a:xfrm>
          </p:grpSpPr>
          <p:sp>
            <p:nvSpPr>
              <p:cNvPr id="47158" name="Rectangle 34"/>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59" name="AutoShape 35"/>
              <p:cNvCxnSpPr>
                <a:cxnSpLocks noChangeShapeType="1"/>
                <a:stCxn id="47158" idx="3"/>
                <a:endCxn id="47118" idx="1"/>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5" name="Group 36"/>
            <p:cNvGrpSpPr>
              <a:grpSpLocks/>
            </p:cNvGrpSpPr>
            <p:nvPr/>
          </p:nvGrpSpPr>
          <p:grpSpPr bwMode="auto">
            <a:xfrm>
              <a:off x="2057400" y="5943600"/>
              <a:ext cx="609600" cy="304800"/>
              <a:chOff x="1104" y="3168"/>
              <a:chExt cx="384" cy="192"/>
            </a:xfrm>
          </p:grpSpPr>
          <p:sp>
            <p:nvSpPr>
              <p:cNvPr id="47156" name="Rectangle 37"/>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57" name="AutoShape 38"/>
              <p:cNvCxnSpPr>
                <a:cxnSpLocks noChangeShapeType="1"/>
                <a:stCxn id="47156"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6" name="Group 39"/>
            <p:cNvGrpSpPr>
              <a:grpSpLocks/>
            </p:cNvGrpSpPr>
            <p:nvPr/>
          </p:nvGrpSpPr>
          <p:grpSpPr bwMode="auto">
            <a:xfrm>
              <a:off x="2667000" y="5943600"/>
              <a:ext cx="609600" cy="304800"/>
              <a:chOff x="1104" y="3168"/>
              <a:chExt cx="384" cy="192"/>
            </a:xfrm>
          </p:grpSpPr>
          <p:sp>
            <p:nvSpPr>
              <p:cNvPr id="47154" name="Rectangle 40"/>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55" name="AutoShape 41"/>
              <p:cNvCxnSpPr>
                <a:cxnSpLocks noChangeShapeType="1"/>
                <a:stCxn id="47154"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7" name="Group 42"/>
            <p:cNvGrpSpPr>
              <a:grpSpLocks/>
            </p:cNvGrpSpPr>
            <p:nvPr/>
          </p:nvGrpSpPr>
          <p:grpSpPr bwMode="auto">
            <a:xfrm>
              <a:off x="3276600" y="5943600"/>
              <a:ext cx="609600" cy="304800"/>
              <a:chOff x="1104" y="3168"/>
              <a:chExt cx="384" cy="192"/>
            </a:xfrm>
          </p:grpSpPr>
          <p:sp>
            <p:nvSpPr>
              <p:cNvPr id="47152" name="Rectangle 43"/>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53" name="AutoShape 44"/>
              <p:cNvCxnSpPr>
                <a:cxnSpLocks noChangeShapeType="1"/>
                <a:stCxn id="47152"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8" name="Group 45"/>
            <p:cNvGrpSpPr>
              <a:grpSpLocks/>
            </p:cNvGrpSpPr>
            <p:nvPr/>
          </p:nvGrpSpPr>
          <p:grpSpPr bwMode="auto">
            <a:xfrm>
              <a:off x="3886200" y="5943600"/>
              <a:ext cx="609600" cy="304800"/>
              <a:chOff x="1104" y="3168"/>
              <a:chExt cx="384" cy="192"/>
            </a:xfrm>
          </p:grpSpPr>
          <p:sp>
            <p:nvSpPr>
              <p:cNvPr id="47150" name="Rectangle 46"/>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51" name="AutoShape 47"/>
              <p:cNvCxnSpPr>
                <a:cxnSpLocks noChangeShapeType="1"/>
                <a:stCxn id="47150"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9" name="Group 48"/>
            <p:cNvGrpSpPr>
              <a:grpSpLocks/>
            </p:cNvGrpSpPr>
            <p:nvPr/>
          </p:nvGrpSpPr>
          <p:grpSpPr bwMode="auto">
            <a:xfrm>
              <a:off x="4495800" y="5943600"/>
              <a:ext cx="609600" cy="304800"/>
              <a:chOff x="1104" y="3168"/>
              <a:chExt cx="384" cy="192"/>
            </a:xfrm>
          </p:grpSpPr>
          <p:sp>
            <p:nvSpPr>
              <p:cNvPr id="47148" name="Rectangle 49"/>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49" name="AutoShape 50"/>
              <p:cNvCxnSpPr>
                <a:cxnSpLocks noChangeShapeType="1"/>
                <a:stCxn id="47148"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0" name="Group 51"/>
            <p:cNvGrpSpPr>
              <a:grpSpLocks/>
            </p:cNvGrpSpPr>
            <p:nvPr/>
          </p:nvGrpSpPr>
          <p:grpSpPr bwMode="auto">
            <a:xfrm>
              <a:off x="5105400" y="5943600"/>
              <a:ext cx="609600" cy="304800"/>
              <a:chOff x="1104" y="3168"/>
              <a:chExt cx="384" cy="192"/>
            </a:xfrm>
          </p:grpSpPr>
          <p:sp>
            <p:nvSpPr>
              <p:cNvPr id="47146" name="Rectangle 52"/>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47" name="AutoShape 53"/>
              <p:cNvCxnSpPr>
                <a:cxnSpLocks noChangeShapeType="1"/>
                <a:stCxn id="47146"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1" name="Group 54"/>
            <p:cNvGrpSpPr>
              <a:grpSpLocks/>
            </p:cNvGrpSpPr>
            <p:nvPr/>
          </p:nvGrpSpPr>
          <p:grpSpPr bwMode="auto">
            <a:xfrm>
              <a:off x="5715000" y="5943600"/>
              <a:ext cx="609600" cy="304800"/>
              <a:chOff x="1104" y="3168"/>
              <a:chExt cx="384" cy="192"/>
            </a:xfrm>
          </p:grpSpPr>
          <p:sp>
            <p:nvSpPr>
              <p:cNvPr id="47144" name="Rectangle 55"/>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45" name="AutoShape 56"/>
              <p:cNvCxnSpPr>
                <a:cxnSpLocks noChangeShapeType="1"/>
                <a:stCxn id="47144"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2" name="Group 57"/>
            <p:cNvGrpSpPr>
              <a:grpSpLocks/>
            </p:cNvGrpSpPr>
            <p:nvPr/>
          </p:nvGrpSpPr>
          <p:grpSpPr bwMode="auto">
            <a:xfrm>
              <a:off x="6324600" y="5943600"/>
              <a:ext cx="609600" cy="304800"/>
              <a:chOff x="1104" y="3168"/>
              <a:chExt cx="384" cy="192"/>
            </a:xfrm>
          </p:grpSpPr>
          <p:sp>
            <p:nvSpPr>
              <p:cNvPr id="47142" name="Rectangle 58"/>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43" name="AutoShape 59"/>
              <p:cNvCxnSpPr>
                <a:cxnSpLocks noChangeShapeType="1"/>
                <a:stCxn id="47142"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47128" name="AutoShape 60"/>
            <p:cNvCxnSpPr>
              <a:cxnSpLocks noChangeShapeType="1"/>
              <a:stCxn id="47176" idx="0"/>
              <a:endCxn id="47172" idx="0"/>
            </p:cNvCxnSpPr>
            <p:nvPr/>
          </p:nvCxnSpPr>
          <p:spPr bwMode="auto">
            <a:xfrm rot="5400000" flipV="1">
              <a:off x="2247106" y="4344194"/>
              <a:ext cx="1588"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7129" name="AutoShape 61"/>
            <p:cNvCxnSpPr>
              <a:cxnSpLocks noChangeShapeType="1"/>
              <a:stCxn id="47172" idx="0"/>
              <a:endCxn id="47168" idx="0"/>
            </p:cNvCxnSpPr>
            <p:nvPr/>
          </p:nvCxnSpPr>
          <p:spPr bwMode="auto">
            <a:xfrm rot="5400000" flipV="1">
              <a:off x="3466306" y="4344194"/>
              <a:ext cx="1588"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7130" name="AutoShape 62"/>
            <p:cNvCxnSpPr>
              <a:cxnSpLocks noChangeShapeType="1"/>
              <a:stCxn id="47168" idx="0"/>
              <a:endCxn id="47164" idx="0"/>
            </p:cNvCxnSpPr>
            <p:nvPr/>
          </p:nvCxnSpPr>
          <p:spPr bwMode="auto">
            <a:xfrm rot="5400000" flipV="1">
              <a:off x="4685506" y="4344194"/>
              <a:ext cx="1588"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7131" name="AutoShape 63"/>
            <p:cNvCxnSpPr>
              <a:cxnSpLocks noChangeShapeType="1"/>
              <a:stCxn id="47164" idx="0"/>
              <a:endCxn id="47160" idx="0"/>
            </p:cNvCxnSpPr>
            <p:nvPr/>
          </p:nvCxnSpPr>
          <p:spPr bwMode="auto">
            <a:xfrm rot="5400000" flipV="1">
              <a:off x="5904706" y="4344194"/>
              <a:ext cx="1588"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7132" name="AutoShape 64"/>
            <p:cNvCxnSpPr>
              <a:cxnSpLocks noChangeShapeType="1"/>
              <a:stCxn id="47158" idx="0"/>
              <a:endCxn id="47148" idx="0"/>
            </p:cNvCxnSpPr>
            <p:nvPr/>
          </p:nvCxnSpPr>
          <p:spPr bwMode="auto">
            <a:xfrm rot="5400000" flipV="1">
              <a:off x="3161506" y="4420394"/>
              <a:ext cx="1588" cy="30480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7133" name="AutoShape 65"/>
            <p:cNvCxnSpPr>
              <a:cxnSpLocks noChangeShapeType="1"/>
              <a:stCxn id="47148" idx="0"/>
              <a:endCxn id="47118" idx="0"/>
            </p:cNvCxnSpPr>
            <p:nvPr/>
          </p:nvCxnSpPr>
          <p:spPr bwMode="auto">
            <a:xfrm rot="5400000" flipV="1">
              <a:off x="6209506" y="4420394"/>
              <a:ext cx="1588" cy="30480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3" name="Group 66"/>
            <p:cNvGrpSpPr>
              <a:grpSpLocks/>
            </p:cNvGrpSpPr>
            <p:nvPr/>
          </p:nvGrpSpPr>
          <p:grpSpPr bwMode="auto">
            <a:xfrm>
              <a:off x="6934200" y="4953000"/>
              <a:ext cx="609600" cy="304800"/>
              <a:chOff x="1104" y="3168"/>
              <a:chExt cx="384" cy="192"/>
            </a:xfrm>
          </p:grpSpPr>
          <p:sp>
            <p:nvSpPr>
              <p:cNvPr id="47140" name="Rectangle 67"/>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41" name="AutoShape 68"/>
              <p:cNvCxnSpPr>
                <a:cxnSpLocks noChangeShapeType="1"/>
                <a:stCxn id="47140"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4" name="Group 69"/>
            <p:cNvGrpSpPr>
              <a:grpSpLocks/>
            </p:cNvGrpSpPr>
            <p:nvPr/>
          </p:nvGrpSpPr>
          <p:grpSpPr bwMode="auto">
            <a:xfrm>
              <a:off x="6934200" y="5943600"/>
              <a:ext cx="609600" cy="304800"/>
              <a:chOff x="1104" y="3168"/>
              <a:chExt cx="384" cy="192"/>
            </a:xfrm>
          </p:grpSpPr>
          <p:sp>
            <p:nvSpPr>
              <p:cNvPr id="47138" name="Rectangle 70"/>
              <p:cNvSpPr>
                <a:spLocks noChangeArrowheads="1"/>
              </p:cNvSpPr>
              <p:nvPr/>
            </p:nvSpPr>
            <p:spPr bwMode="auto">
              <a:xfrm>
                <a:off x="1104" y="3168"/>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ltLang="en-US"/>
              </a:p>
            </p:txBody>
          </p:sp>
          <p:cxnSp>
            <p:nvCxnSpPr>
              <p:cNvPr id="47139" name="AutoShape 71"/>
              <p:cNvCxnSpPr>
                <a:cxnSpLocks noChangeShapeType="1"/>
                <a:stCxn id="47138" idx="3"/>
              </p:cNvCxnSpPr>
              <p:nvPr/>
            </p:nvCxnSpPr>
            <p:spPr bwMode="auto">
              <a:xfrm>
                <a:off x="1344" y="3264"/>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47136" name="AutoShape 72"/>
            <p:cNvCxnSpPr>
              <a:cxnSpLocks noChangeShapeType="1"/>
              <a:stCxn id="47160" idx="0"/>
              <a:endCxn id="47108" idx="0"/>
            </p:cNvCxnSpPr>
            <p:nvPr/>
          </p:nvCxnSpPr>
          <p:spPr bwMode="auto">
            <a:xfrm rot="5400000" flipV="1">
              <a:off x="7123906" y="4344194"/>
              <a:ext cx="1588" cy="1219200"/>
            </a:xfrm>
            <a:prstGeom prst="curved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47137"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2.3</a:t>
            </a:r>
          </a:p>
        </p:txBody>
      </p:sp>
      <p:sp>
        <p:nvSpPr>
          <p:cNvPr id="2" name="Date Placeholder 1"/>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EA5472AD-82D9-4300-AEEB-316DCA097F24}"/>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96002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IN" sz="2800" dirty="0"/>
              <a:t> Term vocabulary</a:t>
            </a:r>
          </a:p>
          <a:p>
            <a:pPr lvl="2"/>
            <a:r>
              <a:rPr lang="en-IN" sz="2800" dirty="0"/>
              <a:t>Documents</a:t>
            </a:r>
          </a:p>
          <a:p>
            <a:pPr lvl="2"/>
            <a:r>
              <a:rPr lang="en-IN" sz="2800" dirty="0"/>
              <a:t>Tokenization </a:t>
            </a:r>
          </a:p>
          <a:p>
            <a:pPr lvl="2"/>
            <a:r>
              <a:rPr lang="en-IN" sz="2800" dirty="0"/>
              <a:t>Linguistic Pre-processing of tokens</a:t>
            </a:r>
          </a:p>
          <a:p>
            <a:pPr lvl="2"/>
            <a:r>
              <a:rPr lang="en-IN" sz="2800" dirty="0"/>
              <a:t>Indexing</a:t>
            </a:r>
          </a:p>
          <a:p>
            <a:pPr>
              <a:buFont typeface="Arial" pitchFamily="34" charset="0"/>
              <a:buChar char="•"/>
            </a:pPr>
            <a:r>
              <a:rPr lang="en-IN" sz="2800" dirty="0"/>
              <a:t>Postings</a:t>
            </a:r>
          </a:p>
          <a:p>
            <a:pPr lvl="2"/>
            <a:r>
              <a:rPr lang="en-IN" sz="2800" dirty="0"/>
              <a:t> Faster merges: skip lists</a:t>
            </a:r>
          </a:p>
          <a:p>
            <a:pPr lvl="2"/>
            <a:r>
              <a:rPr lang="en-IN" sz="2800" dirty="0"/>
              <a:t> Positional postings and phrase queries</a:t>
            </a:r>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Term Vocabulary &amp; Postings List</a:t>
            </a: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E269CB0F-1590-4092-9556-B9D207B6109D}"/>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38400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04800" y="1493837"/>
            <a:ext cx="8659688" cy="4525963"/>
          </a:xfrm>
        </p:spPr>
        <p:txBody>
          <a:bodyPr/>
          <a:lstStyle/>
          <a:p>
            <a:pPr algn="just" eaLnBrk="1" hangingPunct="1">
              <a:buFont typeface="Arial" pitchFamily="34" charset="0"/>
              <a:buChar char="•"/>
            </a:pPr>
            <a:r>
              <a:rPr lang="en-US" altLang="en-US" b="1" dirty="0">
                <a:ea typeface="ＭＳ Ｐゴシック" pitchFamily="34" charset="-128"/>
              </a:rPr>
              <a:t>Simple heuristic: </a:t>
            </a:r>
            <a:r>
              <a:rPr lang="en-US" altLang="en-US" dirty="0">
                <a:ea typeface="ＭＳ Ｐゴシック" pitchFamily="34" charset="-128"/>
              </a:rPr>
              <a:t>for postings of length </a:t>
            </a:r>
            <a:r>
              <a:rPr lang="en-US" altLang="en-US" i="1" dirty="0">
                <a:ea typeface="ＭＳ Ｐゴシック" pitchFamily="34" charset="-128"/>
              </a:rPr>
              <a:t>P</a:t>
            </a:r>
            <a:r>
              <a:rPr lang="en-US" altLang="en-US" dirty="0">
                <a:ea typeface="ＭＳ Ｐゴシック" pitchFamily="34" charset="-128"/>
              </a:rPr>
              <a:t>, use </a:t>
            </a:r>
            <a:r>
              <a:rPr lang="en-US" altLang="en-US" dirty="0">
                <a:ea typeface="ＭＳ Ｐゴシック" pitchFamily="34" charset="-128"/>
                <a:sym typeface="Symbol" pitchFamily="18" charset="2"/>
              </a:rPr>
              <a:t></a:t>
            </a:r>
            <a:r>
              <a:rPr lang="en-US" altLang="en-US" i="1" dirty="0">
                <a:ea typeface="ＭＳ Ｐゴシック" pitchFamily="34" charset="-128"/>
                <a:sym typeface="Symbol" pitchFamily="18" charset="2"/>
              </a:rPr>
              <a:t>P</a:t>
            </a:r>
            <a:r>
              <a:rPr lang="en-US" altLang="en-US" dirty="0">
                <a:ea typeface="ＭＳ Ｐゴシック" pitchFamily="34" charset="-128"/>
              </a:rPr>
              <a:t> evenly-spaced skip pointers.</a:t>
            </a:r>
          </a:p>
          <a:p>
            <a:pPr algn="just" eaLnBrk="1" hangingPunct="1">
              <a:buFont typeface="Arial" pitchFamily="34" charset="0"/>
              <a:buChar char="•"/>
            </a:pPr>
            <a:r>
              <a:rPr lang="en-US" altLang="en-US" dirty="0">
                <a:ea typeface="ＭＳ Ｐゴシック" pitchFamily="34" charset="-128"/>
              </a:rPr>
              <a:t>Easy if the index is relatively static; harder if P keeps changing because of updates.</a:t>
            </a:r>
          </a:p>
          <a:p>
            <a:pPr algn="just" eaLnBrk="1" hangingPunct="1">
              <a:buFont typeface="Arial" pitchFamily="34" charset="0"/>
              <a:buChar char="•"/>
            </a:pPr>
            <a:endParaRPr lang="en-US" altLang="en-US" sz="2000" dirty="0">
              <a:ea typeface="ＭＳ Ｐゴシック" pitchFamily="34" charset="-128"/>
            </a:endParaRPr>
          </a:p>
        </p:txBody>
      </p:sp>
      <p:sp>
        <p:nvSpPr>
          <p:cNvPr id="48130" name="Rectangle 2"/>
          <p:cNvSpPr>
            <a:spLocks noGrp="1" noChangeArrowheads="1"/>
          </p:cNvSpPr>
          <p:nvPr>
            <p:ph type="title" idx="4294967295"/>
          </p:nvPr>
        </p:nvSpPr>
        <p:spPr>
          <a:xfrm>
            <a:off x="0" y="274638"/>
            <a:ext cx="8229600" cy="1143000"/>
          </a:xfrm>
        </p:spPr>
        <p:txBody>
          <a:bodyPr>
            <a:normAutofit/>
          </a:bodyPr>
          <a:lstStyle/>
          <a:p>
            <a:pPr algn="ctr" eaLnBrk="1" hangingPunct="1"/>
            <a:r>
              <a:rPr lang="en-US" altLang="en-US" sz="4400">
                <a:effectLst>
                  <a:outerShdw blurRad="38100" dist="38100" dir="2700000" algn="tl">
                    <a:srgbClr val="000000">
                      <a:alpha val="43137"/>
                    </a:srgbClr>
                  </a:outerShdw>
                </a:effectLst>
                <a:ea typeface="ＭＳ Ｐゴシック" pitchFamily="34" charset="-128"/>
              </a:rPr>
              <a:t>Placing skips</a:t>
            </a:r>
          </a:p>
        </p:txBody>
      </p:sp>
      <p:sp>
        <p:nvSpPr>
          <p:cNvPr id="48132"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2.3</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6C906ACF-4E0B-4FDA-A613-EDA479D08E78}"/>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886111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1"/>
          </p:nvPr>
        </p:nvSpPr>
        <p:spPr/>
        <p:txBody>
          <a:bodyPr/>
          <a:lstStyle/>
          <a:p>
            <a:r>
              <a:rPr lang="en-US"/>
              <a:t>10/12/2023</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723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a:spLocks noGrp="1"/>
          </p:cNvSpPr>
          <p:nvPr>
            <p:ph sz="quarter" idx="10"/>
          </p:nvPr>
        </p:nvSpPr>
        <p:spPr/>
        <p:txBody>
          <a:bodyPr/>
          <a:lstStyle/>
          <a:p>
            <a:pPr algn="ctr"/>
            <a:r>
              <a:rPr lang="en-IN" dirty="0">
                <a:effectLst>
                  <a:outerShdw blurRad="38100" dist="38100" dir="2700000" algn="tl">
                    <a:srgbClr val="000000">
                      <a:alpha val="43137"/>
                    </a:srgbClr>
                  </a:outerShdw>
                </a:effectLst>
              </a:rPr>
              <a:t>Exercise – Skip Pointers</a:t>
            </a:r>
          </a:p>
        </p:txBody>
      </p:sp>
      <p:sp>
        <p:nvSpPr>
          <p:cNvPr id="2" name="Footer Placeholder 1">
            <a:extLst>
              <a:ext uri="{FF2B5EF4-FFF2-40B4-BE49-F238E27FC236}">
                <a16:creationId xmlns:a16="http://schemas.microsoft.com/office/drawing/2014/main" id="{6CA469BC-2386-423E-901F-26EC95BA7996}"/>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300437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normAutofit lnSpcReduction="10000"/>
          </a:bodyPr>
          <a:lstStyle/>
          <a:p>
            <a:pPr marL="457200" indent="-457200">
              <a:buAutoNum type="alphaLcParenR"/>
            </a:pPr>
            <a:r>
              <a:rPr lang="en-US" dirty="0"/>
              <a:t>using standard postings lists</a:t>
            </a:r>
          </a:p>
          <a:p>
            <a:pPr marL="0" indent="0"/>
            <a:r>
              <a:rPr lang="en-US" b="1" dirty="0">
                <a:solidFill>
                  <a:srgbClr val="FF0000"/>
                </a:solidFill>
              </a:rPr>
              <a:t>Compare the elements from 4 thru 47 in the first list. So total number of comparisons without skip pointers is 11.</a:t>
            </a:r>
          </a:p>
          <a:p>
            <a:r>
              <a:rPr lang="en-US" dirty="0"/>
              <a:t>b) using postings lists stored with skip pointers, with a skip length of </a:t>
            </a:r>
            <a:r>
              <a:rPr lang="en-US" dirty="0" err="1"/>
              <a:t>sqrt</a:t>
            </a:r>
            <a:r>
              <a:rPr lang="en-US" dirty="0"/>
              <a:t> (P)</a:t>
            </a:r>
          </a:p>
          <a:p>
            <a:pPr algn="just"/>
            <a:r>
              <a:rPr lang="en-US" b="1" dirty="0">
                <a:solidFill>
                  <a:srgbClr val="FF0000"/>
                </a:solidFill>
              </a:rPr>
              <a:t>The length of the list is 16 . So </a:t>
            </a:r>
            <a:r>
              <a:rPr lang="en-US" b="1" dirty="0" err="1">
                <a:solidFill>
                  <a:srgbClr val="FF0000"/>
                </a:solidFill>
              </a:rPr>
              <a:t>sqrt</a:t>
            </a:r>
            <a:r>
              <a:rPr lang="en-US" b="1" dirty="0">
                <a:solidFill>
                  <a:srgbClr val="FF0000"/>
                </a:solidFill>
              </a:rPr>
              <a:t> (16) = 4.</a:t>
            </a:r>
          </a:p>
          <a:p>
            <a:pPr algn="just"/>
            <a:r>
              <a:rPr lang="en-US" b="1" dirty="0">
                <a:solidFill>
                  <a:srgbClr val="FF0000"/>
                </a:solidFill>
              </a:rPr>
              <a:t>The skip pointers will be at the elements 4, 14,22 and 120</a:t>
            </a:r>
          </a:p>
          <a:p>
            <a:pPr algn="just"/>
            <a:r>
              <a:rPr lang="en-US" b="1" dirty="0">
                <a:solidFill>
                  <a:srgbClr val="FF0000"/>
                </a:solidFill>
              </a:rPr>
              <a:t>Compare 4 and 47, as 4 is less than 47 and also skip pointer, compare the skip pointer 14 with 47, then 22 with 47 and 120 with 47. As 120 is greater than 47, compare the element next to 22 , </a:t>
            </a:r>
            <a:r>
              <a:rPr lang="en-US" b="1" dirty="0" err="1">
                <a:solidFill>
                  <a:srgbClr val="FF0000"/>
                </a:solidFill>
              </a:rPr>
              <a:t>ie</a:t>
            </a:r>
            <a:r>
              <a:rPr lang="en-US" b="1" dirty="0">
                <a:solidFill>
                  <a:srgbClr val="FF0000"/>
                </a:solidFill>
              </a:rPr>
              <a:t> 32 , then 47.</a:t>
            </a:r>
          </a:p>
          <a:p>
            <a:pPr algn="just"/>
            <a:r>
              <a:rPr lang="en-US" b="1" dirty="0">
                <a:solidFill>
                  <a:srgbClr val="FF0000"/>
                </a:solidFill>
              </a:rPr>
              <a:t>So total 6 comparisons are done with skip pointers.</a:t>
            </a:r>
          </a:p>
        </p:txBody>
      </p:sp>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sp>
        <p:nvSpPr>
          <p:cNvPr id="6" name="Content Placeholder 2"/>
          <p:cNvSpPr>
            <a:spLocks noGrp="1"/>
          </p:cNvSpPr>
          <p:nvPr>
            <p:ph sz="quarter" idx="10"/>
          </p:nvPr>
        </p:nvSpPr>
        <p:spPr/>
        <p:txBody>
          <a:bodyPr/>
          <a:lstStyle/>
          <a:p>
            <a:pPr algn="ctr"/>
            <a:r>
              <a:rPr lang="en-IN" dirty="0">
                <a:effectLst>
                  <a:outerShdw blurRad="38100" dist="38100" dir="2700000" algn="tl">
                    <a:srgbClr val="000000">
                      <a:alpha val="43137"/>
                    </a:srgbClr>
                  </a:outerShdw>
                </a:effectLst>
              </a:rPr>
              <a:t>Exercise – Skip Pointers Answer</a:t>
            </a:r>
          </a:p>
        </p:txBody>
      </p:sp>
    </p:spTree>
    <p:extLst>
      <p:ext uri="{BB962C8B-B14F-4D97-AF65-F5344CB8AC3E}">
        <p14:creationId xmlns:p14="http://schemas.microsoft.com/office/powerpoint/2010/main" val="3070465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effectLst>
                  <a:outerShdw blurRad="38100" dist="38100" dir="2700000" algn="tl">
                    <a:srgbClr val="000000">
                      <a:alpha val="43137"/>
                    </a:srgbClr>
                  </a:outerShdw>
                </a:effectLst>
              </a:rPr>
              <a:t>Exercise – Skip Pointers</a:t>
            </a:r>
          </a:p>
        </p:txBody>
      </p:sp>
      <p:sp>
        <p:nvSpPr>
          <p:cNvPr id="4" name="Date Placeholder 3"/>
          <p:cNvSpPr>
            <a:spLocks noGrp="1"/>
          </p:cNvSpPr>
          <p:nvPr>
            <p:ph type="dt" sz="half" idx="11"/>
          </p:nvPr>
        </p:nvSpPr>
        <p:spPr/>
        <p:txBody>
          <a:bodyPr/>
          <a:lstStyle/>
          <a:p>
            <a:r>
              <a:rPr lang="en-US"/>
              <a:t>10/12/2023</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46759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2F993D5-675C-4F93-AB3B-DC16BCBA6611}"/>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93844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304800" y="1493837"/>
            <a:ext cx="8839200" cy="4525963"/>
          </a:xfrm>
        </p:spPr>
        <p:txBody>
          <a:bodyPr>
            <a:noAutofit/>
          </a:bodyPr>
          <a:lstStyle/>
          <a:p>
            <a:pPr marL="0" indent="0" algn="just"/>
            <a:r>
              <a:rPr lang="en-US" altLang="en-US" b="1" dirty="0">
                <a:solidFill>
                  <a:srgbClr val="FF0000"/>
                </a:solidFill>
                <a:effectLst>
                  <a:outerShdw blurRad="38100" dist="38100" dir="2700000" algn="tl">
                    <a:srgbClr val="000000">
                      <a:alpha val="43137"/>
                    </a:srgbClr>
                  </a:outerShdw>
                </a:effectLst>
                <a:ea typeface="ＭＳ Ｐゴシック" pitchFamily="34" charset="-128"/>
              </a:rPr>
              <a:t>Phrase queries</a:t>
            </a:r>
            <a:endParaRPr lang="en-US" altLang="en-US" b="1" dirty="0">
              <a:solidFill>
                <a:srgbClr val="FF0000"/>
              </a:solidFill>
              <a:ea typeface="ＭＳ Ｐゴシック" pitchFamily="34" charset="-128"/>
            </a:endParaRPr>
          </a:p>
          <a:p>
            <a:pPr algn="just" eaLnBrk="1" hangingPunct="1">
              <a:buFont typeface="Arial" pitchFamily="34" charset="0"/>
              <a:buChar char="•"/>
            </a:pPr>
            <a:r>
              <a:rPr lang="en-US" altLang="en-US" dirty="0">
                <a:ea typeface="ＭＳ Ｐゴシック" pitchFamily="34" charset="-128"/>
              </a:rPr>
              <a:t>Want to be able to answer queries such as “</a:t>
            </a:r>
            <a:r>
              <a:rPr lang="en-US" altLang="en-US" b="1" i="1" dirty="0">
                <a:ea typeface="ＭＳ Ｐゴシック" pitchFamily="34" charset="-128"/>
              </a:rPr>
              <a:t>Stanford University” </a:t>
            </a:r>
            <a:r>
              <a:rPr lang="en-US" altLang="en-US" dirty="0">
                <a:ea typeface="ＭＳ Ｐゴシック" pitchFamily="34" charset="-128"/>
              </a:rPr>
              <a:t>– as a phrase</a:t>
            </a:r>
            <a:endParaRPr lang="en-US" altLang="en-US" b="1" i="1" dirty="0">
              <a:ea typeface="ＭＳ Ｐゴシック" pitchFamily="34" charset="-128"/>
            </a:endParaRPr>
          </a:p>
          <a:p>
            <a:pPr algn="just" eaLnBrk="1" hangingPunct="1">
              <a:buFont typeface="Arial" pitchFamily="34" charset="0"/>
              <a:buChar char="•"/>
            </a:pPr>
            <a:r>
              <a:rPr lang="en-US" altLang="en-US" dirty="0">
                <a:ea typeface="ＭＳ Ｐゴシック" pitchFamily="34" charset="-128"/>
              </a:rPr>
              <a:t>The sentence </a:t>
            </a:r>
            <a:r>
              <a:rPr lang="en-US" altLang="en-US" i="1" dirty="0">
                <a:ea typeface="ＭＳ Ｐゴシック" pitchFamily="34" charset="-128"/>
              </a:rPr>
              <a:t>“I went to university at Stanford”</a:t>
            </a:r>
            <a:r>
              <a:rPr lang="en-US" altLang="en-US" dirty="0">
                <a:ea typeface="ＭＳ Ｐゴシック" pitchFamily="34" charset="-128"/>
              </a:rPr>
              <a:t> is not a match</a:t>
            </a:r>
          </a:p>
          <a:p>
            <a:pPr algn="just" eaLnBrk="1" hangingPunct="1">
              <a:buFont typeface="Arial" pitchFamily="34" charset="0"/>
              <a:buChar char="•"/>
            </a:pPr>
            <a:r>
              <a:rPr lang="en-US" altLang="en-US" dirty="0">
                <a:ea typeface="ＭＳ Ｐゴシック" pitchFamily="34" charset="-128"/>
              </a:rPr>
              <a:t>The sentence </a:t>
            </a:r>
            <a:r>
              <a:rPr lang="en-US" altLang="en-US" i="1" dirty="0">
                <a:ea typeface="ＭＳ Ｐゴシック" pitchFamily="34" charset="-128"/>
              </a:rPr>
              <a:t>“The inventor Stanford Ovshinsky never went to university” </a:t>
            </a:r>
            <a:r>
              <a:rPr lang="en-US" altLang="en-US" dirty="0">
                <a:ea typeface="ＭＳ Ｐゴシック" pitchFamily="34" charset="-128"/>
              </a:rPr>
              <a:t>is not a match</a:t>
            </a:r>
          </a:p>
          <a:p>
            <a:pPr algn="just" eaLnBrk="1" hangingPunct="1">
              <a:buFont typeface="Arial" pitchFamily="34" charset="0"/>
              <a:buChar char="•"/>
            </a:pPr>
            <a:r>
              <a:rPr lang="en-US" altLang="en-US" dirty="0">
                <a:ea typeface="ＭＳ Ｐゴシック" pitchFamily="34" charset="-128"/>
              </a:rPr>
              <a:t>For this, it no longer suffices to store only</a:t>
            </a:r>
          </a:p>
          <a:p>
            <a:pPr lvl="2" algn="just"/>
            <a:r>
              <a:rPr lang="en-US" altLang="en-US" dirty="0">
                <a:ea typeface="ＭＳ Ｐゴシック" pitchFamily="34" charset="-128"/>
              </a:rPr>
              <a:t>  </a:t>
            </a:r>
            <a:r>
              <a:rPr lang="en-US" altLang="en-US" dirty="0">
                <a:highlight>
                  <a:srgbClr val="FFFF00"/>
                </a:highlight>
                <a:ea typeface="ＭＳ Ｐゴシック" pitchFamily="34" charset="-128"/>
              </a:rPr>
              <a:t>&lt;</a:t>
            </a:r>
            <a:r>
              <a:rPr lang="en-US" altLang="en-US" i="1" dirty="0">
                <a:highlight>
                  <a:srgbClr val="FFFF00"/>
                </a:highlight>
                <a:ea typeface="ＭＳ Ｐゴシック" pitchFamily="34" charset="-128"/>
              </a:rPr>
              <a:t>term </a:t>
            </a:r>
            <a:r>
              <a:rPr lang="en-US" altLang="en-US" dirty="0">
                <a:highlight>
                  <a:srgbClr val="FFFF00"/>
                </a:highlight>
                <a:ea typeface="ＭＳ Ｐゴシック" pitchFamily="34" charset="-128"/>
              </a:rPr>
              <a:t>: </a:t>
            </a:r>
            <a:r>
              <a:rPr lang="en-US" altLang="en-US" i="1" dirty="0">
                <a:highlight>
                  <a:srgbClr val="FFFF00"/>
                </a:highlight>
                <a:ea typeface="ＭＳ Ｐゴシック" pitchFamily="34" charset="-128"/>
              </a:rPr>
              <a:t>docs</a:t>
            </a:r>
            <a:r>
              <a:rPr lang="en-US" altLang="en-US" dirty="0">
                <a:highlight>
                  <a:srgbClr val="FFFF00"/>
                </a:highlight>
                <a:ea typeface="ＭＳ Ｐゴシック" pitchFamily="34" charset="-128"/>
              </a:rPr>
              <a:t>&gt;  entries</a:t>
            </a:r>
          </a:p>
          <a:p>
            <a:pPr algn="just" eaLnBrk="1" hangingPunct="1">
              <a:buFont typeface="Arial" pitchFamily="34" charset="0"/>
              <a:buChar char="•"/>
            </a:pPr>
            <a:endParaRPr lang="en-US" altLang="en-US" dirty="0">
              <a:ea typeface="ＭＳ Ｐゴシック" pitchFamily="34" charset="-128"/>
            </a:endParaRPr>
          </a:p>
          <a:p>
            <a:pPr algn="just" eaLnBrk="1" hangingPunct="1">
              <a:buFont typeface="Arial" pitchFamily="34" charset="0"/>
              <a:buChar char="•"/>
            </a:pPr>
            <a:endParaRPr lang="en-US" altLang="en-US" b="1" dirty="0">
              <a:ea typeface="ＭＳ Ｐゴシック" pitchFamily="34" charset="-128"/>
            </a:endParaRPr>
          </a:p>
        </p:txBody>
      </p:sp>
      <p:sp>
        <p:nvSpPr>
          <p:cNvPr id="52228"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2.4</a:t>
            </a:r>
          </a:p>
        </p:txBody>
      </p:sp>
      <p:sp>
        <p:nvSpPr>
          <p:cNvPr id="5" name="Content Placeholder 2"/>
          <p:cNvSpPr>
            <a:spLocks noGrp="1"/>
          </p:cNvSpPr>
          <p:nvPr>
            <p:ph sz="quarter" idx="10"/>
          </p:nvPr>
        </p:nvSpPr>
        <p:spPr>
          <a:xfrm>
            <a:off x="304800" y="152400"/>
            <a:ext cx="6324600" cy="1143000"/>
          </a:xfrm>
        </p:spPr>
        <p:txBody>
          <a:bodyPr>
            <a:normAutofit/>
          </a:bodyPr>
          <a:lstStyle/>
          <a:p>
            <a:pPr algn="ctr"/>
            <a:r>
              <a:rPr lang="en-IN" sz="4000" dirty="0">
                <a:effectLst>
                  <a:outerShdw blurRad="38100" dist="38100" dir="2700000" algn="tl">
                    <a:srgbClr val="000000">
                      <a:alpha val="43137"/>
                    </a:srgbClr>
                  </a:outerShdw>
                </a:effectLst>
              </a:rPr>
              <a:t>Positional postings and Phrase queries</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52100B2C-A2AA-4E51-90CB-945E1721E5B0}"/>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99230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IN" sz="3200" dirty="0"/>
              <a:t>Biword Indexes</a:t>
            </a:r>
          </a:p>
          <a:p>
            <a:pPr>
              <a:buFont typeface="Arial" pitchFamily="34" charset="0"/>
              <a:buChar char="•"/>
            </a:pPr>
            <a:r>
              <a:rPr lang="en-IN" sz="3200" dirty="0"/>
              <a:t>Positional Indexes</a:t>
            </a:r>
          </a:p>
        </p:txBody>
      </p:sp>
      <p:sp>
        <p:nvSpPr>
          <p:cNvPr id="3" name="Content Placeholder 2"/>
          <p:cNvSpPr>
            <a:spLocks noGrp="1"/>
          </p:cNvSpPr>
          <p:nvPr>
            <p:ph sz="quarter" idx="10"/>
          </p:nvPr>
        </p:nvSpPr>
        <p:spPr/>
        <p:txBody>
          <a:bodyPr>
            <a:normAutofit/>
          </a:bodyPr>
          <a:lstStyle/>
          <a:p>
            <a:pPr algn="ctr"/>
            <a:r>
              <a:rPr lang="en-US" altLang="en-US" sz="4000" dirty="0">
                <a:effectLst>
                  <a:outerShdw blurRad="38100" dist="38100" dir="2700000" algn="tl">
                    <a:srgbClr val="000000">
                      <a:alpha val="43137"/>
                    </a:srgbClr>
                  </a:outerShdw>
                </a:effectLst>
                <a:ea typeface="ＭＳ Ｐゴシック" pitchFamily="34" charset="-128"/>
              </a:rPr>
              <a:t>Handling Phrase queries</a:t>
            </a:r>
          </a:p>
          <a:p>
            <a:pPr algn="ctr"/>
            <a:endParaRPr lang="en-IN" sz="4000" dirty="0">
              <a:effectLst>
                <a:outerShdw blurRad="38100" dist="38100" dir="2700000" algn="tl">
                  <a:srgbClr val="000000">
                    <a:alpha val="43137"/>
                  </a:srgbClr>
                </a:outerShdw>
              </a:effectLst>
            </a:endParaRPr>
          </a:p>
        </p:txBody>
      </p:sp>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a:extLst>
              <a:ext uri="{FF2B5EF4-FFF2-40B4-BE49-F238E27FC236}">
                <a16:creationId xmlns:a16="http://schemas.microsoft.com/office/drawing/2014/main" id="{771EE376-5BA8-4DA1-951B-11D94C4C7EA1}"/>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604519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normAutofit/>
          </a:bodyPr>
          <a:lstStyle/>
          <a:p>
            <a:pPr algn="just" eaLnBrk="1" hangingPunct="1">
              <a:buFont typeface="Arial" pitchFamily="34" charset="0"/>
              <a:buChar char="•"/>
            </a:pPr>
            <a:r>
              <a:rPr lang="en-US" altLang="en-US" sz="2800" dirty="0">
                <a:ea typeface="ＭＳ Ｐゴシック" pitchFamily="34" charset="-128"/>
              </a:rPr>
              <a:t>Index every consecutive pair of terms in the text as a phrase</a:t>
            </a:r>
          </a:p>
          <a:p>
            <a:pPr algn="just" eaLnBrk="1" hangingPunct="1">
              <a:buFont typeface="Arial" pitchFamily="34" charset="0"/>
              <a:buChar char="•"/>
            </a:pPr>
            <a:r>
              <a:rPr lang="en-US" altLang="en-US" sz="2800" dirty="0">
                <a:ea typeface="ＭＳ Ｐゴシック" pitchFamily="34" charset="-128"/>
              </a:rPr>
              <a:t>For example, the text “Friends, Romans, Countrymen” would generate the biwords</a:t>
            </a:r>
          </a:p>
          <a:p>
            <a:pPr lvl="1" algn="just" eaLnBrk="1" hangingPunct="1"/>
            <a:r>
              <a:rPr lang="en-US" altLang="en-US" sz="1800" b="1" i="1" dirty="0">
                <a:ea typeface="ＭＳ Ｐゴシック" pitchFamily="34" charset="-128"/>
              </a:rPr>
              <a:t>friends romans</a:t>
            </a:r>
          </a:p>
          <a:p>
            <a:pPr lvl="1" algn="just" eaLnBrk="1" hangingPunct="1"/>
            <a:r>
              <a:rPr lang="en-US" altLang="en-US" sz="1800" b="1" i="1" dirty="0">
                <a:ea typeface="ＭＳ Ｐゴシック" pitchFamily="34" charset="-128"/>
              </a:rPr>
              <a:t>romans countrymen</a:t>
            </a:r>
          </a:p>
          <a:p>
            <a:pPr algn="just" eaLnBrk="1" hangingPunct="1">
              <a:buFont typeface="Arial" pitchFamily="34" charset="0"/>
              <a:buChar char="•"/>
            </a:pPr>
            <a:r>
              <a:rPr lang="en-US" altLang="en-US" sz="2800" dirty="0">
                <a:ea typeface="ＭＳ Ｐゴシック" pitchFamily="34" charset="-128"/>
              </a:rPr>
              <a:t>Each of these biwords is now a dictionary term</a:t>
            </a:r>
          </a:p>
          <a:p>
            <a:pPr algn="just" eaLnBrk="1" hangingPunct="1">
              <a:buFont typeface="Arial" pitchFamily="34" charset="0"/>
              <a:buChar char="•"/>
            </a:pPr>
            <a:r>
              <a:rPr lang="en-US" altLang="en-US" sz="2800" dirty="0">
                <a:ea typeface="ＭＳ Ｐゴシック" pitchFamily="34" charset="-128"/>
              </a:rPr>
              <a:t>Two-word phrase query-processing is now immediate.</a:t>
            </a:r>
          </a:p>
        </p:txBody>
      </p:sp>
      <p:sp>
        <p:nvSpPr>
          <p:cNvPr id="53250" name="Rectangle 2"/>
          <p:cNvSpPr>
            <a:spLocks noGrp="1" noChangeArrowheads="1"/>
          </p:cNvSpPr>
          <p:nvPr>
            <p:ph type="title" idx="4294967295"/>
          </p:nvPr>
        </p:nvSpPr>
        <p:spPr>
          <a:xfrm>
            <a:off x="0" y="274638"/>
            <a:ext cx="8229600" cy="1143000"/>
          </a:xfrm>
        </p:spPr>
        <p:txBody>
          <a:bodyPr/>
          <a:lstStyle/>
          <a:p>
            <a:pPr algn="ctr" eaLnBrk="1" hangingPunct="1"/>
            <a:r>
              <a:rPr lang="en-US" altLang="en-US" dirty="0">
                <a:effectLst>
                  <a:outerShdw blurRad="38100" dist="38100" dir="2700000" algn="tl">
                    <a:srgbClr val="000000">
                      <a:alpha val="43137"/>
                    </a:srgbClr>
                  </a:outerShdw>
                </a:effectLst>
                <a:ea typeface="ＭＳ Ｐゴシック" pitchFamily="34" charset="-128"/>
              </a:rPr>
              <a:t>Biword Indexes</a:t>
            </a:r>
          </a:p>
        </p:txBody>
      </p:sp>
      <p:sp>
        <p:nvSpPr>
          <p:cNvPr id="53252"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2.4.1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79711F22-77EE-40F9-ADB2-ED4021D01814}"/>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69756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04800" y="1493837"/>
            <a:ext cx="8610600" cy="4525963"/>
          </a:xfrm>
        </p:spPr>
        <p:txBody>
          <a:bodyPr>
            <a:noAutofit/>
          </a:bodyPr>
          <a:lstStyle/>
          <a:p>
            <a:pPr eaLnBrk="1" hangingPunct="1">
              <a:buFont typeface="Arial" pitchFamily="34" charset="0"/>
              <a:buChar char="•"/>
            </a:pPr>
            <a:r>
              <a:rPr lang="en-US" altLang="en-US" sz="2800" dirty="0">
                <a:ea typeface="ＭＳ Ｐゴシック" pitchFamily="34" charset="-128"/>
              </a:rPr>
              <a:t>Longer phrases are processed by breaking them.</a:t>
            </a:r>
          </a:p>
          <a:p>
            <a:pPr eaLnBrk="1" hangingPunct="1">
              <a:buFont typeface="Arial" pitchFamily="34" charset="0"/>
              <a:buChar char="•"/>
            </a:pPr>
            <a:r>
              <a:rPr lang="en-US" altLang="en-US" sz="2800" b="1" i="1" dirty="0" err="1">
                <a:ea typeface="ＭＳ Ｐゴシック" pitchFamily="34" charset="-128"/>
              </a:rPr>
              <a:t>stanford</a:t>
            </a:r>
            <a:r>
              <a:rPr lang="en-US" altLang="en-US" sz="2800" b="1" i="1" dirty="0">
                <a:ea typeface="ＭＳ Ｐゴシック" pitchFamily="34" charset="-128"/>
              </a:rPr>
              <a:t> university </a:t>
            </a:r>
            <a:r>
              <a:rPr lang="en-US" altLang="en-US" sz="2800" b="1" i="1" dirty="0" err="1">
                <a:ea typeface="ＭＳ Ｐゴシック" pitchFamily="34" charset="-128"/>
              </a:rPr>
              <a:t>palo</a:t>
            </a:r>
            <a:r>
              <a:rPr lang="en-US" altLang="en-US" sz="2800" b="1" i="1" dirty="0">
                <a:ea typeface="ＭＳ Ｐゴシック" pitchFamily="34" charset="-128"/>
              </a:rPr>
              <a:t> alto </a:t>
            </a:r>
            <a:r>
              <a:rPr lang="en-US" altLang="en-US" sz="2800" dirty="0">
                <a:ea typeface="ＭＳ Ｐゴシック" pitchFamily="34" charset="-128"/>
              </a:rPr>
              <a:t>can be broken into the Boolean query on biwords:</a:t>
            </a:r>
          </a:p>
          <a:p>
            <a:pPr lvl="2"/>
            <a:r>
              <a:rPr lang="en-US" altLang="en-US" sz="2800" b="1" i="1" dirty="0" err="1">
                <a:ea typeface="ＭＳ Ｐゴシック" pitchFamily="34" charset="-128"/>
              </a:rPr>
              <a:t>stanford</a:t>
            </a:r>
            <a:r>
              <a:rPr lang="en-US" altLang="en-US" sz="2800" b="1" i="1" dirty="0">
                <a:ea typeface="ＭＳ Ｐゴシック" pitchFamily="34" charset="-128"/>
              </a:rPr>
              <a:t> university </a:t>
            </a:r>
            <a:r>
              <a:rPr lang="en-US" altLang="en-US" sz="2800" i="1" dirty="0">
                <a:ea typeface="ＭＳ Ｐゴシック" pitchFamily="34" charset="-128"/>
              </a:rPr>
              <a:t>AND</a:t>
            </a:r>
            <a:r>
              <a:rPr lang="en-US" altLang="en-US" sz="2800" b="1" i="1" dirty="0">
                <a:ea typeface="ＭＳ Ｐゴシック" pitchFamily="34" charset="-128"/>
              </a:rPr>
              <a:t> university </a:t>
            </a:r>
            <a:r>
              <a:rPr lang="en-US" altLang="en-US" sz="2800" b="1" i="1" dirty="0" err="1">
                <a:ea typeface="ＭＳ Ｐゴシック" pitchFamily="34" charset="-128"/>
              </a:rPr>
              <a:t>palo</a:t>
            </a:r>
            <a:r>
              <a:rPr lang="en-US" altLang="en-US" sz="2800" b="1" i="1" dirty="0">
                <a:ea typeface="ＭＳ Ｐゴシック" pitchFamily="34" charset="-128"/>
              </a:rPr>
              <a:t> </a:t>
            </a:r>
            <a:r>
              <a:rPr lang="en-US" altLang="en-US" sz="2800" i="1" dirty="0">
                <a:ea typeface="ＭＳ Ｐゴシック" pitchFamily="34" charset="-128"/>
              </a:rPr>
              <a:t>AND</a:t>
            </a:r>
            <a:r>
              <a:rPr lang="en-US" altLang="en-US" sz="2800" b="1" i="1" dirty="0">
                <a:ea typeface="ＭＳ Ｐゴシック" pitchFamily="34" charset="-128"/>
              </a:rPr>
              <a:t> </a:t>
            </a:r>
            <a:r>
              <a:rPr lang="en-US" altLang="en-US" sz="2800" b="1" i="1" dirty="0" err="1">
                <a:ea typeface="ＭＳ Ｐゴシック" pitchFamily="34" charset="-128"/>
              </a:rPr>
              <a:t>palo</a:t>
            </a:r>
            <a:r>
              <a:rPr lang="en-US" altLang="en-US" sz="2800" b="1" i="1" dirty="0">
                <a:ea typeface="ＭＳ Ｐゴシック" pitchFamily="34" charset="-128"/>
              </a:rPr>
              <a:t> alto</a:t>
            </a:r>
          </a:p>
          <a:p>
            <a:pPr eaLnBrk="1" hangingPunct="1">
              <a:buFont typeface="Arial" pitchFamily="34" charset="0"/>
              <a:buChar char="•"/>
            </a:pPr>
            <a:endParaRPr lang="en-US" altLang="en-US" sz="2800" b="1" i="1" dirty="0">
              <a:ea typeface="ＭＳ Ｐゴシック" pitchFamily="34" charset="-128"/>
            </a:endParaRPr>
          </a:p>
          <a:p>
            <a:pPr algn="just" eaLnBrk="1" hangingPunct="1">
              <a:buFont typeface="Arial" pitchFamily="34" charset="0"/>
              <a:buChar char="•"/>
            </a:pPr>
            <a:r>
              <a:rPr lang="en-US" altLang="en-US" sz="2800" b="1" dirty="0">
                <a:solidFill>
                  <a:srgbClr val="FF0000"/>
                </a:solidFill>
                <a:ea typeface="ＭＳ Ｐゴシック" pitchFamily="34" charset="-128"/>
              </a:rPr>
              <a:t>Without the docs, we cannot verify that the docs matching the above Boolean query do contain the phrase.</a:t>
            </a:r>
          </a:p>
        </p:txBody>
      </p:sp>
      <p:sp>
        <p:nvSpPr>
          <p:cNvPr id="54277"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2.4.1</a:t>
            </a:r>
          </a:p>
        </p:txBody>
      </p:sp>
      <p:sp>
        <p:nvSpPr>
          <p:cNvPr id="8" name="Rectangle 2"/>
          <p:cNvSpPr txBox="1">
            <a:spLocks noChangeArrowheads="1"/>
          </p:cNvSpPr>
          <p:nvPr/>
        </p:nvSpPr>
        <p:spPr>
          <a:xfrm>
            <a:off x="0" y="2746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algn="ctr"/>
            <a:r>
              <a:rPr lang="en-US" altLang="en-US" dirty="0">
                <a:effectLst>
                  <a:outerShdw blurRad="38100" dist="38100" dir="2700000" algn="tl">
                    <a:srgbClr val="000000">
                      <a:alpha val="43137"/>
                    </a:srgbClr>
                  </a:outerShdw>
                </a:effectLst>
                <a:ea typeface="ＭＳ Ｐゴシック" pitchFamily="34" charset="-128"/>
              </a:rPr>
              <a:t>Biword indexes</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65695975-A5F7-47FC-BEB2-A9AF47E9C53F}"/>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03131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304800" y="1493837"/>
            <a:ext cx="8610600" cy="4731133"/>
          </a:xfrm>
        </p:spPr>
        <p:txBody>
          <a:bodyPr>
            <a:normAutofit/>
          </a:bodyPr>
          <a:lstStyle/>
          <a:p>
            <a:pPr algn="just" eaLnBrk="1" hangingPunct="1">
              <a:lnSpc>
                <a:spcPct val="90000"/>
              </a:lnSpc>
              <a:buFont typeface="Arial" pitchFamily="34" charset="0"/>
              <a:buChar char="•"/>
            </a:pPr>
            <a:r>
              <a:rPr lang="en-US" altLang="en-US" sz="2000" dirty="0">
                <a:ea typeface="ＭＳ Ｐゴシック" pitchFamily="34" charset="-128"/>
              </a:rPr>
              <a:t>Parse the indexed text and perform </a:t>
            </a:r>
            <a:r>
              <a:rPr lang="en-US" altLang="en-US" sz="2000" b="1" dirty="0">
                <a:ea typeface="ＭＳ Ｐゴシック" pitchFamily="34" charset="-128"/>
              </a:rPr>
              <a:t>part-of-speech-tagging</a:t>
            </a:r>
            <a:r>
              <a:rPr lang="en-US" altLang="en-US" sz="2000" dirty="0">
                <a:ea typeface="ＭＳ Ｐゴシック" pitchFamily="34" charset="-128"/>
              </a:rPr>
              <a:t> (POST).</a:t>
            </a:r>
          </a:p>
          <a:p>
            <a:pPr algn="just" eaLnBrk="1" hangingPunct="1">
              <a:lnSpc>
                <a:spcPct val="90000"/>
              </a:lnSpc>
              <a:buFont typeface="Arial" pitchFamily="34" charset="0"/>
              <a:buChar char="•"/>
            </a:pPr>
            <a:r>
              <a:rPr lang="en-US" altLang="en-US" sz="2000" dirty="0">
                <a:ea typeface="ＭＳ Ｐゴシック" pitchFamily="34" charset="-128"/>
              </a:rPr>
              <a:t>Bucket the terms into (say) Nouns (N) and articles/prepositions (X).</a:t>
            </a:r>
          </a:p>
          <a:p>
            <a:pPr algn="just" eaLnBrk="1" hangingPunct="1">
              <a:lnSpc>
                <a:spcPct val="90000"/>
              </a:lnSpc>
              <a:buFont typeface="Arial" pitchFamily="34" charset="0"/>
              <a:buChar char="•"/>
            </a:pPr>
            <a:r>
              <a:rPr lang="en-US" altLang="en-US" sz="2000" dirty="0">
                <a:ea typeface="ＭＳ Ｐゴシック" pitchFamily="34" charset="-128"/>
              </a:rPr>
              <a:t>Call any string of terms of the form NX*N an </a:t>
            </a:r>
            <a:r>
              <a:rPr lang="en-US" altLang="en-US" sz="2000" u="sng" dirty="0">
                <a:ea typeface="ＭＳ Ｐゴシック" pitchFamily="34" charset="-128"/>
              </a:rPr>
              <a:t>extended </a:t>
            </a:r>
            <a:r>
              <a:rPr lang="en-US" altLang="en-US" sz="2000" u="sng" dirty="0" err="1">
                <a:ea typeface="ＭＳ Ｐゴシック" pitchFamily="34" charset="-128"/>
              </a:rPr>
              <a:t>biword</a:t>
            </a:r>
            <a:r>
              <a:rPr lang="en-US" altLang="en-US" sz="2000" dirty="0">
                <a:ea typeface="ＭＳ Ｐゴシック" pitchFamily="34" charset="-128"/>
              </a:rPr>
              <a:t>.</a:t>
            </a:r>
          </a:p>
          <a:p>
            <a:pPr lvl="1" algn="just" eaLnBrk="1" hangingPunct="1">
              <a:lnSpc>
                <a:spcPct val="90000"/>
              </a:lnSpc>
            </a:pPr>
            <a:r>
              <a:rPr lang="en-US" altLang="en-US" sz="2000" dirty="0">
                <a:ea typeface="ＭＳ Ｐゴシック" pitchFamily="34" charset="-128"/>
              </a:rPr>
              <a:t>Each such extended </a:t>
            </a:r>
            <a:r>
              <a:rPr lang="en-US" altLang="en-US" sz="2000" dirty="0" err="1">
                <a:ea typeface="ＭＳ Ｐゴシック" pitchFamily="34" charset="-128"/>
              </a:rPr>
              <a:t>biword</a:t>
            </a:r>
            <a:r>
              <a:rPr lang="en-US" altLang="en-US" sz="2000" dirty="0">
                <a:ea typeface="ＭＳ Ｐゴシック" pitchFamily="34" charset="-128"/>
              </a:rPr>
              <a:t> is now made a term in the dictionary.</a:t>
            </a:r>
          </a:p>
          <a:p>
            <a:pPr algn="just">
              <a:lnSpc>
                <a:spcPct val="90000"/>
              </a:lnSpc>
              <a:buFont typeface="Arial" pitchFamily="34" charset="0"/>
              <a:buChar char="•"/>
            </a:pPr>
            <a:r>
              <a:rPr lang="en-US" altLang="en-US" sz="2000" dirty="0">
                <a:ea typeface="ＭＳ Ｐゴシック" pitchFamily="34" charset="-128"/>
              </a:rPr>
              <a:t>Example:  </a:t>
            </a:r>
            <a:r>
              <a:rPr lang="en-IN" sz="2000" dirty="0"/>
              <a:t>cost overruns on a power plant</a:t>
            </a:r>
            <a:r>
              <a:rPr lang="en-US" altLang="en-US" sz="2000" b="1" i="1" dirty="0">
                <a:ea typeface="ＭＳ Ｐゴシック" pitchFamily="34" charset="-128"/>
              </a:rPr>
              <a:t>      </a:t>
            </a:r>
          </a:p>
          <a:p>
            <a:pPr marL="0" indent="0" algn="just">
              <a:lnSpc>
                <a:spcPct val="90000"/>
              </a:lnSpc>
            </a:pPr>
            <a:r>
              <a:rPr lang="en-US" altLang="en-US" sz="2000" b="1" i="1" dirty="0">
                <a:ea typeface="ＭＳ Ｐゴシック" pitchFamily="34" charset="-128"/>
              </a:rPr>
              <a:t>                            </a:t>
            </a:r>
            <a:r>
              <a:rPr lang="en-US" altLang="en-US" sz="2000" b="1" dirty="0">
                <a:ea typeface="ＭＳ Ｐゴシック" pitchFamily="34" charset="-128"/>
              </a:rPr>
              <a:t>N     </a:t>
            </a:r>
            <a:r>
              <a:rPr lang="en-US" altLang="en-US" sz="2000" b="1" dirty="0" err="1">
                <a:ea typeface="ＭＳ Ｐゴシック" pitchFamily="34" charset="-128"/>
              </a:rPr>
              <a:t>N</a:t>
            </a:r>
            <a:r>
              <a:rPr lang="en-US" altLang="en-US" sz="2000" b="1" dirty="0">
                <a:ea typeface="ＭＳ Ｐゴシック" pitchFamily="34" charset="-128"/>
              </a:rPr>
              <a:t>      X   </a:t>
            </a:r>
            <a:r>
              <a:rPr lang="en-US" altLang="en-US" sz="2000" b="1" dirty="0" err="1">
                <a:ea typeface="ＭＳ Ｐゴシック" pitchFamily="34" charset="-128"/>
              </a:rPr>
              <a:t>X</a:t>
            </a:r>
            <a:r>
              <a:rPr lang="en-US" altLang="en-US" sz="2000" b="1" dirty="0">
                <a:ea typeface="ＭＳ Ｐゴシック" pitchFamily="34" charset="-128"/>
              </a:rPr>
              <a:t>    N</a:t>
            </a:r>
          </a:p>
          <a:p>
            <a:pPr algn="just" eaLnBrk="1" hangingPunct="1">
              <a:lnSpc>
                <a:spcPct val="90000"/>
              </a:lnSpc>
              <a:buFont typeface="Arial" pitchFamily="34" charset="0"/>
              <a:buChar char="•"/>
            </a:pPr>
            <a:r>
              <a:rPr lang="en-US" altLang="en-US" sz="2000" dirty="0">
                <a:ea typeface="ＭＳ Ｐゴシック" pitchFamily="34" charset="-128"/>
              </a:rPr>
              <a:t>Query processing: parse it into N’s and X’s</a:t>
            </a:r>
          </a:p>
          <a:p>
            <a:pPr lvl="1" algn="just" eaLnBrk="1" hangingPunct="1">
              <a:lnSpc>
                <a:spcPct val="90000"/>
              </a:lnSpc>
            </a:pPr>
            <a:r>
              <a:rPr lang="en-US" altLang="en-US" sz="2000" dirty="0">
                <a:ea typeface="ＭＳ Ｐゴシック" pitchFamily="34" charset="-128"/>
              </a:rPr>
              <a:t>Segment query into extended biwords</a:t>
            </a:r>
          </a:p>
          <a:p>
            <a:pPr lvl="1" algn="just">
              <a:lnSpc>
                <a:spcPct val="90000"/>
              </a:lnSpc>
            </a:pPr>
            <a:r>
              <a:rPr lang="en-IN" sz="2000" dirty="0"/>
              <a:t>“cost overruns” AND “overruns power” AND “power plant”</a:t>
            </a:r>
          </a:p>
          <a:p>
            <a:pPr>
              <a:buFont typeface="Arial" pitchFamily="34" charset="0"/>
              <a:buChar char="•"/>
            </a:pPr>
            <a:r>
              <a:rPr lang="en-IN" sz="2000" dirty="0"/>
              <a:t>Better results can be obtained by using more precise part-of-speech patterns that define which extended </a:t>
            </a:r>
            <a:r>
              <a:rPr lang="en-IN" sz="2000" dirty="0" err="1"/>
              <a:t>biwords</a:t>
            </a:r>
            <a:r>
              <a:rPr lang="en-IN" sz="2000" dirty="0"/>
              <a:t> should be indexed.</a:t>
            </a:r>
            <a:endParaRPr lang="en-US" altLang="en-US" sz="2000" b="1" i="1" dirty="0">
              <a:ea typeface="ＭＳ Ｐゴシック" pitchFamily="34" charset="-128"/>
            </a:endParaRPr>
          </a:p>
        </p:txBody>
      </p:sp>
      <p:sp>
        <p:nvSpPr>
          <p:cNvPr id="55298" name="Rectangle 2"/>
          <p:cNvSpPr>
            <a:spLocks noGrp="1" noChangeArrowheads="1"/>
          </p:cNvSpPr>
          <p:nvPr>
            <p:ph type="title" idx="4294967295"/>
          </p:nvPr>
        </p:nvSpPr>
        <p:spPr>
          <a:xfrm>
            <a:off x="0" y="274638"/>
            <a:ext cx="8229600" cy="1143000"/>
          </a:xfrm>
        </p:spPr>
        <p:txBody>
          <a:bodyPr/>
          <a:lstStyle/>
          <a:p>
            <a:pPr algn="ctr" eaLnBrk="1" hangingPunct="1"/>
            <a:r>
              <a:rPr lang="en-US" altLang="en-US" dirty="0">
                <a:effectLst>
                  <a:outerShdw blurRad="38100" dist="38100" dir="2700000" algn="tl">
                    <a:srgbClr val="000000">
                      <a:alpha val="43137"/>
                    </a:srgbClr>
                  </a:outerShdw>
                </a:effectLst>
                <a:ea typeface="ＭＳ Ｐゴシック" pitchFamily="34" charset="-128"/>
              </a:rPr>
              <a:t>Extended biwords</a:t>
            </a:r>
          </a:p>
        </p:txBody>
      </p:sp>
      <p:sp>
        <p:nvSpPr>
          <p:cNvPr id="55300"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2.4.1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7CF0567B-FC41-4D82-B10E-D542F00B6A54}"/>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78719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29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29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29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normAutofit/>
          </a:bodyPr>
          <a:lstStyle/>
          <a:p>
            <a:pPr algn="just" eaLnBrk="1" hangingPunct="1">
              <a:buFont typeface="Arial" pitchFamily="34" charset="0"/>
              <a:buChar char="•"/>
            </a:pPr>
            <a:r>
              <a:rPr lang="en-US" altLang="en-US" dirty="0">
                <a:ea typeface="ＭＳ Ｐゴシック" pitchFamily="34" charset="-128"/>
              </a:rPr>
              <a:t>False positives</a:t>
            </a:r>
          </a:p>
          <a:p>
            <a:pPr algn="just" eaLnBrk="1" hangingPunct="1">
              <a:buFont typeface="Arial" pitchFamily="34" charset="0"/>
              <a:buChar char="•"/>
            </a:pPr>
            <a:r>
              <a:rPr lang="en-US" altLang="en-US" dirty="0">
                <a:ea typeface="ＭＳ Ｐゴシック" pitchFamily="34" charset="-128"/>
              </a:rPr>
              <a:t>Index blowup due to bigger dictionary</a:t>
            </a:r>
          </a:p>
          <a:p>
            <a:pPr algn="just" eaLnBrk="1" hangingPunct="1">
              <a:buFont typeface="Arial" pitchFamily="34" charset="0"/>
              <a:buChar char="•"/>
            </a:pPr>
            <a:r>
              <a:rPr lang="en-US" altLang="en-US" dirty="0">
                <a:ea typeface="ＭＳ Ｐゴシック" pitchFamily="34" charset="-128"/>
              </a:rPr>
              <a:t>Biword indexes are not the standard solution (for all biwords) but can be part of a compound strategy.</a:t>
            </a:r>
          </a:p>
        </p:txBody>
      </p:sp>
      <p:sp>
        <p:nvSpPr>
          <p:cNvPr id="56322" name="Rectangle 2"/>
          <p:cNvSpPr>
            <a:spLocks noGrp="1" noChangeArrowheads="1"/>
          </p:cNvSpPr>
          <p:nvPr>
            <p:ph type="title" idx="4294967295"/>
          </p:nvPr>
        </p:nvSpPr>
        <p:spPr>
          <a:xfrm>
            <a:off x="0" y="274638"/>
            <a:ext cx="8229600" cy="1143000"/>
          </a:xfrm>
        </p:spPr>
        <p:txBody>
          <a:bodyPr/>
          <a:lstStyle/>
          <a:p>
            <a:pPr algn="ctr" eaLnBrk="1" hangingPunct="1"/>
            <a:r>
              <a:rPr lang="en-US" altLang="en-US" dirty="0">
                <a:effectLst>
                  <a:outerShdw blurRad="38100" dist="38100" dir="2700000" algn="tl">
                    <a:srgbClr val="000000">
                      <a:alpha val="43137"/>
                    </a:srgbClr>
                  </a:outerShdw>
                </a:effectLst>
                <a:ea typeface="ＭＳ Ｐゴシック" pitchFamily="34" charset="-128"/>
              </a:rPr>
              <a:t>Issues for </a:t>
            </a:r>
            <a:r>
              <a:rPr lang="en-US" altLang="en-US" dirty="0" err="1">
                <a:effectLst>
                  <a:outerShdw blurRad="38100" dist="38100" dir="2700000" algn="tl">
                    <a:srgbClr val="000000">
                      <a:alpha val="43137"/>
                    </a:srgbClr>
                  </a:outerShdw>
                </a:effectLst>
                <a:ea typeface="ＭＳ Ｐゴシック" pitchFamily="34" charset="-128"/>
              </a:rPr>
              <a:t>biword</a:t>
            </a:r>
            <a:r>
              <a:rPr lang="en-US" altLang="en-US" dirty="0">
                <a:effectLst>
                  <a:outerShdw blurRad="38100" dist="38100" dir="2700000" algn="tl">
                    <a:srgbClr val="000000">
                      <a:alpha val="43137"/>
                    </a:srgbClr>
                  </a:outerShdw>
                </a:effectLst>
                <a:ea typeface="ＭＳ Ｐゴシック" pitchFamily="34" charset="-128"/>
              </a:rPr>
              <a:t> indexes</a:t>
            </a:r>
          </a:p>
        </p:txBody>
      </p:sp>
      <p:sp>
        <p:nvSpPr>
          <p:cNvPr id="56324"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2.4.1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4F76B2AE-B222-4611-92AD-B3E30FCBFE0C}"/>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56564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itchFamily="34" charset="0"/>
              <a:buChar char="•"/>
            </a:pPr>
            <a:r>
              <a:rPr lang="en-IN" sz="2800" b="1" dirty="0"/>
              <a:t>Obtaining the character sequence in a document</a:t>
            </a:r>
          </a:p>
          <a:p>
            <a:pPr algn="just">
              <a:buFont typeface="Arial" pitchFamily="34" charset="0"/>
              <a:buChar char="•"/>
            </a:pPr>
            <a:r>
              <a:rPr lang="en-IN" sz="2800" b="1" dirty="0"/>
              <a:t>Choosing a document unit</a:t>
            </a:r>
          </a:p>
          <a:p>
            <a:pPr marL="1257300" lvl="2" indent="-457200" algn="just" fontAlgn="base"/>
            <a:r>
              <a:rPr lang="en-IN" sz="2800" dirty="0"/>
              <a:t>We need to deal with format and language of each document.</a:t>
            </a:r>
          </a:p>
          <a:p>
            <a:pPr marL="1257300" lvl="2" indent="-457200" algn="just" fontAlgn="ctr"/>
            <a:r>
              <a:rPr lang="en-IN" sz="2800" dirty="0"/>
              <a:t>What format is it in? </a:t>
            </a:r>
            <a:r>
              <a:rPr lang="en-IN" sz="2800" dirty="0" err="1"/>
              <a:t>pdf</a:t>
            </a:r>
            <a:r>
              <a:rPr lang="en-IN" sz="2800" dirty="0"/>
              <a:t>, word, excel, html etc.</a:t>
            </a:r>
          </a:p>
          <a:p>
            <a:pPr marL="1257300" lvl="2" indent="-457200" algn="just" fontAlgn="ctr"/>
            <a:r>
              <a:rPr lang="en-IN" sz="2800" dirty="0"/>
              <a:t>What language is it in?</a:t>
            </a:r>
          </a:p>
          <a:p>
            <a:pPr marL="1257300" lvl="2" indent="-457200" algn="just" fontAlgn="ctr"/>
            <a:r>
              <a:rPr lang="en-IN" sz="2800" dirty="0"/>
              <a:t>What character set is in use?</a:t>
            </a:r>
          </a:p>
          <a:p>
            <a:pPr marL="1257300" lvl="2" indent="-457200" algn="just" fontAlgn="ctr"/>
            <a:endParaRPr lang="en-IN" sz="2800" dirty="0"/>
          </a:p>
          <a:p>
            <a:endParaRPr lang="en-IN" sz="2800" dirty="0"/>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Document delineation</a:t>
            </a:r>
          </a:p>
          <a:p>
            <a:pPr algn="ctr"/>
            <a:endParaRPr lang="en-IN" sz="4000" dirty="0">
              <a:effectLst>
                <a:outerShdw blurRad="38100" dist="38100" dir="2700000" algn="tl">
                  <a:srgbClr val="000000">
                    <a:alpha val="43137"/>
                  </a:srgbClr>
                </a:outerShdw>
              </a:effectLst>
            </a:endParaRP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B9433BB3-E72F-46AC-9B99-463D087C68FF}"/>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35486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normAutofit/>
          </a:bodyPr>
          <a:lstStyle/>
          <a:p>
            <a:pPr algn="just" eaLnBrk="1" hangingPunct="1">
              <a:buFont typeface="Arial" pitchFamily="34" charset="0"/>
              <a:buChar char="•"/>
            </a:pPr>
            <a:r>
              <a:rPr lang="en-US" altLang="en-US" dirty="0">
                <a:ea typeface="ＭＳ Ｐゴシック" pitchFamily="34" charset="-128"/>
              </a:rPr>
              <a:t>In the postings, store, for each </a:t>
            </a:r>
            <a:r>
              <a:rPr lang="en-US" altLang="en-US" b="1" i="1" dirty="0">
                <a:ea typeface="ＭＳ Ｐゴシック" pitchFamily="34" charset="-128"/>
              </a:rPr>
              <a:t>term </a:t>
            </a:r>
            <a:r>
              <a:rPr lang="en-US" altLang="en-US" dirty="0">
                <a:ea typeface="ＭＳ Ｐゴシック" pitchFamily="34" charset="-128"/>
              </a:rPr>
              <a:t>the position(s) in which tokens of it appear:</a:t>
            </a:r>
          </a:p>
          <a:p>
            <a:pPr algn="just" eaLnBrk="1" hangingPunct="1">
              <a:buFont typeface="Arial" pitchFamily="34" charset="0"/>
              <a:buChar char="•"/>
            </a:pPr>
            <a:endParaRPr lang="en-US" altLang="en-US" dirty="0">
              <a:ea typeface="ＭＳ Ｐゴシック" pitchFamily="34" charset="-128"/>
            </a:endParaRPr>
          </a:p>
          <a:p>
            <a:pPr lvl="1" algn="just"/>
            <a:r>
              <a:rPr lang="en-US" altLang="en-US" sz="2400" dirty="0">
                <a:ea typeface="ＭＳ Ｐゴシック" pitchFamily="34" charset="-128"/>
              </a:rPr>
              <a:t>&lt;</a:t>
            </a:r>
            <a:r>
              <a:rPr lang="en-US" altLang="en-US" sz="2400" b="1" i="1" dirty="0">
                <a:ea typeface="ＭＳ Ｐゴシック" pitchFamily="34" charset="-128"/>
              </a:rPr>
              <a:t>term</a:t>
            </a:r>
            <a:r>
              <a:rPr lang="en-US" altLang="en-US" sz="2400" i="1" dirty="0">
                <a:ea typeface="ＭＳ Ｐゴシック" pitchFamily="34" charset="-128"/>
              </a:rPr>
              <a:t>, </a:t>
            </a:r>
            <a:r>
              <a:rPr lang="en-US" altLang="en-US" sz="2400" dirty="0">
                <a:ea typeface="ＭＳ Ｐゴシック" pitchFamily="34" charset="-128"/>
              </a:rPr>
              <a:t>number of docs containing </a:t>
            </a:r>
            <a:r>
              <a:rPr lang="en-US" altLang="en-US" sz="2400" b="1" i="1" dirty="0">
                <a:ea typeface="ＭＳ Ｐゴシック" pitchFamily="34" charset="-128"/>
              </a:rPr>
              <a:t>term</a:t>
            </a:r>
            <a:r>
              <a:rPr lang="en-US" altLang="en-US" sz="2400" dirty="0">
                <a:ea typeface="ＭＳ Ｐゴシック" pitchFamily="34" charset="-128"/>
              </a:rPr>
              <a:t>;</a:t>
            </a:r>
          </a:p>
          <a:p>
            <a:pPr lvl="1" algn="just"/>
            <a:r>
              <a:rPr lang="en-US" altLang="en-US" sz="2400" i="1" dirty="0">
                <a:ea typeface="ＭＳ Ｐゴシック" pitchFamily="34" charset="-128"/>
              </a:rPr>
              <a:t>doc1</a:t>
            </a:r>
            <a:r>
              <a:rPr lang="en-US" altLang="en-US" sz="2400" dirty="0">
                <a:ea typeface="ＭＳ Ｐゴシック" pitchFamily="34" charset="-128"/>
              </a:rPr>
              <a:t>: </a:t>
            </a:r>
            <a:r>
              <a:rPr lang="en-US" altLang="en-US" sz="2400" dirty="0">
                <a:solidFill>
                  <a:srgbClr val="FF0000"/>
                </a:solidFill>
                <a:ea typeface="ＭＳ Ｐゴシック" pitchFamily="34" charset="-128"/>
              </a:rPr>
              <a:t>frequency of the term;</a:t>
            </a:r>
            <a:r>
              <a:rPr lang="en-US" altLang="en-US" sz="2400" dirty="0">
                <a:ea typeface="ＭＳ Ｐゴシック" pitchFamily="34" charset="-128"/>
              </a:rPr>
              <a:t> position1, position2 … ;</a:t>
            </a:r>
          </a:p>
          <a:p>
            <a:pPr lvl="1" algn="just"/>
            <a:r>
              <a:rPr lang="en-US" altLang="en-US" sz="2400" i="1" dirty="0">
                <a:ea typeface="ＭＳ Ｐゴシック" pitchFamily="34" charset="-128"/>
              </a:rPr>
              <a:t>doc2</a:t>
            </a:r>
            <a:r>
              <a:rPr lang="en-US" altLang="en-US" sz="2400" dirty="0">
                <a:ea typeface="ＭＳ Ｐゴシック" pitchFamily="34" charset="-128"/>
              </a:rPr>
              <a:t>: </a:t>
            </a:r>
            <a:r>
              <a:rPr lang="en-US" altLang="en-US" sz="2400" dirty="0">
                <a:solidFill>
                  <a:srgbClr val="FF0000"/>
                </a:solidFill>
                <a:ea typeface="ＭＳ Ｐゴシック" pitchFamily="34" charset="-128"/>
              </a:rPr>
              <a:t>frequency of the term;</a:t>
            </a:r>
            <a:r>
              <a:rPr lang="en-US" altLang="en-US" sz="2400" dirty="0">
                <a:ea typeface="ＭＳ Ｐゴシック" pitchFamily="34" charset="-128"/>
              </a:rPr>
              <a:t> position1, position2 … ;</a:t>
            </a:r>
          </a:p>
          <a:p>
            <a:pPr lvl="1" algn="just"/>
            <a:r>
              <a:rPr lang="en-US" altLang="en-US" sz="2400" dirty="0">
                <a:ea typeface="ＭＳ Ｐゴシック" pitchFamily="34" charset="-128"/>
              </a:rPr>
              <a:t>etc.&gt;</a:t>
            </a:r>
          </a:p>
        </p:txBody>
      </p:sp>
      <p:sp>
        <p:nvSpPr>
          <p:cNvPr id="57346" name="Rectangle 2"/>
          <p:cNvSpPr>
            <a:spLocks noGrp="1" noChangeArrowheads="1"/>
          </p:cNvSpPr>
          <p:nvPr>
            <p:ph type="title" idx="4294967295"/>
          </p:nvPr>
        </p:nvSpPr>
        <p:spPr>
          <a:xfrm>
            <a:off x="0" y="274638"/>
            <a:ext cx="8229600" cy="1143000"/>
          </a:xfrm>
        </p:spPr>
        <p:txBody>
          <a:bodyPr>
            <a:normAutofit/>
          </a:bodyPr>
          <a:lstStyle/>
          <a:p>
            <a:pPr algn="ctr" eaLnBrk="1" hangingPunct="1"/>
            <a:r>
              <a:rPr lang="en-US" altLang="en-US" sz="4400" dirty="0">
                <a:effectLst>
                  <a:outerShdw blurRad="38100" dist="38100" dir="2700000" algn="tl">
                    <a:srgbClr val="000000">
                      <a:alpha val="43137"/>
                    </a:srgbClr>
                  </a:outerShdw>
                </a:effectLst>
                <a:ea typeface="ＭＳ Ｐゴシック" pitchFamily="34" charset="-128"/>
              </a:rPr>
              <a:t>Positional indexes</a:t>
            </a:r>
          </a:p>
        </p:txBody>
      </p:sp>
      <p:sp>
        <p:nvSpPr>
          <p:cNvPr id="57348"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2.4.2</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614C88A7-5030-44A3-9A0A-31EE7CED2C4D}"/>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03888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8374"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2.4.2</a:t>
            </a:r>
          </a:p>
        </p:txBody>
      </p:sp>
      <p:sp>
        <p:nvSpPr>
          <p:cNvPr id="9" name="Rectangle 2"/>
          <p:cNvSpPr txBox="1">
            <a:spLocks noChangeArrowheads="1"/>
          </p:cNvSpPr>
          <p:nvPr/>
        </p:nvSpPr>
        <p:spPr>
          <a:xfrm>
            <a:off x="0" y="2746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algn="ctr"/>
            <a:r>
              <a:rPr lang="en-US" altLang="en-US" sz="4400">
                <a:effectLst>
                  <a:outerShdw blurRad="38100" dist="38100" dir="2700000" algn="tl">
                    <a:srgbClr val="000000">
                      <a:alpha val="43137"/>
                    </a:srgbClr>
                  </a:outerShdw>
                </a:effectLst>
                <a:ea typeface="ＭＳ Ｐゴシック" pitchFamily="34" charset="-128"/>
              </a:rPr>
              <a:t>Positional indexes</a:t>
            </a:r>
            <a:endParaRPr lang="en-US" altLang="en-US" sz="4400" dirty="0">
              <a:effectLst>
                <a:outerShdw blurRad="38100" dist="38100" dir="2700000" algn="tl">
                  <a:srgbClr val="000000">
                    <a:alpha val="43137"/>
                  </a:srgbClr>
                </a:outerShdw>
              </a:effectLst>
              <a:ea typeface="ＭＳ Ｐゴシック" pitchFamily="34" charset="-128"/>
            </a:endParaRPr>
          </a:p>
        </p:txBody>
      </p:sp>
      <p:sp>
        <p:nvSpPr>
          <p:cNvPr id="4" name="Rectangle 3"/>
          <p:cNvSpPr/>
          <p:nvPr/>
        </p:nvSpPr>
        <p:spPr>
          <a:xfrm>
            <a:off x="228600" y="1828800"/>
            <a:ext cx="5943600" cy="3785652"/>
          </a:xfrm>
          <a:prstGeom prst="rect">
            <a:avLst/>
          </a:prstGeom>
        </p:spPr>
        <p:txBody>
          <a:bodyPr wrap="square">
            <a:spAutoFit/>
          </a:bodyPr>
          <a:lstStyle/>
          <a:p>
            <a:r>
              <a:rPr lang="pt-BR" sz="2400" b="1" dirty="0">
                <a:solidFill>
                  <a:srgbClr val="FF0000"/>
                </a:solidFill>
                <a:latin typeface="Arial" pitchFamily="34" charset="0"/>
                <a:cs typeface="Arial" pitchFamily="34" charset="0"/>
              </a:rPr>
              <a:t>to, 993427:</a:t>
            </a:r>
          </a:p>
          <a:p>
            <a:r>
              <a:rPr lang="pt-BR" sz="2400" dirty="0">
                <a:latin typeface="Arial" pitchFamily="34" charset="0"/>
                <a:cs typeface="Arial" pitchFamily="34" charset="0"/>
              </a:rPr>
              <a:t>(1, 6: (7, 18, 33, 72, 86, 231);</a:t>
            </a:r>
          </a:p>
          <a:p>
            <a:r>
              <a:rPr lang="pt-BR" sz="2400" dirty="0">
                <a:latin typeface="Arial" pitchFamily="34" charset="0"/>
                <a:cs typeface="Arial" pitchFamily="34" charset="0"/>
              </a:rPr>
              <a:t>2, 5: (1, 17, 74, 222, 255);</a:t>
            </a:r>
          </a:p>
          <a:p>
            <a:r>
              <a:rPr lang="pt-BR" sz="2400" dirty="0">
                <a:latin typeface="Arial" pitchFamily="34" charset="0"/>
                <a:cs typeface="Arial" pitchFamily="34" charset="0"/>
              </a:rPr>
              <a:t>4, 5: (8, 16, 190, 429, 433);</a:t>
            </a:r>
          </a:p>
          <a:p>
            <a:r>
              <a:rPr lang="pt-BR" sz="2400" dirty="0">
                <a:latin typeface="Arial" pitchFamily="34" charset="0"/>
                <a:cs typeface="Arial" pitchFamily="34" charset="0"/>
              </a:rPr>
              <a:t>5, 2: (363, 367);</a:t>
            </a:r>
          </a:p>
          <a:p>
            <a:r>
              <a:rPr lang="pt-BR" sz="2400" dirty="0">
                <a:latin typeface="Arial" pitchFamily="34" charset="0"/>
                <a:cs typeface="Arial" pitchFamily="34" charset="0"/>
              </a:rPr>
              <a:t>7, 3: (13, 23, 191); . . . )</a:t>
            </a:r>
          </a:p>
          <a:p>
            <a:r>
              <a:rPr lang="pt-BR" sz="2400" b="1" dirty="0">
                <a:solidFill>
                  <a:srgbClr val="FF0000"/>
                </a:solidFill>
                <a:latin typeface="Arial" pitchFamily="34" charset="0"/>
                <a:cs typeface="Arial" pitchFamily="34" charset="0"/>
              </a:rPr>
              <a:t>be, 178239:</a:t>
            </a:r>
          </a:p>
          <a:p>
            <a:r>
              <a:rPr lang="pt-BR" sz="2400" dirty="0">
                <a:latin typeface="Arial" pitchFamily="34" charset="0"/>
                <a:cs typeface="Arial" pitchFamily="34" charset="0"/>
              </a:rPr>
              <a:t>(1, 2: (17, 25);</a:t>
            </a:r>
          </a:p>
          <a:p>
            <a:r>
              <a:rPr lang="pt-BR" sz="2400" dirty="0">
                <a:latin typeface="Arial" pitchFamily="34" charset="0"/>
                <a:cs typeface="Arial" pitchFamily="34" charset="0"/>
              </a:rPr>
              <a:t>4, 5: (17, 191, 291, 430, 434);</a:t>
            </a:r>
          </a:p>
          <a:p>
            <a:r>
              <a:rPr lang="pt-BR" sz="2400" dirty="0">
                <a:latin typeface="Arial" pitchFamily="34" charset="0"/>
                <a:cs typeface="Arial" pitchFamily="34" charset="0"/>
              </a:rPr>
              <a:t>5, 3: (14, 19, 101); . . . )</a:t>
            </a:r>
            <a:endParaRPr lang="en-IN" sz="2400" dirty="0">
              <a:latin typeface="Arial" pitchFamily="34" charset="0"/>
              <a:cs typeface="Arial" pitchFamily="34" charset="0"/>
            </a:endParaRP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4556DD05-E5EC-464A-95B4-1C9C6823BE40}"/>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719713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04800" y="1493837"/>
            <a:ext cx="8229600" cy="4830763"/>
          </a:xfrm>
        </p:spPr>
        <p:txBody>
          <a:bodyPr>
            <a:normAutofit/>
          </a:bodyPr>
          <a:lstStyle/>
          <a:p>
            <a:pPr algn="just">
              <a:buFont typeface="Arial" pitchFamily="34" charset="0"/>
              <a:buChar char="•"/>
            </a:pPr>
            <a:r>
              <a:rPr lang="en-US" altLang="en-US" dirty="0">
                <a:ea typeface="ＭＳ Ｐゴシック" pitchFamily="34" charset="-128"/>
              </a:rPr>
              <a:t>For phrase queries, we use a merge algorithm recursively at the document level</a:t>
            </a:r>
          </a:p>
          <a:p>
            <a:pPr algn="just">
              <a:buFont typeface="Arial" pitchFamily="34" charset="0"/>
              <a:buChar char="•"/>
            </a:pPr>
            <a:r>
              <a:rPr lang="en-US" altLang="en-US" dirty="0">
                <a:ea typeface="ＭＳ Ｐゴシック" pitchFamily="34" charset="-128"/>
              </a:rPr>
              <a:t>This requires more than just equality</a:t>
            </a:r>
          </a:p>
          <a:p>
            <a:pPr algn="just">
              <a:buFont typeface="Arial" pitchFamily="34" charset="0"/>
              <a:buChar char="•"/>
            </a:pPr>
            <a:r>
              <a:rPr lang="en-IN" dirty="0"/>
              <a:t>Start with the least frequent term and then work, to further restrict the list of possible candidates</a:t>
            </a:r>
          </a:p>
          <a:p>
            <a:pPr algn="just">
              <a:buFont typeface="Arial" pitchFamily="34" charset="0"/>
              <a:buChar char="•"/>
            </a:pPr>
            <a:r>
              <a:rPr lang="en-IN" dirty="0"/>
              <a:t>Need to check that their positions of appearance in the document are compatible with the phrase query being evaluated</a:t>
            </a:r>
          </a:p>
          <a:p>
            <a:pPr algn="just">
              <a:buFont typeface="Arial" pitchFamily="34" charset="0"/>
              <a:buChar char="•"/>
            </a:pPr>
            <a:r>
              <a:rPr lang="en-IN" dirty="0"/>
              <a:t>This requires working out offsets between the words</a:t>
            </a:r>
          </a:p>
          <a:p>
            <a:pPr algn="just">
              <a:buFont typeface="Arial" pitchFamily="34" charset="0"/>
              <a:buChar char="•"/>
            </a:pPr>
            <a:r>
              <a:rPr lang="en-IN" altLang="en-US" dirty="0">
                <a:ea typeface="ＭＳ Ｐゴシック" pitchFamily="34" charset="-128"/>
              </a:rPr>
              <a:t>Positional Index can also be used for Proximity Searches.</a:t>
            </a:r>
            <a:endParaRPr lang="en-US" altLang="en-US" dirty="0">
              <a:ea typeface="ＭＳ Ｐゴシック" pitchFamily="34" charset="-128"/>
            </a:endParaRPr>
          </a:p>
          <a:p>
            <a:pPr algn="just" eaLnBrk="1" hangingPunct="1">
              <a:lnSpc>
                <a:spcPct val="90000"/>
              </a:lnSpc>
              <a:buFont typeface="Arial" pitchFamily="34" charset="0"/>
              <a:buChar char="•"/>
            </a:pPr>
            <a:endParaRPr lang="en-US" altLang="en-US" dirty="0">
              <a:ea typeface="ＭＳ Ｐゴシック" pitchFamily="34" charset="-128"/>
            </a:endParaRPr>
          </a:p>
          <a:p>
            <a:pPr marL="0" indent="0" algn="just" eaLnBrk="1" hangingPunct="1">
              <a:lnSpc>
                <a:spcPct val="90000"/>
              </a:lnSpc>
            </a:pPr>
            <a:endParaRPr lang="en-US" altLang="en-US" dirty="0">
              <a:ea typeface="ＭＳ Ｐゴシック" pitchFamily="34" charset="-128"/>
            </a:endParaRPr>
          </a:p>
        </p:txBody>
      </p:sp>
      <p:sp>
        <p:nvSpPr>
          <p:cNvPr id="59396"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1600">
                <a:solidFill>
                  <a:srgbClr val="FBFCFF"/>
                </a:solidFill>
                <a:latin typeface="Lucida Sans" pitchFamily="34" charset="0"/>
                <a:ea typeface="Arial Unicode MS" pitchFamily="34" charset="-128"/>
              </a:rPr>
              <a:t>Sec. 2.4.2</a:t>
            </a:r>
          </a:p>
        </p:txBody>
      </p:sp>
      <p:sp>
        <p:nvSpPr>
          <p:cNvPr id="6" name="Rectangle 2"/>
          <p:cNvSpPr txBox="1">
            <a:spLocks noChangeArrowheads="1"/>
          </p:cNvSpPr>
          <p:nvPr/>
        </p:nvSpPr>
        <p:spPr>
          <a:xfrm>
            <a:off x="0" y="2746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algn="ctr"/>
            <a:r>
              <a:rPr lang="en-US" altLang="en-US" sz="4400">
                <a:effectLst>
                  <a:outerShdw blurRad="38100" dist="38100" dir="2700000" algn="tl">
                    <a:srgbClr val="000000">
                      <a:alpha val="43137"/>
                    </a:srgbClr>
                  </a:outerShdw>
                </a:effectLst>
                <a:ea typeface="ＭＳ Ｐゴシック" pitchFamily="34" charset="-128"/>
              </a:rPr>
              <a:t>Positional indexes</a:t>
            </a:r>
            <a:endParaRPr lang="en-US" altLang="en-US" sz="4400" dirty="0">
              <a:effectLst>
                <a:outerShdw blurRad="38100" dist="38100" dir="2700000" algn="tl">
                  <a:srgbClr val="000000">
                    <a:alpha val="43137"/>
                  </a:srgbClr>
                </a:outerShdw>
              </a:effectLst>
              <a:ea typeface="ＭＳ Ｐゴシック" pitchFamily="34" charset="-128"/>
            </a:endParaRP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83440738-794B-4CA6-B779-FC3B9BE1772E}"/>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651049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Exercise  - Positional Indexes</a:t>
            </a:r>
          </a:p>
        </p:txBody>
      </p:sp>
      <p:sp>
        <p:nvSpPr>
          <p:cNvPr id="4" name="Date Placeholder 3"/>
          <p:cNvSpPr>
            <a:spLocks noGrp="1"/>
          </p:cNvSpPr>
          <p:nvPr>
            <p:ph type="dt" sz="half" idx="11"/>
          </p:nvPr>
        </p:nvSpPr>
        <p:spPr/>
        <p:txBody>
          <a:bodyPr/>
          <a:lstStyle/>
          <a:p>
            <a:r>
              <a:rPr lang="en-US"/>
              <a:t>10/12/2023</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7B70CB49-567C-4520-845F-869C90A8F75C}"/>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277914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500174"/>
            <a:ext cx="8858280" cy="4525963"/>
          </a:xfrm>
        </p:spPr>
        <p:txBody>
          <a:bodyPr>
            <a:noAutofit/>
          </a:bodyPr>
          <a:lstStyle/>
          <a:p>
            <a:pPr marL="0" indent="0"/>
            <a:r>
              <a:rPr lang="en-IN" sz="3200" dirty="0"/>
              <a:t>Chapter 3:</a:t>
            </a:r>
            <a:r>
              <a:rPr lang="en-IN" sz="3200" dirty="0">
                <a:effectLst>
                  <a:outerShdw blurRad="38100" dist="38100" dir="2700000" algn="tl">
                    <a:srgbClr val="000000">
                      <a:alpha val="43137"/>
                    </a:srgbClr>
                  </a:outerShdw>
                </a:effectLst>
              </a:rPr>
              <a:t> </a:t>
            </a:r>
            <a:r>
              <a:rPr lang="en-US" sz="3200" dirty="0"/>
              <a:t>Dictionaries and Tolerant Retrieval</a:t>
            </a:r>
          </a:p>
          <a:p>
            <a:pPr marL="457200" indent="-457200">
              <a:buFont typeface="Arial" panose="020B0604020202020204" pitchFamily="34" charset="0"/>
              <a:buChar char="•"/>
            </a:pPr>
            <a:r>
              <a:rPr lang="en-US" sz="2800" dirty="0"/>
              <a:t>Dictionary Data Structures</a:t>
            </a:r>
          </a:p>
          <a:p>
            <a:pPr marL="457200" indent="-457200">
              <a:buFont typeface="Arial" panose="020B0604020202020204" pitchFamily="34" charset="0"/>
              <a:buChar char="•"/>
            </a:pPr>
            <a:r>
              <a:rPr lang="en-US" sz="2800" dirty="0"/>
              <a:t>Tolerant Retrieval</a:t>
            </a:r>
          </a:p>
          <a:p>
            <a:pPr>
              <a:buFont typeface="Arial" pitchFamily="34" charset="0"/>
              <a:buChar char="•"/>
            </a:pPr>
            <a:endParaRPr lang="en-IN" sz="2800" dirty="0"/>
          </a:p>
          <a:p>
            <a:pPr marL="457200" lvl="1" indent="0" algn="just">
              <a:buNone/>
            </a:pPr>
            <a:r>
              <a:rPr lang="en-US" sz="2000" dirty="0"/>
              <a:t>Slides are adapted from </a:t>
            </a:r>
            <a:r>
              <a:rPr lang="en-US" sz="2000" dirty="0">
                <a:solidFill>
                  <a:srgbClr val="FF0000"/>
                </a:solidFill>
              </a:rPr>
              <a:t>Introduction to Information </a:t>
            </a:r>
            <a:r>
              <a:rPr lang="en-US" sz="2000" dirty="0" err="1">
                <a:solidFill>
                  <a:srgbClr val="FF0000"/>
                </a:solidFill>
              </a:rPr>
              <a:t>Retrieval;Manning,Raghavan</a:t>
            </a:r>
            <a:endParaRPr lang="en-US" sz="2000" dirty="0">
              <a:solidFill>
                <a:srgbClr val="FF0000"/>
              </a:solidFill>
            </a:endParaRPr>
          </a:p>
          <a:p>
            <a:pPr marL="457200" lvl="1" indent="0">
              <a:buNone/>
            </a:pPr>
            <a:r>
              <a:rPr lang="en-US" sz="2000" u="sng" dirty="0">
                <a:hlinkClick r:id="rId3"/>
              </a:rPr>
              <a:t>http://nlp.stanford.edu/IR-book </a:t>
            </a:r>
            <a:endParaRPr lang="en-US" sz="2000" u="sng" dirty="0"/>
          </a:p>
          <a:p>
            <a:pPr marL="457200" lvl="1" indent="0">
              <a:buNone/>
            </a:pPr>
            <a:endParaRPr lang="en-US" sz="3600" dirty="0"/>
          </a:p>
        </p:txBody>
      </p:sp>
      <p:sp>
        <p:nvSpPr>
          <p:cNvPr id="3" name="Content Placeholder 2"/>
          <p:cNvSpPr>
            <a:spLocks noGrp="1"/>
          </p:cNvSpPr>
          <p:nvPr>
            <p:ph sz="quarter" idx="10"/>
          </p:nvPr>
        </p:nvSpPr>
        <p:spPr/>
        <p:txBody>
          <a:bodyPr>
            <a:normAutofit/>
          </a:bodyPr>
          <a:lstStyle/>
          <a:p>
            <a:pPr algn="ctr"/>
            <a:r>
              <a:rPr lang="en-IN" sz="4400" dirty="0">
                <a:effectLst>
                  <a:outerShdw blurRad="38100" dist="38100" dir="2700000" algn="tl">
                    <a:srgbClr val="000000">
                      <a:alpha val="43137"/>
                    </a:srgbClr>
                  </a:outerShdw>
                </a:effectLst>
              </a:rPr>
              <a:t>Lecture Outline</a:t>
            </a:r>
          </a:p>
        </p:txBody>
      </p:sp>
      <p:sp>
        <p:nvSpPr>
          <p:cNvPr id="4" name="Footer Placeholder 3"/>
          <p:cNvSpPr>
            <a:spLocks noGrp="1"/>
          </p:cNvSpPr>
          <p:nvPr>
            <p:ph type="ftr" sz="quarter" idx="12"/>
          </p:nvPr>
        </p:nvSpPr>
        <p:spPr/>
        <p:txBody>
          <a:bodyPr/>
          <a:lstStyle/>
          <a:p>
            <a:r>
              <a:rPr lang="en-US"/>
              <a:t>ZG537;INFORMATION RETRIEVAL; L3</a:t>
            </a:r>
            <a:endParaRPr lang="en-US" dirty="0"/>
          </a:p>
        </p:txBody>
      </p:sp>
      <p:sp>
        <p:nvSpPr>
          <p:cNvPr id="5" name="Date Placeholder 4"/>
          <p:cNvSpPr>
            <a:spLocks noGrp="1"/>
          </p:cNvSpPr>
          <p:nvPr>
            <p:ph type="dt" sz="half" idx="11"/>
          </p:nvPr>
        </p:nvSpPr>
        <p:spPr/>
        <p:txBody>
          <a:bodyPr/>
          <a:lstStyle/>
          <a:p>
            <a:r>
              <a:rPr lang="en-US"/>
              <a:t>10/12/2023</a:t>
            </a:r>
            <a:endParaRPr lang="en-US" dirty="0"/>
          </a:p>
        </p:txBody>
      </p:sp>
    </p:spTree>
    <p:extLst>
      <p:ext uri="{BB962C8B-B14F-4D97-AF65-F5344CB8AC3E}">
        <p14:creationId xmlns:p14="http://schemas.microsoft.com/office/powerpoint/2010/main" val="324680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42156" y="1268760"/>
            <a:ext cx="8659688" cy="4525963"/>
          </a:xfrm>
        </p:spPr>
        <p:txBody>
          <a:bodyPr>
            <a:noAutofit/>
          </a:bodyPr>
          <a:lstStyle/>
          <a:p>
            <a:pPr marL="457200" indent="-457200" algn="just" eaLnBrk="1" hangingPunct="1">
              <a:buFont typeface="Arial" pitchFamily="34" charset="0"/>
              <a:buChar char="•"/>
            </a:pPr>
            <a:r>
              <a:rPr lang="en-US" altLang="en-US" sz="2800" b="1" dirty="0">
                <a:ea typeface="ＭＳ Ｐゴシック" pitchFamily="34" charset="-128"/>
              </a:rPr>
              <a:t>Dictionary data structures</a:t>
            </a:r>
          </a:p>
          <a:p>
            <a:pPr marL="857250" lvl="1" indent="-457200" algn="just">
              <a:buFont typeface="Arial" panose="020B0604020202020204" pitchFamily="34" charset="0"/>
              <a:buChar char="•"/>
            </a:pPr>
            <a:r>
              <a:rPr lang="en-IN" sz="2800" b="0" i="0" u="none" strike="noStrike" baseline="0" dirty="0">
                <a:solidFill>
                  <a:srgbClr val="FF0000"/>
                </a:solidFill>
              </a:rPr>
              <a:t>data structures that help the search for terms in the vocabulary in an inverted index.</a:t>
            </a:r>
            <a:endParaRPr lang="en-US" altLang="en-US" sz="2800" b="1" dirty="0">
              <a:solidFill>
                <a:srgbClr val="FF0000"/>
              </a:solidFill>
              <a:ea typeface="ＭＳ Ｐゴシック" pitchFamily="34" charset="-128"/>
            </a:endParaRPr>
          </a:p>
          <a:p>
            <a:pPr marL="457200" indent="-457200" algn="just" eaLnBrk="1" hangingPunct="1">
              <a:buFont typeface="Arial" pitchFamily="34" charset="0"/>
              <a:buChar char="•"/>
            </a:pPr>
            <a:r>
              <a:rPr lang="en-US" altLang="en-US" sz="2800" b="1" dirty="0">
                <a:ea typeface="ＭＳ Ｐゴシック" pitchFamily="34" charset="-128"/>
              </a:rPr>
              <a:t>Tolerant retrieval</a:t>
            </a:r>
          </a:p>
          <a:p>
            <a:pPr marL="857250" lvl="1" indent="-457200" algn="just">
              <a:buFont typeface="Arial" pitchFamily="34" charset="0"/>
              <a:buChar char="•"/>
            </a:pPr>
            <a:r>
              <a:rPr lang="en-IN" sz="2800" dirty="0">
                <a:solidFill>
                  <a:srgbClr val="FF0000"/>
                </a:solidFill>
              </a:rPr>
              <a:t>techniques that are robust to typographical errors in the query, as well as alternative spellings.</a:t>
            </a:r>
            <a:endParaRPr lang="en-US" altLang="en-US" sz="2800" dirty="0">
              <a:solidFill>
                <a:srgbClr val="FF0000"/>
              </a:solidFill>
              <a:ea typeface="ＭＳ Ｐゴシック" pitchFamily="34" charset="-128"/>
            </a:endParaRPr>
          </a:p>
          <a:p>
            <a:pPr lvl="1" algn="just" eaLnBrk="1" hangingPunct="1">
              <a:buFont typeface="Arial" panose="020B0604020202020204" pitchFamily="34" charset="0"/>
              <a:buChar char="•"/>
            </a:pPr>
            <a:r>
              <a:rPr lang="en-US" altLang="en-US" sz="2800" dirty="0">
                <a:ea typeface="ＭＳ Ｐゴシック" pitchFamily="34" charset="-128"/>
              </a:rPr>
              <a:t>Wild-card queries</a:t>
            </a:r>
          </a:p>
          <a:p>
            <a:pPr lvl="1" algn="just" eaLnBrk="1" hangingPunct="1">
              <a:buFont typeface="Arial" panose="020B0604020202020204" pitchFamily="34" charset="0"/>
              <a:buChar char="•"/>
            </a:pPr>
            <a:r>
              <a:rPr lang="en-US" altLang="en-US" sz="2800" dirty="0">
                <a:ea typeface="ＭＳ Ｐゴシック" pitchFamily="34" charset="-128"/>
              </a:rPr>
              <a:t>Spelling correction</a:t>
            </a:r>
          </a:p>
          <a:p>
            <a:pPr lvl="1" algn="just">
              <a:buFont typeface="Arial" panose="020B0604020202020204" pitchFamily="34" charset="0"/>
              <a:buChar char="•"/>
            </a:pPr>
            <a:r>
              <a:rPr lang="en-IN" sz="2800" dirty="0"/>
              <a:t>Phonetic correction</a:t>
            </a:r>
            <a:endParaRPr lang="en-US" altLang="en-US" sz="2800" dirty="0">
              <a:ea typeface="ＭＳ Ｐゴシック" pitchFamily="34" charset="-128"/>
            </a:endParaRPr>
          </a:p>
        </p:txBody>
      </p:sp>
      <p:sp>
        <p:nvSpPr>
          <p:cNvPr id="13316" name="TextBox 4"/>
          <p:cNvSpPr txBox="1">
            <a:spLocks noChangeArrowheads="1"/>
          </p:cNvSpPr>
          <p:nvPr/>
        </p:nvSpPr>
        <p:spPr bwMode="auto">
          <a:xfrm>
            <a:off x="7620000" y="-33338"/>
            <a:ext cx="715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Ch. 3</a:t>
            </a:r>
          </a:p>
        </p:txBody>
      </p:sp>
      <p:sp>
        <p:nvSpPr>
          <p:cNvPr id="3" name="Rectangle 2"/>
          <p:cNvSpPr/>
          <p:nvPr/>
        </p:nvSpPr>
        <p:spPr>
          <a:xfrm>
            <a:off x="457201" y="135731"/>
            <a:ext cx="7520780" cy="1323439"/>
          </a:xfrm>
          <a:prstGeom prst="rect">
            <a:avLst/>
          </a:prstGeom>
        </p:spPr>
        <p:txBody>
          <a:bodyPr wrap="square">
            <a:spAutoFit/>
          </a:bodyPr>
          <a:lstStyle/>
          <a:p>
            <a:pPr algn="ctr"/>
            <a:r>
              <a:rPr lang="en-IN" sz="4000" b="1" dirty="0">
                <a:effectLst>
                  <a:outerShdw blurRad="38100" dist="38100" dir="2700000" algn="tl">
                    <a:srgbClr val="000000">
                      <a:alpha val="43137"/>
                    </a:srgbClr>
                  </a:outerShdw>
                </a:effectLst>
                <a:latin typeface="Arial" pitchFamily="34" charset="0"/>
                <a:cs typeface="Arial" pitchFamily="34" charset="0"/>
              </a:rPr>
              <a:t>Dictionaries and Tolerant</a:t>
            </a:r>
          </a:p>
          <a:p>
            <a:pPr algn="ctr"/>
            <a:r>
              <a:rPr lang="en-IN" sz="4000" b="1" dirty="0">
                <a:effectLst>
                  <a:outerShdw blurRad="38100" dist="38100" dir="2700000" algn="tl">
                    <a:srgbClr val="000000">
                      <a:alpha val="43137"/>
                    </a:srgbClr>
                  </a:outerShdw>
                </a:effectLst>
                <a:latin typeface="Arial" pitchFamily="34" charset="0"/>
                <a:cs typeface="Arial" pitchFamily="34" charset="0"/>
              </a:rPr>
              <a:t>Retrieval</a:t>
            </a:r>
            <a:endParaRPr lang="en-IN" sz="4000" dirty="0">
              <a:effectLst>
                <a:outerShdw blurRad="38100" dist="38100" dir="2700000" algn="tl">
                  <a:srgbClr val="000000">
                    <a:alpha val="43137"/>
                  </a:srgbClr>
                </a:outerShdw>
              </a:effectLst>
              <a:latin typeface="Arial" pitchFamily="34" charset="0"/>
              <a:cs typeface="Arial" pitchFamily="34" charset="0"/>
            </a:endParaRPr>
          </a:p>
        </p:txBody>
      </p:sp>
      <p:sp>
        <p:nvSpPr>
          <p:cNvPr id="2" name="Date Placeholder 1"/>
          <p:cNvSpPr>
            <a:spLocks noGrp="1"/>
          </p:cNvSpPr>
          <p:nvPr>
            <p:ph type="dt" sz="half" idx="11"/>
          </p:nvPr>
        </p:nvSpPr>
        <p:spPr/>
        <p:txBody>
          <a:bodyPr/>
          <a:lstStyle/>
          <a:p>
            <a:r>
              <a:rPr lang="en-US"/>
              <a:t>10/12/2023</a:t>
            </a:r>
            <a:endParaRPr lang="en-US" dirty="0"/>
          </a:p>
        </p:txBody>
      </p:sp>
      <p:sp>
        <p:nvSpPr>
          <p:cNvPr id="4" name="Footer Placeholder 3"/>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49206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eaLnBrk="1" hangingPunct="1">
              <a:buFont typeface="Arial" pitchFamily="34" charset="0"/>
              <a:buChar char="•"/>
            </a:pPr>
            <a:r>
              <a:rPr lang="en-US" altLang="en-US" dirty="0">
                <a:ea typeface="ＭＳ Ｐゴシック" pitchFamily="34" charset="-128"/>
              </a:rPr>
              <a:t>The dictionary stores the term vocabulary, document frequency, pointers to each postings list …</a:t>
            </a:r>
            <a:r>
              <a:rPr lang="en-US" altLang="en-US" dirty="0">
                <a:solidFill>
                  <a:srgbClr val="00A000"/>
                </a:solidFill>
                <a:ea typeface="ＭＳ Ｐゴシック" pitchFamily="34" charset="-128"/>
              </a:rPr>
              <a:t> in what data structure?</a:t>
            </a:r>
          </a:p>
          <a:p>
            <a:pPr lvl="1" eaLnBrk="1" hangingPunct="1"/>
            <a:endParaRPr lang="en-US" altLang="en-US" dirty="0">
              <a:ea typeface="ＭＳ Ｐゴシック" pitchFamily="34" charset="-128"/>
            </a:endParaRPr>
          </a:p>
        </p:txBody>
      </p:sp>
      <p:sp>
        <p:nvSpPr>
          <p:cNvPr id="14338" name="Title 1"/>
          <p:cNvSpPr>
            <a:spLocks noGrp="1"/>
          </p:cNvSpPr>
          <p:nvPr>
            <p:ph type="title" idx="4294967295"/>
          </p:nvPr>
        </p:nvSpPr>
        <p:spPr>
          <a:xfrm>
            <a:off x="0" y="274638"/>
            <a:ext cx="8229600" cy="1143000"/>
          </a:xfrm>
        </p:spPr>
        <p:txBody>
          <a:bodyPr>
            <a:normAutofit/>
          </a:bodyPr>
          <a:lstStyle/>
          <a:p>
            <a:pPr algn="ctr"/>
            <a:r>
              <a:rPr lang="en-IN" dirty="0">
                <a:effectLst>
                  <a:outerShdw blurRad="38100" dist="38100" dir="2700000" algn="tl">
                    <a:srgbClr val="000000">
                      <a:alpha val="43137"/>
                    </a:srgbClr>
                  </a:outerShdw>
                </a:effectLst>
              </a:rPr>
              <a:t>Search structures for dictionaries</a:t>
            </a:r>
            <a:endParaRPr lang="en-US" altLang="en-US" dirty="0">
              <a:effectLst>
                <a:outerShdw blurRad="38100" dist="38100" dir="2700000" algn="tl">
                  <a:srgbClr val="000000">
                    <a:alpha val="43137"/>
                  </a:srgbClr>
                </a:outerShdw>
              </a:effectLst>
              <a:ea typeface="ＭＳ Ｐゴシック" pitchFamily="34" charset="-128"/>
            </a:endParaRPr>
          </a:p>
        </p:txBody>
      </p:sp>
      <p:pic>
        <p:nvPicPr>
          <p:cNvPr id="1434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99833"/>
            <a:ext cx="838200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688876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304800" y="1493837"/>
            <a:ext cx="8229600" cy="4906963"/>
          </a:xfrm>
        </p:spPr>
        <p:txBody>
          <a:bodyPr>
            <a:normAutofit/>
          </a:bodyPr>
          <a:lstStyle/>
          <a:p>
            <a:pPr eaLnBrk="1" hangingPunct="1">
              <a:buFont typeface="Arial" pitchFamily="34" charset="0"/>
              <a:buChar char="•"/>
            </a:pPr>
            <a:r>
              <a:rPr lang="en-US" altLang="en-US" dirty="0">
                <a:ea typeface="ＭＳ Ｐゴシック" pitchFamily="34" charset="-128"/>
              </a:rPr>
              <a:t>An array of structures:</a:t>
            </a:r>
          </a:p>
          <a:p>
            <a:pPr eaLnBrk="1" hangingPunct="1">
              <a:buFont typeface="Arial" pitchFamily="34" charset="0"/>
              <a:buChar char="•"/>
            </a:pPr>
            <a:endParaRPr lang="en-US" altLang="en-US" dirty="0">
              <a:ea typeface="ＭＳ Ｐゴシック" pitchFamily="34" charset="-128"/>
            </a:endParaRPr>
          </a:p>
          <a:p>
            <a:pPr eaLnBrk="1" hangingPunct="1"/>
            <a:endParaRPr lang="en-US" altLang="en-US" dirty="0">
              <a:ea typeface="ＭＳ Ｐゴシック" pitchFamily="34" charset="-128"/>
            </a:endParaRPr>
          </a:p>
          <a:p>
            <a:pPr eaLnBrk="1" hangingPunct="1"/>
            <a:endParaRPr lang="en-US" altLang="en-US" sz="2000" dirty="0">
              <a:ea typeface="ＭＳ Ｐゴシック" pitchFamily="34" charset="-128"/>
            </a:endParaRPr>
          </a:p>
          <a:p>
            <a:pPr eaLnBrk="1" hangingPunct="1"/>
            <a:endParaRPr lang="en-US" altLang="en-US" sz="2000" dirty="0">
              <a:ea typeface="ＭＳ Ｐゴシック" pitchFamily="34" charset="-128"/>
            </a:endParaRPr>
          </a:p>
          <a:p>
            <a:pPr eaLnBrk="1" hangingPunct="1"/>
            <a:endParaRPr lang="en-US" altLang="en-US" sz="2000" dirty="0">
              <a:ea typeface="ＭＳ Ｐゴシック" pitchFamily="34" charset="-128"/>
            </a:endParaRPr>
          </a:p>
          <a:p>
            <a:pPr eaLnBrk="1" hangingPunct="1"/>
            <a:endParaRPr lang="en-US" altLang="en-US" dirty="0">
              <a:ea typeface="ＭＳ Ｐゴシック" pitchFamily="34" charset="-128"/>
            </a:endParaRPr>
          </a:p>
          <a:p>
            <a:pPr eaLnBrk="1" hangingPunct="1"/>
            <a:endParaRPr lang="en-US" altLang="en-US" dirty="0">
              <a:ea typeface="ＭＳ Ｐゴシック" pitchFamily="34" charset="-128"/>
            </a:endParaRPr>
          </a:p>
          <a:p>
            <a:pPr eaLnBrk="1" hangingPunct="1">
              <a:buFont typeface="Wingdings" pitchFamily="2" charset="2"/>
              <a:buNone/>
            </a:pPr>
            <a:r>
              <a:rPr lang="en-US" altLang="en-US" sz="2400" dirty="0">
                <a:ea typeface="ＭＳ Ｐゴシック" pitchFamily="34" charset="-128"/>
              </a:rPr>
              <a:t>        </a:t>
            </a:r>
          </a:p>
          <a:p>
            <a:pPr eaLnBrk="1" hangingPunct="1">
              <a:buFont typeface="Wingdings" pitchFamily="2" charset="2"/>
              <a:buNone/>
            </a:pPr>
            <a:r>
              <a:rPr lang="en-US" altLang="en-US" sz="2400" dirty="0">
                <a:ea typeface="ＭＳ Ｐゴシック" pitchFamily="34" charset="-128"/>
              </a:rPr>
              <a:t>	 		char[20]        </a:t>
            </a:r>
            <a:r>
              <a:rPr lang="en-US" altLang="en-US" sz="2400" dirty="0" err="1">
                <a:ea typeface="ＭＳ Ｐゴシック" pitchFamily="34" charset="-128"/>
              </a:rPr>
              <a:t>int</a:t>
            </a:r>
            <a:r>
              <a:rPr lang="en-US" altLang="en-US" sz="2400" dirty="0">
                <a:ea typeface="ＭＳ Ｐゴシック" pitchFamily="34" charset="-128"/>
              </a:rPr>
              <a:t>                  Postings         		 </a:t>
            </a:r>
            <a:r>
              <a:rPr lang="en-US" altLang="en-US" sz="2400" dirty="0">
                <a:solidFill>
                  <a:srgbClr val="00A000"/>
                </a:solidFill>
                <a:ea typeface="ＭＳ Ｐゴシック" pitchFamily="34" charset="-128"/>
              </a:rPr>
              <a:t>20 bytes   4/8 bytes        4/8 bytes  </a:t>
            </a:r>
          </a:p>
          <a:p>
            <a:pPr eaLnBrk="1" hangingPunct="1">
              <a:buFont typeface="Wingdings" pitchFamily="2" charset="2"/>
              <a:buNone/>
            </a:pPr>
            <a:endParaRPr lang="en-US" altLang="en-US" sz="2400" dirty="0">
              <a:solidFill>
                <a:srgbClr val="00A000"/>
              </a:solidFill>
              <a:ea typeface="ＭＳ Ｐゴシック" pitchFamily="34" charset="-128"/>
            </a:endParaRPr>
          </a:p>
          <a:p>
            <a:pPr marL="0" indent="0" eaLnBrk="1" hangingPunct="1"/>
            <a:endParaRPr lang="en-US" altLang="en-US" sz="3300" dirty="0">
              <a:solidFill>
                <a:schemeClr val="tx2"/>
              </a:solidFill>
              <a:ea typeface="ＭＳ Ｐゴシック" pitchFamily="34" charset="-128"/>
            </a:endParaRPr>
          </a:p>
        </p:txBody>
      </p:sp>
      <p:sp>
        <p:nvSpPr>
          <p:cNvPr id="15362" name="Title 1"/>
          <p:cNvSpPr>
            <a:spLocks noGrp="1"/>
          </p:cNvSpPr>
          <p:nvPr>
            <p:ph type="title" idx="4294967295"/>
          </p:nvPr>
        </p:nvSpPr>
        <p:spPr>
          <a:xfrm>
            <a:off x="0" y="274638"/>
            <a:ext cx="8229600" cy="1143000"/>
          </a:xfrm>
        </p:spPr>
        <p:txBody>
          <a:bodyPr/>
          <a:lstStyle/>
          <a:p>
            <a:pPr algn="ctr" eaLnBrk="1" hangingPunct="1"/>
            <a:r>
              <a:rPr lang="en-US" altLang="en-US" dirty="0">
                <a:effectLst>
                  <a:outerShdw blurRad="38100" dist="38100" dir="2700000" algn="tl">
                    <a:srgbClr val="000000">
                      <a:alpha val="43137"/>
                    </a:srgbClr>
                  </a:outerShdw>
                </a:effectLst>
                <a:ea typeface="ＭＳ Ｐゴシック" pitchFamily="34" charset="-128"/>
              </a:rPr>
              <a:t>A simple dictionary</a:t>
            </a:r>
          </a:p>
        </p:txBody>
      </p:sp>
      <p:pic>
        <p:nvPicPr>
          <p:cNvPr id="153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3685" y="2606675"/>
            <a:ext cx="56388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549720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pPr algn="just" eaLnBrk="1" hangingPunct="1">
              <a:buFont typeface="Arial" pitchFamily="34" charset="0"/>
              <a:buChar char="•"/>
            </a:pPr>
            <a:r>
              <a:rPr lang="en-US" altLang="en-US" sz="2800" dirty="0">
                <a:ea typeface="ＭＳ Ｐゴシック" pitchFamily="34" charset="-128"/>
              </a:rPr>
              <a:t>Two main choices:</a:t>
            </a:r>
          </a:p>
          <a:p>
            <a:pPr lvl="2" algn="just"/>
            <a:r>
              <a:rPr lang="en-US" altLang="en-US" sz="2800" dirty="0" err="1">
                <a:solidFill>
                  <a:srgbClr val="FF0000"/>
                </a:solidFill>
                <a:ea typeface="ＭＳ Ｐゴシック" pitchFamily="34" charset="-128"/>
              </a:rPr>
              <a:t>Hashtables</a:t>
            </a:r>
            <a:endParaRPr lang="en-US" altLang="en-US" sz="2800" dirty="0">
              <a:solidFill>
                <a:srgbClr val="FF0000"/>
              </a:solidFill>
              <a:ea typeface="ＭＳ Ｐゴシック" pitchFamily="34" charset="-128"/>
            </a:endParaRPr>
          </a:p>
          <a:p>
            <a:pPr lvl="2" algn="just"/>
            <a:r>
              <a:rPr lang="en-US" altLang="en-US" sz="2800" dirty="0">
                <a:solidFill>
                  <a:srgbClr val="FF0000"/>
                </a:solidFill>
                <a:ea typeface="ＭＳ Ｐゴシック" pitchFamily="34" charset="-128"/>
              </a:rPr>
              <a:t>Trees</a:t>
            </a:r>
          </a:p>
          <a:p>
            <a:pPr algn="just"/>
            <a:r>
              <a:rPr lang="en-IN" sz="2800" dirty="0"/>
              <a:t>The choice of solution (hashing, or search trees) depends on:</a:t>
            </a:r>
          </a:p>
          <a:p>
            <a:pPr lvl="2" algn="just"/>
            <a:r>
              <a:rPr lang="en-IN" sz="2800" dirty="0"/>
              <a:t>No. of keys(Terms)</a:t>
            </a:r>
          </a:p>
          <a:p>
            <a:pPr lvl="2" algn="just"/>
            <a:r>
              <a:rPr lang="en-IN" sz="2800" dirty="0"/>
              <a:t>Keys remain static or dynamic </a:t>
            </a:r>
          </a:p>
          <a:p>
            <a:pPr lvl="2" algn="just"/>
            <a:r>
              <a:rPr lang="en-IN" sz="2800" dirty="0"/>
              <a:t>The relative frequencies with which various keys will be accessed. </a:t>
            </a:r>
          </a:p>
          <a:p>
            <a:pPr algn="just" eaLnBrk="1" hangingPunct="1">
              <a:buFont typeface="Arial" pitchFamily="34" charset="0"/>
              <a:buChar char="•"/>
            </a:pPr>
            <a:endParaRPr lang="en-US" altLang="en-US" sz="2800" dirty="0">
              <a:ea typeface="ＭＳ Ｐゴシック" pitchFamily="34" charset="-128"/>
            </a:endParaRPr>
          </a:p>
        </p:txBody>
      </p:sp>
      <p:sp>
        <p:nvSpPr>
          <p:cNvPr id="16386" name="Title 1"/>
          <p:cNvSpPr>
            <a:spLocks noGrp="1"/>
          </p:cNvSpPr>
          <p:nvPr>
            <p:ph type="title" idx="4294967295"/>
          </p:nvPr>
        </p:nvSpPr>
        <p:spPr>
          <a:xfrm>
            <a:off x="0" y="274638"/>
            <a:ext cx="8229600" cy="1143000"/>
          </a:xfrm>
        </p:spPr>
        <p:txBody>
          <a:bodyPr>
            <a:normAutofit/>
          </a:bodyPr>
          <a:lstStyle/>
          <a:p>
            <a:pPr algn="ctr" eaLnBrk="1" hangingPunct="1"/>
            <a:r>
              <a:rPr lang="en-US" altLang="en-US" sz="4400" dirty="0">
                <a:effectLst>
                  <a:outerShdw blurRad="38100" dist="38100" dir="2700000" algn="tl">
                    <a:srgbClr val="000000">
                      <a:alpha val="43137"/>
                    </a:srgbClr>
                  </a:outerShdw>
                </a:effectLst>
                <a:ea typeface="ＭＳ Ｐゴシック" pitchFamily="34" charset="-128"/>
              </a:rPr>
              <a:t>Dictionary data structures</a:t>
            </a:r>
          </a:p>
        </p:txBody>
      </p:sp>
      <p:sp>
        <p:nvSpPr>
          <p:cNvPr id="16388" name="TextBox 3"/>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5245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361950" y="1446224"/>
            <a:ext cx="8602538" cy="4525963"/>
          </a:xfrm>
        </p:spPr>
        <p:txBody>
          <a:bodyPr>
            <a:normAutofit lnSpcReduction="10000"/>
          </a:bodyPr>
          <a:lstStyle/>
          <a:p>
            <a:pPr algn="just" eaLnBrk="1" hangingPunct="1">
              <a:buFont typeface="Arial" pitchFamily="34" charset="0"/>
              <a:buChar char="•"/>
            </a:pPr>
            <a:r>
              <a:rPr lang="en-US" altLang="en-US" sz="2800" dirty="0">
                <a:ea typeface="ＭＳ Ｐゴシック" pitchFamily="34" charset="-128"/>
              </a:rPr>
              <a:t>Each vocabulary term is hashed to an integer</a:t>
            </a:r>
          </a:p>
          <a:p>
            <a:pPr algn="just" eaLnBrk="1" hangingPunct="1">
              <a:buFont typeface="Arial" pitchFamily="34" charset="0"/>
              <a:buChar char="•"/>
            </a:pPr>
            <a:r>
              <a:rPr lang="en-US" altLang="en-US" sz="2800" b="1" dirty="0">
                <a:ea typeface="ＭＳ Ｐゴシック" pitchFamily="34" charset="-128"/>
              </a:rPr>
              <a:t>Pros:</a:t>
            </a:r>
          </a:p>
          <a:p>
            <a:pPr lvl="2" algn="just"/>
            <a:r>
              <a:rPr lang="en-US" altLang="en-US" sz="2600" dirty="0">
                <a:ea typeface="ＭＳ Ｐゴシック" pitchFamily="34" charset="-128"/>
              </a:rPr>
              <a:t>Lookup is faster than for a tree: O(1)</a:t>
            </a:r>
          </a:p>
          <a:p>
            <a:pPr algn="just" eaLnBrk="1" hangingPunct="1">
              <a:buFont typeface="Arial" pitchFamily="34" charset="0"/>
              <a:buChar char="•"/>
            </a:pPr>
            <a:r>
              <a:rPr lang="en-US" altLang="en-US" sz="2800" b="1" dirty="0">
                <a:ea typeface="ＭＳ Ｐゴシック" pitchFamily="34" charset="-128"/>
              </a:rPr>
              <a:t>Cons:</a:t>
            </a:r>
          </a:p>
          <a:p>
            <a:pPr lvl="2" algn="just"/>
            <a:r>
              <a:rPr lang="en-US" altLang="en-US" sz="2600" dirty="0">
                <a:ea typeface="ＭＳ Ｐゴシック" pitchFamily="34" charset="-128"/>
              </a:rPr>
              <a:t>No easy way to find minor variants:</a:t>
            </a:r>
          </a:p>
          <a:p>
            <a:pPr lvl="3" algn="just"/>
            <a:r>
              <a:rPr lang="en-US" altLang="en-US" sz="2800" dirty="0">
                <a:solidFill>
                  <a:srgbClr val="FF0000"/>
                </a:solidFill>
                <a:ea typeface="ＭＳ Ｐゴシック" pitchFamily="34" charset="-128"/>
              </a:rPr>
              <a:t>judgment/</a:t>
            </a:r>
            <a:r>
              <a:rPr lang="en-US" altLang="en-US" sz="2800" dirty="0" err="1">
                <a:solidFill>
                  <a:srgbClr val="FF0000"/>
                </a:solidFill>
                <a:ea typeface="ＭＳ Ｐゴシック" pitchFamily="34" charset="-128"/>
              </a:rPr>
              <a:t>judgement</a:t>
            </a:r>
            <a:endParaRPr lang="en-US" altLang="en-US" sz="2800" dirty="0">
              <a:solidFill>
                <a:srgbClr val="FF0000"/>
              </a:solidFill>
              <a:ea typeface="ＭＳ Ｐゴシック" pitchFamily="34" charset="-128"/>
            </a:endParaRPr>
          </a:p>
          <a:p>
            <a:pPr lvl="2" algn="just"/>
            <a:r>
              <a:rPr lang="en-US" altLang="en-US" sz="2600" dirty="0">
                <a:ea typeface="ＭＳ Ｐゴシック" pitchFamily="34" charset="-128"/>
              </a:rPr>
              <a:t>No prefix search		</a:t>
            </a:r>
            <a:r>
              <a:rPr lang="en-US" altLang="en-US" sz="2600" dirty="0">
                <a:solidFill>
                  <a:srgbClr val="00A000"/>
                </a:solidFill>
                <a:ea typeface="ＭＳ Ｐゴシック" pitchFamily="34" charset="-128"/>
              </a:rPr>
              <a:t>[tolerant  retrieval]</a:t>
            </a:r>
          </a:p>
          <a:p>
            <a:pPr lvl="2" algn="just"/>
            <a:r>
              <a:rPr lang="en-US" altLang="en-US" sz="2600" dirty="0">
                <a:ea typeface="ＭＳ Ｐゴシック" pitchFamily="34" charset="-128"/>
              </a:rPr>
              <a:t>If vocabulary keeps growing, need to occasionally do the expensive operation of rehashing </a:t>
            </a:r>
            <a:r>
              <a:rPr lang="en-US" altLang="en-US" sz="2600" i="1" dirty="0">
                <a:ea typeface="ＭＳ Ｐゴシック" pitchFamily="34" charset="-128"/>
              </a:rPr>
              <a:t>everything</a:t>
            </a:r>
            <a:endParaRPr lang="en-US" altLang="en-US" sz="2600" dirty="0">
              <a:ea typeface="ＭＳ Ｐゴシック" pitchFamily="34" charset="-128"/>
            </a:endParaRPr>
          </a:p>
        </p:txBody>
      </p:sp>
      <p:sp>
        <p:nvSpPr>
          <p:cNvPr id="17410" name="Title 1"/>
          <p:cNvSpPr>
            <a:spLocks noGrp="1"/>
          </p:cNvSpPr>
          <p:nvPr>
            <p:ph type="title" idx="4294967295"/>
          </p:nvPr>
        </p:nvSpPr>
        <p:spPr>
          <a:xfrm>
            <a:off x="0" y="274638"/>
            <a:ext cx="8229600" cy="1143000"/>
          </a:xfrm>
        </p:spPr>
        <p:txBody>
          <a:bodyPr>
            <a:normAutofit/>
          </a:bodyPr>
          <a:lstStyle/>
          <a:p>
            <a:pPr algn="ctr" eaLnBrk="1" hangingPunct="1"/>
            <a:r>
              <a:rPr lang="en-US" altLang="en-US" sz="4400" dirty="0" err="1">
                <a:effectLst>
                  <a:outerShdw blurRad="38100" dist="38100" dir="2700000" algn="tl">
                    <a:srgbClr val="000000">
                      <a:alpha val="43137"/>
                    </a:srgbClr>
                  </a:outerShdw>
                </a:effectLst>
                <a:ea typeface="ＭＳ Ｐゴシック" pitchFamily="34" charset="-128"/>
              </a:rPr>
              <a:t>Hashtables</a:t>
            </a:r>
            <a:endParaRPr lang="en-US" altLang="en-US" sz="4400" dirty="0">
              <a:effectLst>
                <a:outerShdw blurRad="38100" dist="38100" dir="2700000" algn="tl">
                  <a:srgbClr val="000000">
                    <a:alpha val="43137"/>
                  </a:srgbClr>
                </a:outerShdw>
              </a:effectLst>
              <a:ea typeface="ＭＳ Ｐゴシック" pitchFamily="34" charset="-128"/>
            </a:endParaRPr>
          </a:p>
        </p:txBody>
      </p:sp>
      <p:sp>
        <p:nvSpPr>
          <p:cNvPr id="17412" name="TextBox 3"/>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53749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pitchFamily="34" charset="0"/>
              <a:buChar char="•"/>
            </a:pPr>
            <a:r>
              <a:rPr lang="en-IN" sz="3200" b="1" dirty="0">
                <a:solidFill>
                  <a:srgbClr val="FF0000"/>
                </a:solidFill>
              </a:rPr>
              <a:t>Tokenization</a:t>
            </a:r>
          </a:p>
          <a:p>
            <a:pPr marL="457200" indent="-457200">
              <a:buFont typeface="Arial" pitchFamily="34" charset="0"/>
              <a:buChar char="•"/>
            </a:pPr>
            <a:r>
              <a:rPr lang="en-IN" sz="3200" dirty="0"/>
              <a:t>Stop words</a:t>
            </a:r>
          </a:p>
          <a:p>
            <a:pPr marL="457200" indent="-457200">
              <a:buFont typeface="Arial" pitchFamily="34" charset="0"/>
              <a:buChar char="•"/>
            </a:pPr>
            <a:r>
              <a:rPr lang="en-IN" sz="3200" dirty="0"/>
              <a:t>Normalization</a:t>
            </a:r>
          </a:p>
          <a:p>
            <a:pPr marL="457200" indent="-457200">
              <a:buFont typeface="Arial" pitchFamily="34" charset="0"/>
              <a:buChar char="•"/>
            </a:pPr>
            <a:r>
              <a:rPr lang="en-IN" sz="3200" dirty="0"/>
              <a:t>Stemming and Lemmatization</a:t>
            </a:r>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Vocabulary of Terms</a:t>
            </a: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3A820D87-9ADD-4033-8BBC-7EBD26C5595A}"/>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86447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8434" name="Oval 2"/>
          <p:cNvSpPr>
            <a:spLocks noChangeArrowheads="1"/>
          </p:cNvSpPr>
          <p:nvPr/>
        </p:nvSpPr>
        <p:spPr bwMode="auto">
          <a:xfrm>
            <a:off x="4267200" y="14589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r>
              <a:rPr lang="en-US" altLang="en-US" sz="1600"/>
              <a:t>Root</a:t>
            </a:r>
          </a:p>
        </p:txBody>
      </p:sp>
      <p:sp>
        <p:nvSpPr>
          <p:cNvPr id="18435" name="Oval 4"/>
          <p:cNvSpPr>
            <a:spLocks noChangeArrowheads="1"/>
          </p:cNvSpPr>
          <p:nvPr/>
        </p:nvSpPr>
        <p:spPr bwMode="auto">
          <a:xfrm>
            <a:off x="6324600" y="2373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36" name="Oval 5"/>
          <p:cNvSpPr>
            <a:spLocks noChangeArrowheads="1"/>
          </p:cNvSpPr>
          <p:nvPr/>
        </p:nvSpPr>
        <p:spPr bwMode="auto">
          <a:xfrm>
            <a:off x="2209800" y="2373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37" name="Oval 6"/>
          <p:cNvSpPr>
            <a:spLocks noChangeArrowheads="1"/>
          </p:cNvSpPr>
          <p:nvPr/>
        </p:nvSpPr>
        <p:spPr bwMode="auto">
          <a:xfrm>
            <a:off x="7010400" y="32115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38" name="Oval 7"/>
          <p:cNvSpPr>
            <a:spLocks noChangeArrowheads="1"/>
          </p:cNvSpPr>
          <p:nvPr/>
        </p:nvSpPr>
        <p:spPr bwMode="auto">
          <a:xfrm>
            <a:off x="2743200" y="3287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39" name="Oval 9"/>
          <p:cNvSpPr>
            <a:spLocks noChangeArrowheads="1"/>
          </p:cNvSpPr>
          <p:nvPr/>
        </p:nvSpPr>
        <p:spPr bwMode="auto">
          <a:xfrm>
            <a:off x="1676400" y="3287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40" name="Oval 10"/>
          <p:cNvSpPr>
            <a:spLocks noChangeArrowheads="1"/>
          </p:cNvSpPr>
          <p:nvPr/>
        </p:nvSpPr>
        <p:spPr bwMode="auto">
          <a:xfrm>
            <a:off x="5715000" y="32115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cxnSp>
        <p:nvCxnSpPr>
          <p:cNvPr id="18441" name="AutoShape 12"/>
          <p:cNvCxnSpPr>
            <a:cxnSpLocks noChangeShapeType="1"/>
            <a:stCxn id="18434" idx="3"/>
            <a:endCxn id="18436" idx="0"/>
          </p:cNvCxnSpPr>
          <p:nvPr/>
        </p:nvCxnSpPr>
        <p:spPr bwMode="auto">
          <a:xfrm flipH="1">
            <a:off x="2438400" y="1849438"/>
            <a:ext cx="1895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2" name="AutoShape 14"/>
          <p:cNvCxnSpPr>
            <a:cxnSpLocks noChangeShapeType="1"/>
            <a:stCxn id="18434" idx="5"/>
            <a:endCxn id="18435" idx="0"/>
          </p:cNvCxnSpPr>
          <p:nvPr/>
        </p:nvCxnSpPr>
        <p:spPr bwMode="auto">
          <a:xfrm>
            <a:off x="4657725" y="1849438"/>
            <a:ext cx="1895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3" name="AutoShape 15"/>
          <p:cNvCxnSpPr>
            <a:cxnSpLocks noChangeShapeType="1"/>
            <a:stCxn id="18436" idx="3"/>
            <a:endCxn id="18439" idx="0"/>
          </p:cNvCxnSpPr>
          <p:nvPr/>
        </p:nvCxnSpPr>
        <p:spPr bwMode="auto">
          <a:xfrm flipH="1">
            <a:off x="1905000" y="2763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4" name="AutoShape 16"/>
          <p:cNvCxnSpPr>
            <a:cxnSpLocks noChangeShapeType="1"/>
            <a:stCxn id="18436" idx="5"/>
            <a:endCxn id="18438" idx="0"/>
          </p:cNvCxnSpPr>
          <p:nvPr/>
        </p:nvCxnSpPr>
        <p:spPr bwMode="auto">
          <a:xfrm>
            <a:off x="2600325" y="2763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5" name="AutoShape 17"/>
          <p:cNvCxnSpPr>
            <a:cxnSpLocks noChangeShapeType="1"/>
            <a:stCxn id="18435" idx="3"/>
            <a:endCxn id="18440" idx="0"/>
          </p:cNvCxnSpPr>
          <p:nvPr/>
        </p:nvCxnSpPr>
        <p:spPr bwMode="auto">
          <a:xfrm flipH="1">
            <a:off x="5943600" y="2763838"/>
            <a:ext cx="447675"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6" name="AutoShape 18"/>
          <p:cNvCxnSpPr>
            <a:cxnSpLocks noChangeShapeType="1"/>
            <a:stCxn id="18435" idx="5"/>
            <a:endCxn id="18437" idx="0"/>
          </p:cNvCxnSpPr>
          <p:nvPr/>
        </p:nvCxnSpPr>
        <p:spPr bwMode="auto">
          <a:xfrm>
            <a:off x="6715125" y="2763838"/>
            <a:ext cx="523875"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7" name="Oval 21"/>
          <p:cNvSpPr>
            <a:spLocks noChangeArrowheads="1"/>
          </p:cNvSpPr>
          <p:nvPr/>
        </p:nvSpPr>
        <p:spPr bwMode="auto">
          <a:xfrm>
            <a:off x="609600" y="4659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48" name="Oval 22"/>
          <p:cNvSpPr>
            <a:spLocks noChangeArrowheads="1"/>
          </p:cNvSpPr>
          <p:nvPr/>
        </p:nvSpPr>
        <p:spPr bwMode="auto">
          <a:xfrm>
            <a:off x="11430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49" name="Oval 23"/>
          <p:cNvSpPr>
            <a:spLocks noChangeArrowheads="1"/>
          </p:cNvSpPr>
          <p:nvPr/>
        </p:nvSpPr>
        <p:spPr bwMode="auto">
          <a:xfrm>
            <a:off x="762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cxnSp>
        <p:nvCxnSpPr>
          <p:cNvPr id="18450" name="AutoShape 24"/>
          <p:cNvCxnSpPr>
            <a:cxnSpLocks noChangeShapeType="1"/>
            <a:stCxn id="18447" idx="3"/>
            <a:endCxn id="18449" idx="0"/>
          </p:cNvCxnSpPr>
          <p:nvPr/>
        </p:nvCxnSpPr>
        <p:spPr bwMode="auto">
          <a:xfrm flipH="1">
            <a:off x="304800"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1" name="AutoShape 25"/>
          <p:cNvCxnSpPr>
            <a:cxnSpLocks noChangeShapeType="1"/>
            <a:stCxn id="18447" idx="5"/>
            <a:endCxn id="18448" idx="0"/>
          </p:cNvCxnSpPr>
          <p:nvPr/>
        </p:nvCxnSpPr>
        <p:spPr bwMode="auto">
          <a:xfrm>
            <a:off x="1000125"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52" name="Oval 26"/>
          <p:cNvSpPr>
            <a:spLocks noChangeArrowheads="1"/>
          </p:cNvSpPr>
          <p:nvPr/>
        </p:nvSpPr>
        <p:spPr bwMode="auto">
          <a:xfrm>
            <a:off x="2286000" y="4659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53" name="Oval 27"/>
          <p:cNvSpPr>
            <a:spLocks noChangeArrowheads="1"/>
          </p:cNvSpPr>
          <p:nvPr/>
        </p:nvSpPr>
        <p:spPr bwMode="auto">
          <a:xfrm>
            <a:off x="28194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54" name="Oval 28"/>
          <p:cNvSpPr>
            <a:spLocks noChangeArrowheads="1"/>
          </p:cNvSpPr>
          <p:nvPr/>
        </p:nvSpPr>
        <p:spPr bwMode="auto">
          <a:xfrm>
            <a:off x="17526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cxnSp>
        <p:nvCxnSpPr>
          <p:cNvPr id="18455" name="AutoShape 29"/>
          <p:cNvCxnSpPr>
            <a:cxnSpLocks noChangeShapeType="1"/>
            <a:stCxn id="18452" idx="3"/>
            <a:endCxn id="18454" idx="0"/>
          </p:cNvCxnSpPr>
          <p:nvPr/>
        </p:nvCxnSpPr>
        <p:spPr bwMode="auto">
          <a:xfrm flipH="1">
            <a:off x="1981200"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6" name="AutoShape 30"/>
          <p:cNvCxnSpPr>
            <a:cxnSpLocks noChangeShapeType="1"/>
            <a:stCxn id="18452" idx="5"/>
            <a:endCxn id="18453" idx="0"/>
          </p:cNvCxnSpPr>
          <p:nvPr/>
        </p:nvCxnSpPr>
        <p:spPr bwMode="auto">
          <a:xfrm>
            <a:off x="2676525"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57" name="Oval 31"/>
          <p:cNvSpPr>
            <a:spLocks noChangeArrowheads="1"/>
          </p:cNvSpPr>
          <p:nvPr/>
        </p:nvSpPr>
        <p:spPr bwMode="auto">
          <a:xfrm>
            <a:off x="6400800" y="4659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58" name="Oval 32"/>
          <p:cNvSpPr>
            <a:spLocks noChangeArrowheads="1"/>
          </p:cNvSpPr>
          <p:nvPr/>
        </p:nvSpPr>
        <p:spPr bwMode="auto">
          <a:xfrm>
            <a:off x="69342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59" name="Oval 33"/>
          <p:cNvSpPr>
            <a:spLocks noChangeArrowheads="1"/>
          </p:cNvSpPr>
          <p:nvPr/>
        </p:nvSpPr>
        <p:spPr bwMode="auto">
          <a:xfrm>
            <a:off x="58674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cxnSp>
        <p:nvCxnSpPr>
          <p:cNvPr id="18460" name="AutoShape 34"/>
          <p:cNvCxnSpPr>
            <a:cxnSpLocks noChangeShapeType="1"/>
            <a:stCxn id="18457" idx="3"/>
            <a:endCxn id="18459" idx="0"/>
          </p:cNvCxnSpPr>
          <p:nvPr/>
        </p:nvCxnSpPr>
        <p:spPr bwMode="auto">
          <a:xfrm flipH="1">
            <a:off x="6096000"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1" name="AutoShape 35"/>
          <p:cNvCxnSpPr>
            <a:cxnSpLocks noChangeShapeType="1"/>
            <a:stCxn id="18457" idx="5"/>
            <a:endCxn id="18458" idx="0"/>
          </p:cNvCxnSpPr>
          <p:nvPr/>
        </p:nvCxnSpPr>
        <p:spPr bwMode="auto">
          <a:xfrm>
            <a:off x="6791325"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62" name="Oval 36"/>
          <p:cNvSpPr>
            <a:spLocks noChangeArrowheads="1"/>
          </p:cNvSpPr>
          <p:nvPr/>
        </p:nvSpPr>
        <p:spPr bwMode="auto">
          <a:xfrm>
            <a:off x="8077200" y="46593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63" name="Oval 37"/>
          <p:cNvSpPr>
            <a:spLocks noChangeArrowheads="1"/>
          </p:cNvSpPr>
          <p:nvPr/>
        </p:nvSpPr>
        <p:spPr bwMode="auto">
          <a:xfrm>
            <a:off x="86106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8464" name="Oval 38"/>
          <p:cNvSpPr>
            <a:spLocks noChangeArrowheads="1"/>
          </p:cNvSpPr>
          <p:nvPr/>
        </p:nvSpPr>
        <p:spPr bwMode="auto">
          <a:xfrm>
            <a:off x="7543800" y="5573713"/>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cxnSp>
        <p:nvCxnSpPr>
          <p:cNvPr id="18465" name="AutoShape 39"/>
          <p:cNvCxnSpPr>
            <a:cxnSpLocks noChangeShapeType="1"/>
            <a:stCxn id="18462" idx="3"/>
            <a:endCxn id="18464" idx="0"/>
          </p:cNvCxnSpPr>
          <p:nvPr/>
        </p:nvCxnSpPr>
        <p:spPr bwMode="auto">
          <a:xfrm flipH="1">
            <a:off x="7772400"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6" name="AutoShape 40"/>
          <p:cNvCxnSpPr>
            <a:cxnSpLocks noChangeShapeType="1"/>
            <a:stCxn id="18462" idx="5"/>
            <a:endCxn id="18463" idx="0"/>
          </p:cNvCxnSpPr>
          <p:nvPr/>
        </p:nvCxnSpPr>
        <p:spPr bwMode="auto">
          <a:xfrm>
            <a:off x="8467725" y="5049838"/>
            <a:ext cx="3714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67" name="Text Box 41"/>
          <p:cNvSpPr txBox="1">
            <a:spLocks noChangeArrowheads="1"/>
          </p:cNvSpPr>
          <p:nvPr/>
        </p:nvSpPr>
        <p:spPr bwMode="auto">
          <a:xfrm>
            <a:off x="3505200" y="1671638"/>
            <a:ext cx="534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a-m</a:t>
            </a:r>
          </a:p>
        </p:txBody>
      </p:sp>
      <p:sp>
        <p:nvSpPr>
          <p:cNvPr id="18468" name="Text Box 42"/>
          <p:cNvSpPr txBox="1">
            <a:spLocks noChangeArrowheads="1"/>
          </p:cNvSpPr>
          <p:nvPr/>
        </p:nvSpPr>
        <p:spPr bwMode="auto">
          <a:xfrm>
            <a:off x="4953000" y="16764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n-z</a:t>
            </a:r>
          </a:p>
        </p:txBody>
      </p:sp>
      <p:sp>
        <p:nvSpPr>
          <p:cNvPr id="18469" name="Oval 44"/>
          <p:cNvSpPr>
            <a:spLocks noChangeAspect="1" noChangeArrowheads="1"/>
          </p:cNvSpPr>
          <p:nvPr/>
        </p:nvSpPr>
        <p:spPr bwMode="auto">
          <a:xfrm>
            <a:off x="4038600" y="4354513"/>
            <a:ext cx="55563" cy="55562"/>
          </a:xfrm>
          <a:prstGeom prst="ellipse">
            <a:avLst/>
          </a:prstGeom>
          <a:solidFill>
            <a:schemeClr val="tx2"/>
          </a:solidFill>
          <a:ln w="9525">
            <a:solidFill>
              <a:schemeClr val="tx1"/>
            </a:solidFill>
            <a:round/>
            <a:headEnd/>
            <a:tailEnd/>
          </a:ln>
        </p:spPr>
        <p:txBody>
          <a:bodyPr wrap="none" anchor="ctr"/>
          <a:lstStyle/>
          <a:p>
            <a:pPr eaLnBrk="1" hangingPunct="1"/>
            <a:endParaRPr lang="en-US" altLang="en-US"/>
          </a:p>
        </p:txBody>
      </p:sp>
      <p:sp>
        <p:nvSpPr>
          <p:cNvPr id="18470" name="Oval 45"/>
          <p:cNvSpPr>
            <a:spLocks noChangeAspect="1" noChangeArrowheads="1"/>
          </p:cNvSpPr>
          <p:nvPr/>
        </p:nvSpPr>
        <p:spPr bwMode="auto">
          <a:xfrm>
            <a:off x="4267200" y="4354513"/>
            <a:ext cx="55563" cy="55562"/>
          </a:xfrm>
          <a:prstGeom prst="ellipse">
            <a:avLst/>
          </a:prstGeom>
          <a:solidFill>
            <a:schemeClr val="tx2"/>
          </a:solidFill>
          <a:ln w="9525">
            <a:solidFill>
              <a:schemeClr val="tx1"/>
            </a:solidFill>
            <a:round/>
            <a:headEnd/>
            <a:tailEnd/>
          </a:ln>
        </p:spPr>
        <p:txBody>
          <a:bodyPr wrap="none" anchor="ctr"/>
          <a:lstStyle/>
          <a:p>
            <a:pPr eaLnBrk="1" hangingPunct="1"/>
            <a:endParaRPr lang="en-US" altLang="en-US"/>
          </a:p>
        </p:txBody>
      </p:sp>
      <p:sp>
        <p:nvSpPr>
          <p:cNvPr id="18471" name="Oval 46"/>
          <p:cNvSpPr>
            <a:spLocks noChangeAspect="1" noChangeArrowheads="1"/>
          </p:cNvSpPr>
          <p:nvPr/>
        </p:nvSpPr>
        <p:spPr bwMode="auto">
          <a:xfrm>
            <a:off x="4495800" y="4354513"/>
            <a:ext cx="55563" cy="55562"/>
          </a:xfrm>
          <a:prstGeom prst="ellipse">
            <a:avLst/>
          </a:prstGeom>
          <a:solidFill>
            <a:schemeClr val="tx2"/>
          </a:solidFill>
          <a:ln w="9525">
            <a:solidFill>
              <a:schemeClr val="tx1"/>
            </a:solidFill>
            <a:round/>
            <a:headEnd/>
            <a:tailEnd/>
          </a:ln>
        </p:spPr>
        <p:txBody>
          <a:bodyPr wrap="none" anchor="ctr"/>
          <a:lstStyle/>
          <a:p>
            <a:pPr eaLnBrk="1" hangingPunct="1"/>
            <a:endParaRPr lang="en-US" altLang="en-US"/>
          </a:p>
        </p:txBody>
      </p:sp>
      <p:sp>
        <p:nvSpPr>
          <p:cNvPr id="18472" name="Oval 47"/>
          <p:cNvSpPr>
            <a:spLocks noChangeAspect="1" noChangeArrowheads="1"/>
          </p:cNvSpPr>
          <p:nvPr/>
        </p:nvSpPr>
        <p:spPr bwMode="auto">
          <a:xfrm>
            <a:off x="4724400" y="4354513"/>
            <a:ext cx="55563" cy="55562"/>
          </a:xfrm>
          <a:prstGeom prst="ellipse">
            <a:avLst/>
          </a:prstGeom>
          <a:solidFill>
            <a:schemeClr val="tx2"/>
          </a:solidFill>
          <a:ln w="9525">
            <a:solidFill>
              <a:schemeClr val="tx1"/>
            </a:solidFill>
            <a:round/>
            <a:headEnd/>
            <a:tailEnd/>
          </a:ln>
        </p:spPr>
        <p:txBody>
          <a:bodyPr wrap="none" anchor="ctr"/>
          <a:lstStyle/>
          <a:p>
            <a:pPr eaLnBrk="1" hangingPunct="1"/>
            <a:endParaRPr lang="en-US" altLang="en-US"/>
          </a:p>
        </p:txBody>
      </p:sp>
      <p:sp>
        <p:nvSpPr>
          <p:cNvPr id="18473" name="Text Box 53"/>
          <p:cNvSpPr txBox="1">
            <a:spLocks noChangeArrowheads="1"/>
          </p:cNvSpPr>
          <p:nvPr/>
        </p:nvSpPr>
        <p:spPr bwMode="auto">
          <a:xfrm>
            <a:off x="1447800" y="279876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a-hu</a:t>
            </a:r>
          </a:p>
        </p:txBody>
      </p:sp>
      <p:sp>
        <p:nvSpPr>
          <p:cNvPr id="18474" name="Text Box 54"/>
          <p:cNvSpPr txBox="1">
            <a:spLocks noChangeArrowheads="1"/>
          </p:cNvSpPr>
          <p:nvPr/>
        </p:nvSpPr>
        <p:spPr bwMode="auto">
          <a:xfrm>
            <a:off x="2762250" y="2798763"/>
            <a:ext cx="636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hy-m</a:t>
            </a:r>
          </a:p>
        </p:txBody>
      </p:sp>
      <p:sp>
        <p:nvSpPr>
          <p:cNvPr id="18475" name="Text Box 55"/>
          <p:cNvSpPr txBox="1">
            <a:spLocks noChangeArrowheads="1"/>
          </p:cNvSpPr>
          <p:nvPr/>
        </p:nvSpPr>
        <p:spPr bwMode="auto">
          <a:xfrm>
            <a:off x="5459413" y="2798763"/>
            <a:ext cx="579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n-sh</a:t>
            </a:r>
          </a:p>
        </p:txBody>
      </p:sp>
      <p:sp>
        <p:nvSpPr>
          <p:cNvPr id="18476" name="Text Box 56"/>
          <p:cNvSpPr txBox="1">
            <a:spLocks noChangeArrowheads="1"/>
          </p:cNvSpPr>
          <p:nvPr/>
        </p:nvSpPr>
        <p:spPr bwMode="auto">
          <a:xfrm>
            <a:off x="7040563" y="2798763"/>
            <a:ext cx="50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si-z</a:t>
            </a:r>
          </a:p>
        </p:txBody>
      </p:sp>
      <p:sp>
        <p:nvSpPr>
          <p:cNvPr id="18477" name="Text Box 57"/>
          <p:cNvSpPr txBox="1">
            <a:spLocks noChangeArrowheads="1"/>
          </p:cNvSpPr>
          <p:nvPr/>
        </p:nvSpPr>
        <p:spPr bwMode="auto">
          <a:xfrm rot="-4200000">
            <a:off x="-288925" y="6319838"/>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400">
                <a:latin typeface="Courier" pitchFamily="-112" charset="0"/>
                <a:ea typeface="Arial Unicode MS" pitchFamily="34" charset="-128"/>
              </a:rPr>
              <a:t>aardvark</a:t>
            </a:r>
          </a:p>
        </p:txBody>
      </p:sp>
      <p:sp>
        <p:nvSpPr>
          <p:cNvPr id="18478" name="Text Box 58"/>
          <p:cNvSpPr txBox="1">
            <a:spLocks noChangeArrowheads="1"/>
          </p:cNvSpPr>
          <p:nvPr/>
        </p:nvSpPr>
        <p:spPr bwMode="auto">
          <a:xfrm rot="-4200000">
            <a:off x="2488406" y="6266657"/>
            <a:ext cx="928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400">
                <a:latin typeface="Courier" pitchFamily="-112" charset="0"/>
                <a:ea typeface="Arial Unicode MS" pitchFamily="34" charset="-128"/>
              </a:rPr>
              <a:t>huygens</a:t>
            </a:r>
          </a:p>
        </p:txBody>
      </p:sp>
      <p:sp>
        <p:nvSpPr>
          <p:cNvPr id="18479" name="Line 59"/>
          <p:cNvSpPr>
            <a:spLocks noChangeShapeType="1"/>
          </p:cNvSpPr>
          <p:nvPr/>
        </p:nvSpPr>
        <p:spPr bwMode="auto">
          <a:xfrm flipH="1">
            <a:off x="1371600" y="3668713"/>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80" name="Line 60"/>
          <p:cNvSpPr>
            <a:spLocks noChangeShapeType="1"/>
          </p:cNvSpPr>
          <p:nvPr/>
        </p:nvSpPr>
        <p:spPr bwMode="auto">
          <a:xfrm>
            <a:off x="2057400" y="3668713"/>
            <a:ext cx="304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81" name="Text Box 61"/>
          <p:cNvSpPr txBox="1">
            <a:spLocks noChangeArrowheads="1"/>
          </p:cNvSpPr>
          <p:nvPr/>
        </p:nvSpPr>
        <p:spPr bwMode="auto">
          <a:xfrm rot="-4200000">
            <a:off x="5360987" y="6213476"/>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400">
                <a:latin typeface="Courier" pitchFamily="-112" charset="0"/>
                <a:ea typeface="Arial Unicode MS" pitchFamily="34" charset="-128"/>
              </a:rPr>
              <a:t>sickle</a:t>
            </a:r>
          </a:p>
        </p:txBody>
      </p:sp>
      <p:sp>
        <p:nvSpPr>
          <p:cNvPr id="18482" name="Text Box 62"/>
          <p:cNvSpPr txBox="1">
            <a:spLocks noChangeArrowheads="1"/>
          </p:cNvSpPr>
          <p:nvPr/>
        </p:nvSpPr>
        <p:spPr bwMode="auto">
          <a:xfrm rot="-4200000">
            <a:off x="8463757" y="6160294"/>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400">
                <a:latin typeface="Courier" pitchFamily="-112" charset="0"/>
                <a:ea typeface="Arial Unicode MS" pitchFamily="34" charset="-128"/>
              </a:rPr>
              <a:t>zygot</a:t>
            </a:r>
          </a:p>
        </p:txBody>
      </p:sp>
      <p:sp>
        <p:nvSpPr>
          <p:cNvPr id="18483" name="Line 63"/>
          <p:cNvSpPr>
            <a:spLocks noChangeShapeType="1"/>
          </p:cNvSpPr>
          <p:nvPr/>
        </p:nvSpPr>
        <p:spPr bwMode="auto">
          <a:xfrm flipH="1">
            <a:off x="6781800" y="3592513"/>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84" name="Line 64"/>
          <p:cNvSpPr>
            <a:spLocks noChangeShapeType="1"/>
          </p:cNvSpPr>
          <p:nvPr/>
        </p:nvSpPr>
        <p:spPr bwMode="auto">
          <a:xfrm>
            <a:off x="7467600" y="3516313"/>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85" name="Title 52"/>
          <p:cNvSpPr>
            <a:spLocks noGrp="1"/>
          </p:cNvSpPr>
          <p:nvPr>
            <p:ph type="title" idx="4294967295"/>
          </p:nvPr>
        </p:nvSpPr>
        <p:spPr>
          <a:xfrm>
            <a:off x="0" y="274638"/>
            <a:ext cx="8229600" cy="1143000"/>
          </a:xfrm>
        </p:spPr>
        <p:txBody>
          <a:bodyPr>
            <a:normAutofit/>
          </a:bodyPr>
          <a:lstStyle/>
          <a:p>
            <a:pPr algn="ctr" eaLnBrk="1" hangingPunct="1"/>
            <a:r>
              <a:rPr lang="en-US" altLang="en-US" sz="4400" dirty="0">
                <a:effectLst>
                  <a:outerShdw blurRad="38100" dist="38100" dir="2700000" algn="tl">
                    <a:srgbClr val="000000">
                      <a:alpha val="43137"/>
                    </a:srgbClr>
                  </a:outerShdw>
                </a:effectLst>
                <a:ea typeface="ＭＳ Ｐゴシック" pitchFamily="34" charset="-128"/>
              </a:rPr>
              <a:t>Tree: Binary Search Tree</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3946603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9478" name="Content Placeholder 21"/>
          <p:cNvSpPr>
            <a:spLocks noGrp="1"/>
          </p:cNvSpPr>
          <p:nvPr>
            <p:ph idx="1"/>
          </p:nvPr>
        </p:nvSpPr>
        <p:spPr>
          <a:xfrm>
            <a:off x="127556" y="1603321"/>
            <a:ext cx="8463994" cy="4525963"/>
          </a:xfrm>
        </p:spPr>
        <p:txBody>
          <a:bodyPr>
            <a:normAutofit/>
          </a:bodyPr>
          <a:lstStyle/>
          <a:p>
            <a:pPr marL="342900" lvl="1" indent="-342900" algn="just">
              <a:buClr>
                <a:srgbClr val="A50021"/>
              </a:buClr>
              <a:buSzPct val="60000"/>
              <a:buFont typeface="Wingdings" pitchFamily="2" charset="2"/>
              <a:buChar char="§"/>
            </a:pPr>
            <a:r>
              <a:rPr lang="en-US" altLang="en-US" sz="2400" dirty="0">
                <a:ea typeface="ＭＳ Ｐゴシック" pitchFamily="34" charset="-128"/>
              </a:rPr>
              <a:t>Definition: Every internal </a:t>
            </a:r>
            <a:r>
              <a:rPr lang="en-US" altLang="en-US" sz="2400" dirty="0" err="1">
                <a:ea typeface="ＭＳ Ｐゴシック" pitchFamily="34" charset="-128"/>
              </a:rPr>
              <a:t>nodel</a:t>
            </a:r>
            <a:r>
              <a:rPr lang="en-US" altLang="en-US" sz="2400" dirty="0">
                <a:ea typeface="ＭＳ Ｐゴシック" pitchFamily="34" charset="-128"/>
              </a:rPr>
              <a:t> has a number of children in the interval [</a:t>
            </a:r>
            <a:r>
              <a:rPr lang="en-US" altLang="en-US" sz="2400" i="1" dirty="0" err="1">
                <a:ea typeface="ＭＳ Ｐゴシック" pitchFamily="34" charset="-128"/>
              </a:rPr>
              <a:t>a</a:t>
            </a:r>
            <a:r>
              <a:rPr lang="en-US" altLang="en-US" sz="2400" dirty="0" err="1">
                <a:ea typeface="ＭＳ Ｐゴシック" pitchFamily="34" charset="-128"/>
              </a:rPr>
              <a:t>,</a:t>
            </a:r>
            <a:r>
              <a:rPr lang="en-US" altLang="en-US" sz="2400" i="1" dirty="0" err="1">
                <a:ea typeface="ＭＳ Ｐゴシック" pitchFamily="34" charset="-128"/>
              </a:rPr>
              <a:t>b</a:t>
            </a:r>
            <a:r>
              <a:rPr lang="en-US" altLang="en-US" sz="2400" dirty="0">
                <a:ea typeface="ＭＳ Ｐゴシック" pitchFamily="34" charset="-128"/>
              </a:rPr>
              <a:t>] where </a:t>
            </a:r>
            <a:r>
              <a:rPr lang="en-US" altLang="en-US" sz="2400" i="1" dirty="0">
                <a:ea typeface="ＭＳ Ｐゴシック" pitchFamily="34" charset="-128"/>
              </a:rPr>
              <a:t>a, b</a:t>
            </a:r>
            <a:r>
              <a:rPr lang="en-US" altLang="en-US" sz="2400" dirty="0">
                <a:ea typeface="ＭＳ Ｐゴシック" pitchFamily="34" charset="-128"/>
              </a:rPr>
              <a:t> are appropriate natural numbers, e.g., [2,4].</a:t>
            </a:r>
          </a:p>
        </p:txBody>
      </p:sp>
      <p:sp>
        <p:nvSpPr>
          <p:cNvPr id="19477" name="Title 20"/>
          <p:cNvSpPr>
            <a:spLocks noGrp="1"/>
          </p:cNvSpPr>
          <p:nvPr>
            <p:ph type="title" idx="4294967295"/>
          </p:nvPr>
        </p:nvSpPr>
        <p:spPr>
          <a:xfrm>
            <a:off x="0" y="274638"/>
            <a:ext cx="8229600" cy="1143000"/>
          </a:xfrm>
        </p:spPr>
        <p:txBody>
          <a:bodyPr>
            <a:normAutofit/>
          </a:bodyPr>
          <a:lstStyle/>
          <a:p>
            <a:pPr algn="ctr" eaLnBrk="1" hangingPunct="1"/>
            <a:r>
              <a:rPr lang="en-US" altLang="en-US" sz="4400" dirty="0">
                <a:effectLst>
                  <a:outerShdw blurRad="38100" dist="38100" dir="2700000" algn="tl">
                    <a:srgbClr val="000000">
                      <a:alpha val="43137"/>
                    </a:srgbClr>
                  </a:outerShdw>
                </a:effectLst>
                <a:ea typeface="ＭＳ Ｐゴシック" pitchFamily="34" charset="-128"/>
              </a:rPr>
              <a:t>Tree: B-tree</a:t>
            </a:r>
          </a:p>
        </p:txBody>
      </p:sp>
      <p:grpSp>
        <p:nvGrpSpPr>
          <p:cNvPr id="2" name="Group 1"/>
          <p:cNvGrpSpPr/>
          <p:nvPr/>
        </p:nvGrpSpPr>
        <p:grpSpPr>
          <a:xfrm>
            <a:off x="1266825" y="2971800"/>
            <a:ext cx="6353175" cy="2895600"/>
            <a:chOff x="2057400" y="1905000"/>
            <a:chExt cx="5638800" cy="2286000"/>
          </a:xfrm>
        </p:grpSpPr>
        <p:sp>
          <p:nvSpPr>
            <p:cNvPr id="19458" name="Oval 4"/>
            <p:cNvSpPr>
              <a:spLocks noChangeArrowheads="1"/>
            </p:cNvSpPr>
            <p:nvPr/>
          </p:nvSpPr>
          <p:spPr bwMode="auto">
            <a:xfrm>
              <a:off x="3810000" y="1905000"/>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59" name="Oval 5"/>
            <p:cNvSpPr>
              <a:spLocks noChangeArrowheads="1"/>
            </p:cNvSpPr>
            <p:nvPr/>
          </p:nvSpPr>
          <p:spPr bwMode="auto">
            <a:xfrm>
              <a:off x="6324600" y="3657600"/>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60" name="Oval 6"/>
            <p:cNvSpPr>
              <a:spLocks noChangeArrowheads="1"/>
            </p:cNvSpPr>
            <p:nvPr/>
          </p:nvSpPr>
          <p:spPr bwMode="auto">
            <a:xfrm>
              <a:off x="4953000" y="2819400"/>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61" name="Oval 7"/>
            <p:cNvSpPr>
              <a:spLocks noChangeArrowheads="1"/>
            </p:cNvSpPr>
            <p:nvPr/>
          </p:nvSpPr>
          <p:spPr bwMode="auto">
            <a:xfrm>
              <a:off x="2667000" y="2819400"/>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62" name="Oval 8"/>
            <p:cNvSpPr>
              <a:spLocks noChangeArrowheads="1"/>
            </p:cNvSpPr>
            <p:nvPr/>
          </p:nvSpPr>
          <p:spPr bwMode="auto">
            <a:xfrm>
              <a:off x="5410200" y="3657600"/>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63" name="Oval 9"/>
            <p:cNvSpPr>
              <a:spLocks noChangeArrowheads="1"/>
            </p:cNvSpPr>
            <p:nvPr/>
          </p:nvSpPr>
          <p:spPr bwMode="auto">
            <a:xfrm>
              <a:off x="2819400" y="3630797"/>
              <a:ext cx="3048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64" name="Oval 10"/>
            <p:cNvSpPr>
              <a:spLocks noChangeArrowheads="1"/>
            </p:cNvSpPr>
            <p:nvPr/>
          </p:nvSpPr>
          <p:spPr bwMode="auto">
            <a:xfrm rot="-5400000">
              <a:off x="3810000" y="2819400"/>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65" name="Oval 11"/>
            <p:cNvSpPr>
              <a:spLocks noChangeArrowheads="1"/>
            </p:cNvSpPr>
            <p:nvPr/>
          </p:nvSpPr>
          <p:spPr bwMode="auto">
            <a:xfrm>
              <a:off x="2057400" y="3733800"/>
              <a:ext cx="390244"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66" name="Oval 12"/>
            <p:cNvSpPr>
              <a:spLocks noChangeArrowheads="1"/>
            </p:cNvSpPr>
            <p:nvPr/>
          </p:nvSpPr>
          <p:spPr bwMode="auto">
            <a:xfrm>
              <a:off x="4343400" y="3657600"/>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19467" name="Oval 13"/>
            <p:cNvSpPr>
              <a:spLocks noChangeArrowheads="1"/>
            </p:cNvSpPr>
            <p:nvPr/>
          </p:nvSpPr>
          <p:spPr bwMode="auto">
            <a:xfrm>
              <a:off x="7239000" y="3657600"/>
              <a:ext cx="457200" cy="457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cxnSp>
          <p:nvCxnSpPr>
            <p:cNvPr id="19468" name="AutoShape 14"/>
            <p:cNvCxnSpPr>
              <a:cxnSpLocks noChangeShapeType="1"/>
              <a:stCxn id="19458" idx="3"/>
              <a:endCxn id="19461" idx="0"/>
            </p:cNvCxnSpPr>
            <p:nvPr/>
          </p:nvCxnSpPr>
          <p:spPr bwMode="auto">
            <a:xfrm flipH="1">
              <a:off x="2895600" y="2295525"/>
              <a:ext cx="9810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9" name="AutoShape 15"/>
            <p:cNvCxnSpPr>
              <a:cxnSpLocks noChangeShapeType="1"/>
              <a:stCxn id="19458" idx="4"/>
              <a:endCxn id="19464" idx="6"/>
            </p:cNvCxnSpPr>
            <p:nvPr/>
          </p:nvCxnSpPr>
          <p:spPr bwMode="auto">
            <a:xfrm>
              <a:off x="4038600" y="23622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0" name="AutoShape 16"/>
            <p:cNvCxnSpPr>
              <a:cxnSpLocks noChangeShapeType="1"/>
              <a:stCxn id="19458" idx="5"/>
              <a:endCxn id="19460" idx="0"/>
            </p:cNvCxnSpPr>
            <p:nvPr/>
          </p:nvCxnSpPr>
          <p:spPr bwMode="auto">
            <a:xfrm>
              <a:off x="4200525" y="2295525"/>
              <a:ext cx="981075" cy="523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1" name="AutoShape 17"/>
            <p:cNvCxnSpPr>
              <a:cxnSpLocks noChangeShapeType="1"/>
              <a:stCxn id="19461" idx="3"/>
              <a:endCxn id="19465" idx="0"/>
            </p:cNvCxnSpPr>
            <p:nvPr/>
          </p:nvCxnSpPr>
          <p:spPr bwMode="auto">
            <a:xfrm flipH="1">
              <a:off x="2252522" y="3209645"/>
              <a:ext cx="481434" cy="52415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2" name="AutoShape 18"/>
            <p:cNvCxnSpPr>
              <a:cxnSpLocks noChangeShapeType="1"/>
            </p:cNvCxnSpPr>
            <p:nvPr/>
          </p:nvCxnSpPr>
          <p:spPr bwMode="auto">
            <a:xfrm flipH="1">
              <a:off x="2954995" y="3303107"/>
              <a:ext cx="7281" cy="3862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3" name="AutoShape 19"/>
            <p:cNvCxnSpPr>
              <a:cxnSpLocks noChangeShapeType="1"/>
              <a:stCxn id="19460" idx="3"/>
              <a:endCxn id="19466" idx="0"/>
            </p:cNvCxnSpPr>
            <p:nvPr/>
          </p:nvCxnSpPr>
          <p:spPr bwMode="auto">
            <a:xfrm flipH="1">
              <a:off x="4572000" y="3209925"/>
              <a:ext cx="447675"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4" name="AutoShape 20"/>
            <p:cNvCxnSpPr>
              <a:cxnSpLocks noChangeShapeType="1"/>
              <a:stCxn id="19460" idx="4"/>
              <a:endCxn id="19462" idx="0"/>
            </p:cNvCxnSpPr>
            <p:nvPr/>
          </p:nvCxnSpPr>
          <p:spPr bwMode="auto">
            <a:xfrm>
              <a:off x="5181600" y="3276600"/>
              <a:ext cx="457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5" name="AutoShape 21"/>
            <p:cNvCxnSpPr>
              <a:cxnSpLocks noChangeShapeType="1"/>
              <a:stCxn id="19460" idx="5"/>
              <a:endCxn id="19459" idx="0"/>
            </p:cNvCxnSpPr>
            <p:nvPr/>
          </p:nvCxnSpPr>
          <p:spPr bwMode="auto">
            <a:xfrm>
              <a:off x="5343525" y="3209925"/>
              <a:ext cx="1209675"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6" name="AutoShape 22"/>
            <p:cNvCxnSpPr>
              <a:cxnSpLocks noChangeShapeType="1"/>
              <a:stCxn id="19460" idx="6"/>
              <a:endCxn id="19467" idx="0"/>
            </p:cNvCxnSpPr>
            <p:nvPr/>
          </p:nvCxnSpPr>
          <p:spPr bwMode="auto">
            <a:xfrm>
              <a:off x="5410200" y="3048000"/>
              <a:ext cx="2057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9" name="Text Box 53"/>
            <p:cNvSpPr txBox="1">
              <a:spLocks noChangeArrowheads="1"/>
            </p:cNvSpPr>
            <p:nvPr/>
          </p:nvSpPr>
          <p:spPr bwMode="auto">
            <a:xfrm>
              <a:off x="2838450" y="220980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a-hu</a:t>
              </a:r>
            </a:p>
          </p:txBody>
        </p:sp>
        <p:sp>
          <p:nvSpPr>
            <p:cNvPr id="19480" name="Text Box 54"/>
            <p:cNvSpPr txBox="1">
              <a:spLocks noChangeArrowheads="1"/>
            </p:cNvSpPr>
            <p:nvPr/>
          </p:nvSpPr>
          <p:spPr bwMode="auto">
            <a:xfrm>
              <a:off x="3429000" y="2406650"/>
              <a:ext cx="636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hy-m</a:t>
              </a:r>
            </a:p>
          </p:txBody>
        </p:sp>
        <p:sp>
          <p:nvSpPr>
            <p:cNvPr id="19481" name="Text Box 42"/>
            <p:cNvSpPr txBox="1">
              <a:spLocks noChangeArrowheads="1"/>
            </p:cNvSpPr>
            <p:nvPr/>
          </p:nvSpPr>
          <p:spPr bwMode="auto">
            <a:xfrm>
              <a:off x="4495800" y="217805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latin typeface="Lucida Sans" pitchFamily="34" charset="0"/>
                  <a:ea typeface="Arial Unicode MS" pitchFamily="34" charset="-128"/>
                </a:rPr>
                <a:t>n-z</a:t>
              </a:r>
            </a:p>
          </p:txBody>
        </p:sp>
      </p:grpSp>
      <p:sp>
        <p:nvSpPr>
          <p:cNvPr id="19482" name="TextBox 25"/>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3.1</a:t>
            </a:r>
          </a:p>
        </p:txBody>
      </p:sp>
      <p:sp>
        <p:nvSpPr>
          <p:cNvPr id="3" name="Date Placeholder 2"/>
          <p:cNvSpPr>
            <a:spLocks noGrp="1"/>
          </p:cNvSpPr>
          <p:nvPr>
            <p:ph type="dt" sz="half" idx="11"/>
          </p:nvPr>
        </p:nvSpPr>
        <p:spPr/>
        <p:txBody>
          <a:bodyPr/>
          <a:lstStyle/>
          <a:p>
            <a:r>
              <a:rPr lang="en-US"/>
              <a:t>10/12/2023</a:t>
            </a:r>
            <a:endParaRPr lang="en-US" dirty="0"/>
          </a:p>
        </p:txBody>
      </p:sp>
      <p:sp>
        <p:nvSpPr>
          <p:cNvPr id="4" name="Footer Placeholder 3"/>
          <p:cNvSpPr>
            <a:spLocks noGrp="1"/>
          </p:cNvSpPr>
          <p:nvPr>
            <p:ph type="ftr" sz="quarter" idx="12"/>
          </p:nvPr>
        </p:nvSpPr>
        <p:spPr/>
        <p:txBody>
          <a:bodyPr/>
          <a:lstStyle/>
          <a:p>
            <a:r>
              <a:rPr lang="en-US"/>
              <a:t>ZG537;INFORMATION RETRIEVAL; L3</a:t>
            </a:r>
            <a:endParaRPr lang="en-US" dirty="0"/>
          </a:p>
        </p:txBody>
      </p:sp>
      <p:cxnSp>
        <p:nvCxnSpPr>
          <p:cNvPr id="30" name="AutoShape 17"/>
          <p:cNvCxnSpPr>
            <a:cxnSpLocks noChangeShapeType="1"/>
          </p:cNvCxnSpPr>
          <p:nvPr/>
        </p:nvCxnSpPr>
        <p:spPr bwMode="auto">
          <a:xfrm flipH="1">
            <a:off x="2860485" y="4624350"/>
            <a:ext cx="504391" cy="663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Oval 9"/>
          <p:cNvSpPr>
            <a:spLocks noChangeArrowheads="1"/>
          </p:cNvSpPr>
          <p:nvPr/>
        </p:nvSpPr>
        <p:spPr bwMode="auto">
          <a:xfrm>
            <a:off x="2688777" y="5203115"/>
            <a:ext cx="343415" cy="5791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cxnSp>
        <p:nvCxnSpPr>
          <p:cNvPr id="35" name="AutoShape 20"/>
          <p:cNvCxnSpPr>
            <a:cxnSpLocks noChangeShapeType="1"/>
          </p:cNvCxnSpPr>
          <p:nvPr/>
        </p:nvCxnSpPr>
        <p:spPr bwMode="auto">
          <a:xfrm>
            <a:off x="3506652" y="4678643"/>
            <a:ext cx="69757" cy="6092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Oval 9"/>
          <p:cNvSpPr>
            <a:spLocks noChangeArrowheads="1"/>
          </p:cNvSpPr>
          <p:nvPr/>
        </p:nvSpPr>
        <p:spPr bwMode="auto">
          <a:xfrm>
            <a:off x="3425224" y="5234140"/>
            <a:ext cx="343415" cy="5791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Tree>
    <p:extLst>
      <p:ext uri="{BB962C8B-B14F-4D97-AF65-F5344CB8AC3E}">
        <p14:creationId xmlns:p14="http://schemas.microsoft.com/office/powerpoint/2010/main" val="510670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304800" y="1493837"/>
            <a:ext cx="8587680" cy="4525963"/>
          </a:xfrm>
        </p:spPr>
        <p:txBody>
          <a:bodyPr>
            <a:normAutofit/>
          </a:bodyPr>
          <a:lstStyle/>
          <a:p>
            <a:pPr algn="just" eaLnBrk="1" hangingPunct="1"/>
            <a:r>
              <a:rPr lang="en-US" altLang="en-US" sz="2800" dirty="0">
                <a:solidFill>
                  <a:srgbClr val="FF0000"/>
                </a:solidFill>
                <a:ea typeface="ＭＳ Ｐゴシック" pitchFamily="34" charset="-128"/>
              </a:rPr>
              <a:t>Pros:</a:t>
            </a:r>
          </a:p>
          <a:p>
            <a:pPr lvl="2" algn="just"/>
            <a:r>
              <a:rPr lang="en-US" altLang="en-US" sz="2800" dirty="0">
                <a:ea typeface="ＭＳ Ｐゴシック" pitchFamily="34" charset="-128"/>
              </a:rPr>
              <a:t>Solves the prefix problem (terms starting with </a:t>
            </a:r>
            <a:r>
              <a:rPr lang="en-US" altLang="en-US" sz="2800" i="1" dirty="0" err="1">
                <a:ea typeface="ＭＳ Ｐゴシック" pitchFamily="34" charset="-128"/>
              </a:rPr>
              <a:t>hyp</a:t>
            </a:r>
            <a:r>
              <a:rPr lang="en-US" altLang="en-US" sz="2800" dirty="0">
                <a:ea typeface="ＭＳ Ｐゴシック" pitchFamily="34" charset="-128"/>
              </a:rPr>
              <a:t>)</a:t>
            </a:r>
          </a:p>
          <a:p>
            <a:pPr algn="just" eaLnBrk="1" hangingPunct="1"/>
            <a:r>
              <a:rPr lang="en-US" altLang="en-US" sz="2800" dirty="0">
                <a:solidFill>
                  <a:srgbClr val="FF0000"/>
                </a:solidFill>
                <a:ea typeface="ＭＳ Ｐゴシック" pitchFamily="34" charset="-128"/>
              </a:rPr>
              <a:t>Cons:</a:t>
            </a:r>
          </a:p>
          <a:p>
            <a:pPr lvl="2" algn="just"/>
            <a:r>
              <a:rPr lang="en-US" altLang="en-US" sz="2800" dirty="0">
                <a:ea typeface="ＭＳ Ｐゴシック" pitchFamily="34" charset="-128"/>
              </a:rPr>
              <a:t>Slower: O(log </a:t>
            </a:r>
            <a:r>
              <a:rPr lang="en-US" altLang="en-US" sz="2800" i="1" dirty="0">
                <a:ea typeface="ＭＳ Ｐゴシック" pitchFamily="34" charset="-128"/>
              </a:rPr>
              <a:t>M</a:t>
            </a:r>
            <a:r>
              <a:rPr lang="en-US" altLang="en-US" sz="2800" dirty="0">
                <a:ea typeface="ＭＳ Ｐゴシック" pitchFamily="34" charset="-128"/>
              </a:rPr>
              <a:t>)  [and this requires </a:t>
            </a:r>
            <a:r>
              <a:rPr lang="en-US" altLang="en-US" sz="2800" i="1" dirty="0">
                <a:solidFill>
                  <a:srgbClr val="00A000"/>
                </a:solidFill>
                <a:ea typeface="ＭＳ Ｐゴシック" pitchFamily="34" charset="-128"/>
              </a:rPr>
              <a:t>balanced</a:t>
            </a:r>
            <a:r>
              <a:rPr lang="en-US" altLang="en-US" sz="2800" dirty="0">
                <a:ea typeface="ＭＳ Ｐゴシック" pitchFamily="34" charset="-128"/>
              </a:rPr>
              <a:t> tree]</a:t>
            </a:r>
          </a:p>
          <a:p>
            <a:pPr lvl="2" algn="just"/>
            <a:r>
              <a:rPr lang="en-US" altLang="en-US" sz="2800" dirty="0">
                <a:ea typeface="ＭＳ Ｐゴシック" pitchFamily="34" charset="-128"/>
              </a:rPr>
              <a:t>Rebalancing binary trees is expensive</a:t>
            </a:r>
          </a:p>
          <a:p>
            <a:pPr lvl="3" algn="just"/>
            <a:r>
              <a:rPr lang="en-US" altLang="en-US" sz="2800" dirty="0">
                <a:ea typeface="ＭＳ Ｐゴシック" pitchFamily="34" charset="-128"/>
              </a:rPr>
              <a:t>But B-trees mitigate the rebalancing problem</a:t>
            </a:r>
          </a:p>
        </p:txBody>
      </p:sp>
      <p:sp>
        <p:nvSpPr>
          <p:cNvPr id="20482" name="Title 1"/>
          <p:cNvSpPr>
            <a:spLocks noGrp="1"/>
          </p:cNvSpPr>
          <p:nvPr>
            <p:ph type="title" idx="4294967295"/>
          </p:nvPr>
        </p:nvSpPr>
        <p:spPr>
          <a:xfrm>
            <a:off x="0" y="274638"/>
            <a:ext cx="8229600" cy="1143000"/>
          </a:xfrm>
        </p:spPr>
        <p:txBody>
          <a:bodyPr>
            <a:normAutofit/>
          </a:bodyPr>
          <a:lstStyle/>
          <a:p>
            <a:pPr algn="ctr" eaLnBrk="1" hangingPunct="1"/>
            <a:r>
              <a:rPr lang="en-US" altLang="en-US" sz="4400" dirty="0">
                <a:effectLst>
                  <a:outerShdw blurRad="38100" dist="38100" dir="2700000" algn="tl">
                    <a:srgbClr val="000000">
                      <a:alpha val="43137"/>
                    </a:srgbClr>
                  </a:outerShdw>
                </a:effectLst>
                <a:ea typeface="ＭＳ Ｐゴシック" pitchFamily="34" charset="-128"/>
              </a:rPr>
              <a:t>Trees</a:t>
            </a:r>
          </a:p>
        </p:txBody>
      </p:sp>
      <p:sp>
        <p:nvSpPr>
          <p:cNvPr id="20484" name="TextBox 3"/>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61941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sp>
        <p:nvSpPr>
          <p:cNvPr id="6" name="Content Placeholder 5"/>
          <p:cNvSpPr>
            <a:spLocks noGrp="1"/>
          </p:cNvSpPr>
          <p:nvPr>
            <p:ph idx="1"/>
          </p:nvPr>
        </p:nvSpPr>
        <p:spPr>
          <a:xfrm>
            <a:off x="152400" y="1524000"/>
            <a:ext cx="8229600" cy="2296013"/>
          </a:xfrm>
          <a:prstGeom prst="rect">
            <a:avLst/>
          </a:prstGeom>
        </p:spPr>
        <p:txBody>
          <a:bodyPr wrap="square">
            <a:spAutoFit/>
          </a:bodyPr>
          <a:lstStyle/>
          <a:p>
            <a:pPr lvl="1" algn="just">
              <a:buFont typeface="Arial" panose="020B0604020202020204" pitchFamily="34" charset="0"/>
              <a:buChar char="•"/>
            </a:pPr>
            <a:r>
              <a:rPr lang="en-US" altLang="en-US" sz="2800" b="1" dirty="0">
                <a:solidFill>
                  <a:srgbClr val="FF0000"/>
                </a:solidFill>
                <a:ea typeface="ＭＳ Ｐゴシック" pitchFamily="34" charset="-128"/>
              </a:rPr>
              <a:t>Wild-card queries</a:t>
            </a:r>
          </a:p>
          <a:p>
            <a:pPr lvl="1" algn="just">
              <a:buFont typeface="Arial" panose="020B0604020202020204" pitchFamily="34" charset="0"/>
              <a:buChar char="•"/>
            </a:pPr>
            <a:r>
              <a:rPr lang="en-US" altLang="en-US" sz="2800" dirty="0">
                <a:ea typeface="ＭＳ Ｐゴシック" pitchFamily="34" charset="-128"/>
              </a:rPr>
              <a:t>Spelling correction</a:t>
            </a:r>
          </a:p>
          <a:p>
            <a:pPr lvl="1" algn="just">
              <a:buFont typeface="Arial" panose="020B0604020202020204" pitchFamily="34" charset="0"/>
              <a:buChar char="•"/>
            </a:pPr>
            <a:r>
              <a:rPr lang="en-IN" sz="2800" dirty="0"/>
              <a:t>Phonetic correction</a:t>
            </a:r>
            <a:endParaRPr lang="en-US" altLang="en-US" sz="2800" dirty="0">
              <a:ea typeface="ＭＳ Ｐゴシック" pitchFamily="34" charset="-128"/>
            </a:endParaRPr>
          </a:p>
          <a:p>
            <a:pPr algn="ctr"/>
            <a:endParaRPr lang="en-IN" sz="4000" dirty="0">
              <a:effectLst>
                <a:outerShdw blurRad="38100" dist="38100" dir="2700000" algn="tl">
                  <a:srgbClr val="000000">
                    <a:alpha val="43137"/>
                  </a:srgbClr>
                </a:outerShdw>
              </a:effectLst>
              <a:latin typeface="Arial" pitchFamily="34" charset="0"/>
              <a:cs typeface="Arial" pitchFamily="34" charset="0"/>
            </a:endParaRPr>
          </a:p>
        </p:txBody>
      </p:sp>
      <p:sp>
        <p:nvSpPr>
          <p:cNvPr id="7" name="Rectangle 6"/>
          <p:cNvSpPr/>
          <p:nvPr/>
        </p:nvSpPr>
        <p:spPr>
          <a:xfrm>
            <a:off x="1714480" y="214290"/>
            <a:ext cx="4481099" cy="707886"/>
          </a:xfrm>
          <a:prstGeom prst="rect">
            <a:avLst/>
          </a:prstGeom>
        </p:spPr>
        <p:txBody>
          <a:bodyPr wrap="none">
            <a:spAutoFit/>
          </a:bodyPr>
          <a:lstStyle/>
          <a:p>
            <a:pPr algn="ctr"/>
            <a:r>
              <a:rPr lang="en-IN" sz="4000" b="1" dirty="0">
                <a:effectLst>
                  <a:outerShdw blurRad="38100" dist="38100" dir="2700000" algn="tl">
                    <a:srgbClr val="000000">
                      <a:alpha val="43137"/>
                    </a:srgbClr>
                  </a:outerShdw>
                </a:effectLst>
                <a:latin typeface="Arial" pitchFamily="34" charset="0"/>
                <a:cs typeface="Arial" pitchFamily="34" charset="0"/>
              </a:rPr>
              <a:t>Tolerant Retrieval</a:t>
            </a:r>
          </a:p>
        </p:txBody>
      </p:sp>
    </p:spTree>
    <p:extLst>
      <p:ext uri="{BB962C8B-B14F-4D97-AF65-F5344CB8AC3E}">
        <p14:creationId xmlns:p14="http://schemas.microsoft.com/office/powerpoint/2010/main" val="276722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731696" cy="4525963"/>
          </a:xfrm>
        </p:spPr>
        <p:txBody>
          <a:bodyPr>
            <a:normAutofit/>
          </a:bodyPr>
          <a:lstStyle/>
          <a:p>
            <a:pPr algn="just">
              <a:buFont typeface="Arial" pitchFamily="34" charset="0"/>
              <a:buChar char="•"/>
            </a:pPr>
            <a:r>
              <a:rPr lang="en-IN" dirty="0"/>
              <a:t>Uncertain of the spelling of a query term (e.g., Sydney vs. Sidney, which leads to the wildcard query S*</a:t>
            </a:r>
            <a:r>
              <a:rPr lang="en-IN" dirty="0" err="1"/>
              <a:t>dney</a:t>
            </a:r>
            <a:r>
              <a:rPr lang="en-IN" dirty="0"/>
              <a:t>)</a:t>
            </a:r>
          </a:p>
          <a:p>
            <a:pPr algn="just">
              <a:buFont typeface="Arial" pitchFamily="34" charset="0"/>
              <a:buChar char="•"/>
            </a:pPr>
            <a:r>
              <a:rPr lang="en-IN" dirty="0"/>
              <a:t>Seeking documents containing  the variants (e.g., </a:t>
            </a:r>
            <a:r>
              <a:rPr lang="en-IN" dirty="0" err="1"/>
              <a:t>color</a:t>
            </a:r>
            <a:r>
              <a:rPr lang="en-IN" dirty="0"/>
              <a:t> vs. colour)</a:t>
            </a:r>
          </a:p>
          <a:p>
            <a:pPr algn="just">
              <a:buFont typeface="Arial" pitchFamily="34" charset="0"/>
              <a:buChar char="•"/>
            </a:pPr>
            <a:r>
              <a:rPr lang="en-IN" dirty="0"/>
              <a:t>Seeking documents containing variants of a term that would be caught by stemming, but is unsure whether the search engine performs stemming (e.g., judicial vs. judiciary, leading to the wildcard query </a:t>
            </a:r>
            <a:r>
              <a:rPr lang="en-IN" dirty="0" err="1"/>
              <a:t>judicia</a:t>
            </a:r>
            <a:r>
              <a:rPr lang="en-IN" dirty="0"/>
              <a:t>*)</a:t>
            </a:r>
          </a:p>
          <a:p>
            <a:pPr algn="just">
              <a:buFont typeface="Arial" pitchFamily="34" charset="0"/>
              <a:buChar char="•"/>
            </a:pPr>
            <a:r>
              <a:rPr lang="en-IN" dirty="0"/>
              <a:t>Uncertain of the correct rendition of a foreign word or phrase (e.g., the query </a:t>
            </a:r>
            <a:r>
              <a:rPr lang="en-IN" dirty="0" err="1"/>
              <a:t>Universit</a:t>
            </a:r>
            <a:r>
              <a:rPr lang="en-IN" dirty="0"/>
              <a:t>* Stuttgart).</a:t>
            </a:r>
          </a:p>
        </p:txBody>
      </p:sp>
      <p:sp>
        <p:nvSpPr>
          <p:cNvPr id="4" name="Content Placeholder 3"/>
          <p:cNvSpPr>
            <a:spLocks noGrp="1"/>
          </p:cNvSpPr>
          <p:nvPr>
            <p:ph sz="quarter" idx="10"/>
          </p:nvPr>
        </p:nvSpPr>
        <p:spPr/>
        <p:txBody>
          <a:bodyPr>
            <a:normAutofit/>
          </a:bodyPr>
          <a:lstStyle/>
          <a:p>
            <a:pPr algn="ctr"/>
            <a:r>
              <a:rPr lang="en-US" sz="4400" dirty="0">
                <a:effectLst>
                  <a:outerShdw blurRad="38100" dist="38100" dir="2700000" algn="tl">
                    <a:srgbClr val="000000">
                      <a:alpha val="43137"/>
                    </a:srgbClr>
                  </a:outerShdw>
                </a:effectLst>
                <a:ea typeface="ＭＳ Ｐゴシック" pitchFamily="34" charset="-128"/>
              </a:rPr>
              <a:t>Wild-card queries</a:t>
            </a:r>
            <a:endParaRPr lang="en-IN" sz="4400" dirty="0">
              <a:effectLst>
                <a:outerShdw blurRad="38100" dist="38100" dir="2700000" algn="tl">
                  <a:srgbClr val="000000">
                    <a:alpha val="43137"/>
                  </a:srgbClr>
                </a:outerShdw>
              </a:effectLst>
            </a:endParaRPr>
          </a:p>
        </p:txBody>
      </p:sp>
      <p:sp>
        <p:nvSpPr>
          <p:cNvPr id="3" name="Date Placeholder 2"/>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9322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Autofit/>
          </a:bodyPr>
          <a:lstStyle/>
          <a:p>
            <a:pPr algn="just" eaLnBrk="1" hangingPunct="1">
              <a:buFont typeface="Arial" pitchFamily="34" charset="0"/>
              <a:buChar char="•"/>
            </a:pPr>
            <a:r>
              <a:rPr lang="en-US" altLang="en-US" sz="2800" b="1" i="1" dirty="0" err="1">
                <a:ea typeface="ＭＳ Ｐゴシック" pitchFamily="34" charset="-128"/>
              </a:rPr>
              <a:t>mon</a:t>
            </a:r>
            <a:r>
              <a:rPr lang="en-US" altLang="en-US" sz="2800" b="1" i="1" dirty="0">
                <a:ea typeface="ＭＳ Ｐゴシック" pitchFamily="34" charset="-128"/>
              </a:rPr>
              <a:t>*:</a:t>
            </a:r>
            <a:r>
              <a:rPr lang="en-US" altLang="en-US" sz="2800" dirty="0">
                <a:ea typeface="ＭＳ Ｐゴシック" pitchFamily="34" charset="-128"/>
              </a:rPr>
              <a:t> </a:t>
            </a:r>
            <a:r>
              <a:rPr lang="en-US" altLang="en-US" sz="2800" dirty="0">
                <a:solidFill>
                  <a:srgbClr val="FF0000"/>
                </a:solidFill>
                <a:ea typeface="ＭＳ Ｐゴシック" pitchFamily="34" charset="-128"/>
              </a:rPr>
              <a:t>(trailing wildcard query) </a:t>
            </a:r>
            <a:r>
              <a:rPr lang="en-US" altLang="en-US" sz="2800" dirty="0">
                <a:ea typeface="ＭＳ Ｐゴシック" pitchFamily="34" charset="-128"/>
              </a:rPr>
              <a:t>find all docs containing any word beginning with “</a:t>
            </a:r>
            <a:r>
              <a:rPr lang="en-US" altLang="en-US" sz="2800" dirty="0" err="1">
                <a:ea typeface="ＭＳ Ｐゴシック" pitchFamily="34" charset="-128"/>
              </a:rPr>
              <a:t>mon</a:t>
            </a:r>
            <a:r>
              <a:rPr lang="en-US" altLang="en-US" sz="2800" dirty="0">
                <a:ea typeface="ＭＳ Ｐゴシック" pitchFamily="34" charset="-128"/>
              </a:rPr>
              <a:t>”.</a:t>
            </a:r>
          </a:p>
          <a:p>
            <a:pPr algn="just" eaLnBrk="1" hangingPunct="1">
              <a:buFont typeface="Arial" pitchFamily="34" charset="0"/>
              <a:buChar char="•"/>
            </a:pPr>
            <a:r>
              <a:rPr lang="en-US" altLang="en-US" sz="2800" dirty="0">
                <a:ea typeface="ＭＳ Ｐゴシック" pitchFamily="34" charset="-128"/>
              </a:rPr>
              <a:t>Easy with binary tree (or B-tree) lexicon: retrieve all words in range: </a:t>
            </a:r>
            <a:r>
              <a:rPr lang="en-US" altLang="en-US" sz="2800" b="1" i="1" dirty="0" err="1">
                <a:ea typeface="ＭＳ Ｐゴシック" pitchFamily="34" charset="-128"/>
              </a:rPr>
              <a:t>mon</a:t>
            </a:r>
            <a:r>
              <a:rPr lang="en-US" altLang="en-US" sz="2800" b="1" i="1" dirty="0">
                <a:ea typeface="ＭＳ Ｐゴシック" pitchFamily="34" charset="-128"/>
              </a:rPr>
              <a:t> </a:t>
            </a:r>
            <a:r>
              <a:rPr lang="en-US" altLang="en-US" sz="2800" b="1" i="1" dirty="0">
                <a:ea typeface="ＭＳ Ｐゴシック" pitchFamily="34" charset="-128"/>
                <a:cs typeface="Times New Roman" pitchFamily="18" charset="0"/>
              </a:rPr>
              <a:t>≤</a:t>
            </a:r>
            <a:r>
              <a:rPr lang="en-US" altLang="en-US" sz="2800" b="1" i="1" dirty="0">
                <a:ea typeface="ＭＳ Ｐゴシック" pitchFamily="34" charset="-128"/>
              </a:rPr>
              <a:t> w &lt; moo (w is the set of terms which start with </a:t>
            </a:r>
            <a:r>
              <a:rPr lang="en-US" altLang="en-US" sz="2800" b="1" i="1" dirty="0" err="1">
                <a:ea typeface="ＭＳ Ｐゴシック" pitchFamily="34" charset="-128"/>
              </a:rPr>
              <a:t>mon</a:t>
            </a:r>
            <a:r>
              <a:rPr lang="en-US" altLang="en-US" sz="2800" b="1" i="1" dirty="0">
                <a:ea typeface="ＭＳ Ｐゴシック" pitchFamily="34" charset="-128"/>
              </a:rPr>
              <a:t>)</a:t>
            </a:r>
          </a:p>
        </p:txBody>
      </p:sp>
      <p:sp>
        <p:nvSpPr>
          <p:cNvPr id="22530" name="Rectangle 2"/>
          <p:cNvSpPr>
            <a:spLocks noGrp="1" noChangeArrowheads="1"/>
          </p:cNvSpPr>
          <p:nvPr>
            <p:ph type="title" idx="4294967295"/>
          </p:nvPr>
        </p:nvSpPr>
        <p:spPr>
          <a:xfrm>
            <a:off x="0" y="274638"/>
            <a:ext cx="8229600" cy="1143000"/>
          </a:xfrm>
        </p:spPr>
        <p:txBody>
          <a:bodyPr/>
          <a:lstStyle/>
          <a:p>
            <a:pPr algn="ctr" eaLnBrk="1" hangingPunct="1"/>
            <a:r>
              <a:rPr lang="en-US" altLang="en-US">
                <a:effectLst>
                  <a:outerShdw blurRad="38100" dist="38100" dir="2700000" algn="tl">
                    <a:srgbClr val="000000">
                      <a:alpha val="43137"/>
                    </a:srgbClr>
                  </a:outerShdw>
                </a:effectLst>
                <a:ea typeface="ＭＳ Ｐゴシック" pitchFamily="34" charset="-128"/>
              </a:rPr>
              <a:t>Wild-card queries: *</a:t>
            </a:r>
          </a:p>
        </p:txBody>
      </p:sp>
      <p:sp>
        <p:nvSpPr>
          <p:cNvPr id="22533"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3.2</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1681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algn="just" eaLnBrk="1" hangingPunct="1">
              <a:buFont typeface="Arial" pitchFamily="34" charset="0"/>
              <a:buChar char="•"/>
            </a:pPr>
            <a:r>
              <a:rPr lang="en-US" altLang="en-US" sz="3200" b="1" i="1" dirty="0">
                <a:ea typeface="ＭＳ Ｐゴシック" pitchFamily="34" charset="-128"/>
              </a:rPr>
              <a:t>*</a:t>
            </a:r>
            <a:r>
              <a:rPr lang="en-US" altLang="en-US" sz="3200" b="1" i="1" dirty="0" err="1">
                <a:ea typeface="ＭＳ Ｐゴシック" pitchFamily="34" charset="-128"/>
              </a:rPr>
              <a:t>mon</a:t>
            </a:r>
            <a:r>
              <a:rPr lang="en-US" altLang="en-US" sz="3200" b="1" i="1" dirty="0">
                <a:ea typeface="ＭＳ Ｐゴシック" pitchFamily="34" charset="-128"/>
              </a:rPr>
              <a:t>: </a:t>
            </a:r>
            <a:r>
              <a:rPr lang="en-US" altLang="en-US" sz="3200" dirty="0">
                <a:solidFill>
                  <a:srgbClr val="FF0000"/>
                </a:solidFill>
                <a:ea typeface="ＭＳ Ｐゴシック" pitchFamily="34" charset="-128"/>
              </a:rPr>
              <a:t>(leading wildcard query) </a:t>
            </a:r>
            <a:r>
              <a:rPr lang="en-US" altLang="en-US" sz="3200" dirty="0">
                <a:ea typeface="ＭＳ Ｐゴシック" pitchFamily="34" charset="-128"/>
              </a:rPr>
              <a:t>find words ending in “</a:t>
            </a:r>
            <a:r>
              <a:rPr lang="en-US" altLang="en-US" sz="3200" dirty="0" err="1">
                <a:ea typeface="ＭＳ Ｐゴシック" pitchFamily="34" charset="-128"/>
              </a:rPr>
              <a:t>mon</a:t>
            </a:r>
            <a:r>
              <a:rPr lang="en-US" altLang="en-US" sz="3200" dirty="0">
                <a:ea typeface="ＭＳ Ｐゴシック" pitchFamily="34" charset="-128"/>
              </a:rPr>
              <a:t>”: </a:t>
            </a:r>
          </a:p>
          <a:p>
            <a:pPr lvl="2" algn="just"/>
            <a:r>
              <a:rPr lang="en-US" altLang="en-US" sz="2800" dirty="0">
                <a:ea typeface="ＭＳ Ｐゴシック" pitchFamily="34" charset="-128"/>
              </a:rPr>
              <a:t>Maintain an additional B-tree (reverse B-tree) </a:t>
            </a:r>
          </a:p>
          <a:p>
            <a:pPr lvl="2" algn="just"/>
            <a:r>
              <a:rPr lang="en-US" sz="2800" dirty="0">
                <a:ea typeface="ＭＳ Ｐゴシック" pitchFamily="34" charset="-128"/>
              </a:rPr>
              <a:t>Reverse B-tree is one </a:t>
            </a:r>
            <a:r>
              <a:rPr lang="en-IN" dirty="0"/>
              <a:t>in which each root-to-leaf path of the B-tree corresponds </a:t>
            </a:r>
            <a:r>
              <a:rPr lang="en-IN" sz="2800" dirty="0"/>
              <a:t>to a term in the dictionary written backwards:</a:t>
            </a:r>
            <a:endParaRPr lang="en-IN" sz="2000" dirty="0"/>
          </a:p>
          <a:p>
            <a:pPr lvl="2" algn="just"/>
            <a:r>
              <a:rPr lang="en-US" altLang="en-US" dirty="0">
                <a:ea typeface="ＭＳ Ｐゴシック" pitchFamily="34" charset="-128"/>
              </a:rPr>
              <a:t>Can retrieve all words in range: </a:t>
            </a:r>
            <a:r>
              <a:rPr lang="en-US" altLang="en-US" b="1" i="1" dirty="0">
                <a:ea typeface="ＭＳ Ｐゴシック" pitchFamily="34" charset="-128"/>
              </a:rPr>
              <a:t>nom </a:t>
            </a:r>
            <a:r>
              <a:rPr lang="en-US" altLang="en-US" b="1" i="1" dirty="0">
                <a:ea typeface="ＭＳ Ｐゴシック" pitchFamily="34" charset="-128"/>
                <a:cs typeface="Times New Roman" pitchFamily="18" charset="0"/>
              </a:rPr>
              <a:t>≤</a:t>
            </a:r>
            <a:r>
              <a:rPr lang="en-US" altLang="en-US" b="1" i="1" dirty="0">
                <a:ea typeface="ＭＳ Ｐゴシック" pitchFamily="34" charset="-128"/>
              </a:rPr>
              <a:t> w &lt; non</a:t>
            </a:r>
            <a:r>
              <a:rPr lang="en-US" altLang="en-US" i="1" dirty="0">
                <a:ea typeface="ＭＳ Ｐゴシック" pitchFamily="34" charset="-128"/>
              </a:rPr>
              <a:t>.</a:t>
            </a:r>
          </a:p>
        </p:txBody>
      </p:sp>
      <p:sp>
        <p:nvSpPr>
          <p:cNvPr id="22530" name="Rectangle 2"/>
          <p:cNvSpPr>
            <a:spLocks noGrp="1" noChangeArrowheads="1"/>
          </p:cNvSpPr>
          <p:nvPr>
            <p:ph type="title" idx="4294967295"/>
          </p:nvPr>
        </p:nvSpPr>
        <p:spPr>
          <a:xfrm>
            <a:off x="0" y="274638"/>
            <a:ext cx="8229600" cy="1143000"/>
          </a:xfrm>
        </p:spPr>
        <p:txBody>
          <a:bodyPr/>
          <a:lstStyle/>
          <a:p>
            <a:pPr algn="ctr" eaLnBrk="1" hangingPunct="1"/>
            <a:r>
              <a:rPr lang="en-US" altLang="en-US" dirty="0">
                <a:effectLst>
                  <a:outerShdw blurRad="38100" dist="38100" dir="2700000" algn="tl">
                    <a:srgbClr val="000000">
                      <a:alpha val="43137"/>
                    </a:srgbClr>
                  </a:outerShdw>
                </a:effectLst>
                <a:ea typeface="ＭＳ Ｐゴシック" pitchFamily="34" charset="-128"/>
              </a:rPr>
              <a:t>Wild-card queries: *</a:t>
            </a:r>
          </a:p>
        </p:txBody>
      </p:sp>
      <p:sp>
        <p:nvSpPr>
          <p:cNvPr id="22533"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3.2</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406681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87680" cy="4525963"/>
          </a:xfrm>
        </p:spPr>
        <p:txBody>
          <a:bodyPr/>
          <a:lstStyle/>
          <a:p>
            <a:pPr algn="just">
              <a:buFont typeface="Arial" pitchFamily="34" charset="0"/>
              <a:buChar char="•"/>
            </a:pPr>
            <a:r>
              <a:rPr lang="en-US" altLang="en-US" dirty="0">
                <a:ea typeface="ＭＳ Ｐゴシック" pitchFamily="34" charset="-128"/>
              </a:rPr>
              <a:t>How can we handle *’s in the middle of query term?</a:t>
            </a:r>
          </a:p>
          <a:p>
            <a:pPr lvl="2" algn="just"/>
            <a:r>
              <a:rPr lang="en-US" altLang="en-US" b="1" i="1" dirty="0">
                <a:highlight>
                  <a:srgbClr val="FFFF00"/>
                </a:highlight>
                <a:ea typeface="ＭＳ Ｐゴシック" pitchFamily="34" charset="-128"/>
              </a:rPr>
              <a:t>co*</a:t>
            </a:r>
            <a:r>
              <a:rPr lang="en-US" altLang="en-US" b="1" i="1" dirty="0" err="1">
                <a:highlight>
                  <a:srgbClr val="FFFF00"/>
                </a:highlight>
                <a:ea typeface="ＭＳ Ｐゴシック" pitchFamily="34" charset="-128"/>
              </a:rPr>
              <a:t>tion</a:t>
            </a:r>
            <a:endParaRPr lang="en-US" altLang="en-US" b="1" i="1" dirty="0">
              <a:highlight>
                <a:srgbClr val="FFFF00"/>
              </a:highlight>
              <a:ea typeface="ＭＳ Ｐゴシック" pitchFamily="34" charset="-128"/>
            </a:endParaRPr>
          </a:p>
          <a:p>
            <a:pPr algn="just">
              <a:buFont typeface="Arial" pitchFamily="34" charset="0"/>
              <a:buChar char="•"/>
            </a:pPr>
            <a:r>
              <a:rPr lang="en-US" altLang="en-US" dirty="0">
                <a:ea typeface="ＭＳ Ｐゴシック" pitchFamily="34" charset="-128"/>
              </a:rPr>
              <a:t>We could look up </a:t>
            </a:r>
            <a:r>
              <a:rPr lang="en-US" altLang="en-US" b="1" i="1" dirty="0">
                <a:ea typeface="ＭＳ Ｐゴシック" pitchFamily="34" charset="-128"/>
              </a:rPr>
              <a:t>co*</a:t>
            </a:r>
            <a:r>
              <a:rPr lang="en-US" altLang="en-US" dirty="0">
                <a:ea typeface="ＭＳ Ｐゴシック" pitchFamily="34" charset="-128"/>
              </a:rPr>
              <a:t> AND </a:t>
            </a:r>
            <a:r>
              <a:rPr lang="en-US" altLang="en-US" b="1" i="1" dirty="0">
                <a:ea typeface="ＭＳ Ｐゴシック" pitchFamily="34" charset="-128"/>
              </a:rPr>
              <a:t>*</a:t>
            </a:r>
            <a:r>
              <a:rPr lang="en-US" altLang="en-US" b="1" i="1" dirty="0" err="1">
                <a:ea typeface="ＭＳ Ｐゴシック" pitchFamily="34" charset="-128"/>
              </a:rPr>
              <a:t>tion</a:t>
            </a:r>
            <a:r>
              <a:rPr lang="en-US" altLang="en-US" dirty="0">
                <a:ea typeface="ＭＳ Ｐゴシック" pitchFamily="34" charset="-128"/>
              </a:rPr>
              <a:t> in a B-tree and the reverse B-tree and intersect the two term sets</a:t>
            </a:r>
          </a:p>
          <a:p>
            <a:pPr lvl="2" algn="just"/>
            <a:r>
              <a:rPr lang="en-US" altLang="en-US" dirty="0">
                <a:ea typeface="ＭＳ Ｐゴシック" pitchFamily="34" charset="-128"/>
              </a:rPr>
              <a:t>Expensive</a:t>
            </a:r>
          </a:p>
          <a:p>
            <a:pPr algn="just">
              <a:buFont typeface="Arial" pitchFamily="34" charset="0"/>
              <a:buChar char="•"/>
            </a:pPr>
            <a:r>
              <a:rPr lang="en-US" altLang="en-US" dirty="0">
                <a:highlight>
                  <a:srgbClr val="FFFF00"/>
                </a:highlight>
                <a:ea typeface="ＭＳ Ｐゴシック" pitchFamily="34" charset="-128"/>
              </a:rPr>
              <a:t>The solution:</a:t>
            </a:r>
            <a:r>
              <a:rPr lang="en-US" altLang="en-US" dirty="0">
                <a:ea typeface="ＭＳ Ｐゴシック" pitchFamily="34" charset="-128"/>
              </a:rPr>
              <a:t> transform wild-card queries so that the *’s occur at the end</a:t>
            </a:r>
          </a:p>
          <a:p>
            <a:pPr algn="just">
              <a:buFont typeface="Arial" pitchFamily="34" charset="0"/>
              <a:buChar char="•"/>
            </a:pPr>
            <a:r>
              <a:rPr lang="en-US" altLang="en-US" dirty="0">
                <a:ea typeface="ＭＳ Ｐゴシック" pitchFamily="34" charset="-128"/>
              </a:rPr>
              <a:t>This gives rise to the </a:t>
            </a:r>
            <a:r>
              <a:rPr lang="en-US" altLang="en-US" b="1" dirty="0" err="1">
                <a:solidFill>
                  <a:srgbClr val="00A000"/>
                </a:solidFill>
                <a:ea typeface="ＭＳ Ｐゴシック" pitchFamily="34" charset="-128"/>
              </a:rPr>
              <a:t>Permuterm</a:t>
            </a:r>
            <a:r>
              <a:rPr lang="en-US" altLang="en-US" dirty="0">
                <a:ea typeface="ＭＳ Ｐゴシック" pitchFamily="34" charset="-128"/>
              </a:rPr>
              <a:t> Index.</a:t>
            </a:r>
          </a:p>
          <a:p>
            <a:pPr algn="just">
              <a:buFont typeface="Arial" pitchFamily="34" charset="0"/>
              <a:buChar char="•"/>
            </a:pPr>
            <a:endParaRPr lang="en-IN" dirty="0"/>
          </a:p>
        </p:txBody>
      </p:sp>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sp>
        <p:nvSpPr>
          <p:cNvPr id="6" name="Rectangle 2"/>
          <p:cNvSpPr>
            <a:spLocks noGrp="1" noChangeArrowheads="1"/>
          </p:cNvSpPr>
          <p:nvPr>
            <p:ph sz="quarter" idx="10"/>
          </p:nvPr>
        </p:nvSpPr>
        <p:spPr/>
        <p:txBody>
          <a:bodyPr/>
          <a:lstStyle/>
          <a:p>
            <a:pPr algn="ctr" eaLnBrk="1" hangingPunct="1"/>
            <a:r>
              <a:rPr lang="en-US" altLang="en-US" dirty="0">
                <a:effectLst>
                  <a:outerShdw blurRad="38100" dist="38100" dir="2700000" algn="tl">
                    <a:srgbClr val="000000">
                      <a:alpha val="43137"/>
                    </a:srgbClr>
                  </a:outerShdw>
                </a:effectLst>
                <a:ea typeface="ＭＳ Ｐゴシック" pitchFamily="34" charset="-128"/>
              </a:rPr>
              <a:t>Wild-card queries: *</a:t>
            </a:r>
          </a:p>
        </p:txBody>
      </p:sp>
    </p:spTree>
    <p:extLst>
      <p:ext uri="{BB962C8B-B14F-4D97-AF65-F5344CB8AC3E}">
        <p14:creationId xmlns:p14="http://schemas.microsoft.com/office/powerpoint/2010/main" val="118132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itchFamily="34" charset="0"/>
              <a:buChar char="•"/>
            </a:pPr>
            <a:r>
              <a:rPr lang="en-US" altLang="en-US" sz="3200" b="1" dirty="0" err="1">
                <a:ea typeface="ＭＳ Ｐゴシック" pitchFamily="34" charset="-128"/>
              </a:rPr>
              <a:t>Permuterm</a:t>
            </a:r>
            <a:r>
              <a:rPr lang="en-US" altLang="en-US" sz="3200" b="1" dirty="0">
                <a:ea typeface="ＭＳ Ｐゴシック" pitchFamily="34" charset="-128"/>
              </a:rPr>
              <a:t> indexes</a:t>
            </a:r>
          </a:p>
          <a:p>
            <a:pPr>
              <a:buFont typeface="Arial" pitchFamily="34" charset="0"/>
              <a:buChar char="•"/>
            </a:pPr>
            <a:r>
              <a:rPr lang="en-US" sz="3200" b="1" dirty="0">
                <a:ea typeface="ＭＳ Ｐゴシック" pitchFamily="34" charset="-128"/>
              </a:rPr>
              <a:t>K-gram indexes</a:t>
            </a:r>
          </a:p>
          <a:p>
            <a:pPr marL="0" indent="0"/>
            <a:endParaRPr lang="en-US" sz="3200" b="1" dirty="0">
              <a:ea typeface="ＭＳ Ｐゴシック" pitchFamily="34" charset="-128"/>
            </a:endParaRPr>
          </a:p>
          <a:p>
            <a:pPr algn="just"/>
            <a:r>
              <a:rPr lang="en-US" sz="2600" b="1" dirty="0"/>
              <a:t>Both techniques share a common strategy:</a:t>
            </a:r>
          </a:p>
          <a:p>
            <a:pPr marL="457200" indent="-457200" algn="just">
              <a:buFont typeface="Arial" panose="020B0604020202020204" pitchFamily="34" charset="0"/>
              <a:buChar char="•"/>
            </a:pPr>
            <a:r>
              <a:rPr lang="en-US" sz="2600" dirty="0"/>
              <a:t>Express the given wildcard query </a:t>
            </a:r>
            <a:r>
              <a:rPr lang="en-US" sz="2600" b="1" i="1" dirty="0"/>
              <a:t>q</a:t>
            </a:r>
            <a:r>
              <a:rPr lang="en-US" sz="2600" b="1" i="1" baseline="-25000" dirty="0"/>
              <a:t>w</a:t>
            </a:r>
            <a:r>
              <a:rPr lang="en-US" sz="2600" i="1" baseline="-25000" dirty="0"/>
              <a:t> </a:t>
            </a:r>
            <a:r>
              <a:rPr lang="en-US" sz="2600" dirty="0"/>
              <a:t>as a Boolean query </a:t>
            </a:r>
            <a:r>
              <a:rPr lang="en-US" sz="2600" i="1" dirty="0"/>
              <a:t>Q </a:t>
            </a:r>
            <a:r>
              <a:rPr lang="en-US" sz="2600" dirty="0"/>
              <a:t>on a specially constructed index, such that the answer to </a:t>
            </a:r>
            <a:r>
              <a:rPr lang="en-US" sz="2600" i="1" dirty="0"/>
              <a:t>Q </a:t>
            </a:r>
            <a:r>
              <a:rPr lang="en-US" sz="2600" dirty="0"/>
              <a:t>is a superset of the set of vocabulary terms matching </a:t>
            </a:r>
            <a:r>
              <a:rPr lang="en-US" sz="2600" b="1" i="1" dirty="0"/>
              <a:t>q</a:t>
            </a:r>
            <a:r>
              <a:rPr lang="en-US" sz="2600" b="1" i="1" baseline="-25000" dirty="0"/>
              <a:t>w.</a:t>
            </a:r>
          </a:p>
          <a:p>
            <a:pPr marL="457200" indent="-457200" algn="just">
              <a:buFont typeface="Arial" panose="020B0604020202020204" pitchFamily="34" charset="0"/>
              <a:buChar char="•"/>
            </a:pPr>
            <a:r>
              <a:rPr lang="en-US" sz="2600" dirty="0"/>
              <a:t>Then, we check each term in the answer to </a:t>
            </a:r>
            <a:r>
              <a:rPr lang="en-US" sz="2600" i="1" dirty="0"/>
              <a:t>Q </a:t>
            </a:r>
            <a:r>
              <a:rPr lang="en-US" sz="2600" dirty="0"/>
              <a:t>against </a:t>
            </a:r>
            <a:r>
              <a:rPr lang="en-US" sz="2600" b="1" i="1" dirty="0"/>
              <a:t> q</a:t>
            </a:r>
            <a:r>
              <a:rPr lang="en-US" sz="2600" b="1" i="1" baseline="-25000" dirty="0"/>
              <a:t>w</a:t>
            </a:r>
            <a:r>
              <a:rPr lang="en-US" sz="2600" dirty="0"/>
              <a:t>, discarding those vocabulary terms that do not match </a:t>
            </a:r>
            <a:r>
              <a:rPr lang="en-US" sz="2600" b="1" i="1" dirty="0"/>
              <a:t>q</a:t>
            </a:r>
            <a:r>
              <a:rPr lang="en-US" sz="2600" b="1" i="1" baseline="-25000" dirty="0"/>
              <a:t>w</a:t>
            </a:r>
            <a:endParaRPr lang="en-IN" sz="2600" b="1" dirty="0"/>
          </a:p>
        </p:txBody>
      </p:sp>
      <p:sp>
        <p:nvSpPr>
          <p:cNvPr id="3" name="Content Placeholder 2"/>
          <p:cNvSpPr>
            <a:spLocks noGrp="1"/>
          </p:cNvSpPr>
          <p:nvPr>
            <p:ph sz="quarter" idx="10"/>
          </p:nvPr>
        </p:nvSpPr>
        <p:spPr>
          <a:xfrm>
            <a:off x="304800" y="152400"/>
            <a:ext cx="6858000" cy="1143000"/>
          </a:xfrm>
        </p:spPr>
        <p:txBody>
          <a:bodyPr>
            <a:normAutofit/>
          </a:bodyPr>
          <a:lstStyle/>
          <a:p>
            <a:pPr algn="ctr"/>
            <a:r>
              <a:rPr lang="en-IN" sz="4000" dirty="0">
                <a:effectLst>
                  <a:outerShdw blurRad="38100" dist="38100" dir="2700000" algn="tl">
                    <a:srgbClr val="000000">
                      <a:alpha val="43137"/>
                    </a:srgbClr>
                  </a:outerShdw>
                </a:effectLst>
              </a:rPr>
              <a:t>Wildcard Query Processing</a:t>
            </a:r>
          </a:p>
        </p:txBody>
      </p:sp>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9418582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04799" y="1493837"/>
            <a:ext cx="8659689" cy="4525963"/>
          </a:xfrm>
        </p:spPr>
        <p:txBody>
          <a:bodyPr>
            <a:normAutofit/>
          </a:bodyPr>
          <a:lstStyle/>
          <a:p>
            <a:pPr algn="just">
              <a:buFont typeface="Arial" panose="020B0604020202020204" pitchFamily="34" charset="0"/>
              <a:buChar char="•"/>
            </a:pPr>
            <a:r>
              <a:rPr lang="en-IN" sz="2800" dirty="0"/>
              <a:t>Introduce a special symbol $ into the  character set, to mark the end of a term</a:t>
            </a:r>
            <a:endParaRPr lang="en-US" altLang="en-US" sz="2800" dirty="0">
              <a:ea typeface="ＭＳ Ｐゴシック" pitchFamily="34" charset="-128"/>
            </a:endParaRPr>
          </a:p>
          <a:p>
            <a:pPr eaLnBrk="1" hangingPunct="1">
              <a:buFont typeface="Arial" pitchFamily="34" charset="0"/>
              <a:buChar char="•"/>
            </a:pPr>
            <a:r>
              <a:rPr lang="en-US" altLang="en-US" sz="2800" dirty="0">
                <a:ea typeface="ＭＳ Ｐゴシック" pitchFamily="34" charset="-128"/>
              </a:rPr>
              <a:t>For term </a:t>
            </a:r>
            <a:r>
              <a:rPr lang="en-US" altLang="en-US" sz="2800" b="1" i="1" dirty="0">
                <a:ea typeface="ＭＳ Ｐゴシック" pitchFamily="34" charset="-128"/>
              </a:rPr>
              <a:t>hello</a:t>
            </a:r>
            <a:r>
              <a:rPr lang="en-US" altLang="en-US" sz="2800" dirty="0">
                <a:ea typeface="ＭＳ Ｐゴシック" pitchFamily="34" charset="-128"/>
              </a:rPr>
              <a:t>, index under:</a:t>
            </a:r>
          </a:p>
          <a:p>
            <a:pPr lvl="2"/>
            <a:r>
              <a:rPr lang="en-US" altLang="en-US" sz="2800" b="1" i="1" dirty="0">
                <a:ea typeface="ＭＳ Ｐゴシック" pitchFamily="34" charset="-128"/>
              </a:rPr>
              <a:t>hello$, </a:t>
            </a:r>
            <a:r>
              <a:rPr lang="en-US" altLang="en-US" sz="2800" b="1" i="1" dirty="0" err="1">
                <a:ea typeface="ＭＳ Ｐゴシック" pitchFamily="34" charset="-128"/>
              </a:rPr>
              <a:t>ello$h</a:t>
            </a:r>
            <a:r>
              <a:rPr lang="en-US" altLang="en-US" sz="2800" b="1" i="1" dirty="0">
                <a:ea typeface="ＭＳ Ｐゴシック" pitchFamily="34" charset="-128"/>
              </a:rPr>
              <a:t>, </a:t>
            </a:r>
            <a:r>
              <a:rPr lang="en-US" altLang="en-US" sz="2800" b="1" i="1" dirty="0" err="1">
                <a:ea typeface="ＭＳ Ｐゴシック" pitchFamily="34" charset="-128"/>
              </a:rPr>
              <a:t>llo$he</a:t>
            </a:r>
            <a:r>
              <a:rPr lang="en-US" altLang="en-US" sz="2800" b="1" i="1" dirty="0">
                <a:ea typeface="ＭＳ Ｐゴシック" pitchFamily="34" charset="-128"/>
              </a:rPr>
              <a:t>, </a:t>
            </a:r>
            <a:r>
              <a:rPr lang="en-US" altLang="en-US" sz="2800" b="1" i="1" dirty="0" err="1">
                <a:ea typeface="ＭＳ Ｐゴシック" pitchFamily="34" charset="-128"/>
              </a:rPr>
              <a:t>lo$hel</a:t>
            </a:r>
            <a:r>
              <a:rPr lang="en-US" altLang="en-US" sz="2800" b="1" i="1" dirty="0">
                <a:ea typeface="ＭＳ Ｐゴシック" pitchFamily="34" charset="-128"/>
              </a:rPr>
              <a:t>, </a:t>
            </a:r>
            <a:r>
              <a:rPr lang="en-US" altLang="en-US" sz="2800" b="1" i="1" dirty="0" err="1">
                <a:ea typeface="ＭＳ Ｐゴシック" pitchFamily="34" charset="-128"/>
              </a:rPr>
              <a:t>o$hell</a:t>
            </a:r>
            <a:r>
              <a:rPr lang="en-US" altLang="en-US" sz="2800" b="1" i="1" dirty="0">
                <a:ea typeface="ＭＳ Ｐゴシック" pitchFamily="34" charset="-128"/>
              </a:rPr>
              <a:t>, $hello</a:t>
            </a:r>
          </a:p>
          <a:p>
            <a:pPr lvl="2"/>
            <a:r>
              <a:rPr lang="en-US" altLang="en-US" sz="2800" dirty="0">
                <a:ea typeface="ＭＳ Ｐゴシック" pitchFamily="34" charset="-128"/>
              </a:rPr>
              <a:t>where $ is a special symbol.</a:t>
            </a:r>
          </a:p>
        </p:txBody>
      </p:sp>
      <p:sp>
        <p:nvSpPr>
          <p:cNvPr id="25602" name="Rectangle 2"/>
          <p:cNvSpPr>
            <a:spLocks noGrp="1" noChangeArrowheads="1"/>
          </p:cNvSpPr>
          <p:nvPr>
            <p:ph type="title" idx="4294967295"/>
          </p:nvPr>
        </p:nvSpPr>
        <p:spPr>
          <a:xfrm>
            <a:off x="0" y="274638"/>
            <a:ext cx="8229600" cy="1143000"/>
          </a:xfrm>
        </p:spPr>
        <p:txBody>
          <a:bodyPr/>
          <a:lstStyle/>
          <a:p>
            <a:pPr algn="ctr"/>
            <a:r>
              <a:rPr lang="en-US" altLang="en-US" dirty="0" err="1">
                <a:effectLst>
                  <a:outerShdw blurRad="38100" dist="38100" dir="2700000" algn="tl">
                    <a:srgbClr val="000000">
                      <a:alpha val="43137"/>
                    </a:srgbClr>
                  </a:outerShdw>
                </a:effectLst>
                <a:ea typeface="ＭＳ Ｐゴシック" pitchFamily="34" charset="-128"/>
              </a:rPr>
              <a:t>Permuterm</a:t>
            </a:r>
            <a:r>
              <a:rPr lang="en-US" altLang="en-US" dirty="0">
                <a:effectLst>
                  <a:outerShdw blurRad="38100" dist="38100" dir="2700000" algn="tl">
                    <a:srgbClr val="000000">
                      <a:alpha val="43137"/>
                    </a:srgbClr>
                  </a:outerShdw>
                </a:effectLst>
                <a:ea typeface="ＭＳ Ｐゴシック" pitchFamily="34" charset="-128"/>
              </a:rPr>
              <a:t> indexes</a:t>
            </a:r>
          </a:p>
        </p:txBody>
      </p:sp>
      <p:sp>
        <p:nvSpPr>
          <p:cNvPr id="25605" name="TextBox 6"/>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3.2.1</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51869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buFont typeface="Arial" pitchFamily="34" charset="0"/>
              <a:buChar char="•"/>
            </a:pPr>
            <a:r>
              <a:rPr lang="en-IN" dirty="0"/>
              <a:t>It is the task of chopping the document  into pieces, called </a:t>
            </a:r>
            <a:r>
              <a:rPr lang="en-IN" b="1" i="1" dirty="0">
                <a:solidFill>
                  <a:srgbClr val="FF0000"/>
                </a:solidFill>
              </a:rPr>
              <a:t>tokens</a:t>
            </a:r>
            <a:r>
              <a:rPr lang="en-IN" dirty="0"/>
              <a:t>, by removing unwanted characters </a:t>
            </a:r>
          </a:p>
          <a:p>
            <a:r>
              <a:rPr lang="en-IN" b="1" dirty="0">
                <a:solidFill>
                  <a:srgbClr val="FF0000"/>
                </a:solidFill>
              </a:rPr>
              <a:t>Example of tokenization:</a:t>
            </a:r>
          </a:p>
          <a:p>
            <a:r>
              <a:rPr lang="en-IN" b="1" dirty="0">
                <a:solidFill>
                  <a:srgbClr val="0070C0"/>
                </a:solidFill>
              </a:rPr>
              <a:t>Input:</a:t>
            </a:r>
            <a:r>
              <a:rPr lang="en-IN" dirty="0"/>
              <a:t> “</a:t>
            </a:r>
            <a:r>
              <a:rPr lang="en-IN" b="1" i="1" dirty="0"/>
              <a:t>Friends, Romans, Countrymen</a:t>
            </a:r>
            <a:r>
              <a:rPr lang="en-IN" dirty="0"/>
              <a:t>”</a:t>
            </a:r>
          </a:p>
          <a:p>
            <a:r>
              <a:rPr lang="en-IN" b="1" dirty="0">
                <a:solidFill>
                  <a:srgbClr val="0070C0"/>
                </a:solidFill>
              </a:rPr>
              <a:t>Output: </a:t>
            </a:r>
          </a:p>
          <a:p>
            <a:r>
              <a:rPr lang="en-IN" sz="2600" b="1" dirty="0">
                <a:solidFill>
                  <a:srgbClr val="92D050"/>
                </a:solidFill>
              </a:rPr>
              <a:t>Tokens</a:t>
            </a:r>
          </a:p>
          <a:p>
            <a:pPr marL="914400" lvl="2" indent="0">
              <a:buNone/>
            </a:pPr>
            <a:r>
              <a:rPr lang="en-IN" dirty="0"/>
              <a:t> </a:t>
            </a:r>
            <a:r>
              <a:rPr lang="en-IN" b="1" i="1" dirty="0"/>
              <a:t>Friends</a:t>
            </a:r>
          </a:p>
          <a:p>
            <a:pPr marL="914400" lvl="2" indent="0">
              <a:buNone/>
            </a:pPr>
            <a:r>
              <a:rPr lang="en-IN" b="1" i="1" dirty="0"/>
              <a:t>Romans</a:t>
            </a:r>
          </a:p>
          <a:p>
            <a:pPr marL="914400" lvl="2" indent="0">
              <a:buNone/>
            </a:pPr>
            <a:r>
              <a:rPr lang="en-IN" b="1" i="1" dirty="0"/>
              <a:t>Countrymen</a:t>
            </a:r>
          </a:p>
          <a:p>
            <a:pPr algn="just">
              <a:buFont typeface="Arial" pitchFamily="34" charset="0"/>
              <a:buChar char="•"/>
            </a:pPr>
            <a:r>
              <a:rPr lang="en-IN" dirty="0"/>
              <a:t>Each such token is now a candidate for an index entry, after further processing.</a:t>
            </a:r>
          </a:p>
        </p:txBody>
      </p:sp>
      <p:sp>
        <p:nvSpPr>
          <p:cNvPr id="3"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Tokenization</a:t>
            </a:r>
          </a:p>
        </p:txBody>
      </p:sp>
      <p:sp>
        <p:nvSpPr>
          <p:cNvPr id="7" name="Date Placeholder 6"/>
          <p:cNvSpPr>
            <a:spLocks noGrp="1"/>
          </p:cNvSpPr>
          <p:nvPr>
            <p:ph type="dt" sz="half" idx="11"/>
          </p:nvPr>
        </p:nvSpPr>
        <p:spPr/>
        <p:txBody>
          <a:bodyPr/>
          <a:lstStyle/>
          <a:p>
            <a:r>
              <a:rPr lang="en-US"/>
              <a:t>10/12/2023</a:t>
            </a:r>
            <a:endParaRPr lang="en-US" dirty="0"/>
          </a:p>
        </p:txBody>
      </p:sp>
      <p:sp>
        <p:nvSpPr>
          <p:cNvPr id="4" name="Footer Placeholder 3">
            <a:extLst>
              <a:ext uri="{FF2B5EF4-FFF2-40B4-BE49-F238E27FC236}">
                <a16:creationId xmlns:a16="http://schemas.microsoft.com/office/drawing/2014/main" id="{B0BDB9C3-74F3-46E1-8D1D-D5593B06CC45}"/>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9774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8229600" cy="1143000"/>
          </a:xfrm>
        </p:spPr>
        <p:txBody>
          <a:bodyPr/>
          <a:lstStyle/>
          <a:p>
            <a:pPr algn="ctr"/>
            <a:r>
              <a:rPr lang="en-US" altLang="en-US" dirty="0">
                <a:effectLst>
                  <a:outerShdw blurRad="38100" dist="38100" dir="2700000" algn="tl">
                    <a:srgbClr val="000000">
                      <a:alpha val="43137"/>
                    </a:srgbClr>
                  </a:outerShdw>
                </a:effectLst>
                <a:ea typeface="ＭＳ Ｐゴシック" pitchFamily="34" charset="-128"/>
              </a:rPr>
              <a:t>Permuterm indexes</a:t>
            </a:r>
          </a:p>
        </p:txBody>
      </p:sp>
      <p:sp>
        <p:nvSpPr>
          <p:cNvPr id="25605" name="TextBox 6"/>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3.2.1</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983" y="1388185"/>
            <a:ext cx="5593432" cy="348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78593" y="4869650"/>
            <a:ext cx="8786813" cy="1200329"/>
          </a:xfrm>
          <a:prstGeom prst="rect">
            <a:avLst/>
          </a:prstGeom>
        </p:spPr>
        <p:txBody>
          <a:bodyPr wrap="square">
            <a:spAutoFit/>
          </a:bodyPr>
          <a:lstStyle/>
          <a:p>
            <a:pPr marL="285750" indent="-285750" algn="just">
              <a:buFont typeface="Arial" pitchFamily="34" charset="0"/>
              <a:buChar char="•"/>
            </a:pPr>
            <a:r>
              <a:rPr lang="en-IN" sz="2400" dirty="0">
                <a:latin typeface="Arial" pitchFamily="34" charset="0"/>
                <a:cs typeface="Arial" pitchFamily="34" charset="0"/>
              </a:rPr>
              <a:t>From the permuterm we can  get the term and then from the standard index we can  get the documents containing the term.</a:t>
            </a:r>
          </a:p>
        </p:txBody>
      </p:sp>
      <p:sp>
        <p:nvSpPr>
          <p:cNvPr id="3" name="Date Placeholder 2"/>
          <p:cNvSpPr>
            <a:spLocks noGrp="1"/>
          </p:cNvSpPr>
          <p:nvPr>
            <p:ph type="dt" sz="half" idx="11"/>
          </p:nvPr>
        </p:nvSpPr>
        <p:spPr/>
        <p:txBody>
          <a:bodyPr/>
          <a:lstStyle/>
          <a:p>
            <a:r>
              <a:rPr lang="en-US"/>
              <a:t>10/12/2023</a:t>
            </a:r>
            <a:endParaRPr lang="en-US" dirty="0"/>
          </a:p>
        </p:txBody>
      </p:sp>
      <p:sp>
        <p:nvSpPr>
          <p:cNvPr id="4" name="Footer Placeholder 3"/>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6512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38300"/>
            <a:ext cx="6400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sz="quarter" idx="10"/>
          </p:nvPr>
        </p:nvSpPr>
        <p:spPr/>
        <p:txBody>
          <a:bodyPr/>
          <a:lstStyle/>
          <a:p>
            <a:pPr algn="ctr"/>
            <a:r>
              <a:rPr lang="en-US" altLang="en-US" dirty="0" err="1">
                <a:effectLst>
                  <a:outerShdw blurRad="38100" dist="38100" dir="2700000" algn="tl">
                    <a:srgbClr val="000000">
                      <a:alpha val="43137"/>
                    </a:srgbClr>
                  </a:outerShdw>
                </a:effectLst>
                <a:ea typeface="ＭＳ Ｐゴシック" pitchFamily="34" charset="-128"/>
              </a:rPr>
              <a:t>Permuterm</a:t>
            </a:r>
            <a:r>
              <a:rPr lang="en-US" altLang="en-US" dirty="0">
                <a:effectLst>
                  <a:outerShdw blurRad="38100" dist="38100" dir="2700000" algn="tl">
                    <a:srgbClr val="000000">
                      <a:alpha val="43137"/>
                    </a:srgbClr>
                  </a:outerShdw>
                </a:effectLst>
                <a:ea typeface="ＭＳ Ｐゴシック" pitchFamily="34" charset="-128"/>
              </a:rPr>
              <a:t> indexes</a:t>
            </a:r>
          </a:p>
        </p:txBody>
      </p:sp>
    </p:spTree>
    <p:extLst>
      <p:ext uri="{BB962C8B-B14F-4D97-AF65-F5344CB8AC3E}">
        <p14:creationId xmlns:p14="http://schemas.microsoft.com/office/powerpoint/2010/main" val="2509302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6934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sz="quarter" idx="10"/>
          </p:nvPr>
        </p:nvSpPr>
        <p:spPr/>
        <p:txBody>
          <a:bodyPr/>
          <a:lstStyle/>
          <a:p>
            <a:pPr algn="ctr"/>
            <a:r>
              <a:rPr lang="en-US" altLang="en-US" dirty="0" err="1">
                <a:effectLst>
                  <a:outerShdw blurRad="38100" dist="38100" dir="2700000" algn="tl">
                    <a:srgbClr val="000000">
                      <a:alpha val="43137"/>
                    </a:srgbClr>
                  </a:outerShdw>
                </a:effectLst>
                <a:ea typeface="ＭＳ Ｐゴシック" pitchFamily="34" charset="-128"/>
              </a:rPr>
              <a:t>Permuterm</a:t>
            </a:r>
            <a:r>
              <a:rPr lang="en-US" altLang="en-US" dirty="0">
                <a:effectLst>
                  <a:outerShdw blurRad="38100" dist="38100" dir="2700000" algn="tl">
                    <a:srgbClr val="000000">
                      <a:alpha val="43137"/>
                    </a:srgbClr>
                  </a:outerShdw>
                </a:effectLst>
                <a:ea typeface="ＭＳ Ｐゴシック" pitchFamily="34" charset="-128"/>
              </a:rPr>
              <a:t> indexes</a:t>
            </a:r>
          </a:p>
        </p:txBody>
      </p:sp>
    </p:spTree>
    <p:extLst>
      <p:ext uri="{BB962C8B-B14F-4D97-AF65-F5344CB8AC3E}">
        <p14:creationId xmlns:p14="http://schemas.microsoft.com/office/powerpoint/2010/main" val="2131783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IN" dirty="0"/>
              <a:t>Consider the wildcard query m*n. </a:t>
            </a:r>
          </a:p>
          <a:p>
            <a:pPr algn="just">
              <a:buFont typeface="Arial" pitchFamily="34" charset="0"/>
              <a:buChar char="•"/>
            </a:pPr>
            <a:r>
              <a:rPr lang="en-IN" dirty="0"/>
              <a:t>Rotate this wildcard query so that the * symbol appears at the end of the string after adding the $ symbol</a:t>
            </a:r>
          </a:p>
          <a:p>
            <a:pPr algn="just">
              <a:buFont typeface="Arial" pitchFamily="34" charset="0"/>
              <a:buChar char="•"/>
            </a:pPr>
            <a:r>
              <a:rPr lang="en-IN" dirty="0"/>
              <a:t>Rotated wildcard query becomes </a:t>
            </a:r>
            <a:r>
              <a:rPr lang="en-IN" dirty="0" err="1"/>
              <a:t>n$m</a:t>
            </a:r>
            <a:r>
              <a:rPr lang="en-IN" dirty="0"/>
              <a:t>*</a:t>
            </a:r>
          </a:p>
          <a:p>
            <a:pPr algn="just">
              <a:buFont typeface="Arial" pitchFamily="34" charset="0"/>
              <a:buChar char="•"/>
            </a:pPr>
            <a:r>
              <a:rPr lang="en-IN" dirty="0"/>
              <a:t>Look up this string in the permuterm index and get the terms</a:t>
            </a:r>
          </a:p>
          <a:p>
            <a:pPr algn="just">
              <a:buFont typeface="Arial" pitchFamily="34" charset="0"/>
              <a:buChar char="•"/>
            </a:pPr>
            <a:r>
              <a:rPr lang="en-IN" dirty="0"/>
              <a:t>Search in the inverted index all the documents indexed by these terms</a:t>
            </a:r>
          </a:p>
        </p:txBody>
      </p:sp>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sp>
        <p:nvSpPr>
          <p:cNvPr id="7" name="Rectangle 2"/>
          <p:cNvSpPr>
            <a:spLocks noGrp="1" noChangeArrowheads="1"/>
          </p:cNvSpPr>
          <p:nvPr>
            <p:ph sz="quarter" idx="10"/>
          </p:nvPr>
        </p:nvSpPr>
        <p:spPr/>
        <p:txBody>
          <a:bodyPr/>
          <a:lstStyle/>
          <a:p>
            <a:pPr algn="ctr"/>
            <a:r>
              <a:rPr lang="en-US" altLang="en-US" dirty="0" err="1">
                <a:effectLst>
                  <a:outerShdw blurRad="38100" dist="38100" dir="2700000" algn="tl">
                    <a:srgbClr val="000000">
                      <a:alpha val="43137"/>
                    </a:srgbClr>
                  </a:outerShdw>
                </a:effectLst>
                <a:ea typeface="ＭＳ Ｐゴシック" pitchFamily="34" charset="-128"/>
              </a:rPr>
              <a:t>Permuterm</a:t>
            </a:r>
            <a:r>
              <a:rPr lang="en-US" altLang="en-US" dirty="0">
                <a:effectLst>
                  <a:outerShdw blurRad="38100" dist="38100" dir="2700000" algn="tl">
                    <a:srgbClr val="000000">
                      <a:alpha val="43137"/>
                    </a:srgbClr>
                  </a:outerShdw>
                </a:effectLst>
                <a:ea typeface="ＭＳ Ｐゴシック" pitchFamily="34" charset="-128"/>
              </a:rPr>
              <a:t> indexes</a:t>
            </a:r>
          </a:p>
        </p:txBody>
      </p:sp>
    </p:spTree>
    <p:extLst>
      <p:ext uri="{BB962C8B-B14F-4D97-AF65-F5344CB8AC3E}">
        <p14:creationId xmlns:p14="http://schemas.microsoft.com/office/powerpoint/2010/main" val="13505709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525963"/>
          </a:xfrm>
        </p:spPr>
        <p:txBody>
          <a:bodyPr>
            <a:normAutofit/>
          </a:bodyPr>
          <a:lstStyle/>
          <a:p>
            <a:pPr algn="just">
              <a:buFont typeface="Arial" pitchFamily="34" charset="0"/>
              <a:buChar char="•"/>
            </a:pPr>
            <a:r>
              <a:rPr lang="en-IN" sz="2800" dirty="0"/>
              <a:t>A </a:t>
            </a:r>
            <a:r>
              <a:rPr lang="en-IN" sz="2800" i="1" dirty="0"/>
              <a:t>k</a:t>
            </a:r>
            <a:r>
              <a:rPr lang="en-IN" sz="2800" dirty="0"/>
              <a:t>-</a:t>
            </a:r>
            <a:r>
              <a:rPr lang="en-IN" sz="2800" i="1" dirty="0"/>
              <a:t>gram </a:t>
            </a:r>
            <a:r>
              <a:rPr lang="en-IN" sz="2800" dirty="0"/>
              <a:t>is a sequence of </a:t>
            </a:r>
            <a:r>
              <a:rPr lang="en-IN" sz="2800" i="1" dirty="0"/>
              <a:t>k </a:t>
            </a:r>
            <a:r>
              <a:rPr lang="en-IN" sz="2800" dirty="0"/>
              <a:t>characters.</a:t>
            </a:r>
          </a:p>
          <a:p>
            <a:pPr algn="just">
              <a:buFont typeface="Arial" pitchFamily="34" charset="0"/>
              <a:buChar char="•"/>
            </a:pPr>
            <a:r>
              <a:rPr lang="en-IN" sz="2800" dirty="0" err="1"/>
              <a:t>cas</a:t>
            </a:r>
            <a:r>
              <a:rPr lang="en-IN" sz="2800" dirty="0"/>
              <a:t>, </a:t>
            </a:r>
            <a:r>
              <a:rPr lang="en-IN" sz="2800" dirty="0" err="1"/>
              <a:t>ast</a:t>
            </a:r>
            <a:r>
              <a:rPr lang="en-IN" sz="2800" dirty="0"/>
              <a:t> and </a:t>
            </a:r>
            <a:r>
              <a:rPr lang="en-IN" sz="2800" dirty="0" err="1"/>
              <a:t>stl</a:t>
            </a:r>
            <a:r>
              <a:rPr lang="en-IN" sz="2800" dirty="0"/>
              <a:t> are all 3-grams occurring in the term castle.</a:t>
            </a:r>
          </a:p>
          <a:p>
            <a:pPr algn="just">
              <a:buFont typeface="Arial" pitchFamily="34" charset="0"/>
              <a:buChar char="•"/>
            </a:pPr>
            <a:r>
              <a:rPr lang="en-IN" sz="2800" dirty="0"/>
              <a:t>The full set of 3-grams generated for castle is: $</a:t>
            </a:r>
            <a:r>
              <a:rPr lang="en-IN" sz="2800" dirty="0" err="1"/>
              <a:t>ca</a:t>
            </a:r>
            <a:r>
              <a:rPr lang="en-IN" sz="2800" dirty="0"/>
              <a:t>, </a:t>
            </a:r>
            <a:r>
              <a:rPr lang="en-IN" sz="2800" dirty="0" err="1"/>
              <a:t>cas</a:t>
            </a:r>
            <a:r>
              <a:rPr lang="en-IN" sz="2800" dirty="0"/>
              <a:t>, </a:t>
            </a:r>
            <a:r>
              <a:rPr lang="en-IN" sz="2800" dirty="0" err="1"/>
              <a:t>ast</a:t>
            </a:r>
            <a:r>
              <a:rPr lang="en-IN" sz="2800" dirty="0"/>
              <a:t>, </a:t>
            </a:r>
            <a:r>
              <a:rPr lang="en-IN" sz="2800" dirty="0" err="1"/>
              <a:t>stl</a:t>
            </a:r>
            <a:r>
              <a:rPr lang="en-IN" sz="2800" dirty="0"/>
              <a:t>, </a:t>
            </a:r>
            <a:r>
              <a:rPr lang="en-IN" sz="2800" dirty="0" err="1"/>
              <a:t>tle</a:t>
            </a:r>
            <a:r>
              <a:rPr lang="en-IN" sz="2800" dirty="0"/>
              <a:t>, le$</a:t>
            </a:r>
          </a:p>
          <a:p>
            <a:pPr algn="just">
              <a:buFont typeface="Arial" pitchFamily="34" charset="0"/>
              <a:buChar char="•"/>
            </a:pPr>
            <a:r>
              <a:rPr lang="en-IN" sz="2800" dirty="0"/>
              <a:t>In a </a:t>
            </a:r>
            <a:r>
              <a:rPr lang="en-IN" sz="2800" i="1" dirty="0"/>
              <a:t>k-gram index</a:t>
            </a:r>
            <a:r>
              <a:rPr lang="en-IN" sz="2800" dirty="0"/>
              <a:t>, the dictionary contains all </a:t>
            </a:r>
            <a:r>
              <a:rPr lang="en-IN" sz="2800" i="1" dirty="0"/>
              <a:t>k</a:t>
            </a:r>
            <a:r>
              <a:rPr lang="en-IN" sz="2800" dirty="0"/>
              <a:t>-grams that occur in any term in the vocabulary</a:t>
            </a:r>
          </a:p>
          <a:p>
            <a:pPr algn="just">
              <a:buFont typeface="Arial" pitchFamily="34" charset="0"/>
              <a:buChar char="•"/>
            </a:pPr>
            <a:r>
              <a:rPr lang="en-IN" sz="2800" dirty="0"/>
              <a:t>Each postings list points from a </a:t>
            </a:r>
            <a:r>
              <a:rPr lang="en-IN" sz="2800" i="1" dirty="0"/>
              <a:t>k</a:t>
            </a:r>
            <a:r>
              <a:rPr lang="en-IN" sz="2800" dirty="0"/>
              <a:t>-gram to all vocabulary terms containing that </a:t>
            </a:r>
            <a:r>
              <a:rPr lang="en-IN" sz="2800" i="1" dirty="0"/>
              <a:t>k</a:t>
            </a:r>
            <a:r>
              <a:rPr lang="en-IN" sz="2800" dirty="0"/>
              <a:t>-gram</a:t>
            </a:r>
          </a:p>
        </p:txBody>
      </p:sp>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sp>
        <p:nvSpPr>
          <p:cNvPr id="6" name="Rectangle 2"/>
          <p:cNvSpPr>
            <a:spLocks noGrp="1" noChangeArrowheads="1"/>
          </p:cNvSpPr>
          <p:nvPr>
            <p:ph sz="quarter" idx="10"/>
          </p:nvPr>
        </p:nvSpPr>
        <p:spPr/>
        <p:txBody>
          <a:bodyPr>
            <a:normAutofit/>
          </a:bodyPr>
          <a:lstStyle/>
          <a:p>
            <a:pPr algn="ctr" eaLnBrk="1" hangingPunct="1"/>
            <a:r>
              <a:rPr lang="en-US" altLang="en-US" sz="4400" i="1" dirty="0">
                <a:effectLst>
                  <a:outerShdw blurRad="38100" dist="38100" dir="2700000" algn="tl">
                    <a:srgbClr val="000000">
                      <a:alpha val="43137"/>
                    </a:srgbClr>
                  </a:outerShdw>
                </a:effectLst>
                <a:ea typeface="ＭＳ Ｐゴシック" pitchFamily="34" charset="-128"/>
              </a:rPr>
              <a:t>k</a:t>
            </a:r>
            <a:r>
              <a:rPr lang="en-US" altLang="en-US" sz="4400" dirty="0">
                <a:effectLst>
                  <a:outerShdw blurRad="38100" dist="38100" dir="2700000" algn="tl">
                    <a:srgbClr val="000000">
                      <a:alpha val="43137"/>
                    </a:srgbClr>
                  </a:outerShdw>
                </a:effectLst>
                <a:ea typeface="ＭＳ Ｐゴシック" pitchFamily="34" charset="-128"/>
              </a:rPr>
              <a:t>-gram indexes</a:t>
            </a:r>
          </a:p>
        </p:txBody>
      </p:sp>
    </p:spTree>
    <p:extLst>
      <p:ext uri="{BB962C8B-B14F-4D97-AF65-F5344CB8AC3E}">
        <p14:creationId xmlns:p14="http://schemas.microsoft.com/office/powerpoint/2010/main" val="217971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8675" name="Content Placeholder 23"/>
          <p:cNvSpPr>
            <a:spLocks noGrp="1"/>
          </p:cNvSpPr>
          <p:nvPr>
            <p:ph idx="1"/>
          </p:nvPr>
        </p:nvSpPr>
        <p:spPr>
          <a:xfrm>
            <a:off x="139700" y="1394618"/>
            <a:ext cx="8229600" cy="4525963"/>
          </a:xfrm>
        </p:spPr>
        <p:txBody>
          <a:bodyPr/>
          <a:lstStyle/>
          <a:p>
            <a:pPr algn="just" eaLnBrk="1" hangingPunct="1">
              <a:buFont typeface="Arial" pitchFamily="34" charset="0"/>
              <a:buChar char="•"/>
            </a:pPr>
            <a:r>
              <a:rPr lang="en-US" altLang="en-US" dirty="0">
                <a:ea typeface="ＭＳ Ｐゴシック" pitchFamily="34" charset="-128"/>
              </a:rPr>
              <a:t>The </a:t>
            </a:r>
            <a:r>
              <a:rPr lang="en-US" altLang="en-US" i="1" dirty="0">
                <a:ea typeface="ＭＳ Ｐゴシック" pitchFamily="34" charset="-128"/>
              </a:rPr>
              <a:t>k</a:t>
            </a:r>
            <a:r>
              <a:rPr lang="en-US" altLang="en-US" dirty="0">
                <a:ea typeface="ＭＳ Ｐゴシック" pitchFamily="34" charset="-128"/>
              </a:rPr>
              <a:t>-gram index finds </a:t>
            </a:r>
            <a:r>
              <a:rPr lang="en-US" altLang="en-US" i="1" dirty="0">
                <a:ea typeface="ＭＳ Ｐゴシック" pitchFamily="34" charset="-128"/>
              </a:rPr>
              <a:t>terms</a:t>
            </a:r>
            <a:r>
              <a:rPr lang="en-US" altLang="en-US" dirty="0">
                <a:ea typeface="ＭＳ Ｐゴシック" pitchFamily="34" charset="-128"/>
              </a:rPr>
              <a:t> based on a query consisting of </a:t>
            </a:r>
            <a:r>
              <a:rPr lang="en-US" altLang="en-US" i="1" dirty="0">
                <a:ea typeface="ＭＳ Ｐゴシック" pitchFamily="34" charset="-128"/>
              </a:rPr>
              <a:t>k-</a:t>
            </a:r>
            <a:r>
              <a:rPr lang="en-US" altLang="en-US" dirty="0">
                <a:ea typeface="ＭＳ Ｐゴシック" pitchFamily="34" charset="-128"/>
              </a:rPr>
              <a:t>grams (here </a:t>
            </a:r>
            <a:r>
              <a:rPr lang="en-US" altLang="en-US" i="1" dirty="0">
                <a:ea typeface="ＭＳ Ｐゴシック" pitchFamily="34" charset="-128"/>
              </a:rPr>
              <a:t>k=</a:t>
            </a:r>
            <a:r>
              <a:rPr lang="en-US" altLang="en-US" dirty="0">
                <a:ea typeface="ＭＳ Ｐゴシック" pitchFamily="34" charset="-128"/>
              </a:rPr>
              <a:t>2).</a:t>
            </a:r>
          </a:p>
        </p:txBody>
      </p:sp>
      <p:sp>
        <p:nvSpPr>
          <p:cNvPr id="28676" name="Text Box 3"/>
          <p:cNvSpPr txBox="1">
            <a:spLocks noChangeArrowheads="1"/>
          </p:cNvSpPr>
          <p:nvPr/>
        </p:nvSpPr>
        <p:spPr bwMode="auto">
          <a:xfrm>
            <a:off x="1239838" y="3657600"/>
            <a:ext cx="6651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mo</a:t>
            </a:r>
          </a:p>
        </p:txBody>
      </p:sp>
      <p:sp>
        <p:nvSpPr>
          <p:cNvPr id="28677" name="Text Box 4"/>
          <p:cNvSpPr txBox="1">
            <a:spLocks noChangeArrowheads="1"/>
          </p:cNvSpPr>
          <p:nvPr/>
        </p:nvSpPr>
        <p:spPr bwMode="auto">
          <a:xfrm>
            <a:off x="1239838" y="4191000"/>
            <a:ext cx="56991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on</a:t>
            </a:r>
          </a:p>
        </p:txBody>
      </p:sp>
      <p:sp>
        <p:nvSpPr>
          <p:cNvPr id="28678" name="AutoShape 5"/>
          <p:cNvSpPr>
            <a:spLocks noChangeArrowheads="1"/>
          </p:cNvSpPr>
          <p:nvPr/>
        </p:nvSpPr>
        <p:spPr bwMode="auto">
          <a:xfrm>
            <a:off x="2057400" y="38100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28679" name="AutoShape 6"/>
          <p:cNvSpPr>
            <a:spLocks noChangeArrowheads="1"/>
          </p:cNvSpPr>
          <p:nvPr/>
        </p:nvSpPr>
        <p:spPr bwMode="auto">
          <a:xfrm>
            <a:off x="2057400" y="43434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28680" name="Text Box 7"/>
          <p:cNvSpPr txBox="1">
            <a:spLocks noChangeArrowheads="1"/>
          </p:cNvSpPr>
          <p:nvPr/>
        </p:nvSpPr>
        <p:spPr bwMode="auto">
          <a:xfrm>
            <a:off x="3297238" y="3657600"/>
            <a:ext cx="12128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among</a:t>
            </a:r>
          </a:p>
        </p:txBody>
      </p:sp>
      <p:sp>
        <p:nvSpPr>
          <p:cNvPr id="28681" name="Text Box 8"/>
          <p:cNvSpPr txBox="1">
            <a:spLocks noChangeArrowheads="1"/>
          </p:cNvSpPr>
          <p:nvPr/>
        </p:nvSpPr>
        <p:spPr bwMode="auto">
          <a:xfrm>
            <a:off x="1239838" y="3038475"/>
            <a:ext cx="67151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$m</a:t>
            </a:r>
          </a:p>
        </p:txBody>
      </p:sp>
      <p:sp>
        <p:nvSpPr>
          <p:cNvPr id="28682" name="AutoShape 9"/>
          <p:cNvSpPr>
            <a:spLocks noChangeArrowheads="1"/>
          </p:cNvSpPr>
          <p:nvPr/>
        </p:nvSpPr>
        <p:spPr bwMode="auto">
          <a:xfrm>
            <a:off x="2057400" y="32004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IN"/>
          </a:p>
        </p:txBody>
      </p:sp>
      <p:sp>
        <p:nvSpPr>
          <p:cNvPr id="28683" name="Text Box 10"/>
          <p:cNvSpPr txBox="1">
            <a:spLocks noChangeArrowheads="1"/>
          </p:cNvSpPr>
          <p:nvPr/>
        </p:nvSpPr>
        <p:spPr bwMode="auto">
          <a:xfrm>
            <a:off x="3282950" y="3038475"/>
            <a:ext cx="9715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mace</a:t>
            </a:r>
          </a:p>
        </p:txBody>
      </p:sp>
      <p:sp>
        <p:nvSpPr>
          <p:cNvPr id="28684" name="Text Box 11"/>
          <p:cNvSpPr txBox="1">
            <a:spLocks noChangeArrowheads="1"/>
          </p:cNvSpPr>
          <p:nvPr/>
        </p:nvSpPr>
        <p:spPr bwMode="auto">
          <a:xfrm>
            <a:off x="3282950" y="4257675"/>
            <a:ext cx="113823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along</a:t>
            </a:r>
          </a:p>
        </p:txBody>
      </p:sp>
      <p:sp>
        <p:nvSpPr>
          <p:cNvPr id="28685" name="Text Box 12"/>
          <p:cNvSpPr txBox="1">
            <a:spLocks noChangeArrowheads="1"/>
          </p:cNvSpPr>
          <p:nvPr/>
        </p:nvSpPr>
        <p:spPr bwMode="auto">
          <a:xfrm>
            <a:off x="4876800" y="3657600"/>
            <a:ext cx="15065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amortize</a:t>
            </a:r>
          </a:p>
        </p:txBody>
      </p:sp>
      <p:cxnSp>
        <p:nvCxnSpPr>
          <p:cNvPr id="28686" name="AutoShape 13"/>
          <p:cNvCxnSpPr>
            <a:cxnSpLocks noChangeShapeType="1"/>
            <a:stCxn id="28680" idx="3"/>
            <a:endCxn id="28685" idx="1"/>
          </p:cNvCxnSpPr>
          <p:nvPr/>
        </p:nvCxnSpPr>
        <p:spPr bwMode="auto">
          <a:xfrm>
            <a:off x="4510088" y="3890963"/>
            <a:ext cx="36671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687" name="Text Box 14"/>
          <p:cNvSpPr txBox="1">
            <a:spLocks noChangeArrowheads="1"/>
          </p:cNvSpPr>
          <p:nvPr/>
        </p:nvSpPr>
        <p:spPr bwMode="auto">
          <a:xfrm>
            <a:off x="4706938" y="3038475"/>
            <a:ext cx="13890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madden</a:t>
            </a:r>
          </a:p>
        </p:txBody>
      </p:sp>
      <p:cxnSp>
        <p:nvCxnSpPr>
          <p:cNvPr id="28688" name="AutoShape 15"/>
          <p:cNvCxnSpPr>
            <a:cxnSpLocks noChangeShapeType="1"/>
            <a:stCxn id="28683" idx="3"/>
            <a:endCxn id="28687" idx="1"/>
          </p:cNvCxnSpPr>
          <p:nvPr/>
        </p:nvCxnSpPr>
        <p:spPr bwMode="auto">
          <a:xfrm>
            <a:off x="4254500" y="3271838"/>
            <a:ext cx="45243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689" name="Line 16"/>
          <p:cNvSpPr>
            <a:spLocks noChangeShapeType="1"/>
          </p:cNvSpPr>
          <p:nvPr/>
        </p:nvSpPr>
        <p:spPr bwMode="auto">
          <a:xfrm>
            <a:off x="6096000" y="3276600"/>
            <a:ext cx="1143000" cy="0"/>
          </a:xfrm>
          <a:prstGeom prst="line">
            <a:avLst/>
          </a:prstGeom>
          <a:noFill/>
          <a:ln w="9525">
            <a:solidFill>
              <a:schemeClr val="tx1"/>
            </a:solidFill>
            <a:prstDash val="lgDash"/>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690" name="Line 17"/>
          <p:cNvSpPr>
            <a:spLocks noChangeShapeType="1"/>
          </p:cNvSpPr>
          <p:nvPr/>
        </p:nvSpPr>
        <p:spPr bwMode="auto">
          <a:xfrm>
            <a:off x="6400800" y="3886200"/>
            <a:ext cx="1143000" cy="0"/>
          </a:xfrm>
          <a:prstGeom prst="line">
            <a:avLst/>
          </a:prstGeom>
          <a:noFill/>
          <a:ln w="9525">
            <a:solidFill>
              <a:schemeClr val="tx1"/>
            </a:solidFill>
            <a:prstDash val="lgDash"/>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691" name="Line 18"/>
          <p:cNvSpPr>
            <a:spLocks noChangeShapeType="1"/>
          </p:cNvSpPr>
          <p:nvPr/>
        </p:nvSpPr>
        <p:spPr bwMode="auto">
          <a:xfrm>
            <a:off x="6096000" y="4495800"/>
            <a:ext cx="1143000" cy="0"/>
          </a:xfrm>
          <a:prstGeom prst="line">
            <a:avLst/>
          </a:prstGeom>
          <a:noFill/>
          <a:ln w="9525">
            <a:solidFill>
              <a:schemeClr val="tx1"/>
            </a:solidFill>
            <a:prstDash val="lgDash"/>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8692" name="Text Box 19"/>
          <p:cNvSpPr txBox="1">
            <a:spLocks noChangeArrowheads="1"/>
          </p:cNvSpPr>
          <p:nvPr/>
        </p:nvSpPr>
        <p:spPr bwMode="auto">
          <a:xfrm>
            <a:off x="4883150" y="4257675"/>
            <a:ext cx="133826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r>
              <a:rPr lang="en-US" altLang="en-US" sz="2400" b="1" i="1">
                <a:latin typeface="Lucida Sans" pitchFamily="34" charset="0"/>
                <a:ea typeface="Arial Unicode MS" pitchFamily="34" charset="-128"/>
              </a:rPr>
              <a:t>among</a:t>
            </a:r>
          </a:p>
        </p:txBody>
      </p:sp>
      <p:cxnSp>
        <p:nvCxnSpPr>
          <p:cNvPr id="28693" name="AutoShape 20"/>
          <p:cNvCxnSpPr>
            <a:cxnSpLocks noChangeShapeType="1"/>
            <a:stCxn id="28684" idx="3"/>
            <a:endCxn id="28692" idx="1"/>
          </p:cNvCxnSpPr>
          <p:nvPr/>
        </p:nvCxnSpPr>
        <p:spPr bwMode="auto">
          <a:xfrm>
            <a:off x="4421188" y="4487863"/>
            <a:ext cx="461962"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694" name="TextBox 21"/>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3.2.2</a:t>
            </a:r>
          </a:p>
        </p:txBody>
      </p:sp>
      <p:sp>
        <p:nvSpPr>
          <p:cNvPr id="24" name="Rectangle 2"/>
          <p:cNvSpPr>
            <a:spLocks noGrp="1" noChangeArrowheads="1"/>
          </p:cNvSpPr>
          <p:nvPr>
            <p:ph sz="quarter" idx="10"/>
          </p:nvPr>
        </p:nvSpPr>
        <p:spPr>
          <a:xfrm>
            <a:off x="304800" y="152400"/>
            <a:ext cx="6324600" cy="1143000"/>
          </a:xfrm>
        </p:spPr>
        <p:txBody>
          <a:bodyPr>
            <a:normAutofit/>
          </a:bodyPr>
          <a:lstStyle/>
          <a:p>
            <a:pPr algn="ctr" eaLnBrk="1" hangingPunct="1"/>
            <a:r>
              <a:rPr lang="en-US" altLang="en-US" sz="4400" i="1" dirty="0">
                <a:effectLst>
                  <a:outerShdw blurRad="38100" dist="38100" dir="2700000" algn="tl">
                    <a:srgbClr val="000000">
                      <a:alpha val="43137"/>
                    </a:srgbClr>
                  </a:outerShdw>
                </a:effectLst>
                <a:ea typeface="ＭＳ Ｐゴシック" pitchFamily="34" charset="-128"/>
              </a:rPr>
              <a:t>k</a:t>
            </a:r>
            <a:r>
              <a:rPr lang="en-US" altLang="en-US" sz="4400" dirty="0">
                <a:effectLst>
                  <a:outerShdw blurRad="38100" dist="38100" dir="2700000" algn="tl">
                    <a:srgbClr val="000000">
                      <a:alpha val="43137"/>
                    </a:srgbClr>
                  </a:outerShdw>
                </a:effectLst>
                <a:ea typeface="ＭＳ Ｐゴシック" pitchFamily="34" charset="-128"/>
              </a:rPr>
              <a:t>-gram indexes</a:t>
            </a:r>
          </a:p>
        </p:txBody>
      </p:sp>
      <p:sp>
        <p:nvSpPr>
          <p:cNvPr id="2" name="Rectangle 1"/>
          <p:cNvSpPr/>
          <p:nvPr/>
        </p:nvSpPr>
        <p:spPr>
          <a:xfrm>
            <a:off x="533400" y="5410200"/>
            <a:ext cx="7670006" cy="830997"/>
          </a:xfrm>
          <a:prstGeom prst="rect">
            <a:avLst/>
          </a:prstGeom>
        </p:spPr>
        <p:txBody>
          <a:bodyPr wrap="square">
            <a:spAutoFit/>
          </a:bodyPr>
          <a:lstStyle/>
          <a:p>
            <a:pPr marL="285750" indent="-285750" algn="just">
              <a:buFont typeface="Arial" pitchFamily="34" charset="0"/>
              <a:buChar char="•"/>
            </a:pPr>
            <a:r>
              <a:rPr lang="en-US" altLang="en-US" sz="2400" dirty="0">
                <a:latin typeface="Arial" pitchFamily="34" charset="0"/>
                <a:ea typeface="ＭＳ Ｐゴシック" pitchFamily="34" charset="-128"/>
                <a:cs typeface="Arial" pitchFamily="34" charset="0"/>
              </a:rPr>
              <a:t>Maintain a </a:t>
            </a:r>
            <a:r>
              <a:rPr lang="en-US" altLang="en-US" sz="2400" i="1" u="sng" dirty="0">
                <a:latin typeface="Arial" pitchFamily="34" charset="0"/>
                <a:ea typeface="ＭＳ Ｐゴシック" pitchFamily="34" charset="-128"/>
                <a:cs typeface="Arial" pitchFamily="34" charset="0"/>
              </a:rPr>
              <a:t>second</a:t>
            </a:r>
            <a:r>
              <a:rPr lang="en-US" altLang="en-US" sz="2400" dirty="0">
                <a:latin typeface="Arial" pitchFamily="34" charset="0"/>
                <a:ea typeface="ＭＳ Ｐゴシック" pitchFamily="34" charset="-128"/>
                <a:cs typeface="Arial" pitchFamily="34" charset="0"/>
              </a:rPr>
              <a:t> inverted index</a:t>
            </a:r>
            <a:r>
              <a:rPr lang="en-US" altLang="en-US" sz="2400" i="1" dirty="0">
                <a:latin typeface="Arial" pitchFamily="34" charset="0"/>
                <a:ea typeface="ＭＳ Ｐゴシック" pitchFamily="34" charset="-128"/>
                <a:cs typeface="Arial" pitchFamily="34" charset="0"/>
              </a:rPr>
              <a:t> </a:t>
            </a:r>
            <a:r>
              <a:rPr lang="en-US" altLang="en-US" sz="2400" i="1" u="sng" dirty="0">
                <a:latin typeface="Arial" pitchFamily="34" charset="0"/>
                <a:ea typeface="ＭＳ Ｐゴシック" pitchFamily="34" charset="-128"/>
                <a:cs typeface="Arial" pitchFamily="34" charset="0"/>
              </a:rPr>
              <a:t>from bigrams to</a:t>
            </a:r>
            <a:r>
              <a:rPr lang="en-US" altLang="en-US" sz="2400" dirty="0">
                <a:latin typeface="Arial" pitchFamily="34" charset="0"/>
                <a:ea typeface="ＭＳ Ｐゴシック" pitchFamily="34" charset="-128"/>
                <a:cs typeface="Arial" pitchFamily="34" charset="0"/>
              </a:rPr>
              <a:t> </a:t>
            </a:r>
            <a:r>
              <a:rPr lang="en-US" altLang="en-US" sz="2400" i="1" u="sng" dirty="0">
                <a:latin typeface="Arial" pitchFamily="34" charset="0"/>
                <a:ea typeface="ＭＳ Ｐゴシック" pitchFamily="34" charset="-128"/>
                <a:cs typeface="Arial" pitchFamily="34" charset="0"/>
              </a:rPr>
              <a:t>dictionary terms</a:t>
            </a:r>
            <a:r>
              <a:rPr lang="en-US" altLang="en-US" sz="2400" dirty="0">
                <a:latin typeface="Arial" pitchFamily="34" charset="0"/>
                <a:ea typeface="ＭＳ Ｐゴシック" pitchFamily="34" charset="-128"/>
                <a:cs typeface="Arial" pitchFamily="34" charset="0"/>
              </a:rPr>
              <a:t> that match each bigram.</a:t>
            </a:r>
            <a:endParaRPr lang="en-US" altLang="en-US" sz="2400" i="1" u="sng" dirty="0">
              <a:latin typeface="Arial" pitchFamily="34" charset="0"/>
              <a:ea typeface="ＭＳ Ｐゴシック" pitchFamily="34" charset="-128"/>
              <a:cs typeface="Arial" pitchFamily="34" charset="0"/>
            </a:endParaRPr>
          </a:p>
        </p:txBody>
      </p:sp>
      <p:sp>
        <p:nvSpPr>
          <p:cNvPr id="3" name="Date Placeholder 2"/>
          <p:cNvSpPr>
            <a:spLocks noGrp="1"/>
          </p:cNvSpPr>
          <p:nvPr>
            <p:ph type="dt" sz="half" idx="11"/>
          </p:nvPr>
        </p:nvSpPr>
        <p:spPr/>
        <p:txBody>
          <a:bodyPr/>
          <a:lstStyle/>
          <a:p>
            <a:r>
              <a:rPr lang="en-US"/>
              <a:t>10/12/2023</a:t>
            </a:r>
            <a:endParaRPr lang="en-US" dirty="0"/>
          </a:p>
        </p:txBody>
      </p:sp>
      <p:sp>
        <p:nvSpPr>
          <p:cNvPr id="4" name="Footer Placeholder 3"/>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7804268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pPr algn="just" eaLnBrk="1" hangingPunct="1">
              <a:buFont typeface="Arial" pitchFamily="34" charset="0"/>
              <a:buChar char="•"/>
            </a:pPr>
            <a:r>
              <a:rPr lang="en-US" altLang="en-US" dirty="0">
                <a:ea typeface="ＭＳ Ｐゴシック" pitchFamily="34" charset="-128"/>
              </a:rPr>
              <a:t>Query </a:t>
            </a:r>
            <a:r>
              <a:rPr lang="en-US" altLang="en-US" b="1" i="1" dirty="0" err="1">
                <a:ea typeface="ＭＳ Ｐゴシック" pitchFamily="34" charset="-128"/>
              </a:rPr>
              <a:t>mon</a:t>
            </a:r>
            <a:r>
              <a:rPr lang="en-US" altLang="en-US" b="1" i="1" dirty="0">
                <a:ea typeface="ＭＳ Ｐゴシック" pitchFamily="34" charset="-128"/>
              </a:rPr>
              <a:t>*</a:t>
            </a:r>
            <a:r>
              <a:rPr lang="en-US" altLang="en-US" dirty="0">
                <a:ea typeface="ＭＳ Ｐゴシック" pitchFamily="34" charset="-128"/>
              </a:rPr>
              <a:t> can now be run as</a:t>
            </a:r>
          </a:p>
          <a:p>
            <a:pPr lvl="1" algn="just" eaLnBrk="1" hangingPunct="1"/>
            <a:r>
              <a:rPr lang="en-US" altLang="en-US" sz="2400" b="1" i="1" dirty="0">
                <a:highlight>
                  <a:srgbClr val="FFFF00"/>
                </a:highlight>
                <a:ea typeface="ＭＳ Ｐゴシック" pitchFamily="34" charset="-128"/>
              </a:rPr>
              <a:t>$m </a:t>
            </a:r>
            <a:r>
              <a:rPr lang="en-US" altLang="en-US" sz="2400" i="1" dirty="0">
                <a:highlight>
                  <a:srgbClr val="FFFF00"/>
                </a:highlight>
                <a:ea typeface="ＭＳ Ｐゴシック" pitchFamily="34" charset="-128"/>
              </a:rPr>
              <a:t>AND</a:t>
            </a:r>
            <a:r>
              <a:rPr lang="en-US" altLang="en-US" sz="2400" b="1" i="1" dirty="0">
                <a:highlight>
                  <a:srgbClr val="FFFF00"/>
                </a:highlight>
                <a:ea typeface="ＭＳ Ｐゴシック" pitchFamily="34" charset="-128"/>
              </a:rPr>
              <a:t> </a:t>
            </a:r>
            <a:r>
              <a:rPr lang="en-US" altLang="en-US" sz="2400" b="1" i="1" dirty="0" err="1">
                <a:highlight>
                  <a:srgbClr val="FFFF00"/>
                </a:highlight>
                <a:ea typeface="ＭＳ Ｐゴシック" pitchFamily="34" charset="-128"/>
              </a:rPr>
              <a:t>mo</a:t>
            </a:r>
            <a:r>
              <a:rPr lang="en-US" altLang="en-US" sz="2400" b="1" i="1" dirty="0">
                <a:highlight>
                  <a:srgbClr val="FFFF00"/>
                </a:highlight>
                <a:ea typeface="ＭＳ Ｐゴシック" pitchFamily="34" charset="-128"/>
              </a:rPr>
              <a:t> </a:t>
            </a:r>
            <a:r>
              <a:rPr lang="en-US" altLang="en-US" sz="2400" i="1" dirty="0">
                <a:highlight>
                  <a:srgbClr val="FFFF00"/>
                </a:highlight>
                <a:ea typeface="ＭＳ Ｐゴシック" pitchFamily="34" charset="-128"/>
              </a:rPr>
              <a:t>AND</a:t>
            </a:r>
            <a:r>
              <a:rPr lang="en-US" altLang="en-US" sz="2400" b="1" i="1" dirty="0">
                <a:highlight>
                  <a:srgbClr val="FFFF00"/>
                </a:highlight>
                <a:ea typeface="ＭＳ Ｐゴシック" pitchFamily="34" charset="-128"/>
              </a:rPr>
              <a:t> on</a:t>
            </a:r>
          </a:p>
          <a:p>
            <a:pPr algn="just" eaLnBrk="1" hangingPunct="1">
              <a:buFont typeface="Arial" pitchFamily="34" charset="0"/>
              <a:buChar char="•"/>
            </a:pPr>
            <a:r>
              <a:rPr lang="en-US" altLang="en-US" dirty="0">
                <a:ea typeface="ＭＳ Ｐゴシック" pitchFamily="34" charset="-128"/>
              </a:rPr>
              <a:t>Gets terms that match AND version of the  wildcard query</a:t>
            </a:r>
          </a:p>
          <a:p>
            <a:pPr algn="just" eaLnBrk="1" hangingPunct="1">
              <a:buFont typeface="Arial" pitchFamily="34" charset="0"/>
              <a:buChar char="•"/>
            </a:pPr>
            <a:r>
              <a:rPr lang="en-US" altLang="en-US" dirty="0">
                <a:ea typeface="ＭＳ Ｐゴシック" pitchFamily="34" charset="-128"/>
              </a:rPr>
              <a:t>But the enumerated term  </a:t>
            </a:r>
            <a:r>
              <a:rPr lang="en-US" altLang="en-US" b="1" i="1" dirty="0">
                <a:ea typeface="ＭＳ Ｐゴシック" pitchFamily="34" charset="-128"/>
              </a:rPr>
              <a:t>moon  </a:t>
            </a:r>
            <a:r>
              <a:rPr lang="en-US" altLang="en-US" dirty="0">
                <a:ea typeface="ＭＳ Ｐゴシック" pitchFamily="34" charset="-128"/>
              </a:rPr>
              <a:t>will also be retrieved (False Positive)</a:t>
            </a:r>
          </a:p>
          <a:p>
            <a:pPr algn="just" eaLnBrk="1" hangingPunct="1">
              <a:buFont typeface="Arial" pitchFamily="34" charset="0"/>
              <a:buChar char="•"/>
            </a:pPr>
            <a:r>
              <a:rPr lang="en-US" altLang="en-US" dirty="0">
                <a:ea typeface="ＭＳ Ｐゴシック" pitchFamily="34" charset="-128"/>
              </a:rPr>
              <a:t>Must post-filter these terms against query</a:t>
            </a:r>
          </a:p>
          <a:p>
            <a:pPr algn="just" eaLnBrk="1" hangingPunct="1">
              <a:buFont typeface="Arial" pitchFamily="34" charset="0"/>
              <a:buChar char="•"/>
            </a:pPr>
            <a:r>
              <a:rPr lang="en-US" altLang="en-US" dirty="0">
                <a:ea typeface="ＭＳ Ｐゴシック" pitchFamily="34" charset="-128"/>
              </a:rPr>
              <a:t>Surviving enumerated terms are then looked up in the term-document inverted index</a:t>
            </a:r>
          </a:p>
          <a:p>
            <a:pPr algn="just" eaLnBrk="1" hangingPunct="1">
              <a:buFont typeface="Arial" pitchFamily="34" charset="0"/>
              <a:buChar char="•"/>
            </a:pPr>
            <a:r>
              <a:rPr lang="en-US" altLang="en-US" dirty="0">
                <a:ea typeface="ＭＳ Ｐゴシック" pitchFamily="34" charset="-128"/>
              </a:rPr>
              <a:t>Fast, space efficient.</a:t>
            </a:r>
          </a:p>
        </p:txBody>
      </p:sp>
      <p:sp>
        <p:nvSpPr>
          <p:cNvPr id="29698" name="Rectangle 2"/>
          <p:cNvSpPr>
            <a:spLocks noGrp="1" noChangeArrowheads="1"/>
          </p:cNvSpPr>
          <p:nvPr>
            <p:ph type="title" idx="4294967295"/>
          </p:nvPr>
        </p:nvSpPr>
        <p:spPr>
          <a:xfrm>
            <a:off x="0" y="274638"/>
            <a:ext cx="8229600" cy="1143000"/>
          </a:xfrm>
        </p:spPr>
        <p:txBody>
          <a:bodyPr>
            <a:normAutofit/>
          </a:bodyPr>
          <a:lstStyle/>
          <a:p>
            <a:pPr algn="ctr"/>
            <a:r>
              <a:rPr lang="en-US" altLang="en-US" sz="4400" i="1" dirty="0">
                <a:effectLst>
                  <a:outerShdw blurRad="38100" dist="38100" dir="2700000" algn="tl">
                    <a:srgbClr val="000000">
                      <a:alpha val="43137"/>
                    </a:srgbClr>
                  </a:outerShdw>
                </a:effectLst>
                <a:ea typeface="ＭＳ Ｐゴシック" pitchFamily="34" charset="-128"/>
              </a:rPr>
              <a:t>k</a:t>
            </a:r>
            <a:r>
              <a:rPr lang="en-US" altLang="en-US" sz="4400" dirty="0">
                <a:effectLst>
                  <a:outerShdw blurRad="38100" dist="38100" dir="2700000" algn="tl">
                    <a:srgbClr val="000000">
                      <a:alpha val="43137"/>
                    </a:srgbClr>
                  </a:outerShdw>
                </a:effectLst>
                <a:ea typeface="ＭＳ Ｐゴシック" pitchFamily="34" charset="-128"/>
              </a:rPr>
              <a:t>-gram indexes</a:t>
            </a:r>
          </a:p>
        </p:txBody>
      </p:sp>
      <p:sp>
        <p:nvSpPr>
          <p:cNvPr id="29701"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Calibri" pitchFamily="34" charset="0"/>
                <a:ea typeface="ＭＳ Ｐゴシック" pitchFamily="34" charset="-128"/>
              </a:defRPr>
            </a:lvl1pPr>
            <a:lvl2pPr marL="37931725" indent="-37474525">
              <a:defRPr sz="2400">
                <a:solidFill>
                  <a:schemeClr val="tx1"/>
                </a:solidFill>
                <a:latin typeface="Calibri" pitchFamily="34" charset="0"/>
                <a:ea typeface="ＭＳ Ｐゴシック" pitchFamily="34" charset="-128"/>
              </a:defRPr>
            </a:lvl2pPr>
            <a:lvl3pPr>
              <a:defRPr sz="2000">
                <a:solidFill>
                  <a:schemeClr val="tx1"/>
                </a:solidFill>
                <a:latin typeface="Calibri" pitchFamily="34" charset="0"/>
                <a:ea typeface="ＭＳ Ｐゴシック" pitchFamily="34" charset="-128"/>
              </a:defRPr>
            </a:lvl3pPr>
            <a:lvl4pPr>
              <a:defRPr sz="2000">
                <a:solidFill>
                  <a:schemeClr val="tx1"/>
                </a:solidFill>
                <a:latin typeface="Calibri" pitchFamily="34" charset="0"/>
                <a:ea typeface="ＭＳ Ｐゴシック" pitchFamily="34" charset="-128"/>
              </a:defRPr>
            </a:lvl4pPr>
            <a:lvl5pPr>
              <a:defRPr sz="2000">
                <a:solidFill>
                  <a:schemeClr val="tx1"/>
                </a:solidFill>
                <a:latin typeface="Calibri" pitchFamily="34" charset="0"/>
                <a:ea typeface="ＭＳ Ｐゴシック" pitchFamily="34" charset="-128"/>
              </a:defRPr>
            </a:lvl5pPr>
            <a:lvl6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6pPr>
            <a:lvl7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7pPr>
            <a:lvl8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8pPr>
            <a:lvl9pPr eaLnBrk="0" fontAlgn="base" hangingPunct="0">
              <a:spcAft>
                <a:spcPct val="0"/>
              </a:spcAft>
              <a:buClr>
                <a:srgbClr val="233337"/>
              </a:buClr>
              <a:buFont typeface="Wingdings" pitchFamily="2" charset="2"/>
              <a:buChar char="§"/>
              <a:defRPr sz="2000">
                <a:solidFill>
                  <a:schemeClr val="tx1"/>
                </a:solidFill>
                <a:latin typeface="Calibri" pitchFamily="34" charset="0"/>
                <a:ea typeface="ＭＳ Ｐゴシック" pitchFamily="34" charset="-128"/>
              </a:defRPr>
            </a:lvl9pPr>
          </a:lstStyle>
          <a:p>
            <a:pPr eaLnBrk="1" hangingPunct="1"/>
            <a:r>
              <a:rPr lang="en-US" altLang="en-US" sz="1600">
                <a:solidFill>
                  <a:srgbClr val="FBFCFF"/>
                </a:solidFill>
                <a:latin typeface="Lucida Sans" pitchFamily="34" charset="0"/>
                <a:ea typeface="Arial Unicode MS" pitchFamily="34" charset="-128"/>
              </a:rPr>
              <a:t>Sec. 3.2.2</a:t>
            </a:r>
          </a:p>
        </p:txBody>
      </p:sp>
      <p:sp>
        <p:nvSpPr>
          <p:cNvPr id="2" name="Date Placeholder 1"/>
          <p:cNvSpPr>
            <a:spLocks noGrp="1"/>
          </p:cNvSpPr>
          <p:nvPr>
            <p:ph type="dt" sz="half" idx="11"/>
          </p:nvPr>
        </p:nvSpPr>
        <p:spPr/>
        <p:txBody>
          <a:bodyPr/>
          <a:lstStyle/>
          <a:p>
            <a:r>
              <a:rPr lang="en-US"/>
              <a:t>10/12/2023</a:t>
            </a:r>
            <a:endParaRPr lang="en-US" dirty="0"/>
          </a:p>
        </p:txBody>
      </p:sp>
      <p:sp>
        <p:nvSpPr>
          <p:cNvPr id="3" name="Footer Placeholder 2"/>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340019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73570" y="1524000"/>
            <a:ext cx="8032230" cy="3276600"/>
          </a:xfrm>
          <a:prstGeom prst="rect">
            <a:avLst/>
          </a:prstGeom>
        </p:spPr>
      </p:pic>
      <p:sp>
        <p:nvSpPr>
          <p:cNvPr id="3" name="Content Placeholder 2"/>
          <p:cNvSpPr>
            <a:spLocks noGrp="1"/>
          </p:cNvSpPr>
          <p:nvPr>
            <p:ph sz="quarter" idx="10"/>
          </p:nvPr>
        </p:nvSpPr>
        <p:spPr/>
        <p:txBody>
          <a:bodyPr/>
          <a:lstStyle/>
          <a:p>
            <a:r>
              <a:rPr lang="en-US" dirty="0"/>
              <a:t>Exercise - </a:t>
            </a:r>
            <a:r>
              <a:rPr lang="en-US" dirty="0" err="1"/>
              <a:t>Permuterm</a:t>
            </a:r>
            <a:r>
              <a:rPr lang="en-US" dirty="0"/>
              <a:t> Index</a:t>
            </a:r>
          </a:p>
        </p:txBody>
      </p:sp>
      <p:sp>
        <p:nvSpPr>
          <p:cNvPr id="4" name="Date Placeholder 3"/>
          <p:cNvSpPr>
            <a:spLocks noGrp="1"/>
          </p:cNvSpPr>
          <p:nvPr>
            <p:ph type="dt" sz="half" idx="11"/>
          </p:nvPr>
        </p:nvSpPr>
        <p:spPr/>
        <p:txBody>
          <a:bodyPr/>
          <a:lstStyle/>
          <a:p>
            <a:r>
              <a:rPr lang="en-US"/>
              <a:t>10/12/2023</a:t>
            </a:r>
            <a:endParaRPr lang="en-US" dirty="0"/>
          </a:p>
        </p:txBody>
      </p:sp>
      <p:sp>
        <p:nvSpPr>
          <p:cNvPr id="5" name="Footer Placeholder 4"/>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50156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3C1219-67A0-4238-9CE9-DB23E439D70D}"/>
              </a:ext>
            </a:extLst>
          </p:cNvPr>
          <p:cNvSpPr>
            <a:spLocks noGrp="1"/>
          </p:cNvSpPr>
          <p:nvPr>
            <p:ph idx="1"/>
          </p:nvPr>
        </p:nvSpPr>
        <p:spPr>
          <a:xfrm>
            <a:off x="304800" y="1493837"/>
            <a:ext cx="8659688" cy="4525963"/>
          </a:xfrm>
        </p:spPr>
        <p:txBody>
          <a:bodyPr>
            <a:normAutofit/>
          </a:bodyPr>
          <a:lstStyle/>
          <a:p>
            <a:pPr algn="just"/>
            <a:r>
              <a:rPr lang="en-IN" b="1" dirty="0"/>
              <a:t>Token:  </a:t>
            </a:r>
            <a:r>
              <a:rPr lang="en-IN" b="0" i="0" u="none" strike="noStrike" baseline="0" dirty="0"/>
              <a:t>A </a:t>
            </a:r>
            <a:r>
              <a:rPr lang="en-IN" b="0" i="1" u="none" strike="noStrike" baseline="0" dirty="0">
                <a:solidFill>
                  <a:srgbClr val="FF0000"/>
                </a:solidFill>
              </a:rPr>
              <a:t>token</a:t>
            </a:r>
            <a:r>
              <a:rPr lang="en-IN" b="0" i="1" u="none" strike="noStrike" baseline="0" dirty="0"/>
              <a:t> </a:t>
            </a:r>
            <a:r>
              <a:rPr lang="en-IN" b="0" i="0" u="none" strike="noStrike" baseline="0" dirty="0"/>
              <a:t>is an instance of a sequence of characters in a particular document that are grouped together as a useful semantic unit for processing</a:t>
            </a:r>
          </a:p>
          <a:p>
            <a:pPr algn="just"/>
            <a:endParaRPr lang="en-IN" b="0" i="0" u="none" strike="noStrike" baseline="0" dirty="0"/>
          </a:p>
          <a:p>
            <a:pPr algn="just"/>
            <a:r>
              <a:rPr lang="en-IN" b="1" i="0" u="none" strike="noStrike" baseline="0" dirty="0"/>
              <a:t>Type:</a:t>
            </a:r>
            <a:r>
              <a:rPr lang="en-IN" b="0" i="0" u="none" strike="noStrike" baseline="0" dirty="0"/>
              <a:t>. A </a:t>
            </a:r>
            <a:r>
              <a:rPr lang="en-IN" b="0" i="1" u="none" strike="noStrike" baseline="0" dirty="0">
                <a:solidFill>
                  <a:srgbClr val="FF0000"/>
                </a:solidFill>
              </a:rPr>
              <a:t>type </a:t>
            </a:r>
            <a:r>
              <a:rPr lang="en-IN" b="0" i="0" u="none" strike="noStrike" baseline="0" dirty="0"/>
              <a:t>is the class of all tokens containing the same character sequence.</a:t>
            </a:r>
          </a:p>
          <a:p>
            <a:pPr algn="just"/>
            <a:endParaRPr lang="en-IN" b="1" dirty="0"/>
          </a:p>
          <a:p>
            <a:pPr algn="just"/>
            <a:r>
              <a:rPr lang="en-IN" b="1" dirty="0"/>
              <a:t>Term : </a:t>
            </a:r>
            <a:r>
              <a:rPr lang="en-IN" b="0" i="0" u="none" strike="noStrike" baseline="0" dirty="0"/>
              <a:t>A </a:t>
            </a:r>
            <a:r>
              <a:rPr lang="en-IN" b="0" i="1" u="none" strike="noStrike" baseline="0" dirty="0">
                <a:solidFill>
                  <a:srgbClr val="FF0000"/>
                </a:solidFill>
              </a:rPr>
              <a:t>term</a:t>
            </a:r>
            <a:r>
              <a:rPr lang="en-IN" b="0" i="1" u="none" strike="noStrike" baseline="0" dirty="0"/>
              <a:t> </a:t>
            </a:r>
            <a:r>
              <a:rPr lang="en-IN" b="0" i="0" u="none" strike="noStrike" baseline="0" dirty="0"/>
              <a:t>is a (perhaps normalized) type that is included in the IR system’s dictionary.</a:t>
            </a:r>
          </a:p>
          <a:p>
            <a:pPr algn="just"/>
            <a:r>
              <a:rPr lang="en-IN" b="1" dirty="0">
                <a:highlight>
                  <a:srgbClr val="FFFF00"/>
                </a:highlight>
              </a:rPr>
              <a:t>“She was young the way an actual young person is young.”</a:t>
            </a:r>
            <a:endParaRPr lang="en-IN" dirty="0">
              <a:highlight>
                <a:srgbClr val="FFFF00"/>
              </a:highlight>
            </a:endParaRPr>
          </a:p>
          <a:p>
            <a:pPr algn="just"/>
            <a:endParaRPr lang="en-IN" b="0" i="0" u="none" strike="noStrike" baseline="0" dirty="0"/>
          </a:p>
          <a:p>
            <a:pPr algn="just"/>
            <a:endParaRPr lang="en-IN" dirty="0"/>
          </a:p>
        </p:txBody>
      </p:sp>
      <p:sp>
        <p:nvSpPr>
          <p:cNvPr id="3" name="Content Placeholder 2">
            <a:extLst>
              <a:ext uri="{FF2B5EF4-FFF2-40B4-BE49-F238E27FC236}">
                <a16:creationId xmlns:a16="http://schemas.microsoft.com/office/drawing/2014/main" id="{89F7DB96-3FC5-4C8F-A557-7123BE7A78D9}"/>
              </a:ext>
            </a:extLst>
          </p:cNvPr>
          <p:cNvSpPr>
            <a:spLocks noGrp="1"/>
          </p:cNvSpPr>
          <p:nvPr>
            <p:ph sz="quarter" idx="10"/>
          </p:nvPr>
        </p:nvSpPr>
        <p:spPr/>
        <p:txBody>
          <a:bodyPr/>
          <a:lstStyle/>
          <a:p>
            <a:pPr algn="ctr"/>
            <a:r>
              <a:rPr lang="en-IN" sz="3600">
                <a:effectLst>
                  <a:outerShdw blurRad="38100" dist="38100" dir="2700000" algn="tl">
                    <a:srgbClr val="000000">
                      <a:alpha val="43137"/>
                    </a:srgbClr>
                  </a:outerShdw>
                </a:effectLst>
              </a:rPr>
              <a:t>Tokenization</a:t>
            </a:r>
            <a:endParaRPr lang="en-IN" sz="3600" dirty="0">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7A8D0A6-B186-4F41-A2FA-A8BA50E883C0}"/>
              </a:ext>
            </a:extLst>
          </p:cNvPr>
          <p:cNvSpPr>
            <a:spLocks noGrp="1"/>
          </p:cNvSpPr>
          <p:nvPr>
            <p:ph type="dt" sz="half" idx="11"/>
          </p:nvPr>
        </p:nvSpPr>
        <p:spPr/>
        <p:txBody>
          <a:bodyPr/>
          <a:lstStyle/>
          <a:p>
            <a:r>
              <a:rPr lang="en-US"/>
              <a:t>10/12/2023</a:t>
            </a:r>
            <a:endParaRPr lang="en-US" dirty="0"/>
          </a:p>
        </p:txBody>
      </p:sp>
      <p:sp>
        <p:nvSpPr>
          <p:cNvPr id="5" name="Footer Placeholder 4">
            <a:extLst>
              <a:ext uri="{FF2B5EF4-FFF2-40B4-BE49-F238E27FC236}">
                <a16:creationId xmlns:a16="http://schemas.microsoft.com/office/drawing/2014/main" id="{99843606-BE36-4B90-8154-EA063A630A4D}"/>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276094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IN" b="1" dirty="0">
                <a:solidFill>
                  <a:srgbClr val="FF0000"/>
                </a:solidFill>
              </a:rPr>
              <a:t>What are the correct tokens to use?</a:t>
            </a:r>
          </a:p>
          <a:p>
            <a:pPr algn="just">
              <a:buFont typeface="Arial" pitchFamily="34" charset="0"/>
              <a:buChar char="•"/>
            </a:pPr>
            <a:r>
              <a:rPr lang="en-IN" b="1" dirty="0" err="1"/>
              <a:t>Mr.</a:t>
            </a:r>
            <a:r>
              <a:rPr lang="en-IN" b="1" dirty="0"/>
              <a:t> O’Neill thinks that the boys’ stories about Chile’s capital aren’t amusing.</a:t>
            </a:r>
          </a:p>
          <a:p>
            <a:pPr marL="0" indent="0" algn="just"/>
            <a:endParaRPr lang="en-IN" dirty="0"/>
          </a:p>
          <a:p>
            <a:pPr marL="0" indent="0" algn="just"/>
            <a:r>
              <a:rPr lang="en-IN" dirty="0"/>
              <a:t>Language specific</a:t>
            </a:r>
          </a:p>
          <a:p>
            <a:pPr marL="0" indent="0" algn="just"/>
            <a:r>
              <a:rPr lang="en-IN" dirty="0"/>
              <a:t>Distinctive signature patterns</a:t>
            </a:r>
          </a:p>
        </p:txBody>
      </p:sp>
      <p:sp>
        <p:nvSpPr>
          <p:cNvPr id="6" name="Content Placeholder 2"/>
          <p:cNvSpPr>
            <a:spLocks noGrp="1"/>
          </p:cNvSpPr>
          <p:nvPr>
            <p:ph sz="quarter" idx="10"/>
          </p:nvPr>
        </p:nvSpPr>
        <p:spPr/>
        <p:txBody>
          <a:bodyPr>
            <a:normAutofit/>
          </a:bodyPr>
          <a:lstStyle/>
          <a:p>
            <a:pPr algn="ctr"/>
            <a:r>
              <a:rPr lang="en-IN" sz="4000" dirty="0">
                <a:effectLst>
                  <a:outerShdw blurRad="38100" dist="38100" dir="2700000" algn="tl">
                    <a:srgbClr val="000000">
                      <a:alpha val="43137"/>
                    </a:srgbClr>
                  </a:outerShdw>
                </a:effectLst>
              </a:rPr>
              <a:t>Issues in Tokenization</a:t>
            </a:r>
          </a:p>
        </p:txBody>
      </p:sp>
      <p:sp>
        <p:nvSpPr>
          <p:cNvPr id="7" name="Date Placeholder 6"/>
          <p:cNvSpPr>
            <a:spLocks noGrp="1"/>
          </p:cNvSpPr>
          <p:nvPr>
            <p:ph type="dt" sz="half" idx="11"/>
          </p:nvPr>
        </p:nvSpPr>
        <p:spPr/>
        <p:txBody>
          <a:bodyPr/>
          <a:lstStyle/>
          <a:p>
            <a:r>
              <a:rPr lang="en-US"/>
              <a:t>10/12/2023</a:t>
            </a:r>
            <a:endParaRPr lang="en-US" dirty="0"/>
          </a:p>
        </p:txBody>
      </p:sp>
      <p:sp>
        <p:nvSpPr>
          <p:cNvPr id="3" name="Footer Placeholder 2">
            <a:extLst>
              <a:ext uri="{FF2B5EF4-FFF2-40B4-BE49-F238E27FC236}">
                <a16:creationId xmlns:a16="http://schemas.microsoft.com/office/drawing/2014/main" id="{A76AC01B-4E5B-4930-ACD0-BE478964BF9C}"/>
              </a:ext>
            </a:extLst>
          </p:cNvPr>
          <p:cNvSpPr>
            <a:spLocks noGrp="1"/>
          </p:cNvSpPr>
          <p:nvPr>
            <p:ph type="ftr" sz="quarter" idx="12"/>
          </p:nvPr>
        </p:nvSpPr>
        <p:spPr/>
        <p:txBody>
          <a:bodyPr/>
          <a:lstStyle/>
          <a:p>
            <a:r>
              <a:rPr lang="en-US"/>
              <a:t>ZG537;INFORMATION RETRIEVAL; L3</a:t>
            </a:r>
            <a:endParaRPr lang="en-US" dirty="0"/>
          </a:p>
        </p:txBody>
      </p:sp>
    </p:spTree>
    <p:extLst>
      <p:ext uri="{BB962C8B-B14F-4D97-AF65-F5344CB8AC3E}">
        <p14:creationId xmlns:p14="http://schemas.microsoft.com/office/powerpoint/2010/main" val="187787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4281</TotalTime>
  <Words>4607</Words>
  <Application>Microsoft Office PowerPoint</Application>
  <PresentationFormat>On-screen Show (4:3)</PresentationFormat>
  <Paragraphs>735</Paragraphs>
  <Slides>77</Slides>
  <Notes>7</Notes>
  <HiddenSlides>0</HiddenSlides>
  <MMClips>0</MMClips>
  <ScaleCrop>false</ScaleCrop>
  <HeadingPairs>
    <vt:vector size="8" baseType="variant">
      <vt:variant>
        <vt:lpstr>Fonts Used</vt:lpstr>
      </vt:variant>
      <vt:variant>
        <vt:i4>6</vt:i4>
      </vt:variant>
      <vt:variant>
        <vt:lpstr>Theme</vt:lpstr>
      </vt:variant>
      <vt:variant>
        <vt:i4>3</vt:i4>
      </vt:variant>
      <vt:variant>
        <vt:lpstr>Slide Titles</vt:lpstr>
      </vt:variant>
      <vt:variant>
        <vt:i4>77</vt:i4>
      </vt:variant>
      <vt:variant>
        <vt:lpstr>Custom Shows</vt:lpstr>
      </vt:variant>
      <vt:variant>
        <vt:i4>1</vt:i4>
      </vt:variant>
    </vt:vector>
  </HeadingPairs>
  <TitlesOfParts>
    <vt:vector size="87" baseType="lpstr">
      <vt:lpstr>Arial</vt:lpstr>
      <vt:lpstr>Calibri</vt:lpstr>
      <vt:lpstr>Courier</vt:lpstr>
      <vt:lpstr>Lucida Sans</vt:lpstr>
      <vt:lpstr>Times New Roman</vt:lpstr>
      <vt:lpstr>Wingdings</vt:lpstr>
      <vt:lpstr>Office Theme</vt:lpstr>
      <vt:lpstr>1_Custom Design</vt:lpstr>
      <vt:lpstr>Custom Design</vt:lpstr>
      <vt:lpstr>AIMLCZG537/DSECLZG537 Information Retrieval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Stemming</vt:lpstr>
      <vt:lpstr>Porter’s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Where to  place skips?</vt:lpstr>
      <vt:lpstr>Placing skips</vt:lpstr>
      <vt:lpstr>PowerPoint Presentation</vt:lpstr>
      <vt:lpstr>PowerPoint Presentation</vt:lpstr>
      <vt:lpstr>PowerPoint Presentation</vt:lpstr>
      <vt:lpstr>PowerPoint Presentation</vt:lpstr>
      <vt:lpstr>PowerPoint Presentation</vt:lpstr>
      <vt:lpstr>Biword Indexes</vt:lpstr>
      <vt:lpstr>PowerPoint Presentation</vt:lpstr>
      <vt:lpstr>Extended biwords</vt:lpstr>
      <vt:lpstr>Issues for biword indexes</vt:lpstr>
      <vt:lpstr>Positional indexes</vt:lpstr>
      <vt:lpstr>PowerPoint Presentation</vt:lpstr>
      <vt:lpstr>PowerPoint Presentation</vt:lpstr>
      <vt:lpstr>PowerPoint Presentation</vt:lpstr>
      <vt:lpstr>PowerPoint Presentation</vt:lpstr>
      <vt:lpstr>PowerPoint Presentation</vt:lpstr>
      <vt:lpstr>Search structures for dictionaries</vt:lpstr>
      <vt:lpstr>A simple dictionary</vt:lpstr>
      <vt:lpstr>Dictionary data structures</vt:lpstr>
      <vt:lpstr>Hashtables</vt:lpstr>
      <vt:lpstr>Tree: Binary Search Tree</vt:lpstr>
      <vt:lpstr>Tree: B-tree</vt:lpstr>
      <vt:lpstr>Trees</vt:lpstr>
      <vt:lpstr>PowerPoint Presentation</vt:lpstr>
      <vt:lpstr>PowerPoint Presentation</vt:lpstr>
      <vt:lpstr>Wild-card queries: *</vt:lpstr>
      <vt:lpstr>Wild-card queries: *</vt:lpstr>
      <vt:lpstr>PowerPoint Presentation</vt:lpstr>
      <vt:lpstr>PowerPoint Presentation</vt:lpstr>
      <vt:lpstr>Permuterm indexes</vt:lpstr>
      <vt:lpstr>Permuterm indexes</vt:lpstr>
      <vt:lpstr>PowerPoint Presentation</vt:lpstr>
      <vt:lpstr>PowerPoint Presentation</vt:lpstr>
      <vt:lpstr>PowerPoint Presentation</vt:lpstr>
      <vt:lpstr>PowerPoint Presentation</vt:lpstr>
      <vt:lpstr>PowerPoint Presentation</vt:lpstr>
      <vt:lpstr>k-gram indexes</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PRAKASH PRASAD</cp:lastModifiedBy>
  <cp:revision>368</cp:revision>
  <dcterms:created xsi:type="dcterms:W3CDTF">2011-09-14T09:42:05Z</dcterms:created>
  <dcterms:modified xsi:type="dcterms:W3CDTF">2024-01-04T11:18:24Z</dcterms:modified>
</cp:coreProperties>
</file>