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0" r:id="rId2"/>
    <p:sldMasterId id="2147483668" r:id="rId3"/>
  </p:sldMasterIdLst>
  <p:notesMasterIdLst>
    <p:notesMasterId r:id="rId54"/>
  </p:notesMasterIdLst>
  <p:handoutMasterIdLst>
    <p:handoutMasterId r:id="rId55"/>
  </p:handoutMasterIdLst>
  <p:sldIdLst>
    <p:sldId id="787" r:id="rId4"/>
    <p:sldId id="372" r:id="rId5"/>
    <p:sldId id="788" r:id="rId6"/>
    <p:sldId id="620" r:id="rId7"/>
    <p:sldId id="621" r:id="rId8"/>
    <p:sldId id="622" r:id="rId9"/>
    <p:sldId id="623" r:id="rId10"/>
    <p:sldId id="624" r:id="rId11"/>
    <p:sldId id="625" r:id="rId12"/>
    <p:sldId id="626" r:id="rId13"/>
    <p:sldId id="627" r:id="rId14"/>
    <p:sldId id="628" r:id="rId15"/>
    <p:sldId id="629" r:id="rId16"/>
    <p:sldId id="630" r:id="rId17"/>
    <p:sldId id="631" r:id="rId18"/>
    <p:sldId id="632" r:id="rId19"/>
    <p:sldId id="642" r:id="rId20"/>
    <p:sldId id="655" r:id="rId21"/>
    <p:sldId id="633" r:id="rId22"/>
    <p:sldId id="634" r:id="rId23"/>
    <p:sldId id="635" r:id="rId24"/>
    <p:sldId id="636" r:id="rId25"/>
    <p:sldId id="643" r:id="rId26"/>
    <p:sldId id="644" r:id="rId27"/>
    <p:sldId id="645" r:id="rId28"/>
    <p:sldId id="646" r:id="rId29"/>
    <p:sldId id="647" r:id="rId30"/>
    <p:sldId id="648" r:id="rId31"/>
    <p:sldId id="649" r:id="rId32"/>
    <p:sldId id="650" r:id="rId33"/>
    <p:sldId id="651" r:id="rId34"/>
    <p:sldId id="652" r:id="rId35"/>
    <p:sldId id="653" r:id="rId36"/>
    <p:sldId id="654" r:id="rId37"/>
    <p:sldId id="656" r:id="rId38"/>
    <p:sldId id="685" r:id="rId39"/>
    <p:sldId id="686" r:id="rId40"/>
    <p:sldId id="657" r:id="rId41"/>
    <p:sldId id="658" r:id="rId42"/>
    <p:sldId id="683" r:id="rId43"/>
    <p:sldId id="684" r:id="rId44"/>
    <p:sldId id="659" r:id="rId45"/>
    <p:sldId id="687" r:id="rId46"/>
    <p:sldId id="688" r:id="rId47"/>
    <p:sldId id="660" r:id="rId48"/>
    <p:sldId id="661" r:id="rId49"/>
    <p:sldId id="662" r:id="rId50"/>
    <p:sldId id="663" r:id="rId51"/>
    <p:sldId id="664" r:id="rId52"/>
    <p:sldId id="665" r:id="rId53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  <a:srgbClr val="0000FF"/>
    <a:srgbClr val="00FF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2636" autoAdjust="0"/>
  </p:normalViewPr>
  <p:slideViewPr>
    <p:cSldViewPr>
      <p:cViewPr varScale="1">
        <p:scale>
          <a:sx n="94" d="100"/>
          <a:sy n="94" d="100"/>
        </p:scale>
        <p:origin x="23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0381A-7BB0-4858-91C5-00436FD606F4}" type="datetimeFigureOut">
              <a:rPr lang="en-IN" smtClean="0"/>
              <a:pPr/>
              <a:t>04-01-2024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7100-652A-405A-BF98-CBA3AF4089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34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4D447-FE21-4C45-A3D5-DC463BD17986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29559-5C6D-4B11-970C-EAED66EBCD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33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29559-5C6D-4B11-970C-EAED66EBCD5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20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30</a:t>
            </a:fld>
            <a:endParaRPr lang="en-US" dirty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978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31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918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32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570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29559-5C6D-4B11-970C-EAED66EBCD5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91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5879619" indent="-35447153">
              <a:defRPr kumimoji="1" sz="1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81164" indent="-216233">
              <a:defRPr kumimoji="1" sz="1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13629" indent="-216233">
              <a:defRPr kumimoji="1" sz="1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46095" indent="-216233">
              <a:defRPr kumimoji="1" sz="1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78560" indent="-216233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11026" indent="-216233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243491" indent="-216233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75957" indent="-216233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B7D6E97B-EA5E-4527-83B8-CB7B8B05C70C}" type="slidenum">
              <a:rPr kumimoji="0" lang="en-US" altLang="en-US">
                <a:latin typeface="Lucida Sans" pitchFamily="34" charset="0"/>
                <a:ea typeface="Arial Unicode MS" pitchFamily="34" charset="-128"/>
              </a:rPr>
              <a:pPr/>
              <a:t>37</a:t>
            </a:fld>
            <a:endParaRPr kumimoji="0" lang="en-US" altLang="en-US">
              <a:latin typeface="Lucida Sans" pitchFamily="34" charset="0"/>
              <a:ea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41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38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614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39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777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42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72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29559-5C6D-4B11-970C-EAED66EBCD5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7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29559-5C6D-4B11-970C-EAED66EBCD5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25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314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25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064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26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723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27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831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28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590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29</a:t>
            </a:fld>
            <a:endParaRPr lang="en-US" dirty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456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17/12/2023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ZG537;INFORMATION RETRIEVAL; L4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32ADB-4057-479D-BB00-318B90DAE4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17/12/2023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ZG537;INFORMATION RETRIEVAL; L4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BC39-F7B9-4EA1-8040-BA6F7D3CEE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17/12/2023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ZG537;INFORMATION RETRIEVAL; L4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1A416-2BCE-47B0-B4A7-DEA4178ACC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17/12/2023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ZG537;INFORMATION RETRIEVAL; L4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940A1-D2F6-4EDA-8BD5-5C7C4CD57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6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315200" cy="1028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00200" y="1219200"/>
            <a:ext cx="7239000" cy="5334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60042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17/12/2023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ZG537;INFORMATION RETRIEVAL; L4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14303-84FF-4674-A782-EABAC7EED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19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17/12/2023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ZG537;INFORMATION RETRIEVAL;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A89DD-5FBA-455C-938B-39A59E54A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47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01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363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591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6265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9585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9113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1901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3081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50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8495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12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935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1929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8630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017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956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9163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5297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9673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5378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80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-29817" y="6185546"/>
            <a:ext cx="2133600" cy="365125"/>
          </a:xfrm>
        </p:spPr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2590800" y="6224970"/>
            <a:ext cx="3619500" cy="365125"/>
          </a:xfrm>
        </p:spPr>
        <p:txBody>
          <a:bodyPr/>
          <a:lstStyle>
            <a:lvl1pPr>
              <a:defRPr b="1">
                <a:solidFill>
                  <a:srgbClr val="101141"/>
                </a:solidFill>
              </a:defRPr>
            </a:lvl1pPr>
          </a:lstStyle>
          <a:p>
            <a:r>
              <a:rPr lang="en-US"/>
              <a:t>ZG537;INFORMATION RETRIEVAL; L4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685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7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ZG537;INFORMATION RETRIEVAL; L4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5" r:id="rId14"/>
    <p:sldLayoutId id="2147483666" r:id="rId15"/>
    <p:sldLayoutId id="2147483667" r:id="rId16"/>
    <p:sldLayoutId id="2147483693" r:id="rId17"/>
    <p:sldLayoutId id="2147483694" r:id="rId18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17/12/2023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ZG537;INFORMATION RETRIEVAL;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61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17/12/2023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ZG537;INFORMATION RETRIEVAL;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36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/IR-boo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0200" y="3505200"/>
            <a:ext cx="6781800" cy="1524000"/>
          </a:xfrm>
        </p:spPr>
        <p:txBody>
          <a:bodyPr/>
          <a:lstStyle/>
          <a:p>
            <a:pPr algn="ctr"/>
            <a:r>
              <a:rPr lang="en-US" sz="4000" dirty="0"/>
              <a:t>AIMLCZG537/DSECLZG537</a:t>
            </a:r>
            <a:br>
              <a:rPr lang="en-US" sz="4000" dirty="0"/>
            </a:br>
            <a:r>
              <a:rPr lang="en-US" sz="4000" dirty="0"/>
              <a:t>Information Retrieval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2743200" y="4953000"/>
            <a:ext cx="6400800" cy="76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			Dr. Maheswari  Karthikeyan</a:t>
            </a:r>
          </a:p>
          <a:p>
            <a:pPr>
              <a:buNone/>
            </a:pPr>
            <a:r>
              <a:rPr lang="en-US" sz="24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			          Lecture4 : 17-12-2023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22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Permuterm indexes</a:t>
            </a:r>
          </a:p>
        </p:txBody>
      </p:sp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3.2.1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83" y="1388185"/>
            <a:ext cx="5593432" cy="348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8593" y="4869650"/>
            <a:ext cx="87868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From the permuterm we can  get the term and then from the standard index we can  get the documents containing the term.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38300"/>
            <a:ext cx="6400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Permuterm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 indexes</a:t>
            </a:r>
          </a:p>
        </p:txBody>
      </p:sp>
    </p:spTree>
    <p:extLst>
      <p:ext uri="{BB962C8B-B14F-4D97-AF65-F5344CB8AC3E}">
        <p14:creationId xmlns:p14="http://schemas.microsoft.com/office/powerpoint/2010/main" val="250930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69342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Permuterm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 indexes</a:t>
            </a:r>
          </a:p>
        </p:txBody>
      </p:sp>
    </p:spTree>
    <p:extLst>
      <p:ext uri="{BB962C8B-B14F-4D97-AF65-F5344CB8AC3E}">
        <p14:creationId xmlns:p14="http://schemas.microsoft.com/office/powerpoint/2010/main" val="213178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IN" dirty="0"/>
              <a:t>Consider the wildcard query m*n. 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Rotate this wildcard query so that the * symbol appears at the end of the string after adding the $ symbol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Rotated wildcard query becomes </a:t>
            </a:r>
            <a:r>
              <a:rPr lang="en-IN" dirty="0" err="1"/>
              <a:t>n$m</a:t>
            </a:r>
            <a:r>
              <a:rPr lang="en-IN" dirty="0"/>
              <a:t>*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Look up this string in the permuterm index and get the terms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Search in the inverted index all the documents indexed by these terms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Permuterm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 indexes</a:t>
            </a:r>
          </a:p>
        </p:txBody>
      </p:sp>
    </p:spTree>
    <p:extLst>
      <p:ext uri="{BB962C8B-B14F-4D97-AF65-F5344CB8AC3E}">
        <p14:creationId xmlns:p14="http://schemas.microsoft.com/office/powerpoint/2010/main" val="1350570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dirty="0"/>
              <a:t>A </a:t>
            </a:r>
            <a:r>
              <a:rPr lang="en-IN" sz="2800" i="1" dirty="0"/>
              <a:t>k</a:t>
            </a:r>
            <a:r>
              <a:rPr lang="en-IN" sz="2800" dirty="0"/>
              <a:t>-</a:t>
            </a:r>
            <a:r>
              <a:rPr lang="en-IN" sz="2800" i="1" dirty="0"/>
              <a:t>gram </a:t>
            </a:r>
            <a:r>
              <a:rPr lang="en-IN" sz="2800" dirty="0"/>
              <a:t>is a sequence of </a:t>
            </a:r>
            <a:r>
              <a:rPr lang="en-IN" sz="2800" i="1" dirty="0"/>
              <a:t>k </a:t>
            </a:r>
            <a:r>
              <a:rPr lang="en-IN" sz="2800" dirty="0"/>
              <a:t>characters.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err="1"/>
              <a:t>cas</a:t>
            </a:r>
            <a:r>
              <a:rPr lang="en-IN" sz="2800" dirty="0"/>
              <a:t>, </a:t>
            </a:r>
            <a:r>
              <a:rPr lang="en-IN" sz="2800" dirty="0" err="1"/>
              <a:t>ast</a:t>
            </a:r>
            <a:r>
              <a:rPr lang="en-IN" sz="2800" dirty="0"/>
              <a:t> and </a:t>
            </a:r>
            <a:r>
              <a:rPr lang="en-IN" sz="2800" dirty="0" err="1"/>
              <a:t>stl</a:t>
            </a:r>
            <a:r>
              <a:rPr lang="en-IN" sz="2800" dirty="0"/>
              <a:t> are all 3-grams occurring in the term castle.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The full set of 3-grams generated for castle is: $</a:t>
            </a:r>
            <a:r>
              <a:rPr lang="en-IN" sz="2800" dirty="0" err="1"/>
              <a:t>ca</a:t>
            </a:r>
            <a:r>
              <a:rPr lang="en-IN" sz="2800" dirty="0"/>
              <a:t>, </a:t>
            </a:r>
            <a:r>
              <a:rPr lang="en-IN" sz="2800" dirty="0" err="1"/>
              <a:t>cas</a:t>
            </a:r>
            <a:r>
              <a:rPr lang="en-IN" sz="2800" dirty="0"/>
              <a:t>, </a:t>
            </a:r>
            <a:r>
              <a:rPr lang="en-IN" sz="2800" dirty="0" err="1"/>
              <a:t>ast</a:t>
            </a:r>
            <a:r>
              <a:rPr lang="en-IN" sz="2800" dirty="0"/>
              <a:t>, </a:t>
            </a:r>
            <a:r>
              <a:rPr lang="en-IN" sz="2800" dirty="0" err="1"/>
              <a:t>stl</a:t>
            </a:r>
            <a:r>
              <a:rPr lang="en-IN" sz="2800" dirty="0"/>
              <a:t>, </a:t>
            </a:r>
            <a:r>
              <a:rPr lang="en-IN" sz="2800" dirty="0" err="1"/>
              <a:t>tle</a:t>
            </a:r>
            <a:r>
              <a:rPr lang="en-IN" sz="2800" dirty="0"/>
              <a:t>, le$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In a </a:t>
            </a:r>
            <a:r>
              <a:rPr lang="en-IN" sz="2800" i="1" dirty="0"/>
              <a:t>k-gram index</a:t>
            </a:r>
            <a:r>
              <a:rPr lang="en-IN" sz="2800" dirty="0"/>
              <a:t>, the dictionary contains all </a:t>
            </a:r>
            <a:r>
              <a:rPr lang="en-IN" sz="2800" i="1" dirty="0"/>
              <a:t>k</a:t>
            </a:r>
            <a:r>
              <a:rPr lang="en-IN" sz="2800" dirty="0"/>
              <a:t>-grams that occur in any term in the vocabulary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Each postings list points from a </a:t>
            </a:r>
            <a:r>
              <a:rPr lang="en-IN" sz="2800" i="1" dirty="0"/>
              <a:t>k</a:t>
            </a:r>
            <a:r>
              <a:rPr lang="en-IN" sz="2800" dirty="0"/>
              <a:t>-gram to all vocabulary terms containing that </a:t>
            </a:r>
            <a:r>
              <a:rPr lang="en-IN" sz="2800" i="1" dirty="0"/>
              <a:t>k</a:t>
            </a:r>
            <a:r>
              <a:rPr lang="en-IN" sz="2800" dirty="0"/>
              <a:t>-gram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k</a:t>
            </a:r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-gram indexes</a:t>
            </a:r>
          </a:p>
        </p:txBody>
      </p:sp>
    </p:spTree>
    <p:extLst>
      <p:ext uri="{BB962C8B-B14F-4D97-AF65-F5344CB8AC3E}">
        <p14:creationId xmlns:p14="http://schemas.microsoft.com/office/powerpoint/2010/main" val="217971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3"/>
          <p:cNvSpPr>
            <a:spLocks noGrp="1"/>
          </p:cNvSpPr>
          <p:nvPr>
            <p:ph idx="1"/>
          </p:nvPr>
        </p:nvSpPr>
        <p:spPr>
          <a:xfrm>
            <a:off x="139700" y="1394618"/>
            <a:ext cx="8229600" cy="4525963"/>
          </a:xfrm>
        </p:spPr>
        <p:txBody>
          <a:bodyPr/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The </a:t>
            </a:r>
            <a:r>
              <a:rPr lang="en-US" altLang="en-US" i="1" dirty="0">
                <a:ea typeface="ＭＳ Ｐゴシック" pitchFamily="34" charset="-128"/>
              </a:rPr>
              <a:t>k</a:t>
            </a:r>
            <a:r>
              <a:rPr lang="en-US" altLang="en-US" dirty="0">
                <a:ea typeface="ＭＳ Ｐゴシック" pitchFamily="34" charset="-128"/>
              </a:rPr>
              <a:t>-gram index finds </a:t>
            </a:r>
            <a:r>
              <a:rPr lang="en-US" altLang="en-US" i="1" dirty="0">
                <a:ea typeface="ＭＳ Ｐゴシック" pitchFamily="34" charset="-128"/>
              </a:rPr>
              <a:t>terms</a:t>
            </a:r>
            <a:r>
              <a:rPr lang="en-US" altLang="en-US" dirty="0">
                <a:ea typeface="ＭＳ Ｐゴシック" pitchFamily="34" charset="-128"/>
              </a:rPr>
              <a:t> based on a query consisting of </a:t>
            </a:r>
            <a:r>
              <a:rPr lang="en-US" altLang="en-US" i="1" dirty="0">
                <a:ea typeface="ＭＳ Ｐゴシック" pitchFamily="34" charset="-128"/>
              </a:rPr>
              <a:t>k-</a:t>
            </a:r>
            <a:r>
              <a:rPr lang="en-US" altLang="en-US" dirty="0">
                <a:ea typeface="ＭＳ Ｐゴシック" pitchFamily="34" charset="-128"/>
              </a:rPr>
              <a:t>grams (here </a:t>
            </a:r>
            <a:r>
              <a:rPr lang="en-US" altLang="en-US" i="1" dirty="0">
                <a:ea typeface="ＭＳ Ｐゴシック" pitchFamily="34" charset="-128"/>
              </a:rPr>
              <a:t>k=</a:t>
            </a:r>
            <a:r>
              <a:rPr lang="en-US" altLang="en-US" dirty="0">
                <a:ea typeface="ＭＳ Ｐゴシック" pitchFamily="34" charset="-128"/>
              </a:rPr>
              <a:t>2).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1239838" y="3657600"/>
            <a:ext cx="6651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400" b="1" i="1">
                <a:latin typeface="Lucida Sans" pitchFamily="34" charset="0"/>
                <a:ea typeface="Arial Unicode MS" pitchFamily="34" charset="-128"/>
              </a:rPr>
              <a:t>mo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1239838" y="4191000"/>
            <a:ext cx="5699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400" b="1" i="1">
                <a:latin typeface="Lucida Sans" pitchFamily="34" charset="0"/>
                <a:ea typeface="Arial Unicode MS" pitchFamily="34" charset="-128"/>
              </a:rPr>
              <a:t>on</a:t>
            </a:r>
          </a:p>
        </p:txBody>
      </p:sp>
      <p:sp>
        <p:nvSpPr>
          <p:cNvPr id="28678" name="AutoShape 5"/>
          <p:cNvSpPr>
            <a:spLocks noChangeArrowheads="1"/>
          </p:cNvSpPr>
          <p:nvPr/>
        </p:nvSpPr>
        <p:spPr bwMode="auto">
          <a:xfrm>
            <a:off x="2057400" y="3810000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679" name="AutoShape 6"/>
          <p:cNvSpPr>
            <a:spLocks noChangeArrowheads="1"/>
          </p:cNvSpPr>
          <p:nvPr/>
        </p:nvSpPr>
        <p:spPr bwMode="auto">
          <a:xfrm>
            <a:off x="2057400" y="4343400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3297238" y="3657600"/>
            <a:ext cx="12128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400" b="1" i="1">
                <a:latin typeface="Lucida Sans" pitchFamily="34" charset="0"/>
                <a:ea typeface="Arial Unicode MS" pitchFamily="34" charset="-128"/>
              </a:rPr>
              <a:t>among</a:t>
            </a:r>
          </a:p>
        </p:txBody>
      </p:sp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1239838" y="3038475"/>
            <a:ext cx="6715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400" b="1" i="1">
                <a:latin typeface="Lucida Sans" pitchFamily="34" charset="0"/>
                <a:ea typeface="Arial Unicode MS" pitchFamily="34" charset="-128"/>
              </a:rPr>
              <a:t>$m</a:t>
            </a:r>
          </a:p>
        </p:txBody>
      </p:sp>
      <p:sp>
        <p:nvSpPr>
          <p:cNvPr id="28682" name="AutoShape 9"/>
          <p:cNvSpPr>
            <a:spLocks noChangeArrowheads="1"/>
          </p:cNvSpPr>
          <p:nvPr/>
        </p:nvSpPr>
        <p:spPr bwMode="auto">
          <a:xfrm>
            <a:off x="2057400" y="3200400"/>
            <a:ext cx="11430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683" name="Text Box 10"/>
          <p:cNvSpPr txBox="1">
            <a:spLocks noChangeArrowheads="1"/>
          </p:cNvSpPr>
          <p:nvPr/>
        </p:nvSpPr>
        <p:spPr bwMode="auto">
          <a:xfrm>
            <a:off x="3282950" y="3038475"/>
            <a:ext cx="9715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400" b="1" i="1">
                <a:latin typeface="Lucida Sans" pitchFamily="34" charset="0"/>
                <a:ea typeface="Arial Unicode MS" pitchFamily="34" charset="-128"/>
              </a:rPr>
              <a:t>mace</a:t>
            </a:r>
          </a:p>
        </p:txBody>
      </p:sp>
      <p:sp>
        <p:nvSpPr>
          <p:cNvPr id="28684" name="Text Box 11"/>
          <p:cNvSpPr txBox="1">
            <a:spLocks noChangeArrowheads="1"/>
          </p:cNvSpPr>
          <p:nvPr/>
        </p:nvSpPr>
        <p:spPr bwMode="auto">
          <a:xfrm>
            <a:off x="3282950" y="4257675"/>
            <a:ext cx="1138238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400" b="1" i="1">
                <a:latin typeface="Lucida Sans" pitchFamily="34" charset="0"/>
                <a:ea typeface="Arial Unicode MS" pitchFamily="34" charset="-128"/>
              </a:rPr>
              <a:t>along</a:t>
            </a:r>
          </a:p>
        </p:txBody>
      </p:sp>
      <p:sp>
        <p:nvSpPr>
          <p:cNvPr id="28685" name="Text Box 12"/>
          <p:cNvSpPr txBox="1">
            <a:spLocks noChangeArrowheads="1"/>
          </p:cNvSpPr>
          <p:nvPr/>
        </p:nvSpPr>
        <p:spPr bwMode="auto">
          <a:xfrm>
            <a:off x="4876800" y="3657600"/>
            <a:ext cx="1506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400" b="1" i="1">
                <a:latin typeface="Lucida Sans" pitchFamily="34" charset="0"/>
                <a:ea typeface="Arial Unicode MS" pitchFamily="34" charset="-128"/>
              </a:rPr>
              <a:t>amortize</a:t>
            </a:r>
          </a:p>
        </p:txBody>
      </p:sp>
      <p:cxnSp>
        <p:nvCxnSpPr>
          <p:cNvPr id="28686" name="AutoShape 13"/>
          <p:cNvCxnSpPr>
            <a:cxnSpLocks noChangeShapeType="1"/>
            <a:stCxn id="28680" idx="3"/>
            <a:endCxn id="28685" idx="1"/>
          </p:cNvCxnSpPr>
          <p:nvPr/>
        </p:nvCxnSpPr>
        <p:spPr bwMode="auto">
          <a:xfrm>
            <a:off x="4510088" y="3890963"/>
            <a:ext cx="3667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7" name="Text Box 14"/>
          <p:cNvSpPr txBox="1">
            <a:spLocks noChangeArrowheads="1"/>
          </p:cNvSpPr>
          <p:nvPr/>
        </p:nvSpPr>
        <p:spPr bwMode="auto">
          <a:xfrm>
            <a:off x="4706938" y="3038475"/>
            <a:ext cx="13890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400" b="1" i="1">
                <a:latin typeface="Lucida Sans" pitchFamily="34" charset="0"/>
                <a:ea typeface="Arial Unicode MS" pitchFamily="34" charset="-128"/>
              </a:rPr>
              <a:t>madden</a:t>
            </a:r>
          </a:p>
        </p:txBody>
      </p:sp>
      <p:cxnSp>
        <p:nvCxnSpPr>
          <p:cNvPr id="28688" name="AutoShape 15"/>
          <p:cNvCxnSpPr>
            <a:cxnSpLocks noChangeShapeType="1"/>
            <a:stCxn id="28683" idx="3"/>
            <a:endCxn id="28687" idx="1"/>
          </p:cNvCxnSpPr>
          <p:nvPr/>
        </p:nvCxnSpPr>
        <p:spPr bwMode="auto">
          <a:xfrm>
            <a:off x="4254500" y="3271838"/>
            <a:ext cx="4524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9" name="Line 16"/>
          <p:cNvSpPr>
            <a:spLocks noChangeShapeType="1"/>
          </p:cNvSpPr>
          <p:nvPr/>
        </p:nvSpPr>
        <p:spPr bwMode="auto">
          <a:xfrm>
            <a:off x="6096000" y="3276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90" name="Line 17"/>
          <p:cNvSpPr>
            <a:spLocks noChangeShapeType="1"/>
          </p:cNvSpPr>
          <p:nvPr/>
        </p:nvSpPr>
        <p:spPr bwMode="auto">
          <a:xfrm>
            <a:off x="6400800" y="3886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91" name="Line 18"/>
          <p:cNvSpPr>
            <a:spLocks noChangeShapeType="1"/>
          </p:cNvSpPr>
          <p:nvPr/>
        </p:nvSpPr>
        <p:spPr bwMode="auto">
          <a:xfrm>
            <a:off x="6096000" y="4495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92" name="Text Box 19"/>
          <p:cNvSpPr txBox="1">
            <a:spLocks noChangeArrowheads="1"/>
          </p:cNvSpPr>
          <p:nvPr/>
        </p:nvSpPr>
        <p:spPr bwMode="auto">
          <a:xfrm>
            <a:off x="4883150" y="4257675"/>
            <a:ext cx="13382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400" b="1" i="1">
                <a:latin typeface="Lucida Sans" pitchFamily="34" charset="0"/>
                <a:ea typeface="Arial Unicode MS" pitchFamily="34" charset="-128"/>
              </a:rPr>
              <a:t>among</a:t>
            </a:r>
          </a:p>
        </p:txBody>
      </p:sp>
      <p:cxnSp>
        <p:nvCxnSpPr>
          <p:cNvPr id="28693" name="AutoShape 20"/>
          <p:cNvCxnSpPr>
            <a:cxnSpLocks noChangeShapeType="1"/>
            <a:stCxn id="28684" idx="3"/>
            <a:endCxn id="28692" idx="1"/>
          </p:cNvCxnSpPr>
          <p:nvPr/>
        </p:nvCxnSpPr>
        <p:spPr bwMode="auto">
          <a:xfrm>
            <a:off x="4421188" y="4487863"/>
            <a:ext cx="46196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4" name="TextBox 21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3.2.2</a:t>
            </a:r>
          </a:p>
        </p:txBody>
      </p:sp>
      <p:sp>
        <p:nvSpPr>
          <p:cNvPr id="24" name="Rectangle 2"/>
          <p:cNvSpPr>
            <a:spLocks noGrp="1" noChangeArrowheads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k</a:t>
            </a:r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-gram indexes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5410200"/>
            <a:ext cx="76700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Maintain a </a:t>
            </a:r>
            <a:r>
              <a:rPr lang="en-US" altLang="en-US" sz="2400" i="1" u="sng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second</a:t>
            </a:r>
            <a:r>
              <a:rPr lang="en-US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inverted index</a:t>
            </a:r>
            <a:r>
              <a:rPr lang="en-US" altLang="en-US" sz="24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en-US" sz="2400" i="1" u="sng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from bigrams to</a:t>
            </a:r>
            <a:r>
              <a:rPr lang="en-US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en-US" sz="2400" i="1" u="sng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dictionary terms</a:t>
            </a:r>
            <a:r>
              <a:rPr lang="en-US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that match each bigram.</a:t>
            </a:r>
            <a:endParaRPr lang="en-US" altLang="en-US" sz="2400" i="1" u="sng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26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Query </a:t>
            </a:r>
            <a:r>
              <a:rPr lang="en-US" altLang="en-US" b="1" i="1" dirty="0" err="1">
                <a:ea typeface="ＭＳ Ｐゴシック" pitchFamily="34" charset="-128"/>
              </a:rPr>
              <a:t>mon</a:t>
            </a:r>
            <a:r>
              <a:rPr lang="en-US" altLang="en-US" b="1" i="1" dirty="0">
                <a:ea typeface="ＭＳ Ｐゴシック" pitchFamily="34" charset="-128"/>
              </a:rPr>
              <a:t>*</a:t>
            </a:r>
            <a:r>
              <a:rPr lang="en-US" altLang="en-US" dirty="0">
                <a:ea typeface="ＭＳ Ｐゴシック" pitchFamily="34" charset="-128"/>
              </a:rPr>
              <a:t> can now be run as</a:t>
            </a:r>
          </a:p>
          <a:p>
            <a:pPr lvl="1" algn="just" eaLnBrk="1" hangingPunct="1"/>
            <a:r>
              <a:rPr lang="en-US" altLang="en-US" sz="2400" b="1" i="1" dirty="0">
                <a:highlight>
                  <a:srgbClr val="FFFF00"/>
                </a:highlight>
                <a:ea typeface="ＭＳ Ｐゴシック" pitchFamily="34" charset="-128"/>
              </a:rPr>
              <a:t>$m </a:t>
            </a:r>
            <a:r>
              <a:rPr lang="en-US" altLang="en-US" sz="2400" i="1" dirty="0">
                <a:highlight>
                  <a:srgbClr val="FFFF00"/>
                </a:highlight>
                <a:ea typeface="ＭＳ Ｐゴシック" pitchFamily="34" charset="-128"/>
              </a:rPr>
              <a:t>AND</a:t>
            </a:r>
            <a:r>
              <a:rPr lang="en-US" altLang="en-US" sz="2400" b="1" i="1" dirty="0">
                <a:highlight>
                  <a:srgbClr val="FFFF00"/>
                </a:highlight>
                <a:ea typeface="ＭＳ Ｐゴシック" pitchFamily="34" charset="-128"/>
              </a:rPr>
              <a:t> </a:t>
            </a:r>
            <a:r>
              <a:rPr lang="en-US" altLang="en-US" sz="2400" b="1" i="1" dirty="0" err="1">
                <a:highlight>
                  <a:srgbClr val="FFFF00"/>
                </a:highlight>
                <a:ea typeface="ＭＳ Ｐゴシック" pitchFamily="34" charset="-128"/>
              </a:rPr>
              <a:t>mo</a:t>
            </a:r>
            <a:r>
              <a:rPr lang="en-US" altLang="en-US" sz="2400" b="1" i="1" dirty="0">
                <a:highlight>
                  <a:srgbClr val="FFFF00"/>
                </a:highlight>
                <a:ea typeface="ＭＳ Ｐゴシック" pitchFamily="34" charset="-128"/>
              </a:rPr>
              <a:t> </a:t>
            </a:r>
            <a:r>
              <a:rPr lang="en-US" altLang="en-US" sz="2400" i="1" dirty="0">
                <a:highlight>
                  <a:srgbClr val="FFFF00"/>
                </a:highlight>
                <a:ea typeface="ＭＳ Ｐゴシック" pitchFamily="34" charset="-128"/>
              </a:rPr>
              <a:t>AND</a:t>
            </a:r>
            <a:r>
              <a:rPr lang="en-US" altLang="en-US" sz="2400" b="1" i="1" dirty="0">
                <a:highlight>
                  <a:srgbClr val="FFFF00"/>
                </a:highlight>
                <a:ea typeface="ＭＳ Ｐゴシック" pitchFamily="34" charset="-128"/>
              </a:rPr>
              <a:t> on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Gets terms that match AND version of the  wildcard query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But the enumerated term  </a:t>
            </a:r>
            <a:r>
              <a:rPr lang="en-US" altLang="en-US" b="1" i="1" dirty="0">
                <a:ea typeface="ＭＳ Ｐゴシック" pitchFamily="34" charset="-128"/>
              </a:rPr>
              <a:t>moon  </a:t>
            </a:r>
            <a:r>
              <a:rPr lang="en-US" altLang="en-US" dirty="0">
                <a:ea typeface="ＭＳ Ｐゴシック" pitchFamily="34" charset="-128"/>
              </a:rPr>
              <a:t>will also be retrieved (False Positive)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Must post-filter these terms against query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Surviving enumerated terms are then looked up in the term-document inverted index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Fast, space efficient.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k</a:t>
            </a:r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-gram indexes</a:t>
            </a:r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3.2.2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9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70" y="1524000"/>
            <a:ext cx="8032230" cy="3276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Exercise - </a:t>
            </a:r>
            <a:r>
              <a:rPr lang="en-US" dirty="0" err="1"/>
              <a:t>Permuterm</a:t>
            </a:r>
            <a:r>
              <a:rPr lang="en-US" dirty="0"/>
              <a:t> Index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69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484784"/>
            <a:ext cx="8229600" cy="2296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B050"/>
                </a:solidFill>
                <a:ea typeface="ＭＳ Ｐゴシック" pitchFamily="34" charset="-128"/>
              </a:rPr>
              <a:t>Wild-card queries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  <a:ea typeface="ＭＳ Ｐゴシック" pitchFamily="34" charset="-128"/>
              </a:rPr>
              <a:t>Spelling correction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2800" dirty="0"/>
              <a:t>Phonetic correction</a:t>
            </a:r>
            <a:endParaRPr lang="en-US" altLang="en-US" sz="2800" dirty="0">
              <a:ea typeface="ＭＳ Ｐゴシック" pitchFamily="34" charset="-128"/>
            </a:endParaRPr>
          </a:p>
          <a:p>
            <a:pPr algn="ctr"/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14480" y="214290"/>
            <a:ext cx="44810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Tolerant Retrieval</a:t>
            </a:r>
          </a:p>
        </p:txBody>
      </p:sp>
    </p:spTree>
    <p:extLst>
      <p:ext uri="{BB962C8B-B14F-4D97-AF65-F5344CB8AC3E}">
        <p14:creationId xmlns:p14="http://schemas.microsoft.com/office/powerpoint/2010/main" val="29986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519" y="1356360"/>
            <a:ext cx="8822961" cy="4525963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dirty="0"/>
              <a:t>Among the various alternative correct spellings for a  mis-spelled query, choose the “nearest” one.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When two correctly spelled queries are tied (or nearly tied), select the one that is more common.</a:t>
            </a:r>
          </a:p>
          <a:p>
            <a:pPr marL="0" indent="0" algn="just"/>
            <a:r>
              <a:rPr lang="en-IN" b="1" dirty="0">
                <a:solidFill>
                  <a:srgbClr val="FF0000"/>
                </a:solidFill>
              </a:rPr>
              <a:t>Two forms of Correction:</a:t>
            </a:r>
          </a:p>
          <a:p>
            <a:pPr lvl="1"/>
            <a:r>
              <a:rPr lang="en-US" altLang="en-US" sz="2400" dirty="0">
                <a:solidFill>
                  <a:srgbClr val="0000FF"/>
                </a:solidFill>
                <a:ea typeface="ＭＳ Ｐゴシック" pitchFamily="34" charset="-128"/>
              </a:rPr>
              <a:t>Isolated word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Check each word on its own for misspelling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Will not catch typos resulting in correctly spelled words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 e.g., </a:t>
            </a:r>
            <a:r>
              <a:rPr lang="en-US" altLang="en-US" b="1" i="1" dirty="0">
                <a:ea typeface="ＭＳ Ｐゴシック" pitchFamily="34" charset="-128"/>
              </a:rPr>
              <a:t>from </a:t>
            </a:r>
            <a:r>
              <a:rPr lang="en-US" altLang="en-US" b="1" i="1" dirty="0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altLang="en-US" b="1" i="1" dirty="0">
                <a:ea typeface="ＭＳ Ｐゴシック" pitchFamily="34" charset="-128"/>
              </a:rPr>
              <a:t> form</a:t>
            </a:r>
          </a:p>
          <a:p>
            <a:pPr lvl="1"/>
            <a:r>
              <a:rPr lang="en-US" altLang="en-US" sz="2400" dirty="0">
                <a:solidFill>
                  <a:srgbClr val="0000FF"/>
                </a:solidFill>
                <a:ea typeface="ＭＳ Ｐゴシック" pitchFamily="34" charset="-128"/>
              </a:rPr>
              <a:t>Context-sensitive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Look at surrounding words, 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e.g., </a:t>
            </a:r>
            <a:r>
              <a:rPr lang="en-US" altLang="en-US" b="1" i="1" dirty="0">
                <a:ea typeface="ＭＳ Ｐゴシック" pitchFamily="34" charset="-128"/>
              </a:rPr>
              <a:t>I flew </a:t>
            </a:r>
            <a:r>
              <a:rPr lang="en-US" altLang="en-US" b="1" i="1" u="sng" dirty="0">
                <a:ea typeface="ＭＳ Ｐゴシック" pitchFamily="34" charset="-128"/>
              </a:rPr>
              <a:t>form</a:t>
            </a:r>
            <a:r>
              <a:rPr lang="en-US" altLang="en-US" b="1" i="1" dirty="0">
                <a:ea typeface="ＭＳ Ｐゴシック" pitchFamily="34" charset="-128"/>
              </a:rPr>
              <a:t> Heathrow to Narita</a:t>
            </a:r>
            <a:endParaRPr lang="en-IN" dirty="0"/>
          </a:p>
          <a:p>
            <a:pPr marL="0" indent="0" algn="just"/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Spelling correction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1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20" y="1500174"/>
            <a:ext cx="8858280" cy="4525963"/>
          </a:xfrm>
        </p:spPr>
        <p:txBody>
          <a:bodyPr>
            <a:noAutofit/>
          </a:bodyPr>
          <a:lstStyle/>
          <a:p>
            <a:pPr marL="0" indent="0"/>
            <a:r>
              <a:rPr lang="en-IN" sz="3200" dirty="0"/>
              <a:t>Chapter 3:</a:t>
            </a: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/>
              <a:t>Dictionaries and Tolerant Retrieval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Tolerant Retrieval</a:t>
            </a:r>
          </a:p>
          <a:p>
            <a:pPr>
              <a:buFont typeface="Arial" pitchFamily="34" charset="0"/>
              <a:buChar char="•"/>
            </a:pPr>
            <a:endParaRPr lang="en-IN" sz="2800" dirty="0"/>
          </a:p>
          <a:p>
            <a:pPr marL="457200" lvl="1" indent="0" algn="just">
              <a:buNone/>
            </a:pPr>
            <a:r>
              <a:rPr lang="en-US" sz="2000" dirty="0"/>
              <a:t>Slides are adapted from </a:t>
            </a:r>
            <a:r>
              <a:rPr lang="en-US" sz="2000" dirty="0">
                <a:solidFill>
                  <a:srgbClr val="FF0000"/>
                </a:solidFill>
              </a:rPr>
              <a:t>Introduction to Information </a:t>
            </a:r>
            <a:r>
              <a:rPr lang="en-US" sz="2000" dirty="0" err="1">
                <a:solidFill>
                  <a:srgbClr val="FF0000"/>
                </a:solidFill>
              </a:rPr>
              <a:t>Retrieval;Manning,Raghavan</a:t>
            </a:r>
            <a:endParaRPr lang="en-US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2000" u="sng" dirty="0">
                <a:hlinkClick r:id="rId3"/>
              </a:rPr>
              <a:t>http://nlp.stanford.edu/IR-book </a:t>
            </a:r>
            <a:endParaRPr lang="en-US" sz="2000" u="sng" dirty="0"/>
          </a:p>
          <a:p>
            <a:pPr marL="457200" lvl="1" indent="0">
              <a:buNone/>
            </a:pP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Outline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2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Fundamental premise – there is a lexicon from which the correct spellings come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  <a:ea typeface="ＭＳ Ｐゴシック" pitchFamily="34" charset="-128"/>
              </a:rPr>
              <a:t>Two basic choices for this:</a:t>
            </a:r>
          </a:p>
          <a:p>
            <a:pPr lvl="1" algn="just" eaLnBrk="1" hangingPunct="1"/>
            <a:r>
              <a:rPr lang="en-US" altLang="en-US" sz="2400" dirty="0">
                <a:solidFill>
                  <a:srgbClr val="0000FF"/>
                </a:solidFill>
                <a:ea typeface="ＭＳ Ｐゴシック" pitchFamily="34" charset="-128"/>
              </a:rPr>
              <a:t>A standard lexicon such as</a:t>
            </a:r>
          </a:p>
          <a:p>
            <a:pPr lvl="2" algn="just" eaLnBrk="1" hangingPunct="1"/>
            <a:r>
              <a:rPr lang="en-US" altLang="en-US" dirty="0">
                <a:ea typeface="ＭＳ Ｐゴシック" pitchFamily="34" charset="-128"/>
              </a:rPr>
              <a:t>Webster’s English Dictionary</a:t>
            </a:r>
          </a:p>
          <a:p>
            <a:pPr lvl="2" algn="just" eaLnBrk="1" hangingPunct="1"/>
            <a:r>
              <a:rPr lang="en-US" altLang="en-US" dirty="0">
                <a:ea typeface="ＭＳ Ｐゴシック" pitchFamily="34" charset="-128"/>
              </a:rPr>
              <a:t>An “industry-specific” lexicon – hand-maintained</a:t>
            </a:r>
          </a:p>
          <a:p>
            <a:pPr lvl="1" algn="just" eaLnBrk="1" hangingPunct="1"/>
            <a:r>
              <a:rPr lang="en-US" altLang="en-US" sz="2400" dirty="0">
                <a:solidFill>
                  <a:srgbClr val="0000FF"/>
                </a:solidFill>
                <a:ea typeface="ＭＳ Ｐゴシック" pitchFamily="34" charset="-128"/>
              </a:rPr>
              <a:t>The lexicon of the indexed corpus</a:t>
            </a:r>
          </a:p>
          <a:p>
            <a:pPr lvl="2" algn="just" eaLnBrk="1" hangingPunct="1"/>
            <a:r>
              <a:rPr lang="en-US" altLang="en-US" dirty="0">
                <a:ea typeface="ＭＳ Ｐゴシック" pitchFamily="34" charset="-128"/>
              </a:rPr>
              <a:t>E.g., all words on the web</a:t>
            </a:r>
          </a:p>
          <a:p>
            <a:pPr lvl="2" algn="just" eaLnBrk="1" hangingPunct="1"/>
            <a:r>
              <a:rPr lang="en-US" altLang="en-US" dirty="0">
                <a:ea typeface="ＭＳ Ｐゴシック" pitchFamily="34" charset="-128"/>
              </a:rPr>
              <a:t>All names, acronyms etc.</a:t>
            </a:r>
          </a:p>
          <a:p>
            <a:pPr marL="914400" lvl="2" indent="0" algn="just" eaLnBrk="1" hangingPunct="1">
              <a:buNone/>
            </a:pPr>
            <a:r>
              <a:rPr lang="en-US" altLang="en-US" dirty="0">
                <a:ea typeface="ＭＳ Ｐゴシック" pitchFamily="34" charset="-128"/>
              </a:rPr>
              <a:t>   (Including the mis-spellings)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Isolated word correction</a:t>
            </a:r>
          </a:p>
        </p:txBody>
      </p:sp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3.3.2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2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Given a lexicon and a character sequence Q, return the words in the lexicon closest to Q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Edit distance (Levenshtein distance)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Weighted edit distance</a:t>
            </a:r>
          </a:p>
          <a:p>
            <a:pPr lvl="2"/>
            <a:r>
              <a:rPr lang="en-US" altLang="en-US" i="1" dirty="0">
                <a:ea typeface="ＭＳ Ｐゴシック" pitchFamily="34" charset="-128"/>
              </a:rPr>
              <a:t>k</a:t>
            </a:r>
            <a:r>
              <a:rPr lang="en-US" altLang="en-US" dirty="0">
                <a:ea typeface="ＭＳ Ｐゴシック" pitchFamily="34" charset="-128"/>
              </a:rPr>
              <a:t>-gram index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Isolated word correction</a:t>
            </a:r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3.3.2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9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Given two strings </a:t>
            </a:r>
            <a:r>
              <a:rPr lang="en-US" altLang="en-US" i="1" dirty="0">
                <a:ea typeface="ＭＳ Ｐゴシック" pitchFamily="34" charset="-128"/>
              </a:rPr>
              <a:t>S</a:t>
            </a:r>
            <a:r>
              <a:rPr lang="en-US" altLang="en-US" i="1" baseline="-25000" dirty="0">
                <a:ea typeface="ＭＳ Ｐゴシック" pitchFamily="34" charset="-128"/>
              </a:rPr>
              <a:t>1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i="1" dirty="0">
                <a:ea typeface="ＭＳ Ｐゴシック" pitchFamily="34" charset="-128"/>
              </a:rPr>
              <a:t>S</a:t>
            </a:r>
            <a:r>
              <a:rPr lang="en-US" altLang="en-US" i="1" baseline="-25000" dirty="0">
                <a:ea typeface="ＭＳ Ｐゴシック" pitchFamily="34" charset="-128"/>
              </a:rPr>
              <a:t>2</a:t>
            </a:r>
            <a:r>
              <a:rPr lang="en-US" altLang="en-US" dirty="0">
                <a:ea typeface="ＭＳ Ｐゴシック" pitchFamily="34" charset="-128"/>
              </a:rPr>
              <a:t>, the minimum number of operations to convert one to the other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Operations are typically character-level</a:t>
            </a:r>
          </a:p>
          <a:p>
            <a:pPr lvl="1" eaLnBrk="1" hangingPunct="1"/>
            <a:r>
              <a:rPr lang="en-US" altLang="en-US" sz="2400" dirty="0">
                <a:ea typeface="ＭＳ Ｐゴシック" pitchFamily="34" charset="-128"/>
              </a:rPr>
              <a:t>Insert, Delete, Replace</a:t>
            </a:r>
            <a:r>
              <a:rPr lang="en-US" altLang="en-US" sz="2400" dirty="0">
                <a:solidFill>
                  <a:srgbClr val="00A000"/>
                </a:solidFill>
                <a:ea typeface="ＭＳ Ｐゴシック" pitchFamily="34" charset="-128"/>
              </a:rPr>
              <a:t>, (Transposition)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E.g., the edit distance from </a:t>
            </a:r>
            <a:r>
              <a:rPr lang="en-US" altLang="en-US" b="1" i="1" dirty="0" err="1">
                <a:ea typeface="ＭＳ Ｐゴシック" pitchFamily="34" charset="-128"/>
              </a:rPr>
              <a:t>dof</a:t>
            </a:r>
            <a:r>
              <a:rPr lang="en-US" altLang="en-US" dirty="0">
                <a:ea typeface="ＭＳ Ｐゴシック" pitchFamily="34" charset="-128"/>
              </a:rPr>
              <a:t> to </a:t>
            </a:r>
            <a:r>
              <a:rPr lang="en-US" altLang="en-US" b="1" i="1" dirty="0">
                <a:ea typeface="ＭＳ Ｐゴシック" pitchFamily="34" charset="-128"/>
              </a:rPr>
              <a:t>dog</a:t>
            </a:r>
            <a:r>
              <a:rPr lang="en-US" altLang="en-US" dirty="0">
                <a:ea typeface="ＭＳ Ｐゴシック" pitchFamily="34" charset="-128"/>
              </a:rPr>
              <a:t> is 1</a:t>
            </a:r>
          </a:p>
          <a:p>
            <a:pPr lvl="1" eaLnBrk="1" hangingPunct="1"/>
            <a:r>
              <a:rPr lang="en-US" altLang="en-US" sz="2400" dirty="0">
                <a:ea typeface="ＭＳ Ｐゴシック" pitchFamily="34" charset="-128"/>
              </a:rPr>
              <a:t>From </a:t>
            </a:r>
            <a:r>
              <a:rPr lang="en-US" altLang="en-US" sz="2400" b="1" i="1" dirty="0">
                <a:ea typeface="ＭＳ Ｐゴシック" pitchFamily="34" charset="-128"/>
              </a:rPr>
              <a:t>cat</a:t>
            </a:r>
            <a:r>
              <a:rPr lang="en-US" altLang="en-US" sz="2400" dirty="0">
                <a:ea typeface="ＭＳ Ｐゴシック" pitchFamily="34" charset="-128"/>
              </a:rPr>
              <a:t> to </a:t>
            </a:r>
            <a:r>
              <a:rPr lang="en-US" altLang="en-US" sz="2400" b="1" i="1" dirty="0">
                <a:ea typeface="ＭＳ Ｐゴシック" pitchFamily="34" charset="-128"/>
              </a:rPr>
              <a:t>act</a:t>
            </a:r>
            <a:r>
              <a:rPr lang="en-US" altLang="en-US" sz="2400" dirty="0">
                <a:ea typeface="ＭＳ Ｐゴシック" pitchFamily="34" charset="-128"/>
              </a:rPr>
              <a:t> is 2	 </a:t>
            </a:r>
            <a:r>
              <a:rPr lang="en-US" altLang="en-US" sz="2400" dirty="0">
                <a:solidFill>
                  <a:srgbClr val="00A000"/>
                </a:solidFill>
                <a:ea typeface="ＭＳ Ｐゴシック" pitchFamily="34" charset="-128"/>
              </a:rPr>
              <a:t>  (Just 1 with transpose.)</a:t>
            </a:r>
          </a:p>
          <a:p>
            <a:pPr lvl="1" eaLnBrk="1" hangingPunct="1"/>
            <a:r>
              <a:rPr lang="en-US" altLang="en-US" sz="2400" dirty="0">
                <a:ea typeface="ＭＳ Ｐゴシック" pitchFamily="34" charset="-128"/>
              </a:rPr>
              <a:t>from </a:t>
            </a:r>
            <a:r>
              <a:rPr lang="en-US" altLang="en-US" sz="2400" b="1" i="1" dirty="0">
                <a:ea typeface="ＭＳ Ｐゴシック" pitchFamily="34" charset="-128"/>
              </a:rPr>
              <a:t>cat</a:t>
            </a:r>
            <a:r>
              <a:rPr lang="en-US" altLang="en-US" sz="2400" dirty="0">
                <a:ea typeface="ＭＳ Ｐゴシック" pitchFamily="34" charset="-128"/>
              </a:rPr>
              <a:t> to </a:t>
            </a:r>
            <a:r>
              <a:rPr lang="en-US" altLang="en-US" sz="2400" b="1" i="1" dirty="0">
                <a:ea typeface="ＭＳ Ｐゴシック" pitchFamily="34" charset="-128"/>
              </a:rPr>
              <a:t>dog</a:t>
            </a:r>
            <a:r>
              <a:rPr lang="en-US" altLang="en-US" sz="2400" dirty="0">
                <a:ea typeface="ＭＳ Ｐゴシック" pitchFamily="34" charset="-128"/>
              </a:rPr>
              <a:t> is 3.	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Dynamic programming technique is used for computing the edit distance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Edit distance</a:t>
            </a:r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3.3.3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5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/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Note: To understand this algorithm, Dynamic programming design technique understanding is required.</a:t>
            </a:r>
          </a:p>
          <a:p>
            <a:pPr algn="just">
              <a:buFont typeface="Arial" pitchFamily="34" charset="0"/>
              <a:buChar char="•"/>
            </a:pPr>
            <a:endParaRPr lang="en-IN" dirty="0"/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The algorithm fills the  entries in a matrix </a:t>
            </a:r>
            <a:r>
              <a:rPr lang="en-IN" i="1" dirty="0"/>
              <a:t>m </a:t>
            </a:r>
            <a:r>
              <a:rPr lang="en-IN" dirty="0"/>
              <a:t>whose two dimensions equals the length of the two strings, whose edit distances are being computed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The (</a:t>
            </a:r>
            <a:r>
              <a:rPr lang="en-IN" i="1" dirty="0"/>
              <a:t>i</a:t>
            </a:r>
            <a:r>
              <a:rPr lang="en-IN" dirty="0"/>
              <a:t>, </a:t>
            </a:r>
            <a:r>
              <a:rPr lang="en-IN" i="1" dirty="0"/>
              <a:t>j</a:t>
            </a:r>
            <a:r>
              <a:rPr lang="en-IN" dirty="0"/>
              <a:t>) entry of the matrix will hold the edit distance between the strings consisting of the first </a:t>
            </a:r>
            <a:r>
              <a:rPr lang="en-IN" i="1" dirty="0"/>
              <a:t>i </a:t>
            </a:r>
            <a:r>
              <a:rPr lang="en-IN" dirty="0"/>
              <a:t>characters of </a:t>
            </a:r>
            <a:r>
              <a:rPr lang="en-IN" i="1" dirty="0"/>
              <a:t>s</a:t>
            </a:r>
            <a:r>
              <a:rPr lang="en-IN" dirty="0"/>
              <a:t>1 and the first </a:t>
            </a:r>
            <a:r>
              <a:rPr lang="en-IN" i="1" dirty="0"/>
              <a:t>j </a:t>
            </a:r>
            <a:r>
              <a:rPr lang="en-IN" dirty="0"/>
              <a:t>characters of </a:t>
            </a:r>
            <a:r>
              <a:rPr lang="en-IN" i="1" dirty="0"/>
              <a:t>s</a:t>
            </a:r>
            <a:r>
              <a:rPr lang="en-IN" dirty="0"/>
              <a:t>2.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sz="quarter" idx="10"/>
          </p:nvPr>
        </p:nvSpPr>
        <p:spPr bwMode="auto"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ctr"/>
            <a:r>
              <a:rPr lang="de-DE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Levenshtein </a:t>
            </a:r>
            <a:r>
              <a:rPr lang="de-D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</a:t>
            </a:r>
            <a:r>
              <a:rPr lang="de-DE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istance: Algorithm</a:t>
            </a: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6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-398462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ctr"/>
            <a:r>
              <a:rPr lang="de-DE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Levenshtein </a:t>
            </a:r>
            <a:r>
              <a:rPr lang="de-D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</a:t>
            </a:r>
            <a:r>
              <a:rPr lang="de-DE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istance: Algorithm</a:t>
            </a: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9" name="Picture 8" descr="34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1449494"/>
            <a:ext cx="8326965" cy="479890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51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3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0197" y="1714488"/>
            <a:ext cx="8392167" cy="4572032"/>
          </a:xfrm>
          <a:prstGeom prst="rect">
            <a:avLst/>
          </a:prstGeom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14282" y="-398462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ctr"/>
            <a:r>
              <a:rPr lang="de-DE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Levenshtein </a:t>
            </a:r>
            <a:r>
              <a:rPr lang="de-D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</a:t>
            </a:r>
            <a:r>
              <a:rPr lang="de-DE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istance: Algorithm</a:t>
            </a: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22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9" name="Picture 8" descr="34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19" y="1571612"/>
            <a:ext cx="8526029" cy="4716000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14282" y="-398462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ctr"/>
            <a:r>
              <a:rPr lang="de-DE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Levenshtein </a:t>
            </a:r>
            <a:r>
              <a:rPr lang="de-D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</a:t>
            </a:r>
            <a:r>
              <a:rPr lang="de-DE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istance: Algorithm</a:t>
            </a: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232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34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375" y="1643050"/>
            <a:ext cx="8456188" cy="4680000"/>
          </a:xfrm>
          <a:prstGeom prst="rect">
            <a:avLst/>
          </a:prstGeom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14282" y="-398462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ctr"/>
            <a:r>
              <a:rPr lang="de-DE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Levenshtein </a:t>
            </a:r>
            <a:r>
              <a:rPr lang="de-D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</a:t>
            </a:r>
            <a:r>
              <a:rPr lang="de-DE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istance: Algorithm</a:t>
            </a: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86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9" name="Picture 8" descr="34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1643050"/>
            <a:ext cx="8399045" cy="4556667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14282" y="-398462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ctr"/>
            <a:r>
              <a:rPr lang="de-DE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Levenshtein </a:t>
            </a:r>
            <a:r>
              <a:rPr lang="de-D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</a:t>
            </a:r>
            <a:r>
              <a:rPr lang="de-DE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istance: Algorithm</a:t>
            </a: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75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Each cell of Levenshtein matrix</a:t>
            </a: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676400"/>
            <a:ext cx="74580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0445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C4A9D6-315B-BAE5-7CB1-A314A14AC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587680" cy="4525963"/>
          </a:xfrm>
        </p:spPr>
        <p:txBody>
          <a:bodyPr>
            <a:normAutofit/>
          </a:bodyPr>
          <a:lstStyle/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FF0000"/>
                </a:solidFill>
              </a:rPr>
              <a:t>Techniques that are robust to typographical errors in the query, as well as alternative spellings.</a:t>
            </a:r>
            <a:endParaRPr lang="en-US" altLang="en-US" sz="3200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lvl="2" algn="just"/>
            <a:r>
              <a:rPr lang="en-US" altLang="en-US" sz="3200" dirty="0">
                <a:ea typeface="ＭＳ Ｐゴシック" pitchFamily="34" charset="-128"/>
              </a:rPr>
              <a:t>Wild-card queries</a:t>
            </a:r>
          </a:p>
          <a:p>
            <a:pPr lvl="2" algn="just"/>
            <a:r>
              <a:rPr lang="en-US" altLang="en-US" sz="3200" dirty="0">
                <a:ea typeface="ＭＳ Ｐゴシック" pitchFamily="34" charset="-128"/>
              </a:rPr>
              <a:t>Spelling correction</a:t>
            </a:r>
          </a:p>
          <a:p>
            <a:pPr lvl="2" algn="just"/>
            <a:r>
              <a:rPr lang="en-IN" sz="3200" dirty="0"/>
              <a:t>Phonetic correction</a:t>
            </a:r>
            <a:endParaRPr lang="en-US" altLang="en-US" sz="3200" dirty="0">
              <a:ea typeface="ＭＳ Ｐゴシック" pitchFamily="34" charset="-128"/>
            </a:endParaRPr>
          </a:p>
          <a:p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6A914-D106-80DD-8D1F-98A4D2B6D9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89510-9342-B266-E2BA-D7AA2C0E81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8B780-EC8F-584E-1D6C-22A018A1A3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Tolerant Retrieval</a:t>
            </a:r>
          </a:p>
        </p:txBody>
      </p:sp>
    </p:spTree>
    <p:extLst>
      <p:ext uri="{BB962C8B-B14F-4D97-AF65-F5344CB8AC3E}">
        <p14:creationId xmlns:p14="http://schemas.microsoft.com/office/powerpoint/2010/main" val="3366470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34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24" y="1928802"/>
            <a:ext cx="6929486" cy="4428527"/>
          </a:xfrm>
          <a:prstGeom prst="rect">
            <a:avLst/>
          </a:prstGeom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14282" y="-398462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ctr"/>
            <a:r>
              <a:rPr lang="de-DE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Levenshtein </a:t>
            </a:r>
            <a:r>
              <a:rPr lang="de-D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</a:t>
            </a:r>
            <a:r>
              <a:rPr lang="de-DE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istance: Example</a:t>
            </a: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898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34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1981200"/>
            <a:ext cx="3287150" cy="2772000"/>
          </a:xfrm>
          <a:prstGeom prst="rect">
            <a:avLst/>
          </a:prstGeom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14282" y="-398462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ctr"/>
            <a:r>
              <a:rPr lang="de-DE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Levenshtein </a:t>
            </a:r>
            <a:r>
              <a:rPr lang="de-D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</a:t>
            </a:r>
            <a:r>
              <a:rPr lang="de-DE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istance: Example</a:t>
            </a: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04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35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2057400"/>
            <a:ext cx="5759254" cy="3571900"/>
          </a:xfrm>
          <a:prstGeom prst="rect">
            <a:avLst/>
          </a:prstGeom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14282" y="-398462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ctr"/>
            <a:r>
              <a:rPr lang="de-DE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Levenshtein </a:t>
            </a:r>
            <a:r>
              <a:rPr lang="de-D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</a:t>
            </a:r>
            <a:r>
              <a:rPr lang="de-DE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istance: Example</a:t>
            </a: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23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85925"/>
            <a:ext cx="68770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2"/>
          <p:cNvSpPr txBox="1">
            <a:spLocks noGrp="1" noChangeArrowheads="1"/>
          </p:cNvSpPr>
          <p:nvPr>
            <p:ph sz="quarter" idx="10"/>
          </p:nvPr>
        </p:nvSpPr>
        <p:spPr bwMode="auto">
          <a:xfrm>
            <a:off x="304800" y="152400"/>
            <a:ext cx="80772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ctr"/>
            <a:r>
              <a:rPr lang="de-DE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Levenshtein </a:t>
            </a:r>
            <a:r>
              <a:rPr lang="de-D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</a:t>
            </a:r>
            <a:r>
              <a:rPr lang="de-DE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istance: Example</a:t>
            </a: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570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09774"/>
            <a:ext cx="5395913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2"/>
          <p:cNvSpPr txBox="1">
            <a:spLocks noGrp="1" noChangeArrowheads="1"/>
          </p:cNvSpPr>
          <p:nvPr>
            <p:ph sz="quarter" idx="10"/>
          </p:nvPr>
        </p:nvSpPr>
        <p:spPr bwMode="auto">
          <a:xfrm>
            <a:off x="304800" y="152400"/>
            <a:ext cx="7467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Levenshtein </a:t>
            </a:r>
            <a:r>
              <a:rPr lang="de-D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</a:t>
            </a:r>
            <a:r>
              <a:rPr lang="de-DE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istance: Example</a:t>
            </a: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10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04799" y="1493837"/>
            <a:ext cx="8482013" cy="4525963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Same as edit distance, but  the weight of an operation depends on the character(s) involved</a:t>
            </a:r>
          </a:p>
          <a:p>
            <a:pPr lvl="2" algn="just"/>
            <a:r>
              <a:rPr lang="en-US" altLang="en-US" dirty="0">
                <a:ea typeface="ＭＳ Ｐゴシック" pitchFamily="34" charset="-128"/>
              </a:rPr>
              <a:t>Meant to capture OCR or keyboard errors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Example: </a:t>
            </a:r>
            <a:r>
              <a:rPr lang="en-US" altLang="en-US" b="1" i="1" dirty="0">
                <a:ea typeface="ＭＳ Ｐゴシック" pitchFamily="34" charset="-128"/>
              </a:rPr>
              <a:t>m</a:t>
            </a:r>
            <a:r>
              <a:rPr lang="en-US" altLang="en-US" dirty="0">
                <a:ea typeface="ＭＳ Ｐゴシック" pitchFamily="34" charset="-128"/>
              </a:rPr>
              <a:t> more likely to be mis-typed as </a:t>
            </a:r>
            <a:r>
              <a:rPr lang="en-US" altLang="en-US" b="1" i="1" dirty="0">
                <a:ea typeface="ＭＳ Ｐゴシック" pitchFamily="34" charset="-128"/>
              </a:rPr>
              <a:t>n</a:t>
            </a:r>
            <a:r>
              <a:rPr lang="en-US" altLang="en-US" dirty="0">
                <a:ea typeface="ＭＳ Ｐゴシック" pitchFamily="34" charset="-128"/>
              </a:rPr>
              <a:t> than as </a:t>
            </a:r>
            <a:r>
              <a:rPr lang="en-US" altLang="en-US" b="1" i="1" dirty="0">
                <a:ea typeface="ＭＳ Ｐゴシック" pitchFamily="34" charset="-128"/>
              </a:rPr>
              <a:t>q</a:t>
            </a:r>
          </a:p>
          <a:p>
            <a:pPr lvl="2" algn="just"/>
            <a:r>
              <a:rPr lang="en-US" altLang="en-US" dirty="0">
                <a:ea typeface="ＭＳ Ｐゴシック" pitchFamily="34" charset="-128"/>
              </a:rPr>
              <a:t>Therefore, replacing </a:t>
            </a:r>
            <a:r>
              <a:rPr lang="en-US" altLang="en-US" b="1" i="1" dirty="0">
                <a:ea typeface="ＭＳ Ｐゴシック" pitchFamily="34" charset="-128"/>
              </a:rPr>
              <a:t>m</a:t>
            </a:r>
            <a:r>
              <a:rPr lang="en-US" altLang="en-US" dirty="0">
                <a:ea typeface="ＭＳ Ｐゴシック" pitchFamily="34" charset="-128"/>
              </a:rPr>
              <a:t> by </a:t>
            </a:r>
            <a:r>
              <a:rPr lang="en-US" altLang="en-US" b="1" i="1" dirty="0">
                <a:ea typeface="ＭＳ Ｐゴシック" pitchFamily="34" charset="-128"/>
              </a:rPr>
              <a:t>n</a:t>
            </a:r>
            <a:r>
              <a:rPr lang="en-US" altLang="en-US" dirty="0">
                <a:ea typeface="ＭＳ Ｐゴシック" pitchFamily="34" charset="-128"/>
              </a:rPr>
              <a:t> is a smaller edit distance than by </a:t>
            </a:r>
            <a:r>
              <a:rPr lang="en-US" altLang="en-US" b="1" i="1" dirty="0">
                <a:ea typeface="ＭＳ Ｐゴシック" pitchFamily="34" charset="-128"/>
              </a:rPr>
              <a:t>q</a:t>
            </a:r>
            <a:endParaRPr lang="en-US" altLang="en-US" dirty="0">
              <a:ea typeface="ＭＳ Ｐゴシック" pitchFamily="34" charset="-128"/>
            </a:endParaRPr>
          </a:p>
          <a:p>
            <a:pPr lvl="2" algn="just"/>
            <a:r>
              <a:rPr lang="en-US" altLang="en-US" dirty="0">
                <a:ea typeface="ＭＳ Ｐゴシック" pitchFamily="34" charset="-128"/>
              </a:rPr>
              <a:t>This may be formulated as a probability model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Requires weight matrix as input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Modify dynamic programming to handle weights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Weighted edit distance</a:t>
            </a: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3.3.3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9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52596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Given query, first enumerate all character sequences within a preset edit distance (e.g., 2)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Intersect this set with list of “correct” words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Show terms you found to user as suggestions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Alternatively,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/>
              <a:t>look up all possible corrections in the  inverted index and return all docs  -- slow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/>
              <a:t>run with a single most likely correction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  <p:sp>
        <p:nvSpPr>
          <p:cNvPr id="6" name="Rectangle 2050"/>
          <p:cNvSpPr txBox="1">
            <a:spLocks noGrp="1" noChangeArrowheads="1"/>
          </p:cNvSpPr>
          <p:nvPr>
            <p:ph sz="quarter" idx="10"/>
          </p:nvPr>
        </p:nvSpPr>
        <p:spPr>
          <a:xfrm>
            <a:off x="304800" y="152400"/>
            <a:ext cx="7848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Using edit distances</a:t>
            </a:r>
          </a:p>
        </p:txBody>
      </p:sp>
    </p:spTree>
    <p:extLst>
      <p:ext uri="{BB962C8B-B14F-4D97-AF65-F5344CB8AC3E}">
        <p14:creationId xmlns:p14="http://schemas.microsoft.com/office/powerpoint/2010/main" val="580351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>
                <a:ea typeface="ＭＳ Ｐゴシック" pitchFamily="34" charset="-128"/>
              </a:rPr>
              <a:t>Given a (mis-spelled) query – do we compute its edit distance to every dictionary term?</a:t>
            </a:r>
          </a:p>
          <a:p>
            <a:pPr lvl="1" algn="just" eaLnBrk="1" hangingPunct="1"/>
            <a:r>
              <a:rPr lang="en-US" altLang="en-US" sz="2800" dirty="0">
                <a:ea typeface="ＭＳ Ｐゴシック" pitchFamily="34" charset="-128"/>
              </a:rPr>
              <a:t>Expensive and slow</a:t>
            </a:r>
          </a:p>
          <a:p>
            <a:pPr lvl="1" algn="just" eaLnBrk="1" hangingPunct="1"/>
            <a:r>
              <a:rPr lang="en-US" altLang="en-US" sz="2800" dirty="0">
                <a:ea typeface="ＭＳ Ｐゴシック" pitchFamily="34" charset="-128"/>
              </a:rPr>
              <a:t>Alternative?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>
                <a:ea typeface="ＭＳ Ｐゴシック" pitchFamily="34" charset="-128"/>
              </a:rPr>
              <a:t>One possibility is to use </a:t>
            </a:r>
            <a:r>
              <a:rPr lang="en-US" altLang="en-US" sz="2800" b="1" i="1" dirty="0">
                <a:solidFill>
                  <a:srgbClr val="FF0000"/>
                </a:solidFill>
                <a:ea typeface="ＭＳ Ｐゴシック" pitchFamily="34" charset="-128"/>
              </a:rPr>
              <a:t>k-</a:t>
            </a:r>
            <a:r>
              <a:rPr lang="en-US" altLang="en-US" sz="2800" b="1" dirty="0">
                <a:solidFill>
                  <a:srgbClr val="FF0000"/>
                </a:solidFill>
                <a:ea typeface="ＭＳ Ｐゴシック" pitchFamily="34" charset="-128"/>
              </a:rPr>
              <a:t>gram overlap</a:t>
            </a:r>
            <a:r>
              <a:rPr lang="en-US" altLang="en-US" sz="2800" dirty="0">
                <a:ea typeface="ＭＳ Ｐゴシック" pitchFamily="34" charset="-128"/>
              </a:rPr>
              <a:t>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800" dirty="0"/>
              <a:t> to cut the set of candidate dictionary terms</a:t>
            </a:r>
            <a:endParaRPr lang="en-US" altLang="en-US" sz="2800" dirty="0">
              <a:ea typeface="ＭＳ Ｐゴシック" pitchFamily="34" charset="-128"/>
            </a:endParaRPr>
          </a:p>
        </p:txBody>
      </p:sp>
      <p:sp>
        <p:nvSpPr>
          <p:cNvPr id="40964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3.3.4</a:t>
            </a:r>
          </a:p>
        </p:txBody>
      </p:sp>
      <p:sp>
        <p:nvSpPr>
          <p:cNvPr id="7" name="Rectangle 2050"/>
          <p:cNvSpPr txBox="1">
            <a:spLocks noChangeArrowheads="1"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Using edit distances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0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96139" y="1676400"/>
            <a:ext cx="8572560" cy="403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 indent="-457200" algn="just">
              <a:spcBef>
                <a:spcPts val="7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Enumerate all the k‐grams in the query string as well as in the document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 the k‐gram index to retrieve all terms matching any of the query k‐grams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Threshold by number of matching k‐grams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Example: bigram index, misspelled word 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boardroom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as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bordroom</a:t>
            </a:r>
            <a:endParaRPr lang="en-US" sz="28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Bigrams: </a:t>
            </a:r>
            <a:r>
              <a:rPr lang="de-DE" sz="28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bo, or, rd, dr, ro, oo, om</a:t>
            </a:r>
          </a:p>
          <a:p>
            <a:pPr marL="914400" lvl="1" indent="-457200" algn="just">
              <a:spcBef>
                <a:spcPts val="7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k-gram index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477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5992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31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2500306"/>
            <a:ext cx="6947690" cy="2357454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k-gram index</a:t>
            </a:r>
            <a:endParaRPr lang="en-US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82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dirty="0"/>
              <a:t>Uncertain of the spelling of a query term (e.g., Sydney vs. Sidney, which leads to the wildcard query S*</a:t>
            </a:r>
            <a:r>
              <a:rPr lang="en-IN" dirty="0" err="1"/>
              <a:t>dney</a:t>
            </a:r>
            <a:r>
              <a:rPr lang="en-IN" dirty="0"/>
              <a:t>)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Seeking documents containing  the variants (e.g., </a:t>
            </a:r>
            <a:r>
              <a:rPr lang="en-IN" dirty="0" err="1"/>
              <a:t>color</a:t>
            </a:r>
            <a:r>
              <a:rPr lang="en-IN" dirty="0"/>
              <a:t> vs. colour)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Seeking documents containing variants of a term that would be caught by stemming, but is unsure whether the search engine performs stemming (e.g., judicial vs. judiciary, leading to the wildcard query </a:t>
            </a:r>
            <a:r>
              <a:rPr lang="en-IN" dirty="0" err="1"/>
              <a:t>judicia</a:t>
            </a:r>
            <a:r>
              <a:rPr lang="en-IN" dirty="0"/>
              <a:t>*)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Uncertain of the correct rendition of a foreign word or phrase (e.g., the query </a:t>
            </a:r>
            <a:r>
              <a:rPr lang="en-IN" dirty="0" err="1"/>
              <a:t>Universit</a:t>
            </a:r>
            <a:r>
              <a:rPr lang="en-IN" dirty="0"/>
              <a:t>* Stuttgart).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Wild-card queries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3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with trigrams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Suppose the text is </a:t>
            </a:r>
            <a:r>
              <a:rPr lang="en-US" sz="2800" b="1" dirty="0"/>
              <a:t>November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Trigrams are </a:t>
            </a:r>
            <a:r>
              <a:rPr lang="en-US" sz="2800" dirty="0" err="1">
                <a:solidFill>
                  <a:srgbClr val="FF0000"/>
                </a:solidFill>
              </a:rPr>
              <a:t>nov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ove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vem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b="1" dirty="0" err="1">
                <a:solidFill>
                  <a:srgbClr val="00B050"/>
                </a:solidFill>
              </a:rPr>
              <a:t>emb</a:t>
            </a:r>
            <a:r>
              <a:rPr lang="en-US" sz="2800" b="1" dirty="0">
                <a:solidFill>
                  <a:srgbClr val="00B050"/>
                </a:solidFill>
              </a:rPr>
              <a:t>, </a:t>
            </a:r>
            <a:r>
              <a:rPr lang="en-US" sz="2800" b="1" dirty="0" err="1">
                <a:solidFill>
                  <a:srgbClr val="00B050"/>
                </a:solidFill>
              </a:rPr>
              <a:t>mbe</a:t>
            </a:r>
            <a:r>
              <a:rPr lang="en-US" sz="2800" b="1" dirty="0">
                <a:solidFill>
                  <a:srgbClr val="00B050"/>
                </a:solidFill>
              </a:rPr>
              <a:t>, </a:t>
            </a:r>
            <a:r>
              <a:rPr lang="en-US" sz="2800" b="1" dirty="0" err="1">
                <a:solidFill>
                  <a:srgbClr val="00B050"/>
                </a:solidFill>
              </a:rPr>
              <a:t>ber</a:t>
            </a:r>
            <a:r>
              <a:rPr lang="en-US" sz="2800" b="1" dirty="0">
                <a:solidFill>
                  <a:srgbClr val="00B050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The query  is </a:t>
            </a:r>
            <a:r>
              <a:rPr lang="en-US" sz="2800" b="1" dirty="0" err="1"/>
              <a:t>december</a:t>
            </a:r>
            <a:r>
              <a:rPr lang="en-US" sz="2800" dirty="0"/>
              <a:t>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Trigrams are </a:t>
            </a:r>
            <a:r>
              <a:rPr lang="en-US" sz="2800" dirty="0" err="1">
                <a:solidFill>
                  <a:srgbClr val="FF0000"/>
                </a:solidFill>
              </a:rPr>
              <a:t>dec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ece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cem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b="1" dirty="0" err="1">
                <a:solidFill>
                  <a:srgbClr val="00B050"/>
                </a:solidFill>
              </a:rPr>
              <a:t>emb</a:t>
            </a:r>
            <a:r>
              <a:rPr lang="en-US" sz="2800" b="1" dirty="0">
                <a:solidFill>
                  <a:srgbClr val="00B050"/>
                </a:solidFill>
              </a:rPr>
              <a:t>, </a:t>
            </a:r>
            <a:r>
              <a:rPr lang="en-US" sz="2800" b="1" dirty="0" err="1">
                <a:solidFill>
                  <a:srgbClr val="00B050"/>
                </a:solidFill>
              </a:rPr>
              <a:t>mbe</a:t>
            </a:r>
            <a:r>
              <a:rPr lang="en-US" sz="2800" b="1" dirty="0">
                <a:solidFill>
                  <a:srgbClr val="00B050"/>
                </a:solidFill>
              </a:rPr>
              <a:t>, </a:t>
            </a:r>
            <a:r>
              <a:rPr lang="en-US" sz="2800" b="1" dirty="0" err="1">
                <a:solidFill>
                  <a:srgbClr val="00B050"/>
                </a:solidFill>
              </a:rPr>
              <a:t>ber</a:t>
            </a:r>
            <a:r>
              <a:rPr lang="en-US" sz="2800" b="1" dirty="0">
                <a:solidFill>
                  <a:srgbClr val="00B050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So 3 trigrams overlap (of 6 in each term)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normalized measure of overlap?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  <p:sp>
        <p:nvSpPr>
          <p:cNvPr id="6" name="Rectangle 2"/>
          <p:cNvSpPr txBox="1">
            <a:spLocks noGrp="1" noChangeArrowheads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k-gram index</a:t>
            </a:r>
          </a:p>
        </p:txBody>
      </p:sp>
    </p:spTree>
    <p:extLst>
      <p:ext uri="{BB962C8B-B14F-4D97-AF65-F5344CB8AC3E}">
        <p14:creationId xmlns:p14="http://schemas.microsoft.com/office/powerpoint/2010/main" val="346002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50" y="1290932"/>
            <a:ext cx="8858250" cy="452596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0000"/>
                </a:solidFill>
              </a:rPr>
              <a:t>Jaccard</a:t>
            </a:r>
            <a:r>
              <a:rPr lang="en-US" b="1" dirty="0">
                <a:solidFill>
                  <a:srgbClr val="FF0000"/>
                </a:solidFill>
              </a:rPr>
              <a:t> coefficient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 commonly‐used measure of overlap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Let X and Y be two sets; then the J.C. is </a:t>
            </a:r>
            <a:r>
              <a:rPr lang="en-US" b="1" dirty="0">
                <a:solidFill>
                  <a:srgbClr val="FF0000"/>
                </a:solidFill>
              </a:rPr>
              <a:t>X ∩Y / X ∪Y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Equals 1 when X and Y have the same elements and zero when they are disjoint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X and Y don t’ have to be of the same size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Always assigns a number between 0 and 1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Now threshold to decide if you have a match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E.g., if J.C. &gt; 0.8, declare a match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  <p:sp>
        <p:nvSpPr>
          <p:cNvPr id="6" name="Rectangle 2"/>
          <p:cNvSpPr txBox="1">
            <a:spLocks noGrp="1" noChangeArrowheads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k-gram index</a:t>
            </a:r>
          </a:p>
        </p:txBody>
      </p:sp>
    </p:spTree>
    <p:extLst>
      <p:ext uri="{BB962C8B-B14F-4D97-AF65-F5344CB8AC3E}">
        <p14:creationId xmlns:p14="http://schemas.microsoft.com/office/powerpoint/2010/main" val="306034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Context-sensitive spell correction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16050"/>
            <a:ext cx="8572560" cy="47482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30213" lvl="1" indent="-342900">
              <a:buClr>
                <a:srgbClr val="336699"/>
              </a:buCl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Take the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Example : </a:t>
            </a: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flew </a:t>
            </a:r>
            <a:r>
              <a:rPr lang="en-US" sz="2400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form</a:t>
            </a: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munich</a:t>
            </a:r>
            <a:endParaRPr lang="en-US" sz="24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500" lvl="3" indent="-342900">
              <a:buClr>
                <a:srgbClr val="336699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How can we correct</a:t>
            </a: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form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here?</a:t>
            </a:r>
          </a:p>
          <a:p>
            <a:pPr marL="430213" lvl="1" indent="-342900">
              <a:buClr>
                <a:srgbClr val="336699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One idea: 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hit-based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spelling correction</a:t>
            </a:r>
          </a:p>
          <a:p>
            <a:pPr marL="1257300" lvl="2" indent="-342900">
              <a:buClr>
                <a:srgbClr val="336699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Retrieve “correct” terms close to each query term </a:t>
            </a:r>
            <a:r>
              <a:rPr lang="de-DE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"flew form munich":</a:t>
            </a:r>
          </a:p>
          <a:p>
            <a:pPr marL="1257300" lvl="2" indent="-342900">
              <a:buClr>
                <a:srgbClr val="336699"/>
              </a:buClr>
              <a:buFont typeface="Arial" pitchFamily="34" charset="0"/>
              <a:buChar char="•"/>
            </a:pPr>
            <a:r>
              <a:rPr lang="de-DE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flea for flew, from for form, munch for munich</a:t>
            </a:r>
          </a:p>
          <a:p>
            <a:pPr marL="1257300" lvl="2" indent="-342900">
              <a:buClr>
                <a:srgbClr val="336699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Now try all possible resulting phrases as queries with one word </a:t>
            </a:r>
            <a:r>
              <a:rPr lang="de-DE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de-DE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fixed</a:t>
            </a:r>
            <a:r>
              <a:rPr lang="de-DE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 </a:t>
            </a:r>
            <a:r>
              <a:rPr lang="de-DE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</a:t>
            </a:r>
            <a:r>
              <a:rPr lang="de-DE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 time</a:t>
            </a:r>
          </a:p>
          <a:p>
            <a:pPr marL="1257300" lvl="2" indent="-342900">
              <a:buClr>
                <a:srgbClr val="336699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Try query </a:t>
            </a: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“flea form </a:t>
            </a:r>
            <a:r>
              <a:rPr lang="en-US" sz="24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munich</a:t>
            </a: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 marL="1257300" lvl="2" indent="-342900">
              <a:buClr>
                <a:srgbClr val="336699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Try query </a:t>
            </a: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“flew from </a:t>
            </a:r>
            <a:r>
              <a:rPr lang="en-US" sz="24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munich</a:t>
            </a: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 marL="1257300" lvl="2" indent="-342900">
              <a:buClr>
                <a:srgbClr val="336699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Try query </a:t>
            </a: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“flew form munch”</a:t>
            </a:r>
          </a:p>
          <a:p>
            <a:pPr marL="792163" lvl="2" indent="-342900">
              <a:buClr>
                <a:srgbClr val="336699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correct query </a:t>
            </a: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“flew from </a:t>
            </a:r>
            <a:r>
              <a:rPr lang="en-US" sz="24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munich</a:t>
            </a: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has the most hits.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7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5259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Another approach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Break phrase query into a conjunction of biwords.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 Look for biwords that need only one term corrected.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Enumerate phrase matches and rank them.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sz="quarter" idx="10"/>
          </p:nvPr>
        </p:nvSpPr>
        <p:spPr bwMode="auto">
          <a:xfrm>
            <a:off x="304800" y="152400"/>
            <a:ext cx="8153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Context-sensitive spell correction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912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484784"/>
            <a:ext cx="8229600" cy="2296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B050"/>
                </a:solidFill>
                <a:ea typeface="ＭＳ Ｐゴシック" pitchFamily="34" charset="-128"/>
              </a:rPr>
              <a:t>Wild-card queries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B050"/>
                </a:solidFill>
                <a:ea typeface="ＭＳ Ｐゴシック" pitchFamily="34" charset="-128"/>
              </a:rPr>
              <a:t>Spelling correction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FF0000"/>
                </a:solidFill>
              </a:rPr>
              <a:t>Phonetic correction</a:t>
            </a:r>
            <a:endParaRPr lang="en-US" altLang="en-US" sz="2800" b="1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algn="ctr"/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14480" y="214290"/>
            <a:ext cx="44810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Tolerant Retrieval</a:t>
            </a:r>
          </a:p>
        </p:txBody>
      </p:sp>
    </p:spTree>
    <p:extLst>
      <p:ext uri="{BB962C8B-B14F-4D97-AF65-F5344CB8AC3E}">
        <p14:creationId xmlns:p14="http://schemas.microsoft.com/office/powerpoint/2010/main" val="366456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IN" dirty="0"/>
              <a:t>Misspellings that arise because the user types a query that sounds like the target term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The main idea here is to generate, for each term, a “phonetic hash” so that similar-sounding terms hash to the same value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Algorithms for such phonetic hashing are collectively known as </a:t>
            </a:r>
            <a:r>
              <a:rPr lang="en-IN" b="1" i="1" dirty="0" err="1">
                <a:solidFill>
                  <a:srgbClr val="FF0000"/>
                </a:solidFill>
              </a:rPr>
              <a:t>soundex</a:t>
            </a:r>
            <a:r>
              <a:rPr lang="en-IN" b="1" i="1" dirty="0">
                <a:solidFill>
                  <a:srgbClr val="FF0000"/>
                </a:solidFill>
              </a:rPr>
              <a:t> </a:t>
            </a:r>
            <a:r>
              <a:rPr lang="en-IN" dirty="0"/>
              <a:t>algorithms.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Phonetic correction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0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Class of heuristics to expand a query into </a:t>
            </a:r>
            <a:r>
              <a:rPr lang="en-US" altLang="en-US" dirty="0">
                <a:solidFill>
                  <a:srgbClr val="00A000"/>
                </a:solidFill>
                <a:ea typeface="ＭＳ Ｐゴシック" pitchFamily="34" charset="-128"/>
              </a:rPr>
              <a:t>phonetic</a:t>
            </a:r>
            <a:r>
              <a:rPr lang="en-US" altLang="en-US" dirty="0">
                <a:ea typeface="ＭＳ Ｐゴシック" pitchFamily="34" charset="-128"/>
              </a:rPr>
              <a:t> equivalents</a:t>
            </a:r>
          </a:p>
          <a:p>
            <a:pPr lvl="1" algn="just" eaLnBrk="1" hangingPunct="1"/>
            <a:r>
              <a:rPr lang="en-US" altLang="en-US" sz="2400" dirty="0">
                <a:ea typeface="ＭＳ Ｐゴシック" pitchFamily="34" charset="-128"/>
              </a:rPr>
              <a:t>Language specific – mainly for names</a:t>
            </a:r>
          </a:p>
          <a:p>
            <a:pPr lvl="1" algn="just" eaLnBrk="1" hangingPunct="1"/>
            <a:r>
              <a:rPr lang="en-US" altLang="en-US" sz="2400" dirty="0">
                <a:ea typeface="ＭＳ Ｐゴシック" pitchFamily="34" charset="-128"/>
              </a:rPr>
              <a:t>E.g., </a:t>
            </a:r>
            <a:r>
              <a:rPr lang="en-US" altLang="en-US" sz="2400" b="1" i="1" dirty="0" err="1">
                <a:ea typeface="ＭＳ Ｐゴシック" pitchFamily="34" charset="-128"/>
              </a:rPr>
              <a:t>chebyshev</a:t>
            </a:r>
            <a:r>
              <a:rPr lang="en-US" altLang="en-US" sz="2400" dirty="0">
                <a:ea typeface="ＭＳ Ｐゴシック" pitchFamily="34" charset="-128"/>
              </a:rPr>
              <a:t> </a:t>
            </a:r>
            <a:r>
              <a:rPr lang="en-US" altLang="en-US" sz="2400" dirty="0">
                <a:ea typeface="ＭＳ Ｐゴシック" pitchFamily="34" charset="-128"/>
                <a:sym typeface="Symbol" pitchFamily="18" charset="2"/>
              </a:rPr>
              <a:t> </a:t>
            </a:r>
            <a:r>
              <a:rPr lang="en-US" altLang="en-US" sz="2400" b="1" i="1" dirty="0" err="1">
                <a:ea typeface="ＭＳ Ｐゴシック" pitchFamily="34" charset="-128"/>
                <a:sym typeface="Symbol" pitchFamily="18" charset="2"/>
              </a:rPr>
              <a:t>tchebycheff</a:t>
            </a:r>
            <a:endParaRPr lang="en-US" altLang="en-US" sz="2400" b="1" i="1" dirty="0">
              <a:ea typeface="ＭＳ Ｐゴシック" pitchFamily="34" charset="-128"/>
              <a:sym typeface="Symbol" pitchFamily="18" charset="2"/>
            </a:endParaRP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Invented for the U.S. census … in 1918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Soundex</a:t>
            </a:r>
          </a:p>
        </p:txBody>
      </p:sp>
      <p:sp>
        <p:nvSpPr>
          <p:cNvPr id="53252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4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Turn every token to be indexed into a 4-character reduced form.</a:t>
            </a:r>
            <a:r>
              <a:rPr lang="en-IN" dirty="0"/>
              <a:t> Build an inverted index from these reduced forms to the original terms; call this the </a:t>
            </a:r>
            <a:r>
              <a:rPr lang="en-IN" dirty="0" err="1"/>
              <a:t>soundex</a:t>
            </a:r>
            <a:r>
              <a:rPr lang="en-IN" dirty="0"/>
              <a:t> index</a:t>
            </a:r>
            <a:endParaRPr lang="en-US" altLang="en-US" dirty="0">
              <a:ea typeface="ＭＳ Ｐゴシック" pitchFamily="34" charset="-128"/>
            </a:endParaRP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Do the same with query terms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When the query calls for a soundex match, search this soundex index.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5427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Soundex –  algorithm</a:t>
            </a:r>
          </a:p>
        </p:txBody>
      </p:sp>
      <p:sp>
        <p:nvSpPr>
          <p:cNvPr id="54276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9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95300" indent="-4953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dirty="0">
                <a:ea typeface="ＭＳ Ｐゴシック" pitchFamily="34" charset="-128"/>
              </a:rPr>
              <a:t>Retain the first letter of the word. </a:t>
            </a:r>
          </a:p>
          <a:p>
            <a:pPr marL="495300" indent="-4953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dirty="0">
                <a:ea typeface="ＭＳ Ｐゴシック" pitchFamily="34" charset="-128"/>
              </a:rPr>
              <a:t>Change all occurrences of the following letters to '0' (zero):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  'A', E', 'I', 'O', 'U', 'H', 'W', 'Y'. </a:t>
            </a:r>
          </a:p>
          <a:p>
            <a:pPr marL="495300" indent="-4953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dirty="0">
                <a:ea typeface="ＭＳ Ｐゴシック" pitchFamily="34" charset="-128"/>
              </a:rPr>
              <a:t>Change letters to digits as follows: </a:t>
            </a:r>
          </a:p>
          <a:p>
            <a:pPr marL="495300" indent="-495300" eaLnBrk="1" hangingPunct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B, F, P, V 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 1</a:t>
            </a:r>
            <a:endParaRPr lang="en-US" altLang="en-US" dirty="0">
              <a:ea typeface="ＭＳ Ｐゴシック" pitchFamily="34" charset="-128"/>
            </a:endParaRPr>
          </a:p>
          <a:p>
            <a:pPr marL="495300" indent="-495300" eaLnBrk="1" hangingPunct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C, G, J, K, Q, S, X, Z 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 2</a:t>
            </a:r>
            <a:endParaRPr lang="en-US" altLang="en-US" dirty="0">
              <a:ea typeface="ＭＳ Ｐゴシック" pitchFamily="34" charset="-128"/>
            </a:endParaRPr>
          </a:p>
          <a:p>
            <a:pPr marL="495300" indent="-495300" eaLnBrk="1" hangingPunct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D,T 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 3</a:t>
            </a:r>
            <a:endParaRPr lang="en-US" altLang="en-US" dirty="0">
              <a:ea typeface="ＭＳ Ｐゴシック" pitchFamily="34" charset="-128"/>
            </a:endParaRPr>
          </a:p>
          <a:p>
            <a:pPr marL="495300" indent="-495300" algn="just" eaLnBrk="1" hangingPunct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L 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 4</a:t>
            </a:r>
            <a:endParaRPr lang="en-US" altLang="en-US" dirty="0">
              <a:ea typeface="ＭＳ Ｐゴシック" pitchFamily="34" charset="-128"/>
            </a:endParaRPr>
          </a:p>
          <a:p>
            <a:pPr marL="495300" indent="-495300" eaLnBrk="1" hangingPunct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M, N 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 5</a:t>
            </a:r>
            <a:endParaRPr lang="en-US" altLang="en-US" dirty="0">
              <a:ea typeface="ＭＳ Ｐゴシック" pitchFamily="34" charset="-128"/>
            </a:endParaRPr>
          </a:p>
          <a:p>
            <a:pPr marL="495300" indent="-495300" eaLnBrk="1" hangingPunct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R 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 6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Soundex – algorithm</a:t>
            </a:r>
          </a:p>
        </p:txBody>
      </p:sp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4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88609"/>
            <a:ext cx="8229600" cy="4525963"/>
          </a:xfrm>
        </p:spPr>
        <p:txBody>
          <a:bodyPr/>
          <a:lstStyle/>
          <a:p>
            <a:pPr marL="495300" indent="-495300" eaLnBrk="1" hangingPunct="1">
              <a:buFont typeface="Wingdings" pitchFamily="2" charset="2"/>
              <a:buAutoNum type="arabicPeriod" startAt="4"/>
            </a:pPr>
            <a:r>
              <a:rPr lang="en-US" altLang="en-US" dirty="0">
                <a:ea typeface="ＭＳ Ｐゴシック" pitchFamily="34" charset="-128"/>
              </a:rPr>
              <a:t>Remove one out of each pair of consecutive digits.</a:t>
            </a:r>
          </a:p>
          <a:p>
            <a:pPr marL="495300" indent="-495300" eaLnBrk="1" hangingPunct="1">
              <a:buFont typeface="Wingdings" pitchFamily="2" charset="2"/>
              <a:buAutoNum type="arabicPeriod" startAt="4"/>
            </a:pPr>
            <a:r>
              <a:rPr lang="en-US" altLang="en-US" dirty="0">
                <a:ea typeface="ＭＳ Ｐゴシック" pitchFamily="34" charset="-128"/>
              </a:rPr>
              <a:t>Remove all zeros from the resulting string.</a:t>
            </a:r>
          </a:p>
          <a:p>
            <a:pPr marL="495300" indent="-495300" eaLnBrk="1" hangingPunct="1">
              <a:buFont typeface="Wingdings" pitchFamily="2" charset="2"/>
              <a:buAutoNum type="arabicPeriod" startAt="4"/>
            </a:pPr>
            <a:r>
              <a:rPr lang="en-US" altLang="en-US" dirty="0">
                <a:ea typeface="ＭＳ Ｐゴシック" pitchFamily="34" charset="-128"/>
              </a:rPr>
              <a:t>Pad the resulting string with trailing zeros and return the first four positions, which will be of the form &lt;uppercase letter&gt; &lt;digit&gt; &lt;digit&gt; &lt;digit&gt;. </a:t>
            </a:r>
          </a:p>
          <a:p>
            <a:pPr marL="495300" indent="-495300" eaLnBrk="1" hangingPunct="1">
              <a:buFont typeface="Wingdings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 marL="495300" indent="-49530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itchFamily="34" charset="-128"/>
              </a:rPr>
              <a:t>E.g., </a:t>
            </a:r>
            <a:r>
              <a:rPr lang="en-US" altLang="en-US" b="1" i="1" dirty="0">
                <a:ea typeface="ＭＳ Ｐゴシック" pitchFamily="34" charset="-128"/>
              </a:rPr>
              <a:t>Herman</a:t>
            </a:r>
            <a:r>
              <a:rPr lang="en-US" altLang="en-US" dirty="0">
                <a:ea typeface="ＭＳ Ｐゴシック" pitchFamily="34" charset="-128"/>
              </a:rPr>
              <a:t> becomes H655.</a:t>
            </a:r>
          </a:p>
          <a:p>
            <a:pPr marL="495300" indent="-495300" eaLnBrk="1" hangingPunct="1">
              <a:buFont typeface="Wingdings" pitchFamily="2" charset="2"/>
              <a:buNone/>
            </a:pPr>
            <a:r>
              <a:rPr lang="en-US" altLang="en-US" b="1" dirty="0">
                <a:solidFill>
                  <a:srgbClr val="FF0000"/>
                </a:solidFill>
                <a:ea typeface="ＭＳ Ｐゴシック" pitchFamily="34" charset="-128"/>
              </a:rPr>
              <a:t>What will be the soundex code for Hermann?</a:t>
            </a:r>
          </a:p>
          <a:p>
            <a:pPr marL="495300" indent="-495300" eaLnBrk="1" hangingPunct="1"/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5632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3.4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Soundex – algorithm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0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b="1" i="1" dirty="0" err="1">
                <a:ea typeface="ＭＳ Ｐゴシック" pitchFamily="34" charset="-128"/>
              </a:rPr>
              <a:t>mon</a:t>
            </a:r>
            <a:r>
              <a:rPr lang="en-US" altLang="en-US" sz="2800" b="1" i="1" dirty="0">
                <a:ea typeface="ＭＳ Ｐゴシック" pitchFamily="34" charset="-128"/>
              </a:rPr>
              <a:t>*:</a:t>
            </a:r>
            <a:r>
              <a:rPr lang="en-US" altLang="en-US" sz="2800" dirty="0">
                <a:ea typeface="ＭＳ Ｐゴシック" pitchFamily="34" charset="-128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ea typeface="ＭＳ Ｐゴシック" pitchFamily="34" charset="-128"/>
              </a:rPr>
              <a:t>(trailing wildcard query) </a:t>
            </a:r>
            <a:r>
              <a:rPr lang="en-US" altLang="en-US" sz="2800" dirty="0">
                <a:ea typeface="ＭＳ Ｐゴシック" pitchFamily="34" charset="-128"/>
              </a:rPr>
              <a:t>find all docs containing any word beginning with “</a:t>
            </a:r>
            <a:r>
              <a:rPr lang="en-US" altLang="en-US" sz="2800" dirty="0" err="1">
                <a:ea typeface="ＭＳ Ｐゴシック" pitchFamily="34" charset="-128"/>
              </a:rPr>
              <a:t>mon</a:t>
            </a:r>
            <a:r>
              <a:rPr lang="en-US" altLang="en-US" sz="2800" dirty="0">
                <a:ea typeface="ＭＳ Ｐゴシック" pitchFamily="34" charset="-128"/>
              </a:rPr>
              <a:t>”.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>
                <a:ea typeface="ＭＳ Ｐゴシック" pitchFamily="34" charset="-128"/>
              </a:rPr>
              <a:t>Easy with binary tree (or B-tree) lexicon: retrieve all words in range: </a:t>
            </a:r>
            <a:r>
              <a:rPr lang="en-US" altLang="en-US" sz="2800" b="1" i="1" dirty="0" err="1">
                <a:ea typeface="ＭＳ Ｐゴシック" pitchFamily="34" charset="-128"/>
              </a:rPr>
              <a:t>mon</a:t>
            </a:r>
            <a:r>
              <a:rPr lang="en-US" altLang="en-US" sz="2800" b="1" i="1" dirty="0">
                <a:ea typeface="ＭＳ Ｐゴシック" pitchFamily="34" charset="-128"/>
              </a:rPr>
              <a:t> </a:t>
            </a:r>
            <a:r>
              <a:rPr lang="en-US" altLang="en-US" sz="2800" b="1" i="1" dirty="0">
                <a:ea typeface="ＭＳ Ｐゴシック" pitchFamily="34" charset="-128"/>
                <a:cs typeface="Times New Roman" pitchFamily="18" charset="0"/>
              </a:rPr>
              <a:t>≤</a:t>
            </a:r>
            <a:r>
              <a:rPr lang="en-US" altLang="en-US" sz="2800" b="1" i="1" dirty="0">
                <a:ea typeface="ＭＳ Ｐゴシック" pitchFamily="34" charset="-128"/>
              </a:rPr>
              <a:t> w &lt; moo (w is the set of terms which start with </a:t>
            </a:r>
            <a:r>
              <a:rPr lang="en-US" altLang="en-US" sz="2800" b="1" i="1" dirty="0" err="1">
                <a:ea typeface="ＭＳ Ｐゴシック" pitchFamily="34" charset="-128"/>
              </a:rPr>
              <a:t>mon</a:t>
            </a:r>
            <a:r>
              <a:rPr lang="en-US" altLang="en-US" sz="2800" b="1" i="1" dirty="0">
                <a:ea typeface="ＭＳ Ｐゴシック" pitchFamily="34" charset="-128"/>
              </a:rPr>
              <a:t>)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Wild-card queries: *</a:t>
            </a: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839200" cy="4525963"/>
          </a:xfrm>
        </p:spPr>
        <p:txBody>
          <a:bodyPr/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Soundex is the classic algorithm, provided by most databases (Oracle, Microsoft, …)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Not much useful for information retrieval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Okay for “high recall” tasks (e.g., Interpol), though biased to names of certain nationalities</a:t>
            </a:r>
          </a:p>
        </p:txBody>
      </p:sp>
      <p:sp>
        <p:nvSpPr>
          <p:cNvPr id="5734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Soundex</a:t>
            </a:r>
          </a:p>
        </p:txBody>
      </p:sp>
      <p:sp>
        <p:nvSpPr>
          <p:cNvPr id="57348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7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3200" b="1" i="1" dirty="0">
                <a:ea typeface="ＭＳ Ｐゴシック" pitchFamily="34" charset="-128"/>
              </a:rPr>
              <a:t>*</a:t>
            </a:r>
            <a:r>
              <a:rPr lang="en-US" altLang="en-US" sz="3200" b="1" i="1" dirty="0" err="1">
                <a:ea typeface="ＭＳ Ｐゴシック" pitchFamily="34" charset="-128"/>
              </a:rPr>
              <a:t>mon</a:t>
            </a:r>
            <a:r>
              <a:rPr lang="en-US" altLang="en-US" sz="3200" b="1" i="1" dirty="0">
                <a:ea typeface="ＭＳ Ｐゴシック" pitchFamily="34" charset="-128"/>
              </a:rPr>
              <a:t>: </a:t>
            </a:r>
            <a:r>
              <a:rPr lang="en-US" altLang="en-US" sz="3200" dirty="0">
                <a:solidFill>
                  <a:srgbClr val="FF0000"/>
                </a:solidFill>
                <a:ea typeface="ＭＳ Ｐゴシック" pitchFamily="34" charset="-128"/>
              </a:rPr>
              <a:t>(leading wildcard query) </a:t>
            </a:r>
            <a:r>
              <a:rPr lang="en-US" altLang="en-US" sz="3200" dirty="0">
                <a:ea typeface="ＭＳ Ｐゴシック" pitchFamily="34" charset="-128"/>
              </a:rPr>
              <a:t>find words ending in “</a:t>
            </a:r>
            <a:r>
              <a:rPr lang="en-US" altLang="en-US" sz="3200" dirty="0" err="1">
                <a:ea typeface="ＭＳ Ｐゴシック" pitchFamily="34" charset="-128"/>
              </a:rPr>
              <a:t>mon</a:t>
            </a:r>
            <a:r>
              <a:rPr lang="en-US" altLang="en-US" sz="3200" dirty="0">
                <a:ea typeface="ＭＳ Ｐゴシック" pitchFamily="34" charset="-128"/>
              </a:rPr>
              <a:t>”: </a:t>
            </a:r>
          </a:p>
          <a:p>
            <a:pPr lvl="2" algn="just"/>
            <a:r>
              <a:rPr lang="en-US" altLang="en-US" sz="2800" dirty="0">
                <a:ea typeface="ＭＳ Ｐゴシック" pitchFamily="34" charset="-128"/>
              </a:rPr>
              <a:t>Maintain an additional B-tree (reverse B-tree) </a:t>
            </a:r>
          </a:p>
          <a:p>
            <a:pPr lvl="2" algn="just"/>
            <a:r>
              <a:rPr lang="en-US" sz="2800" dirty="0">
                <a:ea typeface="ＭＳ Ｐゴシック" pitchFamily="34" charset="-128"/>
              </a:rPr>
              <a:t>Reverse B-tree is one </a:t>
            </a:r>
            <a:r>
              <a:rPr lang="en-IN" dirty="0"/>
              <a:t>in which each root-to-leaf path of the B-tree corresponds </a:t>
            </a:r>
            <a:r>
              <a:rPr lang="en-IN" sz="2800" dirty="0"/>
              <a:t>to a term in the dictionary written backwards:</a:t>
            </a:r>
            <a:endParaRPr lang="en-IN" sz="2000" dirty="0"/>
          </a:p>
          <a:p>
            <a:pPr lvl="2" algn="just"/>
            <a:r>
              <a:rPr lang="en-US" altLang="en-US" dirty="0">
                <a:ea typeface="ＭＳ Ｐゴシック" pitchFamily="34" charset="-128"/>
              </a:rPr>
              <a:t>Can retrieve all words in range: </a:t>
            </a:r>
            <a:r>
              <a:rPr lang="en-US" altLang="en-US" b="1" i="1" dirty="0">
                <a:ea typeface="ＭＳ Ｐゴシック" pitchFamily="34" charset="-128"/>
              </a:rPr>
              <a:t>nom </a:t>
            </a:r>
            <a:r>
              <a:rPr lang="en-US" altLang="en-US" b="1" i="1" dirty="0">
                <a:ea typeface="ＭＳ Ｐゴシック" pitchFamily="34" charset="-128"/>
                <a:cs typeface="Times New Roman" pitchFamily="18" charset="0"/>
              </a:rPr>
              <a:t>≤</a:t>
            </a:r>
            <a:r>
              <a:rPr lang="en-US" altLang="en-US" b="1" i="1" dirty="0">
                <a:ea typeface="ＭＳ Ｐゴシック" pitchFamily="34" charset="-128"/>
              </a:rPr>
              <a:t> w &lt; non</a:t>
            </a:r>
            <a:r>
              <a:rPr lang="en-US" altLang="en-US" i="1" dirty="0">
                <a:ea typeface="ＭＳ Ｐゴシック" pitchFamily="34" charset="-128"/>
              </a:rPr>
              <a:t>.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Wild-card queries: *</a:t>
            </a: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1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87680" cy="4525963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How can we handle *’s in the middle of query term?</a:t>
            </a:r>
          </a:p>
          <a:p>
            <a:pPr lvl="2" algn="just"/>
            <a:r>
              <a:rPr lang="en-US" altLang="en-US" b="1" i="1" dirty="0">
                <a:highlight>
                  <a:srgbClr val="FFFF00"/>
                </a:highlight>
                <a:ea typeface="ＭＳ Ｐゴシック" pitchFamily="34" charset="-128"/>
              </a:rPr>
              <a:t>co*</a:t>
            </a:r>
            <a:r>
              <a:rPr lang="en-US" altLang="en-US" b="1" i="1" dirty="0" err="1">
                <a:highlight>
                  <a:srgbClr val="FFFF00"/>
                </a:highlight>
                <a:ea typeface="ＭＳ Ｐゴシック" pitchFamily="34" charset="-128"/>
              </a:rPr>
              <a:t>tion</a:t>
            </a:r>
            <a:endParaRPr lang="en-US" altLang="en-US" b="1" i="1" dirty="0">
              <a:highlight>
                <a:srgbClr val="FFFF00"/>
              </a:highlight>
              <a:ea typeface="ＭＳ Ｐゴシック" pitchFamily="34" charset="-128"/>
            </a:endParaRPr>
          </a:p>
          <a:p>
            <a:pPr algn="just">
              <a:buFont typeface="Arial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We could look up </a:t>
            </a:r>
            <a:r>
              <a:rPr lang="en-US" altLang="en-US" b="1" i="1" dirty="0">
                <a:ea typeface="ＭＳ Ｐゴシック" pitchFamily="34" charset="-128"/>
              </a:rPr>
              <a:t>co*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b="1" i="1" dirty="0">
                <a:ea typeface="ＭＳ Ｐゴシック" pitchFamily="34" charset="-128"/>
              </a:rPr>
              <a:t>*</a:t>
            </a:r>
            <a:r>
              <a:rPr lang="en-US" altLang="en-US" b="1" i="1" dirty="0" err="1">
                <a:ea typeface="ＭＳ Ｐゴシック" pitchFamily="34" charset="-128"/>
              </a:rPr>
              <a:t>tion</a:t>
            </a:r>
            <a:r>
              <a:rPr lang="en-US" altLang="en-US" dirty="0">
                <a:ea typeface="ＭＳ Ｐゴシック" pitchFamily="34" charset="-128"/>
              </a:rPr>
              <a:t> in a B-tree and the reverse B-tree and intersect the two term sets</a:t>
            </a:r>
          </a:p>
          <a:p>
            <a:pPr lvl="2" algn="just"/>
            <a:r>
              <a:rPr lang="en-US" altLang="en-US" dirty="0">
                <a:ea typeface="ＭＳ Ｐゴシック" pitchFamily="34" charset="-128"/>
              </a:rPr>
              <a:t>Expensive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en-US" dirty="0">
                <a:highlight>
                  <a:srgbClr val="FFFF00"/>
                </a:highlight>
                <a:ea typeface="ＭＳ Ｐゴシック" pitchFamily="34" charset="-128"/>
              </a:rPr>
              <a:t>The solution:</a:t>
            </a:r>
            <a:r>
              <a:rPr lang="en-US" altLang="en-US" dirty="0">
                <a:ea typeface="ＭＳ Ｐゴシック" pitchFamily="34" charset="-128"/>
              </a:rPr>
              <a:t> transform wild-card queries so that the *’s occur at the end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This gives rise to the </a:t>
            </a:r>
            <a:r>
              <a:rPr lang="en-US" altLang="en-US" b="1" dirty="0" err="1">
                <a:solidFill>
                  <a:srgbClr val="00A000"/>
                </a:solidFill>
                <a:ea typeface="ＭＳ Ｐゴシック" pitchFamily="34" charset="-128"/>
              </a:rPr>
              <a:t>Permuterm</a:t>
            </a:r>
            <a:r>
              <a:rPr lang="en-US" altLang="en-US" dirty="0">
                <a:ea typeface="ＭＳ Ｐゴシック" pitchFamily="34" charset="-128"/>
              </a:rPr>
              <a:t> Index.</a:t>
            </a:r>
          </a:p>
          <a:p>
            <a:pPr algn="just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Wild-card queries: *</a:t>
            </a:r>
          </a:p>
        </p:txBody>
      </p:sp>
    </p:spTree>
    <p:extLst>
      <p:ext uri="{BB962C8B-B14F-4D97-AF65-F5344CB8AC3E}">
        <p14:creationId xmlns:p14="http://schemas.microsoft.com/office/powerpoint/2010/main" val="118132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altLang="en-US" sz="3200" b="1" dirty="0" err="1">
                <a:ea typeface="ＭＳ Ｐゴシック" pitchFamily="34" charset="-128"/>
              </a:rPr>
              <a:t>Permuterm</a:t>
            </a:r>
            <a:r>
              <a:rPr lang="en-US" altLang="en-US" sz="3200" b="1" dirty="0">
                <a:ea typeface="ＭＳ Ｐゴシック" pitchFamily="34" charset="-128"/>
              </a:rPr>
              <a:t> indexes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>
                <a:ea typeface="ＭＳ Ｐゴシック" pitchFamily="34" charset="-128"/>
              </a:rPr>
              <a:t>K-gram indexes</a:t>
            </a:r>
          </a:p>
          <a:p>
            <a:pPr marL="0" indent="0"/>
            <a:endParaRPr lang="en-US" sz="3200" b="1" dirty="0">
              <a:ea typeface="ＭＳ Ｐゴシック" pitchFamily="34" charset="-128"/>
            </a:endParaRPr>
          </a:p>
          <a:p>
            <a:pPr algn="just"/>
            <a:r>
              <a:rPr lang="en-US" sz="2600" b="1" dirty="0"/>
              <a:t>Both techniques share a common strategy: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/>
              <a:t>Express the given wildcard query </a:t>
            </a:r>
            <a:r>
              <a:rPr lang="en-US" sz="2600" b="1" i="1" dirty="0"/>
              <a:t>q</a:t>
            </a:r>
            <a:r>
              <a:rPr lang="en-US" sz="2600" b="1" i="1" baseline="-25000" dirty="0"/>
              <a:t>w</a:t>
            </a:r>
            <a:r>
              <a:rPr lang="en-US" sz="2600" i="1" baseline="-25000" dirty="0"/>
              <a:t> </a:t>
            </a:r>
            <a:r>
              <a:rPr lang="en-US" sz="2600" dirty="0"/>
              <a:t>as a Boolean query </a:t>
            </a:r>
            <a:r>
              <a:rPr lang="en-US" sz="2600" i="1" dirty="0"/>
              <a:t>Q </a:t>
            </a:r>
            <a:r>
              <a:rPr lang="en-US" sz="2600" dirty="0"/>
              <a:t>on a specially constructed index, such that the answer to </a:t>
            </a:r>
            <a:r>
              <a:rPr lang="en-US" sz="2600" i="1" dirty="0"/>
              <a:t>Q </a:t>
            </a:r>
            <a:r>
              <a:rPr lang="en-US" sz="2600" dirty="0"/>
              <a:t>is a superset of the set of vocabulary terms matching </a:t>
            </a:r>
            <a:r>
              <a:rPr lang="en-US" sz="2600" b="1" i="1" dirty="0"/>
              <a:t>q</a:t>
            </a:r>
            <a:r>
              <a:rPr lang="en-US" sz="2600" b="1" i="1" baseline="-25000" dirty="0"/>
              <a:t>w.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/>
              <a:t>Then, we check each term in the answer to </a:t>
            </a:r>
            <a:r>
              <a:rPr lang="en-US" sz="2600" i="1" dirty="0"/>
              <a:t>Q </a:t>
            </a:r>
            <a:r>
              <a:rPr lang="en-US" sz="2600" dirty="0"/>
              <a:t>against </a:t>
            </a:r>
            <a:r>
              <a:rPr lang="en-US" sz="2600" b="1" i="1" dirty="0"/>
              <a:t> q</a:t>
            </a:r>
            <a:r>
              <a:rPr lang="en-US" sz="2600" b="1" i="1" baseline="-25000" dirty="0"/>
              <a:t>w</a:t>
            </a:r>
            <a:r>
              <a:rPr lang="en-US" sz="2600" dirty="0"/>
              <a:t>, discarding those vocabulary terms that do not match </a:t>
            </a:r>
            <a:r>
              <a:rPr lang="en-US" sz="2600" b="1" i="1" dirty="0"/>
              <a:t>q</a:t>
            </a:r>
            <a:r>
              <a:rPr lang="en-US" sz="2600" b="1" i="1" baseline="-25000" dirty="0"/>
              <a:t>w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8580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Wildcard Query Processing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5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04799" y="1493837"/>
            <a:ext cx="8659689" cy="452596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/>
              <a:t>Introduce a special symbol $ into the  character set, to mark the end of a term</a:t>
            </a:r>
            <a:endParaRPr lang="en-US" altLang="en-US" sz="2800" dirty="0">
              <a:ea typeface="ＭＳ Ｐゴシック" pitchFamily="34" charset="-128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2800" dirty="0">
                <a:ea typeface="ＭＳ Ｐゴシック" pitchFamily="34" charset="-128"/>
              </a:rPr>
              <a:t>For term </a:t>
            </a:r>
            <a:r>
              <a:rPr lang="en-US" altLang="en-US" sz="2800" b="1" i="1" dirty="0">
                <a:ea typeface="ＭＳ Ｐゴシック" pitchFamily="34" charset="-128"/>
              </a:rPr>
              <a:t>hello</a:t>
            </a:r>
            <a:r>
              <a:rPr lang="en-US" altLang="en-US" sz="2800" dirty="0">
                <a:ea typeface="ＭＳ Ｐゴシック" pitchFamily="34" charset="-128"/>
              </a:rPr>
              <a:t>, index under:</a:t>
            </a:r>
          </a:p>
          <a:p>
            <a:pPr lvl="2"/>
            <a:r>
              <a:rPr lang="en-US" altLang="en-US" sz="2800" b="1" i="1" dirty="0">
                <a:ea typeface="ＭＳ Ｐゴシック" pitchFamily="34" charset="-128"/>
              </a:rPr>
              <a:t>hello$, </a:t>
            </a:r>
            <a:r>
              <a:rPr lang="en-US" altLang="en-US" sz="2800" b="1" i="1" dirty="0" err="1">
                <a:ea typeface="ＭＳ Ｐゴシック" pitchFamily="34" charset="-128"/>
              </a:rPr>
              <a:t>ello$h</a:t>
            </a:r>
            <a:r>
              <a:rPr lang="en-US" altLang="en-US" sz="2800" b="1" i="1" dirty="0">
                <a:ea typeface="ＭＳ Ｐゴシック" pitchFamily="34" charset="-128"/>
              </a:rPr>
              <a:t>, </a:t>
            </a:r>
            <a:r>
              <a:rPr lang="en-US" altLang="en-US" sz="2800" b="1" i="1" dirty="0" err="1">
                <a:ea typeface="ＭＳ Ｐゴシック" pitchFamily="34" charset="-128"/>
              </a:rPr>
              <a:t>llo$he</a:t>
            </a:r>
            <a:r>
              <a:rPr lang="en-US" altLang="en-US" sz="2800" b="1" i="1" dirty="0">
                <a:ea typeface="ＭＳ Ｐゴシック" pitchFamily="34" charset="-128"/>
              </a:rPr>
              <a:t>, </a:t>
            </a:r>
            <a:r>
              <a:rPr lang="en-US" altLang="en-US" sz="2800" b="1" i="1" dirty="0" err="1">
                <a:ea typeface="ＭＳ Ｐゴシック" pitchFamily="34" charset="-128"/>
              </a:rPr>
              <a:t>lo$hel</a:t>
            </a:r>
            <a:r>
              <a:rPr lang="en-US" altLang="en-US" sz="2800" b="1" i="1" dirty="0">
                <a:ea typeface="ＭＳ Ｐゴシック" pitchFamily="34" charset="-128"/>
              </a:rPr>
              <a:t>, </a:t>
            </a:r>
            <a:r>
              <a:rPr lang="en-US" altLang="en-US" sz="2800" b="1" i="1" dirty="0" err="1">
                <a:ea typeface="ＭＳ Ｐゴシック" pitchFamily="34" charset="-128"/>
              </a:rPr>
              <a:t>o$hell</a:t>
            </a:r>
            <a:r>
              <a:rPr lang="en-US" altLang="en-US" sz="2800" b="1" i="1" dirty="0">
                <a:ea typeface="ＭＳ Ｐゴシック" pitchFamily="34" charset="-128"/>
              </a:rPr>
              <a:t>, $hello</a:t>
            </a:r>
          </a:p>
          <a:p>
            <a:pPr lvl="2"/>
            <a:r>
              <a:rPr lang="en-US" altLang="en-US" sz="2800" dirty="0">
                <a:ea typeface="ＭＳ Ｐゴシック" pitchFamily="34" charset="-128"/>
              </a:rPr>
              <a:t>where $ is a special symbol.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Permuterm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 indexes</a:t>
            </a:r>
          </a:p>
        </p:txBody>
      </p:sp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3.2.1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17/12/2023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9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5810</TotalTime>
  <Words>2488</Words>
  <Application>Microsoft Office PowerPoint</Application>
  <PresentationFormat>On-screen Show (4:3)</PresentationFormat>
  <Paragraphs>378</Paragraphs>
  <Slides>50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  <vt:variant>
        <vt:lpstr>Custom Shows</vt:lpstr>
      </vt:variant>
      <vt:variant>
        <vt:i4>1</vt:i4>
      </vt:variant>
    </vt:vector>
  </HeadingPairs>
  <TitlesOfParts>
    <vt:vector size="59" baseType="lpstr">
      <vt:lpstr>Arial</vt:lpstr>
      <vt:lpstr>Calibri</vt:lpstr>
      <vt:lpstr>Lucida Sans</vt:lpstr>
      <vt:lpstr>Times New Roman</vt:lpstr>
      <vt:lpstr>Wingdings</vt:lpstr>
      <vt:lpstr>Office Theme</vt:lpstr>
      <vt:lpstr>1_Custom Design</vt:lpstr>
      <vt:lpstr>Custom Design</vt:lpstr>
      <vt:lpstr>AIMLCZG537/DSECLZG537 Information Retrieval</vt:lpstr>
      <vt:lpstr>PowerPoint Presentation</vt:lpstr>
      <vt:lpstr>PowerPoint Presentation</vt:lpstr>
      <vt:lpstr>PowerPoint Presentation</vt:lpstr>
      <vt:lpstr>Wild-card queries: *</vt:lpstr>
      <vt:lpstr>Wild-card queries: *</vt:lpstr>
      <vt:lpstr>PowerPoint Presentation</vt:lpstr>
      <vt:lpstr>PowerPoint Presentation</vt:lpstr>
      <vt:lpstr>Permuterm indexes</vt:lpstr>
      <vt:lpstr>Permuterm indexes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k-gram indexes</vt:lpstr>
      <vt:lpstr>PowerPoint Presentation</vt:lpstr>
      <vt:lpstr>PowerPoint Presentation</vt:lpstr>
      <vt:lpstr>PowerPoint Presentation</vt:lpstr>
      <vt:lpstr>Isolated word correction</vt:lpstr>
      <vt:lpstr>Isolated word correction</vt:lpstr>
      <vt:lpstr>Edit distance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Weighted edit distance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Soundex</vt:lpstr>
      <vt:lpstr>Soundex –  algorithm</vt:lpstr>
      <vt:lpstr>Soundex – algorithm</vt:lpstr>
      <vt:lpstr>PowerPoint Presentation</vt:lpstr>
      <vt:lpstr>Soundex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PRAKASH PRASAD</cp:lastModifiedBy>
  <cp:revision>427</cp:revision>
  <dcterms:created xsi:type="dcterms:W3CDTF">2011-09-14T09:42:05Z</dcterms:created>
  <dcterms:modified xsi:type="dcterms:W3CDTF">2024-01-04T12:12:04Z</dcterms:modified>
</cp:coreProperties>
</file>