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  <p:sldMasterId id="2147483668" r:id="rId3"/>
  </p:sldMasterIdLst>
  <p:notesMasterIdLst>
    <p:notesMasterId r:id="rId63"/>
  </p:notesMasterIdLst>
  <p:handoutMasterIdLst>
    <p:handoutMasterId r:id="rId64"/>
  </p:handoutMasterIdLst>
  <p:sldIdLst>
    <p:sldId id="805" r:id="rId4"/>
    <p:sldId id="763" r:id="rId5"/>
    <p:sldId id="764" r:id="rId6"/>
    <p:sldId id="765" r:id="rId7"/>
    <p:sldId id="766" r:id="rId8"/>
    <p:sldId id="767" r:id="rId9"/>
    <p:sldId id="768" r:id="rId10"/>
    <p:sldId id="769" r:id="rId11"/>
    <p:sldId id="770" r:id="rId12"/>
    <p:sldId id="771" r:id="rId13"/>
    <p:sldId id="772" r:id="rId14"/>
    <p:sldId id="773" r:id="rId15"/>
    <p:sldId id="774" r:id="rId16"/>
    <p:sldId id="775" r:id="rId17"/>
    <p:sldId id="776" r:id="rId18"/>
    <p:sldId id="777" r:id="rId19"/>
    <p:sldId id="778" r:id="rId20"/>
    <p:sldId id="779" r:id="rId21"/>
    <p:sldId id="780" r:id="rId22"/>
    <p:sldId id="781" r:id="rId23"/>
    <p:sldId id="782" r:id="rId24"/>
    <p:sldId id="783" r:id="rId25"/>
    <p:sldId id="784" r:id="rId26"/>
    <p:sldId id="785" r:id="rId27"/>
    <p:sldId id="786" r:id="rId28"/>
    <p:sldId id="787" r:id="rId29"/>
    <p:sldId id="788" r:id="rId30"/>
    <p:sldId id="789" r:id="rId31"/>
    <p:sldId id="790" r:id="rId32"/>
    <p:sldId id="746" r:id="rId33"/>
    <p:sldId id="747" r:id="rId34"/>
    <p:sldId id="748" r:id="rId35"/>
    <p:sldId id="749" r:id="rId36"/>
    <p:sldId id="750" r:id="rId37"/>
    <p:sldId id="751" r:id="rId38"/>
    <p:sldId id="752" r:id="rId39"/>
    <p:sldId id="753" r:id="rId40"/>
    <p:sldId id="754" r:id="rId41"/>
    <p:sldId id="755" r:id="rId42"/>
    <p:sldId id="756" r:id="rId43"/>
    <p:sldId id="757" r:id="rId44"/>
    <p:sldId id="758" r:id="rId45"/>
    <p:sldId id="804" r:id="rId46"/>
    <p:sldId id="759" r:id="rId47"/>
    <p:sldId id="760" r:id="rId48"/>
    <p:sldId id="761" r:id="rId49"/>
    <p:sldId id="762" r:id="rId50"/>
    <p:sldId id="792" r:id="rId51"/>
    <p:sldId id="793" r:id="rId52"/>
    <p:sldId id="794" r:id="rId53"/>
    <p:sldId id="795" r:id="rId54"/>
    <p:sldId id="796" r:id="rId55"/>
    <p:sldId id="797" r:id="rId56"/>
    <p:sldId id="798" r:id="rId57"/>
    <p:sldId id="799" r:id="rId58"/>
    <p:sldId id="800" r:id="rId59"/>
    <p:sldId id="801" r:id="rId60"/>
    <p:sldId id="802" r:id="rId61"/>
    <p:sldId id="803" r:id="rId62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01141"/>
    <a:srgbClr val="00FF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2636" autoAdjust="0"/>
  </p:normalViewPr>
  <p:slideViewPr>
    <p:cSldViewPr>
      <p:cViewPr varScale="1">
        <p:scale>
          <a:sx n="94" d="100"/>
          <a:sy n="94" d="100"/>
        </p:scale>
        <p:origin x="23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0381A-7BB0-4858-91C5-00436FD606F4}" type="datetimeFigureOut">
              <a:rPr lang="en-IN" smtClean="0"/>
              <a:pPr/>
              <a:t>04-01-2024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7100-652A-405A-BF98-CBA3AF4089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34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4D447-FE21-4C45-A3D5-DC463BD17986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29559-5C6D-4B11-970C-EAED66EBCD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3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1542881-1B09-4D23-ADC5-BCC37EA70721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70055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 default is just term frequency</a:t>
            </a:r>
          </a:p>
          <a:p>
            <a:r>
              <a:rPr lang="en-US" altLang="en-US"/>
              <a:t>ltc is best known form of weighting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BCDAF2A2-C1E1-40E7-873B-BBEA43A65700}" type="slidenum">
              <a:rPr lang="en-US" altLang="en-US" sz="1100"/>
              <a:pPr eaLnBrk="1" hangingPunct="1"/>
              <a:t>45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28825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JC(1) = 1/6             JC(2) = 1/5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F68BD25-7BB4-43B5-8AE2-5517BEFBECC9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4342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559-5C6D-4B11-970C-EAED66EBCD5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1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559-5C6D-4B11-970C-EAED66EBCD5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559-5C6D-4B11-970C-EAED66EBCD5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3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Why do you get these numbers?</a:t>
            </a:r>
          </a:p>
          <a:p>
            <a:r>
              <a:rPr lang="en-US" altLang="en-US"/>
              <a:t>Suggests df is better.</a:t>
            </a:r>
          </a:p>
          <a:p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AE5953E0-BE69-43B7-BB3F-9BE8E711BA10}" type="slidenum">
              <a:rPr lang="en-US" altLang="en-US" sz="1100"/>
              <a:pPr eaLnBrk="1" hangingPunct="1"/>
              <a:t>19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768772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6 4 3 2 1 0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AC1BF166-04DD-4CAD-943C-23DBD029C68F}" type="slidenum">
              <a:rPr lang="en-US" altLang="en-US" sz="1100"/>
              <a:pPr eaLnBrk="1" hangingPunct="1"/>
              <a:t>24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972044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559-5C6D-4B11-970C-EAED66EBCD5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7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Law of Cosines (Cosine Rule) wikipedia page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3CB05B0E-0DB0-4D5D-AC2E-AE31374FFC7E}" type="slidenum">
              <a:rPr lang="en-US" altLang="en-US" sz="1100"/>
              <a:pPr eaLnBrk="1" hangingPunct="1"/>
              <a:t>37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28097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24/12/2023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ZG537;INFORMATION RETRIEVAL; L5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32ADB-4057-479D-BB00-318B90DAE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24/12/2023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ZG537;INFORMATION RETRIEVAL; L5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BC39-F7B9-4EA1-8040-BA6F7D3CEE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24/12/2023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ZG537;INFORMATION RETRIEVAL; L5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1A416-2BCE-47B0-B4A7-DEA4178ACC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315200" cy="1028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00200" y="1219200"/>
            <a:ext cx="7239000" cy="5334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0042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24/12/2023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ZG537;INFORMATION RETRIEVAL; L5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14303-84FF-4674-A782-EABAC7EED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19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24/12/2023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ZG537;INFORMATION RETRIEVAL;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A89DD-5FBA-455C-938B-39A59E54A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7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01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6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91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26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58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11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90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3081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50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8495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234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93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192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863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017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95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163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297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673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378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8003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-29817" y="6185546"/>
            <a:ext cx="2133600" cy="365125"/>
          </a:xfrm>
        </p:spPr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2590800" y="6224970"/>
            <a:ext cx="3619500" cy="365125"/>
          </a:xfrm>
        </p:spPr>
        <p:txBody>
          <a:bodyPr/>
          <a:lstStyle>
            <a:lvl1pPr>
              <a:defRPr b="1">
                <a:solidFill>
                  <a:srgbClr val="101141"/>
                </a:solidFill>
              </a:defRPr>
            </a:lvl1pPr>
          </a:lstStyle>
          <a:p>
            <a:r>
              <a:rPr lang="en-US"/>
              <a:t>ZG537;INFORMATION RETRIEVAL; L5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7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ZG537;INFORMATION RETRIEVAL; L5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5" r:id="rId14"/>
    <p:sldLayoutId id="2147483667" r:id="rId15"/>
    <p:sldLayoutId id="2147483693" r:id="rId16"/>
    <p:sldLayoutId id="2147483694" r:id="rId17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24/12/2023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ZG537;INFORMATION RETRIEVAL;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1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24/12/2023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ZG537;INFORMATION RETRIEVAL;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tanford.edu/IR-book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3505200"/>
            <a:ext cx="6781800" cy="1524000"/>
          </a:xfrm>
        </p:spPr>
        <p:txBody>
          <a:bodyPr/>
          <a:lstStyle/>
          <a:p>
            <a:pPr algn="ctr"/>
            <a:r>
              <a:rPr lang="en-US" sz="4000" dirty="0"/>
              <a:t>AIMLCZG537/DSECLZG537</a:t>
            </a:r>
            <a:br>
              <a:rPr lang="en-US" sz="4000" dirty="0"/>
            </a:br>
            <a:r>
              <a:rPr lang="en-US" sz="4000" dirty="0"/>
              <a:t>Information Retrieval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743200" y="4953000"/>
            <a:ext cx="6400800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			Dr. Maheswari  Karthikeyan</a:t>
            </a:r>
          </a:p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			          Lecture5 : 24-12-2023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is the query-document match score that the </a:t>
            </a:r>
            <a:r>
              <a:rPr lang="en-US" dirty="0" err="1">
                <a:solidFill>
                  <a:srgbClr val="FF0000"/>
                </a:solidFill>
              </a:rPr>
              <a:t>Jaccard</a:t>
            </a:r>
            <a:r>
              <a:rPr lang="en-US" dirty="0">
                <a:solidFill>
                  <a:srgbClr val="FF0000"/>
                </a:solidFill>
              </a:rPr>
              <a:t> coefficient computes for each of the two documents below?</a:t>
            </a:r>
          </a:p>
          <a:p>
            <a:pPr marL="0" indent="0" algn="just" eaLnBrk="1" hangingPunct="1"/>
            <a:endParaRPr 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u="sng" dirty="0"/>
              <a:t>Query</a:t>
            </a:r>
            <a:r>
              <a:rPr lang="en-US" dirty="0"/>
              <a:t>: </a:t>
            </a:r>
            <a:r>
              <a:rPr lang="en-US" i="1" dirty="0"/>
              <a:t>ides of march </a:t>
            </a:r>
          </a:p>
          <a:p>
            <a:pPr eaLnBrk="1" hangingPunct="1"/>
            <a:r>
              <a:rPr lang="en-US" u="sng" dirty="0"/>
              <a:t>Document</a:t>
            </a:r>
            <a:r>
              <a:rPr lang="en-US" dirty="0"/>
              <a:t> 1: </a:t>
            </a:r>
            <a:r>
              <a:rPr lang="en-US" i="1" dirty="0" err="1"/>
              <a:t>caesar</a:t>
            </a:r>
            <a:r>
              <a:rPr lang="en-US" i="1" dirty="0"/>
              <a:t> died in march</a:t>
            </a:r>
          </a:p>
          <a:p>
            <a:pPr eaLnBrk="1" hangingPunct="1"/>
            <a:r>
              <a:rPr lang="en-US" u="sng" dirty="0"/>
              <a:t>Document</a:t>
            </a:r>
            <a:r>
              <a:rPr lang="en-US" dirty="0"/>
              <a:t> 2: </a:t>
            </a:r>
            <a:r>
              <a:rPr lang="en-US" i="1" dirty="0"/>
              <a:t>the long march </a:t>
            </a:r>
            <a:r>
              <a:rPr lang="en-US" i="1" dirty="0" err="1"/>
              <a:t>march</a:t>
            </a:r>
            <a:endParaRPr lang="en-US" i="1" dirty="0"/>
          </a:p>
          <a:p>
            <a:r>
              <a:rPr lang="en-US" u="sng" dirty="0"/>
              <a:t>Document</a:t>
            </a:r>
            <a:r>
              <a:rPr lang="en-US" dirty="0"/>
              <a:t> 3: </a:t>
            </a:r>
            <a:r>
              <a:rPr lang="en-US" i="1" dirty="0"/>
              <a:t>the long march end </a:t>
            </a:r>
            <a:r>
              <a:rPr lang="en-US" i="1" dirty="0" err="1"/>
              <a:t>april</a:t>
            </a:r>
            <a:endParaRPr lang="en-US" i="1" dirty="0"/>
          </a:p>
          <a:p>
            <a:pPr eaLnBrk="1" hangingPunct="1"/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24/12/2023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ZG537;INFORMATION RETRIEVAL; L5</a:t>
            </a:r>
          </a:p>
        </p:txBody>
      </p:sp>
      <p:sp>
        <p:nvSpPr>
          <p:cNvPr id="5427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600"/>
              <a:t>Jaccard coefficient: Scoring example</a:t>
            </a:r>
          </a:p>
        </p:txBody>
      </p:sp>
    </p:spTree>
    <p:extLst>
      <p:ext uri="{BB962C8B-B14F-4D97-AF65-F5344CB8AC3E}">
        <p14:creationId xmlns:p14="http://schemas.microsoft.com/office/powerpoint/2010/main" val="245137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/>
              <a:t>It doesn’t consider </a:t>
            </a:r>
            <a:r>
              <a:rPr lang="en-US" altLang="en-US" sz="2800" i="1" dirty="0">
                <a:solidFill>
                  <a:srgbClr val="357E69"/>
                </a:solidFill>
              </a:rPr>
              <a:t>term frequency </a:t>
            </a:r>
            <a:r>
              <a:rPr lang="en-US" altLang="en-US" sz="2800" dirty="0"/>
              <a:t>(how many times a term occurs in a document)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/>
              <a:t>Rare terms in a collection are more informative than frequent terms. Jaccard doesn’t consider this information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/>
              <a:t>We need a more sophisticated way of normalizing the length of  document</a:t>
            </a:r>
          </a:p>
          <a:p>
            <a:pPr algn="just" eaLnBrk="1" hangingPunct="1">
              <a:buFont typeface="Arial" pitchFamily="34" charset="0"/>
              <a:buChar char="•"/>
            </a:pPr>
            <a:endParaRPr lang="en-US" altLang="en-US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 with Jaccard for scoring</a:t>
            </a:r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0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1028"/>
          <p:cNvGraphicFramePr>
            <a:graphicFrameLocks noGrp="1" noChangeAspect="1"/>
          </p:cNvGraphicFramePr>
          <p:nvPr>
            <p:ph idx="1"/>
          </p:nvPr>
        </p:nvGraphicFramePr>
        <p:xfrm>
          <a:off x="304800" y="2244725"/>
          <a:ext cx="82296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791852" imgH="3596678" progId="Excel.Sheet.8">
                  <p:embed/>
                </p:oleObj>
              </mc:Choice>
              <mc:Fallback>
                <p:oleObj name="Worksheet" r:id="rId3" imgW="9791852" imgH="3596678" progId="Excel.Sheet.8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44725"/>
                        <a:ext cx="8229600" cy="302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Term-document incidence matrix</a:t>
            </a:r>
          </a:p>
        </p:txBody>
      </p: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90714" y="5410200"/>
            <a:ext cx="9094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dirty="0"/>
              <a:t>Each document is represented by a binary vector ∈ {0,1}</a:t>
            </a:r>
            <a:r>
              <a:rPr lang="en-US" altLang="en-US" baseline="30000" dirty="0"/>
              <a:t>|V|</a:t>
            </a:r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6.2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9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Consider the number of occurrences of a term in a document: </a:t>
            </a:r>
          </a:p>
          <a:p>
            <a:pPr lvl="2" algn="just"/>
            <a:r>
              <a:rPr lang="en-US" altLang="en-US" dirty="0"/>
              <a:t>Each document is a count vector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Term-document count matrices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-10886" y="3200400"/>
          <a:ext cx="893286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791727" imgH="2926080" progId="Excel.Sheet.8">
                  <p:embed/>
                </p:oleObj>
              </mc:Choice>
              <mc:Fallback>
                <p:oleObj name="Worksheet" r:id="rId3" imgW="9791727" imgH="292608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886" y="3200400"/>
                        <a:ext cx="8932863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3352800" y="3200400"/>
            <a:ext cx="137160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1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FBFCFF"/>
                </a:solidFill>
              </a:rPr>
              <a:t>Sec. 6.2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0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Vector representation doesn’t consider the ordering of words in a document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i="1" dirty="0">
                <a:solidFill>
                  <a:srgbClr val="357E69"/>
                </a:solidFill>
              </a:rPr>
              <a:t>John is quicker than Mary</a:t>
            </a:r>
            <a:r>
              <a:rPr lang="en-US" altLang="en-US" i="1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and </a:t>
            </a:r>
            <a:r>
              <a:rPr lang="en-US" altLang="en-US" i="1" dirty="0">
                <a:solidFill>
                  <a:srgbClr val="357E69"/>
                </a:solidFill>
              </a:rPr>
              <a:t>Mary is quicker than John</a:t>
            </a:r>
            <a:r>
              <a:rPr lang="en-US" altLang="en-US" dirty="0">
                <a:solidFill>
                  <a:srgbClr val="C00000"/>
                </a:solidFill>
              </a:rPr>
              <a:t> have the same vectors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This is called the </a:t>
            </a:r>
            <a:r>
              <a:rPr lang="en-US" altLang="en-US" u="sng" dirty="0"/>
              <a:t>bag of words</a:t>
            </a:r>
            <a:r>
              <a:rPr lang="en-US" altLang="en-US" dirty="0"/>
              <a:t> model.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In a sense, this is a step back: The positional index was able to distinguish these two documents.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We will look at “recovering” positional information later.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For now: bag of words model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 of words model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0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The term frequency </a:t>
            </a:r>
            <a:r>
              <a:rPr lang="en-US" altLang="en-US" dirty="0" err="1"/>
              <a:t>tf</a:t>
            </a:r>
            <a:r>
              <a:rPr lang="en-US" altLang="en-US" i="1" baseline="-25000" dirty="0" err="1"/>
              <a:t>t,d</a:t>
            </a:r>
            <a:r>
              <a:rPr lang="en-US" altLang="en-US" dirty="0"/>
              <a:t> of term </a:t>
            </a:r>
            <a:r>
              <a:rPr lang="en-US" altLang="en-US" i="1" dirty="0"/>
              <a:t>t</a:t>
            </a:r>
            <a:r>
              <a:rPr lang="en-US" altLang="en-US" dirty="0"/>
              <a:t> in document </a:t>
            </a:r>
            <a:r>
              <a:rPr lang="en-US" altLang="en-US" i="1" dirty="0"/>
              <a:t>d</a:t>
            </a:r>
            <a:r>
              <a:rPr lang="en-US" altLang="en-US" dirty="0"/>
              <a:t> is defined as the number of times that </a:t>
            </a:r>
            <a:r>
              <a:rPr lang="en-US" altLang="en-US" i="1" dirty="0"/>
              <a:t>t </a:t>
            </a:r>
            <a:r>
              <a:rPr lang="en-US" altLang="en-US" dirty="0"/>
              <a:t>occurs in </a:t>
            </a:r>
            <a:r>
              <a:rPr lang="en-US" altLang="en-US" i="1" dirty="0"/>
              <a:t>d</a:t>
            </a:r>
            <a:r>
              <a:rPr lang="en-US" altLang="en-US" dirty="0"/>
              <a:t>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We want to use </a:t>
            </a:r>
            <a:r>
              <a:rPr lang="en-US" altLang="en-US" dirty="0" err="1">
                <a:solidFill>
                  <a:srgbClr val="C00000"/>
                </a:solidFill>
              </a:rPr>
              <a:t>tf</a:t>
            </a:r>
            <a:r>
              <a:rPr lang="en-US" altLang="en-US" dirty="0">
                <a:solidFill>
                  <a:srgbClr val="C00000"/>
                </a:solidFill>
              </a:rPr>
              <a:t> when computing query-document match scores.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Raw term frequency is not what we want:</a:t>
            </a:r>
          </a:p>
          <a:p>
            <a:pPr lvl="2" algn="just"/>
            <a:r>
              <a:rPr lang="en-US" altLang="en-US" dirty="0"/>
              <a:t>A document with 10 occurrences of the term is more relevant than a document with 1 occurrence of the term.</a:t>
            </a:r>
          </a:p>
          <a:p>
            <a:pPr lvl="2" algn="just"/>
            <a:r>
              <a:rPr lang="en-US" altLang="en-US" dirty="0"/>
              <a:t>But not 10 times more relevant.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Relevance does not increase proportionally with term frequency.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 frequency - </a:t>
            </a:r>
            <a:r>
              <a:rPr lang="en-US" alt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endParaRPr lang="en-US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7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525963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/>
              <a:t>Compute the </a:t>
            </a:r>
            <a:r>
              <a:rPr lang="en-IN" sz="2800" b="1" dirty="0" err="1"/>
              <a:t>Jaccard</a:t>
            </a:r>
            <a:r>
              <a:rPr lang="en-IN" sz="2800" b="1" dirty="0"/>
              <a:t> </a:t>
            </a:r>
            <a:r>
              <a:rPr lang="en-IN" sz="2800" dirty="0"/>
              <a:t>matching score and the </a:t>
            </a:r>
            <a:r>
              <a:rPr lang="en-IN" sz="2800" b="1" dirty="0" err="1"/>
              <a:t>tf</a:t>
            </a:r>
            <a:r>
              <a:rPr lang="en-IN" sz="2800" dirty="0"/>
              <a:t> matching score for the following query-document pairs.</a:t>
            </a:r>
          </a:p>
          <a:p>
            <a:pPr marL="457200" indent="-457200" algn="just">
              <a:buAutoNum type="alphaLcParenR"/>
            </a:pPr>
            <a:r>
              <a:rPr lang="en-IN" sz="2800" dirty="0">
                <a:solidFill>
                  <a:srgbClr val="FF0000"/>
                </a:solidFill>
              </a:rPr>
              <a:t>q: [information on cars]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00B050"/>
                </a:solidFill>
              </a:rPr>
              <a:t>d: “all you have ever wanted to know about cars”</a:t>
            </a:r>
          </a:p>
          <a:p>
            <a:pPr marL="457200" indent="-457200" algn="just">
              <a:buAutoNum type="alphaLcParenR"/>
            </a:pPr>
            <a:r>
              <a:rPr lang="en-IN" sz="2800" dirty="0">
                <a:solidFill>
                  <a:srgbClr val="FF0000"/>
                </a:solidFill>
              </a:rPr>
              <a:t>q: [information on cars] </a:t>
            </a:r>
            <a:r>
              <a:rPr lang="en-IN" sz="2800" dirty="0">
                <a:solidFill>
                  <a:srgbClr val="00B050"/>
                </a:solidFill>
              </a:rPr>
              <a:t>d: “information on trucks, </a:t>
            </a:r>
            <a:r>
              <a:rPr lang="fr-FR" sz="2800" dirty="0">
                <a:solidFill>
                  <a:srgbClr val="00B050"/>
                </a:solidFill>
              </a:rPr>
              <a:t>information on planes, information on trains”</a:t>
            </a:r>
          </a:p>
          <a:p>
            <a:pPr marL="457200" indent="-457200" algn="just">
              <a:buAutoNum type="alphaLcParenR"/>
            </a:pPr>
            <a:r>
              <a:rPr lang="en-IN" sz="2800" dirty="0">
                <a:solidFill>
                  <a:srgbClr val="FF0000"/>
                </a:solidFill>
              </a:rPr>
              <a:t>q: [red cars and trucks] </a:t>
            </a:r>
            <a:r>
              <a:rPr lang="en-IN" sz="2800" dirty="0"/>
              <a:t>d: </a:t>
            </a:r>
            <a:r>
              <a:rPr lang="en-IN" sz="2800" dirty="0">
                <a:solidFill>
                  <a:srgbClr val="00B050"/>
                </a:solidFill>
              </a:rPr>
              <a:t>“cops stop red cars more often”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36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dirty="0"/>
              <a:t>The log frequency weight of term </a:t>
            </a:r>
            <a:r>
              <a:rPr lang="en-US" altLang="en-US" b="1" dirty="0">
                <a:solidFill>
                  <a:srgbClr val="FF0000"/>
                </a:solidFill>
              </a:rPr>
              <a:t>t in d </a:t>
            </a:r>
            <a:r>
              <a:rPr lang="en-US" altLang="en-US" dirty="0"/>
              <a:t>is</a:t>
            </a:r>
          </a:p>
          <a:p>
            <a:pPr eaLnBrk="1" hangingPunct="1">
              <a:buFont typeface="Arial" pitchFamily="34" charset="0"/>
              <a:buChar char="•"/>
            </a:pPr>
            <a:endParaRPr lang="en-US" altLang="en-US" dirty="0"/>
          </a:p>
          <a:p>
            <a:pPr eaLnBrk="1" hangingPunct="1">
              <a:buFont typeface="Arial" pitchFamily="34" charset="0"/>
              <a:buChar char="•"/>
            </a:pPr>
            <a:endParaRPr lang="en-US" altLang="en-US" dirty="0"/>
          </a:p>
          <a:p>
            <a:pPr eaLnBrk="1" hangingPunct="1">
              <a:buFont typeface="Arial" pitchFamily="34" charset="0"/>
              <a:buChar char="•"/>
            </a:pPr>
            <a:endParaRPr lang="en-US" altLang="en-US" dirty="0"/>
          </a:p>
          <a:p>
            <a:pPr eaLnBrk="1" hangingPunct="1">
              <a:buFont typeface="Arial" pitchFamily="34" charset="0"/>
              <a:buChar char="•"/>
            </a:pPr>
            <a:endParaRPr lang="en-US" altLang="en-US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tf</a:t>
            </a:r>
            <a:r>
              <a:rPr lang="en-IN" baseline="-25000" dirty="0"/>
              <a:t>t,d</a:t>
            </a:r>
            <a:r>
              <a:rPr lang="en-IN" dirty="0"/>
              <a:t> → w</a:t>
            </a:r>
            <a:r>
              <a:rPr lang="en-IN" baseline="-25000" dirty="0"/>
              <a:t>t,d</a:t>
            </a:r>
            <a:r>
              <a:rPr lang="en-IN" dirty="0"/>
              <a:t> :</a:t>
            </a:r>
            <a:endParaRPr lang="en-US" altLang="en-US" dirty="0"/>
          </a:p>
          <a:p>
            <a:pPr marL="0" indent="0" eaLnBrk="1" hangingPunct="1"/>
            <a:r>
              <a:rPr lang="en-US" altLang="en-US" dirty="0"/>
              <a:t>	</a:t>
            </a:r>
            <a:r>
              <a:rPr lang="en-US" altLang="en-US" b="1" dirty="0">
                <a:solidFill>
                  <a:srgbClr val="FF0000"/>
                </a:solidFill>
              </a:rPr>
              <a:t>0 → 0, 1 → 1, 2 → 1.3, 10 → 2, 1000 → 4, etc.</a:t>
            </a:r>
          </a:p>
          <a:p>
            <a:pPr eaLnBrk="1" hangingPunct="1">
              <a:buFont typeface="Arial" pitchFamily="34" charset="0"/>
              <a:buChar char="•"/>
            </a:pPr>
            <a:endParaRPr lang="en-US" altLang="en-US" dirty="0"/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dirty="0"/>
              <a:t>Score for a document-query pair: sum over terms </a:t>
            </a:r>
            <a:r>
              <a:rPr lang="en-US" altLang="en-US" i="1" dirty="0"/>
              <a:t>t</a:t>
            </a:r>
            <a:r>
              <a:rPr lang="en-US" altLang="en-US" dirty="0"/>
              <a:t> in both </a:t>
            </a:r>
            <a:r>
              <a:rPr lang="en-US" altLang="en-US" i="1" dirty="0"/>
              <a:t>q</a:t>
            </a:r>
            <a:r>
              <a:rPr lang="en-US" altLang="en-US" dirty="0"/>
              <a:t> and </a:t>
            </a:r>
            <a:r>
              <a:rPr lang="en-US" altLang="en-US" i="1" dirty="0"/>
              <a:t>d</a:t>
            </a:r>
            <a:r>
              <a:rPr lang="en-US" altLang="en-US" dirty="0"/>
              <a:t>:</a:t>
            </a:r>
          </a:p>
          <a:p>
            <a:pPr marL="0" indent="0" eaLnBrk="1" hangingPunct="1"/>
            <a:endParaRPr lang="en-US" altLang="en-US" dirty="0"/>
          </a:p>
          <a:p>
            <a:pPr eaLnBrk="1" hangingPunct="1">
              <a:buFont typeface="Arial" pitchFamily="34" charset="0"/>
              <a:buChar char="•"/>
            </a:pPr>
            <a:endParaRPr lang="en-US" altLang="en-US" dirty="0"/>
          </a:p>
          <a:p>
            <a:pPr eaLnBrk="1" hangingPunct="1">
              <a:buFont typeface="Arial" pitchFamily="34" charset="0"/>
              <a:buChar char="•"/>
            </a:pPr>
            <a:endParaRPr lang="en-US" altLang="en-US" dirty="0"/>
          </a:p>
          <a:p>
            <a:pPr eaLnBrk="1" hangingPunct="1">
              <a:buFont typeface="Arial" pitchFamily="34" charset="0"/>
              <a:buChar char="•"/>
            </a:pPr>
            <a:endParaRPr lang="en-US" altLang="en-US" dirty="0"/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dirty="0"/>
              <a:t>The score is 0 if none of the query terms is present in the document.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Log-frequency weighting</a:t>
            </a:r>
          </a:p>
        </p:txBody>
      </p:sp>
      <p:sp>
        <p:nvSpPr>
          <p:cNvPr id="2458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6.2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7010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985963"/>
            <a:ext cx="6351587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5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3200" dirty="0"/>
              <a:t>The document frequency is the </a:t>
            </a:r>
            <a:r>
              <a:rPr lang="en-IN" sz="3200" b="1" dirty="0"/>
              <a:t>number of documents in the collection that the term  t occurs in.</a:t>
            </a:r>
          </a:p>
          <a:p>
            <a:pPr algn="just">
              <a:buFont typeface="Arial" pitchFamily="34" charset="0"/>
              <a:buChar char="•"/>
            </a:pPr>
            <a:r>
              <a:rPr lang="en-IN" sz="3200" dirty="0"/>
              <a:t>Use the frequency of the term in the collection for weighting and ranking.</a:t>
            </a:r>
          </a:p>
          <a:p>
            <a:pPr algn="just">
              <a:buFont typeface="Arial" pitchFamily="34" charset="0"/>
              <a:buChar char="•"/>
            </a:pPr>
            <a:endParaRPr lang="en-IN" sz="3200" dirty="0"/>
          </a:p>
          <a:p>
            <a:pPr algn="just">
              <a:buFont typeface="Arial" pitchFamily="34" charset="0"/>
              <a:buChar char="•"/>
            </a:pPr>
            <a:endParaRPr lang="en-IN" sz="3200" dirty="0"/>
          </a:p>
          <a:p>
            <a:pPr algn="just">
              <a:buFont typeface="Arial" pitchFamily="34" charset="0"/>
              <a:buChar char="•"/>
            </a:pP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04800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-3429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Frequency</a:t>
            </a:r>
          </a:p>
        </p:txBody>
      </p:sp>
    </p:spTree>
    <p:extLst>
      <p:ext uri="{BB962C8B-B14F-4D97-AF65-F5344CB8AC3E}">
        <p14:creationId xmlns:p14="http://schemas.microsoft.com/office/powerpoint/2010/main" val="2972819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The collection frequency of </a:t>
            </a:r>
            <a:r>
              <a:rPr lang="en-US" altLang="en-US" i="1" dirty="0"/>
              <a:t>t</a:t>
            </a:r>
            <a:r>
              <a:rPr lang="en-US" altLang="en-US" dirty="0"/>
              <a:t> is the number of occurrences of </a:t>
            </a:r>
            <a:r>
              <a:rPr lang="en-US" altLang="en-US" i="1" dirty="0"/>
              <a:t>t</a:t>
            </a:r>
            <a:r>
              <a:rPr lang="en-US" altLang="en-US" dirty="0"/>
              <a:t> in the collection, counting multiple occurrences.</a:t>
            </a:r>
          </a:p>
          <a:p>
            <a:pPr eaLnBrk="1" hangingPunct="1"/>
            <a:r>
              <a:rPr lang="en-US" altLang="en-US" dirty="0"/>
              <a:t>Example: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vs. Document frequency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733800"/>
          <a:ext cx="7086600" cy="16002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4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Collection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Document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insurance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10440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10422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4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6.2.1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2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Chapter 6</a:t>
            </a:r>
          </a:p>
          <a:p>
            <a:pPr algn="ctr"/>
            <a:r>
              <a:rPr lang="en-US" sz="5400" b="1" dirty="0"/>
              <a:t>Vector Space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F4044-8BAD-4867-9ACC-D9C4424E5C91}"/>
              </a:ext>
            </a:extLst>
          </p:cNvPr>
          <p:cNvSpPr txBox="1"/>
          <p:nvPr/>
        </p:nvSpPr>
        <p:spPr>
          <a:xfrm>
            <a:off x="609600" y="4440833"/>
            <a:ext cx="70587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just">
              <a:buNone/>
            </a:pPr>
            <a:r>
              <a:rPr lang="en-US" sz="1800" dirty="0"/>
              <a:t>Slides are adapted from </a:t>
            </a:r>
            <a:r>
              <a:rPr lang="en-US" sz="1800" dirty="0">
                <a:solidFill>
                  <a:srgbClr val="FF0000"/>
                </a:solidFill>
              </a:rPr>
              <a:t>Introduction to Information </a:t>
            </a:r>
            <a:r>
              <a:rPr lang="en-US" sz="1800" dirty="0" err="1">
                <a:solidFill>
                  <a:srgbClr val="FF0000"/>
                </a:solidFill>
              </a:rPr>
              <a:t>Retrieval;Manning,Raghavan</a:t>
            </a:r>
            <a:endParaRPr lang="en-US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1800" u="sng" dirty="0">
                <a:hlinkClick r:id="rId2"/>
              </a:rPr>
              <a:t>http://nlp.stanford.edu/IR-book </a:t>
            </a: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4043541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/>
              <a:t>Rare terms are more informative than frequent terms.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Consider a term in the query that is rare in the collection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(e.g., </a:t>
            </a:r>
            <a:r>
              <a:rPr lang="en-IN" sz="2800" b="1" u="sng" dirty="0" err="1">
                <a:solidFill>
                  <a:srgbClr val="FF0000"/>
                </a:solidFill>
              </a:rPr>
              <a:t>arachnocentric</a:t>
            </a:r>
            <a:r>
              <a:rPr lang="en-IN" sz="2800" b="1" u="sng" dirty="0">
                <a:solidFill>
                  <a:srgbClr val="FF0000"/>
                </a:solidFill>
              </a:rPr>
              <a:t>)</a:t>
            </a:r>
            <a:r>
              <a:rPr lang="en-IN" sz="2800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A document containing this term is very likely to be relevant.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We want high weights for rare terms like</a:t>
            </a:r>
          </a:p>
          <a:p>
            <a:pPr marL="0" indent="0" algn="just"/>
            <a:r>
              <a:rPr lang="en-IN" sz="2800" dirty="0"/>
              <a:t>     </a:t>
            </a:r>
            <a:r>
              <a:rPr lang="en-IN" sz="2800" b="1" u="sng" dirty="0" err="1">
                <a:solidFill>
                  <a:srgbClr val="FF0000"/>
                </a:solidFill>
              </a:rPr>
              <a:t>arachnocentric</a:t>
            </a:r>
            <a:endParaRPr lang="en-IN" sz="28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 Frequency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/>
              <a:t>Frequent terms are less informative than rare terms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Consider a term in the query that is frequent in the collection (</a:t>
            </a:r>
            <a:r>
              <a:rPr lang="en-IN" dirty="0">
                <a:solidFill>
                  <a:srgbClr val="FF0000"/>
                </a:solidFill>
              </a:rPr>
              <a:t>e.g., good, increase, line)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A document containing this term is more likely to be relevant than a document that doesn’t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But words like </a:t>
            </a:r>
            <a:r>
              <a:rPr lang="en-IN" dirty="0">
                <a:solidFill>
                  <a:srgbClr val="FF0000"/>
                </a:solidFill>
              </a:rPr>
              <a:t>good, increase and line </a:t>
            </a:r>
            <a:r>
              <a:rPr lang="en-IN" dirty="0"/>
              <a:t>are not sure indicators of relevance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 For frequent terms like </a:t>
            </a:r>
            <a:r>
              <a:rPr lang="en-IN" dirty="0">
                <a:solidFill>
                  <a:srgbClr val="FF0000"/>
                </a:solidFill>
              </a:rPr>
              <a:t>good, increase, and line</a:t>
            </a:r>
            <a:r>
              <a:rPr lang="en-IN" dirty="0"/>
              <a:t>, we want positive weights, but lower weights than the rare terms.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Frequency</a:t>
            </a:r>
          </a:p>
        </p:txBody>
      </p:sp>
    </p:spTree>
    <p:extLst>
      <p:ext uri="{BB962C8B-B14F-4D97-AF65-F5344CB8AC3E}">
        <p14:creationId xmlns:p14="http://schemas.microsoft.com/office/powerpoint/2010/main" val="116268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IN" dirty="0"/>
              <a:t>Need high weights for rare terms like </a:t>
            </a:r>
            <a:r>
              <a:rPr lang="en-IN" dirty="0" err="1">
                <a:solidFill>
                  <a:srgbClr val="FF0000"/>
                </a:solidFill>
              </a:rPr>
              <a:t>arachnocentric</a:t>
            </a:r>
            <a:endParaRPr lang="en-IN" dirty="0"/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Need low (positive) weights for frequent words like </a:t>
            </a:r>
            <a:r>
              <a:rPr lang="en-IN" dirty="0">
                <a:solidFill>
                  <a:srgbClr val="FF0000"/>
                </a:solidFill>
              </a:rPr>
              <a:t>good, increase, and line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Can  use the document frequency to factor this into computing the matching score.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Frequency</a:t>
            </a:r>
          </a:p>
        </p:txBody>
      </p:sp>
    </p:spTree>
    <p:extLst>
      <p:ext uri="{BB962C8B-B14F-4D97-AF65-F5344CB8AC3E}">
        <p14:creationId xmlns:p14="http://schemas.microsoft.com/office/powerpoint/2010/main" val="29630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525963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b="1" dirty="0">
                <a:solidFill>
                  <a:srgbClr val="00B0F0"/>
                </a:solidFill>
              </a:rPr>
              <a:t>df</a:t>
            </a:r>
            <a:r>
              <a:rPr lang="en-IN" sz="2800" b="1" baseline="-25000" dirty="0">
                <a:solidFill>
                  <a:srgbClr val="00B0F0"/>
                </a:solidFill>
              </a:rPr>
              <a:t>t</a:t>
            </a:r>
            <a:r>
              <a:rPr lang="en-IN" sz="2800" dirty="0"/>
              <a:t> is the document frequency, the number of documents that </a:t>
            </a:r>
            <a:r>
              <a:rPr lang="en-IN" sz="2800" b="1" dirty="0">
                <a:solidFill>
                  <a:srgbClr val="00B050"/>
                </a:solidFill>
              </a:rPr>
              <a:t>t</a:t>
            </a:r>
            <a:r>
              <a:rPr lang="en-IN" sz="2800" dirty="0"/>
              <a:t> occurs in.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b="1" dirty="0">
                <a:solidFill>
                  <a:srgbClr val="00B0F0"/>
                </a:solidFill>
              </a:rPr>
              <a:t>df</a:t>
            </a:r>
            <a:r>
              <a:rPr lang="en-IN" sz="2800" b="1" baseline="-25000" dirty="0">
                <a:solidFill>
                  <a:srgbClr val="00B0F0"/>
                </a:solidFill>
              </a:rPr>
              <a:t>t</a:t>
            </a:r>
            <a:r>
              <a:rPr lang="en-IN" sz="2800" baseline="-25000" dirty="0"/>
              <a:t> </a:t>
            </a:r>
            <a:r>
              <a:rPr lang="en-IN" sz="2800" dirty="0"/>
              <a:t>is an inverse measure of the informativeness of term t.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We define the </a:t>
            </a:r>
            <a:r>
              <a:rPr lang="en-IN" sz="2800" b="1" dirty="0">
                <a:solidFill>
                  <a:srgbClr val="00B0F0"/>
                </a:solidFill>
              </a:rPr>
              <a:t>idf</a:t>
            </a:r>
            <a:r>
              <a:rPr lang="en-IN" sz="2800" dirty="0"/>
              <a:t> weight of term t as follows:</a:t>
            </a:r>
          </a:p>
          <a:p>
            <a:pPr lvl="2" algn="just"/>
            <a:r>
              <a:rPr lang="en-IN" sz="2800" b="1" dirty="0">
                <a:solidFill>
                  <a:srgbClr val="FF0000"/>
                </a:solidFill>
              </a:rPr>
              <a:t>i df</a:t>
            </a:r>
            <a:r>
              <a:rPr lang="en-IN" sz="2800" b="1" baseline="-25000" dirty="0">
                <a:solidFill>
                  <a:srgbClr val="FF0000"/>
                </a:solidFill>
              </a:rPr>
              <a:t>t</a:t>
            </a:r>
            <a:r>
              <a:rPr lang="en-IN" sz="2800" b="1" dirty="0">
                <a:solidFill>
                  <a:srgbClr val="FF0000"/>
                </a:solidFill>
              </a:rPr>
              <a:t> = log ( N / df</a:t>
            </a:r>
            <a:r>
              <a:rPr lang="en-IN" sz="2800" b="1" baseline="-25000" dirty="0">
                <a:solidFill>
                  <a:srgbClr val="FF0000"/>
                </a:solidFill>
              </a:rPr>
              <a:t>t</a:t>
            </a:r>
            <a:r>
              <a:rPr lang="en-IN" sz="2800" b="1" dirty="0">
                <a:solidFill>
                  <a:srgbClr val="FF0000"/>
                </a:solidFill>
              </a:rPr>
              <a:t> )</a:t>
            </a:r>
          </a:p>
          <a:p>
            <a:pPr marL="0" indent="0" algn="just"/>
            <a:r>
              <a:rPr lang="en-IN" sz="2800" b="1" dirty="0">
                <a:solidFill>
                  <a:srgbClr val="FF0000"/>
                </a:solidFill>
              </a:rPr>
              <a:t>      (N is the number of documents in the collection.)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b="1" dirty="0" err="1">
                <a:solidFill>
                  <a:srgbClr val="00B0F0"/>
                </a:solidFill>
              </a:rPr>
              <a:t>idf</a:t>
            </a:r>
            <a:r>
              <a:rPr lang="en-IN" sz="2800" b="1" baseline="-25000" dirty="0" err="1">
                <a:solidFill>
                  <a:srgbClr val="00B0F0"/>
                </a:solidFill>
              </a:rPr>
              <a:t>t</a:t>
            </a:r>
            <a:r>
              <a:rPr lang="en-IN" sz="2800" dirty="0"/>
              <a:t> is a measure of the informativeness of the term.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idf weight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2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30200" y="2032889"/>
          <a:ext cx="8229600" cy="256032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2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term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df</a:t>
                      </a:r>
                      <a:r>
                        <a:rPr kumimoji="0" lang="en-US" altLang="en-US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idf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2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calpurnia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2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animal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100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sunday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1,000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2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fly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10,000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2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under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100,000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2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the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1,000,000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idf example</a:t>
            </a:r>
          </a:p>
        </p:txBody>
      </p:sp>
      <p:sp>
        <p:nvSpPr>
          <p:cNvPr id="2871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6.2.1</a:t>
            </a:r>
          </a:p>
        </p:txBody>
      </p:sp>
      <p:graphicFrame>
        <p:nvGraphicFramePr>
          <p:cNvPr id="28711" name="Object 2"/>
          <p:cNvGraphicFramePr>
            <a:graphicFrameLocks noChangeAspect="1"/>
          </p:cNvGraphicFramePr>
          <p:nvPr/>
        </p:nvGraphicFramePr>
        <p:xfrm>
          <a:off x="1981200" y="4953000"/>
          <a:ext cx="36369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55700" imgH="228600" progId="Equation.3">
                  <p:embed/>
                </p:oleObj>
              </mc:Choice>
              <mc:Fallback>
                <p:oleObj name="Equation" r:id="rId3" imgW="11557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53000"/>
                        <a:ext cx="3636963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04800" y="1556265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suppose </a:t>
            </a:r>
            <a:r>
              <a:rPr lang="en-US" altLang="en-US" sz="2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 </a:t>
            </a:r>
            <a:r>
              <a:rPr lang="en-US" alt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1,000,000</a:t>
            </a:r>
            <a:endParaRPr lang="en-IN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47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en-US" sz="2800" dirty="0"/>
              <a:t>Does idf have an effect on ranking for one-term queries, like</a:t>
            </a:r>
          </a:p>
          <a:p>
            <a:pPr lvl="2" algn="just"/>
            <a:r>
              <a:rPr lang="en-US" altLang="en-US" sz="2600" dirty="0"/>
              <a:t>iPhone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en-US" sz="2800" dirty="0"/>
              <a:t>idf has no effect on ranking one term queries</a:t>
            </a:r>
          </a:p>
          <a:p>
            <a:pPr lvl="2" algn="just"/>
            <a:r>
              <a:rPr lang="en-US" altLang="en-US" sz="2600" dirty="0"/>
              <a:t>idf affects the ranking of documents for queries with at least two terms</a:t>
            </a:r>
          </a:p>
          <a:p>
            <a:pPr lvl="2" algn="just"/>
            <a:r>
              <a:rPr lang="en-US" altLang="en-US" sz="2600" dirty="0"/>
              <a:t>For the query </a:t>
            </a:r>
            <a:r>
              <a:rPr lang="en-US" altLang="en-US" sz="2600" dirty="0">
                <a:solidFill>
                  <a:srgbClr val="357E69"/>
                </a:solidFill>
                <a:highlight>
                  <a:srgbClr val="FFFF00"/>
                </a:highlight>
              </a:rPr>
              <a:t>capricious person</a:t>
            </a:r>
            <a:r>
              <a:rPr lang="en-US" altLang="en-US" sz="2600" dirty="0"/>
              <a:t>, idf weighting makes occurrences of </a:t>
            </a:r>
            <a:r>
              <a:rPr lang="en-US" altLang="en-US" sz="2600" dirty="0">
                <a:solidFill>
                  <a:srgbClr val="357E69"/>
                </a:solidFill>
                <a:highlight>
                  <a:srgbClr val="FFFF00"/>
                </a:highlight>
              </a:rPr>
              <a:t>capricious</a:t>
            </a:r>
            <a:r>
              <a:rPr lang="en-US" altLang="en-US" sz="2600" dirty="0"/>
              <a:t> count for much more in the final document ranking than occurrences of </a:t>
            </a:r>
            <a:r>
              <a:rPr lang="en-US" altLang="en-US" sz="2600" dirty="0">
                <a:solidFill>
                  <a:srgbClr val="357E69"/>
                </a:solidFill>
                <a:highlight>
                  <a:srgbClr val="FFFF00"/>
                </a:highlight>
              </a:rPr>
              <a:t>person</a:t>
            </a:r>
            <a:r>
              <a:rPr lang="en-US" altLang="en-US" sz="2600" dirty="0"/>
              <a:t>.</a:t>
            </a:r>
          </a:p>
          <a:p>
            <a:pPr lvl="1" algn="just"/>
            <a:endParaRPr lang="en-US" altLang="en-US" sz="1800" dirty="0"/>
          </a:p>
          <a:p>
            <a:endParaRPr lang="en-US" altLang="en-US" sz="2800" dirty="0"/>
          </a:p>
        </p:txBody>
      </p:sp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US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 of idf on ranking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4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06963"/>
          </a:xfrm>
        </p:spPr>
        <p:txBody>
          <a:bodyPr>
            <a:no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The tf-idf weight of a term is the product of its </a:t>
            </a:r>
            <a:r>
              <a:rPr lang="en-US" altLang="en-US" b="1" dirty="0" err="1">
                <a:solidFill>
                  <a:srgbClr val="0000FF"/>
                </a:solidFill>
              </a:rPr>
              <a:t>tf</a:t>
            </a:r>
            <a:r>
              <a:rPr lang="en-US" altLang="en-US" dirty="0"/>
              <a:t> weight and its </a:t>
            </a:r>
            <a:r>
              <a:rPr lang="en-US" altLang="en-US" b="1" dirty="0">
                <a:solidFill>
                  <a:srgbClr val="0000FF"/>
                </a:solidFill>
              </a:rPr>
              <a:t>idf </a:t>
            </a:r>
            <a:r>
              <a:rPr lang="en-US" altLang="en-US" dirty="0"/>
              <a:t>weight.</a:t>
            </a:r>
          </a:p>
          <a:p>
            <a:pPr algn="just" eaLnBrk="1" hangingPunct="1">
              <a:buFont typeface="Arial" pitchFamily="34" charset="0"/>
              <a:buChar char="•"/>
            </a:pPr>
            <a:endParaRPr lang="en-US" altLang="en-US" dirty="0"/>
          </a:p>
          <a:p>
            <a:pPr algn="just" eaLnBrk="1" hangingPunct="1">
              <a:buFont typeface="Arial" pitchFamily="34" charset="0"/>
              <a:buChar char="•"/>
            </a:pPr>
            <a:endParaRPr lang="en-US" altLang="en-US" dirty="0"/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Best known weighting scheme in information retrieval</a:t>
            </a:r>
          </a:p>
          <a:p>
            <a:pPr lvl="2" algn="just"/>
            <a:r>
              <a:rPr lang="en-US" altLang="en-US" dirty="0"/>
              <a:t>Note: the “-” in tf-idf is a hyphen, not a minus sign.</a:t>
            </a:r>
          </a:p>
          <a:p>
            <a:pPr lvl="2" algn="just"/>
            <a:r>
              <a:rPr lang="en-US" altLang="en-US" dirty="0"/>
              <a:t>Alternative names: tf.idf, </a:t>
            </a:r>
            <a:r>
              <a:rPr lang="en-US" altLang="en-US" dirty="0" err="1"/>
              <a:t>tf</a:t>
            </a:r>
            <a:r>
              <a:rPr lang="en-US" altLang="en-US" dirty="0"/>
              <a:t> x idf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Increases with the number of occurrences within a document (term frequency)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Increases with the rarity of the term in the collection (inverse document frequency)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tf-idf weighting</a:t>
            </a: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6.2.2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pic>
        <p:nvPicPr>
          <p:cNvPr id="7191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0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62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27813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3352800" cy="198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04800" y="3886200"/>
            <a:ext cx="7696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Arial" pitchFamily="34" charset="0"/>
                <a:cs typeface="Arial" pitchFamily="34" charset="0"/>
              </a:rPr>
              <a:t>Exercise 6.10 </a:t>
            </a:r>
          </a:p>
          <a:p>
            <a:pPr algn="just"/>
            <a:r>
              <a:rPr lang="en-IN" sz="2000" dirty="0">
                <a:latin typeface="Arial" pitchFamily="34" charset="0"/>
                <a:cs typeface="Arial" pitchFamily="34" charset="0"/>
              </a:rPr>
              <a:t>Consider the table of term frequencies for 3 documents denoted Doc1, Doc2, Doc3 in Figure 6.9. Compute the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tf-idf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weights for the terms car, auto, insurance, best, for each document, using the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idf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values from Figure 6.8. </a:t>
            </a:r>
          </a:p>
        </p:txBody>
      </p:sp>
    </p:spTree>
    <p:extLst>
      <p:ext uri="{BB962C8B-B14F-4D97-AF65-F5344CB8AC3E}">
        <p14:creationId xmlns:p14="http://schemas.microsoft.com/office/powerpoint/2010/main" val="3919389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53480" cy="4525963"/>
          </a:xfrm>
        </p:spPr>
        <p:txBody>
          <a:bodyPr/>
          <a:lstStyle/>
          <a:p>
            <a:r>
              <a:rPr lang="en-IN" dirty="0" err="1"/>
              <a:t>tf</a:t>
            </a:r>
            <a:r>
              <a:rPr lang="en-IN" dirty="0"/>
              <a:t> – </a:t>
            </a:r>
            <a:r>
              <a:rPr lang="en-IN" dirty="0" err="1"/>
              <a:t>idf</a:t>
            </a:r>
            <a:r>
              <a:rPr lang="en-IN" dirty="0"/>
              <a:t> for (cars, doc1) = (1+log27) * 1.65 = 2.43 * 1.65 = 4</a:t>
            </a:r>
          </a:p>
          <a:p>
            <a:r>
              <a:rPr lang="en-IN" dirty="0" err="1"/>
              <a:t>tf</a:t>
            </a:r>
            <a:r>
              <a:rPr lang="en-IN" dirty="0"/>
              <a:t> – </a:t>
            </a:r>
            <a:r>
              <a:rPr lang="en-IN" dirty="0" err="1"/>
              <a:t>idf</a:t>
            </a:r>
            <a:r>
              <a:rPr lang="en-IN" dirty="0"/>
              <a:t> for (cars, doc2) = (1+log 4) * 1.65 = 2.64</a:t>
            </a:r>
          </a:p>
          <a:p>
            <a:r>
              <a:rPr lang="en-IN" dirty="0" err="1"/>
              <a:t>tf</a:t>
            </a:r>
            <a:r>
              <a:rPr lang="en-IN" dirty="0"/>
              <a:t> – </a:t>
            </a:r>
            <a:r>
              <a:rPr lang="en-IN" dirty="0" err="1"/>
              <a:t>idf</a:t>
            </a:r>
            <a:r>
              <a:rPr lang="en-IN" dirty="0"/>
              <a:t> for (cars, doc2) = (1+log 24) * 1.65 = 3.93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tf</a:t>
            </a:r>
            <a:r>
              <a:rPr lang="en-IN" dirty="0"/>
              <a:t> – </a:t>
            </a:r>
            <a:r>
              <a:rPr lang="en-IN" dirty="0" err="1"/>
              <a:t>idf</a:t>
            </a:r>
            <a:r>
              <a:rPr lang="en-IN" dirty="0"/>
              <a:t> score  for term </a:t>
            </a:r>
            <a:r>
              <a:rPr lang="en-IN" dirty="0">
                <a:solidFill>
                  <a:srgbClr val="FF0000"/>
                </a:solidFill>
              </a:rPr>
              <a:t>cars</a:t>
            </a:r>
            <a:r>
              <a:rPr lang="en-IN" dirty="0"/>
              <a:t> = 4+2.64+3.93= 10.57</a:t>
            </a:r>
          </a:p>
          <a:p>
            <a:r>
              <a:rPr lang="en-IN" dirty="0"/>
              <a:t>Similar manner the scores for other terms has to be computed.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53480" cy="4525963"/>
          </a:xfrm>
        </p:spPr>
        <p:txBody>
          <a:bodyPr/>
          <a:lstStyle/>
          <a:p>
            <a:r>
              <a:rPr lang="en-IN" dirty="0" err="1"/>
              <a:t>Tf-idf</a:t>
            </a:r>
            <a:r>
              <a:rPr lang="en-IN" dirty="0"/>
              <a:t> computation without taking logarithmic </a:t>
            </a:r>
            <a:r>
              <a:rPr lang="en-IN" dirty="0" err="1"/>
              <a:t>tf</a:t>
            </a:r>
            <a:r>
              <a:rPr lang="en-IN" dirty="0"/>
              <a:t> (raw </a:t>
            </a:r>
            <a:r>
              <a:rPr lang="en-IN" dirty="0" err="1"/>
              <a:t>tf</a:t>
            </a:r>
            <a:r>
              <a:rPr lang="en-IN" dirty="0"/>
              <a:t> value)</a:t>
            </a:r>
          </a:p>
          <a:p>
            <a:endParaRPr lang="en-IN" dirty="0"/>
          </a:p>
          <a:p>
            <a:r>
              <a:rPr lang="en-IN" dirty="0"/>
              <a:t>terms		Doc1	 Doc2	 Doc3 </a:t>
            </a:r>
          </a:p>
          <a:p>
            <a:r>
              <a:rPr lang="en-IN" dirty="0"/>
              <a:t>----------------------------------------------</a:t>
            </a:r>
          </a:p>
          <a:p>
            <a:r>
              <a:rPr lang="en-IN" dirty="0"/>
              <a:t>Car   	          44.55     6.6  	 39.6 </a:t>
            </a:r>
          </a:p>
          <a:p>
            <a:r>
              <a:rPr lang="en-IN" dirty="0"/>
              <a:t>Auto 	          6.24     68.64	  0</a:t>
            </a:r>
          </a:p>
          <a:p>
            <a:r>
              <a:rPr lang="en-IN" dirty="0"/>
              <a:t>Insurance       0 	 53.46  46.98 </a:t>
            </a:r>
          </a:p>
          <a:p>
            <a:r>
              <a:rPr lang="en-IN" dirty="0"/>
              <a:t>Best 		 21 	  0 	 25.5</a:t>
            </a:r>
          </a:p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/>
              <a:t>Example - </a:t>
            </a:r>
            <a:r>
              <a:rPr lang="en-IN" dirty="0" err="1"/>
              <a:t>Tf-idf</a:t>
            </a:r>
            <a:r>
              <a:rPr lang="en-IN" dirty="0"/>
              <a:t> scores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7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4513" lvl="1" indent="-457200">
              <a:buFont typeface="Arial" pitchFamily="34" charset="0"/>
              <a:buChar char="•"/>
            </a:pPr>
            <a:r>
              <a:rPr lang="en-US" sz="3600" dirty="0"/>
              <a:t>Term frequency and weighting</a:t>
            </a:r>
            <a:endParaRPr lang="en-IN" sz="3600" dirty="0"/>
          </a:p>
          <a:p>
            <a:pPr marL="544513" lvl="1" indent="-457200">
              <a:buFont typeface="Arial" pitchFamily="34" charset="0"/>
              <a:buChar char="•"/>
            </a:pPr>
            <a:r>
              <a:rPr lang="en-US" sz="3600" dirty="0"/>
              <a:t>The vector space model for scoring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6324600" cy="1143000"/>
          </a:xfrm>
        </p:spPr>
        <p:txBody>
          <a:bodyPr>
            <a:normAutofit/>
          </a:bodyPr>
          <a:lstStyle/>
          <a:p>
            <a:pPr lvl="0"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Space Model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08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en-US" sz="2800" dirty="0"/>
          </a:p>
        </p:txBody>
      </p:sp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 for a document given a query</a:t>
            </a:r>
          </a:p>
        </p:txBody>
      </p:sp>
      <p:graphicFrame>
        <p:nvGraphicFramePr>
          <p:cNvPr id="32773" name="Object 3"/>
          <p:cNvGraphicFramePr>
            <a:graphicFrameLocks noChangeAspect="1"/>
          </p:cNvGraphicFramePr>
          <p:nvPr/>
        </p:nvGraphicFramePr>
        <p:xfrm>
          <a:off x="1303338" y="1828800"/>
          <a:ext cx="70024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500" imgH="279400" progId="Equation.3">
                  <p:embed/>
                </p:oleObj>
              </mc:Choice>
              <mc:Fallback>
                <p:oleObj name="Equation" r:id="rId2" imgW="1714500" imgH="279400" progId="Equation.3">
                  <p:embed/>
                  <p:pic>
                    <p:nvPicPr>
                      <p:cNvPr id="3277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1828800"/>
                        <a:ext cx="700246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89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→ count → weight matrix</a:t>
            </a:r>
          </a:p>
        </p:txBody>
      </p:sp>
      <p:graphicFrame>
        <p:nvGraphicFramePr>
          <p:cNvPr id="33795" name="Object 2"/>
          <p:cNvGraphicFramePr>
            <a:graphicFrameLocks noChangeAspect="1"/>
          </p:cNvGraphicFramePr>
          <p:nvPr/>
        </p:nvGraphicFramePr>
        <p:xfrm>
          <a:off x="120650" y="1905000"/>
          <a:ext cx="894715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776460" imgH="2926080" progId="Excel.Sheet.8">
                  <p:embed/>
                </p:oleObj>
              </mc:Choice>
              <mc:Fallback>
                <p:oleObj name="Worksheet" r:id="rId3" imgW="9776460" imgH="2926080" progId="Excel.Sheet.8">
                  <p:embed/>
                  <p:pic>
                    <p:nvPicPr>
                      <p:cNvPr id="3379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1905000"/>
                        <a:ext cx="894715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Box 8"/>
          <p:cNvSpPr txBox="1">
            <a:spLocks noChangeArrowheads="1"/>
          </p:cNvSpPr>
          <p:nvPr/>
        </p:nvSpPr>
        <p:spPr bwMode="auto">
          <a:xfrm>
            <a:off x="609600" y="53340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dirty="0"/>
              <a:t>Each document is now represented by a real-valued vector of </a:t>
            </a:r>
            <a:r>
              <a:rPr lang="en-US" altLang="en-US" dirty="0" err="1"/>
              <a:t>tf-idf</a:t>
            </a:r>
            <a:r>
              <a:rPr lang="en-US" altLang="en-US" dirty="0"/>
              <a:t> weights ∈ </a:t>
            </a:r>
            <a:r>
              <a:rPr lang="en-US" altLang="en-US" dirty="0">
                <a:latin typeface="Palatino Linotype" pitchFamily="18" charset="0"/>
              </a:rPr>
              <a:t>R</a:t>
            </a:r>
            <a:r>
              <a:rPr lang="en-US" altLang="en-US" baseline="30000" dirty="0"/>
              <a:t>|V|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07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altLang="en-US" dirty="0"/>
              <a:t>Each document is now represented by a real-valued vector of </a:t>
            </a:r>
            <a:r>
              <a:rPr lang="en-US" altLang="en-US" dirty="0" err="1"/>
              <a:t>tf-idf</a:t>
            </a:r>
            <a:r>
              <a:rPr lang="en-US" altLang="en-US" dirty="0"/>
              <a:t> weights ∈ </a:t>
            </a:r>
            <a:r>
              <a:rPr lang="en-US" altLang="en-US" dirty="0">
                <a:latin typeface="Palatino Linotype" pitchFamily="18" charset="0"/>
              </a:rPr>
              <a:t>R</a:t>
            </a:r>
            <a:r>
              <a:rPr lang="en-US" altLang="en-US" baseline="30000" dirty="0"/>
              <a:t>|V|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It is a  |V|-dimensional real-valued vector space.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Terms are axes of the space.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Documents are points or vectors in this space.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Very high-dimensional: tens of millions of dimensions when you apply this to web search engines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Each vector is very sparse - most entries are zero.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Documents as Vectors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7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u="sng" dirty="0">
                <a:solidFill>
                  <a:srgbClr val="0000FF"/>
                </a:solidFill>
              </a:rPr>
              <a:t>Key idea 1: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Do the same for queries: represent them as vectors in the space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u="sng" dirty="0">
                <a:solidFill>
                  <a:srgbClr val="0000FF"/>
                </a:solidFill>
              </a:rPr>
              <a:t>Key idea 2: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Rank documents according to their proximity to the query in this space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proximity = similarity of vectors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proximity ≈ inverse of distance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quantify the similarity between the vectors? </a:t>
            </a:r>
          </a:p>
        </p:txBody>
      </p:sp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Queries as vectors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6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Similarity using distance(difference)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400" dirty="0"/>
              <a:t>The Euclidean distance between </a:t>
            </a:r>
            <a:r>
              <a:rPr lang="en-US" altLang="en-US" sz="2400" i="1" dirty="0">
                <a:solidFill>
                  <a:srgbClr val="0000FF"/>
                </a:solidFill>
              </a:rPr>
              <a:t>q </a:t>
            </a:r>
            <a:r>
              <a:rPr lang="en-US" altLang="en-US" sz="2400" dirty="0"/>
              <a:t>and </a:t>
            </a:r>
            <a:r>
              <a:rPr lang="en-US" altLang="en-US" sz="2400" i="1" dirty="0">
                <a:solidFill>
                  <a:srgbClr val="0000FF"/>
                </a:solidFill>
              </a:rPr>
              <a:t>d</a:t>
            </a:r>
            <a:r>
              <a:rPr lang="en-US" altLang="en-US" sz="2400" i="1" baseline="-25000" dirty="0">
                <a:solidFill>
                  <a:srgbClr val="0000FF"/>
                </a:solidFill>
              </a:rPr>
              <a:t>2</a:t>
            </a:r>
            <a:r>
              <a:rPr lang="en-US" altLang="en-US" sz="2400" dirty="0"/>
              <a:t> is large even though the distribution of terms in the query </a:t>
            </a:r>
            <a:r>
              <a:rPr lang="en-US" altLang="en-US" sz="2400" i="1" dirty="0">
                <a:solidFill>
                  <a:srgbClr val="0000FF"/>
                </a:solidFill>
              </a:rPr>
              <a:t>q</a:t>
            </a:r>
            <a:r>
              <a:rPr lang="en-US" altLang="en-US" sz="2400" i="1" dirty="0"/>
              <a:t> </a:t>
            </a:r>
            <a:r>
              <a:rPr lang="en-US" altLang="en-US" sz="2400" dirty="0"/>
              <a:t>and the distribution of terms in the document </a:t>
            </a:r>
            <a:r>
              <a:rPr lang="en-US" altLang="en-US" sz="2400" i="1" dirty="0">
                <a:solidFill>
                  <a:srgbClr val="0000FF"/>
                </a:solidFill>
              </a:rPr>
              <a:t>d</a:t>
            </a:r>
            <a:r>
              <a:rPr lang="en-US" altLang="en-US" sz="2400" i="1" baseline="-25000" dirty="0">
                <a:solidFill>
                  <a:srgbClr val="0000FF"/>
                </a:solidFill>
              </a:rPr>
              <a:t>2</a:t>
            </a:r>
            <a:r>
              <a:rPr lang="en-US" altLang="en-US" sz="2400" dirty="0"/>
              <a:t> are very similar.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0010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59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525963"/>
          </a:xfrm>
        </p:spPr>
        <p:txBody>
          <a:bodyPr>
            <a:no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/>
              <a:t>Take a document </a:t>
            </a:r>
            <a:r>
              <a:rPr lang="en-US" altLang="en-US" sz="2800" i="1" dirty="0"/>
              <a:t>d</a:t>
            </a:r>
            <a:r>
              <a:rPr lang="en-US" altLang="en-US" sz="2800" dirty="0"/>
              <a:t> and append it to itself. Call this document </a:t>
            </a:r>
            <a:r>
              <a:rPr lang="en-US" altLang="en-US" sz="2800" i="1" dirty="0"/>
              <a:t>d</a:t>
            </a:r>
            <a:r>
              <a:rPr lang="en-US" altLang="en-US" sz="2800" dirty="0"/>
              <a:t>′.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/>
              <a:t>“Semantically” d and d′ have the same content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/>
              <a:t>The Euclidean distance between the two documents can be quite large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/>
              <a:t>The angle between the two documents is 0, corresponding to maximal similarity.</a:t>
            </a:r>
          </a:p>
          <a:p>
            <a:pPr algn="just" eaLnBrk="1" hangingPunct="1">
              <a:buFont typeface="Arial" pitchFamily="34" charset="0"/>
              <a:buChar char="•"/>
            </a:pPr>
            <a:endParaRPr lang="en-US" altLang="en-US" sz="2800" dirty="0"/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</a:rPr>
              <a:t>Key idea: Rank documents according to angle with query</a:t>
            </a:r>
            <a:r>
              <a:rPr lang="en-US" altLang="en-US" sz="2800" dirty="0"/>
              <a:t>.</a:t>
            </a:r>
          </a:p>
        </p:txBody>
      </p:sp>
      <p:sp>
        <p:nvSpPr>
          <p:cNvPr id="38914" name="Title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angle instead of distance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/>
              <a:t>The following two notions are equivalent.</a:t>
            </a:r>
          </a:p>
          <a:p>
            <a:pPr lvl="1" algn="just" eaLnBrk="1" hangingPunct="1"/>
            <a:r>
              <a:rPr lang="en-US" altLang="en-US" sz="2800" dirty="0"/>
              <a:t>Rank documents in </a:t>
            </a:r>
            <a:r>
              <a:rPr lang="en-US" altLang="en-US" sz="2800" u="sng" dirty="0"/>
              <a:t>increasing</a:t>
            </a:r>
            <a:r>
              <a:rPr lang="en-US" altLang="en-US" sz="2800" dirty="0"/>
              <a:t> order of the angle between query and document</a:t>
            </a:r>
          </a:p>
          <a:p>
            <a:pPr lvl="1" algn="just"/>
            <a:r>
              <a:rPr lang="en-US" altLang="en-US" sz="2800" dirty="0"/>
              <a:t>Rank documents in </a:t>
            </a:r>
            <a:r>
              <a:rPr lang="en-US" altLang="en-US" sz="2800" u="sng" dirty="0"/>
              <a:t>decreasing</a:t>
            </a:r>
            <a:r>
              <a:rPr lang="en-US" altLang="en-US" sz="2800" dirty="0"/>
              <a:t> order  of cosine angle  between query and document</a:t>
            </a:r>
          </a:p>
          <a:p>
            <a:pPr lvl="1" algn="just"/>
            <a:r>
              <a:rPr lang="en-US" altLang="en-US" sz="2800" dirty="0"/>
              <a:t> Cosine is a monotonically decreasing function for the interval [0</a:t>
            </a:r>
            <a:r>
              <a:rPr lang="en-US" altLang="en-US" sz="2800" baseline="30000" dirty="0"/>
              <a:t>o</a:t>
            </a:r>
            <a:r>
              <a:rPr lang="en-US" altLang="en-US" sz="2800" dirty="0"/>
              <a:t>, 180</a:t>
            </a:r>
            <a:r>
              <a:rPr lang="en-US" altLang="en-US" sz="2800" baseline="30000" dirty="0"/>
              <a:t>o</a:t>
            </a:r>
            <a:r>
              <a:rPr lang="en-US" altLang="en-US" sz="2800" dirty="0"/>
              <a:t>]</a:t>
            </a:r>
          </a:p>
        </p:txBody>
      </p:sp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angles to cosines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1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1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932543" y="2514600"/>
          <a:ext cx="630645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46400" imgH="609600" progId="Equation.3">
                  <p:embed/>
                </p:oleObj>
              </mc:Choice>
              <mc:Fallback>
                <p:oleObj name="Equation" r:id="rId3" imgW="2946400" imgH="609600" progId="Equation.3">
                  <p:embed/>
                  <p:pic>
                    <p:nvPicPr>
                      <p:cNvPr id="43011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543" y="2514600"/>
                        <a:ext cx="630645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Cosine(query, document)</a:t>
            </a:r>
          </a:p>
        </p:txBody>
      </p:sp>
      <p:sp>
        <p:nvSpPr>
          <p:cNvPr id="5" name="Line Callout 1 4"/>
          <p:cNvSpPr>
            <a:spLocks/>
          </p:cNvSpPr>
          <p:nvPr/>
        </p:nvSpPr>
        <p:spPr bwMode="auto">
          <a:xfrm>
            <a:off x="1600200" y="1676549"/>
            <a:ext cx="1721369" cy="461665"/>
          </a:xfrm>
          <a:prstGeom prst="borderCallout1">
            <a:avLst>
              <a:gd name="adj1" fmla="val 104463"/>
              <a:gd name="adj2" fmla="val 51190"/>
              <a:gd name="adj3" fmla="val 204176"/>
              <a:gd name="adj4" fmla="val 749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400" b="1">
                <a:solidFill>
                  <a:srgbClr val="C00000"/>
                </a:solidFill>
              </a:rPr>
              <a:t>Dot product</a:t>
            </a:r>
          </a:p>
        </p:txBody>
      </p:sp>
      <p:sp>
        <p:nvSpPr>
          <p:cNvPr id="43014" name="TextBox 10"/>
          <p:cNvSpPr txBox="1">
            <a:spLocks noChangeArrowheads="1"/>
          </p:cNvSpPr>
          <p:nvPr/>
        </p:nvSpPr>
        <p:spPr bwMode="auto">
          <a:xfrm>
            <a:off x="152400" y="4005262"/>
            <a:ext cx="8610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280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altLang="en-US" sz="2800" i="1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is the </a:t>
            </a:r>
            <a:r>
              <a:rPr lang="en-US" altLang="en-US" sz="2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tf-idf</a:t>
            </a:r>
            <a:r>
              <a:rPr lang="en-US" altLang="en-US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weight of term </a:t>
            </a:r>
            <a:r>
              <a:rPr lang="en-US" altLang="en-US" sz="280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 the query</a:t>
            </a:r>
          </a:p>
          <a:p>
            <a:pPr eaLnBrk="1" hangingPunct="1"/>
            <a:r>
              <a:rPr lang="en-US" altLang="en-US" sz="280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altLang="en-US" sz="2800" i="1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is the </a:t>
            </a:r>
            <a:r>
              <a:rPr lang="en-US" altLang="en-US" sz="2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tf-idf</a:t>
            </a:r>
            <a:r>
              <a:rPr lang="en-US" altLang="en-US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weight of term </a:t>
            </a:r>
            <a:r>
              <a:rPr lang="en-US" altLang="en-US" sz="280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 the document</a:t>
            </a:r>
          </a:p>
          <a:p>
            <a:pPr eaLnBrk="1" hangingPunct="1"/>
            <a:endParaRPr lang="en-US" altLang="en-US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2800" dirty="0" err="1">
                <a:latin typeface="Arial" pitchFamily="34" charset="0"/>
                <a:cs typeface="Arial" pitchFamily="34" charset="0"/>
              </a:rPr>
              <a:t>cos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sz="2800" i="1" dirty="0" err="1">
                <a:latin typeface="Arial" pitchFamily="34" charset="0"/>
                <a:cs typeface="Arial" pitchFamily="34" charset="0"/>
              </a:rPr>
              <a:t>q,d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) is the cosine similarity of </a:t>
            </a:r>
            <a:r>
              <a:rPr lang="en-US" altLang="en-US" sz="2800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altLang="en-US" sz="2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 … or,</a:t>
            </a:r>
          </a:p>
          <a:p>
            <a:pPr eaLnBrk="1" hangingPunct="1"/>
            <a:r>
              <a:rPr lang="en-US" altLang="en-US" sz="2800" dirty="0">
                <a:latin typeface="Arial" pitchFamily="34" charset="0"/>
                <a:cs typeface="Arial" pitchFamily="34" charset="0"/>
              </a:rPr>
              <a:t>equivalently, the cosine of the angle between </a:t>
            </a:r>
            <a:r>
              <a:rPr lang="en-US" altLang="en-US" sz="2800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altLang="en-US" sz="2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43015" name="Straight Arrow Connector 11"/>
          <p:cNvCxnSpPr>
            <a:cxnSpLocks noChangeShapeType="1"/>
          </p:cNvCxnSpPr>
          <p:nvPr/>
        </p:nvCxnSpPr>
        <p:spPr bwMode="auto">
          <a:xfrm>
            <a:off x="5600700" y="534250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6" name="Straight Arrow Connector 12"/>
          <p:cNvCxnSpPr>
            <a:cxnSpLocks noChangeShapeType="1"/>
          </p:cNvCxnSpPr>
          <p:nvPr/>
        </p:nvCxnSpPr>
        <p:spPr bwMode="auto">
          <a:xfrm>
            <a:off x="6671129" y="5363822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Straight Arrow Connector 13"/>
          <p:cNvCxnSpPr>
            <a:cxnSpLocks noChangeShapeType="1"/>
          </p:cNvCxnSpPr>
          <p:nvPr/>
        </p:nvCxnSpPr>
        <p:spPr bwMode="auto">
          <a:xfrm>
            <a:off x="7467600" y="5837239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8" name="Straight Arrow Connector 14"/>
          <p:cNvCxnSpPr>
            <a:cxnSpLocks noChangeShapeType="1"/>
          </p:cNvCxnSpPr>
          <p:nvPr/>
        </p:nvCxnSpPr>
        <p:spPr bwMode="auto">
          <a:xfrm>
            <a:off x="302758" y="6248400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9" name="Straight Arrow Connector 15"/>
          <p:cNvCxnSpPr>
            <a:cxnSpLocks noChangeShapeType="1"/>
          </p:cNvCxnSpPr>
          <p:nvPr/>
        </p:nvCxnSpPr>
        <p:spPr bwMode="auto">
          <a:xfrm>
            <a:off x="1295400" y="5362234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Arrow Connector 16"/>
          <p:cNvCxnSpPr>
            <a:cxnSpLocks noChangeShapeType="1"/>
          </p:cNvCxnSpPr>
          <p:nvPr/>
        </p:nvCxnSpPr>
        <p:spPr bwMode="auto">
          <a:xfrm>
            <a:off x="990600" y="5346132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7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altLang="en-US" dirty="0"/>
              <a:t>For length-normalized vectors, cosine similarity is simply the dot product (or scalar product):</a:t>
            </a:r>
          </a:p>
          <a:p>
            <a:pPr algn="just">
              <a:buFont typeface="Arial" pitchFamily="34" charset="0"/>
              <a:buChar char="•"/>
            </a:pPr>
            <a:endParaRPr lang="en-US" altLang="en-US" dirty="0"/>
          </a:p>
          <a:p>
            <a:pPr algn="just">
              <a:buFont typeface="Arial" pitchFamily="34" charset="0"/>
              <a:buChar char="•"/>
            </a:pPr>
            <a:endParaRPr lang="en-US" altLang="en-US" dirty="0"/>
          </a:p>
          <a:p>
            <a:pPr algn="just">
              <a:buFont typeface="Arial" pitchFamily="34" charset="0"/>
              <a:buChar char="•"/>
            </a:pPr>
            <a:endParaRPr lang="en-US" altLang="en-US" dirty="0"/>
          </a:p>
          <a:p>
            <a:pPr algn="just">
              <a:buFont typeface="Arial" pitchFamily="34" charset="0"/>
              <a:buChar char="•"/>
            </a:pPr>
            <a:endParaRPr lang="en-US" altLang="en-US" dirty="0"/>
          </a:p>
          <a:p>
            <a:pPr algn="just">
              <a:buFont typeface="Arial" pitchFamily="34" charset="0"/>
              <a:buChar char="•"/>
            </a:pPr>
            <a:r>
              <a:rPr lang="en-US" altLang="en-US" dirty="0"/>
              <a:t>for q, d length-normalized.</a:t>
            </a:r>
          </a:p>
          <a:p>
            <a:pPr algn="just">
              <a:buFont typeface="Arial" pitchFamily="34" charset="0"/>
              <a:buChar char="•"/>
            </a:pPr>
            <a:endParaRPr lang="en-US" altLang="en-US" dirty="0"/>
          </a:p>
        </p:txBody>
      </p:sp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Cosine for length-normalized vectors</a:t>
            </a:r>
          </a:p>
        </p:txBody>
      </p:sp>
      <p:graphicFrame>
        <p:nvGraphicFramePr>
          <p:cNvPr id="44037" name="Content Placeholder 3"/>
          <p:cNvGraphicFramePr>
            <a:graphicFrameLocks noChangeAspect="1"/>
          </p:cNvGraphicFramePr>
          <p:nvPr/>
        </p:nvGraphicFramePr>
        <p:xfrm>
          <a:off x="1504950" y="3124200"/>
          <a:ext cx="52006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300" imgH="304800" progId="Equation.3">
                  <p:embed/>
                </p:oleObj>
              </mc:Choice>
              <mc:Fallback>
                <p:oleObj name="Equation" r:id="rId2" imgW="1638300" imgH="304800" progId="Equation.3">
                  <p:embed/>
                  <p:pic>
                    <p:nvPicPr>
                      <p:cNvPr id="44037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124200"/>
                        <a:ext cx="5200650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78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A vector can be (length-) normalized by dividing each of its components by its length – for this we use the L</a:t>
            </a:r>
            <a:r>
              <a:rPr lang="en-US" altLang="en-US" baseline="-25000" dirty="0"/>
              <a:t>2</a:t>
            </a:r>
            <a:r>
              <a:rPr lang="en-US" altLang="en-US" dirty="0"/>
              <a:t> norm:</a:t>
            </a:r>
          </a:p>
          <a:p>
            <a:pPr algn="just" eaLnBrk="1" hangingPunct="1">
              <a:buFont typeface="Arial" pitchFamily="34" charset="0"/>
              <a:buChar char="•"/>
            </a:pPr>
            <a:endParaRPr lang="en-US" altLang="en-US" dirty="0"/>
          </a:p>
          <a:p>
            <a:pPr algn="just" eaLnBrk="1" hangingPunct="1">
              <a:buFont typeface="Arial" pitchFamily="34" charset="0"/>
              <a:buChar char="•"/>
            </a:pPr>
            <a:endParaRPr lang="en-US" altLang="en-US" dirty="0"/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Dividing a vector by its L</a:t>
            </a:r>
            <a:r>
              <a:rPr lang="en-US" altLang="en-US" baseline="-25000" dirty="0"/>
              <a:t>2</a:t>
            </a:r>
            <a:r>
              <a:rPr lang="en-US" altLang="en-US" dirty="0"/>
              <a:t> norm makes it a unit (length) vector.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Effect on the two documents d and d′ (d appended to itself) from earlier slide: they have identical vectors after length-normalization.</a:t>
            </a:r>
          </a:p>
          <a:p>
            <a:pPr lvl="2" algn="just"/>
            <a:r>
              <a:rPr lang="en-US" altLang="en-US" dirty="0"/>
              <a:t>Long and short documents now have comparable weights</a:t>
            </a:r>
          </a:p>
        </p:txBody>
      </p:sp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normalization</a:t>
            </a:r>
          </a:p>
        </p:txBody>
      </p:sp>
      <p:graphicFrame>
        <p:nvGraphicFramePr>
          <p:cNvPr id="41988" name="Object 2"/>
          <p:cNvGraphicFramePr>
            <a:graphicFrameLocks noChangeAspect="1"/>
          </p:cNvGraphicFramePr>
          <p:nvPr/>
        </p:nvGraphicFramePr>
        <p:xfrm>
          <a:off x="3871913" y="2590800"/>
          <a:ext cx="20875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5920" imgH="317362" progId="Equation.3">
                  <p:embed/>
                </p:oleObj>
              </mc:Choice>
              <mc:Fallback>
                <p:oleObj name="Equation" r:id="rId2" imgW="875920" imgH="317362" progId="Equation.3">
                  <p:embed/>
                  <p:pic>
                    <p:nvPicPr>
                      <p:cNvPr id="4198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2590800"/>
                        <a:ext cx="208756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6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en-US" dirty="0"/>
              <a:t>Thus far, our queries have all been Boolean.</a:t>
            </a:r>
          </a:p>
          <a:p>
            <a:pPr lvl="2" algn="just"/>
            <a:r>
              <a:rPr lang="en-US" altLang="en-US" dirty="0"/>
              <a:t>Documents either match or don’t.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en-US" dirty="0"/>
              <a:t>Good for expert users with precise understanding of their needs and the collection.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en-US" dirty="0"/>
              <a:t>Not good for the majority of users.</a:t>
            </a:r>
          </a:p>
          <a:p>
            <a:pPr lvl="2" algn="just"/>
            <a:r>
              <a:rPr lang="en-US" altLang="en-US" dirty="0"/>
              <a:t>Most users are incapable of writing Boolean queries (or they are, but they think it’s too much work).</a:t>
            </a:r>
          </a:p>
          <a:p>
            <a:pPr lvl="2" algn="just"/>
            <a:r>
              <a:rPr lang="en-US" altLang="en-US" dirty="0"/>
              <a:t>Most users don’t want to wade through 1000s of results.</a:t>
            </a:r>
          </a:p>
          <a:p>
            <a:pPr lvl="2" algn="just"/>
            <a:r>
              <a:rPr lang="en-US" altLang="en-US" dirty="0"/>
              <a:t>This is particularly true of web search</a:t>
            </a:r>
            <a:r>
              <a:rPr lang="en-US" altLang="en-US" dirty="0">
                <a:solidFill>
                  <a:srgbClr val="357E69"/>
                </a:solidFill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altLang="en-US" dirty="0"/>
          </a:p>
        </p:txBody>
      </p:sp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-235063" y="135731"/>
            <a:ext cx="8229600" cy="1143000"/>
          </a:xfrm>
        </p:spPr>
        <p:txBody>
          <a:bodyPr/>
          <a:lstStyle/>
          <a:p>
            <a:pPr algn="ctr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Ranked retrieval</a:t>
            </a:r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Cosine similarity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557212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739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22489" y="3124200"/>
          <a:ext cx="8229600" cy="2436815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marL="139092" marR="13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39092" marR="13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marL="139092" marR="13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marL="139092" marR="13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marL="139092" marR="13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115</a:t>
                      </a:r>
                    </a:p>
                  </a:txBody>
                  <a:tcPr marL="139092" marR="13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58 </a:t>
                      </a:r>
                    </a:p>
                  </a:txBody>
                  <a:tcPr marL="139092" marR="13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139092" marR="13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marL="139092" marR="13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139092" marR="13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139092" marR="13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139092" marR="13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marL="139092" marR="13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139092" marR="13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39092" marR="13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139092" marR="13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marL="139092" marR="13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39092" marR="13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39092" marR="13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marL="139092" marR="13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115" name="Text Placeholder 5"/>
          <p:cNvSpPr>
            <a:spLocks noGrp="1"/>
          </p:cNvSpPr>
          <p:nvPr>
            <p:ph sz="quarter" idx="10"/>
          </p:nvPr>
        </p:nvSpPr>
        <p:spPr>
          <a:xfrm>
            <a:off x="14514" y="1371600"/>
            <a:ext cx="8915400" cy="1524000"/>
          </a:xfrm>
        </p:spPr>
        <p:txBody>
          <a:bodyPr anchor="t">
            <a:noAutofit/>
          </a:bodyPr>
          <a:lstStyle/>
          <a:p>
            <a:pPr algn="just" eaLnBrk="1" hangingPunct="1"/>
            <a:r>
              <a:rPr lang="en-US" altLang="en-US" sz="2400" dirty="0"/>
              <a:t>How similar are  the novels?</a:t>
            </a:r>
          </a:p>
          <a:p>
            <a:pPr algn="just" eaLnBrk="1" hangingPunct="1"/>
            <a:r>
              <a:rPr lang="en-US" altLang="en-US" sz="2400" dirty="0" err="1">
                <a:solidFill>
                  <a:srgbClr val="00B050"/>
                </a:solidFill>
              </a:rPr>
              <a:t>SaS</a:t>
            </a:r>
            <a:r>
              <a:rPr lang="en-US" altLang="en-US" sz="2400" dirty="0">
                <a:solidFill>
                  <a:srgbClr val="00B050"/>
                </a:solidFill>
              </a:rPr>
              <a:t>: Sense and Sensibility ,  </a:t>
            </a:r>
            <a:r>
              <a:rPr lang="en-US" altLang="en-US" sz="2400" dirty="0" err="1">
                <a:solidFill>
                  <a:srgbClr val="00B050"/>
                </a:solidFill>
              </a:rPr>
              <a:t>PaP</a:t>
            </a:r>
            <a:r>
              <a:rPr lang="en-US" altLang="en-US" sz="2400" dirty="0">
                <a:solidFill>
                  <a:srgbClr val="00B050"/>
                </a:solidFill>
              </a:rPr>
              <a:t>: Pride and Prejudice,   and   </a:t>
            </a:r>
          </a:p>
          <a:p>
            <a:pPr algn="just" eaLnBrk="1" hangingPunct="1"/>
            <a:r>
              <a:rPr lang="en-US" altLang="en-US" sz="2400" dirty="0">
                <a:solidFill>
                  <a:srgbClr val="00B050"/>
                </a:solidFill>
              </a:rPr>
              <a:t>  WH: Wuthering Heights</a:t>
            </a:r>
          </a:p>
        </p:txBody>
      </p:sp>
      <p:sp>
        <p:nvSpPr>
          <p:cNvPr id="46116" name="TextBox 7"/>
          <p:cNvSpPr txBox="1">
            <a:spLocks noChangeArrowheads="1"/>
          </p:cNvSpPr>
          <p:nvPr/>
        </p:nvSpPr>
        <p:spPr bwMode="auto">
          <a:xfrm>
            <a:off x="2438400" y="5701394"/>
            <a:ext cx="4748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C00000"/>
                </a:solidFill>
              </a:rPr>
              <a:t>Term frequencies (counts)</a:t>
            </a:r>
          </a:p>
        </p:txBody>
      </p:sp>
      <p:sp>
        <p:nvSpPr>
          <p:cNvPr id="46118" name="TextBox 7"/>
          <p:cNvSpPr txBox="1">
            <a:spLocks noChangeArrowheads="1"/>
          </p:cNvSpPr>
          <p:nvPr/>
        </p:nvSpPr>
        <p:spPr bwMode="auto">
          <a:xfrm>
            <a:off x="260350" y="6172200"/>
            <a:ext cx="888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57E69"/>
                </a:solidFill>
              </a:rPr>
              <a:t>Note: To simplify this example, we don’t do idf weighting.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-3429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Cosine similarity among 3 documents</a:t>
            </a:r>
            <a:endParaRPr lang="en-US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22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4298053" cy="1981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2441575"/>
            <a:ext cx="437673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8"/>
          <p:cNvSpPr txBox="1">
            <a:spLocks/>
          </p:cNvSpPr>
          <p:nvPr/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</a:rPr>
              <a:t>Log frequency weighting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11" name="Text Placeholder 10"/>
          <p:cNvSpPr txBox="1">
            <a:spLocks/>
          </p:cNvSpPr>
          <p:nvPr/>
        </p:nvSpPr>
        <p:spPr>
          <a:xfrm>
            <a:off x="4645025" y="1535113"/>
            <a:ext cx="4105275" cy="639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After length normalization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6200" y="4397375"/>
            <a:ext cx="86741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0000FF"/>
                </a:solidFill>
              </a:rPr>
              <a:t>cos</a:t>
            </a:r>
            <a:r>
              <a:rPr lang="en-US" altLang="en-US" dirty="0">
                <a:solidFill>
                  <a:srgbClr val="0000FF"/>
                </a:solidFill>
              </a:rPr>
              <a:t>(</a:t>
            </a:r>
            <a:r>
              <a:rPr lang="en-US" altLang="en-US" dirty="0" err="1">
                <a:solidFill>
                  <a:srgbClr val="0000FF"/>
                </a:solidFill>
              </a:rPr>
              <a:t>SaS,PaP</a:t>
            </a:r>
            <a:r>
              <a:rPr lang="en-US" altLang="en-US" dirty="0">
                <a:solidFill>
                  <a:srgbClr val="0000FF"/>
                </a:solidFill>
              </a:rPr>
              <a:t>) </a:t>
            </a:r>
            <a:r>
              <a:rPr lang="en-US" altLang="en-US" dirty="0"/>
              <a:t>≈</a:t>
            </a:r>
          </a:p>
          <a:p>
            <a:pPr eaLnBrk="1" hangingPunct="1"/>
            <a:r>
              <a:rPr lang="en-US" altLang="en-US" dirty="0"/>
              <a:t>0.789 × 0.832 + 0.515 × 0.555 + 0.335 × 0.0 + 0.0 × 0.0</a:t>
            </a:r>
          </a:p>
          <a:p>
            <a:pPr eaLnBrk="1" hangingPunct="1"/>
            <a:r>
              <a:rPr lang="en-US" altLang="en-US" dirty="0"/>
              <a:t>≈ </a:t>
            </a:r>
            <a:r>
              <a:rPr lang="en-US" altLang="en-US" dirty="0">
                <a:solidFill>
                  <a:srgbClr val="C00000"/>
                </a:solidFill>
              </a:rPr>
              <a:t>0.94</a:t>
            </a:r>
            <a:endParaRPr lang="en-US" altLang="en-US" dirty="0"/>
          </a:p>
          <a:p>
            <a:pPr eaLnBrk="1" hangingPunct="1"/>
            <a:r>
              <a:rPr lang="en-US" altLang="en-US" dirty="0" err="1">
                <a:solidFill>
                  <a:srgbClr val="0000FF"/>
                </a:solidFill>
              </a:rPr>
              <a:t>cos</a:t>
            </a:r>
            <a:r>
              <a:rPr lang="en-US" altLang="en-US" dirty="0">
                <a:solidFill>
                  <a:srgbClr val="0000FF"/>
                </a:solidFill>
              </a:rPr>
              <a:t>(</a:t>
            </a:r>
            <a:r>
              <a:rPr lang="en-US" altLang="en-US" dirty="0" err="1">
                <a:solidFill>
                  <a:srgbClr val="0000FF"/>
                </a:solidFill>
              </a:rPr>
              <a:t>SaS,WH</a:t>
            </a:r>
            <a:r>
              <a:rPr lang="en-US" altLang="en-US" dirty="0">
                <a:solidFill>
                  <a:srgbClr val="0000FF"/>
                </a:solidFill>
              </a:rPr>
              <a:t>)</a:t>
            </a:r>
            <a:r>
              <a:rPr lang="en-US" altLang="en-US" dirty="0"/>
              <a:t> ≈ </a:t>
            </a:r>
            <a:r>
              <a:rPr lang="en-US" altLang="en-US" dirty="0">
                <a:solidFill>
                  <a:srgbClr val="C00000"/>
                </a:solidFill>
              </a:rPr>
              <a:t>0.79</a:t>
            </a:r>
          </a:p>
          <a:p>
            <a:pPr eaLnBrk="1" hangingPunct="1"/>
            <a:r>
              <a:rPr lang="en-US" altLang="en-US" dirty="0" err="1">
                <a:solidFill>
                  <a:srgbClr val="0000FF"/>
                </a:solidFill>
              </a:rPr>
              <a:t>cos</a:t>
            </a:r>
            <a:r>
              <a:rPr lang="en-US" altLang="en-US" dirty="0">
                <a:solidFill>
                  <a:srgbClr val="0000FF"/>
                </a:solidFill>
              </a:rPr>
              <a:t>(</a:t>
            </a:r>
            <a:r>
              <a:rPr lang="en-US" altLang="en-US" dirty="0" err="1">
                <a:solidFill>
                  <a:srgbClr val="0000FF"/>
                </a:solidFill>
              </a:rPr>
              <a:t>PaP,WH</a:t>
            </a:r>
            <a:r>
              <a:rPr lang="en-US" altLang="en-US" dirty="0">
                <a:solidFill>
                  <a:srgbClr val="0000FF"/>
                </a:solidFill>
              </a:rPr>
              <a:t>) </a:t>
            </a:r>
            <a:r>
              <a:rPr lang="en-US" altLang="en-US" dirty="0"/>
              <a:t>≈ </a:t>
            </a:r>
            <a:r>
              <a:rPr lang="en-US" altLang="en-US" dirty="0">
                <a:solidFill>
                  <a:srgbClr val="C00000"/>
                </a:solidFill>
              </a:rPr>
              <a:t>0.69</a:t>
            </a:r>
          </a:p>
        </p:txBody>
      </p:sp>
      <p:sp>
        <p:nvSpPr>
          <p:cNvPr id="13" name="Title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Cosine similarity among 3 documents</a:t>
            </a:r>
          </a:p>
        </p:txBody>
      </p:sp>
    </p:spTree>
    <p:extLst>
      <p:ext uri="{BB962C8B-B14F-4D97-AF65-F5344CB8AC3E}">
        <p14:creationId xmlns:p14="http://schemas.microsoft.com/office/powerpoint/2010/main" val="38695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28DF66-3E8D-4D0E-8263-42CD72994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3.02^2  + 2^2 + 1.30^2</a:t>
            </a:r>
          </a:p>
          <a:p>
            <a:r>
              <a:rPr lang="en-IN" dirty="0"/>
              <a:t>= SQRT(15.05)  = 3.87</a:t>
            </a:r>
          </a:p>
          <a:p>
            <a:endParaRPr lang="en-IN" dirty="0"/>
          </a:p>
          <a:p>
            <a:r>
              <a:rPr lang="en-IN" dirty="0"/>
              <a:t>3.06/3.87 = 0.79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5227-6810-4345-AEE4-0C94E2DFCF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3F7F8-101A-4660-9C1B-E714ADC7E48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A74E-050A-4BCD-955C-BB214D0CF4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14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Content Placeholder 8" descr="cosinescore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1" y="1447800"/>
            <a:ext cx="7918223" cy="4876800"/>
          </a:xfrm>
        </p:spPr>
      </p:pic>
      <p:sp>
        <p:nvSpPr>
          <p:cNvPr id="48130" name="Title 6"/>
          <p:cNvSpPr>
            <a:spLocks noGrp="1"/>
          </p:cNvSpPr>
          <p:nvPr>
            <p:ph type="title" idx="4294967295"/>
          </p:nvPr>
        </p:nvSpPr>
        <p:spPr>
          <a:xfrm>
            <a:off x="0" y="381000"/>
            <a:ext cx="8458200" cy="990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cosine scores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59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Content Placeholder 7" descr="table1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229600" cy="3353831"/>
          </a:xfrm>
        </p:spPr>
      </p:pic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tf-idf</a:t>
            </a: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weighting variants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872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525963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IN" dirty="0"/>
              <a:t>We often use different weightings for queries and documents.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Notation: </a:t>
            </a:r>
            <a:r>
              <a:rPr lang="en-IN" dirty="0" err="1"/>
              <a:t>ddd.qqq</a:t>
            </a:r>
            <a:endParaRPr lang="en-IN" dirty="0"/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Example: </a:t>
            </a:r>
            <a:r>
              <a:rPr lang="en-IN" dirty="0" err="1"/>
              <a:t>lnc.ltn</a:t>
            </a:r>
            <a:endParaRPr lang="en-IN" dirty="0"/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document: logarithmic </a:t>
            </a:r>
            <a:r>
              <a:rPr lang="en-IN" dirty="0" err="1"/>
              <a:t>tf</a:t>
            </a:r>
            <a:r>
              <a:rPr lang="en-IN" dirty="0"/>
              <a:t>, no </a:t>
            </a:r>
            <a:r>
              <a:rPr lang="en-IN" dirty="0" err="1"/>
              <a:t>df</a:t>
            </a:r>
            <a:r>
              <a:rPr lang="en-IN" dirty="0"/>
              <a:t> weighting, cosine normalization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query: logarithmic </a:t>
            </a:r>
            <a:r>
              <a:rPr lang="en-IN" dirty="0" err="1"/>
              <a:t>tf</a:t>
            </a:r>
            <a:r>
              <a:rPr lang="en-IN" dirty="0"/>
              <a:t>, </a:t>
            </a:r>
            <a:r>
              <a:rPr lang="en-IN" dirty="0" err="1"/>
              <a:t>idf</a:t>
            </a:r>
            <a:r>
              <a:rPr lang="en-IN" dirty="0"/>
              <a:t>, no normalization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Example query: “best car insurance”</a:t>
            </a:r>
          </a:p>
          <a:p>
            <a:pPr algn="just">
              <a:buFont typeface="Arial" pitchFamily="34" charset="0"/>
              <a:buChar char="•"/>
            </a:pPr>
            <a:r>
              <a:rPr lang="fr-FR" sz="2800" b="1" dirty="0" err="1">
                <a:solidFill>
                  <a:srgbClr val="C00000"/>
                </a:solidFill>
              </a:rPr>
              <a:t>Example</a:t>
            </a:r>
            <a:r>
              <a:rPr lang="fr-FR" sz="2800" b="1" dirty="0">
                <a:solidFill>
                  <a:srgbClr val="C00000"/>
                </a:solidFill>
              </a:rPr>
              <a:t> document: “car </a:t>
            </a:r>
            <a:r>
              <a:rPr lang="fr-FR" sz="2800" b="1" dirty="0" err="1">
                <a:solidFill>
                  <a:srgbClr val="C00000"/>
                </a:solidFill>
              </a:rPr>
              <a:t>insurance</a:t>
            </a:r>
            <a:r>
              <a:rPr lang="fr-FR" sz="2800" b="1" dirty="0">
                <a:solidFill>
                  <a:srgbClr val="C00000"/>
                </a:solidFill>
              </a:rPr>
              <a:t> auto </a:t>
            </a:r>
            <a:r>
              <a:rPr lang="fr-FR" sz="2800" b="1" dirty="0" err="1">
                <a:solidFill>
                  <a:srgbClr val="C00000"/>
                </a:solidFill>
              </a:rPr>
              <a:t>insurance</a:t>
            </a:r>
            <a:r>
              <a:rPr lang="fr-FR" dirty="0"/>
              <a:t>”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Weighting may differ in queries vs. documents</a:t>
            </a:r>
          </a:p>
        </p:txBody>
      </p:sp>
    </p:spTree>
    <p:extLst>
      <p:ext uri="{BB962C8B-B14F-4D97-AF65-F5344CB8AC3E}">
        <p14:creationId xmlns:p14="http://schemas.microsoft.com/office/powerpoint/2010/main" val="2100716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0" y="6172200"/>
            <a:ext cx="2133600" cy="365125"/>
          </a:xfrm>
        </p:spPr>
        <p:txBody>
          <a:bodyPr/>
          <a:lstStyle/>
          <a:p>
            <a:pPr algn="ctr"/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28600" y="2923245"/>
          <a:ext cx="8610598" cy="302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Word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-raw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tf-wt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df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idf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-raw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tf-wt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n’lize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product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auto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best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car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insurance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eft Brace 11"/>
          <p:cNvSpPr/>
          <p:nvPr/>
        </p:nvSpPr>
        <p:spPr>
          <a:xfrm rot="5400000">
            <a:off x="2855214" y="759134"/>
            <a:ext cx="536448" cy="33512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447800" y="16764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Query</a:t>
            </a:r>
          </a:p>
        </p:txBody>
      </p:sp>
      <p:sp>
        <p:nvSpPr>
          <p:cNvPr id="18" name="Left Brace 17"/>
          <p:cNvSpPr/>
          <p:nvPr/>
        </p:nvSpPr>
        <p:spPr>
          <a:xfrm rot="5400000">
            <a:off x="6589014" y="911534"/>
            <a:ext cx="536448" cy="33512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350619" y="170542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Document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 (</a:t>
            </a:r>
            <a:r>
              <a:rPr lang="en-IN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lnc.ltn</a:t>
            </a:r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72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 animBg="1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0" y="6172200"/>
            <a:ext cx="2133600" cy="365125"/>
          </a:xfrm>
        </p:spPr>
        <p:txBody>
          <a:bodyPr/>
          <a:lstStyle/>
          <a:p>
            <a:pPr algn="ctr"/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28600" y="2923245"/>
          <a:ext cx="8610598" cy="302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Word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-raw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tf-wt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df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idf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-raw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tf-wt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n’lize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product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auto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best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car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insurance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eft Brace 11"/>
          <p:cNvSpPr/>
          <p:nvPr/>
        </p:nvSpPr>
        <p:spPr>
          <a:xfrm rot="5400000">
            <a:off x="2855214" y="759134"/>
            <a:ext cx="536448" cy="33512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447800" y="16764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Query</a:t>
            </a:r>
          </a:p>
        </p:txBody>
      </p:sp>
      <p:sp>
        <p:nvSpPr>
          <p:cNvPr id="18" name="Left Brace 17"/>
          <p:cNvSpPr/>
          <p:nvPr/>
        </p:nvSpPr>
        <p:spPr>
          <a:xfrm rot="5400000">
            <a:off x="6589014" y="911534"/>
            <a:ext cx="536448" cy="33512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350619" y="170542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Document</a:t>
            </a:r>
          </a:p>
        </p:txBody>
      </p:sp>
      <p:sp>
        <p:nvSpPr>
          <p:cNvPr id="10" name="Content Placeholder 19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41884502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0" y="6172200"/>
            <a:ext cx="2133600" cy="365125"/>
          </a:xfrm>
        </p:spPr>
        <p:txBody>
          <a:bodyPr/>
          <a:lstStyle/>
          <a:p>
            <a:pPr algn="ctr"/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28600" y="2923245"/>
          <a:ext cx="8610598" cy="302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Word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-raw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tf-wt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df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idf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-raw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tf-wt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n’lize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product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auto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best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car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insurance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eft Brace 11"/>
          <p:cNvSpPr/>
          <p:nvPr/>
        </p:nvSpPr>
        <p:spPr>
          <a:xfrm rot="5400000">
            <a:off x="2855214" y="759134"/>
            <a:ext cx="536448" cy="33512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447800" y="16764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Query</a:t>
            </a:r>
          </a:p>
        </p:txBody>
      </p:sp>
      <p:sp>
        <p:nvSpPr>
          <p:cNvPr id="18" name="Left Brace 17"/>
          <p:cNvSpPr/>
          <p:nvPr/>
        </p:nvSpPr>
        <p:spPr>
          <a:xfrm rot="5400000">
            <a:off x="6589014" y="911534"/>
            <a:ext cx="536448" cy="33512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350619" y="170542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Document</a:t>
            </a:r>
          </a:p>
        </p:txBody>
      </p:sp>
      <p:sp>
        <p:nvSpPr>
          <p:cNvPr id="10" name="Content Placeholder 19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293864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52400" y="1538610"/>
            <a:ext cx="8839200" cy="4525963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en-US" dirty="0"/>
              <a:t>Rather than a set of documents satisfying a query expression, in </a:t>
            </a:r>
            <a:r>
              <a:rPr lang="en-US" altLang="en-US" dirty="0">
                <a:solidFill>
                  <a:srgbClr val="357E69"/>
                </a:solidFill>
              </a:rPr>
              <a:t>ranked retrieval</a:t>
            </a:r>
            <a:r>
              <a:rPr lang="en-US" altLang="en-US" dirty="0"/>
              <a:t>, the system returns an ordering over the (top) documents in the collection for a query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en-US" dirty="0"/>
              <a:t>When a system produces a ranked result set, </a:t>
            </a:r>
          </a:p>
          <a:p>
            <a:pPr lvl="2" algn="just"/>
            <a:r>
              <a:rPr lang="en-US" altLang="en-US" dirty="0"/>
              <a:t>The size of the result set is not an issue</a:t>
            </a:r>
          </a:p>
          <a:p>
            <a:pPr lvl="2" algn="just"/>
            <a:r>
              <a:rPr lang="en-US" altLang="en-US" dirty="0"/>
              <a:t>Just show the top </a:t>
            </a:r>
            <a:r>
              <a:rPr lang="en-US" altLang="en-US" i="1" dirty="0"/>
              <a:t>k </a:t>
            </a:r>
            <a:r>
              <a:rPr lang="en-US" altLang="en-US" dirty="0"/>
              <a:t>( ≈ 10) results</a:t>
            </a:r>
          </a:p>
          <a:p>
            <a:pPr lvl="2" algn="just"/>
            <a:r>
              <a:rPr lang="en-US" altLang="en-US" dirty="0"/>
              <a:t>Don’t overwhelm the user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endParaRPr lang="en-US" altLang="en-US" dirty="0"/>
          </a:p>
          <a:p>
            <a:pPr algn="just">
              <a:buFont typeface="Arial" pitchFamily="34" charset="0"/>
              <a:buChar char="•"/>
            </a:pPr>
            <a:endParaRPr lang="en-US" alt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Ranked retrieval models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37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0" y="6172200"/>
            <a:ext cx="2133600" cy="365125"/>
          </a:xfrm>
        </p:spPr>
        <p:txBody>
          <a:bodyPr/>
          <a:lstStyle/>
          <a:p>
            <a:pPr algn="ctr"/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28600" y="2923245"/>
          <a:ext cx="8610598" cy="302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Word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-raw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tf-wt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df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idf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-raw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tf-wt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n’lize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product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auto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5000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best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50000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car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10000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insurance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eft Brace 11"/>
          <p:cNvSpPr/>
          <p:nvPr/>
        </p:nvSpPr>
        <p:spPr>
          <a:xfrm rot="5400000">
            <a:off x="2855214" y="759134"/>
            <a:ext cx="536448" cy="33512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447800" y="16764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Query</a:t>
            </a:r>
          </a:p>
        </p:txBody>
      </p:sp>
      <p:sp>
        <p:nvSpPr>
          <p:cNvPr id="18" name="Left Brace 17"/>
          <p:cNvSpPr/>
          <p:nvPr/>
        </p:nvSpPr>
        <p:spPr>
          <a:xfrm rot="5400000">
            <a:off x="6589014" y="911534"/>
            <a:ext cx="536448" cy="33512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350619" y="170542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Document</a:t>
            </a:r>
          </a:p>
        </p:txBody>
      </p:sp>
      <p:sp>
        <p:nvSpPr>
          <p:cNvPr id="10" name="Content Placeholder 19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31961503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0" y="6172200"/>
            <a:ext cx="2133600" cy="365125"/>
          </a:xfrm>
        </p:spPr>
        <p:txBody>
          <a:bodyPr/>
          <a:lstStyle/>
          <a:p>
            <a:pPr algn="ctr"/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28600" y="2923245"/>
          <a:ext cx="8610598" cy="302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Word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-raw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tf-wt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df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idf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-raw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tf-wt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n’lize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product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auto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5000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2.3 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best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50000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car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10000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2.0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insurance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3.0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eft Brace 11"/>
          <p:cNvSpPr/>
          <p:nvPr/>
        </p:nvSpPr>
        <p:spPr>
          <a:xfrm rot="5400000">
            <a:off x="2855214" y="759134"/>
            <a:ext cx="536448" cy="33512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447800" y="16764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Query</a:t>
            </a:r>
          </a:p>
        </p:txBody>
      </p:sp>
      <p:sp>
        <p:nvSpPr>
          <p:cNvPr id="18" name="Left Brace 17"/>
          <p:cNvSpPr/>
          <p:nvPr/>
        </p:nvSpPr>
        <p:spPr>
          <a:xfrm rot="5400000">
            <a:off x="6589014" y="911534"/>
            <a:ext cx="536448" cy="33512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350619" y="170542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Document</a:t>
            </a:r>
          </a:p>
        </p:txBody>
      </p:sp>
      <p:sp>
        <p:nvSpPr>
          <p:cNvPr id="10" name="Content Placeholder 19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1754953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0" y="6172200"/>
            <a:ext cx="2133600" cy="365125"/>
          </a:xfrm>
        </p:spPr>
        <p:txBody>
          <a:bodyPr/>
          <a:lstStyle/>
          <a:p>
            <a:pPr algn="ctr"/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28600" y="2923245"/>
          <a:ext cx="8610598" cy="302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Word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-raw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tf-wt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df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idf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-raw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tf-wt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n’lize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product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auto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5000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2.3 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best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50000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car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10000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2.0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2.0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insurance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3.0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3.0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eft Brace 11"/>
          <p:cNvSpPr/>
          <p:nvPr/>
        </p:nvSpPr>
        <p:spPr>
          <a:xfrm rot="5400000">
            <a:off x="2855214" y="759134"/>
            <a:ext cx="536448" cy="33512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447800" y="16764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Query</a:t>
            </a:r>
          </a:p>
        </p:txBody>
      </p:sp>
      <p:sp>
        <p:nvSpPr>
          <p:cNvPr id="18" name="Left Brace 17"/>
          <p:cNvSpPr/>
          <p:nvPr/>
        </p:nvSpPr>
        <p:spPr>
          <a:xfrm rot="5400000">
            <a:off x="6589014" y="911534"/>
            <a:ext cx="536448" cy="33512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350619" y="170542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Document</a:t>
            </a:r>
          </a:p>
        </p:txBody>
      </p:sp>
      <p:sp>
        <p:nvSpPr>
          <p:cNvPr id="10" name="Content Placeholder 19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10772347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0" y="6172200"/>
            <a:ext cx="2133600" cy="365125"/>
          </a:xfrm>
        </p:spPr>
        <p:txBody>
          <a:bodyPr/>
          <a:lstStyle/>
          <a:p>
            <a:pPr algn="ctr"/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28600" y="2923245"/>
          <a:ext cx="8610598" cy="302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Word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-raw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tf-wt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df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idf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-raw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tf-wt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n’lize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product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auto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5000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2.3 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best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50000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car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10000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2.0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2.0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insurance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3.0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3.0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eft Brace 11"/>
          <p:cNvSpPr/>
          <p:nvPr/>
        </p:nvSpPr>
        <p:spPr>
          <a:xfrm rot="5400000">
            <a:off x="2855214" y="759134"/>
            <a:ext cx="536448" cy="33512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447800" y="167261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Query</a:t>
            </a:r>
          </a:p>
        </p:txBody>
      </p:sp>
      <p:sp>
        <p:nvSpPr>
          <p:cNvPr id="18" name="Left Brace 17"/>
          <p:cNvSpPr/>
          <p:nvPr/>
        </p:nvSpPr>
        <p:spPr>
          <a:xfrm rot="5400000">
            <a:off x="6589014" y="911534"/>
            <a:ext cx="536448" cy="33512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350619" y="170542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Document</a:t>
            </a: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152400" y="1300161"/>
            <a:ext cx="4895850" cy="461963"/>
            <a:chOff x="2133600" y="5714998"/>
            <a:chExt cx="4895850" cy="461665"/>
          </a:xfrm>
        </p:grpSpPr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2133600" y="5714998"/>
              <a:ext cx="21018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Doc length =</a:t>
              </a:r>
            </a:p>
          </p:txBody>
        </p:sp>
        <p:graphicFrame>
          <p:nvGraphicFramePr>
            <p:cNvPr id="14" name="Object 2"/>
            <p:cNvGraphicFramePr>
              <a:graphicFrameLocks noChangeAspect="1"/>
            </p:cNvGraphicFramePr>
            <p:nvPr/>
          </p:nvGraphicFramePr>
          <p:xfrm>
            <a:off x="4070350" y="5729723"/>
            <a:ext cx="2959100" cy="405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74800" imgH="215900" progId="Equation.3">
                    <p:embed/>
                  </p:oleObj>
                </mc:Choice>
                <mc:Fallback>
                  <p:oleObj name="Equation" r:id="rId2" imgW="1574800" imgH="215900" progId="Equation.3">
                    <p:embed/>
                    <p:pic>
                      <p:nvPicPr>
                        <p:cNvPr id="1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0350" y="5729723"/>
                          <a:ext cx="2959100" cy="405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Content Placeholder 19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424719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0" y="6172200"/>
            <a:ext cx="2133600" cy="365125"/>
          </a:xfrm>
        </p:spPr>
        <p:txBody>
          <a:bodyPr/>
          <a:lstStyle/>
          <a:p>
            <a:pPr algn="ctr"/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28600" y="2923245"/>
          <a:ext cx="8610598" cy="302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Word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-raw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tf-wt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df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idf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-raw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tf-wt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n’lize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product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auto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5000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2.3 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0.52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best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50000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car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10000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2.0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2.0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0.52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insurance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3.0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3.0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0.68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eft Brace 11"/>
          <p:cNvSpPr/>
          <p:nvPr/>
        </p:nvSpPr>
        <p:spPr>
          <a:xfrm rot="5400000">
            <a:off x="2855214" y="759134"/>
            <a:ext cx="536448" cy="33512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447800" y="167261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Query</a:t>
            </a:r>
          </a:p>
        </p:txBody>
      </p:sp>
      <p:sp>
        <p:nvSpPr>
          <p:cNvPr id="18" name="Left Brace 17"/>
          <p:cNvSpPr/>
          <p:nvPr/>
        </p:nvSpPr>
        <p:spPr>
          <a:xfrm rot="5400000">
            <a:off x="6589014" y="911534"/>
            <a:ext cx="536448" cy="33512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350619" y="170542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Document</a:t>
            </a: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152400" y="1300161"/>
            <a:ext cx="4895850" cy="461963"/>
            <a:chOff x="2133600" y="5714998"/>
            <a:chExt cx="4895850" cy="461665"/>
          </a:xfrm>
        </p:grpSpPr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2133600" y="5714998"/>
              <a:ext cx="21018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Doc length =</a:t>
              </a:r>
            </a:p>
          </p:txBody>
        </p:sp>
        <p:graphicFrame>
          <p:nvGraphicFramePr>
            <p:cNvPr id="14" name="Object 2"/>
            <p:cNvGraphicFramePr>
              <a:graphicFrameLocks noChangeAspect="1"/>
            </p:cNvGraphicFramePr>
            <p:nvPr/>
          </p:nvGraphicFramePr>
          <p:xfrm>
            <a:off x="4070350" y="5729723"/>
            <a:ext cx="2959100" cy="405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74800" imgH="215900" progId="Equation.3">
                    <p:embed/>
                  </p:oleObj>
                </mc:Choice>
                <mc:Fallback>
                  <p:oleObj name="Equation" r:id="rId2" imgW="1574800" imgH="215900" progId="Equation.3">
                    <p:embed/>
                    <p:pic>
                      <p:nvPicPr>
                        <p:cNvPr id="1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0350" y="5729723"/>
                          <a:ext cx="2959100" cy="405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Content Placeholder 19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349002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3957" y="6492875"/>
            <a:ext cx="2133600" cy="365125"/>
          </a:xfrm>
        </p:spPr>
        <p:txBody>
          <a:bodyPr/>
          <a:lstStyle/>
          <a:p>
            <a:pPr algn="ctr"/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590800" y="6492875"/>
            <a:ext cx="3619500" cy="365125"/>
          </a:xfrm>
        </p:spPr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28600" y="2923245"/>
          <a:ext cx="8610598" cy="302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Word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-raw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tf-wt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df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idf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-raw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tf-wt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n’lize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product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auto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5000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2.3 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0.52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best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50000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car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10000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2.0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2.0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0.52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1.04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insurance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3.0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3.0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0.68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2.04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eft Brace 11"/>
          <p:cNvSpPr/>
          <p:nvPr/>
        </p:nvSpPr>
        <p:spPr>
          <a:xfrm rot="5400000">
            <a:off x="2855214" y="759134"/>
            <a:ext cx="536448" cy="33512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447800" y="167261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Query</a:t>
            </a:r>
          </a:p>
        </p:txBody>
      </p:sp>
      <p:sp>
        <p:nvSpPr>
          <p:cNvPr id="18" name="Left Brace 17"/>
          <p:cNvSpPr/>
          <p:nvPr/>
        </p:nvSpPr>
        <p:spPr>
          <a:xfrm rot="5400000">
            <a:off x="6589014" y="911534"/>
            <a:ext cx="536448" cy="33512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350619" y="170542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Document</a:t>
            </a: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152400" y="1300161"/>
            <a:ext cx="4895850" cy="461963"/>
            <a:chOff x="2133600" y="5714998"/>
            <a:chExt cx="4895850" cy="461665"/>
          </a:xfrm>
        </p:grpSpPr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2133600" y="5714998"/>
              <a:ext cx="21018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Doc length =</a:t>
              </a:r>
            </a:p>
          </p:txBody>
        </p:sp>
        <p:graphicFrame>
          <p:nvGraphicFramePr>
            <p:cNvPr id="14" name="Object 2"/>
            <p:cNvGraphicFramePr>
              <a:graphicFrameLocks noChangeAspect="1"/>
            </p:cNvGraphicFramePr>
            <p:nvPr/>
          </p:nvGraphicFramePr>
          <p:xfrm>
            <a:off x="4070350" y="5729723"/>
            <a:ext cx="2959100" cy="405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74800" imgH="215900" progId="Equation.3">
                    <p:embed/>
                  </p:oleObj>
                </mc:Choice>
                <mc:Fallback>
                  <p:oleObj name="Equation" r:id="rId2" imgW="1574800" imgH="215900" progId="Equation.3">
                    <p:embed/>
                    <p:pic>
                      <p:nvPicPr>
                        <p:cNvPr id="1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0350" y="5729723"/>
                          <a:ext cx="2959100" cy="405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152400" y="6037161"/>
            <a:ext cx="8762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Final similarity score between query and document  = 3.08</a:t>
            </a:r>
          </a:p>
        </p:txBody>
      </p:sp>
      <p:sp>
        <p:nvSpPr>
          <p:cNvPr id="15" name="Content Placeholder 19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395398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3200" dirty="0"/>
              <a:t>Reconstruct the Table in the previous slides with the weighting as </a:t>
            </a:r>
            <a:r>
              <a:rPr lang="en-IN" sz="3200" b="1" dirty="0"/>
              <a:t>lnc.ltc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sp>
        <p:nvSpPr>
          <p:cNvPr id="6" name="Content Placeholder 19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/>
        </p:nvGraphicFramePr>
        <p:xfrm>
          <a:off x="228600" y="2923245"/>
          <a:ext cx="8610599" cy="302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2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63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36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36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36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Word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-raw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tf-wt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df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idf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n’lize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-raw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tf-wt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wt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n’lize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pitchFamily="34" charset="-128"/>
                        <a:cs typeface="Arial Unicode MS" pitchFamily="34" charset="-128"/>
                      </a:endParaRP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product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auto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5000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2.3 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0.52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best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50000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0.34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car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10000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2.0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2.0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0.52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0.52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0.27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insurance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1000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3.0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3.0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0.78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1.3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 Unicode MS" pitchFamily="34" charset="-128"/>
                        </a:rPr>
                        <a:t>0.68</a:t>
                      </a:r>
                    </a:p>
                  </a:txBody>
                  <a:tcPr marL="82988" marR="8298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0.53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95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/>
              <a:t>Compute the vector space similarity between the query </a:t>
            </a:r>
            <a:r>
              <a:rPr lang="en-IN" sz="2000" b="1" dirty="0"/>
              <a:t>“digital cameras” </a:t>
            </a:r>
            <a:r>
              <a:rPr lang="en-IN" sz="2000" dirty="0"/>
              <a:t>and the document </a:t>
            </a:r>
            <a:r>
              <a:rPr lang="en-IN" sz="2000" b="1" dirty="0"/>
              <a:t>“digital cameras and video cameras”</a:t>
            </a:r>
            <a:r>
              <a:rPr lang="en-IN" sz="2000" dirty="0"/>
              <a:t> by filling out the empty columns in Table 6.1. Assume N = 10,000,000, logarithmic term weighting  for query and document, </a:t>
            </a:r>
            <a:r>
              <a:rPr lang="en-IN" sz="2000" dirty="0" err="1"/>
              <a:t>idf</a:t>
            </a:r>
            <a:r>
              <a:rPr lang="en-IN" sz="2000" dirty="0"/>
              <a:t> weighting for the query only and cosine normalization for the document only. Treat and as a stop word. Enter term counts in the </a:t>
            </a:r>
            <a:r>
              <a:rPr lang="en-IN" sz="2000" dirty="0" err="1"/>
              <a:t>tf</a:t>
            </a:r>
            <a:r>
              <a:rPr lang="en-IN" sz="2000" dirty="0"/>
              <a:t> columns. What is the final similarity score?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6.19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4" y="3986439"/>
            <a:ext cx="8077199" cy="2893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0401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458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6.19 – Solution </a:t>
            </a:r>
          </a:p>
        </p:txBody>
      </p:sp>
    </p:spTree>
    <p:extLst>
      <p:ext uri="{BB962C8B-B14F-4D97-AF65-F5344CB8AC3E}">
        <p14:creationId xmlns:p14="http://schemas.microsoft.com/office/powerpoint/2010/main" val="16002374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Represent the query as a weighted </a:t>
            </a:r>
            <a:r>
              <a:rPr lang="en-US" altLang="en-US" dirty="0" err="1"/>
              <a:t>tf-idf</a:t>
            </a:r>
            <a:r>
              <a:rPr lang="en-US" altLang="en-US" dirty="0"/>
              <a:t> vector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Represent each document as a weighted </a:t>
            </a:r>
            <a:r>
              <a:rPr lang="en-US" altLang="en-US" dirty="0" err="1"/>
              <a:t>tf-idf</a:t>
            </a:r>
            <a:r>
              <a:rPr lang="en-US" altLang="en-US" dirty="0"/>
              <a:t> vector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Compute the cosine similarity score for the query vector and each document vector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Rank documents with respect to the query by score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Return the top </a:t>
            </a:r>
            <a:r>
              <a:rPr lang="en-US" altLang="en-US" i="1" dirty="0"/>
              <a:t>K</a:t>
            </a:r>
            <a:r>
              <a:rPr lang="en-US" altLang="en-US" dirty="0"/>
              <a:t> (e.g., </a:t>
            </a:r>
            <a:r>
              <a:rPr lang="en-US" altLang="en-US" i="1" dirty="0"/>
              <a:t>K</a:t>
            </a:r>
            <a:r>
              <a:rPr lang="en-US" altLang="en-US" dirty="0"/>
              <a:t> = 10) to the user</a:t>
            </a:r>
          </a:p>
        </p:txBody>
      </p:sp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– vector space ranking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0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/>
              <a:t>Return in order the documents most likely to be useful to the searcher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/>
              <a:t>How can we rank-order the documents in the collection with respect to a query?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/>
              <a:t>Assign a score – say in [0, 1] – to each document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/>
              <a:t>This score measures how well document and query “match”.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Ranked retrieval models</a:t>
            </a:r>
            <a:endParaRPr lang="en-US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647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We need a way of assigning a score to a query/document pair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Let’s start with a one-term query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If the query term does not occur in the document: score should be 0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The more frequent the query term in the document, the higher the score (should be)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We will look at a number of alternatives for this.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Query-document matching scores</a:t>
            </a: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8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A commonly used measure of overlap of two sets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 err="1">
                <a:solidFill>
                  <a:srgbClr val="C00000"/>
                </a:solidFill>
              </a:rPr>
              <a:t>jaccard</a:t>
            </a:r>
            <a:r>
              <a:rPr lang="en-US" altLang="en-US" i="1" dirty="0">
                <a:solidFill>
                  <a:srgbClr val="C00000"/>
                </a:solidFill>
              </a:rPr>
              <a:t>(A,B) = </a:t>
            </a:r>
            <a:r>
              <a:rPr lang="en-US" altLang="en-US" dirty="0">
                <a:solidFill>
                  <a:srgbClr val="C00000"/>
                </a:solidFill>
              </a:rPr>
              <a:t>|</a:t>
            </a:r>
            <a:r>
              <a:rPr lang="en-US" altLang="en-US" i="1" dirty="0">
                <a:solidFill>
                  <a:srgbClr val="C00000"/>
                </a:solidFill>
              </a:rPr>
              <a:t>A </a:t>
            </a:r>
            <a:r>
              <a:rPr lang="en-US" altLang="en-US" dirty="0">
                <a:solidFill>
                  <a:srgbClr val="C00000"/>
                </a:solidFill>
              </a:rPr>
              <a:t>∩</a:t>
            </a:r>
            <a:r>
              <a:rPr lang="en-US" altLang="en-US" i="1" dirty="0">
                <a:solidFill>
                  <a:srgbClr val="C00000"/>
                </a:solidFill>
              </a:rPr>
              <a:t> B</a:t>
            </a:r>
            <a:r>
              <a:rPr lang="en-US" altLang="en-US" dirty="0">
                <a:solidFill>
                  <a:srgbClr val="C00000"/>
                </a:solidFill>
              </a:rPr>
              <a:t>| / |</a:t>
            </a:r>
            <a:r>
              <a:rPr lang="en-US" altLang="en-US" i="1" dirty="0">
                <a:solidFill>
                  <a:srgbClr val="C00000"/>
                </a:solidFill>
              </a:rPr>
              <a:t>A </a:t>
            </a:r>
            <a:r>
              <a:rPr lang="en-US" altLang="en-US" dirty="0">
                <a:solidFill>
                  <a:srgbClr val="C00000"/>
                </a:solidFill>
              </a:rPr>
              <a:t>∪ </a:t>
            </a:r>
            <a:r>
              <a:rPr lang="en-US" altLang="en-US" i="1" dirty="0">
                <a:solidFill>
                  <a:srgbClr val="C00000"/>
                </a:solidFill>
              </a:rPr>
              <a:t>B</a:t>
            </a:r>
            <a:r>
              <a:rPr lang="en-US" altLang="en-US" dirty="0">
                <a:solidFill>
                  <a:srgbClr val="C00000"/>
                </a:solidFill>
              </a:rPr>
              <a:t>|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 err="1">
                <a:solidFill>
                  <a:srgbClr val="C00000"/>
                </a:solidFill>
              </a:rPr>
              <a:t>jaccard</a:t>
            </a:r>
            <a:r>
              <a:rPr lang="en-US" altLang="en-US" i="1" dirty="0">
                <a:solidFill>
                  <a:srgbClr val="C00000"/>
                </a:solidFill>
              </a:rPr>
              <a:t>(A,A) = </a:t>
            </a:r>
            <a:r>
              <a:rPr lang="en-US" altLang="en-US" dirty="0">
                <a:solidFill>
                  <a:srgbClr val="C00000"/>
                </a:solidFill>
              </a:rPr>
              <a:t>1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 err="1">
                <a:solidFill>
                  <a:srgbClr val="C00000"/>
                </a:solidFill>
              </a:rPr>
              <a:t>jaccard</a:t>
            </a:r>
            <a:r>
              <a:rPr lang="en-US" altLang="en-US" i="1" dirty="0">
                <a:solidFill>
                  <a:srgbClr val="C00000"/>
                </a:solidFill>
              </a:rPr>
              <a:t>(A,B) = </a:t>
            </a:r>
            <a:r>
              <a:rPr lang="en-US" altLang="en-US" dirty="0">
                <a:solidFill>
                  <a:srgbClr val="C00000"/>
                </a:solidFill>
              </a:rPr>
              <a:t>0</a:t>
            </a:r>
            <a:r>
              <a:rPr lang="en-US" altLang="en-US" i="1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if </a:t>
            </a:r>
            <a:r>
              <a:rPr lang="en-US" altLang="en-US" i="1" dirty="0">
                <a:solidFill>
                  <a:srgbClr val="C00000"/>
                </a:solidFill>
              </a:rPr>
              <a:t>A ∩ B = </a:t>
            </a:r>
            <a:r>
              <a:rPr lang="en-US" altLang="en-US" dirty="0">
                <a:solidFill>
                  <a:srgbClr val="C00000"/>
                </a:solidFill>
              </a:rPr>
              <a:t>0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don’t have to be the same size.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/>
              <a:t>Always assigns a number between 0 and 1.</a:t>
            </a:r>
          </a:p>
        </p:txBody>
      </p:sp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Jaccard coefficient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24/12/2023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2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dirty="0" err="1">
                <a:solidFill>
                  <a:srgbClr val="0000FF"/>
                </a:solidFill>
              </a:rPr>
              <a:t>jaccard</a:t>
            </a:r>
            <a:r>
              <a:rPr lang="en-US" i="1" dirty="0">
                <a:solidFill>
                  <a:srgbClr val="0000FF"/>
                </a:solidFill>
              </a:rPr>
              <a:t>(A,B) = |A ∩ B| / |A </a:t>
            </a:r>
            <a:r>
              <a:rPr lang="en-US" dirty="0">
                <a:solidFill>
                  <a:srgbClr val="0000FF"/>
                </a:solidFill>
              </a:rPr>
              <a:t>∪ </a:t>
            </a:r>
            <a:r>
              <a:rPr lang="en-US" i="1" dirty="0">
                <a:solidFill>
                  <a:srgbClr val="0000FF"/>
                </a:solidFill>
              </a:rPr>
              <a:t>B|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Larger the term overlap of the two sets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B, </a:t>
            </a:r>
            <a:r>
              <a:rPr lang="en-US" dirty="0"/>
              <a:t>the better.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Larger the </a:t>
            </a:r>
            <a:r>
              <a:rPr lang="en-US" i="1" dirty="0"/>
              <a:t>proportion</a:t>
            </a:r>
            <a:r>
              <a:rPr lang="en-US" dirty="0"/>
              <a:t> of term overlap with respect to the sizes of the sets A and B, the better.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24/12/2023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ZG537;INFORMATION RETRIEVAL; L5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Jaccard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coefficient</a:t>
            </a:r>
          </a:p>
        </p:txBody>
      </p:sp>
    </p:spTree>
    <p:extLst>
      <p:ext uri="{BB962C8B-B14F-4D97-AF65-F5344CB8AC3E}">
        <p14:creationId xmlns:p14="http://schemas.microsoft.com/office/powerpoint/2010/main" val="308595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5691</TotalTime>
  <Words>3399</Words>
  <Application>Microsoft Office PowerPoint</Application>
  <PresentationFormat>On-screen Show (4:3)</PresentationFormat>
  <Paragraphs>884</Paragraphs>
  <Slides>59</Slides>
  <Notes>10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  <vt:variant>
        <vt:lpstr>Custom Shows</vt:lpstr>
      </vt:variant>
      <vt:variant>
        <vt:i4>1</vt:i4>
      </vt:variant>
    </vt:vector>
  </HeadingPairs>
  <TitlesOfParts>
    <vt:vector size="70" baseType="lpstr">
      <vt:lpstr>Arial</vt:lpstr>
      <vt:lpstr>Calibri</vt:lpstr>
      <vt:lpstr>Lucida Sans</vt:lpstr>
      <vt:lpstr>Palatino Linotype</vt:lpstr>
      <vt:lpstr>Wingdings</vt:lpstr>
      <vt:lpstr>Office Theme</vt:lpstr>
      <vt:lpstr>1_Custom Design</vt:lpstr>
      <vt:lpstr>Custom Design</vt:lpstr>
      <vt:lpstr>Worksheet</vt:lpstr>
      <vt:lpstr>Equation</vt:lpstr>
      <vt:lpstr>AIMLCZG537/DSECLZG537 Information Retrieval</vt:lpstr>
      <vt:lpstr>PowerPoint Presentation</vt:lpstr>
      <vt:lpstr>PowerPoint Presentation</vt:lpstr>
      <vt:lpstr>Ranked retrieval</vt:lpstr>
      <vt:lpstr>Ranked retrieval models</vt:lpstr>
      <vt:lpstr>PowerPoint Presentation</vt:lpstr>
      <vt:lpstr>Query-document matching scores</vt:lpstr>
      <vt:lpstr>Jaccard coefficient</vt:lpstr>
      <vt:lpstr>PowerPoint Presentation</vt:lpstr>
      <vt:lpstr>Jaccard coefficient: Scoring example</vt:lpstr>
      <vt:lpstr>Issues with Jaccard for scoring</vt:lpstr>
      <vt:lpstr>Term-document incidence matrix</vt:lpstr>
      <vt:lpstr>Term-document count matrices</vt:lpstr>
      <vt:lpstr>Bag of words model</vt:lpstr>
      <vt:lpstr>Term frequency - tf</vt:lpstr>
      <vt:lpstr>PowerPoint Presentation</vt:lpstr>
      <vt:lpstr>Log-frequency weighting</vt:lpstr>
      <vt:lpstr>PowerPoint Presentation</vt:lpstr>
      <vt:lpstr>Collection vs. Document frequency</vt:lpstr>
      <vt:lpstr>PowerPoint Presentation</vt:lpstr>
      <vt:lpstr>PowerPoint Presentation</vt:lpstr>
      <vt:lpstr>PowerPoint Presentation</vt:lpstr>
      <vt:lpstr>PowerPoint Presentation</vt:lpstr>
      <vt:lpstr>idf example</vt:lpstr>
      <vt:lpstr>Effect of idf on ranking</vt:lpstr>
      <vt:lpstr>tf-idf weighting</vt:lpstr>
      <vt:lpstr>PowerPoint Presentation</vt:lpstr>
      <vt:lpstr>PowerPoint Presentation</vt:lpstr>
      <vt:lpstr>PowerPoint Presentation</vt:lpstr>
      <vt:lpstr>Score for a document given a query</vt:lpstr>
      <vt:lpstr>Binary → count → weight matrix</vt:lpstr>
      <vt:lpstr>PowerPoint Presentation</vt:lpstr>
      <vt:lpstr>Queries as vectors</vt:lpstr>
      <vt:lpstr>PowerPoint Presentation</vt:lpstr>
      <vt:lpstr>Use angle instead of distance</vt:lpstr>
      <vt:lpstr>From angles to cosines</vt:lpstr>
      <vt:lpstr>Cosine(query, document)</vt:lpstr>
      <vt:lpstr>Cosine for length-normalized vectors</vt:lpstr>
      <vt:lpstr>Length normalization</vt:lpstr>
      <vt:lpstr>PowerPoint Presentation</vt:lpstr>
      <vt:lpstr>PowerPoint Presentation</vt:lpstr>
      <vt:lpstr>PowerPoint Presentation</vt:lpstr>
      <vt:lpstr>PowerPoint Presentation</vt:lpstr>
      <vt:lpstr>Computing cosine scores</vt:lpstr>
      <vt:lpstr>tf-idf weighting variants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– vector space ranking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PRAKASH PRASAD</cp:lastModifiedBy>
  <cp:revision>445</cp:revision>
  <dcterms:created xsi:type="dcterms:W3CDTF">2011-09-14T09:42:05Z</dcterms:created>
  <dcterms:modified xsi:type="dcterms:W3CDTF">2024-01-04T12:14:27Z</dcterms:modified>
</cp:coreProperties>
</file>