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84"/>
  </p:notesMasterIdLst>
  <p:handoutMasterIdLst>
    <p:handoutMasterId r:id="rId85"/>
  </p:handoutMasterIdLst>
  <p:sldIdLst>
    <p:sldId id="805" r:id="rId4"/>
    <p:sldId id="688" r:id="rId5"/>
    <p:sldId id="728" r:id="rId6"/>
    <p:sldId id="729" r:id="rId7"/>
    <p:sldId id="809" r:id="rId8"/>
    <p:sldId id="808" r:id="rId9"/>
    <p:sldId id="730" r:id="rId10"/>
    <p:sldId id="731" r:id="rId11"/>
    <p:sldId id="732" r:id="rId12"/>
    <p:sldId id="733" r:id="rId13"/>
    <p:sldId id="734" r:id="rId14"/>
    <p:sldId id="736" r:id="rId15"/>
    <p:sldId id="735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48" r:id="rId28"/>
    <p:sldId id="749" r:id="rId29"/>
    <p:sldId id="750" r:id="rId30"/>
    <p:sldId id="751" r:id="rId31"/>
    <p:sldId id="753" r:id="rId32"/>
    <p:sldId id="754" r:id="rId33"/>
    <p:sldId id="755" r:id="rId34"/>
    <p:sldId id="756" r:id="rId35"/>
    <p:sldId id="757" r:id="rId36"/>
    <p:sldId id="758" r:id="rId37"/>
    <p:sldId id="759" r:id="rId38"/>
    <p:sldId id="760" r:id="rId39"/>
    <p:sldId id="761" r:id="rId40"/>
    <p:sldId id="762" r:id="rId41"/>
    <p:sldId id="763" r:id="rId42"/>
    <p:sldId id="806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3" r:id="rId68"/>
    <p:sldId id="714" r:id="rId69"/>
    <p:sldId id="715" r:id="rId70"/>
    <p:sldId id="716" r:id="rId71"/>
    <p:sldId id="717" r:id="rId72"/>
    <p:sldId id="718" r:id="rId73"/>
    <p:sldId id="719" r:id="rId74"/>
    <p:sldId id="720" r:id="rId75"/>
    <p:sldId id="721" r:id="rId76"/>
    <p:sldId id="722" r:id="rId77"/>
    <p:sldId id="723" r:id="rId78"/>
    <p:sldId id="724" r:id="rId79"/>
    <p:sldId id="725" r:id="rId80"/>
    <p:sldId id="726" r:id="rId81"/>
    <p:sldId id="727" r:id="rId82"/>
    <p:sldId id="807" r:id="rId8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636" autoAdjust="0"/>
  </p:normalViewPr>
  <p:slideViewPr>
    <p:cSldViewPr>
      <p:cViewPr varScale="1">
        <p:scale>
          <a:sx n="64" d="100"/>
          <a:sy n="64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pPr/>
              <a:t>30-12-2023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Also - the calculation "At least 7020 = 1037 different words of length 20" seems like a bit of a gross overestimate (and in any case, might be more useful to say it's 2 raised to some power rather than 10 raised to the power 37)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3557716-76E0-4263-B6D5-35C96C6EDC4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956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6DD4D374-5E44-40D5-B74D-BA5A0CBE176B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725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559-5C6D-4B11-970C-EAED66EBCD5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31/12/2023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31/12/2023</a:t>
            </a:r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ZG537;INFORMATION RETRIEVAL; L6</a:t>
            </a:r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1E953-0694-44F4-AD00-C5D478C004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685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/>
              <a:t>ZG537;INFORMATION RETRIEVAL; L6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7" r:id="rId15"/>
    <p:sldLayoutId id="2147483693" r:id="rId16"/>
    <p:sldLayoutId id="2147483694" r:id="rId17"/>
    <p:sldLayoutId id="2147483695" r:id="rId18"/>
    <p:sldLayoutId id="2147483696" r:id="rId19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31/12/2023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ZG537;INFORMATION RETRIEVAL; L6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000" dirty="0"/>
              <a:t>AIMLCZG537/DSECLZG537</a:t>
            </a:r>
            <a:br>
              <a:rPr lang="en-US" sz="4000" dirty="0"/>
            </a:br>
            <a:r>
              <a:rPr lang="en-US" sz="4000" dirty="0"/>
              <a:t>Information Retrieval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7432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          Lecture6 : 31-12-2023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515672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How big is the term vocabulary?</a:t>
            </a:r>
          </a:p>
          <a:p>
            <a:pPr lvl="1" algn="just"/>
            <a:r>
              <a:rPr lang="en-US" sz="2800" dirty="0">
                <a:ea typeface="ＭＳ Ｐゴシック" panose="020B0600070205080204" pitchFamily="34" charset="-128"/>
              </a:rPr>
              <a:t>That is, how many distinct words are there?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Can we assume an upper bound?</a:t>
            </a:r>
          </a:p>
          <a:p>
            <a:pPr lvl="1" algn="just"/>
            <a:r>
              <a:rPr lang="en-US" sz="2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Can’t </a:t>
            </a:r>
            <a:r>
              <a:rPr lang="en-US" sz="2800" dirty="0">
                <a:ea typeface="ＭＳ Ｐゴシック" panose="020B0600070205080204" pitchFamily="34" charset="-128"/>
              </a:rPr>
              <a:t>: At least 70</a:t>
            </a:r>
            <a:r>
              <a:rPr lang="en-US" sz="2800" baseline="30000" dirty="0">
                <a:ea typeface="ＭＳ Ｐゴシック" panose="020B0600070205080204" pitchFamily="34" charset="-128"/>
              </a:rPr>
              <a:t>20</a:t>
            </a:r>
            <a:r>
              <a:rPr lang="en-US" sz="2800" dirty="0">
                <a:ea typeface="ＭＳ Ｐゴシック" panose="020B0600070205080204" pitchFamily="34" charset="-128"/>
              </a:rPr>
              <a:t> = 10</a:t>
            </a:r>
            <a:r>
              <a:rPr lang="en-US" sz="2800" baseline="30000" dirty="0">
                <a:ea typeface="ＭＳ Ｐゴシック" panose="020B0600070205080204" pitchFamily="34" charset="-128"/>
              </a:rPr>
              <a:t>37</a:t>
            </a:r>
            <a:r>
              <a:rPr lang="en-US" sz="2800" dirty="0">
                <a:ea typeface="ＭＳ Ｐゴシック" panose="020B0600070205080204" pitchFamily="34" charset="-128"/>
              </a:rPr>
              <a:t> different words of length 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In practice, the vocabulary will keep growing with the collection size.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Vocabulary vs. collection size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Heaps’ law: </a:t>
            </a:r>
            <a:r>
              <a:rPr lang="en-US" b="1" i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M = </a:t>
            </a:r>
            <a:r>
              <a:rPr lang="en-US" b="1" i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kT</a:t>
            </a:r>
            <a:r>
              <a:rPr lang="en-US" b="1" i="1" baseline="30000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b</a:t>
            </a:r>
            <a:endParaRPr lang="en-US" b="1" i="1" baseline="30000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pPr marL="0" indent="0" algn="just"/>
            <a:endParaRPr lang="en-US" b="1" i="1" baseline="30000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Estimates vocabulary size as a function of the collection size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>
                <a:ea typeface="ＭＳ Ｐゴシック" panose="020B0600070205080204" pitchFamily="34" charset="-128"/>
              </a:rPr>
              <a:t>M</a:t>
            </a:r>
            <a:r>
              <a:rPr lang="en-US" dirty="0">
                <a:ea typeface="ＭＳ Ｐゴシック" panose="020B0600070205080204" pitchFamily="34" charset="-128"/>
              </a:rPr>
              <a:t> is the size of the vocabulary; </a:t>
            </a:r>
            <a:r>
              <a:rPr lang="en-US" i="1" dirty="0">
                <a:ea typeface="ＭＳ Ｐゴシック" panose="020B0600070205080204" pitchFamily="34" charset="-128"/>
              </a:rPr>
              <a:t>T</a:t>
            </a:r>
            <a:r>
              <a:rPr lang="en-US" dirty="0">
                <a:ea typeface="ＭＳ Ｐゴシック" panose="020B0600070205080204" pitchFamily="34" charset="-128"/>
              </a:rPr>
              <a:t> is the number of tokens in the collection,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Typical values: 30 ≤ </a:t>
            </a:r>
            <a:r>
              <a:rPr lang="en-US" i="1" dirty="0">
                <a:ea typeface="ＭＳ Ｐゴシック" panose="020B0600070205080204" pitchFamily="34" charset="-128"/>
              </a:rPr>
              <a:t>k</a:t>
            </a:r>
            <a:r>
              <a:rPr lang="en-US" dirty="0">
                <a:ea typeface="ＭＳ Ｐゴシック" panose="020B0600070205080204" pitchFamily="34" charset="-128"/>
              </a:rPr>
              <a:t> ≤ 100 and </a:t>
            </a:r>
            <a:r>
              <a:rPr lang="en-US" i="1" dirty="0">
                <a:ea typeface="ＭＳ Ｐゴシック" panose="020B0600070205080204" pitchFamily="34" charset="-128"/>
              </a:rPr>
              <a:t>b</a:t>
            </a:r>
            <a:r>
              <a:rPr lang="en-US" dirty="0">
                <a:ea typeface="ＭＳ Ｐゴシック" panose="020B0600070205080204" pitchFamily="34" charset="-128"/>
              </a:rPr>
              <a:t> ≈ 0.5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It is the simplest possible relationship between the two in log-log space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An empirical finding (“empirical law”)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Estimating the number of terms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>
                <a:ea typeface="ＭＳ Ｐゴシック" panose="020B0600070205080204" pitchFamily="34" charset="-128"/>
              </a:rPr>
              <a:t>Heaps’ Law</a:t>
            </a:r>
          </a:p>
        </p:txBody>
      </p:sp>
      <p:pic>
        <p:nvPicPr>
          <p:cNvPr id="23555" name="Content Placeholder 3" descr="heaps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0987" y="1185069"/>
            <a:ext cx="4860925" cy="4487862"/>
          </a:xfrm>
        </p:spPr>
      </p:pic>
      <p:sp>
        <p:nvSpPr>
          <p:cNvPr id="23556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888" y="1600200"/>
            <a:ext cx="3617912" cy="4800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anose="020B0600070205080204" pitchFamily="34" charset="-128"/>
              </a:rPr>
              <a:t>For RCV1, the dashed line 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log</a:t>
            </a:r>
            <a:r>
              <a:rPr lang="en-US" sz="2400" baseline="-25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sz="2400" i="1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 = 0.49 log</a:t>
            </a:r>
            <a:r>
              <a:rPr lang="en-US" sz="2400" baseline="-25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sz="2400" i="1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 + 1.64</a:t>
            </a:r>
            <a:r>
              <a:rPr lang="en-US" sz="28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is the best least squares 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anose="020B0600070205080204" pitchFamily="34" charset="-128"/>
              </a:rPr>
              <a:t>Thus, </a:t>
            </a:r>
            <a:r>
              <a:rPr lang="en-US" sz="2400" i="1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M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 = 10</a:t>
            </a:r>
            <a:r>
              <a:rPr lang="en-US" sz="2400" baseline="30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1.64</a:t>
            </a:r>
            <a:r>
              <a:rPr lang="en-US" sz="2400" i="1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2400" baseline="30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0.49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so </a:t>
            </a:r>
            <a:r>
              <a:rPr lang="en-US" sz="2400" i="1" dirty="0">
                <a:ea typeface="ＭＳ Ｐゴシック" panose="020B0600070205080204" pitchFamily="34" charset="-128"/>
              </a:rPr>
              <a:t>k</a:t>
            </a:r>
            <a:r>
              <a:rPr lang="en-US" sz="2400" dirty="0">
                <a:ea typeface="ＭＳ Ｐゴシック" panose="020B0600070205080204" pitchFamily="34" charset="-128"/>
              </a:rPr>
              <a:t> = 10</a:t>
            </a:r>
            <a:r>
              <a:rPr lang="en-US" sz="2400" baseline="30000" dirty="0">
                <a:ea typeface="ＭＳ Ｐゴシック" panose="020B0600070205080204" pitchFamily="34" charset="-128"/>
              </a:rPr>
              <a:t>1.64 </a:t>
            </a:r>
            <a:r>
              <a:rPr lang="en-US" sz="2400" dirty="0">
                <a:ea typeface="ＭＳ Ｐゴシック" panose="020B0600070205080204" pitchFamily="34" charset="-128"/>
              </a:rPr>
              <a:t>≈ 44 and </a:t>
            </a:r>
            <a:r>
              <a:rPr lang="en-US" sz="2400" i="1" dirty="0">
                <a:ea typeface="ＭＳ Ｐゴシック" panose="020B0600070205080204" pitchFamily="34" charset="-128"/>
              </a:rPr>
              <a:t>b</a:t>
            </a:r>
            <a:r>
              <a:rPr lang="en-US" sz="2400" dirty="0">
                <a:ea typeface="ＭＳ Ｐゴシック" panose="020B0600070205080204" pitchFamily="34" charset="-128"/>
              </a:rPr>
              <a:t> = 0.49.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anose="020B0600070205080204" pitchFamily="34" charset="-128"/>
              </a:rPr>
              <a:t>Good empirical fit for Reuters RCV1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anose="020B0600070205080204" pitchFamily="34" charset="-128"/>
              </a:rPr>
              <a:t>For first 1,000,020 tokens, law predicts 38,323 terms; actually, 38,365 terms</a:t>
            </a:r>
          </a:p>
        </p:txBody>
      </p:sp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31/12/2023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ZG537;INFORMATION RETRIEVAL; L6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41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Heaps’ law suggests that</a:t>
            </a:r>
          </a:p>
          <a:p>
            <a:pPr algn="just"/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) the dictionary size continues to increase with more documents in the collection, rather than a maximum vocabulary size being reached</a:t>
            </a:r>
          </a:p>
          <a:p>
            <a:pPr algn="just"/>
            <a:r>
              <a:rPr lang="en-US" sz="2800" dirty="0"/>
              <a:t> (ii) the size of the dictionary is quite large for large collections.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/>
              <a:t>Estimating the number of terms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6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79388" y="1417638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Heaps’ law gives the vocabulary size in collections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We also study the relative frequencies of terms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In natural language, there are a few very frequent terms and very many very rare terms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ea typeface="ＭＳ Ｐゴシック" panose="020B0600070205080204" pitchFamily="34" charset="-128"/>
              </a:rPr>
              <a:t>Zipf’s</a:t>
            </a:r>
            <a:r>
              <a:rPr lang="en-US" dirty="0">
                <a:ea typeface="ＭＳ Ｐゴシック" panose="020B0600070205080204" pitchFamily="34" charset="-128"/>
              </a:rPr>
              <a:t> law: The </a:t>
            </a:r>
            <a:r>
              <a:rPr lang="en-US" i="1" dirty="0" err="1">
                <a:ea typeface="ＭＳ Ｐゴシック" panose="020B0600070205080204" pitchFamily="34" charset="-128"/>
              </a:rPr>
              <a:t>i</a:t>
            </a:r>
            <a:r>
              <a:rPr lang="en-US" dirty="0" err="1">
                <a:ea typeface="ＭＳ Ｐゴシック" panose="020B0600070205080204" pitchFamily="34" charset="-128"/>
              </a:rPr>
              <a:t>th</a:t>
            </a:r>
            <a:r>
              <a:rPr lang="en-US" dirty="0">
                <a:ea typeface="ＭＳ Ｐゴシック" panose="020B0600070205080204" pitchFamily="34" charset="-128"/>
              </a:rPr>
              <a:t> most frequent term has frequency proportional to 1/</a:t>
            </a:r>
            <a:r>
              <a:rPr lang="en-US" i="1" dirty="0" err="1"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</a:p>
          <a:p>
            <a:pPr marL="0" indent="0" algn="just"/>
            <a:r>
              <a:rPr lang="en-US" sz="32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		</a:t>
            </a:r>
            <a:r>
              <a:rPr lang="en-US" sz="32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cf</a:t>
            </a:r>
            <a:r>
              <a:rPr lang="en-US" sz="3200" b="1" i="1" baseline="-250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</a:t>
            </a:r>
            <a:r>
              <a:rPr lang="en-US" sz="32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∝ 1/</a:t>
            </a:r>
            <a:r>
              <a:rPr lang="en-US" sz="3200" b="1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i</a:t>
            </a:r>
            <a:r>
              <a:rPr lang="en-US" sz="3200" b="1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ea typeface="ＭＳ Ｐゴシック" panose="020B0600070205080204" pitchFamily="34" charset="-128"/>
              </a:rPr>
              <a:t>cf</a:t>
            </a:r>
            <a:r>
              <a:rPr 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is </a:t>
            </a:r>
            <a:r>
              <a:rPr lang="en-US" u="sng" dirty="0">
                <a:ea typeface="ＭＳ Ｐゴシック" panose="020B0600070205080204" pitchFamily="34" charset="-128"/>
              </a:rPr>
              <a:t>collection frequency</a:t>
            </a:r>
            <a:r>
              <a:rPr lang="en-US" dirty="0">
                <a:ea typeface="ＭＳ Ｐゴシック" panose="020B0600070205080204" pitchFamily="34" charset="-128"/>
              </a:rPr>
              <a:t>: the number of occurrences of the term </a:t>
            </a:r>
            <a:r>
              <a:rPr lang="en-US" dirty="0" err="1">
                <a:ea typeface="ＭＳ Ｐゴシック" panose="020B0600070205080204" pitchFamily="34" charset="-128"/>
              </a:rPr>
              <a:t>t</a:t>
            </a:r>
            <a:r>
              <a:rPr 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in the collection.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a typeface="ＭＳ Ｐゴシック" panose="020B0600070205080204" pitchFamily="34" charset="-128"/>
              </a:rPr>
              <a:t>Zipf’s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law:</a:t>
            </a:r>
            <a:r>
              <a:rPr lang="en-US" dirty="0" err="1"/>
              <a:t>Modeling</a:t>
            </a:r>
            <a:r>
              <a:rPr lang="en-US" dirty="0"/>
              <a:t> the distribution of terms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1222"/>
            <a:ext cx="87630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ＭＳ Ｐゴシック" panose="020B0600070205080204" pitchFamily="34" charset="-128"/>
              </a:rPr>
              <a:t>If the most frequent term (</a:t>
            </a:r>
            <a:r>
              <a:rPr lang="en-US" b="1" i="1" dirty="0">
                <a:ea typeface="ＭＳ Ｐゴシック" panose="020B0600070205080204" pitchFamily="34" charset="-128"/>
              </a:rPr>
              <a:t>the</a:t>
            </a:r>
            <a:r>
              <a:rPr lang="en-US" b="1" dirty="0">
                <a:ea typeface="ＭＳ Ｐゴシック" panose="020B0600070205080204" pitchFamily="34" charset="-128"/>
              </a:rPr>
              <a:t>) occurs cf</a:t>
            </a:r>
            <a:r>
              <a:rPr lang="en-US" b="1" i="1" baseline="-25000" dirty="0">
                <a:ea typeface="ＭＳ Ｐゴシック" panose="020B0600070205080204" pitchFamily="34" charset="-128"/>
              </a:rPr>
              <a:t>1</a:t>
            </a:r>
            <a:r>
              <a:rPr lang="en-US" b="1" dirty="0">
                <a:ea typeface="ＭＳ Ｐゴシック" panose="020B0600070205080204" pitchFamily="34" charset="-128"/>
              </a:rPr>
              <a:t> times 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then the second most frequent term (</a:t>
            </a:r>
            <a:r>
              <a:rPr lang="en-US" sz="2400" i="1" dirty="0">
                <a:ea typeface="ＭＳ Ｐゴシック" panose="020B0600070205080204" pitchFamily="34" charset="-128"/>
              </a:rPr>
              <a:t>of</a:t>
            </a:r>
            <a:r>
              <a:rPr lang="en-US" sz="2400" dirty="0">
                <a:ea typeface="ＭＳ Ｐゴシック" panose="020B0600070205080204" pitchFamily="34" charset="-128"/>
              </a:rPr>
              <a:t>) occurs cf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/2 times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the third most frequent term (</a:t>
            </a:r>
            <a:r>
              <a:rPr 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sz="2400" dirty="0">
                <a:ea typeface="ＭＳ Ｐゴシック" panose="020B0600070205080204" pitchFamily="34" charset="-128"/>
              </a:rPr>
              <a:t>) occurs cf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/3 times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Equivalent: </a:t>
            </a:r>
            <a:r>
              <a:rPr lang="en-US" dirty="0" err="1">
                <a:ea typeface="ＭＳ Ｐゴシック" panose="020B0600070205080204" pitchFamily="34" charset="-128"/>
              </a:rPr>
              <a:t>cf</a:t>
            </a:r>
            <a:r>
              <a:rPr 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= </a:t>
            </a:r>
            <a:r>
              <a:rPr lang="en-US" i="1" dirty="0">
                <a:ea typeface="ＭＳ Ｐゴシック" panose="020B0600070205080204" pitchFamily="34" charset="-128"/>
              </a:rPr>
              <a:t>K/</a:t>
            </a:r>
            <a:r>
              <a:rPr lang="en-US" i="1" dirty="0" err="1"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where </a:t>
            </a:r>
            <a:r>
              <a:rPr lang="en-US" i="1" dirty="0">
                <a:ea typeface="ＭＳ Ｐゴシック" panose="020B0600070205080204" pitchFamily="34" charset="-128"/>
              </a:rPr>
              <a:t>K</a:t>
            </a:r>
            <a:r>
              <a:rPr lang="en-US" dirty="0">
                <a:ea typeface="ＭＳ Ｐゴシック" panose="020B0600070205080204" pitchFamily="34" charset="-128"/>
              </a:rPr>
              <a:t> is a normalizing factor, so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log </a:t>
            </a:r>
            <a:r>
              <a:rPr lang="en-US" sz="2400" dirty="0" err="1">
                <a:ea typeface="ＭＳ Ｐゴシック" panose="020B0600070205080204" pitchFamily="34" charset="-128"/>
              </a:rPr>
              <a:t>cf</a:t>
            </a:r>
            <a:r>
              <a:rPr lang="en-US" sz="24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sz="2400" dirty="0">
                <a:ea typeface="ＭＳ Ｐゴシック" panose="020B0600070205080204" pitchFamily="34" charset="-128"/>
              </a:rPr>
              <a:t> = log </a:t>
            </a:r>
            <a:r>
              <a:rPr lang="en-US" sz="2400" i="1" dirty="0">
                <a:ea typeface="ＭＳ Ｐゴシック" panose="020B0600070205080204" pitchFamily="34" charset="-128"/>
              </a:rPr>
              <a:t>K</a:t>
            </a:r>
            <a:r>
              <a:rPr lang="en-US" sz="2400" dirty="0">
                <a:ea typeface="ＭＳ Ｐゴシック" panose="020B0600070205080204" pitchFamily="34" charset="-128"/>
              </a:rPr>
              <a:t> - log </a:t>
            </a:r>
            <a:r>
              <a:rPr lang="en-US" sz="2400" i="1" dirty="0" err="1">
                <a:ea typeface="ＭＳ Ｐゴシック" panose="020B0600070205080204" pitchFamily="34" charset="-128"/>
              </a:rPr>
              <a:t>i</a:t>
            </a:r>
            <a:endParaRPr lang="en-US" sz="24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Linear relationship between log </a:t>
            </a:r>
            <a:r>
              <a:rPr lang="en-US" sz="2400" dirty="0" err="1">
                <a:ea typeface="ＭＳ Ｐゴシック" panose="020B0600070205080204" pitchFamily="34" charset="-128"/>
              </a:rPr>
              <a:t>cf</a:t>
            </a:r>
            <a:r>
              <a:rPr lang="en-US" sz="24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sz="2400" dirty="0">
                <a:ea typeface="ＭＳ Ｐゴシック" panose="020B0600070205080204" pitchFamily="34" charset="-128"/>
              </a:rPr>
              <a:t> and log </a:t>
            </a:r>
            <a:r>
              <a:rPr lang="en-US" sz="2400" i="1" dirty="0" err="1">
                <a:ea typeface="ＭＳ Ｐゴシック" panose="020B0600070205080204" pitchFamily="34" charset="-128"/>
              </a:rPr>
              <a:t>i</a:t>
            </a:r>
            <a:endParaRPr lang="en-US" sz="2400" i="1" dirty="0">
              <a:ea typeface="ＭＳ Ｐゴシック" panose="020B0600070205080204" pitchFamily="34" charset="-128"/>
            </a:endParaRPr>
          </a:p>
          <a:p>
            <a:pPr lvl="1"/>
            <a:endParaRPr lang="en-US" sz="2400" i="1" dirty="0"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Another power law relationship</a:t>
            </a:r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err="1">
                <a:ea typeface="ＭＳ Ｐゴシック" panose="020B0600070205080204" pitchFamily="34" charset="-128"/>
              </a:rPr>
              <a:t>Zipf</a:t>
            </a:r>
            <a:r>
              <a:rPr lang="en-US" dirty="0">
                <a:ea typeface="ＭＳ Ｐゴシック" panose="020B0600070205080204" pitchFamily="34" charset="-128"/>
              </a:rPr>
              <a:t> consequences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pPr algn="ctr"/>
            <a:r>
              <a:rPr lang="en-US" sz="4000" b="1" dirty="0">
                <a:ea typeface="ＭＳ Ｐゴシック" panose="020B0600070205080204" pitchFamily="34" charset="-128"/>
              </a:rPr>
              <a:t>Dictionary Compression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Array of fixed-width entries</a:t>
            </a:r>
          </a:p>
          <a:p>
            <a:pPr lvl="1" eaLnBrk="1" hangingPunct="1"/>
            <a:r>
              <a:rPr lang="en-US" sz="2400" dirty="0">
                <a:ea typeface="ＭＳ Ｐゴシック" panose="020B0600070205080204" pitchFamily="34" charset="-128"/>
              </a:rPr>
              <a:t>~400,000 terms; 28 bytes/term = 11.2 MB.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Dictionary storage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2895600" y="3200400"/>
          <a:ext cx="401637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60657" imgH="4067652" progId="Word.Document.8">
                  <p:embed/>
                </p:oleObj>
              </mc:Choice>
              <mc:Fallback>
                <p:oleObj name="Document" r:id="rId2" imgW="6560657" imgH="4067652" progId="Word.Document.8">
                  <p:embed/>
                  <p:pic>
                    <p:nvPicPr>
                      <p:cNvPr id="102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401637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6019800" y="3962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>
            <a:off x="6019800" y="4343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" name="AutoShape 7"/>
          <p:cNvCxnSpPr>
            <a:cxnSpLocks noChangeShapeType="1"/>
          </p:cNvCxnSpPr>
          <p:nvPr/>
        </p:nvCxnSpPr>
        <p:spPr bwMode="auto">
          <a:xfrm>
            <a:off x="6019800" y="53340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76200" y="5562600"/>
            <a:ext cx="2741613" cy="1143000"/>
          </a:xfrm>
          <a:prstGeom prst="upArrowCallout">
            <a:avLst>
              <a:gd name="adj1" fmla="val 59965"/>
              <a:gd name="adj2" fmla="val 5996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Dictionary search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structure</a:t>
            </a: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15240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4572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914400" y="4267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1981200" y="3962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981200" y="42672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981200" y="5181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981200" y="4876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914400" y="4724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971800" y="5781675"/>
            <a:ext cx="12176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20 bytes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702175" y="5781675"/>
            <a:ext cx="16986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4 bytes each</a:t>
            </a: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H="1" flipV="1">
            <a:off x="48006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 flipV="1">
            <a:off x="5486400" y="5486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5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66192"/>
            <a:ext cx="9144000" cy="4525963"/>
          </a:xfrm>
        </p:spPr>
        <p:txBody>
          <a:bodyPr>
            <a:no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Most of the bytes in the </a:t>
            </a:r>
            <a:r>
              <a:rPr lang="en-US" b="1" dirty="0">
                <a:ea typeface="ＭＳ Ｐゴシック" panose="020B0600070205080204" pitchFamily="34" charset="-128"/>
              </a:rPr>
              <a:t>Term</a:t>
            </a:r>
            <a:r>
              <a:rPr lang="en-US" dirty="0">
                <a:ea typeface="ＭＳ Ｐゴシック" panose="020B0600070205080204" pitchFamily="34" charset="-128"/>
              </a:rPr>
              <a:t> column are wasted 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n-US" dirty="0">
                <a:ea typeface="ＭＳ Ｐゴシック" panose="020B0600070205080204" pitchFamily="34" charset="-128"/>
              </a:rPr>
              <a:t> we allot 20 bytes for 1 letter terms.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And we still can’t handle </a:t>
            </a:r>
            <a:r>
              <a:rPr lang="en-US" sz="24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supercalifragilisticexpialidocious </a:t>
            </a:r>
            <a:r>
              <a:rPr lang="en-US" sz="2400" dirty="0">
                <a:ea typeface="ＭＳ Ｐゴシック" panose="020B0600070205080204" pitchFamily="34" charset="-128"/>
              </a:rPr>
              <a:t>or </a:t>
            </a:r>
            <a:r>
              <a:rPr lang="en-US" sz="2400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hydrochlorofluorocarbons</a:t>
            </a:r>
            <a:r>
              <a:rPr lang="en-US" sz="2400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Written English averages ~4.5 characters/word.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Ave. dictionary word in English: ~8 characters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How do we use ~8 characters per dictionary term?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Short words dominate token counts but not type average.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>
                <a:ea typeface="ＭＳ Ｐゴシック" panose="020B0600070205080204" pitchFamily="34" charset="-128"/>
              </a:rPr>
              <a:t>Dictionary storage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dirty="0">
                <a:ea typeface="ＭＳ Ｐゴシック" panose="020B0600070205080204" pitchFamily="34" charset="-128"/>
              </a:rPr>
              <a:t>Compressing the term list: </a:t>
            </a:r>
            <a:br>
              <a:rPr lang="en-US" sz="3600" dirty="0">
                <a:ea typeface="ＭＳ Ｐゴシック" panose="020B0600070205080204" pitchFamily="34" charset="-128"/>
              </a:rPr>
            </a:br>
            <a:r>
              <a:rPr lang="en-US" sz="3600" dirty="0">
                <a:ea typeface="ＭＳ Ｐゴシック" panose="020B0600070205080204" pitchFamily="34" charset="-128"/>
              </a:rPr>
              <a:t>Dictionary-as-a-String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203450" y="2879725"/>
            <a:ext cx="6599238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</a:rPr>
              <a:t>….systilesyzygeticsyzygialsyzygyszaibelyiteszczecinszomo….</a:t>
            </a:r>
            <a:endParaRPr 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47638" y="3697288"/>
          <a:ext cx="32194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03848" imgH="3941064" progId="Word.Document.8">
                  <p:embed/>
                </p:oleObj>
              </mc:Choice>
              <mc:Fallback>
                <p:oleObj name="Document" r:id="rId2" imgW="6403848" imgH="3941064" progId="Word.Document.8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3697288"/>
                        <a:ext cx="3219450" cy="197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819400" y="43132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H="1" flipV="1">
            <a:off x="3505200" y="3551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 flipV="1">
            <a:off x="2667000" y="3246438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819400" y="46180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 flipV="1">
            <a:off x="3810000" y="34750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 flipV="1">
            <a:off x="3429000" y="32464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819400" y="49990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4267200" y="324643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2819400" y="54562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5105400" y="32464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AutoShape 16"/>
          <p:cNvSpPr>
            <a:spLocks noChangeArrowheads="1"/>
          </p:cNvSpPr>
          <p:nvPr/>
        </p:nvSpPr>
        <p:spPr bwMode="auto">
          <a:xfrm>
            <a:off x="6172200" y="3398838"/>
            <a:ext cx="2741613" cy="1096962"/>
          </a:xfrm>
          <a:prstGeom prst="upArrowCallout">
            <a:avLst>
              <a:gd name="adj1" fmla="val 62482"/>
              <a:gd name="adj2" fmla="val 62482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Total string length =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400K x 8B = 3.2MB</a:t>
            </a:r>
          </a:p>
        </p:txBody>
      </p:sp>
      <p:sp>
        <p:nvSpPr>
          <p:cNvPr id="2064" name="AutoShape 17"/>
          <p:cNvSpPr>
            <a:spLocks noChangeArrowheads="1"/>
          </p:cNvSpPr>
          <p:nvPr/>
        </p:nvSpPr>
        <p:spPr bwMode="auto">
          <a:xfrm>
            <a:off x="5181600" y="4846638"/>
            <a:ext cx="3748088" cy="1096962"/>
          </a:xfrm>
          <a:prstGeom prst="leftArrowCallout">
            <a:avLst>
              <a:gd name="adj1" fmla="val 25000"/>
              <a:gd name="adj2" fmla="val 25000"/>
              <a:gd name="adj3" fmla="val 56946"/>
              <a:gd name="adj4" fmla="val 71157"/>
            </a:avLst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Pointers resolve 3.2M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positions: log</a:t>
            </a:r>
            <a:r>
              <a:rPr lang="en-US" baseline="-25000"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3.2M =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22bits = 3bytes</a:t>
            </a:r>
          </a:p>
        </p:txBody>
      </p:sp>
      <p:sp>
        <p:nvSpPr>
          <p:cNvPr id="2065" name="Rectangle 18"/>
          <p:cNvSpPr>
            <a:spLocks noChangeArrowheads="1"/>
          </p:cNvSpPr>
          <p:nvPr/>
        </p:nvSpPr>
        <p:spPr bwMode="auto">
          <a:xfrm>
            <a:off x="228600" y="1508125"/>
            <a:ext cx="8574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A5002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dictionary as a (long) string of characters: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Pointer to next word shows end of current word</a:t>
            </a:r>
          </a:p>
          <a:p>
            <a:pPr marL="800100" lvl="1" indent="-342900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SzPct val="5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save up to 60% of dictionary space.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87680" cy="45259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 </a:t>
            </a:r>
            <a:r>
              <a:rPr lang="en-US" sz="4000" b="1" dirty="0"/>
              <a:t>Index Compression</a:t>
            </a:r>
          </a:p>
          <a:p>
            <a:pPr marL="0" indent="0"/>
            <a:r>
              <a:rPr lang="en-US" sz="4000" b="1" dirty="0"/>
              <a:t>   	 (T1, Chapter 5)</a:t>
            </a:r>
            <a:endParaRPr lang="en-IN" sz="4000" b="1" dirty="0">
              <a:solidFill>
                <a:srgbClr val="FF0000"/>
              </a:solidFill>
            </a:endParaRP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457200" lvl="1" indent="0" algn="just">
              <a:buNone/>
            </a:pPr>
            <a:r>
              <a:rPr lang="en-US" sz="2000" dirty="0"/>
              <a:t>Slides are adapted from </a:t>
            </a:r>
            <a:r>
              <a:rPr lang="en-US" sz="2000" dirty="0">
                <a:solidFill>
                  <a:srgbClr val="FF0000"/>
                </a:solidFill>
              </a:rPr>
              <a:t>Introduction to Information </a:t>
            </a:r>
            <a:r>
              <a:rPr lang="en-US" sz="2000" dirty="0" err="1">
                <a:solidFill>
                  <a:srgbClr val="FF0000"/>
                </a:solidFill>
              </a:rPr>
              <a:t>Retrieval;Manning,Raghavan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000" u="sng" dirty="0">
                <a:hlinkClick r:id="rId2"/>
              </a:rPr>
              <a:t>http://nlp.stanford.edu/IR-book </a:t>
            </a:r>
            <a:endParaRPr lang="en-US" sz="2000" u="sng" dirty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4 bytes per term for Freq.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4 bytes per term for pointer to Postings.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3 bytes per term pointer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Avg. 8 bytes per term in term string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400K terms x 19 </a:t>
            </a:r>
            <a:r>
              <a:rPr lang="en-US" sz="2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7.6 MB (against 11.2MB for fixed width)</a:t>
            </a:r>
            <a:endParaRPr 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Space for dictionary as a string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010400" y="1713705"/>
            <a:ext cx="1978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 Now avg. 11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 bytes/term,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 not 20.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52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763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Store pointers to every </a:t>
            </a:r>
            <a:r>
              <a:rPr lang="en-US" i="1" dirty="0" err="1">
                <a:ea typeface="ＭＳ Ｐゴシック" panose="020B0600070205080204" pitchFamily="34" charset="-128"/>
              </a:rPr>
              <a:t>k</a:t>
            </a:r>
            <a:r>
              <a:rPr lang="en-US" dirty="0" err="1">
                <a:ea typeface="ＭＳ Ｐゴシック" panose="020B0600070205080204" pitchFamily="34" charset="-128"/>
              </a:rPr>
              <a:t>th</a:t>
            </a:r>
            <a:r>
              <a:rPr lang="en-US" dirty="0">
                <a:ea typeface="ＭＳ Ｐゴシック" panose="020B0600070205080204" pitchFamily="34" charset="-128"/>
              </a:rPr>
              <a:t> term string.</a:t>
            </a:r>
          </a:p>
          <a:p>
            <a:pPr lvl="1" eaLnBrk="1" hangingPunct="1"/>
            <a:r>
              <a:rPr lang="en-US" sz="2400" dirty="0">
                <a:ea typeface="ＭＳ Ｐゴシック" panose="020B0600070205080204" pitchFamily="34" charset="-128"/>
              </a:rPr>
              <a:t>Example below: </a:t>
            </a:r>
            <a:r>
              <a:rPr lang="en-US" sz="2400" i="1" dirty="0">
                <a:ea typeface="ＭＳ Ｐゴシック" panose="020B0600070205080204" pitchFamily="34" charset="-128"/>
              </a:rPr>
              <a:t>k=</a:t>
            </a:r>
            <a:r>
              <a:rPr lang="en-US" sz="2400" dirty="0">
                <a:ea typeface="ＭＳ Ｐゴシック" panose="020B0600070205080204" pitchFamily="34" charset="-128"/>
              </a:rPr>
              <a:t>4.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Need to store term lengths (1 extra byte)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Blocking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452563" y="3276600"/>
            <a:ext cx="7429500" cy="406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</a:rPr>
              <a:t>….</a:t>
            </a:r>
            <a:r>
              <a:rPr lang="en-US" sz="2000" b="1">
                <a:solidFill>
                  <a:srgbClr val="990033"/>
                </a:solidFill>
                <a:latin typeface="Times New Roman" panose="02020603050405020304" pitchFamily="18" charset="0"/>
              </a:rPr>
              <a:t>7</a:t>
            </a:r>
            <a:r>
              <a:rPr lang="en-US" sz="2000" b="1" i="1">
                <a:latin typeface="Times New Roman" panose="02020603050405020304" pitchFamily="18" charset="0"/>
              </a:rPr>
              <a:t>systile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sz="2000" b="1" i="1">
                <a:latin typeface="Times New Roman" panose="02020603050405020304" pitchFamily="18" charset="0"/>
              </a:rPr>
              <a:t>syzygetic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sz="2000" b="1" i="1">
                <a:latin typeface="Times New Roman" panose="02020603050405020304" pitchFamily="18" charset="0"/>
              </a:rPr>
              <a:t>syzygial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  <a:r>
              <a:rPr lang="en-US" sz="2000" b="1" i="1">
                <a:latin typeface="Times New Roman" panose="02020603050405020304" pitchFamily="18" charset="0"/>
              </a:rPr>
              <a:t>syzygy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11</a:t>
            </a:r>
            <a:r>
              <a:rPr lang="en-US" sz="2000" b="1" i="1">
                <a:latin typeface="Times New Roman" panose="02020603050405020304" pitchFamily="18" charset="0"/>
              </a:rPr>
              <a:t>szaibelyite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8</a:t>
            </a:r>
            <a:r>
              <a:rPr lang="en-US" sz="2000" b="1" i="1">
                <a:latin typeface="Times New Roman" panose="02020603050405020304" pitchFamily="18" charset="0"/>
              </a:rPr>
              <a:t>szczecin</a:t>
            </a:r>
            <a:r>
              <a:rPr lang="en-US" sz="2000">
                <a:solidFill>
                  <a:srgbClr val="990033"/>
                </a:solidFill>
                <a:latin typeface="Times New Roman" panose="02020603050405020304" pitchFamily="18" charset="0"/>
              </a:rPr>
              <a:t>9</a:t>
            </a:r>
            <a:r>
              <a:rPr lang="en-US" sz="2000" b="1" i="1">
                <a:latin typeface="Times New Roman" panose="02020603050405020304" pitchFamily="18" charset="0"/>
              </a:rPr>
              <a:t>szomo</a:t>
            </a:r>
            <a:r>
              <a:rPr lang="en-US" sz="2000">
                <a:latin typeface="Times New Roman" panose="02020603050405020304" pitchFamily="18" charset="0"/>
              </a:rPr>
              <a:t>….</a:t>
            </a:r>
            <a:endParaRPr 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47638" y="4483100"/>
          <a:ext cx="3317875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98920" imgH="4687824" progId="Word.Document.8">
                  <p:embed/>
                </p:oleObj>
              </mc:Choice>
              <mc:Fallback>
                <p:oleObj name="Document" r:id="rId2" imgW="6598920" imgH="4687824" progId="Word.Document.8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483100"/>
                        <a:ext cx="3317875" cy="233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3505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 flipV="1">
            <a:off x="1981200" y="3657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2743200" y="6477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5715000" y="3657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336925" y="5181600"/>
            <a:ext cx="1951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sym typeface="Symbol" panose="05050102010706020507" pitchFamily="18" charset="2"/>
              </a:rPr>
              <a:t> Save 9 bytes</a:t>
            </a:r>
          </a:p>
          <a:p>
            <a:r>
              <a:rPr lang="en-US">
                <a:latin typeface="Times New Roman" panose="02020603050405020304" pitchFamily="18" charset="0"/>
                <a:sym typeface="Symbol" panose="05050102010706020507" pitchFamily="18" charset="2"/>
              </a:rPr>
              <a:t> on 3</a:t>
            </a:r>
          </a:p>
          <a:p>
            <a:r>
              <a:rPr lang="en-US">
                <a:latin typeface="Times New Roman" panose="02020603050405020304" pitchFamily="18" charset="0"/>
                <a:sym typeface="Symbol" panose="05050102010706020507" pitchFamily="18" charset="2"/>
              </a:rPr>
              <a:t> pointers.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6021388" y="5257800"/>
            <a:ext cx="2970212" cy="914400"/>
          </a:xfrm>
          <a:prstGeom prst="leftArrowCallout">
            <a:avLst>
              <a:gd name="adj1" fmla="val 25000"/>
              <a:gd name="adj2" fmla="val 25000"/>
              <a:gd name="adj3" fmla="val 54138"/>
              <a:gd name="adj4" fmla="val 7044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Lose 4 bytes on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term lengths.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0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4204" y="1279541"/>
            <a:ext cx="8775591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Example for block size </a:t>
            </a:r>
            <a:r>
              <a:rPr lang="en-US" i="1" dirty="0">
                <a:ea typeface="ＭＳ Ｐゴシック" panose="020B0600070205080204" pitchFamily="34" charset="-128"/>
              </a:rPr>
              <a:t>k</a:t>
            </a:r>
            <a:r>
              <a:rPr lang="en-US" dirty="0">
                <a:ea typeface="ＭＳ Ｐゴシック" panose="020B0600070205080204" pitchFamily="34" charset="-128"/>
              </a:rPr>
              <a:t> = 4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Where we used 3 bytes/pointer without blocking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3 x 4 = 12 bytes,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now we use 3 + 4 = 7 bytes.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i="1" dirty="0"/>
              <a:t>k </a:t>
            </a:r>
            <a:r>
              <a:rPr lang="en-US" dirty="0"/>
              <a:t>= 4, we save (</a:t>
            </a:r>
            <a:r>
              <a:rPr lang="en-US" i="1" dirty="0"/>
              <a:t>k </a:t>
            </a:r>
            <a:r>
              <a:rPr lang="en-US" dirty="0"/>
              <a:t>− 1) × 3 = 9 bytes for term pointers, but need an additional </a:t>
            </a:r>
            <a:r>
              <a:rPr lang="en-US" i="1" dirty="0"/>
              <a:t>k </a:t>
            </a:r>
            <a:r>
              <a:rPr lang="en-US" dirty="0"/>
              <a:t>= 4 bytes for term lengths.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total space requirements for the dictionary of Reuters RCV1 are reduced by 5 bytes per four-term block, or a total of 400,000× 1/4× 5 = 0.5MB, bringing us down to 7.1 MB.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Net</a:t>
            </a:r>
          </a:p>
        </p:txBody>
      </p:sp>
      <p:sp>
        <p:nvSpPr>
          <p:cNvPr id="1217540" name="Text Box 4"/>
          <p:cNvSpPr txBox="1">
            <a:spLocks noChangeArrowheads="1"/>
          </p:cNvSpPr>
          <p:nvPr/>
        </p:nvSpPr>
        <p:spPr bwMode="auto">
          <a:xfrm>
            <a:off x="319086" y="5014064"/>
            <a:ext cx="8505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algn="just" eaLnBrk="1" hangingPunct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Saved another ~0.5MB. This reduces the size of the dictionary from 7.6 MB to 7.1 MB.</a:t>
            </a:r>
          </a:p>
          <a:p>
            <a:pPr algn="just" eaLnBrk="1" hangingPunct="1"/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can save more with larger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Estimate the space usage (and savings compared to 7.6 MB) with blocking, for block sizes of </a:t>
            </a:r>
            <a:r>
              <a:rPr lang="en-US" i="1" dirty="0">
                <a:ea typeface="ＭＳ Ｐゴシック" panose="020B0600070205080204" pitchFamily="34" charset="-128"/>
              </a:rPr>
              <a:t>k = 8 </a:t>
            </a:r>
            <a:r>
              <a:rPr lang="en-US" dirty="0">
                <a:ea typeface="ＭＳ Ｐゴシック" panose="020B0600070205080204" pitchFamily="34" charset="-128"/>
              </a:rPr>
              <a:t>and</a:t>
            </a:r>
            <a:r>
              <a:rPr lang="en-US" i="1" dirty="0">
                <a:ea typeface="ＭＳ Ｐゴシック" panose="020B0600070205080204" pitchFamily="34" charset="-128"/>
              </a:rPr>
              <a:t> 16.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7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7630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Estimate the space usage (and savings compared to 7.6 MB) with blocking, for block sizes of </a:t>
            </a:r>
            <a:r>
              <a:rPr lang="en-US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 = 8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16.</a:t>
            </a:r>
          </a:p>
          <a:p>
            <a:r>
              <a:rPr lang="en-US" b="1" dirty="0">
                <a:solidFill>
                  <a:srgbClr val="00B050"/>
                </a:solidFill>
              </a:rPr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 = 8 </a:t>
            </a:r>
          </a:p>
          <a:p>
            <a:pPr marL="0" indent="0"/>
            <a:r>
              <a:rPr lang="en-US" dirty="0"/>
              <a:t>We will save :(8-1) * 3 = 21 bytes for term pointer </a:t>
            </a:r>
          </a:p>
          <a:p>
            <a:pPr marL="0" indent="0"/>
            <a:r>
              <a:rPr lang="en-US" dirty="0"/>
              <a:t>Need additional k =8 for term length so space reduced by 13 bytes per 8 term block</a:t>
            </a:r>
          </a:p>
          <a:p>
            <a:pPr marL="0" indent="0"/>
            <a:r>
              <a:rPr lang="en-US" dirty="0"/>
              <a:t> Total space reduced by= 400000 * 13 /8 = 0.65 MB </a:t>
            </a:r>
          </a:p>
          <a:p>
            <a:pPr marL="0" indent="0"/>
            <a:r>
              <a:rPr lang="en-US" dirty="0"/>
              <a:t>Total space : 7.6 – 0.65 = 6.95 MB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K=16 </a:t>
            </a:r>
          </a:p>
          <a:p>
            <a:pPr marL="0" indent="0"/>
            <a:r>
              <a:rPr lang="en-US" dirty="0"/>
              <a:t>We will save :(16-1) * 3 = 45 bytes for term pointer </a:t>
            </a:r>
          </a:p>
          <a:p>
            <a:r>
              <a:rPr lang="en-US" dirty="0"/>
              <a:t>Need additional k=16 for term length so space reduced by 29 bytes per 16 term block </a:t>
            </a:r>
          </a:p>
          <a:p>
            <a:r>
              <a:rPr lang="en-US" dirty="0"/>
              <a:t>Total space reduced by= 400000 * 29 /16 = 0.725 MB </a:t>
            </a:r>
          </a:p>
          <a:p>
            <a:r>
              <a:rPr lang="en-US" dirty="0"/>
              <a:t>Total space : 7.6 – 0.725 = 6.875 MB</a:t>
            </a:r>
            <a:endParaRPr 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Content Placeholder 3" descr="tree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51781"/>
            <a:ext cx="3705225" cy="4410075"/>
          </a:xfrm>
        </p:spPr>
      </p:pic>
      <p:sp>
        <p:nvSpPr>
          <p:cNvPr id="35844" name="Text Placeholder 4"/>
          <p:cNvSpPr>
            <a:spLocks noGrp="1"/>
          </p:cNvSpPr>
          <p:nvPr>
            <p:ph sz="quarter" idx="10"/>
          </p:nvPr>
        </p:nvSpPr>
        <p:spPr>
          <a:xfrm>
            <a:off x="286406" y="1417638"/>
            <a:ext cx="5725754" cy="15239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dirty="0">
                <a:ea typeface="ＭＳ Ｐゴシック" panose="020B0600070205080204" pitchFamily="34" charset="-128"/>
              </a:rPr>
              <a:t>Assuming each dictionary term equally likely in query (not really so in practice!), average number of comparisons = </a:t>
            </a:r>
            <a:r>
              <a:rPr lang="en-US" sz="2400" b="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(1+2∙2+4∙3+4)/8 ~2.6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>
                <a:ea typeface="ＭＳ Ｐゴシック" panose="020B0600070205080204" pitchFamily="34" charset="-128"/>
              </a:rPr>
              <a:t>Dictionary search without blocking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9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Content Placeholder 4" descr="tree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" y="4400990"/>
            <a:ext cx="8229600" cy="1955360"/>
          </a:xfrm>
        </p:spPr>
      </p:pic>
      <p:sp>
        <p:nvSpPr>
          <p:cNvPr id="36868" name="Text Placeholder 5"/>
          <p:cNvSpPr>
            <a:spLocks noGrp="1"/>
          </p:cNvSpPr>
          <p:nvPr>
            <p:ph sz="quarter" idx="10"/>
          </p:nvPr>
        </p:nvSpPr>
        <p:spPr>
          <a:xfrm>
            <a:off x="341586" y="1676400"/>
            <a:ext cx="7583214" cy="1524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>
                <a:ea typeface="ＭＳ Ｐゴシック" panose="020B0600070205080204" pitchFamily="34" charset="-128"/>
              </a:rPr>
              <a:t>Binary search down to 4-term block;</a:t>
            </a:r>
          </a:p>
          <a:p>
            <a:pPr lvl="1" eaLnBrk="1" hangingPunct="1"/>
            <a:r>
              <a:rPr lang="en-US" sz="2000" dirty="0">
                <a:ea typeface="ＭＳ Ｐゴシック" panose="020B0600070205080204" pitchFamily="34" charset="-128"/>
              </a:rPr>
              <a:t>Then linear search through terms in block.</a:t>
            </a:r>
          </a:p>
          <a:p>
            <a:pPr eaLnBrk="1" hangingPunct="1"/>
            <a:r>
              <a:rPr lang="en-US" sz="2000" dirty="0">
                <a:ea typeface="ＭＳ Ｐゴシック" panose="020B0600070205080204" pitchFamily="34" charset="-128"/>
              </a:rPr>
              <a:t>Blocks of 4 (binary tree), avg. = 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(1+2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2+2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3+2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∙</a:t>
            </a:r>
            <a:r>
              <a:rPr lang="en-US" sz="20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4+5)/8 = 3 compares</a:t>
            </a:r>
          </a:p>
          <a:p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077200" cy="990600"/>
          </a:xfrm>
        </p:spPr>
        <p:txBody>
          <a:bodyPr/>
          <a:lstStyle/>
          <a:p>
            <a:r>
              <a:rPr lang="en-US">
                <a:ea typeface="ＭＳ Ｐゴシック" panose="020B0600070205080204" pitchFamily="34" charset="-128"/>
              </a:rPr>
              <a:t>Dictionary search with blocking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2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24616" y="1450975"/>
            <a:ext cx="8438384" cy="45259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u="sng" dirty="0">
                <a:ea typeface="ＭＳ Ｐゴシック" panose="020B0600070205080204" pitchFamily="34" charset="-128"/>
              </a:rPr>
              <a:t>Front-coding</a:t>
            </a:r>
            <a:r>
              <a:rPr lang="en-US" dirty="0">
                <a:ea typeface="ＭＳ Ｐゴシック" panose="020B0600070205080204" pitchFamily="34" charset="-128"/>
              </a:rPr>
              <a:t>: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Sorted words commonly have long common prefix – store differences only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(for last </a:t>
            </a:r>
            <a:r>
              <a:rPr lang="en-US" sz="2400" i="1" dirty="0">
                <a:ea typeface="ＭＳ Ｐゴシック" panose="020B0600070205080204" pitchFamily="34" charset="-128"/>
              </a:rPr>
              <a:t>k-1</a:t>
            </a:r>
            <a:r>
              <a:rPr lang="en-US" sz="2400" dirty="0">
                <a:ea typeface="ＭＳ Ｐゴシック" panose="020B0600070205080204" pitchFamily="34" charset="-128"/>
              </a:rPr>
              <a:t> in a block of </a:t>
            </a:r>
            <a:r>
              <a:rPr lang="en-US" sz="2400" i="1" dirty="0">
                <a:ea typeface="ＭＳ Ｐゴシック" panose="020B0600070205080204" pitchFamily="34" charset="-128"/>
              </a:rPr>
              <a:t>k</a:t>
            </a:r>
            <a:r>
              <a:rPr 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sz="2400" b="1" i="1" dirty="0">
                <a:ea typeface="ＭＳ Ｐゴシック" panose="020B0600070205080204" pitchFamily="34" charset="-128"/>
              </a:rPr>
              <a:t>automata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8</a:t>
            </a:r>
            <a:r>
              <a:rPr lang="en-US" sz="2400" b="1" i="1" dirty="0">
                <a:ea typeface="ＭＳ Ｐゴシック" panose="020B0600070205080204" pitchFamily="34" charset="-128"/>
              </a:rPr>
              <a:t>automate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9</a:t>
            </a:r>
            <a:r>
              <a:rPr lang="en-US" sz="2400" b="1" i="1" dirty="0">
                <a:ea typeface="ＭＳ Ｐゴシック" panose="020B0600070205080204" pitchFamily="34" charset="-128"/>
              </a:rPr>
              <a:t>automatic</a:t>
            </a:r>
            <a:r>
              <a:rPr lang="en-US" sz="2400" dirty="0">
                <a:solidFill>
                  <a:srgbClr val="A40508"/>
                </a:solidFill>
                <a:ea typeface="ＭＳ Ｐゴシック" panose="020B0600070205080204" pitchFamily="34" charset="-128"/>
              </a:rPr>
              <a:t>10</a:t>
            </a:r>
            <a:r>
              <a:rPr lang="en-US" sz="2400" b="1" i="1" dirty="0">
                <a:ea typeface="ＭＳ Ｐゴシック" panose="020B0600070205080204" pitchFamily="34" charset="-128"/>
              </a:rPr>
              <a:t>automation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Front coding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349375" y="4038600"/>
            <a:ext cx="4320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A40508"/>
                </a:solidFill>
              </a:rPr>
              <a:t>8</a:t>
            </a:r>
            <a:r>
              <a:rPr lang="en-US" b="1" i="1" dirty="0"/>
              <a:t>automat</a:t>
            </a:r>
            <a:r>
              <a:rPr lang="en-US" dirty="0"/>
              <a:t>*</a:t>
            </a:r>
            <a:r>
              <a:rPr lang="en-US" b="1" i="1" dirty="0"/>
              <a:t>a</a:t>
            </a:r>
            <a:r>
              <a:rPr lang="en-US" dirty="0">
                <a:solidFill>
                  <a:srgbClr val="A40508"/>
                </a:solidFill>
              </a:rPr>
              <a:t>1</a:t>
            </a:r>
            <a:r>
              <a:rPr lang="en-US" dirty="0">
                <a:sym typeface="Symbol" panose="05050102010706020507" pitchFamily="18" charset="2"/>
              </a:rPr>
              <a:t></a:t>
            </a:r>
            <a:r>
              <a:rPr lang="en-US" b="1" i="1" dirty="0">
                <a:sym typeface="Symbol" panose="05050102010706020507" pitchFamily="18" charset="2"/>
              </a:rPr>
              <a:t>e</a:t>
            </a:r>
            <a:r>
              <a:rPr lang="en-US" dirty="0">
                <a:solidFill>
                  <a:srgbClr val="A40508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</a:t>
            </a:r>
            <a:r>
              <a:rPr lang="en-US" b="1" i="1" dirty="0">
                <a:sym typeface="Symbol" panose="05050102010706020507" pitchFamily="18" charset="2"/>
              </a:rPr>
              <a:t>ic</a:t>
            </a:r>
            <a:r>
              <a:rPr lang="en-US" dirty="0">
                <a:solidFill>
                  <a:srgbClr val="A40508"/>
                </a:solidFill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</a:t>
            </a:r>
            <a:r>
              <a:rPr lang="en-US" b="1" i="1" dirty="0">
                <a:sym typeface="Symbol" panose="05050102010706020507" pitchFamily="18" charset="2"/>
              </a:rPr>
              <a:t>ion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330575" y="4419600"/>
            <a:ext cx="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08025" y="5486400"/>
            <a:ext cx="27209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/>
              <a:t>Encodes </a:t>
            </a:r>
            <a:r>
              <a:rPr lang="en-US" b="1" i="1"/>
              <a:t>automat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3733800" y="44196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114800" y="5370513"/>
            <a:ext cx="2880917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Subsequent terms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601788" y="5900738"/>
            <a:ext cx="662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 resemble general string compression.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4037015"/>
        </p:xfrm>
        <a:graphic>
          <a:graphicData uri="http://schemas.openxmlformats.org/drawingml/2006/table">
            <a:tbl>
              <a:tblPr/>
              <a:tblGrid>
                <a:gridCol w="658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Technique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Size in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Fixed 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11.2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Dictionary-as-String with pointers to every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Also, blocking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Also, Blocking + front 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cs typeface="Arial Unicode MS" pitchFamily="-112" charset="0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ea typeface="ＭＳ Ｐゴシック" panose="020B0600070205080204" pitchFamily="34" charset="-128"/>
              </a:rPr>
              <a:t>RCV1 dictionary compression 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5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 idx="4294967295"/>
          </p:nvPr>
        </p:nvSpPr>
        <p:spPr>
          <a:xfrm>
            <a:off x="990600" y="2362200"/>
            <a:ext cx="7772400" cy="1362075"/>
          </a:xfrm>
        </p:spPr>
        <p:txBody>
          <a:bodyPr/>
          <a:lstStyle/>
          <a:p>
            <a:pPr algn="ctr"/>
            <a:r>
              <a:rPr lang="en-US" cap="none" dirty="0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ＭＳ Ｐゴシック" panose="020B0600070205080204" pitchFamily="34" charset="-128"/>
              </a:rPr>
              <a:t>Use less disk space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Saves a little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ＭＳ Ｐゴシック" panose="020B0600070205080204" pitchFamily="34" charset="-128"/>
              </a:rPr>
              <a:t>Keep more stuff in memory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Increases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ＭＳ Ｐゴシック" panose="020B0600070205080204" pitchFamily="34" charset="-128"/>
              </a:rPr>
              <a:t>Increase speed of data transfer from disk to memory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[read compressed data | decompress] is faster than     [read uncompressed data]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Premise: Decompression algorithms are fast</a:t>
            </a:r>
          </a:p>
          <a:p>
            <a:pPr lvl="2"/>
            <a:r>
              <a:rPr lang="en-US" dirty="0">
                <a:ea typeface="ＭＳ Ｐゴシック" panose="020B0600070205080204" pitchFamily="34" charset="-128"/>
              </a:rPr>
              <a:t>True of the decompression algorithms we use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Need for Compression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79388" y="1417638"/>
            <a:ext cx="87851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The postings file is much larger than the dictionary, factor of at least 10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Key Point</a:t>
            </a:r>
            <a:r>
              <a:rPr lang="en-US" dirty="0">
                <a:ea typeface="ＭＳ Ｐゴシック" panose="020B0600070205080204" pitchFamily="34" charset="-128"/>
              </a:rPr>
              <a:t> : store each posting compactly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 posting for our purposes is a </a:t>
            </a:r>
            <a:r>
              <a:rPr lang="en-US" dirty="0" err="1">
                <a:ea typeface="ＭＳ Ｐゴシック" panose="020B0600070205080204" pitchFamily="34" charset="-128"/>
              </a:rPr>
              <a:t>docID</a:t>
            </a:r>
            <a:endParaRPr lang="en-US" dirty="0">
              <a:ea typeface="ＭＳ Ｐゴシック" panose="020B0600070205080204" pitchFamily="34" charset="-12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For Reuters (800,000 documents), we would use 32 bits per </a:t>
            </a:r>
            <a:r>
              <a:rPr lang="en-US" dirty="0" err="1">
                <a:ea typeface="ＭＳ Ｐゴシック" panose="020B0600070205080204" pitchFamily="34" charset="-128"/>
              </a:rPr>
              <a:t>docID</a:t>
            </a:r>
            <a:r>
              <a:rPr lang="en-US" dirty="0">
                <a:ea typeface="ＭＳ Ｐゴシック" panose="020B0600070205080204" pitchFamily="34" charset="-128"/>
              </a:rPr>
              <a:t>, when using 4-byte integers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Alternatively, we can use log</a:t>
            </a:r>
            <a:r>
              <a:rPr 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dirty="0">
                <a:ea typeface="ＭＳ Ｐゴシック" panose="020B0600070205080204" pitchFamily="34" charset="-128"/>
              </a:rPr>
              <a:t> 800,000 ≈ 20 bits per </a:t>
            </a:r>
            <a:r>
              <a:rPr lang="en-US" dirty="0" err="1">
                <a:ea typeface="ＭＳ Ｐゴシック" panose="020B0600070205080204" pitchFamily="34" charset="-128"/>
              </a:rPr>
              <a:t>docID</a:t>
            </a:r>
            <a:endParaRPr lang="en-US" dirty="0">
              <a:ea typeface="ＭＳ Ｐゴシック" panose="020B0600070205080204" pitchFamily="34" charset="-12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Our goal: use far fewer than 20 bits per </a:t>
            </a:r>
            <a:r>
              <a:rPr lang="en-US" dirty="0" err="1">
                <a:ea typeface="ＭＳ Ｐゴシック" panose="020B0600070205080204" pitchFamily="34" charset="-128"/>
              </a:rPr>
              <a:t>docID</a:t>
            </a:r>
            <a:r>
              <a:rPr lang="en-US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Postings compression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A term like </a:t>
            </a:r>
            <a:r>
              <a:rPr lang="en-US" sz="2800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sz="2800" b="1" i="1" dirty="0">
                <a:ea typeface="ＭＳ Ｐゴシック" panose="020B0600070205080204" pitchFamily="34" charset="-128"/>
              </a:rPr>
              <a:t> </a:t>
            </a:r>
            <a:r>
              <a:rPr lang="en-US" sz="2800" dirty="0">
                <a:ea typeface="ＭＳ Ｐゴシック" panose="020B0600070205080204" pitchFamily="34" charset="-128"/>
              </a:rPr>
              <a:t>occurs in maybe one doc out of a million – we would like to store this posting using log</a:t>
            </a:r>
            <a:r>
              <a:rPr lang="en-US" sz="2800" baseline="-25000" dirty="0">
                <a:ea typeface="ＭＳ Ｐゴシック" panose="020B0600070205080204" pitchFamily="34" charset="-128"/>
              </a:rPr>
              <a:t>2</a:t>
            </a:r>
            <a:r>
              <a:rPr lang="en-US" sz="2800" dirty="0">
                <a:ea typeface="ＭＳ Ｐゴシック" panose="020B0600070205080204" pitchFamily="34" charset="-128"/>
              </a:rPr>
              <a:t> 1M ~ 20 bits.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A term like </a:t>
            </a:r>
            <a:r>
              <a:rPr lang="en-US" sz="2800" b="1" i="1" dirty="0">
                <a:ea typeface="ＭＳ Ｐゴシック" panose="020B0600070205080204" pitchFamily="34" charset="-128"/>
              </a:rPr>
              <a:t>the</a:t>
            </a:r>
            <a:r>
              <a:rPr lang="en-US" sz="2800" dirty="0">
                <a:ea typeface="ＭＳ Ｐゴシック" panose="020B0600070205080204" pitchFamily="34" charset="-128"/>
              </a:rPr>
              <a:t> occurs in virtually every doc, so 20 bits/posting is too expensive.</a:t>
            </a:r>
          </a:p>
          <a:p>
            <a:pPr lvl="1" algn="just" eaLnBrk="1" hangingPunct="1"/>
            <a:r>
              <a:rPr lang="en-US" sz="2800" dirty="0">
                <a:ea typeface="ＭＳ Ｐゴシック" panose="020B0600070205080204" pitchFamily="34" charset="-128"/>
              </a:rPr>
              <a:t>Prefer 0/1 bitmap vector in this case </a:t>
            </a:r>
          </a:p>
        </p:txBody>
      </p:sp>
      <p:sp>
        <p:nvSpPr>
          <p:cNvPr id="43010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Postings: two conflicting forces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51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panose="020B0600070205080204" pitchFamily="34" charset="-128"/>
              </a:rPr>
              <a:t>We store the list of docs containing a term in increasing order of </a:t>
            </a:r>
            <a:r>
              <a:rPr lang="en-US" sz="2800" dirty="0" err="1">
                <a:ea typeface="ＭＳ Ｐゴシック" panose="020B0600070205080204" pitchFamily="34" charset="-128"/>
              </a:rPr>
              <a:t>docID</a:t>
            </a:r>
            <a:r>
              <a:rPr lang="en-US" sz="2800" dirty="0">
                <a:ea typeface="ＭＳ Ｐゴシック" panose="020B0600070205080204" pitchFamily="34" charset="-128"/>
              </a:rPr>
              <a:t>.</a:t>
            </a:r>
          </a:p>
          <a:p>
            <a:pPr lvl="1" algn="just" eaLnBrk="1" hangingPunct="1"/>
            <a:r>
              <a:rPr lang="en-US" sz="2800" b="1" i="1" dirty="0">
                <a:ea typeface="ＭＳ Ｐゴシック" panose="020B0600070205080204" pitchFamily="34" charset="-128"/>
              </a:rPr>
              <a:t>computer</a:t>
            </a:r>
            <a:r>
              <a:rPr lang="en-US" sz="2800" dirty="0">
                <a:ea typeface="ＭＳ Ｐゴシック" panose="020B0600070205080204" pitchFamily="34" charset="-128"/>
              </a:rPr>
              <a:t>: 33,47,154,159,202 …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800" u="sng" dirty="0">
                <a:ea typeface="ＭＳ Ｐゴシック" panose="020B0600070205080204" pitchFamily="34" charset="-128"/>
              </a:rPr>
              <a:t>Consequence</a:t>
            </a:r>
            <a:r>
              <a:rPr lang="en-US" sz="2800" dirty="0">
                <a:ea typeface="ＭＳ Ｐゴシック" panose="020B0600070205080204" pitchFamily="34" charset="-128"/>
              </a:rPr>
              <a:t>: it suffices to store </a:t>
            </a:r>
            <a:r>
              <a:rPr lang="en-US" sz="2800" i="1" dirty="0">
                <a:ea typeface="ＭＳ Ｐゴシック" panose="020B0600070205080204" pitchFamily="34" charset="-128"/>
              </a:rPr>
              <a:t>gaps</a:t>
            </a:r>
            <a:r>
              <a:rPr lang="en-US" sz="2800" dirty="0">
                <a:ea typeface="ＭＳ Ｐゴシック" panose="020B0600070205080204" pitchFamily="34" charset="-128"/>
              </a:rPr>
              <a:t>.</a:t>
            </a:r>
          </a:p>
          <a:p>
            <a:pPr lvl="1" algn="just" eaLnBrk="1" hangingPunct="1"/>
            <a:r>
              <a:rPr lang="en-US" sz="2800" dirty="0">
                <a:ea typeface="ＭＳ Ｐゴシック" panose="020B0600070205080204" pitchFamily="34" charset="-128"/>
              </a:rPr>
              <a:t>33,14,107,5,43 …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800" u="sng" dirty="0">
                <a:ea typeface="ＭＳ Ｐゴシック" panose="020B0600070205080204" pitchFamily="34" charset="-128"/>
              </a:rPr>
              <a:t>Hope</a:t>
            </a:r>
            <a:r>
              <a:rPr lang="en-US" sz="2800" dirty="0">
                <a:ea typeface="ＭＳ Ｐゴシック" panose="020B0600070205080204" pitchFamily="34" charset="-128"/>
              </a:rPr>
              <a:t>: most gaps can be encoded/stored with far fewer than 20 bits.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Postings file entry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86200" y="2438401"/>
            <a:ext cx="1371599" cy="457199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743200" y="3491432"/>
            <a:ext cx="381000" cy="394768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44038" name="AutoShape 6"/>
          <p:cNvCxnSpPr>
            <a:cxnSpLocks noChangeShapeType="1"/>
            <a:stCxn id="44037" idx="0"/>
            <a:endCxn id="44036" idx="2"/>
          </p:cNvCxnSpPr>
          <p:nvPr/>
        </p:nvCxnSpPr>
        <p:spPr bwMode="auto">
          <a:xfrm flipV="1">
            <a:off x="2933700" y="2895600"/>
            <a:ext cx="1638300" cy="595832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8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Content Placeholder 3" descr="postingsgap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3836986"/>
          </a:xfrm>
        </p:spPr>
      </p:pic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Three postings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Aim: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For </a:t>
            </a:r>
            <a:r>
              <a:rPr lang="en-US" sz="2400" b="1" i="1" dirty="0" err="1">
                <a:ea typeface="ＭＳ Ｐゴシック" panose="020B0600070205080204" pitchFamily="34" charset="-128"/>
              </a:rPr>
              <a:t>arachnocentric</a:t>
            </a:r>
            <a:r>
              <a:rPr lang="en-US" sz="2400" dirty="0">
                <a:ea typeface="ＭＳ Ｐゴシック" panose="020B0600070205080204" pitchFamily="34" charset="-128"/>
              </a:rPr>
              <a:t>, we will use ~20 bits/gap entry.</a:t>
            </a:r>
          </a:p>
          <a:p>
            <a:pPr lvl="1" algn="just" eaLnBrk="1" hangingPunct="1"/>
            <a:r>
              <a:rPr lang="en-US" sz="2400" dirty="0">
                <a:ea typeface="ＭＳ Ｐゴシック" panose="020B0600070205080204" pitchFamily="34" charset="-128"/>
              </a:rPr>
              <a:t>For </a:t>
            </a:r>
            <a:r>
              <a:rPr lang="en-US" sz="2400" b="1" i="1" dirty="0">
                <a:ea typeface="ＭＳ Ｐゴシック" panose="020B0600070205080204" pitchFamily="34" charset="-128"/>
              </a:rPr>
              <a:t>the</a:t>
            </a:r>
            <a:r>
              <a:rPr lang="en-US" sz="2400" dirty="0">
                <a:ea typeface="ＭＳ Ｐゴシック" panose="020B0600070205080204" pitchFamily="34" charset="-128"/>
              </a:rPr>
              <a:t>, we will use ~1 bit/gap entry.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If the average gap for a term is 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, we want to use ~log</a:t>
            </a:r>
            <a:r>
              <a:rPr 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 bits/gap entry.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u="sng" dirty="0">
                <a:ea typeface="ＭＳ Ｐゴシック" panose="020B0600070205080204" pitchFamily="34" charset="-128"/>
              </a:rPr>
              <a:t>Key challenge</a:t>
            </a:r>
            <a:r>
              <a:rPr lang="en-US" dirty="0">
                <a:ea typeface="ＭＳ Ｐゴシック" panose="020B0600070205080204" pitchFamily="34" charset="-128"/>
              </a:rPr>
              <a:t>: encode every integer (gap) with about as few bits as needed for that integer.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This requires a </a:t>
            </a:r>
            <a:r>
              <a:rPr lang="en-US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variable length encoding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Variable length codes achieve this by using short codes for small numbers</a:t>
            </a:r>
          </a:p>
        </p:txBody>
      </p:sp>
      <p:sp>
        <p:nvSpPr>
          <p:cNvPr id="46082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a typeface="ＭＳ Ｐゴシック" panose="020B0600070205080204" pitchFamily="34" charset="-128"/>
              </a:rPr>
              <a:t>Variable length encoding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8600" y="1575457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For a gap value </a:t>
            </a:r>
            <a:r>
              <a:rPr lang="en-US" i="1" dirty="0">
                <a:ea typeface="ＭＳ Ｐゴシック" panose="020B0600070205080204" pitchFamily="34" charset="-128"/>
              </a:rPr>
              <a:t>G, </a:t>
            </a:r>
            <a:r>
              <a:rPr lang="en-US" dirty="0">
                <a:ea typeface="ＭＳ Ｐゴシック" panose="020B0600070205080204" pitchFamily="34" charset="-128"/>
              </a:rPr>
              <a:t>we want to use close to the fewest bytes needed to hold log</a:t>
            </a:r>
            <a:r>
              <a:rPr 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 bits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Begin with one byte to store 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 and dedicate 1 bit in it to be a </a:t>
            </a:r>
            <a:r>
              <a:rPr lang="en-US" u="sng" dirty="0">
                <a:ea typeface="ＭＳ Ｐゴシック" panose="020B0600070205080204" pitchFamily="34" charset="-128"/>
              </a:rPr>
              <a:t>continuation </a:t>
            </a:r>
            <a:r>
              <a:rPr lang="en-US" dirty="0">
                <a:ea typeface="ＭＳ Ｐゴシック" panose="020B0600070205080204" pitchFamily="34" charset="-128"/>
              </a:rPr>
              <a:t>bit </a:t>
            </a:r>
            <a:r>
              <a:rPr lang="en-US" i="1" dirty="0">
                <a:ea typeface="ＭＳ Ｐゴシック" panose="020B0600070205080204" pitchFamily="34" charset="-128"/>
              </a:rPr>
              <a:t>c</a:t>
            </a:r>
            <a:endParaRPr lang="en-US" dirty="0">
              <a:ea typeface="ＭＳ Ｐゴシック" panose="020B0600070205080204" pitchFamily="34" charset="-12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If 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 ≤127, binary-encode it in the 7 available bits and set </a:t>
            </a:r>
            <a:r>
              <a:rPr lang="en-US" i="1" dirty="0">
                <a:ea typeface="ＭＳ Ｐゴシック" panose="020B0600070205080204" pitchFamily="34" charset="-128"/>
              </a:rPr>
              <a:t>c </a:t>
            </a:r>
            <a:r>
              <a:rPr lang="en-US" dirty="0">
                <a:ea typeface="ＭＳ Ｐゴシック" panose="020B0600070205080204" pitchFamily="34" charset="-128"/>
              </a:rPr>
              <a:t>=1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Else encode </a:t>
            </a:r>
            <a:r>
              <a:rPr lang="en-US" i="1" dirty="0">
                <a:ea typeface="ＭＳ Ｐゴシック" panose="020B0600070205080204" pitchFamily="34" charset="-128"/>
              </a:rPr>
              <a:t>G</a:t>
            </a:r>
            <a:r>
              <a:rPr lang="en-US" dirty="0">
                <a:ea typeface="ＭＳ Ｐゴシック" panose="020B0600070205080204" pitchFamily="34" charset="-128"/>
              </a:rPr>
              <a:t>’s lower-order 7 bits and then use additional bytes to encode the higher order bits using the same algorithm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At the end set the continuation bit of the last byte to 1 (</a:t>
            </a:r>
            <a:r>
              <a:rPr lang="en-US" i="1" dirty="0">
                <a:ea typeface="ＭＳ Ｐゴシック" panose="020B0600070205080204" pitchFamily="34" charset="-128"/>
              </a:rPr>
              <a:t>c</a:t>
            </a:r>
            <a:r>
              <a:rPr lang="en-US" dirty="0">
                <a:ea typeface="ＭＳ Ｐゴシック" panose="020B0600070205080204" pitchFamily="34" charset="-128"/>
              </a:rPr>
              <a:t> =1) – and for the other bytes </a:t>
            </a:r>
            <a:r>
              <a:rPr lang="en-US" i="1" dirty="0">
                <a:ea typeface="ＭＳ Ｐゴシック" panose="020B0600070205080204" pitchFamily="34" charset="-128"/>
              </a:rPr>
              <a:t>c</a:t>
            </a:r>
            <a:r>
              <a:rPr lang="en-US" dirty="0">
                <a:ea typeface="ＭＳ Ｐゴシック" panose="020B0600070205080204" pitchFamily="34" charset="-128"/>
              </a:rPr>
              <a:t> = 0.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Variable Byte (VB)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16573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docIDs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824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829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215406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gaps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214577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VB code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00000110 10111000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10000101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00001101 00001100 10110001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3581400"/>
            <a:ext cx="80375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Postings stored as the byte concatenation</a:t>
            </a:r>
          </a:p>
          <a:p>
            <a:pPr eaLnBrk="1" hangingPunct="1"/>
            <a:r>
              <a:rPr lang="en-US" sz="2000" dirty="0">
                <a:solidFill>
                  <a:srgbClr val="A40508"/>
                </a:solidFill>
              </a:rPr>
              <a:t>000001101011100010000101000011010000110010110001</a:t>
            </a:r>
          </a:p>
        </p:txBody>
      </p:sp>
      <p:sp>
        <p:nvSpPr>
          <p:cNvPr id="6" name="Up Arrow Callout 5"/>
          <p:cNvSpPr>
            <a:spLocks noChangeArrowheads="1"/>
          </p:cNvSpPr>
          <p:nvPr/>
        </p:nvSpPr>
        <p:spPr bwMode="auto">
          <a:xfrm>
            <a:off x="381000" y="4289425"/>
            <a:ext cx="5983288" cy="1273175"/>
          </a:xfrm>
          <a:prstGeom prst="upArrowCallout">
            <a:avLst>
              <a:gd name="adj1" fmla="val 25020"/>
              <a:gd name="adj2" fmla="val 24999"/>
              <a:gd name="adj3" fmla="val 25000"/>
              <a:gd name="adj4" fmla="val 64977"/>
            </a:avLst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/>
              <a:t>Key property: VB-encoded postings are</a:t>
            </a:r>
          </a:p>
          <a:p>
            <a:pPr eaLnBrk="1" hangingPunct="1"/>
            <a:r>
              <a:rPr lang="en-US"/>
              <a:t>uniquely prefix-decodable.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57686" y="2219316"/>
            <a:ext cx="3810000" cy="4638684"/>
            <a:chOff x="4495800" y="2143116"/>
            <a:chExt cx="3810000" cy="4638684"/>
          </a:xfrm>
        </p:grpSpPr>
        <p:sp>
          <p:nvSpPr>
            <p:cNvPr id="48158" name="Rounded Rectangle 6"/>
            <p:cNvSpPr>
              <a:spLocks noChangeArrowheads="1"/>
            </p:cNvSpPr>
            <p:nvPr/>
          </p:nvSpPr>
          <p:spPr bwMode="auto">
            <a:xfrm>
              <a:off x="4786314" y="2143116"/>
              <a:ext cx="1219200" cy="68580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5098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8159" name="Line Callout 3 7"/>
            <p:cNvSpPr>
              <a:spLocks/>
            </p:cNvSpPr>
            <p:nvPr/>
          </p:nvSpPr>
          <p:spPr bwMode="auto">
            <a:xfrm>
              <a:off x="4495800" y="5867400"/>
              <a:ext cx="3810000" cy="914400"/>
            </a:xfrm>
            <a:prstGeom prst="borderCallout3">
              <a:avLst>
                <a:gd name="adj1" fmla="val -894"/>
                <a:gd name="adj2" fmla="val 100759"/>
                <a:gd name="adj3" fmla="val -207736"/>
                <a:gd name="adj4" fmla="val 114884"/>
                <a:gd name="adj5" fmla="val -239287"/>
                <a:gd name="adj6" fmla="val 60000"/>
                <a:gd name="adj7" fmla="val -335847"/>
                <a:gd name="adj8" fmla="val 18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r>
                <a:rPr lang="en-US"/>
                <a:t>For a small gap (5), VB</a:t>
              </a:r>
            </a:p>
            <a:p>
              <a:pPr eaLnBrk="1" hangingPunct="1"/>
              <a:r>
                <a:rPr lang="en-US"/>
                <a:t>uses a whole byte.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posting list that can be decoded from the variable byte-code</a:t>
            </a:r>
          </a:p>
          <a:p>
            <a:r>
              <a:rPr lang="en-US" dirty="0"/>
              <a:t>        10001001 00000011 10000010 11111110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largest gap that can be encoded in 2 bytes using the variable-byte encoding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posting list that can be decoded from the variable byte-code</a:t>
            </a:r>
          </a:p>
          <a:p>
            <a:r>
              <a:rPr lang="en-US" dirty="0"/>
              <a:t>        10001001 00000011 10000010 11111110 ?</a:t>
            </a:r>
          </a:p>
          <a:p>
            <a:r>
              <a:rPr lang="en-US" dirty="0"/>
              <a:t>                    </a:t>
            </a:r>
            <a:r>
              <a:rPr lang="en-US" b="1" dirty="0">
                <a:solidFill>
                  <a:srgbClr val="FF0000"/>
                </a:solidFill>
              </a:rPr>
              <a:t>9                 386                      126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98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4457700"/>
        </p:xfrm>
        <a:graphic>
          <a:graphicData uri="http://schemas.openxmlformats.org/drawingml/2006/table">
            <a:tbl>
              <a:tblPr/>
              <a:tblGrid>
                <a:gridCol w="669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Data structure 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Size in MB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dictionary, fixed-width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11.2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dictionary, term pointers into string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7.6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with blocking, k = 4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7.1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with blocking &amp; front coding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5.9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collection (text, xml markup etc)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3,600.0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collection (text)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960.0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Term-doc incidence matrix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40,000.0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postings, uncompressed (32-bit words)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400.0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postings, uncompressed (20 bits)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250.0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postings, variable byte encoded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116.0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postings,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-112" charset="2"/>
                          <a:cs typeface="Arial Unicode MS" pitchFamily="-112" charset="0"/>
                        </a:rPr>
                        <a:t>g-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encoded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101.0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RCV1 compression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9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34718" y="1417638"/>
            <a:ext cx="8704481" cy="4525963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ea typeface="ＭＳ Ｐゴシック" panose="020B0600070205080204" pitchFamily="34" charset="-128"/>
              </a:rPr>
              <a:t>Dictionary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Make it small enough to keep in main memory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Make it so small that you can keep some postings lists in main memory too</a:t>
            </a:r>
          </a:p>
          <a:p>
            <a:pPr algn="just"/>
            <a:r>
              <a:rPr lang="en-US" b="1" dirty="0">
                <a:ea typeface="ＭＳ Ｐゴシック" panose="020B0600070205080204" pitchFamily="34" charset="-128"/>
              </a:rPr>
              <a:t>Postings file(s)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Reduce disk space needed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Decrease time needed to read postings lists from disk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Large search engines keep a significant part of the postings in memory.</a:t>
            </a:r>
          </a:p>
          <a:p>
            <a:pPr lvl="2" algn="just"/>
            <a:r>
              <a:rPr lang="en-US" dirty="0">
                <a:ea typeface="ＭＳ Ｐゴシック" panose="020B0600070205080204" pitchFamily="34" charset="-128"/>
              </a:rPr>
              <a:t>Compression lets you keep more in memory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We will devise various IR-specific compression schemes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ea typeface="ＭＳ Ｐゴシック" panose="020B0600070205080204" pitchFamily="34" charset="-128"/>
              </a:rPr>
              <a:t>Why compression for inverted indexes?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710" y="1484784"/>
            <a:ext cx="903729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IN" sz="4000" b="1" dirty="0"/>
              <a:t>Index construction</a:t>
            </a:r>
          </a:p>
          <a:p>
            <a:r>
              <a:rPr lang="en-IN" sz="4000" b="1" dirty="0"/>
              <a:t>			-  T1, </a:t>
            </a:r>
            <a:r>
              <a:rPr lang="en-IN" sz="3600" b="1" dirty="0"/>
              <a:t>Chapter 4</a:t>
            </a:r>
            <a:endParaRPr lang="en-IN" sz="4000" b="1" dirty="0"/>
          </a:p>
          <a:p>
            <a:endParaRPr lang="en-IN" sz="3200" dirty="0"/>
          </a:p>
          <a:p>
            <a:endParaRPr lang="en-IN" sz="3200" dirty="0"/>
          </a:p>
          <a:p>
            <a:pPr marL="457200" lvl="1" indent="0" algn="just">
              <a:buNone/>
            </a:pPr>
            <a:r>
              <a:rPr lang="en-US" sz="2000" dirty="0"/>
              <a:t>Slides are adapted from </a:t>
            </a:r>
            <a:r>
              <a:rPr lang="en-US" sz="2000" dirty="0">
                <a:solidFill>
                  <a:srgbClr val="FF0000"/>
                </a:solidFill>
              </a:rPr>
              <a:t>Introduction to Information </a:t>
            </a:r>
            <a:r>
              <a:rPr lang="en-US" sz="2000" dirty="0" err="1">
                <a:solidFill>
                  <a:srgbClr val="FF0000"/>
                </a:solidFill>
              </a:rPr>
              <a:t>Retrieval;Manning,Raghavan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000" u="sng" dirty="0">
                <a:hlinkClick r:id="rId2"/>
              </a:rPr>
              <a:t>http://nlp.stanford.edu/IR-book </a:t>
            </a:r>
            <a:endParaRPr lang="en-US" sz="2000" u="sng" dirty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Chapter 4: Index construction</a:t>
            </a:r>
          </a:p>
          <a:p>
            <a:pPr marL="1257300" lvl="2" indent="-457200"/>
            <a:r>
              <a:rPr lang="en-IN" sz="3200" dirty="0"/>
              <a:t>Hardware Basics</a:t>
            </a:r>
          </a:p>
          <a:p>
            <a:pPr marL="1257300" lvl="2" indent="-457200"/>
            <a:r>
              <a:rPr lang="en-US" sz="3200" dirty="0"/>
              <a:t>Blocked sort-based Indexing</a:t>
            </a:r>
            <a:endParaRPr lang="en-IN" sz="3200" dirty="0"/>
          </a:p>
          <a:p>
            <a:pPr marL="1257300" lvl="2" indent="-457200"/>
            <a:r>
              <a:rPr lang="en-US" sz="3200" dirty="0"/>
              <a:t>Single pass in-memory indexing</a:t>
            </a:r>
            <a:endParaRPr lang="en-IN" sz="3200" dirty="0"/>
          </a:p>
          <a:p>
            <a:pPr marL="1257300" lvl="2" indent="-457200"/>
            <a:r>
              <a:rPr lang="en-US" sz="3200" dirty="0"/>
              <a:t>Distributed and Dynamic indexing</a:t>
            </a:r>
            <a:endParaRPr lang="en-IN" sz="3200" dirty="0"/>
          </a:p>
          <a:p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When building an information retrieval (IR) system, many decisions are based on the characteristics of the computer hardware on which the system runs</a:t>
            </a:r>
            <a:r>
              <a:rPr lang="en-IN" sz="2900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Access to data in memory is </a:t>
            </a:r>
            <a:r>
              <a:rPr lang="en-IN" sz="3200" b="1" i="1" dirty="0"/>
              <a:t>much </a:t>
            </a:r>
            <a:r>
              <a:rPr lang="en-IN" sz="3200" dirty="0"/>
              <a:t>faster than access to data on disk.  - Caching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Disk seeks: No data is transferred from disk while the disk head is being positioned.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Transferring one large chunk of data from disk to memory is faster than transferring many small chunks.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Disk I/O is block‐based: Reading and writing of entire blocks (as opposed to smaller chunks).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Block sizes: 8KB to 256 KB.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Compressed  data read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3200" dirty="0"/>
              <a:t>Servers used in IR systems typically have several gigabytes (GB) of main memory, sometimes tens of GB. Available disk space is several orders of magnitude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Basics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i="1" dirty="0">
                <a:solidFill>
                  <a:srgbClr val="FF0000"/>
                </a:solidFill>
              </a:rPr>
              <a:t>Reuters-RCV1</a:t>
            </a:r>
            <a:r>
              <a:rPr lang="en-IN" sz="2800" b="1" dirty="0">
                <a:solidFill>
                  <a:srgbClr val="FF0000"/>
                </a:solidFill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Shakespeare’s collected works are not large enough to </a:t>
            </a:r>
            <a:r>
              <a:rPr lang="fr-FR" dirty="0"/>
              <a:t>demonstrate  scalable index construction algorithms.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Instead, we will use the Reuters RCV1 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English newswire articles published in a 12-month period (1995/6)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 sort-based indexing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Reuters RCV1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75533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25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Reuters RCV1 Statistics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47813"/>
            <a:ext cx="66579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27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914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Index construction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485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632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57150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1628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Index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80952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As we build index, we parse docs one at a time.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The final postings for any term are incomplete until the end.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But for large collections, we cannot keep all postings in memory and do the sort in-memory at the end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We cannot sort very large sets of records on disk either (too many disk seeks)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Need to store intermediate results on disk.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 Need an external sorting algorithm.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Sort-based index construction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We must sort T = 100,000,000 non-positional postings.</a:t>
            </a:r>
          </a:p>
          <a:p>
            <a:pPr lvl="2"/>
            <a:r>
              <a:rPr lang="en-IN" dirty="0"/>
              <a:t>Each posting has size 12 bytes (4+4+4: termID, docID, term frequency).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Define a block to consist of 10,000,000 such postings</a:t>
            </a:r>
          </a:p>
          <a:p>
            <a:pPr lvl="2"/>
            <a:r>
              <a:rPr lang="en-IN" dirty="0"/>
              <a:t>Can  easily fit that many postings into memory.</a:t>
            </a:r>
          </a:p>
          <a:p>
            <a:pPr lvl="2"/>
            <a:r>
              <a:rPr lang="en-IN" dirty="0"/>
              <a:t>10 such blocks for RCV1.</a:t>
            </a:r>
          </a:p>
          <a:p>
            <a:pPr marL="0" indent="0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24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-3429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Sort-based index construction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02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i="1" dirty="0">
                <a:solidFill>
                  <a:srgbClr val="FF0000"/>
                </a:solidFill>
              </a:rPr>
              <a:t>Reuters-RCV1</a:t>
            </a:r>
            <a:r>
              <a:rPr lang="en-IN" sz="2800" b="1" dirty="0">
                <a:solidFill>
                  <a:srgbClr val="FF0000"/>
                </a:solidFill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Shakespeare’s collected works are not large enough to </a:t>
            </a:r>
            <a:r>
              <a:rPr lang="fr-FR" dirty="0"/>
              <a:t>demonstrate  scalable index construction algorithms.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Instead, we will use the Reuters RCV1 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English newswire articles published in a 12-month period (1995/6)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E8A08-6F2A-F84B-2054-EC4781251C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Segments the collection into parts of equal size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Sorts the termID – docID pair of each part in memory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Stores intermediate sorted results on disk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Merges all intermediate results into the final index.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152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 sort-based indexing</a:t>
            </a:r>
          </a:p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(BSBI)</a:t>
            </a:r>
          </a:p>
        </p:txBody>
      </p:sp>
    </p:spTree>
    <p:extLst>
      <p:ext uri="{BB962C8B-B14F-4D97-AF65-F5344CB8AC3E}">
        <p14:creationId xmlns:p14="http://schemas.microsoft.com/office/powerpoint/2010/main" val="39755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BSBI Index Construction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010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09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b="1" dirty="0">
                <a:solidFill>
                  <a:srgbClr val="FF0000"/>
                </a:solidFill>
              </a:rPr>
              <a:t>PARSENEXTBLOCK</a:t>
            </a:r>
            <a:r>
              <a:rPr lang="en-IN" sz="2800" dirty="0"/>
              <a:t> --- The algorithm parses documents into termID–docID pairs and accumulates the pairs in memory until a block of a fixed size is full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The block is then inverted and written to disk.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Inversion involves two steps. First, sort the termID–docID pairs. Next, collect all termID–docID pairs with the same termID into a postings list, where a </a:t>
            </a:r>
            <a:r>
              <a:rPr lang="en-IN" sz="2800" i="1" dirty="0"/>
              <a:t>posting </a:t>
            </a:r>
            <a:r>
              <a:rPr lang="en-IN" sz="2800" dirty="0"/>
              <a:t>is simply a docID.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BSBI Index Construction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5231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MERGEBLOCKS -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1"/>
            <a:ext cx="8915400" cy="51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5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Excellent scaling properties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We need  a data structure in order to implement a term to termID mapping (which grows dynamically)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For very large collections, this data structure does not fit into memory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We would end up with a scalable, but very slow index construction method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More Scalable alternative is </a:t>
            </a:r>
          </a:p>
          <a:p>
            <a:pPr marL="0" indent="0" algn="just"/>
            <a:r>
              <a:rPr lang="en-IN" dirty="0"/>
              <a:t>	</a:t>
            </a:r>
            <a:r>
              <a:rPr lang="en-IN" sz="2800" b="1" dirty="0">
                <a:solidFill>
                  <a:srgbClr val="0066FF"/>
                </a:solidFill>
              </a:rPr>
              <a:t>Single‐pass in‐memory indexing (SPIMI)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BSBI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SPIMI uses terms instead of </a:t>
            </a:r>
            <a:r>
              <a:rPr lang="en-IN" sz="3200" dirty="0" err="1"/>
              <a:t>termIDs</a:t>
            </a:r>
            <a:endParaRPr lang="en-IN" sz="3200" dirty="0"/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Writes each block’s dictionary to disk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Starts a new dictionary for the next block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Can index collections of any size as long as there is enough disk space available.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15200" cy="1143000"/>
          </a:xfrm>
        </p:spPr>
        <p:txBody>
          <a:bodyPr/>
          <a:lstStyle/>
          <a:p>
            <a:pPr indent="0"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Single‐Pass In‐Memory Indexing (SPIMI)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4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99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15200" cy="1143000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Single‐Pass In‐Memory Indexing (SPIMI)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45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Generate separate dictionaries for each block – no need to maintain term‐</a:t>
            </a:r>
            <a:r>
              <a:rPr lang="en-IN" sz="3200" dirty="0" err="1"/>
              <a:t>termID</a:t>
            </a:r>
            <a:r>
              <a:rPr lang="en-IN" sz="3200" dirty="0"/>
              <a:t> mapping across blocks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Eliminating expensive sorting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Compression makes SPIMI even more efficient.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Single‐Pass In‐Memory Indexing (SPIMI)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5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Data Collection is too big that  index construction cannot be performed efficiently on a single machine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Especially for web-scale indexing it  must use a distributed computing cluster.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Web search engines, therefore, use </a:t>
            </a:r>
            <a:r>
              <a:rPr lang="en-IN" sz="2800" i="1" dirty="0"/>
              <a:t>distributed indexing </a:t>
            </a:r>
            <a:r>
              <a:rPr lang="en-IN" sz="2800" dirty="0"/>
              <a:t>algorithms for index construction.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The result of the construction process is a distributed index that is partitioned across several machines – either according to term or according to document.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Indexing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sz="2800" dirty="0"/>
              <a:t>We need large computer </a:t>
            </a:r>
            <a:r>
              <a:rPr lang="en-IN" sz="2800" i="1" dirty="0"/>
              <a:t>clusters</a:t>
            </a:r>
            <a:r>
              <a:rPr lang="en-IN" sz="2800" dirty="0"/>
              <a:t> to construct any reasonably sized web index.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Clustering  is to solve large computing problems on cheap commodity machines or </a:t>
            </a:r>
            <a:r>
              <a:rPr lang="en-IN" sz="2800" i="1" dirty="0"/>
              <a:t>nodes </a:t>
            </a:r>
            <a:r>
              <a:rPr lang="en-IN" sz="2800" dirty="0"/>
              <a:t>that are built from standard parts (processor, memory, disk)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Individual machines are fault‐prone - Can unpredictably slow down or fail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Indexing</a:t>
            </a:r>
          </a:p>
        </p:txBody>
      </p:sp>
    </p:spTree>
    <p:extLst>
      <p:ext uri="{BB962C8B-B14F-4D97-AF65-F5344CB8AC3E}">
        <p14:creationId xmlns:p14="http://schemas.microsoft.com/office/powerpoint/2010/main" val="40790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Reuters RCV1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75533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721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Google data centers mainly contain commodity machines.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Data centers are distributed around the world.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Estimate: a total of 1 million servers, 3 million processors/cores (Gartner 2007)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Estimate: Google installs 100,000 servers each quarter.</a:t>
            </a:r>
          </a:p>
          <a:p>
            <a:pPr lvl="2" algn="just"/>
            <a:r>
              <a:rPr lang="en-US" dirty="0"/>
              <a:t>Based on expenditures of 200–250 million dollars per year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This would be 10% of the computing capacity of the world.</a:t>
            </a:r>
          </a:p>
          <a:p>
            <a:pPr marL="0" indent="0" algn="just" eaLnBrk="1" hangingPunct="1"/>
            <a:endParaRPr lang="en-US" dirty="0"/>
          </a:p>
        </p:txBody>
      </p:sp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data centers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6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sz="3200" b="1" dirty="0">
                <a:solidFill>
                  <a:srgbClr val="FF0000"/>
                </a:solidFill>
              </a:rPr>
              <a:t>Yahoo M45 cluster: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 Datacenter in a Box (DiB)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1000 nodes, 4000 cores, 3TB RAM,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1.5PB disk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High bandwidth connection to Internet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Located on Yahoo  campus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World’s top 50 supercomputer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M45: Open Academic Cluster</a:t>
            </a:r>
          </a:p>
          <a:p>
            <a:pPr algn="ctr"/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6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800" b="1" dirty="0">
                <a:solidFill>
                  <a:srgbClr val="FF0000"/>
                </a:solidFill>
              </a:rPr>
              <a:t>Challenges:</a:t>
            </a:r>
            <a:endParaRPr lang="en-IN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/>
              <a:t>How do you distribute computation?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Distributed/parallel programming is hard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Machines fail</a:t>
            </a:r>
          </a:p>
          <a:p>
            <a:r>
              <a:rPr lang="en-IN" b="1" dirty="0"/>
              <a:t>Map‐reduce </a:t>
            </a:r>
            <a:r>
              <a:rPr lang="en-IN" dirty="0"/>
              <a:t>addresses all the above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Google’s computational/data manipulation model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Elegant way to work with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scale computing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6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The distributed index construction method described is an application of </a:t>
            </a:r>
            <a:r>
              <a:rPr lang="en-IN" sz="3200" b="1" i="1" dirty="0">
                <a:solidFill>
                  <a:srgbClr val="FF0000"/>
                </a:solidFill>
              </a:rPr>
              <a:t>MapReduce</a:t>
            </a:r>
            <a:r>
              <a:rPr lang="en-IN" sz="3200" dirty="0"/>
              <a:t>, a general architecture for distributed computing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MapReduce is designed for large computer clusters.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Indexing</a:t>
            </a:r>
          </a:p>
        </p:txBody>
      </p:sp>
    </p:spTree>
    <p:extLst>
      <p:ext uri="{BB962C8B-B14F-4D97-AF65-F5344CB8AC3E}">
        <p14:creationId xmlns:p14="http://schemas.microsoft.com/office/powerpoint/2010/main" val="1640737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3200" dirty="0"/>
              <a:t>Maintain a </a:t>
            </a:r>
            <a:r>
              <a:rPr lang="en-US" sz="3200" i="1" dirty="0"/>
              <a:t>master</a:t>
            </a:r>
            <a:r>
              <a:rPr lang="en-US" sz="3200" dirty="0"/>
              <a:t> machine directing the indexing job 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3200" dirty="0"/>
              <a:t>Break up indexing into sets of (parallel) tasks.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3200" dirty="0"/>
              <a:t>Master machine assigns/reassigns each task to an idle machine from a pool.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indexing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Two Phases: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Map and Reduce </a:t>
            </a:r>
          </a:p>
          <a:p>
            <a:pPr lvl="2" algn="just"/>
            <a:r>
              <a:rPr lang="en-IN" dirty="0"/>
              <a:t>split up the computing job into chunks that standard machines can process in a short time.</a:t>
            </a:r>
          </a:p>
          <a:p>
            <a:pPr algn="just"/>
            <a:r>
              <a:rPr lang="en-IN" b="1" dirty="0"/>
              <a:t>Steps in MapReduce Process: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input data, is  split into </a:t>
            </a:r>
            <a:r>
              <a:rPr lang="en-IN" i="1" dirty="0"/>
              <a:t>n splits </a:t>
            </a:r>
            <a:r>
              <a:rPr lang="en-IN" dirty="0"/>
              <a:t>where the size of the split is chosen to ensure that the work can be distributed evenly and efficiently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The </a:t>
            </a:r>
            <a:r>
              <a:rPr lang="en-IN" i="1" dirty="0"/>
              <a:t>map phase </a:t>
            </a:r>
            <a:r>
              <a:rPr lang="en-IN" dirty="0"/>
              <a:t>of MapReduce consists of mapping splits of the input data to key-value pairs.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Each split is a subset of documents (corresponding to blocks in BSBI/SPIMI)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709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Master assigns a split to an idle parser machine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Each parser writes its output to local intermediate files, the </a:t>
            </a:r>
            <a:r>
              <a:rPr lang="en-IN" sz="2800" b="1" i="1" dirty="0"/>
              <a:t>segment files</a:t>
            </a:r>
            <a:endParaRPr lang="en-US" sz="2800" b="1" dirty="0"/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Parser writes pairs into </a:t>
            </a:r>
            <a:r>
              <a:rPr lang="en-US" sz="2800" i="1" dirty="0"/>
              <a:t>j</a:t>
            </a:r>
            <a:r>
              <a:rPr lang="en-US" sz="2800" dirty="0"/>
              <a:t> partitions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Each partition is for a range of terms’ first letters</a:t>
            </a:r>
          </a:p>
          <a:p>
            <a:pPr lvl="2" algn="just"/>
            <a:r>
              <a:rPr lang="en-US" sz="2600" dirty="0"/>
              <a:t>(e.g., </a:t>
            </a:r>
            <a:r>
              <a:rPr lang="en-US" sz="2600" b="1" i="1" dirty="0"/>
              <a:t>a-f, g-p, q-z</a:t>
            </a:r>
            <a:r>
              <a:rPr lang="en-US" sz="2600" dirty="0"/>
              <a:t>) – here </a:t>
            </a:r>
            <a:r>
              <a:rPr lang="en-US" sz="2600" i="1" dirty="0"/>
              <a:t>j </a:t>
            </a:r>
            <a:r>
              <a:rPr lang="en-US" sz="2600" dirty="0"/>
              <a:t>= 3.</a:t>
            </a:r>
          </a:p>
          <a:p>
            <a:pPr lvl="2" algn="just"/>
            <a:r>
              <a:rPr lang="en-IN" sz="2600" dirty="0"/>
              <a:t>Each term partition thus corresponds to </a:t>
            </a:r>
            <a:r>
              <a:rPr lang="en-IN" sz="2600" i="1" dirty="0"/>
              <a:t>r </a:t>
            </a:r>
            <a:r>
              <a:rPr lang="en-IN" sz="2600" dirty="0"/>
              <a:t>segments files, where </a:t>
            </a:r>
            <a:r>
              <a:rPr lang="en-IN" sz="2600" i="1" dirty="0"/>
              <a:t>r </a:t>
            </a:r>
            <a:r>
              <a:rPr lang="en-IN" sz="2600" dirty="0"/>
              <a:t>is the number of parsers</a:t>
            </a:r>
            <a:endParaRPr lang="en-US" sz="260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Phase-Parsers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75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3200" dirty="0"/>
              <a:t>An inverter collects all (</a:t>
            </a:r>
            <a:r>
              <a:rPr lang="en-US" sz="3200" dirty="0" err="1"/>
              <a:t>term,doc</a:t>
            </a:r>
            <a:r>
              <a:rPr lang="en-US" sz="3200" dirty="0"/>
              <a:t>) pairs  </a:t>
            </a:r>
          </a:p>
          <a:p>
            <a:pPr marL="0" indent="0" algn="just" eaLnBrk="1" hangingPunct="1"/>
            <a:r>
              <a:rPr lang="en-US" sz="3200" dirty="0"/>
              <a:t> (= postings) for one term-partition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3200" dirty="0"/>
              <a:t>Sorts and writes to postings lists.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phase - Inverters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154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146617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457200" y="22860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457200" y="2895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457200" y="35052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457200" y="52578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1" name="Oval 9"/>
          <p:cNvSpPr>
            <a:spLocks noChangeArrowheads="1"/>
          </p:cNvSpPr>
          <p:nvPr/>
        </p:nvSpPr>
        <p:spPr bwMode="auto">
          <a:xfrm>
            <a:off x="9144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9144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3" name="Oval 11"/>
          <p:cNvSpPr>
            <a:spLocks noChangeArrowheads="1"/>
          </p:cNvSpPr>
          <p:nvPr/>
        </p:nvSpPr>
        <p:spPr bwMode="auto">
          <a:xfrm>
            <a:off x="9144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517525" y="45720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splits</a:t>
            </a:r>
          </a:p>
        </p:txBody>
      </p:sp>
      <p:sp>
        <p:nvSpPr>
          <p:cNvPr id="41995" name="Oval 13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6" name="Oval 15"/>
          <p:cNvSpPr>
            <a:spLocks noChangeArrowheads="1"/>
          </p:cNvSpPr>
          <p:nvPr/>
        </p:nvSpPr>
        <p:spPr bwMode="auto">
          <a:xfrm>
            <a:off x="1974850" y="2700338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41997" name="Oval 17"/>
          <p:cNvSpPr>
            <a:spLocks noChangeArrowheads="1"/>
          </p:cNvSpPr>
          <p:nvPr/>
        </p:nvSpPr>
        <p:spPr bwMode="auto">
          <a:xfrm>
            <a:off x="1981200" y="3497263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41998" name="Oval 18"/>
          <p:cNvSpPr>
            <a:spLocks noChangeArrowheads="1"/>
          </p:cNvSpPr>
          <p:nvPr/>
        </p:nvSpPr>
        <p:spPr bwMode="auto">
          <a:xfrm>
            <a:off x="1965325" y="4792663"/>
            <a:ext cx="1463675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41999" name="Oval 19"/>
          <p:cNvSpPr>
            <a:spLocks noChangeArrowheads="1"/>
          </p:cNvSpPr>
          <p:nvPr/>
        </p:nvSpPr>
        <p:spPr bwMode="auto">
          <a:xfrm>
            <a:off x="26670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0" name="Oval 20"/>
          <p:cNvSpPr>
            <a:spLocks noChangeArrowheads="1"/>
          </p:cNvSpPr>
          <p:nvPr/>
        </p:nvSpPr>
        <p:spPr bwMode="auto">
          <a:xfrm>
            <a:off x="26670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1" name="Oval 21"/>
          <p:cNvSpPr>
            <a:spLocks noChangeArrowheads="1"/>
          </p:cNvSpPr>
          <p:nvPr/>
        </p:nvSpPr>
        <p:spPr bwMode="auto">
          <a:xfrm>
            <a:off x="26670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2002" name="AutoShape 22"/>
          <p:cNvCxnSpPr>
            <a:cxnSpLocks noChangeShapeType="1"/>
            <a:stCxn id="41987" idx="3"/>
            <a:endCxn id="41996" idx="2"/>
          </p:cNvCxnSpPr>
          <p:nvPr/>
        </p:nvCxnSpPr>
        <p:spPr bwMode="auto">
          <a:xfrm>
            <a:off x="1524000" y="2590800"/>
            <a:ext cx="4508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23"/>
          <p:cNvCxnSpPr>
            <a:cxnSpLocks noChangeShapeType="1"/>
            <a:stCxn id="41988" idx="3"/>
            <a:endCxn id="41998" idx="1"/>
          </p:cNvCxnSpPr>
          <p:nvPr/>
        </p:nvCxnSpPr>
        <p:spPr bwMode="auto">
          <a:xfrm>
            <a:off x="1524000" y="3200400"/>
            <a:ext cx="655638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4"/>
          <p:cNvCxnSpPr>
            <a:cxnSpLocks noChangeShapeType="1"/>
            <a:stCxn id="41990" idx="3"/>
            <a:endCxn id="41997" idx="3"/>
          </p:cNvCxnSpPr>
          <p:nvPr/>
        </p:nvCxnSpPr>
        <p:spPr bwMode="auto">
          <a:xfrm flipV="1">
            <a:off x="1524000" y="4024313"/>
            <a:ext cx="671513" cy="1538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AutoShape 25"/>
          <p:cNvSpPr>
            <a:spLocks noChangeArrowheads="1"/>
          </p:cNvSpPr>
          <p:nvPr/>
        </p:nvSpPr>
        <p:spPr bwMode="auto">
          <a:xfrm>
            <a:off x="3695700" y="1676400"/>
            <a:ext cx="1181100" cy="52228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42006" name="Rectangle 26"/>
          <p:cNvSpPr>
            <a:spLocks noChangeArrowheads="1"/>
          </p:cNvSpPr>
          <p:nvPr/>
        </p:nvSpPr>
        <p:spPr bwMode="auto">
          <a:xfrm>
            <a:off x="4056063" y="2743200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a-f</a:t>
            </a:r>
          </a:p>
        </p:txBody>
      </p:sp>
      <p:sp>
        <p:nvSpPr>
          <p:cNvPr id="42007" name="Rectangle 27"/>
          <p:cNvSpPr>
            <a:spLocks noChangeArrowheads="1"/>
          </p:cNvSpPr>
          <p:nvPr/>
        </p:nvSpPr>
        <p:spPr bwMode="auto">
          <a:xfrm>
            <a:off x="4606925" y="2743200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g-p</a:t>
            </a:r>
          </a:p>
        </p:txBody>
      </p:sp>
      <p:sp>
        <p:nvSpPr>
          <p:cNvPr id="42008" name="Rectangle 28"/>
          <p:cNvSpPr>
            <a:spLocks noChangeArrowheads="1"/>
          </p:cNvSpPr>
          <p:nvPr/>
        </p:nvSpPr>
        <p:spPr bwMode="auto">
          <a:xfrm>
            <a:off x="5249863" y="2743200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q-z</a:t>
            </a:r>
          </a:p>
        </p:txBody>
      </p:sp>
      <p:sp>
        <p:nvSpPr>
          <p:cNvPr id="42009" name="Rectangle 29"/>
          <p:cNvSpPr>
            <a:spLocks noChangeArrowheads="1"/>
          </p:cNvSpPr>
          <p:nvPr/>
        </p:nvSpPr>
        <p:spPr bwMode="auto">
          <a:xfrm>
            <a:off x="4071938" y="3571875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a-f</a:t>
            </a:r>
          </a:p>
        </p:txBody>
      </p:sp>
      <p:sp>
        <p:nvSpPr>
          <p:cNvPr id="42010" name="Rectangle 30"/>
          <p:cNvSpPr>
            <a:spLocks noChangeArrowheads="1"/>
          </p:cNvSpPr>
          <p:nvPr/>
        </p:nvSpPr>
        <p:spPr bwMode="auto">
          <a:xfrm>
            <a:off x="4622800" y="3571875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g-p</a:t>
            </a:r>
          </a:p>
        </p:txBody>
      </p:sp>
      <p:sp>
        <p:nvSpPr>
          <p:cNvPr id="42011" name="Rectangle 31"/>
          <p:cNvSpPr>
            <a:spLocks noChangeArrowheads="1"/>
          </p:cNvSpPr>
          <p:nvPr/>
        </p:nvSpPr>
        <p:spPr bwMode="auto">
          <a:xfrm>
            <a:off x="5249863" y="3571875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q-z</a:t>
            </a:r>
          </a:p>
        </p:txBody>
      </p:sp>
      <p:sp>
        <p:nvSpPr>
          <p:cNvPr id="42012" name="Rectangle 32"/>
          <p:cNvSpPr>
            <a:spLocks noChangeArrowheads="1"/>
          </p:cNvSpPr>
          <p:nvPr/>
        </p:nvSpPr>
        <p:spPr bwMode="auto">
          <a:xfrm>
            <a:off x="4071938" y="4867275"/>
            <a:ext cx="549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a-f</a:t>
            </a:r>
          </a:p>
        </p:txBody>
      </p:sp>
      <p:sp>
        <p:nvSpPr>
          <p:cNvPr id="42013" name="Rectangle 33"/>
          <p:cNvSpPr>
            <a:spLocks noChangeArrowheads="1"/>
          </p:cNvSpPr>
          <p:nvPr/>
        </p:nvSpPr>
        <p:spPr bwMode="auto">
          <a:xfrm>
            <a:off x="4622800" y="4867275"/>
            <a:ext cx="63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g-p</a:t>
            </a:r>
          </a:p>
        </p:txBody>
      </p:sp>
      <p:sp>
        <p:nvSpPr>
          <p:cNvPr id="42014" name="Rectangle 34"/>
          <p:cNvSpPr>
            <a:spLocks noChangeArrowheads="1"/>
          </p:cNvSpPr>
          <p:nvPr/>
        </p:nvSpPr>
        <p:spPr bwMode="auto">
          <a:xfrm>
            <a:off x="5249863" y="4867275"/>
            <a:ext cx="617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q-z</a:t>
            </a:r>
          </a:p>
        </p:txBody>
      </p:sp>
      <p:sp>
        <p:nvSpPr>
          <p:cNvPr id="42015" name="Oval 35"/>
          <p:cNvSpPr>
            <a:spLocks noChangeArrowheads="1"/>
          </p:cNvSpPr>
          <p:nvPr/>
        </p:nvSpPr>
        <p:spPr bwMode="auto">
          <a:xfrm>
            <a:off x="48768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6" name="Oval 36"/>
          <p:cNvSpPr>
            <a:spLocks noChangeArrowheads="1"/>
          </p:cNvSpPr>
          <p:nvPr/>
        </p:nvSpPr>
        <p:spPr bwMode="auto">
          <a:xfrm>
            <a:off x="48768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7" name="Oval 37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2018" name="AutoShape 38"/>
          <p:cNvCxnSpPr>
            <a:cxnSpLocks noChangeShapeType="1"/>
            <a:stCxn id="41996" idx="6"/>
            <a:endCxn id="42006" idx="1"/>
          </p:cNvCxnSpPr>
          <p:nvPr/>
        </p:nvCxnSpPr>
        <p:spPr bwMode="auto">
          <a:xfrm flipV="1">
            <a:off x="3438525" y="2976563"/>
            <a:ext cx="617538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9" name="AutoShape 39"/>
          <p:cNvCxnSpPr>
            <a:cxnSpLocks noChangeShapeType="1"/>
            <a:stCxn id="41997" idx="6"/>
            <a:endCxn id="42009" idx="1"/>
          </p:cNvCxnSpPr>
          <p:nvPr/>
        </p:nvCxnSpPr>
        <p:spPr bwMode="auto">
          <a:xfrm flipV="1">
            <a:off x="3444875" y="3805238"/>
            <a:ext cx="6270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AutoShape 40"/>
          <p:cNvCxnSpPr>
            <a:cxnSpLocks noChangeShapeType="1"/>
            <a:stCxn id="41998" idx="6"/>
            <a:endCxn id="42012" idx="1"/>
          </p:cNvCxnSpPr>
          <p:nvPr/>
        </p:nvCxnSpPr>
        <p:spPr bwMode="auto">
          <a:xfrm flipV="1">
            <a:off x="3429000" y="5100638"/>
            <a:ext cx="6429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1" name="Oval 41"/>
          <p:cNvSpPr>
            <a:spLocks noChangeArrowheads="1"/>
          </p:cNvSpPr>
          <p:nvPr/>
        </p:nvSpPr>
        <p:spPr bwMode="auto">
          <a:xfrm>
            <a:off x="6300788" y="2700338"/>
            <a:ext cx="1655762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Inverter</a:t>
            </a:r>
          </a:p>
        </p:txBody>
      </p:sp>
      <p:sp>
        <p:nvSpPr>
          <p:cNvPr id="42022" name="Oval 42"/>
          <p:cNvSpPr>
            <a:spLocks noChangeArrowheads="1"/>
          </p:cNvSpPr>
          <p:nvPr/>
        </p:nvSpPr>
        <p:spPr bwMode="auto">
          <a:xfrm>
            <a:off x="6324600" y="3649663"/>
            <a:ext cx="1655763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Inverter</a:t>
            </a:r>
          </a:p>
        </p:txBody>
      </p:sp>
      <p:sp>
        <p:nvSpPr>
          <p:cNvPr id="42023" name="Oval 43"/>
          <p:cNvSpPr>
            <a:spLocks noChangeArrowheads="1"/>
          </p:cNvSpPr>
          <p:nvPr/>
        </p:nvSpPr>
        <p:spPr bwMode="auto">
          <a:xfrm>
            <a:off x="6324600" y="4564063"/>
            <a:ext cx="1655763" cy="6175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Inverter</a:t>
            </a:r>
          </a:p>
        </p:txBody>
      </p:sp>
      <p:cxnSp>
        <p:nvCxnSpPr>
          <p:cNvPr id="42024" name="AutoShape 46"/>
          <p:cNvCxnSpPr>
            <a:cxnSpLocks noChangeShapeType="1"/>
            <a:stCxn id="42006" idx="0"/>
            <a:endCxn id="42021" idx="1"/>
          </p:cNvCxnSpPr>
          <p:nvPr/>
        </p:nvCxnSpPr>
        <p:spPr bwMode="auto">
          <a:xfrm rot="5400000" flipV="1">
            <a:off x="5413375" y="1660525"/>
            <a:ext cx="47625" cy="2212975"/>
          </a:xfrm>
          <a:prstGeom prst="bentConnector3">
            <a:avLst>
              <a:gd name="adj1" fmla="val -57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5" name="AutoShape 47"/>
          <p:cNvCxnSpPr>
            <a:cxnSpLocks noChangeShapeType="1"/>
            <a:stCxn id="42009" idx="0"/>
            <a:endCxn id="42021" idx="3"/>
          </p:cNvCxnSpPr>
          <p:nvPr/>
        </p:nvCxnSpPr>
        <p:spPr bwMode="auto">
          <a:xfrm rot="-5400000">
            <a:off x="5272881" y="2301082"/>
            <a:ext cx="344487" cy="2197100"/>
          </a:xfrm>
          <a:prstGeom prst="bentConnector3">
            <a:avLst>
              <a:gd name="adj1" fmla="val 36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6" name="AutoShape 50"/>
          <p:cNvCxnSpPr>
            <a:cxnSpLocks noChangeShapeType="1"/>
            <a:stCxn id="42012" idx="0"/>
            <a:endCxn id="42021" idx="3"/>
          </p:cNvCxnSpPr>
          <p:nvPr/>
        </p:nvCxnSpPr>
        <p:spPr bwMode="auto">
          <a:xfrm rot="-5400000">
            <a:off x="4625181" y="2948782"/>
            <a:ext cx="1639887" cy="2197100"/>
          </a:xfrm>
          <a:prstGeom prst="curvedConnector3">
            <a:avLst>
              <a:gd name="adj1" fmla="val 472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7" name="AutoShape 51"/>
          <p:cNvSpPr>
            <a:spLocks noChangeArrowheads="1"/>
          </p:cNvSpPr>
          <p:nvPr/>
        </p:nvSpPr>
        <p:spPr bwMode="auto">
          <a:xfrm>
            <a:off x="8229600" y="25908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8" name="AutoShape 52"/>
          <p:cNvSpPr>
            <a:spLocks noChangeArrowheads="1"/>
          </p:cNvSpPr>
          <p:nvPr/>
        </p:nvSpPr>
        <p:spPr bwMode="auto">
          <a:xfrm>
            <a:off x="8229600" y="35814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9" name="AutoShape 53"/>
          <p:cNvSpPr>
            <a:spLocks noChangeArrowheads="1"/>
          </p:cNvSpPr>
          <p:nvPr/>
        </p:nvSpPr>
        <p:spPr bwMode="auto">
          <a:xfrm>
            <a:off x="8229600" y="4495800"/>
            <a:ext cx="685800" cy="762000"/>
          </a:xfrm>
          <a:prstGeom prst="can">
            <a:avLst>
              <a:gd name="adj" fmla="val 277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0" name="Text Box 54"/>
          <p:cNvSpPr txBox="1">
            <a:spLocks noChangeArrowheads="1"/>
          </p:cNvSpPr>
          <p:nvPr/>
        </p:nvSpPr>
        <p:spPr bwMode="auto">
          <a:xfrm>
            <a:off x="7713663" y="1944688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Postings</a:t>
            </a:r>
          </a:p>
        </p:txBody>
      </p:sp>
      <p:cxnSp>
        <p:nvCxnSpPr>
          <p:cNvPr id="42031" name="AutoShape 55"/>
          <p:cNvCxnSpPr>
            <a:cxnSpLocks noChangeShapeType="1"/>
            <a:stCxn id="42021" idx="6"/>
            <a:endCxn id="42027" idx="2"/>
          </p:cNvCxnSpPr>
          <p:nvPr/>
        </p:nvCxnSpPr>
        <p:spPr bwMode="auto">
          <a:xfrm flipV="1">
            <a:off x="7956550" y="2971800"/>
            <a:ext cx="27305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32" name="Text Box 56"/>
          <p:cNvSpPr txBox="1">
            <a:spLocks noChangeArrowheads="1"/>
          </p:cNvSpPr>
          <p:nvPr/>
        </p:nvSpPr>
        <p:spPr bwMode="auto">
          <a:xfrm>
            <a:off x="829945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a-f</a:t>
            </a:r>
          </a:p>
        </p:txBody>
      </p:sp>
      <p:sp>
        <p:nvSpPr>
          <p:cNvPr id="42033" name="Text Box 57"/>
          <p:cNvSpPr txBox="1">
            <a:spLocks noChangeArrowheads="1"/>
          </p:cNvSpPr>
          <p:nvPr/>
        </p:nvSpPr>
        <p:spPr bwMode="auto">
          <a:xfrm>
            <a:off x="8299450" y="38100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g-p</a:t>
            </a:r>
          </a:p>
        </p:txBody>
      </p:sp>
      <p:sp>
        <p:nvSpPr>
          <p:cNvPr id="42034" name="Text Box 58"/>
          <p:cNvSpPr txBox="1">
            <a:spLocks noChangeArrowheads="1"/>
          </p:cNvSpPr>
          <p:nvPr/>
        </p:nvSpPr>
        <p:spPr bwMode="auto">
          <a:xfrm>
            <a:off x="8289925" y="46482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q-z</a:t>
            </a:r>
          </a:p>
        </p:txBody>
      </p:sp>
      <p:sp>
        <p:nvSpPr>
          <p:cNvPr id="42035" name="Oval 59"/>
          <p:cNvSpPr>
            <a:spLocks noChangeArrowheads="1"/>
          </p:cNvSpPr>
          <p:nvPr/>
        </p:nvSpPr>
        <p:spPr bwMode="auto">
          <a:xfrm>
            <a:off x="6096000" y="42672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6" name="Oval 60"/>
          <p:cNvSpPr>
            <a:spLocks noChangeArrowheads="1"/>
          </p:cNvSpPr>
          <p:nvPr/>
        </p:nvSpPr>
        <p:spPr bwMode="auto">
          <a:xfrm>
            <a:off x="6096000" y="44196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7" name="Oval 61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42038" name="AutoShape 62"/>
          <p:cNvCxnSpPr>
            <a:cxnSpLocks noChangeShapeType="1"/>
            <a:stCxn id="42022" idx="6"/>
            <a:endCxn id="42028" idx="2"/>
          </p:cNvCxnSpPr>
          <p:nvPr/>
        </p:nvCxnSpPr>
        <p:spPr bwMode="auto">
          <a:xfrm>
            <a:off x="7980363" y="3959225"/>
            <a:ext cx="2492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39" name="AutoShape 63"/>
          <p:cNvCxnSpPr>
            <a:cxnSpLocks noChangeShapeType="1"/>
            <a:stCxn id="42023" idx="6"/>
            <a:endCxn id="42029" idx="2"/>
          </p:cNvCxnSpPr>
          <p:nvPr/>
        </p:nvCxnSpPr>
        <p:spPr bwMode="auto">
          <a:xfrm>
            <a:off x="7980363" y="4873625"/>
            <a:ext cx="24923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40" name="Line 67"/>
          <p:cNvSpPr>
            <a:spLocks noChangeShapeType="1"/>
          </p:cNvSpPr>
          <p:nvPr/>
        </p:nvSpPr>
        <p:spPr bwMode="auto">
          <a:xfrm flipH="1">
            <a:off x="2667000" y="1981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2041" name="Line 68"/>
          <p:cNvSpPr>
            <a:spLocks noChangeShapeType="1"/>
          </p:cNvSpPr>
          <p:nvPr/>
        </p:nvSpPr>
        <p:spPr bwMode="auto">
          <a:xfrm>
            <a:off x="4876800" y="19050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2042" name="Text Box 69"/>
          <p:cNvSpPr txBox="1">
            <a:spLocks noChangeArrowheads="1"/>
          </p:cNvSpPr>
          <p:nvPr/>
        </p:nvSpPr>
        <p:spPr bwMode="auto">
          <a:xfrm>
            <a:off x="2362200" y="1752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/>
              <a:t>assign</a:t>
            </a:r>
          </a:p>
        </p:txBody>
      </p:sp>
      <p:sp>
        <p:nvSpPr>
          <p:cNvPr id="42043" name="Text Box 70"/>
          <p:cNvSpPr txBox="1">
            <a:spLocks noChangeArrowheads="1"/>
          </p:cNvSpPr>
          <p:nvPr/>
        </p:nvSpPr>
        <p:spPr bwMode="auto">
          <a:xfrm>
            <a:off x="5638800" y="1752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 dirty="0"/>
              <a:t>assign</a:t>
            </a:r>
          </a:p>
        </p:txBody>
      </p:sp>
      <p:sp>
        <p:nvSpPr>
          <p:cNvPr id="42044" name="TextBox 61"/>
          <p:cNvSpPr txBox="1">
            <a:spLocks noChangeArrowheads="1"/>
          </p:cNvSpPr>
          <p:nvPr/>
        </p:nvSpPr>
        <p:spPr bwMode="auto">
          <a:xfrm>
            <a:off x="2133600" y="57912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/>
              <a:t>Map</a:t>
            </a:r>
          </a:p>
          <a:p>
            <a:pPr eaLnBrk="1" hangingPunct="1"/>
            <a:r>
              <a:rPr lang="en-US" i="1"/>
              <a:t>phase</a:t>
            </a:r>
          </a:p>
        </p:txBody>
      </p:sp>
      <p:sp>
        <p:nvSpPr>
          <p:cNvPr id="42045" name="TextBox 62"/>
          <p:cNvSpPr txBox="1">
            <a:spLocks noChangeArrowheads="1"/>
          </p:cNvSpPr>
          <p:nvPr/>
        </p:nvSpPr>
        <p:spPr bwMode="auto">
          <a:xfrm>
            <a:off x="3810000" y="5943600"/>
            <a:ext cx="219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/>
              <a:t>Segment files</a:t>
            </a:r>
          </a:p>
        </p:txBody>
      </p:sp>
      <p:sp>
        <p:nvSpPr>
          <p:cNvPr id="42046" name="TextBox 63"/>
          <p:cNvSpPr txBox="1">
            <a:spLocks noChangeArrowheads="1"/>
          </p:cNvSpPr>
          <p:nvPr/>
        </p:nvSpPr>
        <p:spPr bwMode="auto">
          <a:xfrm>
            <a:off x="6477000" y="5799138"/>
            <a:ext cx="1309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i="1"/>
              <a:t>Reduce</a:t>
            </a:r>
          </a:p>
          <a:p>
            <a:pPr eaLnBrk="1" hangingPunct="1"/>
            <a:r>
              <a:rPr lang="en-US" i="1"/>
              <a:t>phase</a:t>
            </a:r>
          </a:p>
        </p:txBody>
      </p:sp>
      <p:sp>
        <p:nvSpPr>
          <p:cNvPr id="4204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8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The index construction algorithm we just described is an instance of MapReduce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MapReduce (Dean and Ghemawat 2004) is a robust and conceptually simple framework for distributed computing  without having to write code for the distribution part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They describe the Google indexing system (ca. 2002) as consisting of a number of phases, each implemented in </a:t>
            </a:r>
            <a:r>
              <a:rPr lang="en-US" sz="2800" dirty="0" err="1"/>
              <a:t>MapReduce</a:t>
            </a:r>
            <a:r>
              <a:rPr lang="en-US" sz="2800" dirty="0"/>
              <a:t>.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ea typeface="ＭＳ Ｐゴシック" panose="020B0600070205080204" pitchFamily="34" charset="-128"/>
              </a:rPr>
              <a:t>symbol	statistic 			       value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N 			documents				 800,000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L 			avg. # tokens per doc 		200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M			terms (= word types) 		~400,000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                	avg. # bytes per token		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                   	(incl. spaces/</a:t>
            </a:r>
            <a:r>
              <a:rPr lang="en-US" sz="2000" dirty="0" err="1">
                <a:ea typeface="ＭＳ Ｐゴシック" panose="020B0600070205080204" pitchFamily="34" charset="-128"/>
              </a:rPr>
              <a:t>punct</a:t>
            </a:r>
            <a:r>
              <a:rPr lang="en-US" sz="2000" dirty="0">
                <a:ea typeface="ＭＳ Ｐゴシック" panose="020B0600070205080204" pitchFamily="34" charset="-128"/>
              </a:rPr>
              <a:t>.)</a:t>
            </a: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                	avg. # bytes per token		4.5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dirty="0">
                <a:ea typeface="ＭＳ Ｐゴシック" panose="020B0600070205080204" pitchFamily="34" charset="-128"/>
              </a:rPr>
              <a:t>            (without spaces/</a:t>
            </a:r>
            <a:r>
              <a:rPr lang="en-US" dirty="0" err="1">
                <a:ea typeface="ＭＳ Ｐゴシック" panose="020B0600070205080204" pitchFamily="34" charset="-128"/>
              </a:rPr>
              <a:t>punct</a:t>
            </a:r>
            <a:r>
              <a:rPr lang="en-US" dirty="0">
                <a:ea typeface="ＭＳ Ｐゴシック" panose="020B0600070205080204" pitchFamily="34" charset="-128"/>
              </a:rPr>
              <a:t>.)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                	avg. # bytes per term		7.5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                	non-positional postings	100,000,000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0772FD6-153C-A220-4832-198C54CCE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Reuters RCV1 Statistics</a:t>
            </a:r>
          </a:p>
        </p:txBody>
      </p:sp>
    </p:spTree>
    <p:extLst>
      <p:ext uri="{BB962C8B-B14F-4D97-AF65-F5344CB8AC3E}">
        <p14:creationId xmlns:p14="http://schemas.microsoft.com/office/powerpoint/2010/main" val="2279750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Index construction was just one phase.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Another phase: transforming a term-partitioned index into a document-partitioned index.</a:t>
            </a:r>
          </a:p>
          <a:p>
            <a:pPr lvl="2" algn="just"/>
            <a:r>
              <a:rPr lang="en-US" sz="2600" b="1" i="1" dirty="0">
                <a:solidFill>
                  <a:srgbClr val="FF0000"/>
                </a:solidFill>
              </a:rPr>
              <a:t>Term-partitioned: </a:t>
            </a:r>
            <a:r>
              <a:rPr lang="en-US" sz="2600" dirty="0"/>
              <a:t>one machine handles a </a:t>
            </a:r>
            <a:r>
              <a:rPr lang="en-US" sz="2600" dirty="0" err="1"/>
              <a:t>subrange</a:t>
            </a:r>
            <a:r>
              <a:rPr lang="en-US" sz="2600" dirty="0"/>
              <a:t> of terms</a:t>
            </a:r>
          </a:p>
          <a:p>
            <a:pPr lvl="2" algn="just"/>
            <a:r>
              <a:rPr lang="en-US" sz="2600" b="1" i="1" dirty="0">
                <a:solidFill>
                  <a:srgbClr val="FF0000"/>
                </a:solidFill>
              </a:rPr>
              <a:t>Document-partitioned: </a:t>
            </a:r>
            <a:r>
              <a:rPr lang="en-US" sz="2600" dirty="0"/>
              <a:t>one machine handles a </a:t>
            </a:r>
            <a:r>
              <a:rPr lang="en-US" sz="2600" dirty="0" err="1"/>
              <a:t>subrange</a:t>
            </a:r>
            <a:r>
              <a:rPr lang="en-US" sz="2600" dirty="0"/>
              <a:t> of documents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Most search engines use a document-partitioned index, better load balancing, etc.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7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5059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b="1" dirty="0"/>
              <a:t>Schema of map and reduce functions</a:t>
            </a:r>
          </a:p>
          <a:p>
            <a:pPr eaLnBrk="1" hangingPunct="1"/>
            <a:r>
              <a:rPr lang="en-US" sz="2400" dirty="0"/>
              <a:t>map: input → list(k, v)     reduce: (</a:t>
            </a:r>
            <a:r>
              <a:rPr lang="en-US" sz="2400" dirty="0" err="1"/>
              <a:t>k,list</a:t>
            </a:r>
            <a:r>
              <a:rPr lang="en-US" sz="2400" dirty="0"/>
              <a:t>(v)) → output</a:t>
            </a:r>
          </a:p>
          <a:p>
            <a:pPr eaLnBrk="1" hangingPunct="1"/>
            <a:r>
              <a:rPr lang="en-US" sz="2400" b="1" dirty="0"/>
              <a:t>Instantiation of the schema for index construction</a:t>
            </a:r>
          </a:p>
          <a:p>
            <a:pPr eaLnBrk="1" hangingPunct="1"/>
            <a:r>
              <a:rPr lang="en-US" sz="2400" dirty="0"/>
              <a:t>map: web collection → list(</a:t>
            </a:r>
            <a:r>
              <a:rPr lang="en-US" sz="2400" dirty="0" err="1"/>
              <a:t>termID</a:t>
            </a:r>
            <a:r>
              <a:rPr lang="en-US" sz="2400" dirty="0"/>
              <a:t>, </a:t>
            </a:r>
            <a:r>
              <a:rPr lang="en-US" sz="2400" dirty="0" err="1"/>
              <a:t>docID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sz="2400" dirty="0"/>
              <a:t>reduce: (&lt;termID1, list(</a:t>
            </a:r>
            <a:r>
              <a:rPr lang="en-US" sz="2400" dirty="0" err="1"/>
              <a:t>docID</a:t>
            </a:r>
            <a:r>
              <a:rPr lang="en-US" sz="2400" dirty="0"/>
              <a:t>)&gt;, &lt;termID2, list(</a:t>
            </a:r>
            <a:r>
              <a:rPr lang="en-US" sz="2400" dirty="0" err="1"/>
              <a:t>docID</a:t>
            </a:r>
            <a:r>
              <a:rPr lang="en-US" sz="2400" dirty="0"/>
              <a:t>)&gt;, …) </a:t>
            </a:r>
          </a:p>
          <a:p>
            <a:pPr eaLnBrk="1" hangingPunct="1"/>
            <a:r>
              <a:rPr lang="en-US" dirty="0"/>
              <a:t>				</a:t>
            </a:r>
            <a:r>
              <a:rPr lang="en-US" sz="2400" dirty="0"/>
              <a:t>→ (postings list1, postings list2, …)</a:t>
            </a:r>
          </a:p>
          <a:p>
            <a:pPr eaLnBrk="1" hangingPunct="1"/>
            <a:r>
              <a:rPr lang="en-US" sz="2400" b="1" dirty="0"/>
              <a:t>Example for index construction</a:t>
            </a:r>
          </a:p>
          <a:p>
            <a:pPr eaLnBrk="1" hangingPunct="1"/>
            <a:r>
              <a:rPr lang="en-US" sz="2400" dirty="0"/>
              <a:t>map: d2 : C died. d1 : C came, C </a:t>
            </a:r>
            <a:r>
              <a:rPr lang="en-US" sz="2400" dirty="0" err="1"/>
              <a:t>c’ed</a:t>
            </a:r>
            <a:r>
              <a:rPr lang="en-US" sz="2400" dirty="0"/>
              <a:t>. </a:t>
            </a:r>
            <a:r>
              <a:rPr lang="en-US" sz="2400" b="1" dirty="0"/>
              <a:t>→ (&lt;C, d2&gt;, &lt;died,d2&gt;, &lt;C,d1&gt;, &lt;came,d1&gt;, &lt;C,d1&gt;, &lt;</a:t>
            </a:r>
            <a:r>
              <a:rPr lang="en-US" sz="2400" b="1" dirty="0" err="1"/>
              <a:t>c’ed</a:t>
            </a:r>
            <a:r>
              <a:rPr lang="en-US" sz="2400" b="1" dirty="0"/>
              <a:t>, d1&gt;</a:t>
            </a:r>
          </a:p>
          <a:p>
            <a:pPr eaLnBrk="1" hangingPunct="1"/>
            <a:r>
              <a:rPr lang="en-US" sz="2400" dirty="0"/>
              <a:t>reduce: (&lt;C,(d2,d1,d1)&gt;, &lt;died,(d2)&gt;, &lt;came,(d1)&gt;, &lt;</a:t>
            </a:r>
            <a:r>
              <a:rPr lang="en-US" sz="2400" dirty="0" err="1"/>
              <a:t>c’ed</a:t>
            </a:r>
            <a:r>
              <a:rPr lang="en-US" sz="2400" dirty="0"/>
              <a:t>,(d1)&gt;)  →  </a:t>
            </a:r>
            <a:r>
              <a:rPr lang="en-US" sz="2400" b="1" dirty="0"/>
              <a:t>(&lt;C,(d1:2,d2:1)&gt;, &lt;died,(d2:1)&gt;, &lt;came,(d1:1)&gt;, &lt;</a:t>
            </a:r>
            <a:r>
              <a:rPr lang="en-US" sz="2400" b="1" dirty="0" err="1"/>
              <a:t>c’ed</a:t>
            </a:r>
            <a:r>
              <a:rPr lang="en-US" sz="2400" b="1" dirty="0"/>
              <a:t>,(d1:1)&gt;)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for index construction 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887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So far, we have assumed that the document collection is static, fine for collections that change infrequently or never (e.g., the Bible or Shakespeare).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Most collections are modified frequently with documents being added, deleted, and updated. </a:t>
            </a:r>
          </a:p>
          <a:p>
            <a:pPr lvl="2" algn="just"/>
            <a:r>
              <a:rPr lang="en-IN" sz="2800" dirty="0"/>
              <a:t> new terms need to be added to the dictionary, </a:t>
            </a:r>
          </a:p>
          <a:p>
            <a:pPr lvl="2" algn="just"/>
            <a:r>
              <a:rPr lang="en-IN" sz="2800" dirty="0"/>
              <a:t> postings lists need to be updated for existing terms.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Indexing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1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Maintain “big” main index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New docs go into “small” auxiliary index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Search across both, merge results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Deletions</a:t>
            </a:r>
          </a:p>
          <a:p>
            <a:pPr lvl="2" algn="just"/>
            <a:r>
              <a:rPr lang="en-US" sz="2600" dirty="0"/>
              <a:t>Invalidation bit-vector for deleted docs</a:t>
            </a:r>
          </a:p>
          <a:p>
            <a:pPr lvl="2" algn="just"/>
            <a:r>
              <a:rPr lang="en-US" sz="2600" dirty="0"/>
              <a:t>Filter docs output on a search result by this invalidation bit-vector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Periodically, re-index into one main index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Simplest approach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16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/>
              <a:t>Problem of frequent merges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/>
              <a:t>Poor performance during merge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/>
              <a:t>Actually:</a:t>
            </a:r>
          </a:p>
          <a:p>
            <a:pPr lvl="1" algn="just" eaLnBrk="1" hangingPunct="1"/>
            <a:r>
              <a:rPr lang="en-US" sz="2000" dirty="0"/>
              <a:t>Merging of the auxiliary index into the main index is efficient if we keep a separate file for each postings list.</a:t>
            </a:r>
          </a:p>
          <a:p>
            <a:pPr lvl="1" algn="just" eaLnBrk="1" hangingPunct="1"/>
            <a:r>
              <a:rPr lang="en-US" sz="2000" dirty="0"/>
              <a:t>Merge is the same as a simple append.</a:t>
            </a:r>
          </a:p>
          <a:p>
            <a:pPr lvl="1" algn="just" eaLnBrk="1" hangingPunct="1"/>
            <a:r>
              <a:rPr lang="en-US" sz="2000" dirty="0"/>
              <a:t>But then we would need a lot of files – inefficient for O/S.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/>
              <a:t>Assumption : The index is one big file.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/>
              <a:t>In reality: Use a scheme somewhere in between (e.g., split very large postings lists, collect postings lists of length 1 in one file etc.)</a:t>
            </a:r>
          </a:p>
        </p:txBody>
      </p:sp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with main and auxiliary indexes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496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Maintain a series of indexes, each twice as large as the previous one.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Keep smallest (Z</a:t>
            </a:r>
            <a:r>
              <a:rPr lang="en-US" baseline="-25000" dirty="0"/>
              <a:t>0</a:t>
            </a:r>
            <a:r>
              <a:rPr lang="en-US" dirty="0"/>
              <a:t>) in memory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Larger ones (I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…) on disk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If Z</a:t>
            </a:r>
            <a:r>
              <a:rPr lang="en-US" baseline="-25000" dirty="0"/>
              <a:t>0</a:t>
            </a:r>
            <a:r>
              <a:rPr lang="en-US" dirty="0"/>
              <a:t> gets too big (&gt; </a:t>
            </a:r>
            <a:r>
              <a:rPr lang="en-US" i="1" dirty="0"/>
              <a:t>n</a:t>
            </a:r>
            <a:r>
              <a:rPr lang="en-US" dirty="0"/>
              <a:t>), write to disk as I</a:t>
            </a:r>
            <a:r>
              <a:rPr lang="en-US" baseline="-25000" dirty="0"/>
              <a:t>0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or merge with I</a:t>
            </a:r>
            <a:r>
              <a:rPr lang="en-US" baseline="-25000" dirty="0"/>
              <a:t>0</a:t>
            </a:r>
            <a:r>
              <a:rPr lang="en-US" dirty="0"/>
              <a:t> (if I</a:t>
            </a:r>
            <a:r>
              <a:rPr lang="en-US" baseline="-25000" dirty="0"/>
              <a:t>0</a:t>
            </a:r>
            <a:r>
              <a:rPr lang="en-US" dirty="0"/>
              <a:t> already exists) as Z</a:t>
            </a:r>
            <a:r>
              <a:rPr lang="en-US" baseline="-25000" dirty="0"/>
              <a:t>1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Either write merge Z</a:t>
            </a:r>
            <a:r>
              <a:rPr lang="en-US" baseline="-25000" dirty="0"/>
              <a:t>1</a:t>
            </a:r>
            <a:r>
              <a:rPr lang="en-US" dirty="0"/>
              <a:t> to disk as I</a:t>
            </a:r>
            <a:r>
              <a:rPr lang="en-US" baseline="-25000" dirty="0"/>
              <a:t>1</a:t>
            </a:r>
            <a:r>
              <a:rPr lang="en-US" dirty="0"/>
              <a:t> (if no I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Or merge with I</a:t>
            </a:r>
            <a:r>
              <a:rPr lang="en-US" baseline="-25000" dirty="0"/>
              <a:t>1</a:t>
            </a:r>
            <a:r>
              <a:rPr lang="en-US" dirty="0"/>
              <a:t> to form Z</a:t>
            </a:r>
            <a:r>
              <a:rPr lang="en-US" baseline="-25000" dirty="0"/>
              <a:t>2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Logarithmic merge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33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610600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Collection-wide statistics are hard to maintain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E.g., when we spoke of spell-correction: which of several corrected alternatives do we present to the user?</a:t>
            </a:r>
          </a:p>
          <a:p>
            <a:pPr lvl="2" algn="just"/>
            <a:r>
              <a:rPr lang="en-US" dirty="0"/>
              <a:t>We said, pick the one with the most hits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dirty="0"/>
              <a:t>How do we maintain the top ones with multiple indexes and invalidation bit vectors?</a:t>
            </a:r>
          </a:p>
          <a:p>
            <a:pPr lvl="2" algn="just"/>
            <a:r>
              <a:rPr lang="en-US" dirty="0"/>
              <a:t>One possibility: ignore everything but the main index for such ordering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issues with multiple indexes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65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All the large search engines now do dynamic indexing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Their indices have frequent incremental changes</a:t>
            </a:r>
          </a:p>
          <a:p>
            <a:pPr lvl="2" algn="just"/>
            <a:r>
              <a:rPr lang="en-US" sz="2600" dirty="0"/>
              <a:t>News items, blogs, new topical web pages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800" dirty="0"/>
              <a:t>But (sometimes/typically) they also periodically reconstruct the index from scratch</a:t>
            </a:r>
          </a:p>
          <a:p>
            <a:pPr lvl="2" algn="just"/>
            <a:r>
              <a:rPr lang="en-US" sz="2600" dirty="0"/>
              <a:t>Query processing is then switched to the new index, and the old index is then deleted</a:t>
            </a:r>
          </a:p>
          <a:p>
            <a:pPr lvl="2" algn="just" eaLnBrk="1" hangingPunct="1"/>
            <a:endParaRPr lang="en-US" sz="2800" dirty="0"/>
          </a:p>
        </p:txBody>
      </p:sp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indexing at search engines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29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-29817" y="1493837"/>
            <a:ext cx="9021417" cy="45259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Positional indexes</a:t>
            </a:r>
          </a:p>
          <a:p>
            <a:pPr lvl="2"/>
            <a:r>
              <a:rPr lang="en-US" sz="2000" dirty="0"/>
              <a:t>Same sort of sorting problem … just larger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Building character n-gram indexes:</a:t>
            </a:r>
          </a:p>
          <a:p>
            <a:pPr lvl="1" eaLnBrk="1" hangingPunct="1"/>
            <a:r>
              <a:rPr lang="en-US" sz="2000" dirty="0"/>
              <a:t>As text is parsed, enumerate </a:t>
            </a:r>
            <a:r>
              <a:rPr lang="en-US" sz="2000" i="1" dirty="0"/>
              <a:t>n-</a:t>
            </a:r>
            <a:r>
              <a:rPr lang="en-US" sz="2000" dirty="0"/>
              <a:t>grams.</a:t>
            </a:r>
          </a:p>
          <a:p>
            <a:pPr lvl="1" eaLnBrk="1" hangingPunct="1"/>
            <a:r>
              <a:rPr lang="en-US" sz="2000" dirty="0"/>
              <a:t>For each </a:t>
            </a:r>
            <a:r>
              <a:rPr lang="en-US" sz="2000" i="1" dirty="0"/>
              <a:t>n-</a:t>
            </a:r>
            <a:r>
              <a:rPr lang="en-US" sz="2000" dirty="0"/>
              <a:t>gram, need pointers to all dictionary terms containing it – the “postings”.</a:t>
            </a:r>
          </a:p>
          <a:p>
            <a:pPr lvl="1" eaLnBrk="1" hangingPunct="1"/>
            <a:r>
              <a:rPr lang="en-US" sz="2000" dirty="0"/>
              <a:t>Note that the same “postings entry” will arise repeatedly in parsing the docs – need efficient hashing to keep track of this.</a:t>
            </a:r>
          </a:p>
          <a:p>
            <a:pPr lvl="2" eaLnBrk="1" hangingPunct="1"/>
            <a:r>
              <a:rPr lang="en-US" sz="2000" dirty="0"/>
              <a:t>E.g., that the trigram </a:t>
            </a:r>
            <a:r>
              <a:rPr lang="en-US" sz="2000" i="1" u="sng" dirty="0" err="1"/>
              <a:t>uou</a:t>
            </a:r>
            <a:r>
              <a:rPr lang="en-US" sz="2000" dirty="0"/>
              <a:t> occurs in the term </a:t>
            </a:r>
            <a:r>
              <a:rPr lang="en-US" sz="2000" b="1" i="1" dirty="0"/>
              <a:t>deciduous</a:t>
            </a:r>
            <a:r>
              <a:rPr lang="en-US" sz="2000" dirty="0"/>
              <a:t> will be discovered on each text occurrence of </a:t>
            </a:r>
            <a:r>
              <a:rPr lang="en-US" sz="2000" b="1" i="1" dirty="0"/>
              <a:t>deciduous</a:t>
            </a:r>
          </a:p>
          <a:p>
            <a:pPr lvl="2" eaLnBrk="1" hangingPunct="1"/>
            <a:r>
              <a:rPr lang="en-US" sz="2000" dirty="0"/>
              <a:t>Only need to process each term once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sorts of indexes</a:t>
            </a: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4.5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4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Index parameters vs. what we index </a:t>
            </a:r>
            <a:r>
              <a:rPr lang="en-US" sz="2800" dirty="0">
                <a:ea typeface="ＭＳ Ｐゴシック" panose="020B0600070205080204" pitchFamily="34" charset="-128"/>
              </a:rPr>
              <a:t>(details </a:t>
            </a:r>
            <a:r>
              <a:rPr lang="en-US" sz="2800" i="1" dirty="0">
                <a:ea typeface="ＭＳ Ｐゴシック" panose="020B0600070205080204" pitchFamily="34" charset="-128"/>
              </a:rPr>
              <a:t>IIR </a:t>
            </a:r>
            <a:r>
              <a:rPr lang="en-US" sz="2800" dirty="0">
                <a:ea typeface="ＭＳ Ｐゴシック" panose="020B0600070205080204" pitchFamily="34" charset="-128"/>
              </a:rPr>
              <a:t>Table 5.1)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752600"/>
          <a:ext cx="9067800" cy="401654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997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size of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word types (terms)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non-positional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postings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positional postings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dictionary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non-positional index 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positional index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Size (K)</a:t>
                      </a:r>
                    </a:p>
                  </a:txBody>
                  <a:tcPr marT="45713" marB="45713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∆%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cumul 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Size (K)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∆ 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cumul %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Size (K)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∆ 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cumul %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Unfiltered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484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109,971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197,879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pitchFamily="-112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No numbers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474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100,680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179,158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Case folding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392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96,969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179,158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30 stopwords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391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83,390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-24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121,858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150 stopwords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391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67,002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94,517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-47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stemming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322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-33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63,812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-42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94,517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pitchFamily="-112" charset="0"/>
                        </a:rPr>
                        <a:t>-52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0" y="4267200"/>
            <a:ext cx="5562600" cy="762000"/>
            <a:chOff x="2590800" y="4267200"/>
            <a:chExt cx="5562600" cy="762000"/>
          </a:xfrm>
        </p:grpSpPr>
        <p:sp>
          <p:nvSpPr>
            <p:cNvPr id="19566" name="Rectangle 4"/>
            <p:cNvSpPr>
              <a:spLocks noChangeArrowheads="1"/>
            </p:cNvSpPr>
            <p:nvPr/>
          </p:nvSpPr>
          <p:spPr bwMode="auto">
            <a:xfrm>
              <a:off x="2590800" y="4648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567" name="Rectangle 5"/>
            <p:cNvSpPr>
              <a:spLocks noChangeArrowheads="1"/>
            </p:cNvSpPr>
            <p:nvPr/>
          </p:nvSpPr>
          <p:spPr bwMode="auto">
            <a:xfrm>
              <a:off x="7620000" y="4267200"/>
              <a:ext cx="533400" cy="3810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cs typeface="Arial Unicode MS" panose="020B0604020202020204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956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5.1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90800" y="5029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00" y="5410200"/>
            <a:ext cx="533400" cy="3810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4678" y="6286521"/>
            <a:ext cx="3429024" cy="357190"/>
          </a:xfrm>
        </p:spPr>
        <p:txBody>
          <a:bodyPr/>
          <a:lstStyle/>
          <a:p>
            <a:pPr>
              <a:defRPr/>
            </a:pPr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0091E-AB96-4DA7-998C-916B56BEF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5" y="267905"/>
            <a:ext cx="8496944" cy="68335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B61D-1A06-4125-9B3E-6330344829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8CA5-AC00-4863-8EDF-54EF46DB6C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5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974" y="1417638"/>
            <a:ext cx="8663152" cy="4525963"/>
          </a:xfrm>
        </p:spPr>
        <p:txBody>
          <a:bodyPr>
            <a:normAutofit/>
          </a:bodyPr>
          <a:lstStyle/>
          <a:p>
            <a:pPr algn="just"/>
            <a:endParaRPr lang="en-US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Lossless compression: </a:t>
            </a:r>
            <a:r>
              <a:rPr lang="en-US" dirty="0">
                <a:ea typeface="ＭＳ Ｐゴシック" panose="020B0600070205080204" pitchFamily="34" charset="-128"/>
              </a:rPr>
              <a:t>All information is preserved</a:t>
            </a:r>
          </a:p>
          <a:p>
            <a:pPr lvl="1" algn="just"/>
            <a:r>
              <a:rPr lang="en-US" sz="2400" dirty="0">
                <a:ea typeface="ＭＳ Ｐゴシック" panose="020B0600070205080204" pitchFamily="34" charset="-128"/>
              </a:rPr>
              <a:t>What we mostly do in IR</a:t>
            </a:r>
          </a:p>
          <a:p>
            <a:pPr algn="just"/>
            <a:r>
              <a:rPr lang="en-US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Lossy</a:t>
            </a:r>
            <a:r>
              <a:rPr lang="en-US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 compression</a:t>
            </a:r>
            <a:r>
              <a:rPr lang="en-US" dirty="0">
                <a:ea typeface="ＭＳ Ｐゴシック" panose="020B0600070205080204" pitchFamily="34" charset="-128"/>
              </a:rPr>
              <a:t>: Discard some information</a:t>
            </a:r>
          </a:p>
          <a:p>
            <a:pPr algn="just"/>
            <a:endParaRPr lang="en-US" dirty="0">
              <a:ea typeface="ＭＳ Ｐゴシック" panose="020B0600070205080204" pitchFamily="34" charset="-128"/>
            </a:endParaRPr>
          </a:p>
          <a:p>
            <a:pPr algn="just"/>
            <a:endParaRPr lang="en-US" dirty="0">
              <a:ea typeface="ＭＳ Ｐゴシック" panose="020B0600070205080204" pitchFamily="34" charset="-12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anose="020B0600070205080204" pitchFamily="34" charset="-128"/>
              </a:rPr>
              <a:t>Several of the preprocessing steps can be viewed as </a:t>
            </a:r>
            <a:r>
              <a:rPr lang="en-US" dirty="0" err="1">
                <a:ea typeface="ＭＳ Ｐゴシック" panose="020B0600070205080204" pitchFamily="34" charset="-128"/>
              </a:rPr>
              <a:t>lossy</a:t>
            </a:r>
            <a:r>
              <a:rPr lang="en-US" dirty="0">
                <a:ea typeface="ＭＳ Ｐゴシック" panose="020B0600070205080204" pitchFamily="34" charset="-128"/>
              </a:rPr>
              <a:t> compression: case folding, stop words, stemming, number elimination.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ＭＳ Ｐゴシック" panose="020B0600070205080204" pitchFamily="34" charset="-128"/>
              </a:rPr>
              <a:t>Lossless vs. </a:t>
            </a:r>
            <a:r>
              <a:rPr lang="en-US" dirty="0" err="1">
                <a:ea typeface="ＭＳ Ｐゴシック" panose="020B0600070205080204" pitchFamily="34" charset="-128"/>
              </a:rPr>
              <a:t>lossy</a:t>
            </a:r>
            <a:r>
              <a:rPr lang="en-US" dirty="0">
                <a:ea typeface="ＭＳ Ｐゴシック" panose="020B0600070205080204" pitchFamily="34" charset="-128"/>
              </a:rPr>
              <a:t> compression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31/12/2023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ZG537;INFORMATION RETRIEVAL; L6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5830</TotalTime>
  <Words>4912</Words>
  <Application>Microsoft Office PowerPoint</Application>
  <PresentationFormat>On-screen Show (4:3)</PresentationFormat>
  <Paragraphs>763</Paragraphs>
  <Slides>80</Slides>
  <Notes>8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  <vt:variant>
        <vt:lpstr>Custom Shows</vt:lpstr>
      </vt:variant>
      <vt:variant>
        <vt:i4>1</vt:i4>
      </vt:variant>
    </vt:vector>
  </HeadingPairs>
  <TitlesOfParts>
    <vt:vector size="91" baseType="lpstr">
      <vt:lpstr>Arial</vt:lpstr>
      <vt:lpstr>Calibri</vt:lpstr>
      <vt:lpstr>Lucida Sans</vt:lpstr>
      <vt:lpstr>Symbol</vt:lpstr>
      <vt:lpstr>Times New Roman</vt:lpstr>
      <vt:lpstr>Wingdings</vt:lpstr>
      <vt:lpstr>Office Theme</vt:lpstr>
      <vt:lpstr>1_Custom Design</vt:lpstr>
      <vt:lpstr>Custom Design</vt:lpstr>
      <vt:lpstr>Document</vt:lpstr>
      <vt:lpstr>AIMLCZG537/DSECLZG537 Information Retrieval</vt:lpstr>
      <vt:lpstr>PowerPoint Presentation</vt:lpstr>
      <vt:lpstr>Need for Compression</vt:lpstr>
      <vt:lpstr>Why compression for inverted indexes?</vt:lpstr>
      <vt:lpstr>PowerPoint Presentation</vt:lpstr>
      <vt:lpstr>PowerPoint Presentation</vt:lpstr>
      <vt:lpstr>PowerPoint Presentation</vt:lpstr>
      <vt:lpstr>Index parameters vs. what we index (details IIR Table 5.1)</vt:lpstr>
      <vt:lpstr>Lossless vs. lossy compression</vt:lpstr>
      <vt:lpstr>Vocabulary vs. collection size</vt:lpstr>
      <vt:lpstr>Estimating the number of terms</vt:lpstr>
      <vt:lpstr>Heaps’ Law</vt:lpstr>
      <vt:lpstr>PowerPoint Presentation</vt:lpstr>
      <vt:lpstr>Zipf’s law:Modeling the distribution of terms</vt:lpstr>
      <vt:lpstr>Zipf consequences</vt:lpstr>
      <vt:lpstr>PowerPoint Presentation</vt:lpstr>
      <vt:lpstr>Dictionary storage</vt:lpstr>
      <vt:lpstr>PowerPoint Presentation</vt:lpstr>
      <vt:lpstr>Compressing the term list:  Dictionary-as-a-String</vt:lpstr>
      <vt:lpstr>Space for dictionary as a string</vt:lpstr>
      <vt:lpstr>Blocking</vt:lpstr>
      <vt:lpstr>Net</vt:lpstr>
      <vt:lpstr>Exercise</vt:lpstr>
      <vt:lpstr>Exercise</vt:lpstr>
      <vt:lpstr>Dictionary search without blocking</vt:lpstr>
      <vt:lpstr>Dictionary search with blocking</vt:lpstr>
      <vt:lpstr>Front coding</vt:lpstr>
      <vt:lpstr>RCV1 dictionary compression summary</vt:lpstr>
      <vt:lpstr>POSTINGS COMPRESSION</vt:lpstr>
      <vt:lpstr>Postings compression</vt:lpstr>
      <vt:lpstr>Postings: two conflicting forces</vt:lpstr>
      <vt:lpstr>Postings file entry</vt:lpstr>
      <vt:lpstr>Three postings entries</vt:lpstr>
      <vt:lpstr>Variable length encoding</vt:lpstr>
      <vt:lpstr>Variable Byte (VB) codes</vt:lpstr>
      <vt:lpstr>Example</vt:lpstr>
      <vt:lpstr>PowerPoint Presentation</vt:lpstr>
      <vt:lpstr>PowerPoint Presentation</vt:lpstr>
      <vt:lpstr>RCV1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data centers</vt:lpstr>
      <vt:lpstr>PowerPoint Presentation</vt:lpstr>
      <vt:lpstr>PowerPoint Presentation</vt:lpstr>
      <vt:lpstr>PowerPoint Presentation</vt:lpstr>
      <vt:lpstr>Distributed indexing</vt:lpstr>
      <vt:lpstr>PowerPoint Presentation</vt:lpstr>
      <vt:lpstr>Map Phase-Parsers</vt:lpstr>
      <vt:lpstr>Reduce phase - Inverters</vt:lpstr>
      <vt:lpstr>Data flow</vt:lpstr>
      <vt:lpstr>MapReduce</vt:lpstr>
      <vt:lpstr>MapReduce</vt:lpstr>
      <vt:lpstr>Schema for index construction in MapReduce</vt:lpstr>
      <vt:lpstr>PowerPoint Presentation</vt:lpstr>
      <vt:lpstr>Simplest approach</vt:lpstr>
      <vt:lpstr>Issues with main and auxiliary indexes</vt:lpstr>
      <vt:lpstr>Logarithmic merge</vt:lpstr>
      <vt:lpstr>PowerPoint Presentation</vt:lpstr>
      <vt:lpstr>Further issues with multiple indexes</vt:lpstr>
      <vt:lpstr>Dynamic indexing at search engines</vt:lpstr>
      <vt:lpstr>Other sorts of indexes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Maheswari V</cp:lastModifiedBy>
  <cp:revision>448</cp:revision>
  <dcterms:created xsi:type="dcterms:W3CDTF">2011-09-14T09:42:05Z</dcterms:created>
  <dcterms:modified xsi:type="dcterms:W3CDTF">2023-12-30T10:57:03Z</dcterms:modified>
</cp:coreProperties>
</file>