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ppins Bold" charset="1" panose="00000800000000000000"/>
      <p:regular r:id="rId15"/>
    </p:embeddedFont>
    <p:embeddedFont>
      <p:font typeface="Poppins Light" charset="1" panose="00000400000000000000"/>
      <p:regular r:id="rId16"/>
    </p:embeddedFont>
    <p:embeddedFont>
      <p:font typeface="Poppins" charset="1" panose="00000500000000000000"/>
      <p:regular r:id="rId17"/>
    </p:embeddedFont>
    <p:embeddedFont>
      <p:font typeface="Open Sans" charset="1" panose="020B0606030504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77686" y="3584805"/>
            <a:ext cx="20814942" cy="8825535"/>
          </a:xfrm>
          <a:custGeom>
            <a:avLst/>
            <a:gdLst/>
            <a:ahLst/>
            <a:cxnLst/>
            <a:rect r="r" b="b" t="t" l="l"/>
            <a:pathLst>
              <a:path h="8825535" w="20814942">
                <a:moveTo>
                  <a:pt x="0" y="0"/>
                </a:moveTo>
                <a:lnTo>
                  <a:pt x="20814942" y="0"/>
                </a:lnTo>
                <a:lnTo>
                  <a:pt x="20814942" y="8825536"/>
                </a:lnTo>
                <a:lnTo>
                  <a:pt x="0" y="8825536"/>
                </a:lnTo>
                <a:lnTo>
                  <a:pt x="0" y="0"/>
                </a:lnTo>
                <a:close/>
              </a:path>
            </a:pathLst>
          </a:custGeom>
          <a:blipFill>
            <a:blip r:embed="rId2">
              <a:alphaModFix amt="60000"/>
            </a:blip>
            <a:stretch>
              <a:fillRect l="0" t="0" r="0" b="0"/>
            </a:stretch>
          </a:blipFill>
        </p:spPr>
      </p:sp>
      <p:sp>
        <p:nvSpPr>
          <p:cNvPr name="TextBox 3" id="3"/>
          <p:cNvSpPr txBox="true"/>
          <p:nvPr/>
        </p:nvSpPr>
        <p:spPr>
          <a:xfrm rot="0">
            <a:off x="2127470" y="4309213"/>
            <a:ext cx="14604630" cy="1483751"/>
          </a:xfrm>
          <a:prstGeom prst="rect">
            <a:avLst/>
          </a:prstGeom>
        </p:spPr>
        <p:txBody>
          <a:bodyPr anchor="t" rtlCol="false" tIns="0" lIns="0" bIns="0" rIns="0">
            <a:spAutoFit/>
          </a:bodyPr>
          <a:lstStyle/>
          <a:p>
            <a:pPr algn="ctr">
              <a:lnSpc>
                <a:spcPts val="10415"/>
              </a:lnSpc>
            </a:pPr>
            <a:r>
              <a:rPr lang="en-US" b="true" sz="10415" spc="-208">
                <a:solidFill>
                  <a:srgbClr val="FFFFFF"/>
                </a:solidFill>
                <a:latin typeface="Poppins Bold"/>
                <a:ea typeface="Poppins Bold"/>
                <a:cs typeface="Poppins Bold"/>
                <a:sym typeface="Poppins Bold"/>
              </a:rPr>
              <a:t>BIG BANG MODEL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7230790" y="1270173"/>
            <a:ext cx="3826419" cy="590607"/>
          </a:xfrm>
          <a:prstGeom prst="rect">
            <a:avLst/>
          </a:prstGeom>
        </p:spPr>
        <p:txBody>
          <a:bodyPr anchor="t" rtlCol="false" tIns="0" lIns="0" bIns="0" rIns="0">
            <a:spAutoFit/>
          </a:bodyPr>
          <a:lstStyle/>
          <a:p>
            <a:pPr algn="ctr">
              <a:lnSpc>
                <a:spcPts val="4127"/>
              </a:lnSpc>
            </a:pPr>
            <a:r>
              <a:rPr lang="en-US" sz="4127">
                <a:solidFill>
                  <a:srgbClr val="FFFFFF"/>
                </a:solidFill>
                <a:latin typeface="Poppins Light"/>
                <a:ea typeface="Poppins Light"/>
                <a:cs typeface="Poppins Light"/>
                <a:sym typeface="Poppins Light"/>
              </a:rPr>
              <a:t>KELOMPOK 6</a:t>
            </a:r>
          </a:p>
        </p:txBody>
      </p:sp>
      <p:sp>
        <p:nvSpPr>
          <p:cNvPr name="Freeform 3" id="3"/>
          <p:cNvSpPr/>
          <p:nvPr/>
        </p:nvSpPr>
        <p:spPr>
          <a:xfrm flipH="false" flipV="false" rot="0">
            <a:off x="-977686" y="3584805"/>
            <a:ext cx="20814942" cy="8825535"/>
          </a:xfrm>
          <a:custGeom>
            <a:avLst/>
            <a:gdLst/>
            <a:ahLst/>
            <a:cxnLst/>
            <a:rect r="r" b="b" t="t" l="l"/>
            <a:pathLst>
              <a:path h="8825535" w="20814942">
                <a:moveTo>
                  <a:pt x="0" y="0"/>
                </a:moveTo>
                <a:lnTo>
                  <a:pt x="20814942" y="0"/>
                </a:lnTo>
                <a:lnTo>
                  <a:pt x="20814942" y="8825536"/>
                </a:lnTo>
                <a:lnTo>
                  <a:pt x="0" y="8825536"/>
                </a:lnTo>
                <a:lnTo>
                  <a:pt x="0" y="0"/>
                </a:lnTo>
                <a:close/>
              </a:path>
            </a:pathLst>
          </a:custGeom>
          <a:blipFill>
            <a:blip r:embed="rId2">
              <a:alphaModFix amt="60000"/>
            </a:blip>
            <a:stretch>
              <a:fillRect l="0" t="0" r="0" b="0"/>
            </a:stretch>
          </a:blipFill>
        </p:spPr>
      </p:sp>
      <p:sp>
        <p:nvSpPr>
          <p:cNvPr name="TextBox 4" id="4"/>
          <p:cNvSpPr txBox="true"/>
          <p:nvPr/>
        </p:nvSpPr>
        <p:spPr>
          <a:xfrm rot="0">
            <a:off x="6176963" y="3480817"/>
            <a:ext cx="5934074" cy="663575"/>
          </a:xfrm>
          <a:prstGeom prst="rect">
            <a:avLst/>
          </a:prstGeom>
        </p:spPr>
        <p:txBody>
          <a:bodyPr anchor="t" rtlCol="false" tIns="0" lIns="0" bIns="0" rIns="0">
            <a:spAutoFit/>
          </a:bodyPr>
          <a:lstStyle/>
          <a:p>
            <a:pPr algn="ctr">
              <a:lnSpc>
                <a:spcPts val="2499"/>
              </a:lnSpc>
            </a:pPr>
            <a:r>
              <a:rPr lang="en-US" sz="2499">
                <a:solidFill>
                  <a:srgbClr val="C3C5C6"/>
                </a:solidFill>
                <a:latin typeface="Poppins Light"/>
                <a:ea typeface="Poppins Light"/>
                <a:cs typeface="Poppins Light"/>
                <a:sym typeface="Poppins Light"/>
              </a:rPr>
              <a:t>Audita Cahyani Amiruddin</a:t>
            </a:r>
          </a:p>
          <a:p>
            <a:pPr algn="ctr">
              <a:lnSpc>
                <a:spcPts val="2499"/>
              </a:lnSpc>
            </a:pPr>
            <a:r>
              <a:rPr lang="en-US" sz="2499">
                <a:solidFill>
                  <a:srgbClr val="C3C5C6"/>
                </a:solidFill>
                <a:latin typeface="Poppins Light"/>
                <a:ea typeface="Poppins Light"/>
                <a:cs typeface="Poppins Light"/>
                <a:sym typeface="Poppins Light"/>
              </a:rPr>
              <a:t>13020230101</a:t>
            </a:r>
          </a:p>
        </p:txBody>
      </p:sp>
      <p:sp>
        <p:nvSpPr>
          <p:cNvPr name="TextBox 5" id="5"/>
          <p:cNvSpPr txBox="true"/>
          <p:nvPr/>
        </p:nvSpPr>
        <p:spPr>
          <a:xfrm rot="0">
            <a:off x="7674251" y="4816475"/>
            <a:ext cx="2939497" cy="673100"/>
          </a:xfrm>
          <a:prstGeom prst="rect">
            <a:avLst/>
          </a:prstGeom>
        </p:spPr>
        <p:txBody>
          <a:bodyPr anchor="t" rtlCol="false" tIns="0" lIns="0" bIns="0" rIns="0">
            <a:spAutoFit/>
          </a:bodyPr>
          <a:lstStyle/>
          <a:p>
            <a:pPr algn="ctr">
              <a:lnSpc>
                <a:spcPts val="2500"/>
              </a:lnSpc>
            </a:pPr>
            <a:r>
              <a:rPr lang="en-US" sz="2500">
                <a:solidFill>
                  <a:srgbClr val="C3C5C6"/>
                </a:solidFill>
                <a:latin typeface="Poppins Light"/>
                <a:ea typeface="Poppins Light"/>
                <a:cs typeface="Poppins Light"/>
                <a:sym typeface="Poppins Light"/>
              </a:rPr>
              <a:t>Wulan Rahmani </a:t>
            </a:r>
          </a:p>
          <a:p>
            <a:pPr algn="ctr">
              <a:lnSpc>
                <a:spcPts val="2500"/>
              </a:lnSpc>
            </a:pPr>
            <a:r>
              <a:rPr lang="en-US" sz="2500">
                <a:solidFill>
                  <a:srgbClr val="C3C5C6"/>
                </a:solidFill>
                <a:latin typeface="Poppins Light"/>
                <a:ea typeface="Poppins Light"/>
                <a:cs typeface="Poppins Light"/>
                <a:sym typeface="Poppins Light"/>
              </a:rPr>
              <a:t>13020230103</a:t>
            </a:r>
          </a:p>
        </p:txBody>
      </p:sp>
      <p:sp>
        <p:nvSpPr>
          <p:cNvPr name="TextBox 6" id="6"/>
          <p:cNvSpPr txBox="true"/>
          <p:nvPr/>
        </p:nvSpPr>
        <p:spPr>
          <a:xfrm rot="0">
            <a:off x="6316266" y="6394450"/>
            <a:ext cx="5822156" cy="673100"/>
          </a:xfrm>
          <a:prstGeom prst="rect">
            <a:avLst/>
          </a:prstGeom>
        </p:spPr>
        <p:txBody>
          <a:bodyPr anchor="t" rtlCol="false" tIns="0" lIns="0" bIns="0" rIns="0">
            <a:spAutoFit/>
          </a:bodyPr>
          <a:lstStyle/>
          <a:p>
            <a:pPr algn="ctr">
              <a:lnSpc>
                <a:spcPts val="2500"/>
              </a:lnSpc>
            </a:pPr>
            <a:r>
              <a:rPr lang="en-US" sz="2500">
                <a:solidFill>
                  <a:srgbClr val="C3C5C6"/>
                </a:solidFill>
                <a:latin typeface="Poppins Light"/>
                <a:ea typeface="Poppins Light"/>
                <a:cs typeface="Poppins Light"/>
                <a:sym typeface="Poppins Light"/>
              </a:rPr>
              <a:t>Marsya Selma Rahim</a:t>
            </a:r>
          </a:p>
          <a:p>
            <a:pPr algn="ctr">
              <a:lnSpc>
                <a:spcPts val="2500"/>
              </a:lnSpc>
            </a:pPr>
            <a:r>
              <a:rPr lang="en-US" sz="2500">
                <a:solidFill>
                  <a:srgbClr val="C3C5C6"/>
                </a:solidFill>
                <a:latin typeface="Poppins Light"/>
                <a:ea typeface="Poppins Light"/>
                <a:cs typeface="Poppins Light"/>
                <a:sym typeface="Poppins Light"/>
              </a:rPr>
              <a:t>13020230169</a:t>
            </a:r>
          </a:p>
        </p:txBody>
      </p:sp>
      <p:sp>
        <p:nvSpPr>
          <p:cNvPr name="TextBox 7" id="7"/>
          <p:cNvSpPr txBox="true"/>
          <p:nvPr/>
        </p:nvSpPr>
        <p:spPr>
          <a:xfrm rot="0">
            <a:off x="6566297" y="7902575"/>
            <a:ext cx="5155406" cy="673100"/>
          </a:xfrm>
          <a:prstGeom prst="rect">
            <a:avLst/>
          </a:prstGeom>
        </p:spPr>
        <p:txBody>
          <a:bodyPr anchor="t" rtlCol="false" tIns="0" lIns="0" bIns="0" rIns="0">
            <a:spAutoFit/>
          </a:bodyPr>
          <a:lstStyle/>
          <a:p>
            <a:pPr algn="ctr">
              <a:lnSpc>
                <a:spcPts val="2500"/>
              </a:lnSpc>
            </a:pPr>
            <a:r>
              <a:rPr lang="en-US" sz="2500">
                <a:solidFill>
                  <a:srgbClr val="C3C5C6"/>
                </a:solidFill>
                <a:latin typeface="Poppins Light"/>
                <a:ea typeface="Poppins Light"/>
                <a:cs typeface="Poppins Light"/>
                <a:sym typeface="Poppins Light"/>
              </a:rPr>
              <a:t>Nayla Dwi Rianti Putri</a:t>
            </a:r>
          </a:p>
          <a:p>
            <a:pPr algn="ctr">
              <a:lnSpc>
                <a:spcPts val="2500"/>
              </a:lnSpc>
            </a:pPr>
            <a:r>
              <a:rPr lang="en-US" sz="2500">
                <a:solidFill>
                  <a:srgbClr val="C3C5C6"/>
                </a:solidFill>
                <a:latin typeface="Poppins Light"/>
                <a:ea typeface="Poppins Light"/>
                <a:cs typeface="Poppins Light"/>
                <a:sym typeface="Poppins Light"/>
              </a:rPr>
              <a:t>13020230154</a:t>
            </a:r>
          </a:p>
        </p:txBody>
      </p:sp>
      <p:sp>
        <p:nvSpPr>
          <p:cNvPr name="AutoShape 8" id="8"/>
          <p:cNvSpPr/>
          <p:nvPr/>
        </p:nvSpPr>
        <p:spPr>
          <a:xfrm>
            <a:off x="6149578" y="4368789"/>
            <a:ext cx="5905500" cy="0"/>
          </a:xfrm>
          <a:prstGeom prst="line">
            <a:avLst/>
          </a:prstGeom>
          <a:ln cap="flat" w="9525">
            <a:solidFill>
              <a:srgbClr val="C3C5C6"/>
            </a:solidFill>
            <a:prstDash val="solid"/>
            <a:headEnd type="none" len="sm" w="sm"/>
            <a:tailEnd type="none" len="sm" w="sm"/>
          </a:ln>
        </p:spPr>
      </p:sp>
      <p:sp>
        <p:nvSpPr>
          <p:cNvPr name="AutoShape 9" id="9"/>
          <p:cNvSpPr/>
          <p:nvPr/>
        </p:nvSpPr>
        <p:spPr>
          <a:xfrm>
            <a:off x="6232922" y="6151563"/>
            <a:ext cx="5905500" cy="0"/>
          </a:xfrm>
          <a:prstGeom prst="line">
            <a:avLst/>
          </a:prstGeom>
          <a:ln cap="flat" w="9525">
            <a:solidFill>
              <a:srgbClr val="C3C5C6"/>
            </a:solidFill>
            <a:prstDash val="solid"/>
            <a:headEnd type="none" len="sm" w="sm"/>
            <a:tailEnd type="none" len="sm" w="sm"/>
          </a:ln>
        </p:spPr>
      </p:sp>
      <p:sp>
        <p:nvSpPr>
          <p:cNvPr name="AutoShape 10" id="10"/>
          <p:cNvSpPr/>
          <p:nvPr/>
        </p:nvSpPr>
        <p:spPr>
          <a:xfrm>
            <a:off x="6232922" y="7500938"/>
            <a:ext cx="5905500" cy="0"/>
          </a:xfrm>
          <a:prstGeom prst="line">
            <a:avLst/>
          </a:prstGeom>
          <a:ln cap="flat" w="9525">
            <a:solidFill>
              <a:srgbClr val="C3C5C6"/>
            </a:solidFill>
            <a:prstDash val="solid"/>
            <a:headEnd type="none" len="sm" w="sm"/>
            <a:tailEnd type="none" len="sm" w="sm"/>
          </a:ln>
        </p:spPr>
      </p:sp>
      <p:sp>
        <p:nvSpPr>
          <p:cNvPr name="AutoShape 11" id="11"/>
          <p:cNvSpPr/>
          <p:nvPr/>
        </p:nvSpPr>
        <p:spPr>
          <a:xfrm>
            <a:off x="6191250" y="9253538"/>
            <a:ext cx="5905500" cy="0"/>
          </a:xfrm>
          <a:prstGeom prst="line">
            <a:avLst/>
          </a:prstGeom>
          <a:ln cap="flat" w="9525">
            <a:solidFill>
              <a:srgbClr val="C3C5C6"/>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666750" y="627888"/>
            <a:ext cx="18288000" cy="7754112"/>
          </a:xfrm>
          <a:custGeom>
            <a:avLst/>
            <a:gdLst/>
            <a:ahLst/>
            <a:cxnLst/>
            <a:rect r="r" b="b" t="t" l="l"/>
            <a:pathLst>
              <a:path h="7754112" w="18288000">
                <a:moveTo>
                  <a:pt x="0" y="0"/>
                </a:moveTo>
                <a:lnTo>
                  <a:pt x="18288000" y="0"/>
                </a:lnTo>
                <a:lnTo>
                  <a:pt x="18288000" y="7754112"/>
                </a:lnTo>
                <a:lnTo>
                  <a:pt x="0" y="7754112"/>
                </a:lnTo>
                <a:lnTo>
                  <a:pt x="0" y="0"/>
                </a:lnTo>
                <a:close/>
              </a:path>
            </a:pathLst>
          </a:custGeom>
          <a:blipFill>
            <a:blip r:embed="rId2">
              <a:alphaModFix amt="60000"/>
            </a:blip>
            <a:stretch>
              <a:fillRect l="0" t="0" r="0" b="0"/>
            </a:stretch>
          </a:blipFill>
        </p:spPr>
      </p:sp>
      <p:sp>
        <p:nvSpPr>
          <p:cNvPr name="AutoShape 3" id="3"/>
          <p:cNvSpPr/>
          <p:nvPr/>
        </p:nvSpPr>
        <p:spPr>
          <a:xfrm>
            <a:off x="11039475" y="2866444"/>
            <a:ext cx="567898" cy="0"/>
          </a:xfrm>
          <a:prstGeom prst="line">
            <a:avLst/>
          </a:prstGeom>
          <a:ln cap="flat" w="38100">
            <a:solidFill>
              <a:srgbClr val="D2B99A"/>
            </a:solidFill>
            <a:prstDash val="solid"/>
            <a:headEnd type="none" len="sm" w="sm"/>
            <a:tailEnd type="none" len="sm" w="sm"/>
          </a:ln>
        </p:spPr>
      </p:sp>
      <p:sp>
        <p:nvSpPr>
          <p:cNvPr name="AutoShape 4" id="4"/>
          <p:cNvSpPr/>
          <p:nvPr/>
        </p:nvSpPr>
        <p:spPr>
          <a:xfrm flipV="true">
            <a:off x="2836216" y="3112049"/>
            <a:ext cx="0" cy="1789062"/>
          </a:xfrm>
          <a:prstGeom prst="line">
            <a:avLst/>
          </a:prstGeom>
          <a:ln cap="flat" w="9525">
            <a:solidFill>
              <a:srgbClr val="C3C5C6"/>
            </a:solidFill>
            <a:prstDash val="solid"/>
            <a:headEnd type="none" len="sm" w="sm"/>
            <a:tailEnd type="none" len="sm" w="sm"/>
          </a:ln>
        </p:spPr>
      </p:sp>
      <p:sp>
        <p:nvSpPr>
          <p:cNvPr name="AutoShape 5" id="5"/>
          <p:cNvSpPr/>
          <p:nvPr/>
        </p:nvSpPr>
        <p:spPr>
          <a:xfrm flipV="true">
            <a:off x="2836216" y="6773068"/>
            <a:ext cx="0" cy="3513932"/>
          </a:xfrm>
          <a:prstGeom prst="line">
            <a:avLst/>
          </a:prstGeom>
          <a:ln cap="flat" w="9525">
            <a:solidFill>
              <a:srgbClr val="C3C5C6"/>
            </a:solidFill>
            <a:prstDash val="solid"/>
            <a:headEnd type="none" len="sm" w="sm"/>
            <a:tailEnd type="none" len="sm" w="sm"/>
          </a:ln>
        </p:spPr>
      </p:sp>
      <p:sp>
        <p:nvSpPr>
          <p:cNvPr name="Freeform 6" id="6"/>
          <p:cNvSpPr/>
          <p:nvPr/>
        </p:nvSpPr>
        <p:spPr>
          <a:xfrm flipH="false" flipV="false" rot="0">
            <a:off x="2571750" y="1905000"/>
            <a:ext cx="538456" cy="538456"/>
          </a:xfrm>
          <a:custGeom>
            <a:avLst/>
            <a:gdLst/>
            <a:ahLst/>
            <a:cxnLst/>
            <a:rect r="r" b="b" t="t" l="l"/>
            <a:pathLst>
              <a:path h="538456" w="538456">
                <a:moveTo>
                  <a:pt x="0" y="0"/>
                </a:moveTo>
                <a:lnTo>
                  <a:pt x="538456" y="0"/>
                </a:lnTo>
                <a:lnTo>
                  <a:pt x="538456" y="538456"/>
                </a:lnTo>
                <a:lnTo>
                  <a:pt x="0" y="5384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585456" y="5567861"/>
            <a:ext cx="524750" cy="538456"/>
          </a:xfrm>
          <a:custGeom>
            <a:avLst/>
            <a:gdLst/>
            <a:ahLst/>
            <a:cxnLst/>
            <a:rect r="r" b="b" t="t" l="l"/>
            <a:pathLst>
              <a:path h="538456" w="524750">
                <a:moveTo>
                  <a:pt x="0" y="0"/>
                </a:moveTo>
                <a:lnTo>
                  <a:pt x="524750" y="0"/>
                </a:lnTo>
                <a:lnTo>
                  <a:pt x="524750" y="538457"/>
                </a:lnTo>
                <a:lnTo>
                  <a:pt x="0" y="538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3905250" y="1952625"/>
            <a:ext cx="7875989" cy="799465"/>
          </a:xfrm>
          <a:prstGeom prst="rect">
            <a:avLst/>
          </a:prstGeom>
        </p:spPr>
        <p:txBody>
          <a:bodyPr anchor="t" rtlCol="false" tIns="0" lIns="0" bIns="0" rIns="0">
            <a:spAutoFit/>
          </a:bodyPr>
          <a:lstStyle/>
          <a:p>
            <a:pPr algn="l">
              <a:lnSpc>
                <a:spcPts val="5600"/>
              </a:lnSpc>
            </a:pPr>
            <a:r>
              <a:rPr lang="en-US" sz="5600">
                <a:solidFill>
                  <a:srgbClr val="FFFFFF"/>
                </a:solidFill>
                <a:latin typeface="Poppins Light"/>
                <a:ea typeface="Poppins Light"/>
                <a:cs typeface="Poppins Light"/>
                <a:sym typeface="Poppins Light"/>
              </a:rPr>
              <a:t>DEFINISI DAN SEJARAH</a:t>
            </a:r>
          </a:p>
        </p:txBody>
      </p:sp>
      <p:sp>
        <p:nvSpPr>
          <p:cNvPr name="TextBox 9" id="9"/>
          <p:cNvSpPr txBox="true"/>
          <p:nvPr/>
        </p:nvSpPr>
        <p:spPr>
          <a:xfrm rot="0">
            <a:off x="4154236" y="3395426"/>
            <a:ext cx="11351128" cy="5326534"/>
          </a:xfrm>
          <a:prstGeom prst="rect">
            <a:avLst/>
          </a:prstGeom>
        </p:spPr>
        <p:txBody>
          <a:bodyPr anchor="t" rtlCol="false" tIns="0" lIns="0" bIns="0" rIns="0">
            <a:spAutoFit/>
          </a:bodyPr>
          <a:lstStyle/>
          <a:p>
            <a:pPr algn="l" marL="0" indent="0" lvl="0">
              <a:lnSpc>
                <a:spcPts val="4305"/>
              </a:lnSpc>
            </a:pPr>
            <a:r>
              <a:rPr lang="en-US" sz="3075">
                <a:solidFill>
                  <a:srgbClr val="C3C5C6"/>
                </a:solidFill>
                <a:latin typeface="Poppins Light"/>
                <a:ea typeface="Poppins Light"/>
                <a:cs typeface="Poppins Light"/>
                <a:sym typeface="Poppins Light"/>
              </a:rPr>
              <a:t>Model Big Bang adalah metode pengembangan perangkat lunak tanpa perencanaan dan tahapan formal. Semua sumber daya langsung difokuskan ke proses pengkodean, sehingga kebutuhan sering muncul di tengah jalan dan hasil akhir tidak selalu sesuai harapan.</a:t>
            </a:r>
          </a:p>
          <a:p>
            <a:pPr algn="l" marL="0" indent="0" lvl="0">
              <a:lnSpc>
                <a:spcPts val="4305"/>
              </a:lnSpc>
            </a:pPr>
          </a:p>
          <a:p>
            <a:pPr algn="l">
              <a:lnSpc>
                <a:spcPts val="4305"/>
              </a:lnSpc>
            </a:pPr>
            <a:r>
              <a:rPr lang="en-US" sz="3075">
                <a:solidFill>
                  <a:srgbClr val="C3C5C6"/>
                </a:solidFill>
                <a:latin typeface="Poppins Light"/>
                <a:ea typeface="Poppins Light"/>
                <a:cs typeface="Poppins Light"/>
                <a:sym typeface="Poppins Light"/>
              </a:rPr>
              <a:t>Model ini lahir dari kebutuhan proyek kecil atau mendesak dengan persyaratan yang belum jelas serta keterbatasan waktu dan biaya, sehingga banyak digunakan untuk proyek sederhana dan pembelajaran pemula.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169819" y="-2496048"/>
            <a:ext cx="21842778" cy="9261338"/>
          </a:xfrm>
          <a:custGeom>
            <a:avLst/>
            <a:gdLst/>
            <a:ahLst/>
            <a:cxnLst/>
            <a:rect r="r" b="b" t="t" l="l"/>
            <a:pathLst>
              <a:path h="9261338" w="21842778">
                <a:moveTo>
                  <a:pt x="0" y="0"/>
                </a:moveTo>
                <a:lnTo>
                  <a:pt x="21842778" y="0"/>
                </a:lnTo>
                <a:lnTo>
                  <a:pt x="21842778" y="9261338"/>
                </a:lnTo>
                <a:lnTo>
                  <a:pt x="0" y="9261338"/>
                </a:lnTo>
                <a:lnTo>
                  <a:pt x="0" y="0"/>
                </a:lnTo>
                <a:close/>
              </a:path>
            </a:pathLst>
          </a:custGeom>
          <a:blipFill>
            <a:blip r:embed="rId2">
              <a:alphaModFix amt="60000"/>
            </a:blip>
            <a:stretch>
              <a:fillRect l="0" t="0" r="0" b="0"/>
            </a:stretch>
          </a:blipFill>
        </p:spPr>
      </p:sp>
      <p:sp>
        <p:nvSpPr>
          <p:cNvPr name="AutoShape 3" id="3"/>
          <p:cNvSpPr/>
          <p:nvPr/>
        </p:nvSpPr>
        <p:spPr>
          <a:xfrm>
            <a:off x="2571750" y="2866444"/>
            <a:ext cx="567898" cy="0"/>
          </a:xfrm>
          <a:prstGeom prst="line">
            <a:avLst/>
          </a:prstGeom>
          <a:ln cap="flat" w="38100">
            <a:solidFill>
              <a:srgbClr val="D2B99A"/>
            </a:solidFill>
            <a:prstDash val="solid"/>
            <a:headEnd type="none" len="sm" w="sm"/>
            <a:tailEnd type="none" len="sm" w="sm"/>
          </a:ln>
        </p:spPr>
      </p:sp>
      <p:sp>
        <p:nvSpPr>
          <p:cNvPr name="Freeform 4" id="4"/>
          <p:cNvSpPr/>
          <p:nvPr/>
        </p:nvSpPr>
        <p:spPr>
          <a:xfrm flipH="false" flipV="false" rot="0">
            <a:off x="1612401" y="2006641"/>
            <a:ext cx="747034" cy="643808"/>
          </a:xfrm>
          <a:custGeom>
            <a:avLst/>
            <a:gdLst/>
            <a:ahLst/>
            <a:cxnLst/>
            <a:rect r="r" b="b" t="t" l="l"/>
            <a:pathLst>
              <a:path h="643808" w="747034">
                <a:moveTo>
                  <a:pt x="0" y="0"/>
                </a:moveTo>
                <a:lnTo>
                  <a:pt x="747034" y="0"/>
                </a:lnTo>
                <a:lnTo>
                  <a:pt x="747034" y="643808"/>
                </a:lnTo>
                <a:lnTo>
                  <a:pt x="0" y="6438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571750" y="1850984"/>
            <a:ext cx="6774833" cy="799465"/>
          </a:xfrm>
          <a:prstGeom prst="rect">
            <a:avLst/>
          </a:prstGeom>
        </p:spPr>
        <p:txBody>
          <a:bodyPr anchor="t" rtlCol="false" tIns="0" lIns="0" bIns="0" rIns="0">
            <a:spAutoFit/>
          </a:bodyPr>
          <a:lstStyle/>
          <a:p>
            <a:pPr algn="l">
              <a:lnSpc>
                <a:spcPts val="5600"/>
              </a:lnSpc>
            </a:pPr>
            <a:r>
              <a:rPr lang="en-US" sz="5600">
                <a:solidFill>
                  <a:srgbClr val="FFFFFF"/>
                </a:solidFill>
                <a:latin typeface="Poppins Light"/>
                <a:ea typeface="Poppins Light"/>
                <a:cs typeface="Poppins Light"/>
                <a:sym typeface="Poppins Light"/>
              </a:rPr>
              <a:t>PENERAPAN MODEL</a:t>
            </a:r>
          </a:p>
        </p:txBody>
      </p:sp>
      <p:sp>
        <p:nvSpPr>
          <p:cNvPr name="TextBox 6" id="6"/>
          <p:cNvSpPr txBox="true"/>
          <p:nvPr/>
        </p:nvSpPr>
        <p:spPr>
          <a:xfrm rot="0">
            <a:off x="2359435" y="3606157"/>
            <a:ext cx="10051947"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Penerapan dilakukan secara sederhana mulai dari:</a:t>
            </a:r>
          </a:p>
        </p:txBody>
      </p:sp>
      <p:sp>
        <p:nvSpPr>
          <p:cNvPr name="TextBox 7" id="7"/>
          <p:cNvSpPr txBox="true"/>
          <p:nvPr/>
        </p:nvSpPr>
        <p:spPr>
          <a:xfrm rot="0">
            <a:off x="1985918" y="4416587"/>
            <a:ext cx="15978550" cy="3474875"/>
          </a:xfrm>
          <a:prstGeom prst="rect">
            <a:avLst/>
          </a:prstGeom>
        </p:spPr>
        <p:txBody>
          <a:bodyPr anchor="t" rtlCol="false" tIns="0" lIns="0" bIns="0" rIns="0">
            <a:spAutoFit/>
          </a:bodyPr>
          <a:lstStyle/>
          <a:p>
            <a:pPr algn="l" marL="642971" indent="-321486" lvl="1">
              <a:lnSpc>
                <a:spcPts val="4169"/>
              </a:lnSpc>
              <a:buFont typeface="Arial"/>
              <a:buChar char="•"/>
            </a:pPr>
            <a:r>
              <a:rPr lang="en-US" sz="2978">
                <a:solidFill>
                  <a:srgbClr val="C3C5C6"/>
                </a:solidFill>
                <a:latin typeface="Poppins Light"/>
                <a:ea typeface="Poppins Light"/>
                <a:cs typeface="Poppins Light"/>
                <a:sym typeface="Poppins Light"/>
              </a:rPr>
              <a:t>Analisis Kebutuhan: Mengidentifikasi fungsi dasar yang dibutuhkan sistem.</a:t>
            </a:r>
          </a:p>
          <a:p>
            <a:pPr algn="l" marL="642971" indent="-321486" lvl="1">
              <a:lnSpc>
                <a:spcPts val="4169"/>
              </a:lnSpc>
              <a:buFont typeface="Arial"/>
              <a:buChar char="•"/>
            </a:pPr>
            <a:r>
              <a:rPr lang="en-US" sz="2978">
                <a:solidFill>
                  <a:srgbClr val="C3C5C6"/>
                </a:solidFill>
                <a:latin typeface="Poppins Light"/>
                <a:ea typeface="Poppins Light"/>
                <a:cs typeface="Poppins Light"/>
                <a:sym typeface="Poppins Light"/>
              </a:rPr>
              <a:t>Rancangan Sistem: Membuat diagram alur dan desain awal.</a:t>
            </a:r>
          </a:p>
          <a:p>
            <a:pPr algn="l" marL="642971" indent="-321486" lvl="1">
              <a:lnSpc>
                <a:spcPts val="4169"/>
              </a:lnSpc>
              <a:buFont typeface="Arial"/>
              <a:buChar char="•"/>
            </a:pPr>
            <a:r>
              <a:rPr lang="en-US" sz="2978">
                <a:solidFill>
                  <a:srgbClr val="C3C5C6"/>
                </a:solidFill>
                <a:latin typeface="Poppins Light"/>
                <a:ea typeface="Poppins Light"/>
                <a:cs typeface="Poppins Light"/>
                <a:sym typeface="Poppins Light"/>
              </a:rPr>
              <a:t>Rancangan Database: Menentukan tabel, relasi, dan kunci data.</a:t>
            </a:r>
          </a:p>
          <a:p>
            <a:pPr algn="l" marL="642971" indent="-321486" lvl="1">
              <a:lnSpc>
                <a:spcPts val="4169"/>
              </a:lnSpc>
              <a:buFont typeface="Arial"/>
              <a:buChar char="•"/>
            </a:pPr>
            <a:r>
              <a:rPr lang="en-US" sz="2978">
                <a:solidFill>
                  <a:srgbClr val="C3C5C6"/>
                </a:solidFill>
                <a:latin typeface="Poppins Light"/>
                <a:ea typeface="Poppins Light"/>
                <a:cs typeface="Poppins Light"/>
                <a:sym typeface="Poppins Light"/>
              </a:rPr>
              <a:t>Rancang Bangun Program: Mengembangkan kode dan antarmuka.</a:t>
            </a:r>
          </a:p>
          <a:p>
            <a:pPr algn="l" marL="642971" indent="-321486" lvl="1">
              <a:lnSpc>
                <a:spcPts val="4169"/>
              </a:lnSpc>
              <a:buFont typeface="Arial"/>
              <a:buChar char="•"/>
            </a:pPr>
            <a:r>
              <a:rPr lang="en-US" sz="2978">
                <a:solidFill>
                  <a:srgbClr val="C3C5C6"/>
                </a:solidFill>
                <a:latin typeface="Poppins Light"/>
                <a:ea typeface="Poppins Light"/>
                <a:cs typeface="Poppins Light"/>
                <a:sym typeface="Poppins Light"/>
              </a:rPr>
              <a:t>Implementasi: Menjalankan sistem sesuai rancangan.</a:t>
            </a:r>
          </a:p>
          <a:p>
            <a:pPr algn="l" marL="642971" indent="-321486" lvl="1">
              <a:lnSpc>
                <a:spcPts val="4169"/>
              </a:lnSpc>
              <a:buFont typeface="Arial"/>
              <a:buChar char="•"/>
            </a:pPr>
            <a:r>
              <a:rPr lang="en-US" sz="2978">
                <a:solidFill>
                  <a:srgbClr val="C3C5C6"/>
                </a:solidFill>
                <a:latin typeface="Poppins Light"/>
                <a:ea typeface="Poppins Light"/>
                <a:cs typeface="Poppins Light"/>
                <a:sym typeface="Poppins Light"/>
              </a:rPr>
              <a:t>Uji Coba: Menguji fungsi utama untuk memastikan sistem berjalan benar</a:t>
            </a:r>
          </a:p>
          <a:p>
            <a:pPr algn="l">
              <a:lnSpc>
                <a:spcPts val="266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10800000">
            <a:off x="8467725" y="1932"/>
            <a:ext cx="4264457" cy="10287000"/>
            <a:chOff x="0" y="0"/>
            <a:chExt cx="1123149" cy="2709333"/>
          </a:xfrm>
        </p:grpSpPr>
        <p:sp>
          <p:nvSpPr>
            <p:cNvPr name="Freeform 3" id="3"/>
            <p:cNvSpPr/>
            <p:nvPr/>
          </p:nvSpPr>
          <p:spPr>
            <a:xfrm flipH="false" flipV="false" rot="0">
              <a:off x="0" y="0"/>
              <a:ext cx="1123149" cy="2709333"/>
            </a:xfrm>
            <a:custGeom>
              <a:avLst/>
              <a:gdLst/>
              <a:ahLst/>
              <a:cxnLst/>
              <a:rect r="r" b="b" t="t" l="l"/>
              <a:pathLst>
                <a:path h="2709333" w="1123149">
                  <a:moveTo>
                    <a:pt x="0" y="0"/>
                  </a:moveTo>
                  <a:lnTo>
                    <a:pt x="1123149" y="0"/>
                  </a:lnTo>
                  <a:lnTo>
                    <a:pt x="1123149" y="2709333"/>
                  </a:lnTo>
                  <a:lnTo>
                    <a:pt x="0" y="2709333"/>
                  </a:lnTo>
                  <a:close/>
                </a:path>
              </a:pathLst>
            </a:custGeom>
            <a:gradFill rotWithShape="true">
              <a:gsLst>
                <a:gs pos="0">
                  <a:srgbClr val="000000">
                    <a:alpha val="0"/>
                  </a:srgbClr>
                </a:gs>
                <a:gs pos="50000">
                  <a:srgbClr val="000000">
                    <a:alpha val="48500"/>
                  </a:srgbClr>
                </a:gs>
                <a:gs pos="100000">
                  <a:srgbClr val="000000">
                    <a:alpha val="100000"/>
                  </a:srgbClr>
                </a:gs>
              </a:gsLst>
              <a:lin ang="0"/>
            </a:gradFill>
          </p:spPr>
        </p:sp>
        <p:sp>
          <p:nvSpPr>
            <p:cNvPr name="TextBox 4" id="4"/>
            <p:cNvSpPr txBox="true"/>
            <p:nvPr/>
          </p:nvSpPr>
          <p:spPr>
            <a:xfrm>
              <a:off x="0" y="9525"/>
              <a:ext cx="1123149" cy="2699808"/>
            </a:xfrm>
            <a:prstGeom prst="rect">
              <a:avLst/>
            </a:prstGeom>
          </p:spPr>
          <p:txBody>
            <a:bodyPr anchor="ctr" rtlCol="false" tIns="50800" lIns="50800" bIns="50800" rIns="50800"/>
            <a:lstStyle/>
            <a:p>
              <a:pPr algn="ctr">
                <a:lnSpc>
                  <a:spcPts val="1800"/>
                </a:lnSpc>
              </a:pPr>
            </a:p>
          </p:txBody>
        </p:sp>
      </p:grpSp>
      <p:sp>
        <p:nvSpPr>
          <p:cNvPr name="Freeform 5" id="5"/>
          <p:cNvSpPr/>
          <p:nvPr/>
        </p:nvSpPr>
        <p:spPr>
          <a:xfrm flipH="false" flipV="false" rot="0">
            <a:off x="-977686" y="-2060246"/>
            <a:ext cx="20814942" cy="8825535"/>
          </a:xfrm>
          <a:custGeom>
            <a:avLst/>
            <a:gdLst/>
            <a:ahLst/>
            <a:cxnLst/>
            <a:rect r="r" b="b" t="t" l="l"/>
            <a:pathLst>
              <a:path h="8825535" w="20814942">
                <a:moveTo>
                  <a:pt x="0" y="0"/>
                </a:moveTo>
                <a:lnTo>
                  <a:pt x="20814942" y="0"/>
                </a:lnTo>
                <a:lnTo>
                  <a:pt x="20814942" y="8825536"/>
                </a:lnTo>
                <a:lnTo>
                  <a:pt x="0" y="8825536"/>
                </a:lnTo>
                <a:lnTo>
                  <a:pt x="0" y="0"/>
                </a:lnTo>
                <a:close/>
              </a:path>
            </a:pathLst>
          </a:custGeom>
          <a:blipFill>
            <a:blip r:embed="rId2">
              <a:alphaModFix amt="60000"/>
            </a:blip>
            <a:stretch>
              <a:fillRect l="0" t="0" r="0" b="0"/>
            </a:stretch>
          </a:blipFill>
        </p:spPr>
      </p:sp>
      <p:sp>
        <p:nvSpPr>
          <p:cNvPr name="AutoShape 6" id="6"/>
          <p:cNvSpPr/>
          <p:nvPr/>
        </p:nvSpPr>
        <p:spPr>
          <a:xfrm>
            <a:off x="2571750" y="2866444"/>
            <a:ext cx="567898" cy="0"/>
          </a:xfrm>
          <a:prstGeom prst="line">
            <a:avLst/>
          </a:prstGeom>
          <a:ln cap="flat" w="38100">
            <a:solidFill>
              <a:srgbClr val="D2B99A"/>
            </a:solidFill>
            <a:prstDash val="solid"/>
            <a:headEnd type="none" len="sm" w="sm"/>
            <a:tailEnd type="none" len="sm" w="sm"/>
          </a:ln>
        </p:spPr>
      </p:sp>
      <p:sp>
        <p:nvSpPr>
          <p:cNvPr name="TextBox 7" id="7"/>
          <p:cNvSpPr txBox="true"/>
          <p:nvPr/>
        </p:nvSpPr>
        <p:spPr>
          <a:xfrm rot="0">
            <a:off x="3238500" y="1362129"/>
            <a:ext cx="5905500" cy="1504315"/>
          </a:xfrm>
          <a:prstGeom prst="rect">
            <a:avLst/>
          </a:prstGeom>
        </p:spPr>
        <p:txBody>
          <a:bodyPr anchor="t" rtlCol="false" tIns="0" lIns="0" bIns="0" rIns="0">
            <a:spAutoFit/>
          </a:bodyPr>
          <a:lstStyle/>
          <a:p>
            <a:pPr algn="l">
              <a:lnSpc>
                <a:spcPts val="5600"/>
              </a:lnSpc>
            </a:pPr>
            <a:r>
              <a:rPr lang="en-US" sz="5600">
                <a:solidFill>
                  <a:srgbClr val="FFFFFF"/>
                </a:solidFill>
                <a:latin typeface="Poppins Light"/>
                <a:ea typeface="Poppins Light"/>
                <a:cs typeface="Poppins Light"/>
                <a:sym typeface="Poppins Light"/>
              </a:rPr>
              <a:t>KARAKTERISTIK MODEL</a:t>
            </a:r>
          </a:p>
        </p:txBody>
      </p:sp>
      <p:sp>
        <p:nvSpPr>
          <p:cNvPr name="TextBox 8" id="8"/>
          <p:cNvSpPr txBox="true"/>
          <p:nvPr/>
        </p:nvSpPr>
        <p:spPr>
          <a:xfrm rot="0">
            <a:off x="2590800" y="3622241"/>
            <a:ext cx="13471724" cy="4414986"/>
          </a:xfrm>
          <a:prstGeom prst="rect">
            <a:avLst/>
          </a:prstGeom>
        </p:spPr>
        <p:txBody>
          <a:bodyPr anchor="t" rtlCol="false" tIns="0" lIns="0" bIns="0" rIns="0">
            <a:spAutoFit/>
          </a:bodyPr>
          <a:lstStyle/>
          <a:p>
            <a:pPr algn="l">
              <a:lnSpc>
                <a:spcPts val="2981"/>
              </a:lnSpc>
            </a:pPr>
          </a:p>
          <a:p>
            <a:pPr algn="l" marL="459786" indent="-229893" lvl="1">
              <a:lnSpc>
                <a:spcPts val="2981"/>
              </a:lnSpc>
              <a:buFont typeface="Arial"/>
              <a:buChar char="•"/>
            </a:pPr>
            <a:r>
              <a:rPr lang="en-US" sz="2129">
                <a:solidFill>
                  <a:srgbClr val="C3C5C6"/>
                </a:solidFill>
                <a:latin typeface="Poppins Light"/>
                <a:ea typeface="Poppins Light"/>
                <a:cs typeface="Poppins Light"/>
                <a:sym typeface="Poppins Light"/>
              </a:rPr>
              <a:t>Tanpa tahapan formal → tidak ada analisis atau desain mendalam, langsung fokus ke pemrograman.</a:t>
            </a:r>
          </a:p>
          <a:p>
            <a:pPr algn="l" marL="459786" indent="-229893" lvl="1">
              <a:lnSpc>
                <a:spcPts val="2981"/>
              </a:lnSpc>
              <a:buFont typeface="Arial"/>
              <a:buChar char="•"/>
            </a:pPr>
            <a:r>
              <a:rPr lang="en-US" sz="2129">
                <a:solidFill>
                  <a:srgbClr val="C3C5C6"/>
                </a:solidFill>
                <a:latin typeface="Poppins Light"/>
                <a:ea typeface="Poppins Light"/>
                <a:cs typeface="Poppins Light"/>
                <a:sym typeface="Poppins Light"/>
              </a:rPr>
              <a:t>Perencanaan minim → kebutuhan belum jelas sejak awal, biasanya baru muncul saat proses berjalan.</a:t>
            </a:r>
          </a:p>
          <a:p>
            <a:pPr algn="l" marL="459786" indent="-229893" lvl="1">
              <a:lnSpc>
                <a:spcPts val="2981"/>
              </a:lnSpc>
              <a:buFont typeface="Arial"/>
              <a:buChar char="•"/>
            </a:pPr>
            <a:r>
              <a:rPr lang="en-US" sz="2129">
                <a:solidFill>
                  <a:srgbClr val="C3C5C6"/>
                </a:solidFill>
                <a:latin typeface="Poppins Light"/>
                <a:ea typeface="Poppins Light"/>
                <a:cs typeface="Poppins Light"/>
                <a:sym typeface="Poppins Light"/>
              </a:rPr>
              <a:t>Fleksibel &amp; cepat → perubahan dapat langsung diakomodasi tanpa mengganggu alur kerja.</a:t>
            </a:r>
          </a:p>
          <a:p>
            <a:pPr algn="l" marL="459786" indent="-229893" lvl="1">
              <a:lnSpc>
                <a:spcPts val="2981"/>
              </a:lnSpc>
              <a:buFont typeface="Arial"/>
              <a:buChar char="•"/>
            </a:pPr>
            <a:r>
              <a:rPr lang="en-US" sz="2129">
                <a:solidFill>
                  <a:srgbClr val="C3C5C6"/>
                </a:solidFill>
                <a:latin typeface="Poppins Light"/>
                <a:ea typeface="Poppins Light"/>
                <a:cs typeface="Poppins Light"/>
                <a:sym typeface="Poppins Light"/>
              </a:rPr>
              <a:t>Sederhana &amp; mudah dipahami → cocok digunakan oleh mahasiswa atau pengembang pemula.</a:t>
            </a:r>
          </a:p>
          <a:p>
            <a:pPr algn="l" marL="459786" indent="-229893" lvl="1">
              <a:lnSpc>
                <a:spcPts val="2981"/>
              </a:lnSpc>
              <a:buFont typeface="Arial"/>
              <a:buChar char="•"/>
            </a:pPr>
            <a:r>
              <a:rPr lang="en-US" sz="2129">
                <a:solidFill>
                  <a:srgbClr val="C3C5C6"/>
                </a:solidFill>
                <a:latin typeface="Poppins Light"/>
                <a:ea typeface="Poppins Light"/>
                <a:cs typeface="Poppins Light"/>
                <a:sym typeface="Poppins Light"/>
              </a:rPr>
              <a:t>Skala kecil → biasanya diterapkan pada proyek sederhana atau tugas akademik.</a:t>
            </a:r>
          </a:p>
          <a:p>
            <a:pPr algn="l" marL="459786" indent="-229893" lvl="1">
              <a:lnSpc>
                <a:spcPts val="2981"/>
              </a:lnSpc>
              <a:buFont typeface="Arial"/>
              <a:buChar char="•"/>
            </a:pPr>
            <a:r>
              <a:rPr lang="en-US" sz="2129">
                <a:solidFill>
                  <a:srgbClr val="C3C5C6"/>
                </a:solidFill>
                <a:latin typeface="Poppins Light"/>
                <a:ea typeface="Poppins Light"/>
                <a:cs typeface="Poppins Light"/>
                <a:sym typeface="Poppins Light"/>
              </a:rPr>
              <a:t>Berisiko tinggi → sulit menjaga kualitas dan hasil bisa tidak sesuai jika proyek semakin kompleks atau berskala besar.</a:t>
            </a:r>
          </a:p>
          <a:p>
            <a:pPr algn="l">
              <a:lnSpc>
                <a:spcPts val="2981"/>
              </a:lnSpc>
            </a:pPr>
          </a:p>
          <a:p>
            <a:pPr algn="l">
              <a:lnSpc>
                <a:spcPts val="2981"/>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141389" y="-1807493"/>
            <a:ext cx="20814942" cy="8825535"/>
          </a:xfrm>
          <a:custGeom>
            <a:avLst/>
            <a:gdLst/>
            <a:ahLst/>
            <a:cxnLst/>
            <a:rect r="r" b="b" t="t" l="l"/>
            <a:pathLst>
              <a:path h="8825535" w="20814942">
                <a:moveTo>
                  <a:pt x="0" y="0"/>
                </a:moveTo>
                <a:lnTo>
                  <a:pt x="20814942" y="0"/>
                </a:lnTo>
                <a:lnTo>
                  <a:pt x="20814942" y="8825535"/>
                </a:lnTo>
                <a:lnTo>
                  <a:pt x="0" y="8825535"/>
                </a:lnTo>
                <a:lnTo>
                  <a:pt x="0" y="0"/>
                </a:lnTo>
                <a:close/>
              </a:path>
            </a:pathLst>
          </a:custGeom>
          <a:blipFill>
            <a:blip r:embed="rId2">
              <a:alphaModFix amt="60000"/>
            </a:blip>
            <a:stretch>
              <a:fillRect l="0" t="0" r="0" b="0"/>
            </a:stretch>
          </a:blipFill>
        </p:spPr>
      </p:sp>
      <p:sp>
        <p:nvSpPr>
          <p:cNvPr name="AutoShape 3" id="3"/>
          <p:cNvSpPr/>
          <p:nvPr/>
        </p:nvSpPr>
        <p:spPr>
          <a:xfrm>
            <a:off x="781050" y="2409244"/>
            <a:ext cx="567898" cy="0"/>
          </a:xfrm>
          <a:prstGeom prst="line">
            <a:avLst/>
          </a:prstGeom>
          <a:ln cap="flat" w="38100">
            <a:solidFill>
              <a:srgbClr val="D2B99A"/>
            </a:solidFill>
            <a:prstDash val="solid"/>
            <a:headEnd type="none" len="sm" w="sm"/>
            <a:tailEnd type="none" len="sm" w="sm"/>
          </a:ln>
        </p:spPr>
      </p:sp>
      <p:sp>
        <p:nvSpPr>
          <p:cNvPr name="TextBox 4" id="4"/>
          <p:cNvSpPr txBox="true"/>
          <p:nvPr/>
        </p:nvSpPr>
        <p:spPr>
          <a:xfrm rot="0">
            <a:off x="717425" y="657279"/>
            <a:ext cx="11578850" cy="1504315"/>
          </a:xfrm>
          <a:prstGeom prst="rect">
            <a:avLst/>
          </a:prstGeom>
        </p:spPr>
        <p:txBody>
          <a:bodyPr anchor="t" rtlCol="false" tIns="0" lIns="0" bIns="0" rIns="0">
            <a:spAutoFit/>
          </a:bodyPr>
          <a:lstStyle/>
          <a:p>
            <a:pPr algn="l">
              <a:lnSpc>
                <a:spcPts val="5600"/>
              </a:lnSpc>
            </a:pPr>
            <a:r>
              <a:rPr lang="en-US" sz="5600">
                <a:solidFill>
                  <a:srgbClr val="FFFFFF"/>
                </a:solidFill>
                <a:latin typeface="Poppins Light"/>
                <a:ea typeface="Poppins Light"/>
                <a:cs typeface="Poppins Light"/>
                <a:sym typeface="Poppins Light"/>
              </a:rPr>
              <a:t>KELEBIHAN DAN KELEMAHAN BIG BANG</a:t>
            </a:r>
          </a:p>
        </p:txBody>
      </p:sp>
      <p:sp>
        <p:nvSpPr>
          <p:cNvPr name="TextBox 5" id="5"/>
          <p:cNvSpPr txBox="true"/>
          <p:nvPr/>
        </p:nvSpPr>
        <p:spPr>
          <a:xfrm rot="0">
            <a:off x="717425" y="2790244"/>
            <a:ext cx="5035658" cy="483048"/>
          </a:xfrm>
          <a:prstGeom prst="rect">
            <a:avLst/>
          </a:prstGeom>
        </p:spPr>
        <p:txBody>
          <a:bodyPr anchor="t" rtlCol="false" tIns="0" lIns="0" bIns="0" rIns="0">
            <a:spAutoFit/>
          </a:bodyPr>
          <a:lstStyle/>
          <a:p>
            <a:pPr algn="l">
              <a:lnSpc>
                <a:spcPts val="3759"/>
              </a:lnSpc>
            </a:pPr>
            <a:r>
              <a:rPr lang="en-US" sz="2685">
                <a:solidFill>
                  <a:srgbClr val="FFFFFF"/>
                </a:solidFill>
                <a:latin typeface="Poppins"/>
                <a:ea typeface="Poppins"/>
                <a:cs typeface="Poppins"/>
                <a:sym typeface="Poppins"/>
              </a:rPr>
              <a:t>-Kelebihan</a:t>
            </a:r>
          </a:p>
        </p:txBody>
      </p:sp>
      <p:sp>
        <p:nvSpPr>
          <p:cNvPr name="TextBox 6" id="6"/>
          <p:cNvSpPr txBox="true"/>
          <p:nvPr/>
        </p:nvSpPr>
        <p:spPr>
          <a:xfrm rot="0">
            <a:off x="717425" y="3625279"/>
            <a:ext cx="6372501" cy="5676265"/>
          </a:xfrm>
          <a:prstGeom prst="rect">
            <a:avLst/>
          </a:prstGeom>
        </p:spPr>
        <p:txBody>
          <a:bodyPr anchor="t" rtlCol="false" tIns="0" lIns="0" bIns="0" rIns="0">
            <a:spAutoFit/>
          </a:bodyPr>
          <a:lstStyle/>
          <a:p>
            <a:pPr algn="just">
              <a:lnSpc>
                <a:spcPts val="2659"/>
              </a:lnSpc>
            </a:pPr>
            <a:r>
              <a:rPr lang="en-US" sz="1899">
                <a:solidFill>
                  <a:srgbClr val="C3C5C6"/>
                </a:solidFill>
                <a:latin typeface="Poppins Light"/>
                <a:ea typeface="Poppins Light"/>
                <a:cs typeface="Poppins Light"/>
                <a:sym typeface="Poppins Light"/>
              </a:rPr>
              <a:t>1.Sederhana dan Mudah Dipahami </a:t>
            </a:r>
          </a:p>
          <a:p>
            <a:pPr algn="l">
              <a:lnSpc>
                <a:spcPts val="2659"/>
              </a:lnSpc>
            </a:pPr>
            <a:r>
              <a:rPr lang="en-US" sz="1899">
                <a:solidFill>
                  <a:srgbClr val="C3C5C6"/>
                </a:solidFill>
                <a:latin typeface="Poppins Light"/>
                <a:ea typeface="Poppins Light"/>
                <a:cs typeface="Poppins Light"/>
                <a:sym typeface="Poppins Light"/>
              </a:rPr>
              <a:t>Model ini tidak membutuhkan tahapan analisis     atau perencanaan yang rumit, sehingga mudah dipelajari dan diterapkan, khususnya oleh mahasiswa atau pengembang pemula.</a:t>
            </a:r>
          </a:p>
          <a:p>
            <a:pPr algn="just">
              <a:lnSpc>
                <a:spcPts val="2659"/>
              </a:lnSpc>
            </a:pPr>
            <a:r>
              <a:rPr lang="en-US" sz="1899">
                <a:solidFill>
                  <a:srgbClr val="C3C5C6"/>
                </a:solidFill>
                <a:latin typeface="Poppins Light"/>
                <a:ea typeface="Poppins Light"/>
                <a:cs typeface="Poppins Light"/>
                <a:sym typeface="Poppins Light"/>
              </a:rPr>
              <a:t>2.Minim Sumber Daya dan Manajemen Mudah  Pengembangan dapat dilakukan oleh tim kecil bahkan satu orang saja, tanpa perlu dokumentasi panjang atau struktur manajemen yang kompleks.</a:t>
            </a:r>
          </a:p>
          <a:p>
            <a:pPr algn="just">
              <a:lnSpc>
                <a:spcPts val="2659"/>
              </a:lnSpc>
            </a:pPr>
            <a:r>
              <a:rPr lang="en-US" sz="1899">
                <a:solidFill>
                  <a:srgbClr val="C3C5C6"/>
                </a:solidFill>
                <a:latin typeface="Poppins Light"/>
                <a:ea typeface="Poppins Light"/>
                <a:cs typeface="Poppins Light"/>
                <a:sym typeface="Poppins Light"/>
              </a:rPr>
              <a:t>3.Fleksibel terhadap Perubahan Kebutuhan</a:t>
            </a:r>
          </a:p>
          <a:p>
            <a:pPr algn="just">
              <a:lnSpc>
                <a:spcPts val="2659"/>
              </a:lnSpc>
            </a:pPr>
            <a:r>
              <a:rPr lang="en-US" sz="1899">
                <a:solidFill>
                  <a:srgbClr val="C3C5C6"/>
                </a:solidFill>
                <a:latin typeface="Poppins Light"/>
                <a:ea typeface="Poppins Light"/>
                <a:cs typeface="Poppins Light"/>
                <a:sym typeface="Poppins Light"/>
              </a:rPr>
              <a:t>Karena tidak terikat dengan perencanaan awal, perubahan kebutuhan yang muncul di tengah jalan dapat</a:t>
            </a:r>
          </a:p>
          <a:p>
            <a:pPr algn="just">
              <a:lnSpc>
                <a:spcPts val="2659"/>
              </a:lnSpc>
            </a:pPr>
            <a:r>
              <a:rPr lang="en-US" sz="1899">
                <a:solidFill>
                  <a:srgbClr val="C3C5C6"/>
                </a:solidFill>
                <a:latin typeface="Poppins Light"/>
                <a:ea typeface="Poppins Light"/>
                <a:cs typeface="Poppins Light"/>
                <a:sym typeface="Poppins Light"/>
              </a:rPr>
              <a:t>langsung diakomodasi tanpa mengganggu proses coding.</a:t>
            </a:r>
          </a:p>
          <a:p>
            <a:pPr algn="just">
              <a:lnSpc>
                <a:spcPts val="2659"/>
              </a:lnSpc>
            </a:pPr>
          </a:p>
          <a:p>
            <a:pPr algn="just">
              <a:lnSpc>
                <a:spcPts val="2659"/>
              </a:lnSpc>
            </a:pPr>
          </a:p>
        </p:txBody>
      </p:sp>
      <p:sp>
        <p:nvSpPr>
          <p:cNvPr name="TextBox 7" id="7"/>
          <p:cNvSpPr txBox="true"/>
          <p:nvPr/>
        </p:nvSpPr>
        <p:spPr>
          <a:xfrm rot="0">
            <a:off x="8249210" y="3887986"/>
            <a:ext cx="9126136" cy="4348774"/>
          </a:xfrm>
          <a:prstGeom prst="rect">
            <a:avLst/>
          </a:prstGeom>
        </p:spPr>
        <p:txBody>
          <a:bodyPr anchor="t" rtlCol="false" tIns="0" lIns="0" bIns="0" rIns="0">
            <a:spAutoFit/>
          </a:bodyPr>
          <a:lstStyle/>
          <a:p>
            <a:pPr algn="just" marL="440093" indent="-220046" lvl="1">
              <a:lnSpc>
                <a:spcPts val="2853"/>
              </a:lnSpc>
              <a:buAutoNum type="arabicPeriod" startAt="1"/>
            </a:pPr>
            <a:r>
              <a:rPr lang="en-US" sz="2038">
                <a:solidFill>
                  <a:srgbClr val="C3C5C6"/>
                </a:solidFill>
                <a:latin typeface="Poppins Light"/>
                <a:ea typeface="Poppins Light"/>
                <a:cs typeface="Poppins Light"/>
                <a:sym typeface="Poppins Light"/>
              </a:rPr>
              <a:t> Risiko Tinggi pada Proyek Besar</a:t>
            </a:r>
          </a:p>
          <a:p>
            <a:pPr algn="l">
              <a:lnSpc>
                <a:spcPts val="2853"/>
              </a:lnSpc>
            </a:pPr>
            <a:r>
              <a:rPr lang="en-US" sz="2038">
                <a:solidFill>
                  <a:srgbClr val="C3C5C6"/>
                </a:solidFill>
                <a:latin typeface="Poppins Light"/>
                <a:ea typeface="Poppins Light"/>
                <a:cs typeface="Poppins Light"/>
                <a:sym typeface="Poppins Light"/>
              </a:rPr>
              <a:t> Minimnya perencanaan membuat kualitas  perangkat lunak sulit   dijaga, dan hasil </a:t>
            </a:r>
            <a:r>
              <a:rPr lang="en-US" sz="2038">
                <a:solidFill>
                  <a:srgbClr val="C3C5C6"/>
                </a:solidFill>
                <a:latin typeface="Poppins Light"/>
                <a:ea typeface="Poppins Light"/>
                <a:cs typeface="Poppins Light"/>
                <a:sym typeface="Poppins Light"/>
              </a:rPr>
              <a:t>seringkali tidak sesuai jika digunakan pada proyek yang kompleks atau jangka panjan</a:t>
            </a:r>
          </a:p>
          <a:p>
            <a:pPr algn="just">
              <a:lnSpc>
                <a:spcPts val="2853"/>
              </a:lnSpc>
            </a:pPr>
            <a:r>
              <a:rPr lang="en-US" sz="2038">
                <a:solidFill>
                  <a:srgbClr val="C3C5C6"/>
                </a:solidFill>
                <a:latin typeface="Poppins Light"/>
                <a:ea typeface="Poppins Light"/>
                <a:cs typeface="Poppins Light"/>
                <a:sym typeface="Poppins Light"/>
              </a:rPr>
              <a:t>    2. </a:t>
            </a:r>
            <a:r>
              <a:rPr lang="en-US" sz="2038">
                <a:solidFill>
                  <a:srgbClr val="C3C5C6"/>
                </a:solidFill>
                <a:latin typeface="Poppins Light"/>
                <a:ea typeface="Poppins Light"/>
                <a:cs typeface="Poppins Light"/>
                <a:sym typeface="Poppins Light"/>
              </a:rPr>
              <a:t>Kebutuhan Tidak Jelas Sejak Awal</a:t>
            </a:r>
          </a:p>
          <a:p>
            <a:pPr algn="just">
              <a:lnSpc>
                <a:spcPts val="2853"/>
              </a:lnSpc>
            </a:pPr>
            <a:r>
              <a:rPr lang="en-US" sz="2038">
                <a:solidFill>
                  <a:srgbClr val="C3C5C6"/>
                </a:solidFill>
                <a:latin typeface="Poppins Light"/>
                <a:ea typeface="Poppins Light"/>
                <a:cs typeface="Poppins Light"/>
                <a:sym typeface="Poppins Light"/>
              </a:rPr>
              <a:t> jika persyaratan proyek ambigu, pengembang bisa salah arah dalam membuat sistem sehingga menimbulkan revisi besar di akhir.</a:t>
            </a:r>
          </a:p>
          <a:p>
            <a:pPr algn="just">
              <a:lnSpc>
                <a:spcPts val="2853"/>
              </a:lnSpc>
            </a:pPr>
            <a:r>
              <a:rPr lang="en-US" sz="2038">
                <a:solidFill>
                  <a:srgbClr val="C3C5C6"/>
                </a:solidFill>
                <a:latin typeface="Poppins Light"/>
                <a:ea typeface="Poppins Light"/>
                <a:cs typeface="Poppins Light"/>
                <a:sym typeface="Poppins Light"/>
              </a:rPr>
              <a:t>    3. Biaya dan Waktu Bisa Membengkak </a:t>
            </a:r>
          </a:p>
          <a:p>
            <a:pPr algn="l">
              <a:lnSpc>
                <a:spcPts val="2853"/>
              </a:lnSpc>
            </a:pPr>
            <a:r>
              <a:rPr lang="en-US" sz="2038">
                <a:solidFill>
                  <a:srgbClr val="C3C5C6"/>
                </a:solidFill>
                <a:latin typeface="Poppins Light"/>
                <a:ea typeface="Poppins Light"/>
                <a:cs typeface="Poppins Light"/>
                <a:sym typeface="Poppins Light"/>
              </a:rPr>
              <a:t> Kesalahan yang baru ditemukan di tahap akhir dapat memerlukan perbaikan signifikan, sehingga meningkatkan biaya dan memperpanjang waktu pengerjaan.</a:t>
            </a:r>
          </a:p>
          <a:p>
            <a:pPr algn="just">
              <a:lnSpc>
                <a:spcPts val="2853"/>
              </a:lnSpc>
            </a:pPr>
          </a:p>
        </p:txBody>
      </p:sp>
      <p:sp>
        <p:nvSpPr>
          <p:cNvPr name="TextBox 8" id="8"/>
          <p:cNvSpPr txBox="true"/>
          <p:nvPr/>
        </p:nvSpPr>
        <p:spPr>
          <a:xfrm rot="0">
            <a:off x="7787217" y="2790244"/>
            <a:ext cx="5025060" cy="483870"/>
          </a:xfrm>
          <a:prstGeom prst="rect">
            <a:avLst/>
          </a:prstGeom>
        </p:spPr>
        <p:txBody>
          <a:bodyPr anchor="t" rtlCol="false" tIns="0" lIns="0" bIns="0" rIns="0">
            <a:spAutoFit/>
          </a:bodyPr>
          <a:lstStyle/>
          <a:p>
            <a:pPr algn="l">
              <a:lnSpc>
                <a:spcPts val="3779"/>
              </a:lnSpc>
            </a:pPr>
            <a:r>
              <a:rPr lang="en-US" sz="2699">
                <a:solidFill>
                  <a:srgbClr val="FFFFFF"/>
                </a:solidFill>
                <a:latin typeface="Poppins"/>
                <a:ea typeface="Poppins"/>
                <a:cs typeface="Poppins"/>
                <a:sym typeface="Poppins"/>
              </a:rPr>
              <a:t>-kelemahan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2128809" y="-3151756"/>
            <a:ext cx="22216605" cy="9419840"/>
          </a:xfrm>
          <a:custGeom>
            <a:avLst/>
            <a:gdLst/>
            <a:ahLst/>
            <a:cxnLst/>
            <a:rect r="r" b="b" t="t" l="l"/>
            <a:pathLst>
              <a:path h="9419840" w="22216605">
                <a:moveTo>
                  <a:pt x="22216605" y="0"/>
                </a:moveTo>
                <a:lnTo>
                  <a:pt x="0" y="0"/>
                </a:lnTo>
                <a:lnTo>
                  <a:pt x="0" y="9419841"/>
                </a:lnTo>
                <a:lnTo>
                  <a:pt x="22216605" y="9419841"/>
                </a:lnTo>
                <a:lnTo>
                  <a:pt x="22216605" y="0"/>
                </a:lnTo>
                <a:close/>
              </a:path>
            </a:pathLst>
          </a:custGeom>
          <a:blipFill>
            <a:blip r:embed="rId2">
              <a:alphaModFix amt="60000"/>
            </a:blip>
            <a:stretch>
              <a:fillRect l="0" t="0" r="0" b="0"/>
            </a:stretch>
          </a:blipFill>
        </p:spPr>
      </p:sp>
      <p:sp>
        <p:nvSpPr>
          <p:cNvPr name="TextBox 3" id="3"/>
          <p:cNvSpPr txBox="true"/>
          <p:nvPr/>
        </p:nvSpPr>
        <p:spPr>
          <a:xfrm rot="0">
            <a:off x="2571750" y="1952625"/>
            <a:ext cx="12891687" cy="799465"/>
          </a:xfrm>
          <a:prstGeom prst="rect">
            <a:avLst/>
          </a:prstGeom>
        </p:spPr>
        <p:txBody>
          <a:bodyPr anchor="t" rtlCol="false" tIns="0" lIns="0" bIns="0" rIns="0">
            <a:spAutoFit/>
          </a:bodyPr>
          <a:lstStyle/>
          <a:p>
            <a:pPr algn="l">
              <a:lnSpc>
                <a:spcPts val="5600"/>
              </a:lnSpc>
            </a:pPr>
            <a:r>
              <a:rPr lang="en-US" sz="5600">
                <a:solidFill>
                  <a:srgbClr val="FFFFFF"/>
                </a:solidFill>
                <a:latin typeface="Poppins Light"/>
                <a:ea typeface="Poppins Light"/>
                <a:cs typeface="Poppins Light"/>
                <a:sym typeface="Poppins Light"/>
              </a:rPr>
              <a:t>PERBEDAAN DENGAN MODEL LAINNYA</a:t>
            </a:r>
          </a:p>
        </p:txBody>
      </p:sp>
      <p:sp>
        <p:nvSpPr>
          <p:cNvPr name="TextBox 4" id="4"/>
          <p:cNvSpPr txBox="true"/>
          <p:nvPr/>
        </p:nvSpPr>
        <p:spPr>
          <a:xfrm rot="0">
            <a:off x="2495550" y="3251588"/>
            <a:ext cx="3937635" cy="625476"/>
          </a:xfrm>
          <a:prstGeom prst="rect">
            <a:avLst/>
          </a:prstGeom>
        </p:spPr>
        <p:txBody>
          <a:bodyPr anchor="t" rtlCol="false" tIns="0" lIns="0" bIns="0" rIns="0">
            <a:spAutoFit/>
          </a:bodyPr>
          <a:lstStyle/>
          <a:p>
            <a:pPr algn="l">
              <a:lnSpc>
                <a:spcPts val="4899"/>
              </a:lnSpc>
            </a:pPr>
            <a:r>
              <a:rPr lang="en-US" sz="3499">
                <a:solidFill>
                  <a:srgbClr val="FFFFFF"/>
                </a:solidFill>
                <a:latin typeface="Poppins"/>
                <a:ea typeface="Poppins"/>
                <a:cs typeface="Poppins"/>
                <a:sym typeface="Poppins"/>
              </a:rPr>
              <a:t>Big Bang:</a:t>
            </a:r>
          </a:p>
        </p:txBody>
      </p:sp>
      <p:sp>
        <p:nvSpPr>
          <p:cNvPr name="TextBox 5" id="5"/>
          <p:cNvSpPr txBox="true"/>
          <p:nvPr/>
        </p:nvSpPr>
        <p:spPr>
          <a:xfrm rot="0">
            <a:off x="2571750" y="6182360"/>
            <a:ext cx="3937635" cy="625476"/>
          </a:xfrm>
          <a:prstGeom prst="rect">
            <a:avLst/>
          </a:prstGeom>
        </p:spPr>
        <p:txBody>
          <a:bodyPr anchor="t" rtlCol="false" tIns="0" lIns="0" bIns="0" rIns="0">
            <a:spAutoFit/>
          </a:bodyPr>
          <a:lstStyle/>
          <a:p>
            <a:pPr algn="l">
              <a:lnSpc>
                <a:spcPts val="4899"/>
              </a:lnSpc>
            </a:pPr>
            <a:r>
              <a:rPr lang="en-US" sz="3499">
                <a:solidFill>
                  <a:srgbClr val="FFFFFF"/>
                </a:solidFill>
                <a:latin typeface="Poppins"/>
                <a:ea typeface="Poppins"/>
                <a:cs typeface="Poppins"/>
                <a:sym typeface="Poppins"/>
              </a:rPr>
              <a:t>Waterfall:</a:t>
            </a:r>
          </a:p>
        </p:txBody>
      </p:sp>
      <p:sp>
        <p:nvSpPr>
          <p:cNvPr name="TextBox 6" id="6"/>
          <p:cNvSpPr txBox="true"/>
          <p:nvPr/>
        </p:nvSpPr>
        <p:spPr>
          <a:xfrm rot="0">
            <a:off x="2125855" y="6912927"/>
            <a:ext cx="6241165" cy="1768475"/>
          </a:xfrm>
          <a:prstGeom prst="rect">
            <a:avLst/>
          </a:prstGeom>
        </p:spPr>
        <p:txBody>
          <a:bodyPr anchor="t" rtlCol="false" tIns="0" lIns="0" bIns="0" rIns="0">
            <a:spAutoFit/>
          </a:bodyPr>
          <a:lstStyle/>
          <a:p>
            <a:pPr algn="l" marL="431797" indent="-215899" lvl="1">
              <a:lnSpc>
                <a:spcPts val="2799"/>
              </a:lnSpc>
              <a:buFont typeface="Arial"/>
              <a:buChar char="•"/>
            </a:pPr>
            <a:r>
              <a:rPr lang="en-US" sz="1999">
                <a:solidFill>
                  <a:srgbClr val="C3C5C6"/>
                </a:solidFill>
                <a:latin typeface="Poppins Light"/>
                <a:ea typeface="Poppins Light"/>
                <a:cs typeface="Poppins Light"/>
                <a:sym typeface="Poppins Light"/>
              </a:rPr>
              <a:t>Terstruktu</a:t>
            </a:r>
            <a:r>
              <a:rPr lang="en-US" sz="1999">
                <a:solidFill>
                  <a:srgbClr val="C3C5C6"/>
                </a:solidFill>
                <a:latin typeface="Poppins Light"/>
                <a:ea typeface="Poppins Light"/>
                <a:cs typeface="Poppins Light"/>
                <a:sym typeface="Poppins Light"/>
              </a:rPr>
              <a:t>r, tahapan jelas dari analisis → implementasi.</a:t>
            </a:r>
          </a:p>
          <a:p>
            <a:pPr algn="l" marL="431797" indent="-215899" lvl="1">
              <a:lnSpc>
                <a:spcPts val="2799"/>
              </a:lnSpc>
              <a:buFont typeface="Arial"/>
              <a:buChar char="•"/>
            </a:pPr>
            <a:r>
              <a:rPr lang="en-US" sz="1999">
                <a:solidFill>
                  <a:srgbClr val="C3C5C6"/>
                </a:solidFill>
                <a:latin typeface="Poppins Light"/>
                <a:ea typeface="Poppins Light"/>
                <a:cs typeface="Poppins Light"/>
                <a:sym typeface="Poppins Light"/>
              </a:rPr>
              <a:t>Cocok untuk proyek besar dengan kebutuhan stabil.</a:t>
            </a:r>
          </a:p>
          <a:p>
            <a:pPr algn="l">
              <a:lnSpc>
                <a:spcPts val="2799"/>
              </a:lnSpc>
            </a:pPr>
          </a:p>
        </p:txBody>
      </p:sp>
      <p:sp>
        <p:nvSpPr>
          <p:cNvPr name="TextBox 7" id="7"/>
          <p:cNvSpPr txBox="true"/>
          <p:nvPr/>
        </p:nvSpPr>
        <p:spPr>
          <a:xfrm rot="0">
            <a:off x="9222272" y="3947160"/>
            <a:ext cx="6241165" cy="1416050"/>
          </a:xfrm>
          <a:prstGeom prst="rect">
            <a:avLst/>
          </a:prstGeom>
        </p:spPr>
        <p:txBody>
          <a:bodyPr anchor="t" rtlCol="false" tIns="0" lIns="0" bIns="0" rIns="0">
            <a:spAutoFit/>
          </a:bodyPr>
          <a:lstStyle/>
          <a:p>
            <a:pPr algn="l" marL="431797" indent="-215899" lvl="1">
              <a:lnSpc>
                <a:spcPts val="2799"/>
              </a:lnSpc>
              <a:buFont typeface="Arial"/>
              <a:buChar char="•"/>
            </a:pPr>
            <a:r>
              <a:rPr lang="en-US" sz="1999">
                <a:solidFill>
                  <a:srgbClr val="C3C5C6"/>
                </a:solidFill>
                <a:latin typeface="Poppins Light"/>
                <a:ea typeface="Poppins Light"/>
                <a:cs typeface="Poppins Light"/>
                <a:sym typeface="Poppins Light"/>
              </a:rPr>
              <a:t>Ite</a:t>
            </a:r>
            <a:r>
              <a:rPr lang="en-US" sz="1999">
                <a:solidFill>
                  <a:srgbClr val="C3C5C6"/>
                </a:solidFill>
                <a:latin typeface="Poppins Light"/>
                <a:ea typeface="Poppins Light"/>
                <a:cs typeface="Poppins Light"/>
                <a:sym typeface="Poppins Light"/>
              </a:rPr>
              <a:t>ratif, fleksibel, melibatkan pengguna dalam setiap tahap.</a:t>
            </a:r>
          </a:p>
          <a:p>
            <a:pPr algn="l" marL="431797" indent="-215899" lvl="1">
              <a:lnSpc>
                <a:spcPts val="2799"/>
              </a:lnSpc>
              <a:buFont typeface="Arial"/>
              <a:buChar char="•"/>
            </a:pPr>
            <a:r>
              <a:rPr lang="en-US" sz="1999">
                <a:solidFill>
                  <a:srgbClr val="C3C5C6"/>
                </a:solidFill>
                <a:latin typeface="Poppins Light"/>
                <a:ea typeface="Poppins Light"/>
                <a:cs typeface="Poppins Light"/>
                <a:sym typeface="Poppins Light"/>
              </a:rPr>
              <a:t>Cocok untuk kebutuhan yang sering berubah.</a:t>
            </a:r>
          </a:p>
          <a:p>
            <a:pPr algn="l">
              <a:lnSpc>
                <a:spcPts val="2799"/>
              </a:lnSpc>
            </a:pPr>
          </a:p>
        </p:txBody>
      </p:sp>
      <p:sp>
        <p:nvSpPr>
          <p:cNvPr name="TextBox 8" id="8"/>
          <p:cNvSpPr txBox="true"/>
          <p:nvPr/>
        </p:nvSpPr>
        <p:spPr>
          <a:xfrm rot="0">
            <a:off x="9602090" y="3251588"/>
            <a:ext cx="3937635" cy="559436"/>
          </a:xfrm>
          <a:prstGeom prst="rect">
            <a:avLst/>
          </a:prstGeom>
        </p:spPr>
        <p:txBody>
          <a:bodyPr anchor="t" rtlCol="false" tIns="0" lIns="0" bIns="0" rIns="0">
            <a:spAutoFit/>
          </a:bodyPr>
          <a:lstStyle/>
          <a:p>
            <a:pPr algn="l">
              <a:lnSpc>
                <a:spcPts val="4339"/>
              </a:lnSpc>
            </a:pPr>
            <a:r>
              <a:rPr lang="en-US" sz="3099">
                <a:solidFill>
                  <a:srgbClr val="FFFFFF"/>
                </a:solidFill>
                <a:latin typeface="Poppins"/>
                <a:ea typeface="Poppins"/>
                <a:cs typeface="Poppins"/>
                <a:sym typeface="Poppins"/>
              </a:rPr>
              <a:t>Agile:</a:t>
            </a:r>
          </a:p>
        </p:txBody>
      </p:sp>
      <p:sp>
        <p:nvSpPr>
          <p:cNvPr name="TextBox 9" id="9"/>
          <p:cNvSpPr txBox="true"/>
          <p:nvPr/>
        </p:nvSpPr>
        <p:spPr>
          <a:xfrm rot="0">
            <a:off x="9602090" y="6154737"/>
            <a:ext cx="3937635" cy="559436"/>
          </a:xfrm>
          <a:prstGeom prst="rect">
            <a:avLst/>
          </a:prstGeom>
        </p:spPr>
        <p:txBody>
          <a:bodyPr anchor="t" rtlCol="false" tIns="0" lIns="0" bIns="0" rIns="0">
            <a:spAutoFit/>
          </a:bodyPr>
          <a:lstStyle/>
          <a:p>
            <a:pPr algn="l">
              <a:lnSpc>
                <a:spcPts val="4339"/>
              </a:lnSpc>
            </a:pPr>
            <a:r>
              <a:rPr lang="en-US" sz="3099">
                <a:solidFill>
                  <a:srgbClr val="FFFFFF"/>
                </a:solidFill>
                <a:latin typeface="Poppins"/>
                <a:ea typeface="Poppins"/>
                <a:cs typeface="Poppins"/>
                <a:sym typeface="Poppins"/>
              </a:rPr>
              <a:t>Spiral:</a:t>
            </a:r>
          </a:p>
        </p:txBody>
      </p:sp>
      <p:sp>
        <p:nvSpPr>
          <p:cNvPr name="TextBox 10" id="10"/>
          <p:cNvSpPr txBox="true"/>
          <p:nvPr/>
        </p:nvSpPr>
        <p:spPr>
          <a:xfrm rot="0">
            <a:off x="9222272" y="6895148"/>
            <a:ext cx="6241165" cy="1306830"/>
          </a:xfrm>
          <a:prstGeom prst="rect">
            <a:avLst/>
          </a:prstGeom>
        </p:spPr>
        <p:txBody>
          <a:bodyPr anchor="t" rtlCol="false" tIns="0" lIns="0" bIns="0" rIns="0">
            <a:spAutoFit/>
          </a:bodyPr>
          <a:lstStyle/>
          <a:p>
            <a:pPr algn="l" marL="388618" indent="-194309" lvl="1">
              <a:lnSpc>
                <a:spcPts val="2519"/>
              </a:lnSpc>
              <a:buFont typeface="Arial"/>
              <a:buChar char="•"/>
            </a:pPr>
            <a:r>
              <a:rPr lang="en-US" sz="1799">
                <a:solidFill>
                  <a:srgbClr val="C3C5C6"/>
                </a:solidFill>
                <a:latin typeface="Poppins Light"/>
                <a:ea typeface="Poppins Light"/>
                <a:cs typeface="Poppins Light"/>
                <a:sym typeface="Poppins Light"/>
              </a:rPr>
              <a:t>Fo</a:t>
            </a:r>
            <a:r>
              <a:rPr lang="en-US" sz="1799">
                <a:solidFill>
                  <a:srgbClr val="C3C5C6"/>
                </a:solidFill>
                <a:latin typeface="Poppins Light"/>
                <a:ea typeface="Poppins Light"/>
                <a:cs typeface="Poppins Light"/>
                <a:sym typeface="Poppins Light"/>
              </a:rPr>
              <a:t>kus pada manajemen risiko dan prototyping.</a:t>
            </a:r>
          </a:p>
          <a:p>
            <a:pPr algn="l" marL="388618" indent="-194309" lvl="1">
              <a:lnSpc>
                <a:spcPts val="2519"/>
              </a:lnSpc>
              <a:buFont typeface="Arial"/>
              <a:buChar char="•"/>
            </a:pPr>
            <a:r>
              <a:rPr lang="en-US" sz="1799">
                <a:solidFill>
                  <a:srgbClr val="C3C5C6"/>
                </a:solidFill>
                <a:latin typeface="Poppins Light"/>
                <a:ea typeface="Poppins Light"/>
                <a:cs typeface="Poppins Light"/>
                <a:sym typeface="Poppins Light"/>
              </a:rPr>
              <a:t>Cocok untuk proye</a:t>
            </a:r>
            <a:r>
              <a:rPr lang="en-US" sz="1799">
                <a:solidFill>
                  <a:srgbClr val="C3C5C6"/>
                </a:solidFill>
                <a:latin typeface="Poppins Light"/>
                <a:ea typeface="Poppins Light"/>
                <a:cs typeface="Poppins Light"/>
                <a:sym typeface="Poppins Light"/>
              </a:rPr>
              <a:t>k kompleks dan berskala besar.</a:t>
            </a:r>
          </a:p>
          <a:p>
            <a:pPr algn="l">
              <a:lnSpc>
                <a:spcPts val="2799"/>
              </a:lnSpc>
            </a:pPr>
          </a:p>
          <a:p>
            <a:pPr algn="l">
              <a:lnSpc>
                <a:spcPts val="2519"/>
              </a:lnSpc>
            </a:pPr>
          </a:p>
        </p:txBody>
      </p:sp>
      <p:sp>
        <p:nvSpPr>
          <p:cNvPr name="TextBox 11" id="11"/>
          <p:cNvSpPr txBox="true"/>
          <p:nvPr/>
        </p:nvSpPr>
        <p:spPr>
          <a:xfrm rot="0">
            <a:off x="2125855" y="3937635"/>
            <a:ext cx="6241165" cy="1583055"/>
          </a:xfrm>
          <a:prstGeom prst="rect">
            <a:avLst/>
          </a:prstGeom>
        </p:spPr>
        <p:txBody>
          <a:bodyPr anchor="t" rtlCol="false" tIns="0" lIns="0" bIns="0" rIns="0">
            <a:spAutoFit/>
          </a:bodyPr>
          <a:lstStyle/>
          <a:p>
            <a:pPr algn="l" marL="388618" indent="-194309" lvl="1">
              <a:lnSpc>
                <a:spcPts val="2519"/>
              </a:lnSpc>
              <a:buFont typeface="Arial"/>
              <a:buChar char="•"/>
            </a:pPr>
            <a:r>
              <a:rPr lang="en-US" sz="1799">
                <a:solidFill>
                  <a:srgbClr val="C3C5C6"/>
                </a:solidFill>
                <a:latin typeface="Poppins Light"/>
                <a:ea typeface="Poppins Light"/>
                <a:cs typeface="Poppins Light"/>
                <a:sym typeface="Poppins Light"/>
              </a:rPr>
              <a:t>Sede</a:t>
            </a:r>
            <a:r>
              <a:rPr lang="en-US" sz="1799">
                <a:solidFill>
                  <a:srgbClr val="C3C5C6"/>
                </a:solidFill>
                <a:latin typeface="Poppins Light"/>
                <a:ea typeface="Poppins Light"/>
                <a:cs typeface="Poppins Light"/>
                <a:sym typeface="Poppins Light"/>
              </a:rPr>
              <a:t>rhana, tanpa perencanaan, langsung coding.</a:t>
            </a:r>
          </a:p>
          <a:p>
            <a:pPr algn="l" marL="388618" indent="-194309" lvl="1">
              <a:lnSpc>
                <a:spcPts val="2519"/>
              </a:lnSpc>
              <a:buFont typeface="Arial"/>
              <a:buChar char="•"/>
            </a:pPr>
            <a:r>
              <a:rPr lang="en-US" sz="1799">
                <a:solidFill>
                  <a:srgbClr val="C3C5C6"/>
                </a:solidFill>
                <a:latin typeface="Poppins Light"/>
                <a:ea typeface="Poppins Light"/>
                <a:cs typeface="Poppins Light"/>
                <a:sym typeface="Poppins Light"/>
              </a:rPr>
              <a:t>Cocok untuk proyek kecil/akademik.</a:t>
            </a:r>
          </a:p>
          <a:p>
            <a:pPr algn="l" marL="388618" indent="-194309" lvl="1">
              <a:lnSpc>
                <a:spcPts val="2519"/>
              </a:lnSpc>
              <a:buFont typeface="Arial"/>
              <a:buChar char="•"/>
            </a:pPr>
            <a:r>
              <a:rPr lang="en-US" sz="1799">
                <a:solidFill>
                  <a:srgbClr val="C3C5C6"/>
                </a:solidFill>
                <a:latin typeface="Poppins Light"/>
                <a:ea typeface="Poppins Light"/>
                <a:cs typeface="Poppins Light"/>
                <a:sym typeface="Poppins Light"/>
              </a:rPr>
              <a:t>Risiko tinggi karena </a:t>
            </a:r>
            <a:r>
              <a:rPr lang="en-US" sz="1799">
                <a:solidFill>
                  <a:srgbClr val="C3C5C6"/>
                </a:solidFill>
                <a:latin typeface="Poppins Light"/>
                <a:ea typeface="Poppins Light"/>
                <a:cs typeface="Poppins Light"/>
                <a:sym typeface="Poppins Light"/>
              </a:rPr>
              <a:t>kebutuhan sering muncul di tengah jalan.</a:t>
            </a:r>
          </a:p>
          <a:p>
            <a:pPr algn="l">
              <a:lnSpc>
                <a:spcPts val="251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8229776" y="-3103089"/>
            <a:ext cx="19353779" cy="8206002"/>
          </a:xfrm>
          <a:custGeom>
            <a:avLst/>
            <a:gdLst/>
            <a:ahLst/>
            <a:cxnLst/>
            <a:rect r="r" b="b" t="t" l="l"/>
            <a:pathLst>
              <a:path h="8206002" w="19353779">
                <a:moveTo>
                  <a:pt x="0" y="0"/>
                </a:moveTo>
                <a:lnTo>
                  <a:pt x="19353779" y="0"/>
                </a:lnTo>
                <a:lnTo>
                  <a:pt x="19353779" y="8206002"/>
                </a:lnTo>
                <a:lnTo>
                  <a:pt x="0" y="8206002"/>
                </a:lnTo>
                <a:lnTo>
                  <a:pt x="0" y="0"/>
                </a:lnTo>
                <a:close/>
              </a:path>
            </a:pathLst>
          </a:custGeom>
          <a:blipFill>
            <a:blip r:embed="rId2">
              <a:alphaModFix amt="60000"/>
            </a:blip>
            <a:stretch>
              <a:fillRect l="0" t="0" r="0" b="0"/>
            </a:stretch>
          </a:blipFill>
        </p:spPr>
      </p:sp>
      <p:sp>
        <p:nvSpPr>
          <p:cNvPr name="TextBox 3" id="3"/>
          <p:cNvSpPr txBox="true"/>
          <p:nvPr/>
        </p:nvSpPr>
        <p:spPr>
          <a:xfrm rot="0">
            <a:off x="5943745" y="1699359"/>
            <a:ext cx="8115300" cy="847725"/>
          </a:xfrm>
          <a:prstGeom prst="rect">
            <a:avLst/>
          </a:prstGeom>
        </p:spPr>
        <p:txBody>
          <a:bodyPr anchor="t" rtlCol="false" tIns="0" lIns="0" bIns="0" rIns="0">
            <a:spAutoFit/>
          </a:bodyPr>
          <a:lstStyle/>
          <a:p>
            <a:pPr algn="l">
              <a:lnSpc>
                <a:spcPts val="5999"/>
              </a:lnSpc>
            </a:pPr>
            <a:r>
              <a:rPr lang="en-US" sz="5999">
                <a:solidFill>
                  <a:srgbClr val="FFFFFF"/>
                </a:solidFill>
                <a:latin typeface="Poppins Light"/>
                <a:ea typeface="Poppins Light"/>
                <a:cs typeface="Poppins Light"/>
                <a:sym typeface="Poppins Light"/>
              </a:rPr>
              <a:t>ALAT BANTU</a:t>
            </a:r>
            <a:r>
              <a:rPr lang="en-US" sz="5999">
                <a:solidFill>
                  <a:srgbClr val="FFFFFF"/>
                </a:solidFill>
                <a:latin typeface="Poppins Light"/>
                <a:ea typeface="Poppins Light"/>
                <a:cs typeface="Poppins Light"/>
                <a:sym typeface="Poppins Light"/>
              </a:rPr>
              <a:t> MODEL</a:t>
            </a:r>
          </a:p>
        </p:txBody>
      </p:sp>
      <p:sp>
        <p:nvSpPr>
          <p:cNvPr name="Freeform 4" id="4"/>
          <p:cNvSpPr/>
          <p:nvPr/>
        </p:nvSpPr>
        <p:spPr>
          <a:xfrm flipH="false" flipV="false" rot="0">
            <a:off x="-4877171" y="5874232"/>
            <a:ext cx="20814942" cy="8825535"/>
          </a:xfrm>
          <a:custGeom>
            <a:avLst/>
            <a:gdLst/>
            <a:ahLst/>
            <a:cxnLst/>
            <a:rect r="r" b="b" t="t" l="l"/>
            <a:pathLst>
              <a:path h="8825535" w="20814942">
                <a:moveTo>
                  <a:pt x="0" y="0"/>
                </a:moveTo>
                <a:lnTo>
                  <a:pt x="20814942" y="0"/>
                </a:lnTo>
                <a:lnTo>
                  <a:pt x="20814942" y="8825536"/>
                </a:lnTo>
                <a:lnTo>
                  <a:pt x="0" y="8825536"/>
                </a:lnTo>
                <a:lnTo>
                  <a:pt x="0" y="0"/>
                </a:lnTo>
                <a:close/>
              </a:path>
            </a:pathLst>
          </a:custGeom>
          <a:blipFill>
            <a:blip r:embed="rId2">
              <a:alphaModFix amt="60000"/>
            </a:blip>
            <a:stretch>
              <a:fillRect l="0" t="0" r="0" b="0"/>
            </a:stretch>
          </a:blipFill>
        </p:spPr>
      </p:sp>
      <p:sp>
        <p:nvSpPr>
          <p:cNvPr name="TextBox 5" id="5"/>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6" id="6"/>
          <p:cNvSpPr txBox="true"/>
          <p:nvPr/>
        </p:nvSpPr>
        <p:spPr>
          <a:xfrm rot="0">
            <a:off x="425961" y="3168204"/>
            <a:ext cx="8141990"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Open Sans"/>
                <a:ea typeface="Open Sans"/>
                <a:cs typeface="Open Sans"/>
                <a:sym typeface="Open Sans"/>
              </a:rPr>
              <a:t>S</a:t>
            </a:r>
            <a:r>
              <a:rPr lang="en-US" sz="3399">
                <a:solidFill>
                  <a:srgbClr val="FFFFFF"/>
                </a:solidFill>
                <a:latin typeface="Open Sans"/>
                <a:ea typeface="Open Sans"/>
                <a:cs typeface="Open Sans"/>
                <a:sym typeface="Open Sans"/>
              </a:rPr>
              <a:t>istem Operasi: Windows 7 Ultimate </a:t>
            </a:r>
          </a:p>
        </p:txBody>
      </p:sp>
      <p:sp>
        <p:nvSpPr>
          <p:cNvPr name="TextBox 7" id="7"/>
          <p:cNvSpPr txBox="true"/>
          <p:nvPr/>
        </p:nvSpPr>
        <p:spPr>
          <a:xfrm rot="0">
            <a:off x="425961" y="4015740"/>
            <a:ext cx="4221063" cy="5803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FFFFFF"/>
                </a:solidFill>
                <a:latin typeface="Open Sans"/>
                <a:ea typeface="Open Sans"/>
                <a:cs typeface="Open Sans"/>
                <a:sym typeface="Open Sans"/>
              </a:rPr>
              <a:t>Perangk</a:t>
            </a:r>
            <a:r>
              <a:rPr lang="en-US" sz="3399">
                <a:solidFill>
                  <a:srgbClr val="FFFFFF"/>
                </a:solidFill>
                <a:latin typeface="Open Sans"/>
                <a:ea typeface="Open Sans"/>
                <a:cs typeface="Open Sans"/>
                <a:sym typeface="Open Sans"/>
              </a:rPr>
              <a:t>at Lunak:</a:t>
            </a:r>
          </a:p>
        </p:txBody>
      </p:sp>
      <p:sp>
        <p:nvSpPr>
          <p:cNvPr name="TextBox 8" id="8"/>
          <p:cNvSpPr txBox="true"/>
          <p:nvPr/>
        </p:nvSpPr>
        <p:spPr>
          <a:xfrm rot="0">
            <a:off x="1145842" y="4819967"/>
            <a:ext cx="9876433" cy="2380615"/>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 XAMPP (Apache, MySQL) → server &amp; d</a:t>
            </a:r>
            <a:r>
              <a:rPr lang="en-US" sz="3399">
                <a:solidFill>
                  <a:srgbClr val="FFFFFF"/>
                </a:solidFill>
                <a:latin typeface="Open Sans"/>
                <a:ea typeface="Open Sans"/>
                <a:cs typeface="Open Sans"/>
                <a:sym typeface="Open Sans"/>
              </a:rPr>
              <a:t>atabase.</a:t>
            </a:r>
          </a:p>
          <a:p>
            <a:pPr algn="l">
              <a:lnSpc>
                <a:spcPts val="4759"/>
              </a:lnSpc>
            </a:pPr>
            <a:r>
              <a:rPr lang="en-US" sz="3399">
                <a:solidFill>
                  <a:srgbClr val="FFFFFF"/>
                </a:solidFill>
                <a:latin typeface="Open Sans"/>
                <a:ea typeface="Open Sans"/>
                <a:cs typeface="Open Sans"/>
                <a:sym typeface="Open Sans"/>
              </a:rPr>
              <a:t>→ Bootstrap 5.0 → desain antarmuka responsif.</a:t>
            </a:r>
          </a:p>
          <a:p>
            <a:pPr algn="l">
              <a:lnSpc>
                <a:spcPts val="4759"/>
              </a:lnSpc>
            </a:pPr>
            <a:r>
              <a:rPr lang="en-US" sz="3399">
                <a:solidFill>
                  <a:srgbClr val="FFFFFF"/>
                </a:solidFill>
                <a:latin typeface="Open Sans"/>
                <a:ea typeface="Open Sans"/>
                <a:cs typeface="Open Sans"/>
                <a:sym typeface="Open Sans"/>
              </a:rPr>
              <a:t>→ Notepad++ → text editor untuk coding.</a:t>
            </a:r>
          </a:p>
          <a:p>
            <a:pPr algn="l">
              <a:lnSpc>
                <a:spcPts val="4759"/>
              </a:lnSpc>
            </a:pPr>
          </a:p>
        </p:txBody>
      </p:sp>
      <p:sp>
        <p:nvSpPr>
          <p:cNvPr name="TextBox 9" id="9"/>
          <p:cNvSpPr txBox="true"/>
          <p:nvPr/>
        </p:nvSpPr>
        <p:spPr>
          <a:xfrm rot="0">
            <a:off x="425961" y="6877050"/>
            <a:ext cx="5606951" cy="5803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FFFFFF"/>
                </a:solidFill>
                <a:latin typeface="Open Sans"/>
                <a:ea typeface="Open Sans"/>
                <a:cs typeface="Open Sans"/>
                <a:sym typeface="Open Sans"/>
              </a:rPr>
              <a:t>Browser untuk Uji</a:t>
            </a:r>
            <a:r>
              <a:rPr lang="en-US" sz="3399">
                <a:solidFill>
                  <a:srgbClr val="FFFFFF"/>
                </a:solidFill>
                <a:latin typeface="Open Sans"/>
                <a:ea typeface="Open Sans"/>
                <a:cs typeface="Open Sans"/>
                <a:sym typeface="Open Sans"/>
              </a:rPr>
              <a:t> Coba:</a:t>
            </a:r>
          </a:p>
        </p:txBody>
      </p:sp>
      <p:sp>
        <p:nvSpPr>
          <p:cNvPr name="TextBox 10" id="10"/>
          <p:cNvSpPr txBox="true"/>
          <p:nvPr/>
        </p:nvSpPr>
        <p:spPr>
          <a:xfrm rot="0">
            <a:off x="1228888" y="7543165"/>
            <a:ext cx="5621735" cy="2380615"/>
          </a:xfrm>
          <a:prstGeom prst="rect">
            <a:avLst/>
          </a:prstGeom>
        </p:spPr>
        <p:txBody>
          <a:bodyPr anchor="t" rtlCol="false" tIns="0" lIns="0" bIns="0" rIns="0">
            <a:spAutoFit/>
          </a:bodyPr>
          <a:lstStyle/>
          <a:p>
            <a:pPr algn="just">
              <a:lnSpc>
                <a:spcPts val="4759"/>
              </a:lnSpc>
            </a:pPr>
            <a:r>
              <a:rPr lang="en-US" sz="3399">
                <a:solidFill>
                  <a:srgbClr val="FFFFFF"/>
                </a:solidFill>
                <a:latin typeface="Open Sans"/>
                <a:ea typeface="Open Sans"/>
                <a:cs typeface="Open Sans"/>
                <a:sym typeface="Open Sans"/>
              </a:rPr>
              <a:t>→ Google Chrome </a:t>
            </a:r>
          </a:p>
          <a:p>
            <a:pPr algn="just">
              <a:lnSpc>
                <a:spcPts val="4759"/>
              </a:lnSpc>
            </a:pPr>
            <a:r>
              <a:rPr lang="en-US" sz="3399">
                <a:solidFill>
                  <a:srgbClr val="FFFFFF"/>
                </a:solidFill>
                <a:latin typeface="Open Sans"/>
                <a:ea typeface="Open Sans"/>
                <a:cs typeface="Open Sans"/>
                <a:sym typeface="Open Sans"/>
              </a:rPr>
              <a:t>→ Mozilla Firefox</a:t>
            </a:r>
          </a:p>
          <a:p>
            <a:pPr algn="just">
              <a:lnSpc>
                <a:spcPts val="4759"/>
              </a:lnSpc>
            </a:pPr>
            <a:r>
              <a:rPr lang="en-US" sz="3399">
                <a:solidFill>
                  <a:srgbClr val="FFFFFF"/>
                </a:solidFill>
                <a:latin typeface="Open Sans"/>
                <a:ea typeface="Open Sans"/>
                <a:cs typeface="Open Sans"/>
                <a:sym typeface="Open Sans"/>
              </a:rPr>
              <a:t>→ Firefox Developer Edition</a:t>
            </a:r>
          </a:p>
          <a:p>
            <a:pPr algn="l">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8229776" y="-3103089"/>
            <a:ext cx="19353779" cy="8206002"/>
          </a:xfrm>
          <a:custGeom>
            <a:avLst/>
            <a:gdLst/>
            <a:ahLst/>
            <a:cxnLst/>
            <a:rect r="r" b="b" t="t" l="l"/>
            <a:pathLst>
              <a:path h="8206002" w="19353779">
                <a:moveTo>
                  <a:pt x="0" y="0"/>
                </a:moveTo>
                <a:lnTo>
                  <a:pt x="19353779" y="0"/>
                </a:lnTo>
                <a:lnTo>
                  <a:pt x="19353779" y="8206002"/>
                </a:lnTo>
                <a:lnTo>
                  <a:pt x="0" y="8206002"/>
                </a:lnTo>
                <a:lnTo>
                  <a:pt x="0" y="0"/>
                </a:lnTo>
                <a:close/>
              </a:path>
            </a:pathLst>
          </a:custGeom>
          <a:blipFill>
            <a:blip r:embed="rId2">
              <a:alphaModFix amt="60000"/>
            </a:blip>
            <a:stretch>
              <a:fillRect l="0" t="0" r="0" b="0"/>
            </a:stretch>
          </a:blipFill>
        </p:spPr>
      </p:sp>
      <p:sp>
        <p:nvSpPr>
          <p:cNvPr name="TextBox 3" id="3"/>
          <p:cNvSpPr txBox="true"/>
          <p:nvPr/>
        </p:nvSpPr>
        <p:spPr>
          <a:xfrm rot="0">
            <a:off x="5081588" y="4085593"/>
            <a:ext cx="8115300" cy="2211065"/>
          </a:xfrm>
          <a:prstGeom prst="rect">
            <a:avLst/>
          </a:prstGeom>
        </p:spPr>
        <p:txBody>
          <a:bodyPr anchor="t" rtlCol="false" tIns="0" lIns="0" bIns="0" rIns="0">
            <a:spAutoFit/>
          </a:bodyPr>
          <a:lstStyle/>
          <a:p>
            <a:pPr algn="l">
              <a:lnSpc>
                <a:spcPts val="8299"/>
              </a:lnSpc>
            </a:pPr>
            <a:r>
              <a:rPr lang="en-US" b="true" sz="8299" spc="-165">
                <a:solidFill>
                  <a:srgbClr val="FFFFFF"/>
                </a:solidFill>
                <a:latin typeface="Poppins Bold"/>
                <a:ea typeface="Poppins Bold"/>
                <a:cs typeface="Poppins Bold"/>
                <a:sym typeface="Poppins Bold"/>
              </a:rPr>
              <a:t>TERIMA KASIH</a:t>
            </a:r>
          </a:p>
          <a:p>
            <a:pPr algn="l">
              <a:lnSpc>
                <a:spcPts val="8299"/>
              </a:lnSpc>
            </a:pPr>
          </a:p>
        </p:txBody>
      </p:sp>
      <p:sp>
        <p:nvSpPr>
          <p:cNvPr name="Freeform 4" id="4"/>
          <p:cNvSpPr/>
          <p:nvPr/>
        </p:nvSpPr>
        <p:spPr>
          <a:xfrm flipH="false" flipV="false" rot="0">
            <a:off x="-4877171" y="5874232"/>
            <a:ext cx="20814942" cy="8825535"/>
          </a:xfrm>
          <a:custGeom>
            <a:avLst/>
            <a:gdLst/>
            <a:ahLst/>
            <a:cxnLst/>
            <a:rect r="r" b="b" t="t" l="l"/>
            <a:pathLst>
              <a:path h="8825535" w="20814942">
                <a:moveTo>
                  <a:pt x="0" y="0"/>
                </a:moveTo>
                <a:lnTo>
                  <a:pt x="20814942" y="0"/>
                </a:lnTo>
                <a:lnTo>
                  <a:pt x="20814942" y="8825536"/>
                </a:lnTo>
                <a:lnTo>
                  <a:pt x="0" y="8825536"/>
                </a:lnTo>
                <a:lnTo>
                  <a:pt x="0" y="0"/>
                </a:lnTo>
                <a:close/>
              </a:path>
            </a:pathLst>
          </a:custGeom>
          <a:blipFill>
            <a:blip r:embed="rId2">
              <a:alphaModFix amt="60000"/>
            </a:blip>
            <a:stretch>
              <a:fillRect l="0" t="0" r="0" b="0"/>
            </a:stretch>
          </a:blipFill>
        </p:spPr>
      </p:sp>
      <p:sp>
        <p:nvSpPr>
          <p:cNvPr name="TextBox 5" id="5"/>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DAG0RbEkkas</dc:identifier>
  <dcterms:modified xsi:type="dcterms:W3CDTF">2011-08-01T06:04:30Z</dcterms:modified>
  <cp:revision>1</cp:revision>
  <dc:title>Tugas1_B2_Kelompok 6</dc:title>
</cp:coreProperties>
</file>