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60" r:id="rId6"/>
    <p:sldId id="265" r:id="rId7"/>
    <p:sldId id="266" r:id="rId8"/>
    <p:sldId id="267" r:id="rId9"/>
    <p:sldId id="268" r:id="rId10"/>
    <p:sldId id="262" r:id="rId11"/>
    <p:sldId id="263" r:id="rId12"/>
  </p:sldIdLst>
  <p:sldSz cx="9144000" cy="5143500" type="screen16x9"/>
  <p:notesSz cx="6858000" cy="9144000"/>
  <p:embeddedFontLst>
    <p:embeddedFont>
      <p:font typeface="Rubik" panose="020B0604020202020204" charset="-79"/>
      <p:regular r:id="rId14"/>
      <p:bold r:id="rId15"/>
      <p:italic r:id="rId16"/>
      <p:boldItalic r:id="rId17"/>
    </p:embeddedFont>
    <p:embeddedFont>
      <p:font typeface="Rubik Light" panose="020B0604020202020204" charset="-79"/>
      <p:regular r:id="rId18"/>
      <p:bold r:id="rId19"/>
      <p:italic r:id="rId20"/>
      <p:boldItalic r:id="rId21"/>
    </p:embeddedFont>
    <p:embeddedFont>
      <p:font typeface="Rubik SemiBold" panose="020B0604020202020204" charset="-79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8421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2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6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7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4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69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8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96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45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5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69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Zynygir6rtVhnKWxrF0Duiyn2-VP8kfr?usp=drive_link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lookerstudio.google.com/s/j_yV1nkLsh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9799" y="1619850"/>
            <a:ext cx="6407325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500" b="1" dirty="0" smtClean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Penjualan PT Sejahtera Bersama 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9798" y="3189480"/>
            <a:ext cx="5528487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Bank </a:t>
            </a:r>
            <a:r>
              <a:rPr sz="2500" dirty="0" err="1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Muamalat</a:t>
            </a:r>
            <a:r>
              <a:rPr sz="25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/>
            </a:r>
            <a:br>
              <a:rPr sz="25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</a:br>
            <a:r>
              <a:rPr sz="2500" dirty="0" smtClean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Business Intelligence Analyst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9799" y="400893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Auditasari Damayanti Putri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01" y="233166"/>
            <a:ext cx="1630049" cy="4604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id-ID" dirty="0">
                <a:latin typeface="Rubik"/>
                <a:ea typeface="Rubik"/>
                <a:cs typeface="Rubik"/>
                <a:sym typeface="Rubik"/>
                <a:hlinkClick r:id="rId5"/>
              </a:rPr>
              <a:t>https://</a:t>
            </a:r>
            <a:r>
              <a:rPr lang="id-ID" dirty="0" smtClean="0">
                <a:latin typeface="Rubik"/>
                <a:ea typeface="Rubik"/>
                <a:cs typeface="Rubik"/>
                <a:sym typeface="Rubik"/>
                <a:hlinkClick r:id="rId5"/>
              </a:rPr>
              <a:t>drive.google.com/drive/folders/1Zynygir6rtVhnKWxrF0Duiyn2-VP8kfr?usp=drive_link</a:t>
            </a:r>
            <a:r>
              <a:rPr lang="id-ID" dirty="0" smtClean="0">
                <a:latin typeface="Rubik"/>
                <a:ea typeface="Rubik"/>
                <a:cs typeface="Rubik"/>
                <a:sym typeface="Rubik"/>
              </a:rPr>
              <a:t>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02" y="4343436"/>
            <a:ext cx="1630049" cy="460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980699" y="2154050"/>
            <a:ext cx="226324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dirty="0" smtClean="0">
                <a:latin typeface="Rubik SemiBold"/>
                <a:ea typeface="Rubik SemiBold"/>
                <a:cs typeface="Rubik SemiBold"/>
                <a:sym typeface="Rubik SemiBold"/>
              </a:rPr>
              <a:t>Problem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924079" y="1616057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>
                <a:latin typeface="Rubik SemiBold"/>
                <a:ea typeface="Rubik SemiBold"/>
                <a:cs typeface="Rubik SemiBold"/>
                <a:sym typeface="Rubik SemiBold"/>
              </a:rPr>
              <a:t>PT Sejahtera Bersama 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924079" y="2511339"/>
            <a:ext cx="3962132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PT Sejahtera Bersama ingin melihat perkembangan bisnisnya dari tahun 2020 – 2021. Perusahaan ingin melihat berapa pendapatan yang diperoleh serta kategori apa yang paling banyak diminati.</a:t>
            </a:r>
            <a:endParaRPr dirty="0">
              <a:latin typeface="+mj-lt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57894" y="708845"/>
            <a:ext cx="8828211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Soal </a:t>
            </a:r>
            <a:r>
              <a:rPr lang="id-ID" dirty="0">
                <a:latin typeface="+mj-lt"/>
                <a:ea typeface="Rubik"/>
                <a:cs typeface="Rubik"/>
                <a:sym typeface="Rubik"/>
              </a:rPr>
              <a:t>1</a:t>
            </a:r>
          </a:p>
          <a:p>
            <a:pPr lvl="0"/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Tentukan </a:t>
            </a:r>
            <a:r>
              <a:rPr lang="id-ID" dirty="0">
                <a:latin typeface="+mj-lt"/>
                <a:ea typeface="Rubik"/>
                <a:cs typeface="Rubik"/>
                <a:sym typeface="Rubik"/>
              </a:rPr>
              <a:t>masing-masing primary key pada 4 dataset</a:t>
            </a:r>
          </a:p>
          <a:p>
            <a:pPr lvl="0"/>
            <a:r>
              <a:rPr lang="id-ID" dirty="0">
                <a:latin typeface="+mj-lt"/>
                <a:ea typeface="Rubik"/>
                <a:cs typeface="Rubik"/>
                <a:sym typeface="Rubik"/>
              </a:rPr>
              <a:t>penjualan</a:t>
            </a:r>
          </a:p>
          <a:p>
            <a:pPr lvl="0"/>
            <a:r>
              <a:rPr lang="id-ID" dirty="0">
                <a:latin typeface="+mj-lt"/>
                <a:ea typeface="Rubik"/>
                <a:cs typeface="Rubik"/>
                <a:sym typeface="Rubik"/>
              </a:rPr>
              <a:t>1. Primary key tabel Customer </a:t>
            </a:r>
          </a:p>
          <a:p>
            <a:pPr lvl="0"/>
            <a:r>
              <a:rPr lang="id-ID" dirty="0">
                <a:latin typeface="+mj-lt"/>
                <a:ea typeface="Rubik"/>
                <a:cs typeface="Rubik"/>
                <a:sym typeface="Rubik"/>
              </a:rPr>
              <a:t>2. Primary key tabel Products </a:t>
            </a:r>
          </a:p>
          <a:p>
            <a:pPr lvl="0"/>
            <a:r>
              <a:rPr lang="id-ID" dirty="0">
                <a:latin typeface="+mj-lt"/>
                <a:ea typeface="Rubik"/>
                <a:cs typeface="Rubik"/>
                <a:sym typeface="Rubik"/>
              </a:rPr>
              <a:t>3. Primary key tabel Orders </a:t>
            </a:r>
          </a:p>
          <a:p>
            <a:pPr lvl="0"/>
            <a:r>
              <a:rPr lang="id-ID" dirty="0">
                <a:latin typeface="+mj-lt"/>
                <a:ea typeface="Rubik"/>
                <a:cs typeface="Rubik"/>
                <a:sym typeface="Rubik"/>
              </a:rPr>
              <a:t>4. Primary key tabel ProductCategory </a:t>
            </a:r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 </a:t>
            </a:r>
            <a:br>
              <a:rPr lang="id-ID" dirty="0" smtClean="0">
                <a:latin typeface="+mj-lt"/>
                <a:ea typeface="Rubik"/>
                <a:cs typeface="Rubik"/>
                <a:sym typeface="Rubik"/>
              </a:rPr>
            </a:br>
            <a:r>
              <a:rPr lang="en-US" dirty="0" err="1">
                <a:latin typeface="+mj-lt"/>
              </a:rPr>
              <a:t>Soal</a:t>
            </a:r>
            <a:r>
              <a:rPr lang="en-US" dirty="0">
                <a:latin typeface="+mj-lt"/>
              </a:rPr>
              <a:t> </a:t>
            </a:r>
            <a:r>
              <a:rPr lang="id-ID" dirty="0">
                <a:latin typeface="+mj-lt"/>
              </a:rPr>
              <a:t>2</a:t>
            </a:r>
            <a:endParaRPr lang="id-ID" dirty="0" smtClean="0">
              <a:latin typeface="+mj-lt"/>
            </a:endParaRPr>
          </a:p>
          <a:p>
            <a:pPr lvl="0"/>
            <a:r>
              <a:rPr lang="en-US" dirty="0" err="1" smtClean="0">
                <a:latin typeface="+mj-lt"/>
              </a:rPr>
              <a:t>Tentukan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relationship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ke-4 table </a:t>
            </a:r>
            <a:r>
              <a:rPr lang="en-US" dirty="0" err="1" smtClean="0">
                <a:latin typeface="+mj-lt"/>
              </a:rPr>
              <a:t>tersebut</a:t>
            </a:r>
            <a:endParaRPr lang="id-ID" dirty="0" smtClean="0">
              <a:latin typeface="+mj-lt"/>
            </a:endParaRPr>
          </a:p>
          <a:p>
            <a:pPr lvl="0"/>
            <a:r>
              <a:rPr lang="id-ID" dirty="0">
                <a:latin typeface="+mj-lt"/>
              </a:rPr>
              <a:t>Soal 3 </a:t>
            </a:r>
            <a:endParaRPr lang="id-ID" dirty="0" smtClean="0">
              <a:latin typeface="+mj-lt"/>
            </a:endParaRPr>
          </a:p>
          <a:p>
            <a:pPr lvl="0"/>
            <a:r>
              <a:rPr lang="id-ID" dirty="0" smtClean="0">
                <a:latin typeface="+mj-lt"/>
              </a:rPr>
              <a:t>Sebagai </a:t>
            </a:r>
            <a:r>
              <a:rPr lang="id-ID" dirty="0">
                <a:latin typeface="+mj-lt"/>
              </a:rPr>
              <a:t>BI Analyst PT Sejahtera Bersama, kita akan membuat sebuah table master yang berisikan informasi </a:t>
            </a:r>
            <a:r>
              <a:rPr lang="id-ID" dirty="0" smtClean="0">
                <a:latin typeface="+mj-lt"/>
              </a:rPr>
              <a:t>:</a:t>
            </a: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CustomerEmail </a:t>
            </a:r>
            <a:r>
              <a:rPr lang="id-ID" dirty="0">
                <a:latin typeface="+mj-lt"/>
              </a:rPr>
              <a:t>(cust_email) </a:t>
            </a: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CustomerCity </a:t>
            </a:r>
            <a:r>
              <a:rPr lang="id-ID" dirty="0">
                <a:latin typeface="+mj-lt"/>
              </a:rPr>
              <a:t>(cust_city) </a:t>
            </a: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 OrderDate </a:t>
            </a:r>
            <a:r>
              <a:rPr lang="id-ID" dirty="0">
                <a:latin typeface="+mj-lt"/>
              </a:rPr>
              <a:t>(order_date) </a:t>
            </a: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OrderQty (order_qty) </a:t>
            </a: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ProductName (product_name) </a:t>
            </a: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ProductPrice (product_price) </a:t>
            </a:r>
          </a:p>
          <a:p>
            <a:pPr marL="285750" lvl="0" indent="-285750">
              <a:buFontTx/>
              <a:buChar char="-"/>
            </a:pPr>
            <a:r>
              <a:rPr lang="id-ID" dirty="0">
                <a:latin typeface="+mj-lt"/>
              </a:rPr>
              <a:t>ProductCategoryName </a:t>
            </a:r>
            <a:r>
              <a:rPr lang="id-ID" dirty="0" smtClean="0">
                <a:latin typeface="+mj-lt"/>
              </a:rPr>
              <a:t>(category_name</a:t>
            </a:r>
            <a:r>
              <a:rPr lang="id-ID" dirty="0">
                <a:latin typeface="+mj-lt"/>
              </a:rPr>
              <a:t>) </a:t>
            </a:r>
            <a:endParaRPr lang="id-ID" dirty="0" smtClean="0">
              <a:latin typeface="+mj-lt"/>
            </a:endParaRPr>
          </a:p>
          <a:p>
            <a:pPr marL="285750" lvl="0" indent="-285750">
              <a:buFontTx/>
              <a:buChar char="-"/>
            </a:pPr>
            <a:r>
              <a:rPr lang="id-ID" dirty="0" smtClean="0">
                <a:latin typeface="+mj-lt"/>
              </a:rPr>
              <a:t> </a:t>
            </a:r>
            <a:r>
              <a:rPr lang="id-ID" dirty="0">
                <a:latin typeface="+mj-lt"/>
              </a:rPr>
              <a:t>TotalSales (total_sales)</a:t>
            </a:r>
            <a:endParaRPr dirty="0">
              <a:latin typeface="+mj-lt"/>
              <a:ea typeface="Rubik"/>
              <a:cs typeface="Rubik"/>
              <a:sym typeface="Rubi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485" y="185625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800" dirty="0">
                <a:latin typeface="+mj-lt"/>
                <a:ea typeface="Rubik"/>
                <a:cs typeface="Rubik"/>
                <a:sym typeface="Rubik"/>
              </a:rPr>
              <a:t>Challenge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57893" y="1075268"/>
            <a:ext cx="8828211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d-ID" dirty="0"/>
              <a:t>Soal 4 </a:t>
            </a:r>
            <a:endParaRPr lang="id-ID" dirty="0" smtClean="0"/>
          </a:p>
          <a:p>
            <a:pPr lvl="0"/>
            <a:r>
              <a:rPr lang="id-ID" dirty="0" smtClean="0"/>
              <a:t>Dari </a:t>
            </a:r>
            <a:r>
              <a:rPr lang="id-ID" dirty="0"/>
              <a:t>hasil tabel yang dibuat pada soal nomor 3, simpanlah hasilnya dalam bentuk CSV. Dengan menggunakan Looker Studio, buatlah visualisasi yang menampilkan data penjualan tersebut. Visualisasi tersebut harus berisi minimal 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Total </a:t>
            </a:r>
            <a:r>
              <a:rPr lang="id-ID" dirty="0"/>
              <a:t>keseluruhan sales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Total </a:t>
            </a:r>
            <a:r>
              <a:rPr lang="id-ID" dirty="0"/>
              <a:t>keseluruhan sales berdasarkan kategori produk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Total </a:t>
            </a:r>
            <a:r>
              <a:rPr lang="id-ID" dirty="0"/>
              <a:t>keseluruhan qty berdasarkan kategori produk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Total </a:t>
            </a:r>
            <a:r>
              <a:rPr lang="id-ID" dirty="0"/>
              <a:t>sales berdasarkan kota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Total </a:t>
            </a:r>
            <a:r>
              <a:rPr lang="id-ID" dirty="0"/>
              <a:t>qty berdasarkan kota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Top </a:t>
            </a:r>
            <a:r>
              <a:rPr lang="id-ID" dirty="0"/>
              <a:t>5 kategori produk yang paling tinggi salesnya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 smtClean="0"/>
              <a:t>Top </a:t>
            </a:r>
            <a:r>
              <a:rPr lang="id-ID" dirty="0"/>
              <a:t>5 kategori produk yang paling tinggi </a:t>
            </a:r>
            <a:r>
              <a:rPr lang="id-ID" dirty="0" smtClean="0"/>
              <a:t>qtynya</a:t>
            </a:r>
          </a:p>
          <a:p>
            <a:pPr lvl="0"/>
            <a:endParaRPr lang="id-ID" dirty="0" smtClean="0"/>
          </a:p>
          <a:p>
            <a:pPr lvl="0"/>
            <a:r>
              <a:rPr lang="id-ID" dirty="0"/>
              <a:t>Soal 5 </a:t>
            </a:r>
            <a:endParaRPr lang="id-ID" dirty="0" smtClean="0"/>
          </a:p>
          <a:p>
            <a:pPr lvl="0"/>
            <a:r>
              <a:rPr lang="id-ID" dirty="0" smtClean="0"/>
              <a:t>Sebagai </a:t>
            </a:r>
            <a:r>
              <a:rPr lang="id-ID" dirty="0"/>
              <a:t>BI analyst PT Sejahtera Bersama, apa yang bisa anda usulkan untuk mempertahankan penjualan ataupun menaikkan penjualan dengan tabel transaksi detail yang sudah ada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485" y="185625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800" dirty="0">
                <a:latin typeface="+mj-lt"/>
                <a:ea typeface="Rubik"/>
                <a:cs typeface="Rubik"/>
                <a:sym typeface="Rubik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49924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99129" y="151637"/>
            <a:ext cx="2497484" cy="57528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 dirty="0" err="1" smtClean="0">
                <a:latin typeface="+mj-lt"/>
                <a:ea typeface="Rubik"/>
                <a:cs typeface="Rubik"/>
                <a:sym typeface="Rubik"/>
              </a:rPr>
              <a:t>Soal</a:t>
            </a:r>
            <a:r>
              <a:rPr sz="2400" b="1" dirty="0" smtClean="0">
                <a:latin typeface="+mj-lt"/>
                <a:ea typeface="Rubik"/>
                <a:cs typeface="Rubik"/>
                <a:sym typeface="Rubik"/>
              </a:rPr>
              <a:t> 1</a:t>
            </a:r>
            <a:endParaRPr sz="2400" b="1" dirty="0">
              <a:latin typeface="+mj-lt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6388628" y="1309896"/>
            <a:ext cx="2581201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Terdapat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4 dataset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yaitu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: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x-none" dirty="0" smtClean="0">
                <a:latin typeface="+mn-lt"/>
                <a:ea typeface="Rubik"/>
                <a:cs typeface="Rubik"/>
                <a:sym typeface="Rubik"/>
              </a:rPr>
              <a:t>Tabel Customers dengan Primary Key customerID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x-none" dirty="0" smtClean="0">
                <a:latin typeface="+mn-lt"/>
                <a:ea typeface="Rubik"/>
                <a:cs typeface="Rubik"/>
                <a:sym typeface="Rubik"/>
              </a:rPr>
              <a:t>Tabel Order denga Primary key OrderID dan Foreign Key CustomerID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x-none" dirty="0" smtClean="0">
                <a:latin typeface="+mn-lt"/>
                <a:ea typeface="Rubik"/>
                <a:cs typeface="Rubik"/>
                <a:sym typeface="Rubik"/>
              </a:rPr>
              <a:t>Tabel ProductCategory dengan Primary Key CategoryID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x-none" dirty="0" smtClean="0">
                <a:latin typeface="+mn-lt"/>
                <a:ea typeface="Rubik"/>
                <a:cs typeface="Rubik"/>
                <a:sym typeface="Rubik"/>
              </a:rPr>
              <a:t>Tabel Products dengan Primary Key ProdNumber.</a:t>
            </a:r>
            <a:endParaRPr dirty="0"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9" y="1401077"/>
            <a:ext cx="5970032" cy="273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99129" y="151637"/>
            <a:ext cx="2497484" cy="57528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 dirty="0" err="1" smtClean="0">
                <a:latin typeface="+mj-lt"/>
                <a:ea typeface="Rubik"/>
                <a:cs typeface="Rubik"/>
                <a:sym typeface="Rubik"/>
              </a:rPr>
              <a:t>Soal</a:t>
            </a:r>
            <a:r>
              <a:rPr sz="2400" b="1" dirty="0" smtClean="0">
                <a:latin typeface="+mj-lt"/>
                <a:ea typeface="Rubik"/>
                <a:cs typeface="Rubik"/>
                <a:sym typeface="Rubik"/>
              </a:rPr>
              <a:t> 2</a:t>
            </a:r>
            <a:endParaRPr sz="2400" b="1" dirty="0">
              <a:latin typeface="+mj-lt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6177000" y="1320782"/>
            <a:ext cx="2581201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dirty="0" smtClean="0">
                <a:latin typeface="+mn-lt"/>
                <a:ea typeface="Rubik"/>
                <a:cs typeface="Rubik"/>
                <a:sym typeface="Rubik"/>
              </a:rPr>
              <a:t>Dari 4 dataset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tersebut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maka</a:t>
            </a:r>
            <a:r>
              <a:rPr dirty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dapat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dibuat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ERD(</a:t>
            </a:r>
            <a:r>
              <a:rPr lang="id-ID" dirty="0" smtClean="0"/>
              <a:t> </a:t>
            </a:r>
            <a:r>
              <a:rPr lang="id-ID" dirty="0"/>
              <a:t>Entity-Relationship </a:t>
            </a:r>
            <a:r>
              <a:rPr lang="id-ID" dirty="0" smtClean="0"/>
              <a:t>Diagram). Dimana tabel Customers berhubungan denga tabel Order, Tabel Order berhubungan dengan tabel products dan Tabel Product berhubungan dengan tabel ProductCategory.</a:t>
            </a:r>
            <a:endParaRPr dirty="0" smtClean="0"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2" y="1471084"/>
            <a:ext cx="5399858" cy="29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99129" y="151637"/>
            <a:ext cx="2497484" cy="57528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 dirty="0" err="1" smtClean="0">
                <a:latin typeface="+mj-lt"/>
                <a:ea typeface="Rubik"/>
                <a:cs typeface="Rubik"/>
                <a:sym typeface="Rubik"/>
              </a:rPr>
              <a:t>Soal</a:t>
            </a:r>
            <a:r>
              <a:rPr sz="2400" b="1" dirty="0" smtClean="0">
                <a:latin typeface="+mj-lt"/>
                <a:ea typeface="Rubik"/>
                <a:cs typeface="Rubik"/>
                <a:sym typeface="Rubik"/>
              </a:rPr>
              <a:t> 3</a:t>
            </a:r>
            <a:endParaRPr sz="2400" b="1" dirty="0">
              <a:latin typeface="+mj-lt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874599" y="877526"/>
            <a:ext cx="2581201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Membuat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datamaster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dengan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mengambil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data </a:t>
            </a:r>
            <a:r>
              <a:rPr lang="id-ID" dirty="0" smtClean="0">
                <a:latin typeface="+mn-lt"/>
                <a:ea typeface="Rubik"/>
                <a:cs typeface="Rubik"/>
                <a:sym typeface="Rubik"/>
              </a:rPr>
              <a:t>–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data yang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diperlukan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untuk</a:t>
            </a:r>
            <a:r>
              <a:rPr dirty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analisis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smtClean="0">
                <a:latin typeface="+mn-lt"/>
                <a:ea typeface="Rubik"/>
                <a:cs typeface="Rubik"/>
                <a:sym typeface="Rubik"/>
              </a:rPr>
              <a:t>Join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digunakan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untuk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n-lt"/>
                <a:ea typeface="Rubik"/>
                <a:cs typeface="Rubik"/>
                <a:sym typeface="Rubik"/>
              </a:rPr>
              <a:t>menggabungkan</a:t>
            </a:r>
            <a:r>
              <a:rPr dirty="0" smtClean="0">
                <a:latin typeface="+mn-lt"/>
                <a:ea typeface="Rubik"/>
                <a:cs typeface="Rubik"/>
                <a:sym typeface="Rubik"/>
              </a:rPr>
              <a:t> tab</a:t>
            </a:r>
            <a:r>
              <a:rPr lang="id-ID" dirty="0" smtClean="0">
                <a:latin typeface="+mn-lt"/>
                <a:ea typeface="Rubik"/>
                <a:cs typeface="Rubik"/>
                <a:sym typeface="Rubik"/>
              </a:rPr>
              <a:t>el – tabel.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smtClean="0">
                <a:latin typeface="+mn-lt"/>
                <a:ea typeface="Rubik"/>
                <a:cs typeface="Rubik"/>
                <a:sym typeface="Rubik"/>
              </a:rPr>
              <a:t>Order by di gunakan untuk mengurutkan tanggal dari yang terkecil hingga terbesar 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dirty="0" smtClean="0">
                <a:latin typeface="+mn-lt"/>
                <a:ea typeface="Rubik"/>
                <a:cs typeface="Rubik"/>
                <a:sym typeface="Rubik"/>
              </a:rPr>
              <a:t>Distinct digunakan untuk menghindari data duplikat.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7" y="877526"/>
            <a:ext cx="438211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99129" y="151637"/>
            <a:ext cx="2497484" cy="57528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b="1" dirty="0" err="1" smtClean="0">
                <a:latin typeface="+mj-lt"/>
                <a:ea typeface="Rubik"/>
                <a:cs typeface="Rubik"/>
                <a:sym typeface="Rubik"/>
              </a:rPr>
              <a:t>Soal</a:t>
            </a:r>
            <a:r>
              <a:rPr sz="2400" b="1" dirty="0" smtClean="0">
                <a:latin typeface="+mj-lt"/>
                <a:ea typeface="Rubik"/>
                <a:cs typeface="Rubik"/>
                <a:sym typeface="Rubik"/>
              </a:rPr>
              <a:t> 4</a:t>
            </a:r>
            <a:endParaRPr sz="2400" b="1" dirty="0">
              <a:latin typeface="+mj-lt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5874599" y="877526"/>
            <a:ext cx="258120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latin typeface="+mn-lt"/>
                <a:ea typeface="Rubik"/>
                <a:cs typeface="Rubik"/>
                <a:sym typeface="Rubik"/>
              </a:rPr>
              <a:t>Melakukan visualisasi dengan dashbord interaktif dari Google Looker Studio.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Rubik"/>
              <a:cs typeface="Rubik"/>
              <a:sym typeface="Rubi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9" y="877526"/>
            <a:ext cx="4986432" cy="3977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4229" y="2754086"/>
            <a:ext cx="2906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Link : </a:t>
            </a:r>
            <a:r>
              <a:rPr lang="id-ID" dirty="0">
                <a:hlinkClick r:id="rId6"/>
              </a:rPr>
              <a:t>https://</a:t>
            </a:r>
            <a:r>
              <a:rPr lang="id-ID" dirty="0" smtClean="0">
                <a:hlinkClick r:id="rId6"/>
              </a:rPr>
              <a:t>lookerstudio.google.com/s/j_yV1nkLsh8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58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26571" y="2154050"/>
            <a:ext cx="291737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dirty="0" err="1" smtClean="0">
                <a:latin typeface="Rubik SemiBold"/>
                <a:ea typeface="Rubik SemiBold"/>
                <a:cs typeface="Rubik SemiBold"/>
                <a:sym typeface="Rubik SemiBold"/>
              </a:rPr>
              <a:t>Rekomendasi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98571" y="912550"/>
            <a:ext cx="3987640" cy="351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40000" lvl="0" indent="-540000" algn="just" rtl="0">
              <a:spcBef>
                <a:spcPts val="130"/>
              </a:spcBef>
              <a:spcAft>
                <a:spcPts val="130"/>
              </a:spcAft>
              <a:buFont typeface="+mj-lt"/>
              <a:buAutoNum type="arabicPeriod"/>
            </a:pPr>
            <a:r>
              <a:rPr dirty="0" smtClean="0">
                <a:latin typeface="+mj-lt"/>
                <a:ea typeface="Rubik"/>
                <a:cs typeface="Rubik"/>
                <a:sym typeface="Rubik"/>
              </a:rPr>
              <a:t>Perusahaan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dapat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memberikan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diskon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di 10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kota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penjualan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sales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teringgi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sebagai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bentuk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loyalitas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kepada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pelanggan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serta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mempertahankan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 </a:t>
            </a:r>
            <a:r>
              <a:rPr dirty="0" err="1" smtClean="0">
                <a:latin typeface="+mj-lt"/>
                <a:ea typeface="Rubik"/>
                <a:cs typeface="Rubik"/>
                <a:sym typeface="Rubik"/>
              </a:rPr>
              <a:t>pelanggan</a:t>
            </a:r>
            <a:r>
              <a:rPr dirty="0" smtClean="0"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540000" lvl="0" indent="-540000" algn="just" rtl="0">
              <a:spcBef>
                <a:spcPts val="130"/>
              </a:spcBef>
              <a:spcAft>
                <a:spcPts val="130"/>
              </a:spcAft>
              <a:buFont typeface="+mj-lt"/>
              <a:buAutoNum type="arabicPeriod"/>
            </a:pPr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P</a:t>
            </a:r>
            <a:r>
              <a:rPr lang="x-none" dirty="0" smtClean="0">
                <a:latin typeface="+mj-lt"/>
                <a:ea typeface="Rubik"/>
                <a:cs typeface="Rubik"/>
                <a:sym typeface="Rubik"/>
              </a:rPr>
              <a:t>erusahaan dapat memberikan promo yang menarik di 10 kota dengan penjualan atau sales terendah untuk menarik pelanggan baru. </a:t>
            </a:r>
          </a:p>
          <a:p>
            <a:pPr marL="540000" lvl="0" indent="-540000" algn="just" rtl="0">
              <a:spcBef>
                <a:spcPts val="130"/>
              </a:spcBef>
              <a:spcAft>
                <a:spcPts val="130"/>
              </a:spcAft>
              <a:buFont typeface="+mj-lt"/>
              <a:buAutoNum type="arabicPeriod"/>
            </a:pPr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P</a:t>
            </a:r>
            <a:r>
              <a:rPr lang="x-none" dirty="0" smtClean="0">
                <a:latin typeface="+mj-lt"/>
                <a:ea typeface="Rubik"/>
                <a:cs typeface="Rubik"/>
                <a:sym typeface="Rubik"/>
              </a:rPr>
              <a:t>erusahaan dapat menambah jumlah barang serta variasi pada kategori robot</a:t>
            </a:r>
          </a:p>
          <a:p>
            <a:pPr marL="540000" lvl="0" indent="-540000" algn="just" rtl="0">
              <a:spcBef>
                <a:spcPts val="130"/>
              </a:spcBef>
              <a:spcAft>
                <a:spcPts val="130"/>
              </a:spcAft>
              <a:buFont typeface="+mj-lt"/>
              <a:buAutoNum type="arabicPeriod"/>
            </a:pPr>
            <a:r>
              <a:rPr lang="id-ID" dirty="0" smtClean="0">
                <a:latin typeface="+mj-lt"/>
                <a:ea typeface="Rubik"/>
                <a:cs typeface="Rubik"/>
                <a:sym typeface="Rubik"/>
              </a:rPr>
              <a:t>P</a:t>
            </a:r>
            <a:r>
              <a:rPr lang="x-none" dirty="0" smtClean="0">
                <a:latin typeface="+mj-lt"/>
                <a:ea typeface="Rubik"/>
                <a:cs typeface="Rubik"/>
                <a:sym typeface="Rubik"/>
              </a:rPr>
              <a:t>erusahaan dapat menambah jumlah barang dengan produk top 5 kuantitas berdasarkan produk serta menambah varaisi produk untuk kategori ebook  </a:t>
            </a:r>
            <a:endParaRPr dirty="0">
              <a:latin typeface="+mj-lt"/>
              <a:ea typeface="Rubik"/>
              <a:cs typeface="Rubik"/>
              <a:sym typeface="Rubik"/>
            </a:endParaRPr>
          </a:p>
        </p:txBody>
      </p:sp>
      <p:sp>
        <p:nvSpPr>
          <p:cNvPr id="8" name="Google Shape;78;p15"/>
          <p:cNvSpPr txBox="1"/>
          <p:nvPr/>
        </p:nvSpPr>
        <p:spPr>
          <a:xfrm>
            <a:off x="207813" y="0"/>
            <a:ext cx="226324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 err="1" smtClean="0">
                <a:latin typeface="+mj-lt"/>
                <a:ea typeface="Rubik SemiBold"/>
                <a:cs typeface="Rubik SemiBold"/>
                <a:sym typeface="Rubik SemiBold"/>
              </a:rPr>
              <a:t>Soal</a:t>
            </a:r>
            <a:r>
              <a:rPr sz="2400" dirty="0" smtClean="0">
                <a:latin typeface="+mj-lt"/>
                <a:ea typeface="Rubik SemiBold"/>
                <a:cs typeface="Rubik SemiBold"/>
                <a:sym typeface="Rubik SemiBold"/>
              </a:rPr>
              <a:t> 5</a:t>
            </a:r>
            <a:endParaRPr sz="2400" dirty="0">
              <a:latin typeface="+mj-lt"/>
              <a:ea typeface="Rubik SemiBold"/>
              <a:cs typeface="Rubik SemiBold"/>
              <a:sym typeface="Rubik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12433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399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Rubik</vt:lpstr>
      <vt:lpstr>Rubik Light</vt:lpstr>
      <vt:lpstr>Arial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9</cp:revision>
  <dcterms:modified xsi:type="dcterms:W3CDTF">2024-06-03T13:24:01Z</dcterms:modified>
</cp:coreProperties>
</file>