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7" r:id="rId9"/>
    <p:sldId id="268" r:id="rId10"/>
    <p:sldId id="264" r:id="rId11"/>
    <p:sldId id="265" r:id="rId12"/>
    <p:sldId id="266" r:id="rId13"/>
  </p:sldIdLst>
  <p:sldSz cx="9144000" cy="5143500" type="screen16x9"/>
  <p:notesSz cx="6858000" cy="9144000"/>
  <p:embeddedFontLst>
    <p:embeddedFont>
      <p:font typeface="Rubik SemiBold" panose="020B0604020202020204" charset="-79"/>
      <p:regular r:id="rId15"/>
      <p:bold r:id="rId16"/>
      <p:italic r:id="rId17"/>
      <p:boldItalic r:id="rId18"/>
    </p:embeddedFont>
    <p:embeddedFont>
      <p:font typeface="Rubik Light" panose="020B0604020202020204" charset="-79"/>
      <p:regular r:id="rId19"/>
      <p:bold r:id="rId20"/>
      <p:italic r:id="rId21"/>
      <p:boldItalic r:id="rId22"/>
    </p:embeddedFont>
    <p:embeddedFont>
      <p:font typeface="Rubik" panose="020B0604020202020204" charset="-79"/>
      <p:regular r:id="rId23"/>
      <p:bold r:id="rId24"/>
      <p:italic r:id="rId25"/>
      <p:boldItalic r:id="rId26"/>
    </p:embeddedFont>
    <p:embeddedFont>
      <p:font typeface="Rubik Medium" panose="020B0604020202020204" charset="-79"/>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79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181100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9557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4766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5099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922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9818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60352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74502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0139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8460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63814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04864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7115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console.cloud.google.com/bigquery?sq=838277644286:9bbdb743826d435cbdd8eec17d35d5f3"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lookerstudio.google.com/reporting/d3e41c4f-3b2f-46b3-af5a-5bef28cd28ec"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drive.google.com/drive/u/0/folders/1rxvqse1m9ZECSw7nf86p9uShvabGGJhY"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github.com/Auditasari/Rakamin_Virtual_Magang_Kimia_Farma" TargetMode="External"/><Relationship Id="rId5" Type="http://schemas.openxmlformats.org/officeDocument/2006/relationships/hyperlink" Target="https://drive.google.com/drive/u/0/folders/1PV6h6Wv7mw6mdsgeggUeMTL6PYn2N7nQ"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1596200"/>
            <a:ext cx="7289100" cy="1231076"/>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lvl="0">
              <a:buSzPts val="4500"/>
            </a:pPr>
            <a:r>
              <a:rPr lang="id-ID" sz="4800" dirty="0">
                <a:solidFill>
                  <a:schemeClr val="bg1"/>
                </a:solidFill>
              </a:rPr>
              <a:t>Performance </a:t>
            </a:r>
            <a:r>
              <a:rPr lang="id-ID" sz="4800" dirty="0" smtClean="0">
                <a:solidFill>
                  <a:schemeClr val="bg1"/>
                </a:solidFill>
              </a:rPr>
              <a:t>Analytics</a:t>
            </a:r>
          </a:p>
          <a:p>
            <a:pPr lvl="0">
              <a:buSzPts val="4500"/>
            </a:pPr>
            <a:r>
              <a:rPr lang="fi-FI" sz="2000" dirty="0">
                <a:solidFill>
                  <a:schemeClr val="bg1"/>
                </a:solidFill>
              </a:rPr>
              <a:t>Analisis kinerja bisnis Kimia Farma Tahun 2020-2023</a:t>
            </a:r>
            <a:endParaRPr sz="2000" b="0" i="0" u="none" strike="noStrike" cap="none" dirty="0">
              <a:solidFill>
                <a:schemeClr val="bg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a:solidFill>
                  <a:schemeClr val="lt1"/>
                </a:solidFill>
                <a:latin typeface="Rubik SemiBold"/>
                <a:ea typeface="Rubik SemiBold"/>
                <a:cs typeface="Rubik SemiBold"/>
                <a:sym typeface="Rubik SemiBold"/>
              </a:rPr>
              <a:t>Kimia Farma </a:t>
            </a:r>
            <a:r>
              <a:rPr lang="en" sz="2500" b="0" i="0" u="none" strike="noStrike" cap="none">
                <a:solidFill>
                  <a:schemeClr val="lt1"/>
                </a:solidFill>
                <a:latin typeface="Rubik SemiBold"/>
                <a:ea typeface="Rubik SemiBold"/>
                <a:cs typeface="Rubik SemiBold"/>
                <a:sym typeface="Rubik SemiBold"/>
              </a:rPr>
              <a:t>- </a:t>
            </a:r>
            <a:r>
              <a:rPr lang="en" sz="2500">
                <a:solidFill>
                  <a:schemeClr val="lt1"/>
                </a:solidFill>
                <a:latin typeface="Rubik SemiBold"/>
                <a:ea typeface="Rubik SemiBold"/>
                <a:cs typeface="Rubik SemiBold"/>
                <a:sym typeface="Rubik SemiBold"/>
              </a:rPr>
              <a:t>Big Data Analytics</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5360386" cy="954077"/>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Rubik Light"/>
                <a:ea typeface="Rubik Light"/>
                <a:cs typeface="Rubik Light"/>
                <a:sym typeface="Rubik Light"/>
              </a:rPr>
              <a:t>Presented by</a:t>
            </a:r>
            <a:endParaRPr sz="2000" b="0" i="0" u="none" strike="noStrike" cap="none" dirty="0">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id-ID" sz="3000" dirty="0" smtClean="0">
                <a:solidFill>
                  <a:schemeClr val="lt1"/>
                </a:solidFill>
                <a:latin typeface="Rubik Light"/>
                <a:ea typeface="Rubik Light"/>
                <a:cs typeface="Rubik Light"/>
                <a:sym typeface="Rubik Light"/>
              </a:rPr>
              <a:t>Auditasari Damayanti Putri </a:t>
            </a:r>
            <a:endParaRPr sz="3000" b="0" i="0" u="none" strike="noStrike" cap="none" dirty="0">
              <a:solidFill>
                <a:schemeClr val="lt1"/>
              </a:solidFill>
              <a:latin typeface="Rubik Light"/>
              <a:ea typeface="Rubik Light"/>
              <a:cs typeface="Rubik Light"/>
              <a:sym typeface="Rubik Light"/>
            </a:endParaRPr>
          </a:p>
        </p:txBody>
      </p:sp>
      <p:pic>
        <p:nvPicPr>
          <p:cNvPr id="61" name="Google Shape;61;p1"/>
          <p:cNvPicPr preferRelativeResize="0"/>
          <p:nvPr/>
        </p:nvPicPr>
        <p:blipFill>
          <a:blip r:embed="rId5">
            <a:alphaModFix/>
          </a:blip>
          <a:stretch>
            <a:fillRect/>
          </a:stretch>
        </p:blipFill>
        <p:spPr>
          <a:xfrm>
            <a:off x="2350825" y="133900"/>
            <a:ext cx="1581660" cy="5694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p:cNvSpPr txBox="1"/>
          <p:nvPr/>
        </p:nvSpPr>
        <p:spPr>
          <a:xfrm>
            <a:off x="340500" y="1335962"/>
            <a:ext cx="8463000" cy="4801284"/>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Clr>
                <a:schemeClr val="dk1"/>
              </a:buClr>
              <a:buSzPts val="5000"/>
              <a:buFont typeface="Arial" panose="020B0604020202020204" pitchFamily="34" charset="0"/>
              <a:buChar char="•"/>
            </a:pPr>
            <a:r>
              <a:rPr sz="2000" dirty="0" err="1">
                <a:latin typeface="Rubik"/>
                <a:ea typeface="Rubik"/>
                <a:cs typeface="Rubik"/>
                <a:sym typeface="Rubik"/>
              </a:rPr>
              <a:t>M</a:t>
            </a:r>
            <a:r>
              <a:rPr sz="2000" dirty="0" err="1" smtClean="0">
                <a:latin typeface="Rubik"/>
                <a:ea typeface="Rubik"/>
                <a:cs typeface="Rubik"/>
                <a:sym typeface="Rubik"/>
              </a:rPr>
              <a:t>elakukan</a:t>
            </a:r>
            <a:r>
              <a:rPr sz="2000" dirty="0" smtClean="0">
                <a:latin typeface="Rubik"/>
                <a:ea typeface="Rubik"/>
                <a:cs typeface="Rubik"/>
                <a:sym typeface="Rubik"/>
              </a:rPr>
              <a:t> filtering data</a:t>
            </a:r>
          </a:p>
          <a:p>
            <a:pPr marL="342900" lvl="0" indent="-342900" algn="l" rtl="0">
              <a:lnSpc>
                <a:spcPct val="150000"/>
              </a:lnSpc>
              <a:spcBef>
                <a:spcPts val="0"/>
              </a:spcBef>
              <a:spcAft>
                <a:spcPts val="0"/>
              </a:spcAft>
              <a:buClr>
                <a:schemeClr val="dk1"/>
              </a:buClr>
              <a:buSzPts val="5000"/>
              <a:buFont typeface="Arial" panose="020B0604020202020204" pitchFamily="34" charset="0"/>
              <a:buChar char="•"/>
            </a:pPr>
            <a:r>
              <a:rPr lang="x-none" sz="2000" dirty="0" smtClean="0">
                <a:latin typeface="Rubik"/>
                <a:ea typeface="Rubik"/>
                <a:cs typeface="Rubik"/>
                <a:sym typeface="Rubik"/>
              </a:rPr>
              <a:t>Membuat data table baru (datamart)</a:t>
            </a:r>
          </a:p>
          <a:p>
            <a:pPr marL="342900" lvl="0" indent="-342900" algn="l" rtl="0">
              <a:lnSpc>
                <a:spcPct val="150000"/>
              </a:lnSpc>
              <a:spcBef>
                <a:spcPts val="0"/>
              </a:spcBef>
              <a:spcAft>
                <a:spcPts val="0"/>
              </a:spcAft>
              <a:buClr>
                <a:schemeClr val="dk1"/>
              </a:buClr>
              <a:buSzPts val="5000"/>
              <a:buFont typeface="Arial" panose="020B0604020202020204" pitchFamily="34" charset="0"/>
              <a:buChar char="•"/>
            </a:pPr>
            <a:r>
              <a:rPr lang="id-ID" sz="2000" dirty="0" smtClean="0">
                <a:latin typeface="Rubik"/>
                <a:ea typeface="Rubik"/>
                <a:cs typeface="Rubik"/>
                <a:sym typeface="Rubik"/>
              </a:rPr>
              <a:t>M</a:t>
            </a:r>
            <a:r>
              <a:rPr lang="x-none" sz="2000" dirty="0" smtClean="0">
                <a:latin typeface="Rubik"/>
                <a:ea typeface="Rubik"/>
                <a:cs typeface="Rubik"/>
                <a:sym typeface="Rubik"/>
              </a:rPr>
              <a:t>elakukan agregasi untuk kolom nett sales, nett profit </a:t>
            </a:r>
          </a:p>
          <a:p>
            <a:pPr marL="342900" lvl="0" indent="-342900" algn="l" rtl="0">
              <a:lnSpc>
                <a:spcPct val="150000"/>
              </a:lnSpc>
              <a:spcBef>
                <a:spcPts val="0"/>
              </a:spcBef>
              <a:spcAft>
                <a:spcPts val="0"/>
              </a:spcAft>
              <a:buClr>
                <a:schemeClr val="dk1"/>
              </a:buClr>
              <a:buSzPts val="5000"/>
              <a:buFont typeface="Arial" panose="020B0604020202020204" pitchFamily="34" charset="0"/>
              <a:buChar char="•"/>
            </a:pPr>
            <a:r>
              <a:rPr lang="id-ID" sz="2000" dirty="0" smtClean="0">
                <a:latin typeface="Rubik"/>
                <a:ea typeface="Rubik"/>
                <a:cs typeface="Rubik"/>
                <a:sym typeface="Rubik"/>
              </a:rPr>
              <a:t>Menambah kolom dengan kondisi pada kolom pecentage_grooss_laba</a:t>
            </a:r>
            <a:endParaRPr lang="id-ID" sz="2000" dirty="0">
              <a:latin typeface="Rubik"/>
              <a:ea typeface="Rubik"/>
              <a:cs typeface="Rubik"/>
              <a:sym typeface="Rubik"/>
            </a:endParaRPr>
          </a:p>
          <a:p>
            <a:pPr lvl="0">
              <a:lnSpc>
                <a:spcPct val="150000"/>
              </a:lnSpc>
              <a:buClr>
                <a:schemeClr val="dk1"/>
              </a:buClr>
              <a:buSzPts val="5000"/>
            </a:pPr>
            <a:r>
              <a:rPr lang="id-ID" sz="2000" dirty="0" smtClean="0">
                <a:latin typeface="Rubik"/>
                <a:ea typeface="Rubik"/>
                <a:cs typeface="Rubik"/>
                <a:sym typeface="Rubik"/>
              </a:rPr>
              <a:t>Link Google Bigquery : </a:t>
            </a:r>
            <a:r>
              <a:rPr lang="id-ID" sz="2000" dirty="0" smtClean="0">
                <a:hlinkClick r:id="rId5"/>
              </a:rPr>
              <a:t>https</a:t>
            </a:r>
            <a:r>
              <a:rPr lang="id-ID" sz="2000" dirty="0">
                <a:hlinkClick r:id="rId5"/>
              </a:rPr>
              <a:t>://</a:t>
            </a:r>
            <a:r>
              <a:rPr lang="id-ID" sz="2000" dirty="0" smtClean="0">
                <a:hlinkClick r:id="rId5"/>
              </a:rPr>
              <a:t>console.cloud.google.com/bigquery?sq=838277644286:9bbdb743826d435cbdd8eec17d35d5f3</a:t>
            </a:r>
            <a:r>
              <a:rPr lang="id-ID" sz="2000" dirty="0" smtClean="0"/>
              <a:t> </a:t>
            </a:r>
            <a:endParaRPr lang="id-ID" sz="2000" dirty="0">
              <a:latin typeface="Rubik"/>
              <a:ea typeface="Rubik"/>
              <a:cs typeface="Rubik"/>
              <a:sym typeface="Rubik"/>
            </a:endParaRPr>
          </a:p>
          <a:p>
            <a:pPr marL="342900" lvl="0" indent="-342900" algn="l" rtl="0">
              <a:lnSpc>
                <a:spcPct val="150000"/>
              </a:lnSpc>
              <a:spcBef>
                <a:spcPts val="0"/>
              </a:spcBef>
              <a:spcAft>
                <a:spcPts val="0"/>
              </a:spcAft>
              <a:buClr>
                <a:schemeClr val="dk1"/>
              </a:buClr>
              <a:buSzPts val="5000"/>
              <a:buFont typeface="Arial" panose="020B0604020202020204" pitchFamily="34" charset="0"/>
              <a:buChar char="•"/>
            </a:pPr>
            <a:endParaRPr sz="2000" dirty="0" smtClean="0">
              <a:latin typeface="Rubik"/>
              <a:ea typeface="Rubik"/>
              <a:cs typeface="Rubik"/>
              <a:sym typeface="Rubik"/>
            </a:endParaRPr>
          </a:p>
          <a:p>
            <a:pPr marL="0" lvl="0" indent="0" algn="l" rtl="0">
              <a:lnSpc>
                <a:spcPct val="150000"/>
              </a:lnSpc>
              <a:spcBef>
                <a:spcPts val="0"/>
              </a:spcBef>
              <a:spcAft>
                <a:spcPts val="0"/>
              </a:spcAft>
              <a:buClr>
                <a:schemeClr val="dk1"/>
              </a:buClr>
              <a:buSzPts val="5000"/>
              <a:buFont typeface="Arial"/>
              <a:buNone/>
            </a:pPr>
            <a:endParaRPr sz="2000" dirty="0">
              <a:latin typeface="Rubik"/>
              <a:ea typeface="Rubik"/>
              <a:cs typeface="Rubik"/>
              <a:sym typeface="Rubik"/>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sp>
        <p:nvSpPr>
          <p:cNvPr id="145" name="Google Shape;145;g23ec2985a68_1_56"/>
          <p:cNvSpPr txBox="1"/>
          <p:nvPr/>
        </p:nvSpPr>
        <p:spPr>
          <a:xfrm>
            <a:off x="340500" y="1335962"/>
            <a:ext cx="8463000" cy="1877407"/>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indent="0">
              <a:buNone/>
            </a:pPr>
            <a:r>
              <a:rPr lang="id-ID" sz="2000" dirty="0"/>
              <a:t>Berikut link visualisasi </a:t>
            </a:r>
            <a:r>
              <a:rPr lang="id-ID" sz="2000" dirty="0" smtClean="0"/>
              <a:t>:</a:t>
            </a:r>
          </a:p>
          <a:p>
            <a:pPr marL="0" indent="0">
              <a:buNone/>
            </a:pPr>
            <a:endParaRPr lang="id-ID" sz="2000" dirty="0"/>
          </a:p>
          <a:p>
            <a:pPr marL="0" indent="0">
              <a:buNone/>
            </a:pPr>
            <a:r>
              <a:rPr lang="id-ID" sz="2000" dirty="0">
                <a:hlinkClick r:id="rId5"/>
              </a:rPr>
              <a:t>https://lookerstudio.google.com/reporting/d3e41c4f-3b2f-46b3-af5a-5bef28cd28ec</a:t>
            </a:r>
            <a:r>
              <a:rPr lang="id-ID" sz="2000" dirty="0"/>
              <a:t> </a:t>
            </a:r>
          </a:p>
          <a:p>
            <a:pPr marL="0" lvl="0" indent="0" algn="l" rtl="0">
              <a:lnSpc>
                <a:spcPct val="150000"/>
              </a:lnSpc>
              <a:spcBef>
                <a:spcPts val="0"/>
              </a:spcBef>
              <a:spcAft>
                <a:spcPts val="0"/>
              </a:spcAft>
              <a:buClr>
                <a:schemeClr val="dk1"/>
              </a:buClr>
              <a:buSzPts val="5000"/>
              <a:buFont typeface="Arial"/>
              <a:buNone/>
            </a:pPr>
            <a:endParaRPr sz="2000" dirty="0">
              <a:latin typeface="Rubik"/>
              <a:ea typeface="Rubik"/>
              <a:cs typeface="Rubik"/>
              <a:sym typeface="Rubik"/>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7" name="Google Shape;61;p1"/>
          <p:cNvPicPr preferRelativeResize="0"/>
          <p:nvPr/>
        </p:nvPicPr>
        <p:blipFill>
          <a:blip r:embed="rId5">
            <a:alphaModFix/>
          </a:blip>
          <a:stretch>
            <a:fillRect/>
          </a:stretch>
        </p:blipFill>
        <p:spPr>
          <a:xfrm>
            <a:off x="4791974" y="4187500"/>
            <a:ext cx="1581660" cy="5694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4" name="Google Shape;74;p3"/>
          <p:cNvSpPr/>
          <p:nvPr/>
        </p:nvSpPr>
        <p:spPr>
          <a:xfrm>
            <a:off x="0" y="0"/>
            <a:ext cx="4572000" cy="5143500"/>
          </a:xfrm>
          <a:prstGeom prst="rect">
            <a:avLst/>
          </a:prstGeom>
          <a:solidFill>
            <a:srgbClr val="019FAB">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
          <p:cNvSpPr/>
          <p:nvPr/>
        </p:nvSpPr>
        <p:spPr>
          <a:xfrm>
            <a:off x="1137550" y="547176"/>
            <a:ext cx="2431800" cy="329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Rubik Medium"/>
                <a:ea typeface="Rubik Medium"/>
                <a:cs typeface="Rubik Medium"/>
                <a:sym typeface="Rubik Medium"/>
              </a:rPr>
              <a:t>Insert your photo here</a:t>
            </a:r>
            <a:endParaRPr sz="1400" b="0" i="0" u="none" strike="noStrike" cap="none" dirty="0">
              <a:solidFill>
                <a:srgbClr val="000000"/>
              </a:solidFill>
              <a:latin typeface="Rubik Medium"/>
              <a:ea typeface="Rubik Medium"/>
              <a:cs typeface="Rubik Medium"/>
              <a:sym typeface="Rubik Medium"/>
            </a:endParaRPr>
          </a:p>
        </p:txBody>
      </p:sp>
      <p:sp>
        <p:nvSpPr>
          <p:cNvPr id="76" name="Google Shape;76;p3"/>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id-ID" sz="2000" dirty="0" smtClean="0">
                <a:latin typeface="Rubik SemiBold"/>
                <a:ea typeface="Rubik SemiBold"/>
                <a:cs typeface="Rubik SemiBold"/>
                <a:sym typeface="Rubik SemiBold"/>
              </a:rPr>
              <a:t>Auditasari Damayanti Putri </a:t>
            </a:r>
            <a:endParaRPr sz="2000" b="0" i="0" u="none" strike="noStrike" cap="none" dirty="0">
              <a:solidFill>
                <a:srgbClr val="000000"/>
              </a:solidFill>
              <a:latin typeface="Rubik SemiBold"/>
              <a:ea typeface="Rubik SemiBold"/>
              <a:cs typeface="Rubik SemiBold"/>
              <a:sym typeface="Rubik SemiBold"/>
            </a:endParaRPr>
          </a:p>
        </p:txBody>
      </p:sp>
      <p:sp>
        <p:nvSpPr>
          <p:cNvPr id="79" name="Google Shape;79;p3"/>
          <p:cNvSpPr txBox="1"/>
          <p:nvPr/>
        </p:nvSpPr>
        <p:spPr>
          <a:xfrm>
            <a:off x="4867250" y="2453075"/>
            <a:ext cx="3504600" cy="2677626"/>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id-ID" sz="1200" dirty="0" smtClean="0">
                <a:latin typeface="Rubik Medium"/>
                <a:ea typeface="Rubik Medium"/>
                <a:cs typeface="Rubik Medium"/>
                <a:sym typeface="Rubik Medium"/>
              </a:rPr>
              <a:t>Saya Auditasari Damayanti Putri lulusan ekonomi pembangunan Universitas Jenderal Soedriman tahun 2020. Saya sangat tertarik untuk bekerja di bidang data. Saya telah mengikuti beberapa pelatihan data  seperti Data Analytics dan Data Scientics. Saya mampu mengoperasikan bebrapa alat analisisdan visualisasi, seperti SQL, Python,Google Looker, Studio, dan Tableau.</a:t>
            </a:r>
            <a:endParaRPr sz="1200" u="none" strike="noStrike" cap="none" dirty="0">
              <a:solidFill>
                <a:srgbClr val="000000"/>
              </a:solidFill>
              <a:latin typeface="Rubik Medium"/>
              <a:ea typeface="Rubik Medium"/>
              <a:cs typeface="Rubik Medium"/>
              <a:sym typeface="Rubik Medium"/>
            </a:endParaRPr>
          </a:p>
        </p:txBody>
      </p:sp>
      <p:sp>
        <p:nvSpPr>
          <p:cNvPr id="80" name="Google Shape;80;p3"/>
          <p:cNvSpPr txBox="1"/>
          <p:nvPr/>
        </p:nvSpPr>
        <p:spPr>
          <a:xfrm>
            <a:off x="1004800" y="3928325"/>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id-ID" sz="1200" dirty="0" smtClean="0">
                <a:latin typeface="Rubik Medium"/>
                <a:ea typeface="Rubik Medium"/>
                <a:cs typeface="Rubik Medium"/>
                <a:sym typeface="Rubik Medium"/>
              </a:rPr>
              <a:t>Bekasi</a:t>
            </a:r>
            <a:endParaRPr sz="1200" u="none" strike="noStrike" cap="none" dirty="0">
              <a:solidFill>
                <a:srgbClr val="000000"/>
              </a:solidFill>
              <a:latin typeface="Rubik Medium"/>
              <a:ea typeface="Rubik Medium"/>
              <a:cs typeface="Rubik Medium"/>
              <a:sym typeface="Rubik Medium"/>
            </a:endParaRPr>
          </a:p>
        </p:txBody>
      </p:sp>
      <p:pic>
        <p:nvPicPr>
          <p:cNvPr id="81" name="Google Shape;81;p3"/>
          <p:cNvPicPr preferRelativeResize="0"/>
          <p:nvPr/>
        </p:nvPicPr>
        <p:blipFill>
          <a:blip r:embed="rId5">
            <a:alphaModFix/>
          </a:blip>
          <a:stretch>
            <a:fillRect/>
          </a:stretch>
        </p:blipFill>
        <p:spPr>
          <a:xfrm>
            <a:off x="510750" y="4774200"/>
            <a:ext cx="369300" cy="369300"/>
          </a:xfrm>
          <a:prstGeom prst="rect">
            <a:avLst/>
          </a:prstGeom>
          <a:noFill/>
          <a:ln>
            <a:noFill/>
          </a:ln>
        </p:spPr>
      </p:pic>
      <p:pic>
        <p:nvPicPr>
          <p:cNvPr id="82" name="Google Shape;82;p3"/>
          <p:cNvPicPr preferRelativeResize="0"/>
          <p:nvPr/>
        </p:nvPicPr>
        <p:blipFill>
          <a:blip r:embed="rId6">
            <a:alphaModFix/>
          </a:blip>
          <a:stretch>
            <a:fillRect/>
          </a:stretch>
        </p:blipFill>
        <p:spPr>
          <a:xfrm>
            <a:off x="495300" y="3912875"/>
            <a:ext cx="400201" cy="400201"/>
          </a:xfrm>
          <a:prstGeom prst="rect">
            <a:avLst/>
          </a:prstGeom>
          <a:noFill/>
          <a:ln>
            <a:noFill/>
          </a:ln>
        </p:spPr>
      </p:pic>
      <p:pic>
        <p:nvPicPr>
          <p:cNvPr id="83" name="Google Shape;83;p3"/>
          <p:cNvPicPr preferRelativeResize="0"/>
          <p:nvPr/>
        </p:nvPicPr>
        <p:blipFill>
          <a:blip r:embed="rId7">
            <a:alphaModFix/>
          </a:blip>
          <a:stretch>
            <a:fillRect/>
          </a:stretch>
        </p:blipFill>
        <p:spPr>
          <a:xfrm>
            <a:off x="504096" y="4411877"/>
            <a:ext cx="369300" cy="263511"/>
          </a:xfrm>
          <a:prstGeom prst="rect">
            <a:avLst/>
          </a:prstGeom>
          <a:noFill/>
          <a:ln>
            <a:noFill/>
          </a:ln>
        </p:spPr>
      </p:pic>
      <p:sp>
        <p:nvSpPr>
          <p:cNvPr id="84" name="Google Shape;84;p3"/>
          <p:cNvSpPr txBox="1"/>
          <p:nvPr/>
        </p:nvSpPr>
        <p:spPr>
          <a:xfrm>
            <a:off x="1004800" y="4750550"/>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id-ID" sz="1200" dirty="0" smtClean="0">
                <a:latin typeface="Rubik Medium"/>
                <a:ea typeface="Rubik Medium"/>
                <a:cs typeface="Rubik Medium"/>
                <a:sym typeface="Rubik Medium"/>
              </a:rPr>
              <a:t>Auditasari Damayanti Putri </a:t>
            </a:r>
            <a:endParaRPr sz="1200" u="none" strike="noStrike" cap="none" dirty="0">
              <a:solidFill>
                <a:srgbClr val="000000"/>
              </a:solidFill>
              <a:latin typeface="Rubik Medium"/>
              <a:ea typeface="Rubik Medium"/>
              <a:cs typeface="Rubik Medium"/>
              <a:sym typeface="Rubik Medium"/>
            </a:endParaRPr>
          </a:p>
        </p:txBody>
      </p:sp>
      <p:sp>
        <p:nvSpPr>
          <p:cNvPr id="85" name="Google Shape;85;p3"/>
          <p:cNvSpPr txBox="1"/>
          <p:nvPr/>
        </p:nvSpPr>
        <p:spPr>
          <a:xfrm>
            <a:off x="1004800" y="4358988"/>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id-ID" sz="1200" dirty="0" smtClean="0">
                <a:latin typeface="Rubik Medium"/>
                <a:ea typeface="Rubik Medium"/>
                <a:cs typeface="Rubik Medium"/>
                <a:sym typeface="Rubik Medium"/>
              </a:rPr>
              <a:t>auditasaridamayanti@gmail.com</a:t>
            </a:r>
            <a:endParaRPr sz="1200" u="none" strike="noStrike" cap="none" dirty="0">
              <a:solidFill>
                <a:srgbClr val="000000"/>
              </a:solidFill>
              <a:latin typeface="Rubik Medium"/>
              <a:ea typeface="Rubik Medium"/>
              <a:cs typeface="Rubik Medium"/>
              <a:sym typeface="Rubik Medium"/>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9021" y="742163"/>
            <a:ext cx="1908857" cy="286328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1" name="Google Shape;91;g265ee868302_0_13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2" name="Google Shape;92;g265ee868302_0_130"/>
          <p:cNvSpPr txBox="1"/>
          <p:nvPr/>
        </p:nvSpPr>
        <p:spPr>
          <a:xfrm>
            <a:off x="340500" y="1406350"/>
            <a:ext cx="8653200" cy="3631733"/>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chemeClr val="dk1"/>
              </a:buClr>
              <a:buSzPts val="1100"/>
              <a:buFont typeface="Arial"/>
              <a:buNone/>
            </a:pPr>
            <a:r>
              <a:rPr lang="id-ID" b="1" dirty="0" smtClean="0">
                <a:latin typeface="Rubik"/>
                <a:ea typeface="Rubik"/>
                <a:cs typeface="Rubik"/>
                <a:sym typeface="Rubik"/>
              </a:rPr>
              <a:t>Rakamin Academy /Data Science</a:t>
            </a:r>
            <a:r>
              <a:rPr lang="en" b="1" dirty="0" smtClean="0">
                <a:latin typeface="Rubik"/>
                <a:ea typeface="Rubik"/>
                <a:cs typeface="Rubik"/>
                <a:sym typeface="Rubik"/>
              </a:rPr>
              <a:t>| </a:t>
            </a:r>
            <a:r>
              <a:rPr lang="en" b="1" dirty="0" smtClean="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					</a:t>
            </a:r>
            <a:r>
              <a:rPr lang="id-ID" b="1" dirty="0" smtClean="0">
                <a:solidFill>
                  <a:schemeClr val="accent5"/>
                </a:solidFill>
                <a:latin typeface="Rubik"/>
                <a:ea typeface="Rubik"/>
                <a:cs typeface="Rubik"/>
                <a:sym typeface="Rubik"/>
              </a:rPr>
              <a:t>September – Februari </a:t>
            </a:r>
            <a:r>
              <a:rPr lang="en" b="1" dirty="0" smtClean="0">
                <a:solidFill>
                  <a:schemeClr val="accent5"/>
                </a:solidFill>
                <a:latin typeface="Rubik"/>
                <a:ea typeface="Rubik"/>
                <a:cs typeface="Rubik"/>
                <a:sym typeface="Rubik"/>
              </a:rPr>
              <a:t>	 </a:t>
            </a:r>
            <a:r>
              <a:rPr lang="id-ID" b="1" dirty="0" smtClean="0">
                <a:solidFill>
                  <a:schemeClr val="accent5"/>
                </a:solidFill>
                <a:latin typeface="Rubik"/>
                <a:ea typeface="Rubik"/>
                <a:cs typeface="Rubik"/>
                <a:sym typeface="Rubik"/>
              </a:rPr>
              <a:t>                                                                                                2023-2024</a:t>
            </a:r>
            <a:r>
              <a:rPr lang="en" b="1" dirty="0">
                <a:solidFill>
                  <a:schemeClr val="accent5"/>
                </a:solidFill>
                <a:latin typeface="Rubik"/>
                <a:ea typeface="Rubik"/>
                <a:cs typeface="Rubik"/>
                <a:sym typeface="Rubik"/>
              </a:rPr>
              <a:t/>
            </a:r>
            <a:br>
              <a:rPr lang="en" b="1" dirty="0">
                <a:solidFill>
                  <a:schemeClr val="accent5"/>
                </a:solidFill>
                <a:latin typeface="Rubik"/>
                <a:ea typeface="Rubik"/>
                <a:cs typeface="Rubik"/>
                <a:sym typeface="Rubik"/>
              </a:rPr>
            </a:br>
            <a:r>
              <a:rPr lang="id-ID" b="1" dirty="0" smtClean="0">
                <a:solidFill>
                  <a:schemeClr val="dk1"/>
                </a:solidFill>
                <a:latin typeface="Rubik"/>
                <a:ea typeface="Rubik"/>
                <a:cs typeface="Rubik"/>
                <a:sym typeface="Rubik"/>
              </a:rPr>
              <a:t>Digital Talent FGA(Coursera)</a:t>
            </a:r>
            <a:r>
              <a:rPr lang="en" b="1" dirty="0" smtClean="0">
                <a:solidFill>
                  <a:schemeClr val="dk1"/>
                </a:solidFill>
                <a:latin typeface="Rubik"/>
                <a:ea typeface="Rubik"/>
                <a:cs typeface="Rubik"/>
                <a:sym typeface="Rubik"/>
              </a:rPr>
              <a:t>/ </a:t>
            </a:r>
            <a:r>
              <a:rPr lang="id-ID" b="1" dirty="0" smtClean="0">
                <a:solidFill>
                  <a:schemeClr val="dk1"/>
                </a:solidFill>
                <a:latin typeface="Rubik"/>
                <a:ea typeface="Rubik"/>
                <a:cs typeface="Rubik"/>
                <a:sym typeface="Rubik"/>
              </a:rPr>
              <a:t>Data Analytics</a:t>
            </a:r>
            <a:r>
              <a:rPr lang="en" b="1" dirty="0" smtClean="0">
                <a:solidFill>
                  <a:schemeClr val="dk1"/>
                </a:solidFill>
                <a:latin typeface="Rubik"/>
                <a:ea typeface="Rubik"/>
                <a:cs typeface="Rubik"/>
                <a:sym typeface="Rubik"/>
              </a:rPr>
              <a:t> </a:t>
            </a:r>
            <a:r>
              <a:rPr lang="en" b="1" dirty="0">
                <a:solidFill>
                  <a:schemeClr val="dk1"/>
                </a:solidFill>
                <a:latin typeface="Rubik"/>
                <a:ea typeface="Rubik"/>
                <a:cs typeface="Rubik"/>
                <a:sym typeface="Rubik"/>
              </a:rPr>
              <a:t>| </a:t>
            </a:r>
            <a:r>
              <a:rPr lang="en" b="1" dirty="0">
                <a:solidFill>
                  <a:schemeClr val="accent5"/>
                </a:solidFill>
                <a:latin typeface="Rubik"/>
                <a:ea typeface="Rubik"/>
                <a:cs typeface="Rubik"/>
                <a:sym typeface="Rubik"/>
              </a:rPr>
              <a:t>				</a:t>
            </a:r>
            <a:endParaRPr lang="id-ID" b="1" dirty="0">
              <a:solidFill>
                <a:schemeClr val="accent5"/>
              </a:solidFill>
              <a:latin typeface="Rubik"/>
              <a:ea typeface="Rubik"/>
              <a:cs typeface="Rubik"/>
              <a:sym typeface="Rubik"/>
            </a:endParaRPr>
          </a:p>
          <a:p>
            <a:pPr lvl="0">
              <a:lnSpc>
                <a:spcPct val="200000"/>
              </a:lnSpc>
              <a:buClr>
                <a:schemeClr val="dk1"/>
              </a:buClr>
              <a:buSzPts val="1100"/>
            </a:pPr>
            <a:r>
              <a:rPr lang="id-ID" b="1" dirty="0">
                <a:solidFill>
                  <a:schemeClr val="accent5"/>
                </a:solidFill>
                <a:latin typeface="Rubik"/>
                <a:ea typeface="Rubik"/>
                <a:cs typeface="Rubik"/>
                <a:sym typeface="Rubik"/>
              </a:rPr>
              <a:t> </a:t>
            </a:r>
            <a:r>
              <a:rPr lang="id-ID" b="1" dirty="0" smtClean="0">
                <a:solidFill>
                  <a:schemeClr val="accent5"/>
                </a:solidFill>
                <a:latin typeface="Rubik"/>
                <a:ea typeface="Rubik"/>
                <a:cs typeface="Rubik"/>
                <a:sym typeface="Rubik"/>
              </a:rPr>
              <a:t>                           September-November</a:t>
            </a:r>
            <a:r>
              <a:rPr lang="en" b="1" dirty="0" smtClean="0">
                <a:solidFill>
                  <a:schemeClr val="accent5"/>
                </a:solidFill>
                <a:latin typeface="Rubik"/>
                <a:ea typeface="Rubik"/>
                <a:cs typeface="Rubik"/>
                <a:sym typeface="Rubik"/>
              </a:rPr>
              <a:t> </a:t>
            </a:r>
            <a:r>
              <a:rPr lang="id-ID" b="1" dirty="0" smtClean="0">
                <a:solidFill>
                  <a:schemeClr val="accent5"/>
                </a:solidFill>
                <a:latin typeface="Rubik"/>
                <a:ea typeface="Rubik"/>
                <a:cs typeface="Rubik"/>
                <a:sym typeface="Rubik"/>
              </a:rPr>
              <a:t>2022</a:t>
            </a:r>
            <a:r>
              <a:rPr lang="en" b="1" dirty="0">
                <a:solidFill>
                  <a:schemeClr val="accent5"/>
                </a:solidFill>
                <a:latin typeface="Rubik"/>
                <a:ea typeface="Rubik"/>
                <a:cs typeface="Rubik"/>
                <a:sym typeface="Rubik"/>
              </a:rPr>
              <a:t/>
            </a:r>
            <a:br>
              <a:rPr lang="en" b="1" dirty="0">
                <a:solidFill>
                  <a:schemeClr val="accent5"/>
                </a:solidFill>
                <a:latin typeface="Rubik"/>
                <a:ea typeface="Rubik"/>
                <a:cs typeface="Rubik"/>
                <a:sym typeface="Rubik"/>
              </a:rPr>
            </a:br>
            <a:r>
              <a:rPr lang="id-ID" b="1" dirty="0" smtClean="0">
                <a:solidFill>
                  <a:schemeClr val="tx1"/>
                </a:solidFill>
                <a:latin typeface="Rubik"/>
                <a:ea typeface="Rubik"/>
                <a:cs typeface="Rubik"/>
                <a:sym typeface="Rubik"/>
              </a:rPr>
              <a:t>Digital Talent FGA(DQLab)</a:t>
            </a:r>
            <a:r>
              <a:rPr lang="en" b="1" dirty="0" smtClean="0">
                <a:solidFill>
                  <a:schemeClr val="dk1"/>
                </a:solidFill>
                <a:latin typeface="Rubik"/>
                <a:ea typeface="Rubik"/>
                <a:cs typeface="Rubik"/>
                <a:sym typeface="Rubik"/>
              </a:rPr>
              <a:t>/</a:t>
            </a:r>
            <a:r>
              <a:rPr lang="id-ID" b="1" dirty="0" smtClean="0">
                <a:solidFill>
                  <a:schemeClr val="dk1"/>
                </a:solidFill>
                <a:latin typeface="Rubik"/>
                <a:ea typeface="Rubik"/>
                <a:cs typeface="Rubik"/>
                <a:sym typeface="Rubik"/>
              </a:rPr>
              <a:t> Data Science for Beginner</a:t>
            </a:r>
            <a:r>
              <a:rPr lang="en" b="1" dirty="0" smtClean="0">
                <a:solidFill>
                  <a:schemeClr val="dk1"/>
                </a:solidFill>
                <a:latin typeface="Rubik"/>
                <a:ea typeface="Rubik"/>
                <a:cs typeface="Rubik"/>
                <a:sym typeface="Rubik"/>
              </a:rPr>
              <a:t>|</a:t>
            </a:r>
            <a:r>
              <a:rPr lang="en" b="1" dirty="0">
                <a:solidFill>
                  <a:schemeClr val="accent5"/>
                </a:solidFill>
                <a:latin typeface="Rubik"/>
                <a:ea typeface="Rubik"/>
                <a:cs typeface="Rubik"/>
                <a:sym typeface="Rubik"/>
              </a:rPr>
              <a:t>					</a:t>
            </a:r>
            <a:r>
              <a:rPr lang="id-ID" b="1" dirty="0" smtClean="0">
                <a:solidFill>
                  <a:schemeClr val="accent5"/>
                </a:solidFill>
                <a:latin typeface="Rubik"/>
                <a:ea typeface="Rubik"/>
                <a:cs typeface="Rubik"/>
                <a:sym typeface="Rubik"/>
              </a:rPr>
              <a:t>      </a:t>
            </a:r>
            <a:r>
              <a:rPr lang="id-ID" b="1" dirty="0" smtClean="0">
                <a:solidFill>
                  <a:schemeClr val="accent5"/>
                </a:solidFill>
                <a:latin typeface="Rubik"/>
                <a:ea typeface="Rubik"/>
                <a:cs typeface="Rubik"/>
                <a:sym typeface="Rubik"/>
              </a:rPr>
              <a:t>Mei-Juni</a:t>
            </a:r>
            <a:r>
              <a:rPr lang="en" b="1" dirty="0" smtClean="0">
                <a:solidFill>
                  <a:schemeClr val="accent5"/>
                </a:solidFill>
                <a:latin typeface="Rubik"/>
                <a:ea typeface="Rubik"/>
                <a:cs typeface="Rubik"/>
                <a:sym typeface="Rubik"/>
              </a:rPr>
              <a:t> </a:t>
            </a:r>
            <a:r>
              <a:rPr lang="id-ID" b="1" dirty="0" smtClean="0">
                <a:solidFill>
                  <a:schemeClr val="accent5"/>
                </a:solidFill>
                <a:latin typeface="Rubik"/>
                <a:ea typeface="Rubik"/>
                <a:cs typeface="Rubik"/>
                <a:sym typeface="Rubik"/>
              </a:rPr>
              <a:t>2022</a:t>
            </a:r>
            <a:r>
              <a:rPr lang="en" b="1" dirty="0">
                <a:solidFill>
                  <a:schemeClr val="accent5"/>
                </a:solidFill>
                <a:latin typeface="Rubik"/>
                <a:ea typeface="Rubik"/>
                <a:cs typeface="Rubik"/>
                <a:sym typeface="Rubik"/>
              </a:rPr>
              <a:t/>
            </a:r>
            <a:br>
              <a:rPr lang="en" b="1" dirty="0">
                <a:solidFill>
                  <a:schemeClr val="accent5"/>
                </a:solidFill>
                <a:latin typeface="Rubik"/>
                <a:ea typeface="Rubik"/>
                <a:cs typeface="Rubik"/>
                <a:sym typeface="Rubik"/>
              </a:rPr>
            </a:br>
            <a:r>
              <a:rPr lang="id-ID" b="1" dirty="0">
                <a:solidFill>
                  <a:schemeClr val="accent5"/>
                </a:solidFill>
                <a:latin typeface="Rubik"/>
                <a:ea typeface="Rubik"/>
                <a:cs typeface="Rubik"/>
                <a:sym typeface="Rubik"/>
              </a:rPr>
              <a:t>Link Sertifikat : </a:t>
            </a:r>
            <a:r>
              <a:rPr lang="id-ID" b="1" dirty="0">
                <a:solidFill>
                  <a:schemeClr val="accent5"/>
                </a:solidFill>
                <a:latin typeface="Rubik"/>
                <a:ea typeface="Rubik"/>
                <a:cs typeface="Rubik"/>
                <a:sym typeface="Rubik"/>
                <a:hlinkClick r:id="rId5"/>
              </a:rPr>
              <a:t>https://</a:t>
            </a:r>
            <a:r>
              <a:rPr lang="id-ID" b="1" dirty="0" smtClean="0">
                <a:solidFill>
                  <a:schemeClr val="accent5"/>
                </a:solidFill>
                <a:latin typeface="Rubik"/>
                <a:ea typeface="Rubik"/>
                <a:cs typeface="Rubik"/>
                <a:sym typeface="Rubik"/>
                <a:hlinkClick r:id="rId5"/>
              </a:rPr>
              <a:t>drive.google.com/drive/u/0/folders/1rxvqse1m9ZECSw7nf86p9uShvabGGJhY</a:t>
            </a:r>
            <a:r>
              <a:rPr lang="id-ID" b="1" dirty="0" smtClean="0">
                <a:solidFill>
                  <a:schemeClr val="accent5"/>
                </a:solidFill>
                <a:latin typeface="Rubik"/>
                <a:ea typeface="Rubik"/>
                <a:cs typeface="Rubik"/>
                <a:sym typeface="Rubik"/>
              </a:rPr>
              <a:t> </a:t>
            </a:r>
            <a:endParaRPr b="0" i="0" u="none" strike="noStrike" cap="none" dirty="0">
              <a:solidFill>
                <a:schemeClr val="accent5"/>
              </a:solidFill>
              <a:latin typeface="Rubik"/>
              <a:ea typeface="Rubik"/>
              <a:cs typeface="Rubik"/>
              <a:sym typeface="Rubik"/>
            </a:endParaRPr>
          </a:p>
        </p:txBody>
      </p:sp>
      <p:sp>
        <p:nvSpPr>
          <p:cNvPr id="93" name="Google Shape;93;g265ee868302_0_130"/>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Courses and </a:t>
            </a:r>
            <a:r>
              <a:rPr lang="en" sz="3000" b="1">
                <a:solidFill>
                  <a:schemeClr val="accent5"/>
                </a:solidFill>
                <a:latin typeface="Rubik"/>
                <a:ea typeface="Rubik"/>
                <a:cs typeface="Rubik"/>
                <a:sym typeface="Rubik"/>
              </a:rPr>
              <a:t>Certification</a:t>
            </a:r>
            <a:endParaRPr sz="3000" b="1" i="0" strike="noStrike" cap="none">
              <a:solidFill>
                <a:schemeClr val="accent5"/>
              </a:solidFill>
              <a:latin typeface="Rubik"/>
              <a:ea typeface="Rubik"/>
              <a:cs typeface="Rubik"/>
              <a:sym typeface="Rubik"/>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p:cNvSpPr txBox="1"/>
          <p:nvPr/>
        </p:nvSpPr>
        <p:spPr>
          <a:xfrm>
            <a:off x="1712999" y="1815696"/>
            <a:ext cx="6157371" cy="3157757"/>
          </a:xfrm>
          <a:prstGeom prst="rect">
            <a:avLst/>
          </a:prstGeom>
          <a:noFill/>
          <a:ln>
            <a:noFill/>
          </a:ln>
        </p:spPr>
        <p:txBody>
          <a:bodyPr spcFirstLastPara="1" wrap="square" lIns="91425" tIns="91425" rIns="91425" bIns="91425" anchor="t" anchorCtr="0">
            <a:spAutoFit/>
          </a:bodyPr>
          <a:lstStyle/>
          <a:p>
            <a:pPr lvl="0" algn="just">
              <a:lnSpc>
                <a:spcPct val="115000"/>
              </a:lnSpc>
              <a:buClr>
                <a:schemeClr val="dk1"/>
              </a:buClr>
              <a:buSzPts val="1100"/>
            </a:pPr>
            <a:r>
              <a:rPr sz="2400" b="0" i="0" u="none" strike="noStrike" cap="none" dirty="0" smtClean="0">
                <a:solidFill>
                  <a:srgbClr val="000000"/>
                </a:solidFill>
                <a:latin typeface="+mj-lt"/>
                <a:ea typeface="Rubik"/>
                <a:cs typeface="Rubik"/>
                <a:sym typeface="Rubik"/>
              </a:rPr>
              <a:t>Kimia </a:t>
            </a:r>
            <a:r>
              <a:rPr sz="2400" b="0" i="0" u="none" strike="noStrike" cap="none" dirty="0" err="1" smtClean="0">
                <a:solidFill>
                  <a:srgbClr val="000000"/>
                </a:solidFill>
                <a:latin typeface="+mj-lt"/>
                <a:ea typeface="Rubik"/>
                <a:cs typeface="Rubik"/>
                <a:sym typeface="Rubik"/>
              </a:rPr>
              <a:t>Farma</a:t>
            </a:r>
            <a:r>
              <a:rPr sz="2400" b="0" i="0" u="none" strike="noStrike" cap="none" dirty="0" smtClean="0">
                <a:solidFill>
                  <a:srgbClr val="000000"/>
                </a:solidFill>
                <a:latin typeface="+mj-lt"/>
                <a:ea typeface="Rubik"/>
                <a:cs typeface="Rubik"/>
                <a:sym typeface="Rubik"/>
              </a:rPr>
              <a:t> </a:t>
            </a:r>
            <a:r>
              <a:rPr sz="2400" b="0" i="0" u="none" strike="noStrike" cap="none" dirty="0" err="1" smtClean="0">
                <a:solidFill>
                  <a:srgbClr val="000000"/>
                </a:solidFill>
                <a:latin typeface="+mj-lt"/>
                <a:ea typeface="Rubik"/>
                <a:cs typeface="Rubik"/>
                <a:sym typeface="Rubik"/>
              </a:rPr>
              <a:t>adalah</a:t>
            </a:r>
            <a:r>
              <a:rPr sz="2400" b="0" i="0" u="none" strike="noStrike" cap="none" dirty="0" smtClean="0">
                <a:solidFill>
                  <a:srgbClr val="000000"/>
                </a:solidFill>
                <a:latin typeface="+mj-lt"/>
                <a:ea typeface="Rubik"/>
                <a:cs typeface="Rubik"/>
                <a:sym typeface="Rubik"/>
              </a:rPr>
              <a:t> </a:t>
            </a:r>
            <a:r>
              <a:rPr sz="2400" b="0" i="0" u="none" strike="noStrike" cap="none" dirty="0" err="1" smtClean="0">
                <a:solidFill>
                  <a:srgbClr val="000000"/>
                </a:solidFill>
                <a:latin typeface="+mj-lt"/>
                <a:ea typeface="Rubik"/>
                <a:cs typeface="Rubik"/>
                <a:sym typeface="Rubik"/>
              </a:rPr>
              <a:t>salah</a:t>
            </a:r>
            <a:r>
              <a:rPr sz="2400" b="0" i="0" u="none" strike="noStrike" cap="none" dirty="0" smtClean="0">
                <a:solidFill>
                  <a:srgbClr val="000000"/>
                </a:solidFill>
                <a:latin typeface="+mj-lt"/>
                <a:ea typeface="Rubik"/>
                <a:cs typeface="Rubik"/>
                <a:sym typeface="Rubik"/>
              </a:rPr>
              <a:t> </a:t>
            </a:r>
            <a:r>
              <a:rPr sz="2400" b="0" i="0" u="none" strike="noStrike" cap="none" dirty="0" err="1" smtClean="0">
                <a:solidFill>
                  <a:srgbClr val="000000"/>
                </a:solidFill>
                <a:latin typeface="+mj-lt"/>
                <a:ea typeface="Rubik"/>
                <a:cs typeface="Rubik"/>
                <a:sym typeface="Rubik"/>
              </a:rPr>
              <a:t>satu</a:t>
            </a:r>
            <a:r>
              <a:rPr sz="2400" b="0" i="0" u="none" strike="noStrike" cap="none" dirty="0" smtClean="0">
                <a:solidFill>
                  <a:srgbClr val="000000"/>
                </a:solidFill>
                <a:latin typeface="+mj-lt"/>
                <a:ea typeface="Rubik"/>
                <a:cs typeface="Rubik"/>
                <a:sym typeface="Rubik"/>
              </a:rPr>
              <a:t> </a:t>
            </a:r>
            <a:r>
              <a:rPr sz="2400" b="0" i="0" u="none" strike="noStrike" cap="none" dirty="0" err="1" smtClean="0">
                <a:solidFill>
                  <a:srgbClr val="000000"/>
                </a:solidFill>
                <a:latin typeface="+mj-lt"/>
                <a:ea typeface="Rubik"/>
                <a:cs typeface="Rubik"/>
                <a:sym typeface="Rubik"/>
              </a:rPr>
              <a:t>perusahaan</a:t>
            </a:r>
            <a:r>
              <a:rPr sz="2400" b="0" i="0" u="none" strike="noStrike" cap="none" dirty="0" smtClean="0">
                <a:solidFill>
                  <a:srgbClr val="000000"/>
                </a:solidFill>
                <a:latin typeface="+mj-lt"/>
                <a:ea typeface="Rubik"/>
                <a:cs typeface="Rubik"/>
                <a:sym typeface="Rubik"/>
              </a:rPr>
              <a:t> BUMN yang </a:t>
            </a:r>
            <a:r>
              <a:rPr sz="2400" b="0" i="0" u="none" strike="noStrike" cap="none" dirty="0" err="1" smtClean="0">
                <a:solidFill>
                  <a:srgbClr val="000000"/>
                </a:solidFill>
                <a:latin typeface="+mj-lt"/>
                <a:ea typeface="Rubik"/>
                <a:cs typeface="Rubik"/>
                <a:sym typeface="Rubik"/>
              </a:rPr>
              <a:t>bergerak</a:t>
            </a:r>
            <a:r>
              <a:rPr sz="2400" b="0" i="0" u="none" strike="noStrike" cap="none" dirty="0" smtClean="0">
                <a:solidFill>
                  <a:srgbClr val="000000"/>
                </a:solidFill>
                <a:latin typeface="+mj-lt"/>
                <a:ea typeface="Rubik"/>
                <a:cs typeface="Rubik"/>
                <a:sym typeface="Rubik"/>
              </a:rPr>
              <a:t> di </a:t>
            </a:r>
            <a:r>
              <a:rPr sz="2400" b="0" i="0" u="none" strike="noStrike" cap="none" dirty="0" err="1" smtClean="0">
                <a:solidFill>
                  <a:srgbClr val="000000"/>
                </a:solidFill>
                <a:latin typeface="+mj-lt"/>
                <a:ea typeface="Rubik"/>
                <a:cs typeface="Rubik"/>
                <a:sym typeface="Rubik"/>
              </a:rPr>
              <a:t>bidang</a:t>
            </a:r>
            <a:r>
              <a:rPr sz="2400" b="0" i="0" u="none" strike="noStrike" cap="none" dirty="0" smtClean="0">
                <a:solidFill>
                  <a:srgbClr val="000000"/>
                </a:solidFill>
                <a:latin typeface="+mj-lt"/>
                <a:ea typeface="Rubik"/>
                <a:cs typeface="Rubik"/>
                <a:sym typeface="Rubik"/>
              </a:rPr>
              <a:t> </a:t>
            </a:r>
            <a:r>
              <a:rPr sz="2400" b="0" i="0" u="none" strike="noStrike" cap="none" dirty="0" err="1" smtClean="0">
                <a:solidFill>
                  <a:srgbClr val="000000"/>
                </a:solidFill>
                <a:latin typeface="+mj-lt"/>
                <a:ea typeface="Rubik"/>
                <a:cs typeface="Rubik"/>
                <a:sym typeface="Rubik"/>
              </a:rPr>
              <a:t>kesehatan</a:t>
            </a:r>
            <a:r>
              <a:rPr sz="2400" b="0" i="0" u="none" strike="noStrike" cap="none" dirty="0" smtClean="0">
                <a:solidFill>
                  <a:srgbClr val="000000"/>
                </a:solidFill>
                <a:latin typeface="+mj-lt"/>
                <a:ea typeface="Rubik"/>
                <a:cs typeface="Rubik"/>
                <a:sym typeface="Rubik"/>
              </a:rPr>
              <a:t> </a:t>
            </a:r>
            <a:r>
              <a:rPr sz="2400" b="0" i="0" u="none" strike="noStrike" cap="none" dirty="0" err="1" smtClean="0">
                <a:solidFill>
                  <a:srgbClr val="000000"/>
                </a:solidFill>
                <a:latin typeface="+mj-lt"/>
                <a:ea typeface="Rubik"/>
                <a:cs typeface="Rubik"/>
                <a:sym typeface="Rubik"/>
              </a:rPr>
              <a:t>atau</a:t>
            </a:r>
            <a:r>
              <a:rPr sz="2400" b="0" i="0" u="none" strike="noStrike" cap="none" dirty="0" smtClean="0">
                <a:solidFill>
                  <a:srgbClr val="000000"/>
                </a:solidFill>
                <a:latin typeface="+mj-lt"/>
                <a:ea typeface="Rubik"/>
                <a:cs typeface="Rubik"/>
                <a:sym typeface="Rubik"/>
              </a:rPr>
              <a:t> </a:t>
            </a:r>
            <a:r>
              <a:rPr sz="2400" b="0" i="0" u="none" strike="noStrike" cap="none" dirty="0" err="1" smtClean="0">
                <a:solidFill>
                  <a:srgbClr val="000000"/>
                </a:solidFill>
                <a:latin typeface="+mj-lt"/>
                <a:ea typeface="Rubik"/>
                <a:cs typeface="Rubik"/>
                <a:sym typeface="Rubik"/>
              </a:rPr>
              <a:t>farmasih</a:t>
            </a:r>
            <a:r>
              <a:rPr sz="2400" b="0" i="0" u="none" strike="noStrike" cap="none" dirty="0" smtClean="0">
                <a:solidFill>
                  <a:srgbClr val="000000"/>
                </a:solidFill>
                <a:latin typeface="+mj-lt"/>
                <a:ea typeface="Rubik"/>
                <a:cs typeface="Rubik"/>
                <a:sym typeface="Rubik"/>
              </a:rPr>
              <a:t> yang </a:t>
            </a:r>
            <a:r>
              <a:rPr sz="2400" b="0" i="0" u="none" strike="noStrike" cap="none" dirty="0" err="1" smtClean="0">
                <a:solidFill>
                  <a:srgbClr val="000000"/>
                </a:solidFill>
                <a:latin typeface="+mj-lt"/>
                <a:ea typeface="Rubik"/>
                <a:cs typeface="Rubik"/>
                <a:sym typeface="Rubik"/>
              </a:rPr>
              <a:t>telah</a:t>
            </a:r>
            <a:r>
              <a:rPr sz="2400" b="0" i="0" u="none" strike="noStrike" cap="none" dirty="0" smtClean="0">
                <a:solidFill>
                  <a:srgbClr val="000000"/>
                </a:solidFill>
                <a:latin typeface="+mj-lt"/>
                <a:ea typeface="Rubik"/>
                <a:cs typeface="Rubik"/>
                <a:sym typeface="Rubik"/>
              </a:rPr>
              <a:t> </a:t>
            </a:r>
            <a:r>
              <a:rPr sz="2400" b="0" i="0" u="none" strike="noStrike" cap="none" dirty="0" err="1" smtClean="0">
                <a:solidFill>
                  <a:srgbClr val="000000"/>
                </a:solidFill>
                <a:latin typeface="+mj-lt"/>
                <a:ea typeface="Rubik"/>
                <a:cs typeface="Rubik"/>
                <a:sym typeface="Rubik"/>
              </a:rPr>
              <a:t>memiliki</a:t>
            </a:r>
            <a:r>
              <a:rPr sz="2400" b="0" i="0" u="none" strike="noStrike" cap="none" dirty="0" smtClean="0">
                <a:solidFill>
                  <a:srgbClr val="000000"/>
                </a:solidFill>
                <a:latin typeface="+mj-lt"/>
                <a:ea typeface="Rubik"/>
                <a:cs typeface="Rubik"/>
                <a:sym typeface="Rubik"/>
              </a:rPr>
              <a:t> </a:t>
            </a:r>
            <a:r>
              <a:rPr lang="id-ID" sz="2400" dirty="0">
                <a:latin typeface="+mj-lt"/>
              </a:rPr>
              <a:t>12 pabrik, 1.278 apotek, 451 klinik kesehatan, 75 laboratorium klinik, 10 optik, dan 3 klinik kecantikan yang tersebar di seantero Indonesia.</a:t>
            </a:r>
            <a:endParaRPr sz="2400" b="0" i="0" u="none" strike="noStrike" cap="none" dirty="0">
              <a:solidFill>
                <a:srgbClr val="000000"/>
              </a:solidFill>
              <a:latin typeface="+mj-lt"/>
              <a:ea typeface="Rubik"/>
              <a:cs typeface="Rubik"/>
              <a:sym typeface="Rubik"/>
            </a:endParaRPr>
          </a:p>
        </p:txBody>
      </p:sp>
      <p:sp>
        <p:nvSpPr>
          <p:cNvPr id="102" name="Google Shape;102;p4"/>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About </a:t>
            </a:r>
            <a:r>
              <a:rPr lang="en" sz="3000" b="1" dirty="0">
                <a:solidFill>
                  <a:schemeClr val="accent5"/>
                </a:solidFill>
                <a:latin typeface="Rubik"/>
                <a:ea typeface="Rubik"/>
                <a:cs typeface="Rubik"/>
                <a:sym typeface="Rubik"/>
              </a:rPr>
              <a:t>Company</a:t>
            </a:r>
            <a:endParaRPr sz="3000" b="1" i="0" u="none" strike="noStrike" cap="none" dirty="0">
              <a:solidFill>
                <a:schemeClr val="accent5"/>
              </a:solidFill>
              <a:latin typeface="Rubik"/>
              <a:ea typeface="Rubik"/>
              <a:cs typeface="Rubik"/>
              <a:sym typeface="Rubik"/>
            </a:endParaRPr>
          </a:p>
        </p:txBody>
      </p:sp>
      <p:pic>
        <p:nvPicPr>
          <p:cNvPr id="103" name="Google Shape;103;p4"/>
          <p:cNvPicPr preferRelativeResize="0"/>
          <p:nvPr/>
        </p:nvPicPr>
        <p:blipFill>
          <a:blip r:embed="rId5">
            <a:alphaModFix/>
          </a:blip>
          <a:stretch>
            <a:fillRect/>
          </a:stretch>
        </p:blipFill>
        <p:spPr>
          <a:xfrm>
            <a:off x="135847" y="-16637"/>
            <a:ext cx="2226353" cy="843951"/>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p:cNvSpPr txBox="1"/>
          <p:nvPr/>
        </p:nvSpPr>
        <p:spPr>
          <a:xfrm>
            <a:off x="340500" y="1366722"/>
            <a:ext cx="8226557" cy="3046958"/>
          </a:xfrm>
          <a:prstGeom prst="rect">
            <a:avLst/>
          </a:prstGeom>
          <a:noFill/>
          <a:ln>
            <a:noFill/>
          </a:ln>
        </p:spPr>
        <p:txBody>
          <a:bodyPr spcFirstLastPara="1" wrap="square" lIns="91425" tIns="91425" rIns="91425" bIns="91425" anchor="t" anchorCtr="0">
            <a:spAutoFit/>
          </a:bodyPr>
          <a:lstStyle/>
          <a:p>
            <a:pPr marL="0" indent="0" algn="just">
              <a:buNone/>
            </a:pPr>
            <a:r>
              <a:rPr lang="id-ID" sz="1200" dirty="0">
                <a:solidFill>
                  <a:schemeClr val="tx1"/>
                </a:solidFill>
                <a:latin typeface="Arial" panose="020B0604020202020204" pitchFamily="34" charset="0"/>
                <a:cs typeface="Arial" panose="020B0604020202020204" pitchFamily="34" charset="0"/>
              </a:rPr>
              <a:t>Perusahaan kimia farma ingin menevaluasi kinerja bisnis pada tahun 2020 - 2023. Perusahaan ingin mengetahui beberapa data berikut </a:t>
            </a:r>
            <a:r>
              <a:rPr lang="id-ID" sz="1200" dirty="0" smtClean="0">
                <a:solidFill>
                  <a:schemeClr val="tx1"/>
                </a:solidFill>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r>
              <a:rPr lang="id-ID" sz="1200" dirty="0" smtClean="0">
                <a:solidFill>
                  <a:schemeClr val="tx1"/>
                </a:solidFill>
                <a:latin typeface="Arial" panose="020B0604020202020204" pitchFamily="34" charset="0"/>
                <a:cs typeface="Arial" panose="020B0604020202020204" pitchFamily="34" charset="0"/>
              </a:rPr>
              <a:t>Perbandingan </a:t>
            </a:r>
            <a:r>
              <a:rPr lang="id-ID" sz="1200" dirty="0">
                <a:solidFill>
                  <a:schemeClr val="tx1"/>
                </a:solidFill>
                <a:latin typeface="Arial" panose="020B0604020202020204" pitchFamily="34" charset="0"/>
                <a:cs typeface="Arial" panose="020B0604020202020204" pitchFamily="34" charset="0"/>
              </a:rPr>
              <a:t>Pendapatan Kimia Farma dari tahun ke tahun </a:t>
            </a:r>
            <a:endParaRPr lang="id-ID" sz="1200" dirty="0" smtClean="0">
              <a:solidFill>
                <a:schemeClr val="tx1"/>
              </a:solidFill>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id-ID" sz="1200" dirty="0" smtClean="0">
                <a:solidFill>
                  <a:schemeClr val="tx1"/>
                </a:solidFill>
                <a:latin typeface="Arial" panose="020B0604020202020204" pitchFamily="34" charset="0"/>
                <a:cs typeface="Arial" panose="020B0604020202020204" pitchFamily="34" charset="0"/>
              </a:rPr>
              <a:t>Top </a:t>
            </a:r>
            <a:r>
              <a:rPr lang="id-ID" sz="1200" dirty="0">
                <a:solidFill>
                  <a:schemeClr val="tx1"/>
                </a:solidFill>
                <a:latin typeface="Arial" panose="020B0604020202020204" pitchFamily="34" charset="0"/>
                <a:cs typeface="Arial" panose="020B0604020202020204" pitchFamily="34" charset="0"/>
              </a:rPr>
              <a:t>10 Total transaksi cabang provinsi </a:t>
            </a:r>
            <a:endParaRPr lang="id-ID" sz="1200" dirty="0" smtClean="0">
              <a:solidFill>
                <a:schemeClr val="tx1"/>
              </a:solidFill>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id-ID" sz="1200" dirty="0" smtClean="0">
                <a:solidFill>
                  <a:schemeClr val="tx1"/>
                </a:solidFill>
                <a:latin typeface="Arial" panose="020B0604020202020204" pitchFamily="34" charset="0"/>
                <a:cs typeface="Arial" panose="020B0604020202020204" pitchFamily="34" charset="0"/>
              </a:rPr>
              <a:t>Top </a:t>
            </a:r>
            <a:r>
              <a:rPr lang="id-ID" sz="1200" dirty="0">
                <a:solidFill>
                  <a:schemeClr val="tx1"/>
                </a:solidFill>
                <a:latin typeface="Arial" panose="020B0604020202020204" pitchFamily="34" charset="0"/>
                <a:cs typeface="Arial" panose="020B0604020202020204" pitchFamily="34" charset="0"/>
              </a:rPr>
              <a:t>10 Nett sales cabang provinsi </a:t>
            </a:r>
            <a:endParaRPr lang="id-ID" sz="1200" dirty="0" smtClean="0">
              <a:solidFill>
                <a:schemeClr val="tx1"/>
              </a:solidFill>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id-ID" sz="1200" dirty="0" smtClean="0">
                <a:solidFill>
                  <a:schemeClr val="tx1"/>
                </a:solidFill>
                <a:latin typeface="Arial" panose="020B0604020202020204" pitchFamily="34" charset="0"/>
                <a:cs typeface="Arial" panose="020B0604020202020204" pitchFamily="34" charset="0"/>
              </a:rPr>
              <a:t>Top </a:t>
            </a:r>
            <a:r>
              <a:rPr lang="id-ID" sz="1200" dirty="0">
                <a:solidFill>
                  <a:schemeClr val="tx1"/>
                </a:solidFill>
                <a:latin typeface="Arial" panose="020B0604020202020204" pitchFamily="34" charset="0"/>
                <a:cs typeface="Arial" panose="020B0604020202020204" pitchFamily="34" charset="0"/>
              </a:rPr>
              <a:t>5 Cabang Dengan Rating Tertinggi, namun Rating Transaksi Terendah </a:t>
            </a:r>
            <a:endParaRPr lang="id-ID" sz="1200" dirty="0" smtClean="0">
              <a:solidFill>
                <a:schemeClr val="tx1"/>
              </a:solidFill>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id-ID" sz="1200" dirty="0" smtClean="0">
                <a:solidFill>
                  <a:schemeClr val="tx1"/>
                </a:solidFill>
                <a:latin typeface="Arial" panose="020B0604020202020204" pitchFamily="34" charset="0"/>
                <a:cs typeface="Arial" panose="020B0604020202020204" pitchFamily="34" charset="0"/>
              </a:rPr>
              <a:t>Indonesia's </a:t>
            </a:r>
            <a:r>
              <a:rPr lang="id-ID" sz="1200" dirty="0">
                <a:solidFill>
                  <a:schemeClr val="tx1"/>
                </a:solidFill>
                <a:latin typeface="Arial" panose="020B0604020202020204" pitchFamily="34" charset="0"/>
                <a:cs typeface="Arial" panose="020B0604020202020204" pitchFamily="34" charset="0"/>
              </a:rPr>
              <a:t>Geo Map Untuk Total Profit Masing-masing </a:t>
            </a:r>
            <a:r>
              <a:rPr lang="id-ID" sz="1200" dirty="0" smtClean="0">
                <a:solidFill>
                  <a:schemeClr val="tx1"/>
                </a:solidFill>
                <a:latin typeface="Arial" panose="020B0604020202020204" pitchFamily="34" charset="0"/>
                <a:cs typeface="Arial" panose="020B0604020202020204" pitchFamily="34" charset="0"/>
              </a:rPr>
              <a:t>Provinsi</a:t>
            </a:r>
          </a:p>
          <a:p>
            <a:pPr algn="just"/>
            <a:endParaRPr lang="id-ID" sz="1200" dirty="0" smtClean="0">
              <a:solidFill>
                <a:schemeClr val="tx1"/>
              </a:solidFill>
              <a:latin typeface="Arial" panose="020B0604020202020204" pitchFamily="34" charset="0"/>
              <a:cs typeface="Arial" panose="020B0604020202020204" pitchFamily="34" charset="0"/>
            </a:endParaRPr>
          </a:p>
          <a:p>
            <a:pPr algn="just"/>
            <a:r>
              <a:rPr lang="id-ID" sz="1200" dirty="0" smtClean="0">
                <a:solidFill>
                  <a:schemeClr val="tx1"/>
                </a:solidFill>
                <a:latin typeface="Arial" panose="020B0604020202020204" pitchFamily="34" charset="0"/>
                <a:cs typeface="Arial" panose="020B0604020202020204" pitchFamily="34" charset="0"/>
              </a:rPr>
              <a:t>Project ini dijalankan menggunakan google bigquery serta membuat dashboard menggunakan google looker studio. </a:t>
            </a:r>
          </a:p>
          <a:p>
            <a:pPr algn="just"/>
            <a:endParaRPr lang="id-ID" sz="1200" dirty="0">
              <a:solidFill>
                <a:schemeClr val="tx1"/>
              </a:solidFill>
              <a:latin typeface="Arial" panose="020B0604020202020204" pitchFamily="34" charset="0"/>
              <a:cs typeface="Arial" panose="020B0604020202020204" pitchFamily="34" charset="0"/>
            </a:endParaRPr>
          </a:p>
          <a:p>
            <a:pPr algn="just"/>
            <a:endParaRPr lang="id-ID" sz="1200" dirty="0" smtClean="0">
              <a:solidFill>
                <a:schemeClr val="tx1"/>
              </a:solidFill>
              <a:latin typeface="Arial" panose="020B0604020202020204" pitchFamily="34" charset="0"/>
              <a:cs typeface="Arial" panose="020B0604020202020204" pitchFamily="34" charset="0"/>
            </a:endParaRPr>
          </a:p>
          <a:p>
            <a:pPr algn="just"/>
            <a:r>
              <a:rPr lang="id-ID" sz="1200" dirty="0" smtClean="0">
                <a:solidFill>
                  <a:schemeClr val="tx1"/>
                </a:solidFill>
                <a:latin typeface="Arial" panose="020B0604020202020204" pitchFamily="34" charset="0"/>
                <a:cs typeface="Arial" panose="020B0604020202020204" pitchFamily="34" charset="0"/>
              </a:rPr>
              <a:t>Link vidio </a:t>
            </a:r>
            <a:r>
              <a:rPr lang="id-ID" sz="1200" dirty="0">
                <a:solidFill>
                  <a:schemeClr val="tx1"/>
                </a:solidFill>
                <a:latin typeface="Arial" panose="020B0604020202020204" pitchFamily="34" charset="0"/>
                <a:cs typeface="Arial" panose="020B0604020202020204" pitchFamily="34" charset="0"/>
              </a:rPr>
              <a:t>persentasi : </a:t>
            </a:r>
            <a:r>
              <a:rPr lang="id-ID" sz="1200" dirty="0">
                <a:solidFill>
                  <a:schemeClr val="tx1"/>
                </a:solidFill>
                <a:latin typeface="Arial" panose="020B0604020202020204" pitchFamily="34" charset="0"/>
                <a:cs typeface="Arial" panose="020B0604020202020204" pitchFamily="34" charset="0"/>
                <a:hlinkClick r:id="rId5"/>
              </a:rPr>
              <a:t>https://</a:t>
            </a:r>
            <a:r>
              <a:rPr lang="id-ID" sz="1200" dirty="0" smtClean="0">
                <a:solidFill>
                  <a:schemeClr val="tx1"/>
                </a:solidFill>
                <a:latin typeface="Arial" panose="020B0604020202020204" pitchFamily="34" charset="0"/>
                <a:cs typeface="Arial" panose="020B0604020202020204" pitchFamily="34" charset="0"/>
                <a:hlinkClick r:id="rId5"/>
              </a:rPr>
              <a:t>drive.google.com/drive/u/0/folders/1PV6h6Wv7mw6mdsgeggUeMTL6PYn2N7nQ</a:t>
            </a:r>
            <a:r>
              <a:rPr lang="id-ID" sz="1200" dirty="0" smtClean="0">
                <a:solidFill>
                  <a:schemeClr val="tx1"/>
                </a:solidFill>
                <a:latin typeface="Arial" panose="020B0604020202020204" pitchFamily="34" charset="0"/>
                <a:cs typeface="Arial" panose="020B0604020202020204" pitchFamily="34" charset="0"/>
              </a:rPr>
              <a:t> </a:t>
            </a:r>
            <a:endParaRPr lang="id-ID" sz="1200" dirty="0">
              <a:solidFill>
                <a:schemeClr val="tx1"/>
              </a:solidFill>
              <a:latin typeface="Arial" panose="020B0604020202020204" pitchFamily="34" charset="0"/>
              <a:cs typeface="Arial" panose="020B0604020202020204" pitchFamily="34" charset="0"/>
            </a:endParaRPr>
          </a:p>
          <a:p>
            <a:pPr algn="just"/>
            <a:endParaRPr lang="id-ID" sz="1200" dirty="0" smtClean="0">
              <a:solidFill>
                <a:schemeClr val="tx1"/>
              </a:solidFill>
              <a:latin typeface="Arial" panose="020B0604020202020204" pitchFamily="34" charset="0"/>
              <a:cs typeface="Arial" panose="020B0604020202020204" pitchFamily="34" charset="0"/>
            </a:endParaRPr>
          </a:p>
          <a:p>
            <a:pPr algn="just"/>
            <a:r>
              <a:rPr lang="id-ID" sz="1200" dirty="0">
                <a:solidFill>
                  <a:schemeClr val="tx1"/>
                </a:solidFill>
                <a:latin typeface="Arial" panose="020B0604020202020204" pitchFamily="34" charset="0"/>
                <a:cs typeface="Arial" panose="020B0604020202020204" pitchFamily="34" charset="0"/>
              </a:rPr>
              <a:t>Link Github : </a:t>
            </a:r>
            <a:r>
              <a:rPr lang="id-ID" sz="1200" dirty="0">
                <a:solidFill>
                  <a:schemeClr val="tx1"/>
                </a:solidFill>
                <a:latin typeface="Arial" panose="020B0604020202020204" pitchFamily="34" charset="0"/>
                <a:cs typeface="Arial" panose="020B0604020202020204" pitchFamily="34" charset="0"/>
                <a:hlinkClick r:id="rId6"/>
              </a:rPr>
              <a:t>https://</a:t>
            </a:r>
            <a:r>
              <a:rPr lang="id-ID" sz="1200" dirty="0" smtClean="0">
                <a:solidFill>
                  <a:schemeClr val="tx1"/>
                </a:solidFill>
                <a:latin typeface="Arial" panose="020B0604020202020204" pitchFamily="34" charset="0"/>
                <a:cs typeface="Arial" panose="020B0604020202020204" pitchFamily="34" charset="0"/>
                <a:hlinkClick r:id="rId6"/>
              </a:rPr>
              <a:t>github.com/Auditasari/Rakamin_Virtual_Magang_Kimia_Farma</a:t>
            </a:r>
            <a:r>
              <a:rPr lang="id-ID" sz="1200" dirty="0" smtClean="0">
                <a:solidFill>
                  <a:schemeClr val="tx1"/>
                </a:solidFill>
                <a:latin typeface="Arial" panose="020B0604020202020204" pitchFamily="34" charset="0"/>
                <a:cs typeface="Arial" panose="020B0604020202020204" pitchFamily="34" charset="0"/>
              </a:rPr>
              <a:t> </a:t>
            </a:r>
            <a:endParaRPr lang="id-ID" sz="1200" dirty="0">
              <a:solidFill>
                <a:schemeClr val="tx1"/>
              </a:solidFill>
              <a:latin typeface="Arial" panose="020B0604020202020204" pitchFamily="34" charset="0"/>
              <a:cs typeface="Arial" panose="020B0604020202020204" pitchFamily="34" charset="0"/>
            </a:endParaRPr>
          </a:p>
          <a:p>
            <a:pPr marL="0" marR="0" lvl="0" indent="0" algn="just" rtl="0">
              <a:lnSpc>
                <a:spcPct val="150000"/>
              </a:lnSpc>
              <a:spcBef>
                <a:spcPts val="0"/>
              </a:spcBef>
              <a:spcAft>
                <a:spcPts val="0"/>
              </a:spcAft>
              <a:buClr>
                <a:schemeClr val="dk1"/>
              </a:buClr>
              <a:buSzPts val="1100"/>
              <a:buFont typeface="Arial"/>
              <a:buNone/>
            </a:pPr>
            <a:endParaRPr sz="1200" b="0" i="0" u="none" strike="noStrike" cap="none" dirty="0">
              <a:solidFill>
                <a:schemeClr val="tx1"/>
              </a:solidFill>
              <a:latin typeface="Rubik"/>
              <a:ea typeface="Rubik"/>
              <a:cs typeface="Rubik"/>
              <a:sym typeface="Rubik"/>
            </a:endParaRPr>
          </a:p>
        </p:txBody>
      </p:sp>
      <p:sp>
        <p:nvSpPr>
          <p:cNvPr id="112" name="Google Shape;112;g265ee868302_0_99"/>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a:t>
            </a:r>
            <a:r>
              <a:rPr lang="en" sz="3000" b="1">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21" name="Google Shape;121;g23ec2985a68_1_33"/>
          <p:cNvSpPr txBox="1"/>
          <p:nvPr/>
        </p:nvSpPr>
        <p:spPr>
          <a:xfrm>
            <a:off x="340500" y="1335962"/>
            <a:ext cx="8463000" cy="110796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id-ID" sz="2000" dirty="0" smtClean="0">
                <a:latin typeface="Rubik"/>
                <a:ea typeface="Rubik"/>
                <a:cs typeface="Rubik"/>
                <a:sym typeface="Rubik"/>
              </a:rPr>
              <a:t>Melakukan importing dataset menggunakan fitur dari Bigquery berupa upload data dari lokal . </a:t>
            </a:r>
            <a:endParaRPr sz="2000" b="0" i="0" u="none" strike="noStrike" cap="none" dirty="0">
              <a:solidFill>
                <a:srgbClr val="000000"/>
              </a:solidFill>
              <a:latin typeface="Rubik"/>
              <a:ea typeface="Rubik"/>
              <a:cs typeface="Rubik"/>
              <a:sym typeface="Rubik"/>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dirty="0">
                <a:latin typeface="Rubik"/>
                <a:ea typeface="Rubik"/>
                <a:cs typeface="Rubik"/>
                <a:sym typeface="Rubik"/>
              </a:rPr>
              <a:t>Tabel Analisa</a:t>
            </a:r>
            <a:endParaRPr sz="2700" b="1" i="0" u="none" strike="noStrike" cap="none" dirty="0">
              <a:solidFill>
                <a:srgbClr val="000000"/>
              </a:solidFill>
              <a:latin typeface="Rubik"/>
              <a:ea typeface="Rubik"/>
              <a:cs typeface="Rubik"/>
              <a:sym typeface="Rubik"/>
            </a:endParaRPr>
          </a:p>
        </p:txBody>
      </p:sp>
      <p:sp>
        <p:nvSpPr>
          <p:cNvPr id="129" name="Google Shape;129;g23ec2985a68_1_42"/>
          <p:cNvSpPr txBox="1"/>
          <p:nvPr/>
        </p:nvSpPr>
        <p:spPr>
          <a:xfrm>
            <a:off x="141514" y="1335962"/>
            <a:ext cx="8661986"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endParaRPr sz="2000" dirty="0">
              <a:latin typeface="Rubik"/>
              <a:ea typeface="Rubik"/>
              <a:cs typeface="Rubik"/>
              <a:sym typeface="Rubik"/>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514" y="1318751"/>
            <a:ext cx="5518209" cy="2932477"/>
          </a:xfrm>
          <a:prstGeom prst="rect">
            <a:avLst/>
          </a:prstGeom>
        </p:spPr>
      </p:pic>
      <p:sp>
        <p:nvSpPr>
          <p:cNvPr id="3" name="TextBox 2"/>
          <p:cNvSpPr txBox="1"/>
          <p:nvPr/>
        </p:nvSpPr>
        <p:spPr>
          <a:xfrm>
            <a:off x="6128657" y="1426029"/>
            <a:ext cx="2674843" cy="2462213"/>
          </a:xfrm>
          <a:prstGeom prst="rect">
            <a:avLst/>
          </a:prstGeom>
          <a:noFill/>
        </p:spPr>
        <p:txBody>
          <a:bodyPr wrap="square" rtlCol="0">
            <a:spAutoFit/>
          </a:bodyPr>
          <a:lstStyle/>
          <a:p>
            <a:r>
              <a:rPr lang="id-ID" dirty="0" smtClean="0"/>
              <a:t>Pendapatan perusahaan Kimia Farma dari tahun 2020 – 2023 mengalami fluktuasi atau mengalami naik turun serta memiliki trend menurun. Pendapatan pada tahun 2022 mengalami peningkatan sebanyak kurang lebih  600 jt . Pendapatan terendah terjadi pada tahun 2021 yaitu sebesar 80M. </a:t>
            </a:r>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1"/>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072" y="878167"/>
            <a:ext cx="4262540" cy="2235147"/>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4684" y="832905"/>
            <a:ext cx="4112465" cy="2325670"/>
          </a:xfrm>
          <a:prstGeom prst="rect">
            <a:avLst/>
          </a:prstGeom>
        </p:spPr>
      </p:pic>
      <p:sp>
        <p:nvSpPr>
          <p:cNvPr id="6" name="TextBox 5"/>
          <p:cNvSpPr txBox="1"/>
          <p:nvPr/>
        </p:nvSpPr>
        <p:spPr>
          <a:xfrm>
            <a:off x="370114" y="3668486"/>
            <a:ext cx="8142515" cy="738664"/>
          </a:xfrm>
          <a:prstGeom prst="rect">
            <a:avLst/>
          </a:prstGeom>
          <a:noFill/>
        </p:spPr>
        <p:txBody>
          <a:bodyPr wrap="square" rtlCol="0">
            <a:spAutoFit/>
          </a:bodyPr>
          <a:lstStyle/>
          <a:p>
            <a:r>
              <a:rPr lang="id-ID" dirty="0" smtClean="0"/>
              <a:t>Provinsi Jawa Barat menjadi provinsi transaksi terbanyak yaitu sebanyaj 198.723 dan pendapatan terbesar yaitu sebesar 94,86 M. Lalu diikuti Sumatera utara, Jawa Tengah, Jawa Timur, Sulawesi Uttara, Sumatera Bara, Aceh, Nusa Tenggara Barat, Kalimantan Timur dan Riau. </a:t>
            </a:r>
            <a:endParaRPr lang="id-ID" dirty="0"/>
          </a:p>
        </p:txBody>
      </p:sp>
    </p:spTree>
    <p:extLst>
      <p:ext uri="{BB962C8B-B14F-4D97-AF65-F5344CB8AC3E}">
        <p14:creationId xmlns:p14="http://schemas.microsoft.com/office/powerpoint/2010/main" val="371587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500" y="1138058"/>
            <a:ext cx="6452186" cy="2562583"/>
          </a:xfrm>
          <a:prstGeom prst="rect">
            <a:avLst/>
          </a:prstGeom>
        </p:spPr>
      </p:pic>
      <p:sp>
        <p:nvSpPr>
          <p:cNvPr id="3" name="TextBox 2"/>
          <p:cNvSpPr txBox="1"/>
          <p:nvPr/>
        </p:nvSpPr>
        <p:spPr>
          <a:xfrm>
            <a:off x="522514" y="4038600"/>
            <a:ext cx="7587343" cy="738664"/>
          </a:xfrm>
          <a:prstGeom prst="rect">
            <a:avLst/>
          </a:prstGeom>
          <a:noFill/>
        </p:spPr>
        <p:txBody>
          <a:bodyPr wrap="square" rtlCol="0">
            <a:spAutoFit/>
          </a:bodyPr>
          <a:lstStyle/>
          <a:p>
            <a:r>
              <a:rPr lang="id-ID" dirty="0" smtClean="0"/>
              <a:t>Cabang kimia farma klinik dan apotek</a:t>
            </a:r>
            <a:r>
              <a:rPr lang="id-ID" dirty="0"/>
              <a:t> </a:t>
            </a:r>
            <a:r>
              <a:rPr lang="id-ID" dirty="0" smtClean="0"/>
              <a:t>serta cabang klinik, apotek dan labaoratorium di kota pematangsiantar dan bima memiliki rating cabang tertinggi dengan nilai 5/5 namun rating transaksi rendah dengan nilai 3/5</a:t>
            </a:r>
            <a:endParaRPr lang="id-ID" dirty="0"/>
          </a:p>
        </p:txBody>
      </p:sp>
    </p:spTree>
    <p:extLst>
      <p:ext uri="{BB962C8B-B14F-4D97-AF65-F5344CB8AC3E}">
        <p14:creationId xmlns:p14="http://schemas.microsoft.com/office/powerpoint/2010/main" val="3718796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420</Words>
  <Application>Microsoft Office PowerPoint</Application>
  <PresentationFormat>On-screen Show (16:9)</PresentationFormat>
  <Paragraphs>50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Rubik SemiBold</vt:lpstr>
      <vt:lpstr>Rubik Light</vt:lpstr>
      <vt:lpstr>Arial</vt:lpstr>
      <vt:lpstr>Rubik</vt:lpstr>
      <vt:lpstr>Rubik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ASUS</cp:lastModifiedBy>
  <cp:revision>7</cp:revision>
  <dcterms:modified xsi:type="dcterms:W3CDTF">2024-05-10T05:51:59Z</dcterms:modified>
</cp:coreProperties>
</file>