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rvo"/>
      <p:regular r:id="rId24"/>
      <p:bold r:id="rId25"/>
      <p:italic r:id="rId26"/>
      <p:boldItalic r:id="rId27"/>
    </p:embeddedFont>
    <p:embeddedFont>
      <p:font typeface="Roboto Condensed"/>
      <p:regular r:id="rId28"/>
      <p:bold r:id="rId29"/>
      <p:italic r:id="rId30"/>
      <p:boldItalic r:id="rId31"/>
    </p:embeddedFont>
    <p:embeddedFont>
      <p:font typeface="Roboto Condensed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0913F8-57EE-41D4-B2B5-BEA27A8A1A42}">
  <a:tblStyle styleId="{010913F8-57EE-41D4-B2B5-BEA27A8A1A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v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vo-italic.fntdata"/><Relationship Id="rId25" Type="http://schemas.openxmlformats.org/officeDocument/2006/relationships/font" Target="fonts/Arvo-bold.fntdata"/><Relationship Id="rId28" Type="http://schemas.openxmlformats.org/officeDocument/2006/relationships/font" Target="fonts/RobotoCondensed-regular.fntdata"/><Relationship Id="rId27" Type="http://schemas.openxmlformats.org/officeDocument/2006/relationships/font" Target="fonts/Arv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Condense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Condensed-boldItalic.fntdata"/><Relationship Id="rId30" Type="http://schemas.openxmlformats.org/officeDocument/2006/relationships/font" Target="fonts/RobotoCondensed-italic.fntdata"/><Relationship Id="rId11" Type="http://schemas.openxmlformats.org/officeDocument/2006/relationships/slide" Target="slides/slide6.xml"/><Relationship Id="rId33" Type="http://schemas.openxmlformats.org/officeDocument/2006/relationships/font" Target="fonts/RobotoCondensedLight-bold.fntdata"/><Relationship Id="rId10" Type="http://schemas.openxmlformats.org/officeDocument/2006/relationships/slide" Target="slides/slide5.xml"/><Relationship Id="rId32" Type="http://schemas.openxmlformats.org/officeDocument/2006/relationships/font" Target="fonts/RobotoCondensedLight-regular.fntdata"/><Relationship Id="rId13" Type="http://schemas.openxmlformats.org/officeDocument/2006/relationships/slide" Target="slides/slide8.xml"/><Relationship Id="rId35" Type="http://schemas.openxmlformats.org/officeDocument/2006/relationships/font" Target="fonts/RobotoCondensedLight-boldItalic.fntdata"/><Relationship Id="rId12" Type="http://schemas.openxmlformats.org/officeDocument/2006/relationships/slide" Target="slides/slide7.xml"/><Relationship Id="rId34" Type="http://schemas.openxmlformats.org/officeDocument/2006/relationships/font" Target="fonts/RobotoCondensed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utrition.org/living-mediterranean-lifestyle/"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elish.com/food-news/a26356466/what-is-soul-food/"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bdc38eafa7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bdc38eafa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bdc38eafa7_1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bdc38eafa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bdc38eafa7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bdc38eaf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bd3ff633c2_1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bd3ff633c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Decrease imbalance, want large sample size - use randomization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With block size 8, we have 70 groups - with randomly selected from 1-70 to generate the final sample size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Expected original sample size is 120 per groups - 240 in total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bd3ff633c2_1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bd3ff633c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Want to test difference in two population.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 any linear relationship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bd4d59742c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bd4d59742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bd4d59742c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bd4d59742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bda3c10623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bda3c1062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ebaa7b3a2_1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ebaa7b3a2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bd488e4ff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bd488e4f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bd3ff633c2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bd3ff633c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https://nutrition.org/living-mediterranean-lifestyle/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ebaa7b3a2_1_2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ebaa7b3a2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https://www.delish.com/food-news/a26356466/what-is-soul-food/</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bda3c10623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bda3c1062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3"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8" name="Google Shape;28;p3"/>
          <p:cNvGrpSpPr/>
          <p:nvPr/>
        </p:nvGrpSpPr>
        <p:grpSpPr>
          <a:xfrm flipH="1" rot="10800000">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 name="Google Shape;39;p3"/>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p:txBody>
      </p:sp>
      <p:sp>
        <p:nvSpPr>
          <p:cNvPr id="41" name="Google Shape;41;p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2"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4"/>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55" name="Google Shape;55;p4"/>
          <p:cNvGrpSpPr/>
          <p:nvPr/>
        </p:nvGrpSpPr>
        <p:grpSpPr>
          <a:xfrm flipH="1" rot="10800000">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58" name="Google Shape;58;p4"/>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a:spcBef>
                <a:spcPts val="360"/>
              </a:spcBef>
              <a:spcAft>
                <a:spcPts val="0"/>
              </a:spcAft>
              <a:buClr>
                <a:srgbClr val="FFFFFF"/>
              </a:buClr>
              <a:buSzPts val="3000"/>
              <a:buChar char="▻"/>
              <a:defRPr i="1" sz="3000">
                <a:solidFill>
                  <a:srgbClr val="FFFFFF"/>
                </a:solidFill>
              </a:defRPr>
            </a:lvl9pPr>
          </a:lstStyle>
          <a:p/>
        </p:txBody>
      </p:sp>
      <p:sp>
        <p:nvSpPr>
          <p:cNvPr id="59" name="Google Shape;59;p4"/>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chemeClr val="accent5"/>
                </a:solidFill>
              </a:rPr>
              <a:t>“</a:t>
            </a:r>
            <a:endParaRPr b="1" sz="7200">
              <a:solidFill>
                <a:schemeClr val="accent5"/>
              </a:solidFill>
            </a:endParaRPr>
          </a:p>
        </p:txBody>
      </p:sp>
      <p:sp>
        <p:nvSpPr>
          <p:cNvPr id="60" name="Google Shape;60;p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72" name="Google Shape;72;p5"/>
            <p:cNvGrpSpPr/>
            <p:nvPr/>
          </p:nvGrpSpPr>
          <p:grpSpPr>
            <a:xfrm flipH="1" rot="10800000">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75" name="Google Shape;75;p5"/>
            <p:cNvGrpSpPr/>
            <p:nvPr/>
          </p:nvGrpSpPr>
          <p:grpSpPr>
            <a:xfrm flipH="1" rot="10800000">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sp>
        <p:nvSpPr>
          <p:cNvPr id="78" name="Google Shape;78;p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Google Shape;79;p5"/>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80" name="Google Shape;80;p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4" name="Google Shape;84;p6"/>
            <p:cNvGrpSpPr/>
            <p:nvPr/>
          </p:nvGrpSpPr>
          <p:grpSpPr>
            <a:xfrm flipH="1" rot="10800000">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7" name="Google Shape;87;p6"/>
            <p:cNvGrpSpPr/>
            <p:nvPr/>
          </p:nvGrpSpPr>
          <p:grpSpPr>
            <a:xfrm flipH="1" rot="10800000">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 name="Google Shape;98;p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0" name="Google Shape;100;p6"/>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1" name="Google Shape;101;p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2"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5" name="Google Shape;105;p7"/>
            <p:cNvGrpSpPr/>
            <p:nvPr/>
          </p:nvGrpSpPr>
          <p:grpSpPr>
            <a:xfrm flipH="1" rot="10800000">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8" name="Google Shape;108;p7"/>
            <p:cNvGrpSpPr/>
            <p:nvPr/>
          </p:nvGrpSpPr>
          <p:grpSpPr>
            <a:xfrm flipH="1" rot="10800000">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7"/>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1" name="Google Shape;121;p7"/>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2" name="Google Shape;122;p7"/>
          <p:cNvSpPr txBox="1"/>
          <p:nvPr>
            <p:ph idx="3" type="body"/>
          </p:nvPr>
        </p:nvSpPr>
        <p:spPr>
          <a:xfrm>
            <a:off x="55406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3" name="Google Shape;123;p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7" name="Google Shape;127;p8"/>
            <p:cNvGrpSpPr/>
            <p:nvPr/>
          </p:nvGrpSpPr>
          <p:grpSpPr>
            <a:xfrm flipH="1" rot="10800000">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0" name="Google Shape;130;p8"/>
            <p:cNvGrpSpPr/>
            <p:nvPr/>
          </p:nvGrpSpPr>
          <p:grpSpPr>
            <a:xfrm flipH="1" rot="10800000">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2" name="Google Shape;142;p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9"/>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300"/>
              <a:buNone/>
              <a:defRPr sz="1300"/>
            </a:lvl1pPr>
          </a:lstStyle>
          <a:p/>
        </p:txBody>
      </p:sp>
      <p:sp>
        <p:nvSpPr>
          <p:cNvPr id="153" name="Google Shape;153;p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9" name="Google Shape;179;p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chemeClr val="lt1"/>
                </a:solidFill>
                <a:latin typeface="Roboto Condensed"/>
                <a:ea typeface="Roboto Condensed"/>
                <a:cs typeface="Roboto Condensed"/>
                <a:sym typeface="Roboto Condensed"/>
              </a:defRPr>
            </a:lvl1pPr>
            <a:lvl2pPr lvl="1" algn="r">
              <a:buNone/>
              <a:defRPr b="1" sz="1200">
                <a:solidFill>
                  <a:schemeClr val="lt1"/>
                </a:solidFill>
                <a:latin typeface="Roboto Condensed"/>
                <a:ea typeface="Roboto Condensed"/>
                <a:cs typeface="Roboto Condensed"/>
                <a:sym typeface="Roboto Condensed"/>
              </a:defRPr>
            </a:lvl2pPr>
            <a:lvl3pPr lvl="2" algn="r">
              <a:buNone/>
              <a:defRPr b="1" sz="1200">
                <a:solidFill>
                  <a:schemeClr val="lt1"/>
                </a:solidFill>
                <a:latin typeface="Roboto Condensed"/>
                <a:ea typeface="Roboto Condensed"/>
                <a:cs typeface="Roboto Condensed"/>
                <a:sym typeface="Roboto Condensed"/>
              </a:defRPr>
            </a:lvl3pPr>
            <a:lvl4pPr lvl="3" algn="r">
              <a:buNone/>
              <a:defRPr b="1" sz="1200">
                <a:solidFill>
                  <a:schemeClr val="lt1"/>
                </a:solidFill>
                <a:latin typeface="Roboto Condensed"/>
                <a:ea typeface="Roboto Condensed"/>
                <a:cs typeface="Roboto Condensed"/>
                <a:sym typeface="Roboto Condensed"/>
              </a:defRPr>
            </a:lvl4pPr>
            <a:lvl5pPr lvl="4" algn="r">
              <a:buNone/>
              <a:defRPr b="1" sz="1200">
                <a:solidFill>
                  <a:schemeClr val="lt1"/>
                </a:solidFill>
                <a:latin typeface="Roboto Condensed"/>
                <a:ea typeface="Roboto Condensed"/>
                <a:cs typeface="Roboto Condensed"/>
                <a:sym typeface="Roboto Condensed"/>
              </a:defRPr>
            </a:lvl5pPr>
            <a:lvl6pPr lvl="5" algn="r">
              <a:buNone/>
              <a:defRPr b="1" sz="1200">
                <a:solidFill>
                  <a:schemeClr val="lt1"/>
                </a:solidFill>
                <a:latin typeface="Roboto Condensed"/>
                <a:ea typeface="Roboto Condensed"/>
                <a:cs typeface="Roboto Condensed"/>
                <a:sym typeface="Roboto Condensed"/>
              </a:defRPr>
            </a:lvl6pPr>
            <a:lvl7pPr lvl="6" algn="r">
              <a:buNone/>
              <a:defRPr b="1" sz="1200">
                <a:solidFill>
                  <a:schemeClr val="lt1"/>
                </a:solidFill>
                <a:latin typeface="Roboto Condensed"/>
                <a:ea typeface="Roboto Condensed"/>
                <a:cs typeface="Roboto Condensed"/>
                <a:sym typeface="Roboto Condensed"/>
              </a:defRPr>
            </a:lvl7pPr>
            <a:lvl8pPr lvl="7" algn="r">
              <a:buNone/>
              <a:defRPr b="1" sz="1200">
                <a:solidFill>
                  <a:schemeClr val="lt1"/>
                </a:solidFill>
                <a:latin typeface="Roboto Condensed"/>
                <a:ea typeface="Roboto Condensed"/>
                <a:cs typeface="Roboto Condensed"/>
                <a:sym typeface="Roboto Condensed"/>
              </a:defRPr>
            </a:lvl8pPr>
            <a:lvl9pPr lvl="8" algn="r">
              <a:buNone/>
              <a:defRPr b="1" sz="1200">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ctrTitle"/>
          </p:nvPr>
        </p:nvSpPr>
        <p:spPr>
          <a:xfrm>
            <a:off x="198275" y="1090750"/>
            <a:ext cx="62205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600"/>
              <a:t>The Effects of </a:t>
            </a:r>
            <a:r>
              <a:rPr lang="en" sz="4600"/>
              <a:t>Adherence</a:t>
            </a:r>
            <a:r>
              <a:rPr lang="en" sz="4600"/>
              <a:t> of a Soul Food Diet for African Americans with Osteoarthritis</a:t>
            </a:r>
            <a:endParaRPr sz="4600"/>
          </a:p>
        </p:txBody>
      </p:sp>
      <p:sp>
        <p:nvSpPr>
          <p:cNvPr id="185" name="Google Shape;185;p11"/>
          <p:cNvSpPr txBox="1"/>
          <p:nvPr/>
        </p:nvSpPr>
        <p:spPr>
          <a:xfrm>
            <a:off x="198275" y="4222150"/>
            <a:ext cx="337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Alyssa Ton, Adrian Simpson, Audray Rong</a:t>
            </a:r>
            <a:endParaRPr>
              <a:latin typeface="Roboto Condensed Light"/>
              <a:ea typeface="Roboto Condensed Light"/>
              <a:cs typeface="Roboto Condensed Light"/>
              <a:sym typeface="Roboto Condense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20"/>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Recruitment</a:t>
            </a:r>
            <a:endParaRPr/>
          </a:p>
        </p:txBody>
      </p:sp>
      <p:sp>
        <p:nvSpPr>
          <p:cNvPr id="331" name="Google Shape;331;p20"/>
          <p:cNvSpPr txBox="1"/>
          <p:nvPr>
            <p:ph idx="1" type="body"/>
          </p:nvPr>
        </p:nvSpPr>
        <p:spPr>
          <a:xfrm>
            <a:off x="657000" y="1572025"/>
            <a:ext cx="7830000" cy="3145500"/>
          </a:xfrm>
          <a:prstGeom prst="rect">
            <a:avLst/>
          </a:prstGeom>
        </p:spPr>
        <p:txBody>
          <a:bodyPr anchorCtr="0" anchor="ctr" bIns="91425" lIns="91425" spcFirstLastPara="1" rIns="91425" wrap="square" tIns="91425">
            <a:noAutofit/>
          </a:bodyPr>
          <a:lstStyle/>
          <a:p>
            <a:pPr indent="-330200" lvl="0" marL="457200" rtl="0" algn="l">
              <a:spcBef>
                <a:spcPts val="600"/>
              </a:spcBef>
              <a:spcAft>
                <a:spcPts val="0"/>
              </a:spcAft>
              <a:buSzPts val="1600"/>
              <a:buChar char="●"/>
            </a:pPr>
            <a:r>
              <a:rPr lang="en" sz="1600"/>
              <a:t>Recruitment was done through four sites, that were either hospitals affiliated with a Historically Black College or University (HBCU) or determined to be within a location with a high population of African Americans.</a:t>
            </a:r>
            <a:endParaRPr sz="1600"/>
          </a:p>
          <a:p>
            <a:pPr indent="-387350" lvl="1" marL="742950" rtl="0" algn="l">
              <a:spcBef>
                <a:spcPts val="1000"/>
              </a:spcBef>
              <a:spcAft>
                <a:spcPts val="0"/>
              </a:spcAft>
              <a:buSzPts val="1600"/>
              <a:buChar char="○"/>
            </a:pPr>
            <a:r>
              <a:rPr lang="en" sz="1600"/>
              <a:t>The four Locations would be:</a:t>
            </a:r>
            <a:endParaRPr sz="1600"/>
          </a:p>
          <a:p>
            <a:pPr indent="-330200" lvl="2" marL="1143000" rtl="0" algn="l">
              <a:spcBef>
                <a:spcPts val="1000"/>
              </a:spcBef>
              <a:spcAft>
                <a:spcPts val="0"/>
              </a:spcAft>
              <a:buSzPts val="1600"/>
              <a:buChar char="■"/>
            </a:pPr>
            <a:r>
              <a:rPr lang="en" sz="1600"/>
              <a:t>Emory University Hospital, Howard University Hospital, Johns Hopkins Hospital, and Detroit Medical Center</a:t>
            </a:r>
            <a:endParaRPr sz="1600"/>
          </a:p>
          <a:p>
            <a:pPr indent="-330200" lvl="0" marL="457200" rtl="0" algn="l">
              <a:spcBef>
                <a:spcPts val="1000"/>
              </a:spcBef>
              <a:spcAft>
                <a:spcPts val="0"/>
              </a:spcAft>
              <a:buSzPts val="1600"/>
              <a:buChar char="●"/>
            </a:pPr>
            <a:r>
              <a:rPr lang="en" sz="1600"/>
              <a:t>All participants had to meet the inclusion criteria to be a part of the study, and we aimed for 50% of our participants to identify as female. </a:t>
            </a:r>
            <a:endParaRPr sz="1600"/>
          </a:p>
          <a:p>
            <a:pPr indent="-330200" lvl="0" marL="457200" rtl="0" algn="l">
              <a:spcBef>
                <a:spcPts val="1000"/>
              </a:spcBef>
              <a:spcAft>
                <a:spcPts val="0"/>
              </a:spcAft>
              <a:buSzPts val="1600"/>
              <a:buChar char="●"/>
            </a:pPr>
            <a:r>
              <a:rPr lang="en" sz="1600"/>
              <a:t>Participants do not have to have an interest in soul food, but will be told that the diet will be inspired by Soul food.</a:t>
            </a:r>
            <a:endParaRPr sz="1600"/>
          </a:p>
          <a:p>
            <a:pPr indent="0" lvl="0" marL="342900" rtl="0" algn="l">
              <a:spcBef>
                <a:spcPts val="1000"/>
              </a:spcBef>
              <a:spcAft>
                <a:spcPts val="100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7" name="Google Shape;337;p2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Assessments</a:t>
            </a:r>
            <a:endParaRPr/>
          </a:p>
        </p:txBody>
      </p:sp>
      <p:sp>
        <p:nvSpPr>
          <p:cNvPr id="338" name="Google Shape;338;p21"/>
          <p:cNvSpPr txBox="1"/>
          <p:nvPr>
            <p:ph idx="1" type="body"/>
          </p:nvPr>
        </p:nvSpPr>
        <p:spPr>
          <a:xfrm>
            <a:off x="402850" y="1545076"/>
            <a:ext cx="2247900" cy="270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u="sng">
                <a:latin typeface="Roboto Condensed"/>
                <a:ea typeface="Roboto Condensed"/>
                <a:cs typeface="Roboto Condensed"/>
                <a:sym typeface="Roboto Condensed"/>
              </a:rPr>
              <a:t>Level 1: Daily:</a:t>
            </a:r>
            <a:endParaRPr b="1" sz="1400" u="sng">
              <a:latin typeface="Roboto Condensed"/>
              <a:ea typeface="Roboto Condensed"/>
              <a:cs typeface="Roboto Condensed"/>
              <a:sym typeface="Roboto Condensed"/>
            </a:endParaRPr>
          </a:p>
          <a:p>
            <a:pPr indent="0" lvl="0" marL="0" rtl="0" algn="l">
              <a:spcBef>
                <a:spcPts val="1000"/>
              </a:spcBef>
              <a:spcAft>
                <a:spcPts val="0"/>
              </a:spcAft>
              <a:buNone/>
            </a:pPr>
            <a:r>
              <a:rPr lang="en" sz="1400"/>
              <a:t>Adherence: food journal</a:t>
            </a:r>
            <a:endParaRPr sz="1400"/>
          </a:p>
          <a:p>
            <a:pPr indent="0" lvl="0" marL="0" rtl="0" algn="l">
              <a:spcBef>
                <a:spcPts val="1000"/>
              </a:spcBef>
              <a:spcAft>
                <a:spcPts val="1000"/>
              </a:spcAft>
              <a:buNone/>
            </a:pPr>
            <a:r>
              <a:rPr lang="en" sz="1400"/>
              <a:t>Participants will be given a food journal in which they will report their daily eating habits and comfort/discomfort levels in relation to osteoarthritis. This solely relies on self-report.</a:t>
            </a:r>
            <a:endParaRPr sz="1400"/>
          </a:p>
        </p:txBody>
      </p:sp>
      <p:sp>
        <p:nvSpPr>
          <p:cNvPr id="339" name="Google Shape;339;p21"/>
          <p:cNvSpPr txBox="1"/>
          <p:nvPr>
            <p:ph idx="2" type="body"/>
          </p:nvPr>
        </p:nvSpPr>
        <p:spPr>
          <a:xfrm>
            <a:off x="6754337" y="1545076"/>
            <a:ext cx="2247900" cy="270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u="sng">
                <a:solidFill>
                  <a:srgbClr val="595959"/>
                </a:solidFill>
                <a:latin typeface="Roboto Condensed"/>
                <a:ea typeface="Roboto Condensed"/>
                <a:cs typeface="Roboto Condensed"/>
                <a:sym typeface="Roboto Condensed"/>
              </a:rPr>
              <a:t>Level 3: Monthly:</a:t>
            </a:r>
            <a:endParaRPr b="1" sz="1400" u="sng">
              <a:solidFill>
                <a:srgbClr val="595959"/>
              </a:solidFill>
              <a:latin typeface="Roboto Condensed"/>
              <a:ea typeface="Roboto Condensed"/>
              <a:cs typeface="Roboto Condensed"/>
              <a:sym typeface="Roboto Condensed"/>
            </a:endParaRPr>
          </a:p>
          <a:p>
            <a:pPr indent="0" lvl="0" marL="0" rtl="0" algn="l">
              <a:lnSpc>
                <a:spcPct val="115000"/>
              </a:lnSpc>
              <a:spcBef>
                <a:spcPts val="1200"/>
              </a:spcBef>
              <a:spcAft>
                <a:spcPts val="0"/>
              </a:spcAft>
              <a:buNone/>
            </a:pPr>
            <a:r>
              <a:rPr lang="en" sz="1400">
                <a:solidFill>
                  <a:srgbClr val="595959"/>
                </a:solidFill>
              </a:rPr>
              <a:t>Secondary monthly check up</a:t>
            </a:r>
            <a:endParaRPr sz="1400">
              <a:solidFill>
                <a:srgbClr val="595959"/>
              </a:solidFill>
            </a:endParaRPr>
          </a:p>
          <a:p>
            <a:pPr indent="0" lvl="0" marL="0" rtl="0" algn="l">
              <a:lnSpc>
                <a:spcPct val="115000"/>
              </a:lnSpc>
              <a:spcBef>
                <a:spcPts val="1200"/>
              </a:spcBef>
              <a:spcAft>
                <a:spcPts val="0"/>
              </a:spcAft>
              <a:buNone/>
            </a:pPr>
            <a:r>
              <a:rPr lang="en" sz="1400">
                <a:solidFill>
                  <a:srgbClr val="595959"/>
                </a:solidFill>
              </a:rPr>
              <a:t>Participants will meet monthly with their doctor for a physical check-up, and the results will be transferred to the investigating team.</a:t>
            </a:r>
            <a:endParaRPr sz="1400">
              <a:solidFill>
                <a:srgbClr val="595959"/>
              </a:solidFill>
            </a:endParaRPr>
          </a:p>
          <a:p>
            <a:pPr indent="0" lvl="0" marL="0" rtl="0" algn="l">
              <a:spcBef>
                <a:spcPts val="1200"/>
              </a:spcBef>
              <a:spcAft>
                <a:spcPts val="1000"/>
              </a:spcAft>
              <a:buNone/>
            </a:pPr>
            <a:r>
              <a:t/>
            </a:r>
            <a:endParaRPr sz="1400"/>
          </a:p>
        </p:txBody>
      </p:sp>
      <p:sp>
        <p:nvSpPr>
          <p:cNvPr id="340" name="Google Shape;340;p21"/>
          <p:cNvSpPr txBox="1"/>
          <p:nvPr>
            <p:ph idx="3" type="body"/>
          </p:nvPr>
        </p:nvSpPr>
        <p:spPr>
          <a:xfrm>
            <a:off x="3720750" y="1545076"/>
            <a:ext cx="2247900" cy="270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u="sng">
                <a:latin typeface="Roboto Condensed"/>
                <a:ea typeface="Roboto Condensed"/>
                <a:cs typeface="Roboto Condensed"/>
                <a:sym typeface="Roboto Condensed"/>
              </a:rPr>
              <a:t>Level 2: Bi-Weekly</a:t>
            </a:r>
            <a:endParaRPr b="1" sz="1400" u="sng">
              <a:latin typeface="Roboto Condensed"/>
              <a:ea typeface="Roboto Condensed"/>
              <a:cs typeface="Roboto Condensed"/>
              <a:sym typeface="Roboto Condensed"/>
            </a:endParaRPr>
          </a:p>
          <a:p>
            <a:pPr indent="0" lvl="0" marL="0" rtl="0" algn="l">
              <a:spcBef>
                <a:spcPts val="1000"/>
              </a:spcBef>
              <a:spcAft>
                <a:spcPts val="0"/>
              </a:spcAft>
              <a:buNone/>
            </a:pPr>
            <a:r>
              <a:rPr lang="en" sz="1400"/>
              <a:t>Bi-Weekly Investigator Inflammatory Report Checkup</a:t>
            </a:r>
            <a:endParaRPr sz="1400"/>
          </a:p>
          <a:p>
            <a:pPr indent="0" lvl="0" marL="0" rtl="0" algn="l">
              <a:spcBef>
                <a:spcPts val="1000"/>
              </a:spcBef>
              <a:spcAft>
                <a:spcPts val="1000"/>
              </a:spcAft>
              <a:buNone/>
            </a:pPr>
            <a:r>
              <a:rPr lang="en" sz="1400"/>
              <a:t>Participants will meet bi-weekly with a member of the team in order to aid with an at-home inflammatory test.</a:t>
            </a:r>
            <a:endParaRPr sz="1400"/>
          </a:p>
        </p:txBody>
      </p:sp>
      <p:sp>
        <p:nvSpPr>
          <p:cNvPr id="341" name="Google Shape;341;p21"/>
          <p:cNvSpPr/>
          <p:nvPr/>
        </p:nvSpPr>
        <p:spPr>
          <a:xfrm>
            <a:off x="2915575" y="2530500"/>
            <a:ext cx="656400" cy="453900"/>
          </a:xfrm>
          <a:prstGeom prst="rightArrow">
            <a:avLst>
              <a:gd fmla="val 50000" name="adj1"/>
              <a:gd fmla="val 50000" name="adj2"/>
            </a:avLst>
          </a:prstGeom>
          <a:solidFill>
            <a:schemeClr val="accent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5968650" y="2530500"/>
            <a:ext cx="656400" cy="453900"/>
          </a:xfrm>
          <a:prstGeom prst="rightArrow">
            <a:avLst>
              <a:gd fmla="val 50000" name="adj1"/>
              <a:gd fmla="val 50000" name="adj2"/>
            </a:avLst>
          </a:prstGeom>
          <a:solidFill>
            <a:schemeClr val="accent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8" name="Google Shape;348;p2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Ethical Considerations</a:t>
            </a:r>
            <a:endParaRPr/>
          </a:p>
        </p:txBody>
      </p:sp>
      <p:sp>
        <p:nvSpPr>
          <p:cNvPr id="349" name="Google Shape;349;p22"/>
          <p:cNvSpPr/>
          <p:nvPr/>
        </p:nvSpPr>
        <p:spPr>
          <a:xfrm>
            <a:off x="673875" y="1567775"/>
            <a:ext cx="7674000" cy="1735500"/>
          </a:xfrm>
          <a:prstGeom prst="flowChartAlternateProcess">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txBox="1"/>
          <p:nvPr/>
        </p:nvSpPr>
        <p:spPr>
          <a:xfrm>
            <a:off x="852675" y="1492025"/>
            <a:ext cx="7316400" cy="1887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b="1" lang="en">
                <a:solidFill>
                  <a:schemeClr val="dk2"/>
                </a:solidFill>
                <a:latin typeface="Roboto Condensed"/>
                <a:ea typeface="Roboto Condensed"/>
                <a:cs typeface="Roboto Condensed"/>
                <a:sym typeface="Roboto Condensed"/>
              </a:rPr>
              <a:t>Some ethical considerations that the investigating team would have to keep in mind is that the study population is not only a minority population, but a population that has been previously exploited in research studies. It is important that within our study that we take increased care and caution when working with sensitive materials, subjects, and conversations and implore to work with the population and not on the population. As a team of POC women, we have taken every step to make sure that our participants are protected. We have no conflicts of interest to declare.</a:t>
            </a:r>
            <a:endParaRPr b="1">
              <a:latin typeface="Roboto Condensed"/>
              <a:ea typeface="Roboto Condensed"/>
              <a:cs typeface="Roboto Condensed"/>
              <a:sym typeface="Roboto Condensed"/>
            </a:endParaRPr>
          </a:p>
        </p:txBody>
      </p:sp>
      <p:sp>
        <p:nvSpPr>
          <p:cNvPr id="351" name="Google Shape;351;p22"/>
          <p:cNvSpPr txBox="1"/>
          <p:nvPr/>
        </p:nvSpPr>
        <p:spPr>
          <a:xfrm>
            <a:off x="275050" y="3603200"/>
            <a:ext cx="64638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Roboto Condensed Light"/>
                <a:ea typeface="Roboto Condensed Light"/>
                <a:cs typeface="Roboto Condensed Light"/>
                <a:sym typeface="Roboto Condensed Light"/>
              </a:rPr>
              <a:t>Some steps that we have taken are:</a:t>
            </a:r>
            <a:endParaRPr>
              <a:latin typeface="Roboto Condensed Light"/>
              <a:ea typeface="Roboto Condensed Light"/>
              <a:cs typeface="Roboto Condensed Light"/>
              <a:sym typeface="Roboto Condensed Light"/>
            </a:endParaRPr>
          </a:p>
          <a:p>
            <a:pPr indent="-317500" lvl="0" marL="457200" rtl="0" algn="just">
              <a:spcBef>
                <a:spcPts val="0"/>
              </a:spcBef>
              <a:spcAft>
                <a:spcPts val="0"/>
              </a:spcAft>
              <a:buSzPts val="1400"/>
              <a:buFont typeface="Roboto Condensed Light"/>
              <a:buChar char="●"/>
            </a:pPr>
            <a:r>
              <a:rPr lang="en">
                <a:latin typeface="Roboto Condensed Light"/>
                <a:ea typeface="Roboto Condensed Light"/>
                <a:cs typeface="Roboto Condensed Light"/>
                <a:sym typeface="Roboto Condensed Light"/>
              </a:rPr>
              <a:t>ID Numbers for all Participants.</a:t>
            </a:r>
            <a:endParaRPr>
              <a:latin typeface="Roboto Condensed Light"/>
              <a:ea typeface="Roboto Condensed Light"/>
              <a:cs typeface="Roboto Condensed Light"/>
              <a:sym typeface="Roboto Condensed Light"/>
            </a:endParaRPr>
          </a:p>
          <a:p>
            <a:pPr indent="-317500" lvl="0" marL="457200" rtl="0" algn="just">
              <a:spcBef>
                <a:spcPts val="0"/>
              </a:spcBef>
              <a:spcAft>
                <a:spcPts val="0"/>
              </a:spcAft>
              <a:buSzPts val="1400"/>
              <a:buFont typeface="Roboto Condensed Light"/>
              <a:buChar char="●"/>
            </a:pPr>
            <a:r>
              <a:rPr lang="en">
                <a:latin typeface="Roboto Condensed Light"/>
                <a:ea typeface="Roboto Condensed Light"/>
                <a:cs typeface="Roboto Condensed Light"/>
                <a:sym typeface="Roboto Condensed Light"/>
              </a:rPr>
              <a:t>Taking a risk-benefit analysis for the participants.</a:t>
            </a:r>
            <a:endParaRPr>
              <a:latin typeface="Roboto Condensed Light"/>
              <a:ea typeface="Roboto Condensed Light"/>
              <a:cs typeface="Roboto Condensed Light"/>
              <a:sym typeface="Roboto Condensed Light"/>
            </a:endParaRPr>
          </a:p>
          <a:p>
            <a:pPr indent="-317500" lvl="0" marL="457200" rtl="0" algn="just">
              <a:spcBef>
                <a:spcPts val="0"/>
              </a:spcBef>
              <a:spcAft>
                <a:spcPts val="0"/>
              </a:spcAft>
              <a:buSzPts val="1400"/>
              <a:buFont typeface="Roboto Condensed Light"/>
              <a:buChar char="●"/>
            </a:pPr>
            <a:r>
              <a:rPr lang="en">
                <a:latin typeface="Roboto Condensed Light"/>
                <a:ea typeface="Roboto Condensed Light"/>
                <a:cs typeface="Roboto Condensed Light"/>
                <a:sym typeface="Roboto Condensed Light"/>
              </a:rPr>
              <a:t>Going through human subjects protection training.</a:t>
            </a:r>
            <a:endParaRPr>
              <a:latin typeface="Roboto Condensed Light"/>
              <a:ea typeface="Roboto Condensed Light"/>
              <a:cs typeface="Roboto Condensed Light"/>
              <a:sym typeface="Roboto Condensed Light"/>
            </a:endParaRPr>
          </a:p>
          <a:p>
            <a:pPr indent="-317500" lvl="0" marL="457200" rtl="0" algn="just">
              <a:spcBef>
                <a:spcPts val="0"/>
              </a:spcBef>
              <a:spcAft>
                <a:spcPts val="0"/>
              </a:spcAft>
              <a:buSzPts val="1400"/>
              <a:buFont typeface="Roboto Condensed Light"/>
              <a:buChar char="●"/>
            </a:pPr>
            <a:r>
              <a:rPr lang="en">
                <a:latin typeface="Roboto Condensed Light"/>
                <a:ea typeface="Roboto Condensed Light"/>
                <a:cs typeface="Roboto Condensed Light"/>
                <a:sym typeface="Roboto Condensed Light"/>
              </a:rPr>
              <a:t>Having IRB Approved Consent Forms</a:t>
            </a:r>
            <a:endParaRPr>
              <a:latin typeface="Roboto Condensed Light"/>
              <a:ea typeface="Roboto Condensed Light"/>
              <a:cs typeface="Roboto Condensed Light"/>
              <a:sym typeface="Roboto Condensed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3"/>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Randomization</a:t>
            </a:r>
            <a:endParaRPr sz="2800"/>
          </a:p>
        </p:txBody>
      </p:sp>
      <p:sp>
        <p:nvSpPr>
          <p:cNvPr id="357" name="Google Shape;357;p2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8" name="Google Shape;358;p23"/>
          <p:cNvSpPr/>
          <p:nvPr/>
        </p:nvSpPr>
        <p:spPr>
          <a:xfrm>
            <a:off x="2206150" y="1457775"/>
            <a:ext cx="1837800" cy="481200"/>
          </a:xfrm>
          <a:prstGeom prst="roundRect">
            <a:avLst>
              <a:gd fmla="val 16667" name="adj"/>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200000"/>
              </a:lnSpc>
              <a:spcBef>
                <a:spcPts val="1200"/>
              </a:spcBef>
              <a:spcAft>
                <a:spcPts val="1200"/>
              </a:spcAft>
              <a:buClr>
                <a:srgbClr val="000000"/>
              </a:buClr>
              <a:buSzPts val="1100"/>
              <a:buFont typeface="Arial"/>
              <a:buNone/>
            </a:pPr>
            <a:r>
              <a:rPr lang="en">
                <a:solidFill>
                  <a:srgbClr val="000000"/>
                </a:solidFill>
              </a:rPr>
              <a:t>Eligible Participants</a:t>
            </a:r>
            <a:endParaRPr sz="1600"/>
          </a:p>
        </p:txBody>
      </p:sp>
      <p:sp>
        <p:nvSpPr>
          <p:cNvPr id="359" name="Google Shape;359;p23"/>
          <p:cNvSpPr/>
          <p:nvPr/>
        </p:nvSpPr>
        <p:spPr>
          <a:xfrm>
            <a:off x="990675" y="2227038"/>
            <a:ext cx="2017500" cy="642300"/>
          </a:xfrm>
          <a:prstGeom prst="roundRect">
            <a:avLst>
              <a:gd fmla="val 16667" name="adj"/>
            </a:avLst>
          </a:prstGeom>
          <a:solidFill>
            <a:srgbClr val="CFE2F3"/>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u="sng"/>
              <a:t>Intervention Group</a:t>
            </a:r>
            <a:endParaRPr u="sng"/>
          </a:p>
          <a:p>
            <a:pPr indent="0" lvl="0" marL="0" rtl="0" algn="ctr">
              <a:spcBef>
                <a:spcPts val="0"/>
              </a:spcBef>
              <a:spcAft>
                <a:spcPts val="0"/>
              </a:spcAft>
              <a:buNone/>
            </a:pPr>
            <a:r>
              <a:rPr b="1" lang="en"/>
              <a:t>Soul Food</a:t>
            </a:r>
            <a:endParaRPr b="1"/>
          </a:p>
        </p:txBody>
      </p:sp>
      <p:sp>
        <p:nvSpPr>
          <p:cNvPr id="360" name="Google Shape;360;p23"/>
          <p:cNvSpPr/>
          <p:nvPr/>
        </p:nvSpPr>
        <p:spPr>
          <a:xfrm>
            <a:off x="3545175" y="2227038"/>
            <a:ext cx="2017500" cy="642300"/>
          </a:xfrm>
          <a:prstGeom prst="roundRect">
            <a:avLst>
              <a:gd fmla="val 16667" name="adj"/>
            </a:avLst>
          </a:prstGeom>
          <a:solidFill>
            <a:srgbClr val="CFE2F3"/>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u="sng"/>
              <a:t>Control Group</a:t>
            </a:r>
            <a:endParaRPr u="sng"/>
          </a:p>
          <a:p>
            <a:pPr indent="0" lvl="0" marL="0" rtl="0" algn="ctr">
              <a:spcBef>
                <a:spcPts val="0"/>
              </a:spcBef>
              <a:spcAft>
                <a:spcPts val="0"/>
              </a:spcAft>
              <a:buNone/>
            </a:pPr>
            <a:r>
              <a:rPr b="1" lang="en"/>
              <a:t>Mediterranean Diet</a:t>
            </a:r>
            <a:endParaRPr b="1"/>
          </a:p>
        </p:txBody>
      </p:sp>
      <p:cxnSp>
        <p:nvCxnSpPr>
          <p:cNvPr id="361" name="Google Shape;361;p23"/>
          <p:cNvCxnSpPr>
            <a:endCxn id="360" idx="0"/>
          </p:cNvCxnSpPr>
          <p:nvPr/>
        </p:nvCxnSpPr>
        <p:spPr>
          <a:xfrm>
            <a:off x="3178125" y="1939938"/>
            <a:ext cx="1375800" cy="287100"/>
          </a:xfrm>
          <a:prstGeom prst="straightConnector1">
            <a:avLst/>
          </a:prstGeom>
          <a:noFill/>
          <a:ln cap="flat" cmpd="sng" w="9525">
            <a:solidFill>
              <a:srgbClr val="595959"/>
            </a:solidFill>
            <a:prstDash val="solid"/>
            <a:round/>
            <a:headEnd len="med" w="med" type="none"/>
            <a:tailEnd len="med" w="med" type="triangle"/>
          </a:ln>
        </p:spPr>
      </p:cxnSp>
      <p:cxnSp>
        <p:nvCxnSpPr>
          <p:cNvPr id="362" name="Google Shape;362;p23"/>
          <p:cNvCxnSpPr>
            <a:stCxn id="358" idx="2"/>
            <a:endCxn id="359" idx="0"/>
          </p:cNvCxnSpPr>
          <p:nvPr/>
        </p:nvCxnSpPr>
        <p:spPr>
          <a:xfrm flipH="1">
            <a:off x="1999450" y="1938975"/>
            <a:ext cx="1125600" cy="288000"/>
          </a:xfrm>
          <a:prstGeom prst="straightConnector1">
            <a:avLst/>
          </a:prstGeom>
          <a:noFill/>
          <a:ln cap="flat" cmpd="sng" w="9525">
            <a:solidFill>
              <a:srgbClr val="595959"/>
            </a:solidFill>
            <a:prstDash val="solid"/>
            <a:round/>
            <a:headEnd len="med" w="med" type="none"/>
            <a:tailEnd len="med" w="med" type="triangle"/>
          </a:ln>
        </p:spPr>
      </p:cxnSp>
      <p:sp>
        <p:nvSpPr>
          <p:cNvPr id="363" name="Google Shape;363;p2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64" name="Google Shape;364;p23"/>
          <p:cNvSpPr txBox="1"/>
          <p:nvPr/>
        </p:nvSpPr>
        <p:spPr>
          <a:xfrm>
            <a:off x="650800" y="3157425"/>
            <a:ext cx="4948500" cy="17958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accent4"/>
              </a:buClr>
              <a:buSzPts val="2200"/>
              <a:buFont typeface="Roboto Condensed Light"/>
              <a:buChar char="▰"/>
            </a:pPr>
            <a:r>
              <a:rPr lang="en" sz="2200">
                <a:solidFill>
                  <a:schemeClr val="dk1"/>
                </a:solidFill>
                <a:latin typeface="Roboto Condensed Light"/>
                <a:ea typeface="Roboto Condensed Light"/>
                <a:cs typeface="Roboto Condensed Light"/>
                <a:sym typeface="Roboto Condensed Light"/>
              </a:rPr>
              <a:t>Randomly Assigned</a:t>
            </a:r>
            <a:endParaRPr sz="2200">
              <a:solidFill>
                <a:schemeClr val="dk1"/>
              </a:solidFill>
              <a:latin typeface="Roboto Condensed Light"/>
              <a:ea typeface="Roboto Condensed Light"/>
              <a:cs typeface="Roboto Condensed Light"/>
              <a:sym typeface="Roboto Condensed Light"/>
            </a:endParaRPr>
          </a:p>
          <a:p>
            <a:pPr indent="-368300" lvl="0" marL="457200" rtl="0" algn="l">
              <a:spcBef>
                <a:spcPts val="1000"/>
              </a:spcBef>
              <a:spcAft>
                <a:spcPts val="0"/>
              </a:spcAft>
              <a:buClr>
                <a:schemeClr val="accent4"/>
              </a:buClr>
              <a:buSzPts val="2200"/>
              <a:buFont typeface="Roboto Condensed Light"/>
              <a:buChar char="▰"/>
            </a:pPr>
            <a:r>
              <a:rPr lang="en" sz="2200">
                <a:solidFill>
                  <a:schemeClr val="dk1"/>
                </a:solidFill>
                <a:latin typeface="Roboto Condensed Light"/>
                <a:ea typeface="Roboto Condensed Light"/>
                <a:cs typeface="Roboto Condensed Light"/>
                <a:sym typeface="Roboto Condensed Light"/>
              </a:rPr>
              <a:t>Block Size =8</a:t>
            </a:r>
            <a:endParaRPr sz="2200">
              <a:solidFill>
                <a:schemeClr val="dk1"/>
              </a:solidFill>
              <a:latin typeface="Roboto Condensed Light"/>
              <a:ea typeface="Roboto Condensed Light"/>
              <a:cs typeface="Roboto Condensed Light"/>
              <a:sym typeface="Roboto Condensed Light"/>
            </a:endParaRPr>
          </a:p>
          <a:p>
            <a:pPr indent="-368300" lvl="0" marL="457200" rtl="0" algn="l">
              <a:spcBef>
                <a:spcPts val="1000"/>
              </a:spcBef>
              <a:spcAft>
                <a:spcPts val="1000"/>
              </a:spcAft>
              <a:buClr>
                <a:schemeClr val="accent4"/>
              </a:buClr>
              <a:buSzPts val="2200"/>
              <a:buFont typeface="Roboto Condensed Light"/>
              <a:buChar char="▰"/>
            </a:pPr>
            <a:r>
              <a:rPr lang="en" sz="2200">
                <a:solidFill>
                  <a:schemeClr val="dk1"/>
                </a:solidFill>
                <a:latin typeface="Roboto Condensed Light"/>
                <a:ea typeface="Roboto Condensed Light"/>
                <a:cs typeface="Roboto Condensed Light"/>
                <a:sym typeface="Roboto Condensed Light"/>
              </a:rPr>
              <a:t>Use randomly number to generate the total population.</a:t>
            </a:r>
            <a:endParaRPr sz="1200">
              <a:latin typeface="Roboto Condensed Light"/>
              <a:ea typeface="Roboto Condensed Light"/>
              <a:cs typeface="Roboto Condensed Light"/>
              <a:sym typeface="Roboto Condensed Light"/>
            </a:endParaRPr>
          </a:p>
        </p:txBody>
      </p:sp>
      <p:graphicFrame>
        <p:nvGraphicFramePr>
          <p:cNvPr id="365" name="Google Shape;365;p23"/>
          <p:cNvGraphicFramePr/>
          <p:nvPr/>
        </p:nvGraphicFramePr>
        <p:xfrm>
          <a:off x="6674850" y="530028"/>
          <a:ext cx="3000000" cy="3000000"/>
        </p:xfrm>
        <a:graphic>
          <a:graphicData uri="http://schemas.openxmlformats.org/drawingml/2006/table">
            <a:tbl>
              <a:tblPr>
                <a:noFill/>
                <a:tableStyleId>{010913F8-57EE-41D4-B2B5-BEA27A8A1A42}</a:tableStyleId>
              </a:tblPr>
              <a:tblGrid>
                <a:gridCol w="382850"/>
                <a:gridCol w="382850"/>
                <a:gridCol w="382850"/>
                <a:gridCol w="382850"/>
                <a:gridCol w="382850"/>
                <a:gridCol w="382850"/>
              </a:tblGrid>
              <a:tr h="396200">
                <a:tc>
                  <a:txBody>
                    <a:bodyPr/>
                    <a:lstStyle/>
                    <a:p>
                      <a:pPr indent="0" lvl="0" marL="0" rtl="0" algn="ctr">
                        <a:spcBef>
                          <a:spcPts val="0"/>
                        </a:spcBef>
                        <a:spcAft>
                          <a:spcPts val="0"/>
                        </a:spcAft>
                        <a:buNone/>
                      </a:pPr>
                      <a:r>
                        <a:rPr lang="en"/>
                        <a:t>A</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B</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A</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B</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A</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B</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B</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A</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B</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B</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B</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B</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B</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B</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B</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B</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70</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cxnSp>
        <p:nvCxnSpPr>
          <p:cNvPr id="366" name="Google Shape;366;p23"/>
          <p:cNvCxnSpPr/>
          <p:nvPr/>
        </p:nvCxnSpPr>
        <p:spPr>
          <a:xfrm flipH="1" rot="10800000">
            <a:off x="6594650" y="3714550"/>
            <a:ext cx="2458200" cy="10800"/>
          </a:xfrm>
          <a:prstGeom prst="straightConnector1">
            <a:avLst/>
          </a:prstGeom>
          <a:noFill/>
          <a:ln cap="flat" cmpd="sng" w="9525">
            <a:solidFill>
              <a:srgbClr val="9E9E9E"/>
            </a:solidFill>
            <a:prstDash val="solid"/>
            <a:round/>
            <a:headEnd len="med" w="med" type="none"/>
            <a:tailEnd len="med" w="med" type="none"/>
          </a:ln>
        </p:spPr>
      </p:cxnSp>
      <p:sp>
        <p:nvSpPr>
          <p:cNvPr id="367" name="Google Shape;367;p23"/>
          <p:cNvSpPr txBox="1"/>
          <p:nvPr/>
        </p:nvSpPr>
        <p:spPr>
          <a:xfrm>
            <a:off x="6846900" y="4147675"/>
            <a:ext cx="2297100" cy="323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666666"/>
                </a:solidFill>
              </a:rPr>
              <a:t>A - intervention group   B - Control Group</a:t>
            </a:r>
            <a:endParaRPr sz="1100">
              <a:solidFill>
                <a:srgbClr val="666666"/>
              </a:solidFill>
              <a:latin typeface="Roboto Condensed Light"/>
              <a:ea typeface="Roboto Condensed Light"/>
              <a:cs typeface="Roboto Condensed Light"/>
              <a:sym typeface="Roboto Condensed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4"/>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Main Statistical Analyses - Primary Outcome</a:t>
            </a:r>
            <a:endParaRPr sz="2300"/>
          </a:p>
        </p:txBody>
      </p:sp>
      <p:sp>
        <p:nvSpPr>
          <p:cNvPr id="373" name="Google Shape;373;p24"/>
          <p:cNvSpPr txBox="1"/>
          <p:nvPr>
            <p:ph idx="1" type="body"/>
          </p:nvPr>
        </p:nvSpPr>
        <p:spPr>
          <a:xfrm>
            <a:off x="770925" y="2003650"/>
            <a:ext cx="8000100" cy="2133600"/>
          </a:xfrm>
          <a:prstGeom prst="rect">
            <a:avLst/>
          </a:prstGeom>
        </p:spPr>
        <p:txBody>
          <a:bodyPr anchorCtr="0" anchor="ctr" bIns="91425" lIns="91425" spcFirstLastPara="1" rIns="91425" wrap="square" tIns="91425">
            <a:noAutofit/>
          </a:bodyPr>
          <a:lstStyle/>
          <a:p>
            <a:pPr indent="-355600" lvl="0" marL="457200" rtl="0" algn="l">
              <a:lnSpc>
                <a:spcPct val="115000"/>
              </a:lnSpc>
              <a:spcBef>
                <a:spcPts val="600"/>
              </a:spcBef>
              <a:spcAft>
                <a:spcPts val="0"/>
              </a:spcAft>
              <a:buSzPts val="2000"/>
              <a:buChar char="▰"/>
            </a:pPr>
            <a:r>
              <a:rPr lang="en" sz="2000"/>
              <a:t>Primary Outcome - participants’ adherence (delivered meals / # ate meals) </a:t>
            </a:r>
            <a:endParaRPr sz="2000"/>
          </a:p>
          <a:p>
            <a:pPr indent="-355600" lvl="0" marL="457200" rtl="0" algn="l">
              <a:lnSpc>
                <a:spcPct val="115000"/>
              </a:lnSpc>
              <a:spcBef>
                <a:spcPts val="0"/>
              </a:spcBef>
              <a:spcAft>
                <a:spcPts val="0"/>
              </a:spcAft>
              <a:buSzPts val="2000"/>
              <a:buChar char="▰"/>
            </a:pPr>
            <a:r>
              <a:rPr lang="en" sz="2000"/>
              <a:t>Two sample t-test</a:t>
            </a:r>
            <a:endParaRPr sz="2000"/>
          </a:p>
          <a:p>
            <a:pPr indent="-355600" lvl="0" marL="457200" rtl="0" algn="l">
              <a:lnSpc>
                <a:spcPct val="115000"/>
              </a:lnSpc>
              <a:spcBef>
                <a:spcPts val="0"/>
              </a:spcBef>
              <a:spcAft>
                <a:spcPts val="0"/>
              </a:spcAft>
              <a:buSzPts val="2000"/>
              <a:buChar char="▰"/>
            </a:pPr>
            <a:r>
              <a:rPr lang="en" sz="2000"/>
              <a:t>Significance level: 0.05</a:t>
            </a:r>
            <a:endParaRPr sz="2000"/>
          </a:p>
          <a:p>
            <a:pPr indent="-355600" lvl="0" marL="457200" rtl="0" algn="l">
              <a:lnSpc>
                <a:spcPct val="115000"/>
              </a:lnSpc>
              <a:spcBef>
                <a:spcPts val="0"/>
              </a:spcBef>
              <a:spcAft>
                <a:spcPts val="0"/>
              </a:spcAft>
              <a:buSzPts val="2000"/>
              <a:buChar char="▰"/>
            </a:pPr>
            <a:r>
              <a:rPr lang="en" sz="2000"/>
              <a:t>Power: 0.9</a:t>
            </a:r>
            <a:endParaRPr sz="2000"/>
          </a:p>
          <a:p>
            <a:pPr indent="-355600" lvl="0" marL="457200" rtl="0" algn="l">
              <a:lnSpc>
                <a:spcPct val="115000"/>
              </a:lnSpc>
              <a:spcBef>
                <a:spcPts val="0"/>
              </a:spcBef>
              <a:spcAft>
                <a:spcPts val="0"/>
              </a:spcAft>
              <a:buSzPts val="2000"/>
              <a:buChar char="▰"/>
            </a:pPr>
            <a:r>
              <a:rPr lang="en" sz="2000"/>
              <a:t>Sample size:</a:t>
            </a:r>
            <a:endParaRPr/>
          </a:p>
        </p:txBody>
      </p:sp>
      <p:sp>
        <p:nvSpPr>
          <p:cNvPr id="374" name="Google Shape;374;p2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5" name="Google Shape;375;p24"/>
          <p:cNvPicPr preferRelativeResize="0"/>
          <p:nvPr/>
        </p:nvPicPr>
        <p:blipFill>
          <a:blip r:embed="rId3">
            <a:alphaModFix/>
          </a:blip>
          <a:stretch>
            <a:fillRect/>
          </a:stretch>
        </p:blipFill>
        <p:spPr>
          <a:xfrm>
            <a:off x="900875" y="1485100"/>
            <a:ext cx="7108751" cy="459825"/>
          </a:xfrm>
          <a:prstGeom prst="rect">
            <a:avLst/>
          </a:prstGeom>
          <a:noFill/>
          <a:ln>
            <a:noFill/>
          </a:ln>
        </p:spPr>
      </p:pic>
      <p:pic>
        <p:nvPicPr>
          <p:cNvPr descr="A picture containing text&#10;&#10;Description automatically generated" id="376" name="Google Shape;376;p24"/>
          <p:cNvPicPr preferRelativeResize="0"/>
          <p:nvPr/>
        </p:nvPicPr>
        <p:blipFill>
          <a:blip r:embed="rId4">
            <a:alphaModFix/>
          </a:blip>
          <a:stretch>
            <a:fillRect/>
          </a:stretch>
        </p:blipFill>
        <p:spPr>
          <a:xfrm>
            <a:off x="2805200" y="3347152"/>
            <a:ext cx="5504400" cy="976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Main Statistical Analyses - Secondary Outcome</a:t>
            </a:r>
            <a:endParaRPr sz="2200"/>
          </a:p>
        </p:txBody>
      </p:sp>
      <p:sp>
        <p:nvSpPr>
          <p:cNvPr id="382" name="Google Shape;382;p25"/>
          <p:cNvSpPr txBox="1"/>
          <p:nvPr>
            <p:ph idx="1" type="body"/>
          </p:nvPr>
        </p:nvSpPr>
        <p:spPr>
          <a:xfrm>
            <a:off x="758400" y="2209375"/>
            <a:ext cx="6132600" cy="2198700"/>
          </a:xfrm>
          <a:prstGeom prst="rect">
            <a:avLst/>
          </a:prstGeom>
        </p:spPr>
        <p:txBody>
          <a:bodyPr anchorCtr="0" anchor="ctr" bIns="91425" lIns="91425" spcFirstLastPara="1" rIns="91425" wrap="square" tIns="91425">
            <a:noAutofit/>
          </a:bodyPr>
          <a:lstStyle/>
          <a:p>
            <a:pPr indent="-374650" lvl="0" marL="457200" rtl="0" algn="l">
              <a:spcBef>
                <a:spcPts val="600"/>
              </a:spcBef>
              <a:spcAft>
                <a:spcPts val="0"/>
              </a:spcAft>
              <a:buSzPts val="2300"/>
              <a:buChar char="▰"/>
            </a:pPr>
            <a:r>
              <a:rPr lang="en" sz="2300"/>
              <a:t>Secondary Outcome - Inflammation Scores</a:t>
            </a:r>
            <a:endParaRPr sz="2300"/>
          </a:p>
          <a:p>
            <a:pPr indent="-374650" lvl="0" marL="457200" rtl="0" algn="l">
              <a:spcBef>
                <a:spcPts val="0"/>
              </a:spcBef>
              <a:spcAft>
                <a:spcPts val="0"/>
              </a:spcAft>
              <a:buSzPts val="2300"/>
              <a:buChar char="▰"/>
            </a:pPr>
            <a:r>
              <a:rPr lang="en" sz="2300"/>
              <a:t>Two sample t-test</a:t>
            </a:r>
            <a:endParaRPr sz="2300"/>
          </a:p>
          <a:p>
            <a:pPr indent="-374650" lvl="0" marL="457200" rtl="0" algn="l">
              <a:spcBef>
                <a:spcPts val="0"/>
              </a:spcBef>
              <a:spcAft>
                <a:spcPts val="0"/>
              </a:spcAft>
              <a:buSzPts val="2300"/>
              <a:buChar char="▰"/>
            </a:pPr>
            <a:r>
              <a:rPr lang="en" sz="2300"/>
              <a:t>Different µ with primary outcome</a:t>
            </a:r>
            <a:endParaRPr sz="2300"/>
          </a:p>
          <a:p>
            <a:pPr indent="-361950" lvl="1" marL="914400" rtl="0" algn="l">
              <a:spcBef>
                <a:spcPts val="0"/>
              </a:spcBef>
              <a:spcAft>
                <a:spcPts val="0"/>
              </a:spcAft>
              <a:buSzPts val="2100"/>
              <a:buChar char="▻"/>
            </a:pPr>
            <a:r>
              <a:rPr lang="en" sz="2100"/>
              <a:t>Primary outcome - mean of ratio</a:t>
            </a:r>
            <a:endParaRPr sz="2100"/>
          </a:p>
          <a:p>
            <a:pPr indent="-361950" lvl="1" marL="914400" rtl="0" algn="l">
              <a:spcBef>
                <a:spcPts val="0"/>
              </a:spcBef>
              <a:spcAft>
                <a:spcPts val="0"/>
              </a:spcAft>
              <a:buSzPts val="2100"/>
              <a:buChar char="▻"/>
            </a:pPr>
            <a:r>
              <a:rPr lang="en" sz="2100"/>
              <a:t>Secondary outcome - mean of inflammation</a:t>
            </a:r>
            <a:endParaRPr sz="2100"/>
          </a:p>
        </p:txBody>
      </p:sp>
      <p:sp>
        <p:nvSpPr>
          <p:cNvPr id="383" name="Google Shape;383;p2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4" name="Google Shape;384;p25"/>
          <p:cNvPicPr preferRelativeResize="0"/>
          <p:nvPr/>
        </p:nvPicPr>
        <p:blipFill>
          <a:blip r:embed="rId3">
            <a:alphaModFix/>
          </a:blip>
          <a:stretch>
            <a:fillRect/>
          </a:stretch>
        </p:blipFill>
        <p:spPr>
          <a:xfrm>
            <a:off x="758400" y="1563450"/>
            <a:ext cx="7108751" cy="459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6"/>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Expected Project Challenges</a:t>
            </a:r>
            <a:endParaRPr sz="3200"/>
          </a:p>
        </p:txBody>
      </p:sp>
      <p:sp>
        <p:nvSpPr>
          <p:cNvPr id="390" name="Google Shape;390;p26"/>
          <p:cNvSpPr txBox="1"/>
          <p:nvPr>
            <p:ph idx="1" type="body"/>
          </p:nvPr>
        </p:nvSpPr>
        <p:spPr>
          <a:xfrm>
            <a:off x="519900" y="1424800"/>
            <a:ext cx="7883100" cy="3145500"/>
          </a:xfrm>
          <a:prstGeom prst="rect">
            <a:avLst/>
          </a:prstGeom>
        </p:spPr>
        <p:txBody>
          <a:bodyPr anchorCtr="0" anchor="ctr" bIns="91425" lIns="91425" spcFirstLastPara="1" rIns="91425" wrap="square" tIns="91425">
            <a:noAutofit/>
          </a:bodyPr>
          <a:lstStyle/>
          <a:p>
            <a:pPr indent="-381000" lvl="0" marL="457200" rtl="0" algn="l">
              <a:spcBef>
                <a:spcPts val="600"/>
              </a:spcBef>
              <a:spcAft>
                <a:spcPts val="0"/>
              </a:spcAft>
              <a:buSzPts val="2400"/>
              <a:buChar char="▰"/>
            </a:pPr>
            <a:r>
              <a:rPr lang="en"/>
              <a:t>Participants might provide wrong information for the number of meals they eat</a:t>
            </a:r>
            <a:endParaRPr/>
          </a:p>
          <a:p>
            <a:pPr indent="-381000" lvl="0" marL="457200" rtl="0" algn="l">
              <a:spcBef>
                <a:spcPts val="0"/>
              </a:spcBef>
              <a:spcAft>
                <a:spcPts val="0"/>
              </a:spcAft>
              <a:buSzPts val="2400"/>
              <a:buChar char="▰"/>
            </a:pPr>
            <a:r>
              <a:rPr lang="en"/>
              <a:t>Participants may not enjoy the meals, potentially lowering motivation to continue</a:t>
            </a:r>
            <a:endParaRPr/>
          </a:p>
          <a:p>
            <a:pPr indent="-381000" lvl="0" marL="457200" rtl="0" algn="l">
              <a:spcBef>
                <a:spcPts val="0"/>
              </a:spcBef>
              <a:spcAft>
                <a:spcPts val="0"/>
              </a:spcAft>
              <a:buSzPts val="2400"/>
              <a:buChar char="▰"/>
            </a:pPr>
            <a:r>
              <a:rPr lang="en"/>
              <a:t>Lying in the appropriate food journal</a:t>
            </a:r>
            <a:endParaRPr/>
          </a:p>
          <a:p>
            <a:pPr indent="-381000" lvl="0" marL="457200" rtl="0" algn="l">
              <a:spcBef>
                <a:spcPts val="0"/>
              </a:spcBef>
              <a:spcAft>
                <a:spcPts val="0"/>
              </a:spcAft>
              <a:buSzPts val="2400"/>
              <a:buChar char="▰"/>
            </a:pPr>
            <a:r>
              <a:rPr lang="en"/>
              <a:t>Participants may alter meals </a:t>
            </a:r>
            <a:endParaRPr/>
          </a:p>
          <a:p>
            <a:pPr indent="-381000" lvl="0" marL="457200" rtl="0" algn="l">
              <a:spcBef>
                <a:spcPts val="0"/>
              </a:spcBef>
              <a:spcAft>
                <a:spcPts val="0"/>
              </a:spcAft>
              <a:buSzPts val="2400"/>
              <a:buChar char="▰"/>
            </a:pPr>
            <a:r>
              <a:rPr lang="en"/>
              <a:t>Might not keep up attending doctor visits and scheduling bi-weekly appointments with research team</a:t>
            </a:r>
            <a:endParaRPr/>
          </a:p>
        </p:txBody>
      </p:sp>
      <p:sp>
        <p:nvSpPr>
          <p:cNvPr id="391" name="Google Shape;391;p2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7" name="Google Shape;397;p27"/>
          <p:cNvSpPr txBox="1"/>
          <p:nvPr/>
        </p:nvSpPr>
        <p:spPr>
          <a:xfrm>
            <a:off x="54375" y="565025"/>
            <a:ext cx="8956500" cy="2493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t/>
            </a:r>
            <a:endParaRPr sz="1000">
              <a:latin typeface="Roboto Condensed"/>
              <a:ea typeface="Roboto Condensed"/>
              <a:cs typeface="Roboto Condensed"/>
              <a:sym typeface="Roboto Condensed"/>
            </a:endParaRPr>
          </a:p>
          <a:p>
            <a:pPr indent="-292100" lvl="0" marL="457200" rtl="0" algn="l">
              <a:lnSpc>
                <a:spcPct val="100000"/>
              </a:lnSpc>
              <a:spcBef>
                <a:spcPts val="1200"/>
              </a:spcBef>
              <a:spcAft>
                <a:spcPts val="0"/>
              </a:spcAft>
              <a:buSzPts val="1000"/>
              <a:buFont typeface="Roboto Condensed"/>
              <a:buAutoNum type="arabicPeriod"/>
            </a:pPr>
            <a:r>
              <a:rPr lang="en" sz="1000">
                <a:latin typeface="Roboto Condensed"/>
                <a:ea typeface="Roboto Condensed"/>
                <a:cs typeface="Roboto Condensed"/>
                <a:sym typeface="Roboto Condensed"/>
              </a:rPr>
              <a:t>Osteoarthritis. Mayo Clinic. https://www.mayoclinic.org/diseases-conditions/osteoarthritis/symptoms-causes/syc-20351925. Published June 16, 2021. Accessed October 18, 2022. </a:t>
            </a:r>
            <a:endParaRPr sz="1000">
              <a:latin typeface="Roboto Condensed"/>
              <a:ea typeface="Roboto Condensed"/>
              <a:cs typeface="Roboto Condensed"/>
              <a:sym typeface="Roboto Condensed"/>
            </a:endParaRPr>
          </a:p>
          <a:p>
            <a:pPr indent="-292100" lvl="0" marL="457200" rtl="0" algn="l">
              <a:lnSpc>
                <a:spcPct val="100000"/>
              </a:lnSpc>
              <a:spcBef>
                <a:spcPts val="0"/>
              </a:spcBef>
              <a:spcAft>
                <a:spcPts val="0"/>
              </a:spcAft>
              <a:buSzPts val="1000"/>
              <a:buFont typeface="Roboto Condensed"/>
              <a:buAutoNum type="arabicPeriod"/>
            </a:pPr>
            <a:r>
              <a:rPr lang="en" sz="1000">
                <a:latin typeface="Roboto Condensed"/>
                <a:ea typeface="Roboto Condensed"/>
                <a:cs typeface="Roboto Condensed"/>
                <a:sym typeface="Roboto Condensed"/>
              </a:rPr>
              <a:t>Paturel A. The ultimate arthritis diet: Arthritis foundation. The Ultimate Arthritis Diet | Arthritis Foundation. https://www.arthritis.org/health-wellness/healthy-living/nutrition/anti-inflammatory/the-ultimate-arthritis-diet. Accessed October 18, 2022. </a:t>
            </a:r>
            <a:endParaRPr sz="1000">
              <a:latin typeface="Roboto Condensed"/>
              <a:ea typeface="Roboto Condensed"/>
              <a:cs typeface="Roboto Condensed"/>
              <a:sym typeface="Roboto Condensed"/>
            </a:endParaRPr>
          </a:p>
          <a:p>
            <a:pPr indent="-292100" lvl="0" marL="457200" rtl="0" algn="l">
              <a:lnSpc>
                <a:spcPct val="100000"/>
              </a:lnSpc>
              <a:spcBef>
                <a:spcPts val="0"/>
              </a:spcBef>
              <a:spcAft>
                <a:spcPts val="0"/>
              </a:spcAft>
              <a:buSzPts val="1000"/>
              <a:buFont typeface="Roboto Condensed"/>
              <a:buAutoNum type="arabicPeriod"/>
            </a:pPr>
            <a:r>
              <a:rPr lang="en" sz="1000">
                <a:latin typeface="Roboto Condensed"/>
                <a:ea typeface="Roboto Condensed"/>
                <a:cs typeface="Roboto Condensed"/>
                <a:sym typeface="Roboto Condensed"/>
              </a:rPr>
              <a:t>Barrell A. Osteoarthritis diet: 8 foods to eat and 3 to avoid. Medical News Today. https://www.medicalnewstoday.com/articles/322603. Published January 28, 2020. Accessed October 18, 2022. </a:t>
            </a:r>
            <a:endParaRPr sz="1000">
              <a:latin typeface="Roboto Condensed"/>
              <a:ea typeface="Roboto Condensed"/>
              <a:cs typeface="Roboto Condensed"/>
              <a:sym typeface="Roboto Condensed"/>
            </a:endParaRPr>
          </a:p>
          <a:p>
            <a:pPr indent="-292100" lvl="0" marL="457200" rtl="0" algn="l">
              <a:lnSpc>
                <a:spcPct val="100000"/>
              </a:lnSpc>
              <a:spcBef>
                <a:spcPts val="0"/>
              </a:spcBef>
              <a:spcAft>
                <a:spcPts val="0"/>
              </a:spcAft>
              <a:buSzPts val="1000"/>
              <a:buFont typeface="Roboto Condensed"/>
              <a:buAutoNum type="arabicPeriod"/>
            </a:pPr>
            <a:r>
              <a:rPr lang="en" sz="1000">
                <a:latin typeface="Roboto Condensed"/>
                <a:ea typeface="Roboto Condensed"/>
                <a:cs typeface="Roboto Condensed"/>
                <a:sym typeface="Roboto Condensed"/>
              </a:rPr>
              <a:t>Bureau USC. Nation continues to age as it becomes more diverse. Census.gov. https://www.census.gov/newsroom/press-releases/2022/population-estimates-characteristics.html. Published July 18, 2022. Accessed October 18, 2022. </a:t>
            </a:r>
            <a:endParaRPr sz="1000">
              <a:latin typeface="Roboto Condensed"/>
              <a:ea typeface="Roboto Condensed"/>
              <a:cs typeface="Roboto Condensed"/>
              <a:sym typeface="Roboto Condensed"/>
            </a:endParaRPr>
          </a:p>
          <a:p>
            <a:pPr indent="-292100" lvl="0" marL="457200" rtl="0" algn="l">
              <a:lnSpc>
                <a:spcPct val="100000"/>
              </a:lnSpc>
              <a:spcBef>
                <a:spcPts val="0"/>
              </a:spcBef>
              <a:spcAft>
                <a:spcPts val="0"/>
              </a:spcAft>
              <a:buSzPts val="1000"/>
              <a:buFont typeface="Roboto Condensed"/>
              <a:buAutoNum type="arabicPeriod"/>
            </a:pPr>
            <a:r>
              <a:rPr lang="en" sz="1000">
                <a:latin typeface="Roboto Condensed"/>
                <a:ea typeface="Roboto Condensed"/>
                <a:cs typeface="Roboto Condensed"/>
                <a:sym typeface="Roboto Condensed"/>
              </a:rPr>
              <a:t>Byrne C. The problem with the Mediterranean diet we need to talk about. Healthline. https://www.healthline.com/nutrition/the-problem-with-the-mediterranean-diet-were-not-talking-about-enough. Published February 8, 2022. Accessed October 18, 2022. </a:t>
            </a:r>
            <a:endParaRPr sz="1000">
              <a:latin typeface="Roboto Condensed"/>
              <a:ea typeface="Roboto Condensed"/>
              <a:cs typeface="Roboto Condensed"/>
              <a:sym typeface="Roboto Condensed"/>
            </a:endParaRPr>
          </a:p>
          <a:p>
            <a:pPr indent="-292100" lvl="0" marL="457200" rtl="0" algn="l">
              <a:lnSpc>
                <a:spcPct val="100000"/>
              </a:lnSpc>
              <a:spcBef>
                <a:spcPts val="0"/>
              </a:spcBef>
              <a:spcAft>
                <a:spcPts val="0"/>
              </a:spcAft>
              <a:buSzPts val="1000"/>
              <a:buFont typeface="Roboto Condensed"/>
              <a:buAutoNum type="arabicPeriod"/>
            </a:pPr>
            <a:r>
              <a:rPr lang="en" sz="1000">
                <a:latin typeface="Roboto Condensed"/>
                <a:ea typeface="Roboto Condensed"/>
                <a:cs typeface="Roboto Condensed"/>
                <a:sym typeface="Roboto Condensed"/>
              </a:rPr>
              <a:t>Peartree M, LaLomia F. Do you know the difference between Soul Food and Southern food? Delish. https://www.delish.com/food-news/a26356466/what-is-soul-food/. Published June 1, 2022. Accessed November 8, 2022. </a:t>
            </a:r>
            <a:endParaRPr sz="1000">
              <a:latin typeface="Roboto Condensed"/>
              <a:ea typeface="Roboto Condensed"/>
              <a:cs typeface="Roboto Condensed"/>
              <a:sym typeface="Roboto Condensed"/>
            </a:endParaRPr>
          </a:p>
        </p:txBody>
      </p:sp>
      <p:sp>
        <p:nvSpPr>
          <p:cNvPr id="398" name="Google Shape;398;p27"/>
          <p:cNvSpPr txBox="1"/>
          <p:nvPr/>
        </p:nvSpPr>
        <p:spPr>
          <a:xfrm>
            <a:off x="54375" y="164825"/>
            <a:ext cx="237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Condensed"/>
                <a:ea typeface="Roboto Condensed"/>
                <a:cs typeface="Roboto Condensed"/>
                <a:sym typeface="Roboto Condensed"/>
              </a:rPr>
              <a:t>Resources</a:t>
            </a:r>
            <a:endParaRPr b="1">
              <a:solidFill>
                <a:schemeClr val="lt1"/>
              </a:solidFill>
              <a:latin typeface="Roboto Condensed"/>
              <a:ea typeface="Roboto Condensed"/>
              <a:cs typeface="Roboto Condensed"/>
              <a:sym typeface="Roboto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8"/>
          <p:cNvSpPr txBox="1"/>
          <p:nvPr>
            <p:ph idx="4294967295" type="ctrTitle"/>
          </p:nvPr>
        </p:nvSpPr>
        <p:spPr>
          <a:xfrm>
            <a:off x="685800" y="2269150"/>
            <a:ext cx="55677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chemeClr val="accent5"/>
                </a:solidFill>
              </a:rPr>
              <a:t>Thank you!</a:t>
            </a:r>
            <a:endParaRPr sz="7200">
              <a:solidFill>
                <a:schemeClr val="accent5"/>
              </a:solidFill>
            </a:endParaRPr>
          </a:p>
        </p:txBody>
      </p:sp>
      <p:sp>
        <p:nvSpPr>
          <p:cNvPr id="404" name="Google Shape;404;p28"/>
          <p:cNvSpPr txBox="1"/>
          <p:nvPr>
            <p:ph idx="4294967295" type="subTitle"/>
          </p:nvPr>
        </p:nvSpPr>
        <p:spPr>
          <a:xfrm>
            <a:off x="894800" y="3367777"/>
            <a:ext cx="5567700" cy="784800"/>
          </a:xfrm>
          <a:prstGeom prst="rect">
            <a:avLst/>
          </a:prstGeom>
        </p:spPr>
        <p:txBody>
          <a:bodyPr anchorCtr="0" anchor="ctr" bIns="91425" lIns="91425" spcFirstLastPara="1" rIns="91425" wrap="square" tIns="91425">
            <a:noAutofit/>
          </a:bodyPr>
          <a:lstStyle/>
          <a:p>
            <a:pPr indent="0" lvl="0" marL="0" rtl="0" algn="l">
              <a:spcBef>
                <a:spcPts val="600"/>
              </a:spcBef>
              <a:spcAft>
                <a:spcPts val="1000"/>
              </a:spcAft>
              <a:buNone/>
            </a:pPr>
            <a:r>
              <a:rPr lang="en" sz="2800"/>
              <a:t>Questions?</a:t>
            </a:r>
            <a:endParaRPr sz="2800"/>
          </a:p>
        </p:txBody>
      </p:sp>
      <p:grpSp>
        <p:nvGrpSpPr>
          <p:cNvPr id="405" name="Google Shape;405;p28"/>
          <p:cNvGrpSpPr/>
          <p:nvPr/>
        </p:nvGrpSpPr>
        <p:grpSpPr>
          <a:xfrm>
            <a:off x="6682481" y="378837"/>
            <a:ext cx="1588639" cy="1588655"/>
            <a:chOff x="6643075" y="3664250"/>
            <a:chExt cx="407950" cy="407975"/>
          </a:xfrm>
        </p:grpSpPr>
        <p:sp>
          <p:nvSpPr>
            <p:cNvPr id="406" name="Google Shape;406;p28"/>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C7D3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C7D3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28"/>
          <p:cNvGrpSpPr/>
          <p:nvPr/>
        </p:nvGrpSpPr>
        <p:grpSpPr>
          <a:xfrm rot="-587363">
            <a:off x="6589251" y="2174497"/>
            <a:ext cx="653127" cy="653134"/>
            <a:chOff x="576250" y="4319400"/>
            <a:chExt cx="442075" cy="442050"/>
          </a:xfrm>
        </p:grpSpPr>
        <p:sp>
          <p:nvSpPr>
            <p:cNvPr id="409" name="Google Shape;409;p28"/>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28"/>
          <p:cNvSpPr/>
          <p:nvPr/>
        </p:nvSpPr>
        <p:spPr>
          <a:xfrm>
            <a:off x="6302724" y="745608"/>
            <a:ext cx="248336" cy="237120"/>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rot="2697322">
            <a:off x="7939080" y="1959478"/>
            <a:ext cx="376961" cy="35993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8237292" y="1754006"/>
            <a:ext cx="150972" cy="14422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rot="1280149">
            <a:off x="6130690" y="1460796"/>
            <a:ext cx="150975" cy="144204"/>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Clinical Trial Outline</a:t>
            </a:r>
            <a:endParaRPr/>
          </a:p>
        </p:txBody>
      </p:sp>
      <p:sp>
        <p:nvSpPr>
          <p:cNvPr id="191" name="Google Shape;191;p1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12"/>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2"/>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194" name="Google Shape;194;p12"/>
          <p:cNvGrpSpPr/>
          <p:nvPr/>
        </p:nvGrpSpPr>
        <p:grpSpPr>
          <a:xfrm>
            <a:off x="1786339" y="1703401"/>
            <a:ext cx="473400" cy="473400"/>
            <a:chOff x="1786339" y="1703401"/>
            <a:chExt cx="473400" cy="473400"/>
          </a:xfrm>
        </p:grpSpPr>
        <p:sp>
          <p:nvSpPr>
            <p:cNvPr id="195" name="Google Shape;195;p12"/>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Condensed"/>
                <a:ea typeface="Roboto Condensed"/>
                <a:cs typeface="Roboto Condensed"/>
                <a:sym typeface="Roboto Condensed"/>
              </a:endParaRPr>
            </a:p>
          </p:txBody>
        </p:sp>
        <p:sp>
          <p:nvSpPr>
            <p:cNvPr id="196" name="Google Shape;196;p12"/>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2"/>
                  </a:solidFill>
                  <a:latin typeface="Roboto Condensed"/>
                  <a:ea typeface="Roboto Condensed"/>
                  <a:cs typeface="Roboto Condensed"/>
                  <a:sym typeface="Roboto Condensed"/>
                </a:rPr>
                <a:t>1</a:t>
              </a:r>
              <a:endParaRPr sz="800">
                <a:solidFill>
                  <a:schemeClr val="dk2"/>
                </a:solidFill>
                <a:latin typeface="Roboto Condensed"/>
                <a:ea typeface="Roboto Condensed"/>
                <a:cs typeface="Roboto Condensed"/>
                <a:sym typeface="Roboto Condensed"/>
              </a:endParaRPr>
            </a:p>
          </p:txBody>
        </p:sp>
      </p:grpSp>
      <p:grpSp>
        <p:nvGrpSpPr>
          <p:cNvPr id="197" name="Google Shape;197;p12"/>
          <p:cNvGrpSpPr/>
          <p:nvPr/>
        </p:nvGrpSpPr>
        <p:grpSpPr>
          <a:xfrm>
            <a:off x="3814414" y="1703401"/>
            <a:ext cx="473400" cy="473400"/>
            <a:chOff x="3814414" y="1703401"/>
            <a:chExt cx="473400" cy="473400"/>
          </a:xfrm>
        </p:grpSpPr>
        <p:sp>
          <p:nvSpPr>
            <p:cNvPr id="198" name="Google Shape;198;p12"/>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Condensed"/>
                <a:ea typeface="Roboto Condensed"/>
                <a:cs typeface="Roboto Condensed"/>
                <a:sym typeface="Roboto Condensed"/>
              </a:endParaRPr>
            </a:p>
          </p:txBody>
        </p:sp>
        <p:sp>
          <p:nvSpPr>
            <p:cNvPr id="199" name="Google Shape;199;p12"/>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2"/>
                  </a:solidFill>
                  <a:latin typeface="Roboto Condensed"/>
                  <a:ea typeface="Roboto Condensed"/>
                  <a:cs typeface="Roboto Condensed"/>
                  <a:sym typeface="Roboto Condensed"/>
                </a:rPr>
                <a:t>3</a:t>
              </a:r>
              <a:endParaRPr sz="1000">
                <a:solidFill>
                  <a:schemeClr val="dk2"/>
                </a:solidFill>
                <a:latin typeface="Roboto Condensed"/>
                <a:ea typeface="Roboto Condensed"/>
                <a:cs typeface="Roboto Condensed"/>
                <a:sym typeface="Roboto Condensed"/>
              </a:endParaRPr>
            </a:p>
          </p:txBody>
        </p:sp>
      </p:grpSp>
      <p:grpSp>
        <p:nvGrpSpPr>
          <p:cNvPr id="200" name="Google Shape;200;p12"/>
          <p:cNvGrpSpPr/>
          <p:nvPr/>
        </p:nvGrpSpPr>
        <p:grpSpPr>
          <a:xfrm>
            <a:off x="5842489" y="1703401"/>
            <a:ext cx="473400" cy="473400"/>
            <a:chOff x="5842489" y="1703401"/>
            <a:chExt cx="473400" cy="473400"/>
          </a:xfrm>
        </p:grpSpPr>
        <p:sp>
          <p:nvSpPr>
            <p:cNvPr id="201" name="Google Shape;201;p12"/>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Condensed"/>
                <a:ea typeface="Roboto Condensed"/>
                <a:cs typeface="Roboto Condensed"/>
                <a:sym typeface="Roboto Condensed"/>
              </a:endParaRPr>
            </a:p>
          </p:txBody>
        </p:sp>
        <p:sp>
          <p:nvSpPr>
            <p:cNvPr id="202" name="Google Shape;202;p12"/>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2"/>
                  </a:solidFill>
                  <a:latin typeface="Roboto Condensed"/>
                  <a:ea typeface="Roboto Condensed"/>
                  <a:cs typeface="Roboto Condensed"/>
                  <a:sym typeface="Roboto Condensed"/>
                </a:rPr>
                <a:t>5</a:t>
              </a:r>
              <a:endParaRPr sz="800">
                <a:solidFill>
                  <a:schemeClr val="dk2"/>
                </a:solidFill>
                <a:latin typeface="Roboto Condensed"/>
                <a:ea typeface="Roboto Condensed"/>
                <a:cs typeface="Roboto Condensed"/>
                <a:sym typeface="Roboto Condensed"/>
              </a:endParaRPr>
            </a:p>
          </p:txBody>
        </p:sp>
      </p:grpSp>
      <p:grpSp>
        <p:nvGrpSpPr>
          <p:cNvPr id="203" name="Google Shape;203;p12"/>
          <p:cNvGrpSpPr/>
          <p:nvPr/>
        </p:nvGrpSpPr>
        <p:grpSpPr>
          <a:xfrm>
            <a:off x="6880814" y="3576300"/>
            <a:ext cx="473400" cy="473400"/>
            <a:chOff x="6880814" y="3576300"/>
            <a:chExt cx="473400" cy="473400"/>
          </a:xfrm>
        </p:grpSpPr>
        <p:sp>
          <p:nvSpPr>
            <p:cNvPr id="204" name="Google Shape;204;p12"/>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Condensed"/>
                <a:ea typeface="Roboto Condensed"/>
                <a:cs typeface="Roboto Condensed"/>
                <a:sym typeface="Roboto Condensed"/>
              </a:endParaRPr>
            </a:p>
          </p:txBody>
        </p:sp>
        <p:sp>
          <p:nvSpPr>
            <p:cNvPr id="205" name="Google Shape;205;p12"/>
            <p:cNvSpPr/>
            <p:nvPr/>
          </p:nvSpPr>
          <p:spPr>
            <a:xfrm flipH="1">
              <a:off x="705046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2"/>
                  </a:solidFill>
                  <a:latin typeface="Roboto Condensed"/>
                  <a:ea typeface="Roboto Condensed"/>
                  <a:cs typeface="Roboto Condensed"/>
                  <a:sym typeface="Roboto Condensed"/>
                </a:rPr>
                <a:t>6</a:t>
              </a:r>
              <a:endParaRPr sz="800">
                <a:solidFill>
                  <a:schemeClr val="dk2"/>
                </a:solidFill>
                <a:latin typeface="Roboto Condensed"/>
                <a:ea typeface="Roboto Condensed"/>
                <a:cs typeface="Roboto Condensed"/>
                <a:sym typeface="Roboto Condensed"/>
              </a:endParaRPr>
            </a:p>
          </p:txBody>
        </p:sp>
      </p:grpSp>
      <p:grpSp>
        <p:nvGrpSpPr>
          <p:cNvPr id="206" name="Google Shape;206;p12"/>
          <p:cNvGrpSpPr/>
          <p:nvPr/>
        </p:nvGrpSpPr>
        <p:grpSpPr>
          <a:xfrm>
            <a:off x="4852739" y="3576300"/>
            <a:ext cx="473400" cy="473400"/>
            <a:chOff x="4852739" y="3576300"/>
            <a:chExt cx="473400" cy="473400"/>
          </a:xfrm>
        </p:grpSpPr>
        <p:sp>
          <p:nvSpPr>
            <p:cNvPr id="207" name="Google Shape;207;p12"/>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Condensed"/>
                <a:ea typeface="Roboto Condensed"/>
                <a:cs typeface="Roboto Condensed"/>
                <a:sym typeface="Roboto Condensed"/>
              </a:endParaRPr>
            </a:p>
          </p:txBody>
        </p:sp>
        <p:sp>
          <p:nvSpPr>
            <p:cNvPr id="208" name="Google Shape;208;p12"/>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2"/>
                  </a:solidFill>
                  <a:latin typeface="Roboto Condensed"/>
                  <a:ea typeface="Roboto Condensed"/>
                  <a:cs typeface="Roboto Condensed"/>
                  <a:sym typeface="Roboto Condensed"/>
                </a:rPr>
                <a:t>4</a:t>
              </a:r>
              <a:endParaRPr sz="800">
                <a:solidFill>
                  <a:schemeClr val="dk2"/>
                </a:solidFill>
                <a:latin typeface="Roboto Condensed"/>
                <a:ea typeface="Roboto Condensed"/>
                <a:cs typeface="Roboto Condensed"/>
                <a:sym typeface="Roboto Condensed"/>
              </a:endParaRPr>
            </a:p>
          </p:txBody>
        </p:sp>
      </p:grpSp>
      <p:grpSp>
        <p:nvGrpSpPr>
          <p:cNvPr id="209" name="Google Shape;209;p12"/>
          <p:cNvGrpSpPr/>
          <p:nvPr/>
        </p:nvGrpSpPr>
        <p:grpSpPr>
          <a:xfrm>
            <a:off x="2824664" y="3576300"/>
            <a:ext cx="473400" cy="473400"/>
            <a:chOff x="2824664" y="3576300"/>
            <a:chExt cx="473400" cy="473400"/>
          </a:xfrm>
        </p:grpSpPr>
        <p:sp>
          <p:nvSpPr>
            <p:cNvPr id="210" name="Google Shape;210;p12"/>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Condensed"/>
                <a:ea typeface="Roboto Condensed"/>
                <a:cs typeface="Roboto Condensed"/>
                <a:sym typeface="Roboto Condensed"/>
              </a:endParaRPr>
            </a:p>
          </p:txBody>
        </p:sp>
        <p:sp>
          <p:nvSpPr>
            <p:cNvPr id="211" name="Google Shape;211;p12"/>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2"/>
                  </a:solidFill>
                  <a:latin typeface="Roboto Condensed"/>
                  <a:ea typeface="Roboto Condensed"/>
                  <a:cs typeface="Roboto Condensed"/>
                  <a:sym typeface="Roboto Condensed"/>
                </a:rPr>
                <a:t>2</a:t>
              </a:r>
              <a:endParaRPr sz="800">
                <a:solidFill>
                  <a:schemeClr val="dk2"/>
                </a:solidFill>
                <a:latin typeface="Roboto Condensed"/>
                <a:ea typeface="Roboto Condensed"/>
                <a:cs typeface="Roboto Condensed"/>
                <a:sym typeface="Roboto Condensed"/>
              </a:endParaRPr>
            </a:p>
          </p:txBody>
        </p:sp>
      </p:grpSp>
      <p:sp>
        <p:nvSpPr>
          <p:cNvPr id="212" name="Google Shape;212;p12"/>
          <p:cNvSpPr txBox="1"/>
          <p:nvPr/>
        </p:nvSpPr>
        <p:spPr>
          <a:xfrm>
            <a:off x="137985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1500">
                <a:solidFill>
                  <a:schemeClr val="dk2"/>
                </a:solidFill>
                <a:latin typeface="Roboto Condensed"/>
                <a:ea typeface="Roboto Condensed"/>
                <a:cs typeface="Roboto Condensed"/>
                <a:sym typeface="Roboto Condensed"/>
              </a:rPr>
              <a:t>Background</a:t>
            </a:r>
            <a:endParaRPr sz="1500">
              <a:solidFill>
                <a:schemeClr val="dk2"/>
              </a:solidFill>
              <a:latin typeface="Roboto Condensed"/>
              <a:ea typeface="Roboto Condensed"/>
              <a:cs typeface="Roboto Condensed"/>
              <a:sym typeface="Roboto Condensed"/>
            </a:endParaRPr>
          </a:p>
        </p:txBody>
      </p:sp>
      <p:sp>
        <p:nvSpPr>
          <p:cNvPr id="213" name="Google Shape;213;p12"/>
          <p:cNvSpPr txBox="1"/>
          <p:nvPr/>
        </p:nvSpPr>
        <p:spPr>
          <a:xfrm>
            <a:off x="3088500" y="1212900"/>
            <a:ext cx="19815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a:solidFill>
                  <a:schemeClr val="dk2"/>
                </a:solidFill>
                <a:latin typeface="Roboto Condensed"/>
                <a:ea typeface="Roboto Condensed"/>
                <a:cs typeface="Roboto Condensed"/>
                <a:sym typeface="Roboto Condensed"/>
              </a:rPr>
              <a:t>Population Criteria, Intervention, and Control</a:t>
            </a:r>
            <a:endParaRPr>
              <a:solidFill>
                <a:schemeClr val="dk2"/>
              </a:solidFill>
              <a:latin typeface="Roboto Condensed"/>
              <a:ea typeface="Roboto Condensed"/>
              <a:cs typeface="Roboto Condensed"/>
              <a:sym typeface="Roboto Condensed"/>
            </a:endParaRPr>
          </a:p>
        </p:txBody>
      </p:sp>
      <p:sp>
        <p:nvSpPr>
          <p:cNvPr id="214" name="Google Shape;214;p12"/>
          <p:cNvSpPr txBox="1"/>
          <p:nvPr/>
        </p:nvSpPr>
        <p:spPr>
          <a:xfrm>
            <a:off x="5213201" y="1164388"/>
            <a:ext cx="22590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a:solidFill>
                  <a:schemeClr val="dk2"/>
                </a:solidFill>
                <a:latin typeface="Roboto Condensed"/>
                <a:ea typeface="Roboto Condensed"/>
                <a:cs typeface="Roboto Condensed"/>
                <a:sym typeface="Roboto Condensed"/>
              </a:rPr>
              <a:t>Recruitment and Assessments</a:t>
            </a:r>
            <a:endParaRPr>
              <a:solidFill>
                <a:schemeClr val="dk2"/>
              </a:solidFill>
              <a:latin typeface="Roboto Condensed"/>
              <a:ea typeface="Roboto Condensed"/>
              <a:cs typeface="Roboto Condensed"/>
              <a:sym typeface="Roboto Condensed"/>
            </a:endParaRPr>
          </a:p>
        </p:txBody>
      </p:sp>
      <p:sp>
        <p:nvSpPr>
          <p:cNvPr id="215" name="Google Shape;215;p12"/>
          <p:cNvSpPr txBox="1"/>
          <p:nvPr/>
        </p:nvSpPr>
        <p:spPr>
          <a:xfrm>
            <a:off x="241817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1500">
                <a:solidFill>
                  <a:schemeClr val="dk2"/>
                </a:solidFill>
                <a:latin typeface="Roboto Condensed"/>
                <a:ea typeface="Roboto Condensed"/>
                <a:cs typeface="Roboto Condensed"/>
                <a:sym typeface="Roboto Condensed"/>
              </a:rPr>
              <a:t>Research Study Question</a:t>
            </a:r>
            <a:endParaRPr sz="1500">
              <a:solidFill>
                <a:schemeClr val="dk2"/>
              </a:solidFill>
              <a:latin typeface="Roboto Condensed"/>
              <a:ea typeface="Roboto Condensed"/>
              <a:cs typeface="Roboto Condensed"/>
              <a:sym typeface="Roboto Condensed"/>
            </a:endParaRPr>
          </a:p>
        </p:txBody>
      </p:sp>
      <p:sp>
        <p:nvSpPr>
          <p:cNvPr id="216" name="Google Shape;216;p12"/>
          <p:cNvSpPr txBox="1"/>
          <p:nvPr/>
        </p:nvSpPr>
        <p:spPr>
          <a:xfrm>
            <a:off x="444625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a:solidFill>
                  <a:schemeClr val="dk2"/>
                </a:solidFill>
                <a:latin typeface="Roboto Condensed"/>
                <a:ea typeface="Roboto Condensed"/>
                <a:cs typeface="Roboto Condensed"/>
                <a:sym typeface="Roboto Condensed"/>
              </a:rPr>
              <a:t>Outcome Measures</a:t>
            </a:r>
            <a:endParaRPr sz="1900">
              <a:solidFill>
                <a:schemeClr val="dk2"/>
              </a:solidFill>
              <a:latin typeface="Roboto Condensed"/>
              <a:ea typeface="Roboto Condensed"/>
              <a:cs typeface="Roboto Condensed"/>
              <a:sym typeface="Roboto Condensed"/>
            </a:endParaRPr>
          </a:p>
        </p:txBody>
      </p:sp>
      <p:sp>
        <p:nvSpPr>
          <p:cNvPr id="217" name="Google Shape;217;p12"/>
          <p:cNvSpPr txBox="1"/>
          <p:nvPr/>
        </p:nvSpPr>
        <p:spPr>
          <a:xfrm>
            <a:off x="6283600" y="4014250"/>
            <a:ext cx="17532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a:solidFill>
                  <a:schemeClr val="dk2"/>
                </a:solidFill>
                <a:latin typeface="Roboto Condensed"/>
                <a:ea typeface="Roboto Condensed"/>
                <a:cs typeface="Roboto Condensed"/>
                <a:sym typeface="Roboto Condensed"/>
              </a:rPr>
              <a:t>Statistical Analyses and Expected Challenges</a:t>
            </a:r>
            <a:endParaRPr>
              <a:solidFill>
                <a:schemeClr val="dk2"/>
              </a:solidFill>
              <a:latin typeface="Roboto Condensed"/>
              <a:ea typeface="Roboto Condensed"/>
              <a:cs typeface="Roboto Condensed"/>
              <a:sym typeface="Roboto Condensed"/>
            </a:endParaRPr>
          </a:p>
        </p:txBody>
      </p:sp>
      <p:sp>
        <p:nvSpPr>
          <p:cNvPr id="218" name="Google Shape;218;p12"/>
          <p:cNvSpPr/>
          <p:nvPr/>
        </p:nvSpPr>
        <p:spPr>
          <a:xfrm>
            <a:off x="315223" y="623918"/>
            <a:ext cx="303511" cy="303511"/>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3"/>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 What is Osteoarthritis?</a:t>
            </a:r>
            <a:endParaRPr/>
          </a:p>
        </p:txBody>
      </p:sp>
      <p:sp>
        <p:nvSpPr>
          <p:cNvPr id="224" name="Google Shape;224;p13"/>
          <p:cNvSpPr txBox="1"/>
          <p:nvPr>
            <p:ph idx="1" type="body"/>
          </p:nvPr>
        </p:nvSpPr>
        <p:spPr>
          <a:xfrm>
            <a:off x="151225" y="1418850"/>
            <a:ext cx="7865700" cy="35121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sz="2200" u="sng">
                <a:latin typeface="Roboto Condensed"/>
                <a:ea typeface="Roboto Condensed"/>
                <a:cs typeface="Roboto Condensed"/>
                <a:sym typeface="Roboto Condensed"/>
              </a:rPr>
              <a:t>Osteoarthritis (OA)</a:t>
            </a:r>
            <a:r>
              <a:rPr lang="en" sz="2200"/>
              <a:t> : most common form of arthritis and occurs when protective cartilage cushioning the ends of bones wear down over time, most commonly as a result of aging </a:t>
            </a:r>
            <a:r>
              <a:rPr baseline="30000" lang="en" sz="2200"/>
              <a:t>1</a:t>
            </a:r>
            <a:endParaRPr baseline="30000" sz="2200"/>
          </a:p>
          <a:p>
            <a:pPr indent="0" lvl="0" marL="0" rtl="0" algn="l">
              <a:spcBef>
                <a:spcPts val="1000"/>
              </a:spcBef>
              <a:spcAft>
                <a:spcPts val="0"/>
              </a:spcAft>
              <a:buNone/>
            </a:pPr>
            <a:r>
              <a:rPr b="1" lang="en" sz="2200">
                <a:latin typeface="Roboto Condensed"/>
                <a:ea typeface="Roboto Condensed"/>
                <a:cs typeface="Roboto Condensed"/>
                <a:sym typeface="Roboto Condensed"/>
              </a:rPr>
              <a:t>Symptoms:</a:t>
            </a:r>
            <a:endParaRPr b="1" sz="2200">
              <a:latin typeface="Roboto Condensed"/>
              <a:ea typeface="Roboto Condensed"/>
              <a:cs typeface="Roboto Condensed"/>
              <a:sym typeface="Roboto Condensed"/>
            </a:endParaRPr>
          </a:p>
          <a:p>
            <a:pPr indent="-368300" lvl="0" marL="457200" rtl="0" algn="l">
              <a:spcBef>
                <a:spcPts val="1000"/>
              </a:spcBef>
              <a:spcAft>
                <a:spcPts val="0"/>
              </a:spcAft>
              <a:buSzPts val="2200"/>
              <a:buChar char="▰"/>
            </a:pPr>
            <a:r>
              <a:rPr lang="en" sz="2200"/>
              <a:t>Inflammation</a:t>
            </a:r>
            <a:endParaRPr sz="2200"/>
          </a:p>
          <a:p>
            <a:pPr indent="-368300" lvl="0" marL="457200" rtl="0" algn="l">
              <a:spcBef>
                <a:spcPts val="0"/>
              </a:spcBef>
              <a:spcAft>
                <a:spcPts val="0"/>
              </a:spcAft>
              <a:buSzPts val="2200"/>
              <a:buChar char="▰"/>
            </a:pPr>
            <a:r>
              <a:rPr lang="en" sz="2200"/>
              <a:t>Joint pain</a:t>
            </a:r>
            <a:endParaRPr sz="2200"/>
          </a:p>
          <a:p>
            <a:pPr indent="-368300" lvl="0" marL="457200" rtl="0" algn="l">
              <a:spcBef>
                <a:spcPts val="0"/>
              </a:spcBef>
              <a:spcAft>
                <a:spcPts val="0"/>
              </a:spcAft>
              <a:buSzPts val="2200"/>
              <a:buChar char="▰"/>
            </a:pPr>
            <a:r>
              <a:rPr lang="en" sz="2200"/>
              <a:t>Stiffness</a:t>
            </a:r>
            <a:endParaRPr sz="2200"/>
          </a:p>
          <a:p>
            <a:pPr indent="-368300" lvl="0" marL="457200" rtl="0" algn="l">
              <a:spcBef>
                <a:spcPts val="0"/>
              </a:spcBef>
              <a:spcAft>
                <a:spcPts val="0"/>
              </a:spcAft>
              <a:buSzPts val="2200"/>
              <a:buChar char="▰"/>
            </a:pPr>
            <a:r>
              <a:rPr lang="en" sz="2200"/>
              <a:t>Overall </a:t>
            </a:r>
            <a:r>
              <a:rPr lang="en" sz="2200"/>
              <a:t>hindrance</a:t>
            </a:r>
            <a:r>
              <a:rPr lang="en" sz="2200"/>
              <a:t> of ease of daily activities</a:t>
            </a:r>
            <a:endParaRPr sz="2200"/>
          </a:p>
        </p:txBody>
      </p:sp>
      <p:sp>
        <p:nvSpPr>
          <p:cNvPr id="225" name="Google Shape;225;p1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26" name="Google Shape;226;p13"/>
          <p:cNvGrpSpPr/>
          <p:nvPr/>
        </p:nvGrpSpPr>
        <p:grpSpPr>
          <a:xfrm>
            <a:off x="4841001" y="2545350"/>
            <a:ext cx="4112195" cy="1508849"/>
            <a:chOff x="-1535283" y="1287960"/>
            <a:chExt cx="11486579" cy="2067200"/>
          </a:xfrm>
        </p:grpSpPr>
        <p:sp>
          <p:nvSpPr>
            <p:cNvPr id="227" name="Google Shape;227;p13"/>
            <p:cNvSpPr/>
            <p:nvPr/>
          </p:nvSpPr>
          <p:spPr>
            <a:xfrm>
              <a:off x="8699476" y="1287960"/>
              <a:ext cx="1243800" cy="414300"/>
            </a:xfrm>
            <a:prstGeom prst="triangle">
              <a:avLst>
                <a:gd fmla="val 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228" name="Google Shape;228;p13"/>
            <p:cNvSpPr/>
            <p:nvPr/>
          </p:nvSpPr>
          <p:spPr>
            <a:xfrm flipH="1" rot="10800000">
              <a:off x="-308909" y="1697039"/>
              <a:ext cx="90306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229" name="Google Shape;229;p13"/>
            <p:cNvSpPr/>
            <p:nvPr/>
          </p:nvSpPr>
          <p:spPr>
            <a:xfrm flipH="1" rot="10800000">
              <a:off x="8707496" y="1697043"/>
              <a:ext cx="1243800" cy="12438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230" name="Google Shape;230;p13"/>
            <p:cNvSpPr/>
            <p:nvPr/>
          </p:nvSpPr>
          <p:spPr>
            <a:xfrm flipH="1">
              <a:off x="-1535283" y="1697043"/>
              <a:ext cx="1243800" cy="12438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231" name="Google Shape;231;p13"/>
            <p:cNvSpPr/>
            <p:nvPr/>
          </p:nvSpPr>
          <p:spPr>
            <a:xfrm rot="10800000">
              <a:off x="-1535278" y="2940860"/>
              <a:ext cx="1243800" cy="414300"/>
            </a:xfrm>
            <a:prstGeom prst="triangle">
              <a:avLst>
                <a:gd fmla="val 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232" name="Google Shape;232;p13"/>
          <p:cNvSpPr txBox="1"/>
          <p:nvPr>
            <p:ph idx="4294967295" type="ctrTitle"/>
          </p:nvPr>
        </p:nvSpPr>
        <p:spPr>
          <a:xfrm>
            <a:off x="4961350" y="2917525"/>
            <a:ext cx="3917100" cy="71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1700"/>
              <a:t>OA cannot be reversed but reduced w/ lifestyle adjustments and </a:t>
            </a:r>
            <a:r>
              <a:rPr i="1" lang="en" sz="1700"/>
              <a:t>preventative</a:t>
            </a:r>
            <a:r>
              <a:rPr i="1" lang="en" sz="1700"/>
              <a:t> measures</a:t>
            </a:r>
            <a:endParaRPr i="1"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4"/>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Current Treatment = The Ultimate Arthritis Diet ?</a:t>
            </a:r>
            <a:endParaRPr/>
          </a:p>
        </p:txBody>
      </p:sp>
      <p:sp>
        <p:nvSpPr>
          <p:cNvPr id="238" name="Google Shape;238;p14"/>
          <p:cNvSpPr txBox="1"/>
          <p:nvPr>
            <p:ph idx="1" type="body"/>
          </p:nvPr>
        </p:nvSpPr>
        <p:spPr>
          <a:xfrm>
            <a:off x="69675" y="1327350"/>
            <a:ext cx="4740900" cy="2145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The Arthritis Foundation, lists the </a:t>
            </a:r>
            <a:r>
              <a:rPr b="1" i="1" lang="en">
                <a:latin typeface="Roboto Condensed"/>
                <a:ea typeface="Roboto Condensed"/>
                <a:cs typeface="Roboto Condensed"/>
                <a:sym typeface="Roboto Condensed"/>
              </a:rPr>
              <a:t>Mediterranean</a:t>
            </a:r>
            <a:r>
              <a:rPr b="1" i="1" lang="en">
                <a:latin typeface="Roboto Condensed"/>
                <a:ea typeface="Roboto Condensed"/>
                <a:cs typeface="Roboto Condensed"/>
                <a:sym typeface="Roboto Condensed"/>
              </a:rPr>
              <a:t> diet</a:t>
            </a:r>
            <a:r>
              <a:rPr lang="en"/>
              <a:t> as ‘The Ultimate Arthritis Diet’ to combat inflammation symptoms </a:t>
            </a:r>
            <a:r>
              <a:rPr baseline="30000" lang="en"/>
              <a:t>2,3</a:t>
            </a:r>
            <a:endParaRPr baseline="30000"/>
          </a:p>
          <a:p>
            <a:pPr indent="0" lvl="0" marL="0" rtl="0" algn="l">
              <a:spcBef>
                <a:spcPts val="1000"/>
              </a:spcBef>
              <a:spcAft>
                <a:spcPts val="1000"/>
              </a:spcAft>
              <a:buNone/>
            </a:pPr>
            <a:r>
              <a:t/>
            </a:r>
            <a:endParaRPr/>
          </a:p>
        </p:txBody>
      </p:sp>
      <p:sp>
        <p:nvSpPr>
          <p:cNvPr id="239" name="Google Shape;239;p1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0" name="Google Shape;240;p14"/>
          <p:cNvPicPr preferRelativeResize="0"/>
          <p:nvPr/>
        </p:nvPicPr>
        <p:blipFill>
          <a:blip r:embed="rId3">
            <a:alphaModFix/>
          </a:blip>
          <a:stretch>
            <a:fillRect/>
          </a:stretch>
        </p:blipFill>
        <p:spPr>
          <a:xfrm>
            <a:off x="4835950" y="1385600"/>
            <a:ext cx="4269451" cy="3024075"/>
          </a:xfrm>
          <a:prstGeom prst="rect">
            <a:avLst/>
          </a:prstGeom>
          <a:noFill/>
          <a:ln>
            <a:noFill/>
          </a:ln>
        </p:spPr>
      </p:pic>
      <p:sp>
        <p:nvSpPr>
          <p:cNvPr id="241" name="Google Shape;241;p14"/>
          <p:cNvSpPr txBox="1"/>
          <p:nvPr/>
        </p:nvSpPr>
        <p:spPr>
          <a:xfrm>
            <a:off x="227700" y="2937925"/>
            <a:ext cx="39150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Condensed Light"/>
              <a:buChar char="●"/>
            </a:pPr>
            <a:r>
              <a:rPr lang="en" sz="1800">
                <a:latin typeface="Roboto Condensed Light"/>
                <a:ea typeface="Roboto Condensed Light"/>
                <a:cs typeface="Roboto Condensed Light"/>
                <a:sym typeface="Roboto Condensed Light"/>
              </a:rPr>
              <a:t>Fruits</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Char char="●"/>
            </a:pPr>
            <a:r>
              <a:rPr lang="en" sz="1800">
                <a:latin typeface="Roboto Condensed Light"/>
                <a:ea typeface="Roboto Condensed Light"/>
                <a:cs typeface="Roboto Condensed Light"/>
                <a:sym typeface="Roboto Condensed Light"/>
              </a:rPr>
              <a:t>Vegetables</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Char char="●"/>
            </a:pPr>
            <a:r>
              <a:rPr lang="en" sz="1800">
                <a:latin typeface="Roboto Condensed Light"/>
                <a:ea typeface="Roboto Condensed Light"/>
                <a:cs typeface="Roboto Condensed Light"/>
                <a:sym typeface="Roboto Condensed Light"/>
              </a:rPr>
              <a:t>Whole grains</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Char char="●"/>
            </a:pPr>
            <a:r>
              <a:rPr lang="en" sz="1800">
                <a:latin typeface="Roboto Condensed Light"/>
                <a:ea typeface="Roboto Condensed Light"/>
                <a:cs typeface="Roboto Condensed Light"/>
                <a:sym typeface="Roboto Condensed Light"/>
              </a:rPr>
              <a:t>Legumes</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Char char="●"/>
            </a:pPr>
            <a:r>
              <a:rPr lang="en" sz="1800">
                <a:latin typeface="Roboto Condensed Light"/>
                <a:ea typeface="Roboto Condensed Light"/>
                <a:cs typeface="Roboto Condensed Light"/>
                <a:sym typeface="Roboto Condensed Light"/>
              </a:rPr>
              <a:t>Healthy fats (olive oil, nuts)</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Char char="●"/>
            </a:pPr>
            <a:r>
              <a:rPr lang="en" sz="1800">
                <a:latin typeface="Roboto Condensed Light"/>
                <a:ea typeface="Roboto Condensed Light"/>
                <a:cs typeface="Roboto Condensed Light"/>
                <a:sym typeface="Roboto Condensed Light"/>
              </a:rPr>
              <a:t>Moderate amounts of seafood</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Char char="●"/>
            </a:pPr>
            <a:r>
              <a:rPr lang="en" sz="1800">
                <a:latin typeface="Roboto Condensed Light"/>
                <a:ea typeface="Roboto Condensed Light"/>
                <a:cs typeface="Roboto Condensed Light"/>
                <a:sym typeface="Roboto Condensed Light"/>
              </a:rPr>
              <a:t>Low dairy and red meat</a:t>
            </a:r>
            <a:endParaRPr sz="1800">
              <a:latin typeface="Roboto Condensed Light"/>
              <a:ea typeface="Roboto Condensed Light"/>
              <a:cs typeface="Roboto Condensed Light"/>
              <a:sym typeface="Roboto Condensed Light"/>
            </a:endParaRPr>
          </a:p>
        </p:txBody>
      </p:sp>
      <p:sp>
        <p:nvSpPr>
          <p:cNvPr id="242" name="Google Shape;242;p14"/>
          <p:cNvSpPr txBox="1"/>
          <p:nvPr/>
        </p:nvSpPr>
        <p:spPr>
          <a:xfrm>
            <a:off x="5387761" y="3622201"/>
            <a:ext cx="2444100" cy="301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Roboto Condensed"/>
                <a:ea typeface="Roboto Condensed"/>
                <a:cs typeface="Roboto Condensed"/>
                <a:sym typeface="Roboto Condensed"/>
              </a:rPr>
              <a:t>Insert your content</a:t>
            </a:r>
            <a:endParaRPr sz="1000">
              <a:solidFill>
                <a:schemeClr val="dk2"/>
              </a:solidFill>
              <a:latin typeface="Roboto Condensed"/>
              <a:ea typeface="Roboto Condensed"/>
              <a:cs typeface="Roboto Condensed"/>
              <a:sym typeface="Roboto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OA Funnel</a:t>
            </a:r>
            <a:endParaRPr/>
          </a:p>
        </p:txBody>
      </p:sp>
      <p:sp>
        <p:nvSpPr>
          <p:cNvPr id="248" name="Google Shape;248;p1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49" name="Google Shape;249;p15"/>
          <p:cNvGrpSpPr/>
          <p:nvPr/>
        </p:nvGrpSpPr>
        <p:grpSpPr>
          <a:xfrm>
            <a:off x="105270" y="1416526"/>
            <a:ext cx="3846510" cy="2331842"/>
            <a:chOff x="3778727" y="4460423"/>
            <a:chExt cx="720158" cy="487558"/>
          </a:xfrm>
        </p:grpSpPr>
        <p:sp>
          <p:nvSpPr>
            <p:cNvPr id="250" name="Google Shape;250;p15"/>
            <p:cNvSpPr/>
            <p:nvPr/>
          </p:nvSpPr>
          <p:spPr>
            <a:xfrm>
              <a:off x="3780311" y="4505056"/>
              <a:ext cx="718575" cy="129101"/>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1" sz="1500">
                <a:solidFill>
                  <a:schemeClr val="lt1"/>
                </a:solidFill>
                <a:latin typeface="Roboto Condensed"/>
                <a:ea typeface="Roboto Condensed"/>
                <a:cs typeface="Roboto Condensed"/>
                <a:sym typeface="Roboto Condensed"/>
              </a:endParaRPr>
            </a:p>
            <a:p>
              <a:pPr indent="0" lvl="0" marL="0" marR="0" rtl="0" algn="ctr">
                <a:lnSpc>
                  <a:spcPct val="100000"/>
                </a:lnSpc>
                <a:spcBef>
                  <a:spcPts val="0"/>
                </a:spcBef>
                <a:spcAft>
                  <a:spcPts val="0"/>
                </a:spcAft>
                <a:buClr>
                  <a:schemeClr val="dk1"/>
                </a:buClr>
                <a:buSzPts val="1400"/>
                <a:buFont typeface="Calibri"/>
                <a:buNone/>
              </a:pPr>
              <a:r>
                <a:rPr b="1" lang="en" sz="1500">
                  <a:solidFill>
                    <a:schemeClr val="lt1"/>
                  </a:solidFill>
                  <a:latin typeface="Roboto Condensed"/>
                  <a:ea typeface="Roboto Condensed"/>
                  <a:cs typeface="Roboto Condensed"/>
                  <a:sym typeface="Roboto Condensed"/>
                </a:rPr>
                <a:t>$$$</a:t>
              </a:r>
              <a:endParaRPr b="1" i="0" sz="1500" u="none" cap="none" strike="noStrike">
                <a:solidFill>
                  <a:schemeClr val="lt1"/>
                </a:solidFill>
                <a:latin typeface="Roboto Condensed"/>
                <a:ea typeface="Roboto Condensed"/>
                <a:cs typeface="Roboto Condensed"/>
                <a:sym typeface="Roboto Condensed"/>
              </a:endParaRPr>
            </a:p>
          </p:txBody>
        </p:sp>
        <p:sp>
          <p:nvSpPr>
            <p:cNvPr id="251" name="Google Shape;251;p15"/>
            <p:cNvSpPr/>
            <p:nvPr/>
          </p:nvSpPr>
          <p:spPr>
            <a:xfrm>
              <a:off x="3868665" y="4697600"/>
              <a:ext cx="541873" cy="141897"/>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Roboto Condensed"/>
                  <a:ea typeface="Roboto Condensed"/>
                  <a:cs typeface="Roboto Condensed"/>
                  <a:sym typeface="Roboto Condensed"/>
                </a:rPr>
                <a:t>Very little </a:t>
              </a:r>
              <a:r>
                <a:rPr b="1" lang="en" sz="1200">
                  <a:solidFill>
                    <a:schemeClr val="lt1"/>
                  </a:solidFill>
                  <a:latin typeface="Roboto Condensed"/>
                  <a:ea typeface="Roboto Condensed"/>
                  <a:cs typeface="Roboto Condensed"/>
                  <a:sym typeface="Roboto Condensed"/>
                </a:rPr>
                <a:t>information</a:t>
              </a:r>
              <a:r>
                <a:rPr b="1" lang="en" sz="1200">
                  <a:solidFill>
                    <a:schemeClr val="lt1"/>
                  </a:solidFill>
                  <a:latin typeface="Roboto Condensed"/>
                  <a:ea typeface="Roboto Condensed"/>
                  <a:cs typeface="Roboto Condensed"/>
                  <a:sym typeface="Roboto Condensed"/>
                </a:rPr>
                <a:t> on racial disparities </a:t>
              </a:r>
              <a:endParaRPr b="1" sz="1200">
                <a:solidFill>
                  <a:schemeClr val="lt1"/>
                </a:solidFill>
                <a:latin typeface="Roboto Condensed"/>
                <a:ea typeface="Roboto Condensed"/>
                <a:cs typeface="Roboto Condensed"/>
                <a:sym typeface="Roboto Condensed"/>
              </a:endParaRPr>
            </a:p>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Roboto Condensed"/>
                  <a:ea typeface="Roboto Condensed"/>
                  <a:cs typeface="Roboto Condensed"/>
                  <a:sym typeface="Roboto Condensed"/>
                </a:rPr>
                <a:t>of OA in US</a:t>
              </a:r>
              <a:endParaRPr b="1" i="0" sz="1200" u="none" cap="none" strike="noStrike">
                <a:solidFill>
                  <a:schemeClr val="lt1"/>
                </a:solidFill>
                <a:latin typeface="Roboto Condensed"/>
                <a:ea typeface="Roboto Condensed"/>
                <a:cs typeface="Roboto Condensed"/>
                <a:sym typeface="Roboto Condensed"/>
              </a:endParaRPr>
            </a:p>
          </p:txBody>
        </p:sp>
        <p:sp>
          <p:nvSpPr>
            <p:cNvPr id="252" name="Google Shape;252;p15"/>
            <p:cNvSpPr/>
            <p:nvPr/>
          </p:nvSpPr>
          <p:spPr>
            <a:xfrm>
              <a:off x="3824832" y="4603051"/>
              <a:ext cx="629541" cy="129100"/>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Roboto Condensed"/>
                  <a:ea typeface="Roboto Condensed"/>
                  <a:cs typeface="Roboto Condensed"/>
                  <a:sym typeface="Roboto Condensed"/>
                </a:rPr>
                <a:t>Increasingly aging and diverse population </a:t>
              </a:r>
              <a:r>
                <a:rPr b="1" baseline="30000" lang="en" sz="1200">
                  <a:solidFill>
                    <a:schemeClr val="lt1"/>
                  </a:solidFill>
                  <a:latin typeface="Roboto Condensed"/>
                  <a:ea typeface="Roboto Condensed"/>
                  <a:cs typeface="Roboto Condensed"/>
                  <a:sym typeface="Roboto Condensed"/>
                </a:rPr>
                <a:t>4</a:t>
              </a:r>
              <a:endParaRPr b="1" baseline="30000" i="0" sz="1200" u="none" cap="none" strike="noStrike">
                <a:solidFill>
                  <a:schemeClr val="lt1"/>
                </a:solidFill>
                <a:latin typeface="Roboto Condensed"/>
                <a:ea typeface="Roboto Condensed"/>
                <a:cs typeface="Roboto Condensed"/>
                <a:sym typeface="Roboto Condensed"/>
              </a:endParaRPr>
            </a:p>
          </p:txBody>
        </p:sp>
        <p:sp>
          <p:nvSpPr>
            <p:cNvPr id="253" name="Google Shape;253;p15"/>
            <p:cNvSpPr/>
            <p:nvPr/>
          </p:nvSpPr>
          <p:spPr>
            <a:xfrm>
              <a:off x="3912612" y="4806084"/>
              <a:ext cx="453521" cy="141897"/>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Roboto Condensed"/>
                  <a:ea typeface="Roboto Condensed"/>
                  <a:cs typeface="Roboto Condensed"/>
                  <a:sym typeface="Roboto Condensed"/>
                </a:rPr>
                <a:t>Ultimate Arthritis Diet</a:t>
              </a:r>
              <a:endParaRPr b="1" i="0" sz="1200" u="none" cap="none" strike="noStrike">
                <a:solidFill>
                  <a:schemeClr val="lt1"/>
                </a:solidFill>
                <a:latin typeface="Roboto Condensed"/>
                <a:ea typeface="Roboto Condensed"/>
                <a:cs typeface="Roboto Condensed"/>
                <a:sym typeface="Roboto Condensed"/>
              </a:endParaRPr>
            </a:p>
          </p:txBody>
        </p:sp>
        <p:sp>
          <p:nvSpPr>
            <p:cNvPr id="254" name="Google Shape;254;p15"/>
            <p:cNvSpPr/>
            <p:nvPr/>
          </p:nvSpPr>
          <p:spPr>
            <a:xfrm>
              <a:off x="3778727" y="4460423"/>
              <a:ext cx="719100" cy="792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200" u="none" cap="none" strike="noStrike">
                <a:solidFill>
                  <a:schemeClr val="lt1"/>
                </a:solidFill>
                <a:latin typeface="Roboto Condensed"/>
                <a:ea typeface="Roboto Condensed"/>
                <a:cs typeface="Roboto Condensed"/>
                <a:sym typeface="Roboto Condensed"/>
              </a:endParaRPr>
            </a:p>
          </p:txBody>
        </p:sp>
      </p:grpSp>
      <p:cxnSp>
        <p:nvCxnSpPr>
          <p:cNvPr id="255" name="Google Shape;255;p15"/>
          <p:cNvCxnSpPr/>
          <p:nvPr/>
        </p:nvCxnSpPr>
        <p:spPr>
          <a:xfrm flipH="1" rot="10800000">
            <a:off x="3856165" y="1928563"/>
            <a:ext cx="842100" cy="3900"/>
          </a:xfrm>
          <a:prstGeom prst="straightConnector1">
            <a:avLst/>
          </a:prstGeom>
          <a:noFill/>
          <a:ln cap="flat" cmpd="sng" w="9525">
            <a:solidFill>
              <a:schemeClr val="accent1"/>
            </a:solidFill>
            <a:prstDash val="solid"/>
            <a:round/>
            <a:headEnd len="med" w="med" type="oval"/>
            <a:tailEnd len="med" w="med" type="oval"/>
          </a:ln>
        </p:spPr>
      </p:cxnSp>
      <p:sp>
        <p:nvSpPr>
          <p:cNvPr id="256" name="Google Shape;256;p15"/>
          <p:cNvSpPr txBox="1"/>
          <p:nvPr/>
        </p:nvSpPr>
        <p:spPr>
          <a:xfrm>
            <a:off x="4721500" y="1416525"/>
            <a:ext cx="4383900" cy="63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a:solidFill>
                  <a:schemeClr val="dk2"/>
                </a:solidFill>
                <a:latin typeface="Roboto Condensed"/>
                <a:ea typeface="Roboto Condensed"/>
                <a:cs typeface="Roboto Condensed"/>
                <a:sym typeface="Roboto Condensed"/>
              </a:rPr>
              <a:t>OA is one of the </a:t>
            </a:r>
            <a:r>
              <a:rPr b="1" i="1" lang="en">
                <a:solidFill>
                  <a:schemeClr val="dk2"/>
                </a:solidFill>
                <a:latin typeface="Roboto Condensed"/>
                <a:ea typeface="Roboto Condensed"/>
                <a:cs typeface="Roboto Condensed"/>
                <a:sym typeface="Roboto Condensed"/>
              </a:rPr>
              <a:t>most financially burdensome</a:t>
            </a:r>
            <a:r>
              <a:rPr lang="en">
                <a:solidFill>
                  <a:schemeClr val="dk2"/>
                </a:solidFill>
                <a:latin typeface="Roboto Condensed"/>
                <a:ea typeface="Roboto Condensed"/>
                <a:cs typeface="Roboto Condensed"/>
                <a:sym typeface="Roboto Condensed"/>
              </a:rPr>
              <a:t> conditions for privately insured patients in the US, over $6.3 billion in health expenses</a:t>
            </a:r>
            <a:endParaRPr>
              <a:solidFill>
                <a:schemeClr val="dk2"/>
              </a:solidFill>
              <a:latin typeface="Roboto Condensed"/>
              <a:ea typeface="Roboto Condensed"/>
              <a:cs typeface="Roboto Condensed"/>
              <a:sym typeface="Roboto Condensed"/>
            </a:endParaRPr>
          </a:p>
        </p:txBody>
      </p:sp>
      <p:cxnSp>
        <p:nvCxnSpPr>
          <p:cNvPr id="257" name="Google Shape;257;p15"/>
          <p:cNvCxnSpPr/>
          <p:nvPr/>
        </p:nvCxnSpPr>
        <p:spPr>
          <a:xfrm flipH="1" rot="10800000">
            <a:off x="3423633" y="2902166"/>
            <a:ext cx="1651800" cy="600"/>
          </a:xfrm>
          <a:prstGeom prst="straightConnector1">
            <a:avLst/>
          </a:prstGeom>
          <a:noFill/>
          <a:ln cap="flat" cmpd="sng" w="9525">
            <a:solidFill>
              <a:schemeClr val="accent3"/>
            </a:solidFill>
            <a:prstDash val="solid"/>
            <a:round/>
            <a:headEnd len="med" w="med" type="oval"/>
            <a:tailEnd len="med" w="med" type="oval"/>
          </a:ln>
        </p:spPr>
      </p:cxnSp>
      <p:sp>
        <p:nvSpPr>
          <p:cNvPr id="258" name="Google Shape;258;p15"/>
          <p:cNvSpPr txBox="1"/>
          <p:nvPr/>
        </p:nvSpPr>
        <p:spPr>
          <a:xfrm>
            <a:off x="4949350" y="2280325"/>
            <a:ext cx="4031100" cy="912000"/>
          </a:xfrm>
          <a:prstGeom prst="rect">
            <a:avLst/>
          </a:prstGeom>
          <a:noFill/>
          <a:ln>
            <a:noFill/>
          </a:ln>
        </p:spPr>
        <p:txBody>
          <a:bodyPr anchorCtr="0" anchor="ctr" bIns="0" lIns="0" spcFirstLastPara="1" rIns="0" wrap="square" tIns="0">
            <a:noAutofit/>
          </a:bodyPr>
          <a:lstStyle/>
          <a:p>
            <a:pPr indent="-317500" lvl="0" marL="457200" marR="0" rtl="0" algn="ctr">
              <a:lnSpc>
                <a:spcPct val="100000"/>
              </a:lnSpc>
              <a:spcBef>
                <a:spcPts val="0"/>
              </a:spcBef>
              <a:spcAft>
                <a:spcPts val="0"/>
              </a:spcAft>
              <a:buClr>
                <a:schemeClr val="dk2"/>
              </a:buClr>
              <a:buSzPts val="1400"/>
              <a:buFont typeface="Roboto Condensed"/>
              <a:buChar char="➢"/>
            </a:pPr>
            <a:r>
              <a:rPr lang="en">
                <a:solidFill>
                  <a:schemeClr val="dk2"/>
                </a:solidFill>
                <a:latin typeface="Roboto Condensed"/>
                <a:ea typeface="Roboto Condensed"/>
                <a:cs typeface="Roboto Condensed"/>
                <a:sym typeface="Roboto Condensed"/>
              </a:rPr>
              <a:t>OA affect Black Americans </a:t>
            </a:r>
            <a:r>
              <a:rPr b="1" i="1" lang="en">
                <a:solidFill>
                  <a:schemeClr val="dk2"/>
                </a:solidFill>
                <a:latin typeface="Roboto Condensed"/>
                <a:ea typeface="Roboto Condensed"/>
                <a:cs typeface="Roboto Condensed"/>
                <a:sym typeface="Roboto Condensed"/>
              </a:rPr>
              <a:t>more</a:t>
            </a:r>
            <a:r>
              <a:rPr lang="en">
                <a:solidFill>
                  <a:schemeClr val="dk2"/>
                </a:solidFill>
                <a:latin typeface="Roboto Condensed"/>
                <a:ea typeface="Roboto Condensed"/>
                <a:cs typeface="Roboto Condensed"/>
                <a:sym typeface="Roboto Condensed"/>
              </a:rPr>
              <a:t> than whites</a:t>
            </a:r>
            <a:endParaRPr>
              <a:solidFill>
                <a:schemeClr val="dk2"/>
              </a:solidFill>
              <a:latin typeface="Roboto Condensed"/>
              <a:ea typeface="Roboto Condensed"/>
              <a:cs typeface="Roboto Condensed"/>
              <a:sym typeface="Roboto Condensed"/>
            </a:endParaRPr>
          </a:p>
          <a:p>
            <a:pPr indent="0" lvl="0" marL="457200" marR="0" rtl="0" algn="ctr">
              <a:lnSpc>
                <a:spcPct val="100000"/>
              </a:lnSpc>
              <a:spcBef>
                <a:spcPts val="0"/>
              </a:spcBef>
              <a:spcAft>
                <a:spcPts val="0"/>
              </a:spcAft>
              <a:buNone/>
            </a:pPr>
            <a:r>
              <a:t/>
            </a:r>
            <a:endParaRPr>
              <a:solidFill>
                <a:schemeClr val="dk2"/>
              </a:solidFill>
              <a:latin typeface="Roboto Condensed"/>
              <a:ea typeface="Roboto Condensed"/>
              <a:cs typeface="Roboto Condensed"/>
              <a:sym typeface="Roboto Condensed"/>
            </a:endParaRPr>
          </a:p>
          <a:p>
            <a:pPr indent="-317500" lvl="0" marL="457200" marR="0" rtl="0" algn="ctr">
              <a:lnSpc>
                <a:spcPct val="100000"/>
              </a:lnSpc>
              <a:spcBef>
                <a:spcPts val="0"/>
              </a:spcBef>
              <a:spcAft>
                <a:spcPts val="0"/>
              </a:spcAft>
              <a:buClr>
                <a:schemeClr val="dk2"/>
              </a:buClr>
              <a:buSzPts val="1400"/>
              <a:buFont typeface="Roboto Condensed"/>
              <a:buChar char="➢"/>
            </a:pPr>
            <a:r>
              <a:rPr lang="en">
                <a:solidFill>
                  <a:schemeClr val="dk2"/>
                </a:solidFill>
                <a:latin typeface="Roboto Condensed"/>
                <a:ea typeface="Roboto Condensed"/>
                <a:cs typeface="Roboto Condensed"/>
                <a:sym typeface="Roboto Condensed"/>
              </a:rPr>
              <a:t>Black patients tend to have higher severity of pain and disability as a result but less likely to seek/obtain care and treatment </a:t>
            </a:r>
            <a:endParaRPr>
              <a:solidFill>
                <a:schemeClr val="dk2"/>
              </a:solidFill>
              <a:latin typeface="Roboto Condensed"/>
              <a:ea typeface="Roboto Condensed"/>
              <a:cs typeface="Roboto Condensed"/>
              <a:sym typeface="Roboto Condensed"/>
            </a:endParaRPr>
          </a:p>
        </p:txBody>
      </p:sp>
      <p:cxnSp>
        <p:nvCxnSpPr>
          <p:cNvPr id="259" name="Google Shape;259;p15"/>
          <p:cNvCxnSpPr/>
          <p:nvPr/>
        </p:nvCxnSpPr>
        <p:spPr>
          <a:xfrm>
            <a:off x="3091192" y="3488783"/>
            <a:ext cx="883200" cy="15000"/>
          </a:xfrm>
          <a:prstGeom prst="straightConnector1">
            <a:avLst/>
          </a:prstGeom>
          <a:noFill/>
          <a:ln cap="flat" cmpd="sng" w="9525">
            <a:solidFill>
              <a:schemeClr val="accent4"/>
            </a:solidFill>
            <a:prstDash val="solid"/>
            <a:round/>
            <a:headEnd len="med" w="med" type="oval"/>
            <a:tailEnd len="med" w="med" type="oval"/>
          </a:ln>
        </p:spPr>
      </p:cxnSp>
      <p:sp>
        <p:nvSpPr>
          <p:cNvPr id="260" name="Google Shape;260;p15"/>
          <p:cNvSpPr/>
          <p:nvPr/>
        </p:nvSpPr>
        <p:spPr>
          <a:xfrm>
            <a:off x="315223" y="623918"/>
            <a:ext cx="303511" cy="303511"/>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txBox="1"/>
          <p:nvPr/>
        </p:nvSpPr>
        <p:spPr>
          <a:xfrm>
            <a:off x="4092424" y="3396450"/>
            <a:ext cx="2675400" cy="301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a:solidFill>
                  <a:schemeClr val="dk2"/>
                </a:solidFill>
                <a:latin typeface="Roboto Condensed"/>
                <a:ea typeface="Roboto Condensed"/>
                <a:cs typeface="Roboto Condensed"/>
                <a:sym typeface="Roboto Condensed"/>
              </a:rPr>
              <a:t>Euro-centric diet as a gold standard</a:t>
            </a:r>
            <a:endParaRPr>
              <a:solidFill>
                <a:schemeClr val="dk2"/>
              </a:solidFill>
              <a:latin typeface="Roboto Condensed"/>
              <a:ea typeface="Roboto Condensed"/>
              <a:cs typeface="Roboto Condensed"/>
              <a:sym typeface="Roboto Condensed"/>
            </a:endParaRPr>
          </a:p>
        </p:txBody>
      </p:sp>
      <p:sp>
        <p:nvSpPr>
          <p:cNvPr id="262" name="Google Shape;262;p15"/>
          <p:cNvSpPr/>
          <p:nvPr/>
        </p:nvSpPr>
        <p:spPr>
          <a:xfrm>
            <a:off x="1802850" y="3748375"/>
            <a:ext cx="361800" cy="423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txBox="1"/>
          <p:nvPr/>
        </p:nvSpPr>
        <p:spPr>
          <a:xfrm>
            <a:off x="63450" y="4191950"/>
            <a:ext cx="5886900" cy="831300"/>
          </a:xfrm>
          <a:prstGeom prst="rect">
            <a:avLst/>
          </a:prstGeom>
          <a:noFill/>
          <a:ln cap="flat" cmpd="sng" w="9525">
            <a:solidFill>
              <a:srgbClr val="263248"/>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Condensed Light"/>
              <a:buChar char="➢"/>
            </a:pPr>
            <a:r>
              <a:rPr lang="en">
                <a:latin typeface="Roboto Condensed Light"/>
                <a:ea typeface="Roboto Condensed Light"/>
                <a:cs typeface="Roboto Condensed Light"/>
                <a:sym typeface="Roboto Condensed Light"/>
              </a:rPr>
              <a:t>Stigmatization </a:t>
            </a:r>
            <a:r>
              <a:rPr baseline="30000" lang="en">
                <a:latin typeface="Roboto Condensed Light"/>
                <a:ea typeface="Roboto Condensed Light"/>
                <a:cs typeface="Roboto Condensed Light"/>
                <a:sym typeface="Roboto Condensed Light"/>
              </a:rPr>
              <a:t>5</a:t>
            </a:r>
            <a:endParaRPr baseline="30000">
              <a:latin typeface="Roboto Condensed Light"/>
              <a:ea typeface="Roboto Condensed Light"/>
              <a:cs typeface="Roboto Condensed Light"/>
              <a:sym typeface="Roboto Condensed Light"/>
            </a:endParaRPr>
          </a:p>
          <a:p>
            <a:pPr indent="-317500" lvl="0" marL="457200" rtl="0" algn="l">
              <a:spcBef>
                <a:spcPts val="0"/>
              </a:spcBef>
              <a:spcAft>
                <a:spcPts val="0"/>
              </a:spcAft>
              <a:buSzPts val="1400"/>
              <a:buFont typeface="Roboto Condensed Light"/>
              <a:buChar char="➢"/>
            </a:pPr>
            <a:r>
              <a:rPr lang="en">
                <a:latin typeface="Roboto Condensed Light"/>
                <a:ea typeface="Roboto Condensed Light"/>
                <a:cs typeface="Roboto Condensed Light"/>
                <a:sym typeface="Roboto Condensed Light"/>
              </a:rPr>
              <a:t>Does not mirror diverse populations affected and need treatment for OA</a:t>
            </a:r>
            <a:endParaRPr>
              <a:latin typeface="Roboto Condensed Light"/>
              <a:ea typeface="Roboto Condensed Light"/>
              <a:cs typeface="Roboto Condensed Light"/>
              <a:sym typeface="Roboto Condensed Light"/>
            </a:endParaRPr>
          </a:p>
          <a:p>
            <a:pPr indent="-317500" lvl="0" marL="457200" rtl="0" algn="l">
              <a:spcBef>
                <a:spcPts val="0"/>
              </a:spcBef>
              <a:spcAft>
                <a:spcPts val="0"/>
              </a:spcAft>
              <a:buSzPts val="1400"/>
              <a:buFont typeface="Roboto Condensed Light"/>
              <a:buChar char="➢"/>
            </a:pPr>
            <a:r>
              <a:rPr lang="en">
                <a:latin typeface="Roboto Condensed Light"/>
                <a:ea typeface="Roboto Condensed Light"/>
                <a:cs typeface="Roboto Condensed Light"/>
                <a:sym typeface="Roboto Condensed Light"/>
              </a:rPr>
              <a:t>Exacerbates</a:t>
            </a:r>
            <a:r>
              <a:rPr lang="en">
                <a:latin typeface="Roboto Condensed Light"/>
                <a:ea typeface="Roboto Condensed Light"/>
                <a:cs typeface="Roboto Condensed Light"/>
                <a:sym typeface="Roboto Condensed Light"/>
              </a:rPr>
              <a:t> the need for culturally inclusive/competent care </a:t>
            </a:r>
            <a:endParaRPr>
              <a:latin typeface="Roboto Condensed Light"/>
              <a:ea typeface="Roboto Condensed Light"/>
              <a:cs typeface="Roboto Condensed Light"/>
              <a:sym typeface="Roboto Condensed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Research Question </a:t>
            </a:r>
            <a:endParaRPr/>
          </a:p>
        </p:txBody>
      </p:sp>
      <p:sp>
        <p:nvSpPr>
          <p:cNvPr id="269" name="Google Shape;269;p16"/>
          <p:cNvSpPr txBox="1"/>
          <p:nvPr>
            <p:ph idx="1" type="body"/>
          </p:nvPr>
        </p:nvSpPr>
        <p:spPr>
          <a:xfrm>
            <a:off x="431600" y="1476275"/>
            <a:ext cx="8258100" cy="1097100"/>
          </a:xfrm>
          <a:prstGeom prst="rect">
            <a:avLst/>
          </a:prstGeom>
          <a:ln cap="flat" cmpd="sng" w="19050">
            <a:solidFill>
              <a:srgbClr val="FF98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600"/>
              </a:spcBef>
              <a:spcAft>
                <a:spcPts val="1000"/>
              </a:spcAft>
              <a:buNone/>
            </a:pPr>
            <a:r>
              <a:rPr b="1" lang="en">
                <a:latin typeface="Roboto Condensed"/>
                <a:ea typeface="Roboto Condensed"/>
                <a:cs typeface="Roboto Condensed"/>
                <a:sym typeface="Roboto Condensed"/>
              </a:rPr>
              <a:t>Does a culturally sensitive diet, soul food, help African Americans with osteoarthritis improve/increase diet adherence in comparison with the current American standard diet, the Mediterranean diet?</a:t>
            </a:r>
            <a:endParaRPr b="1">
              <a:latin typeface="Roboto Condensed"/>
              <a:ea typeface="Roboto Condensed"/>
              <a:cs typeface="Roboto Condensed"/>
              <a:sym typeface="Roboto Condensed"/>
            </a:endParaRPr>
          </a:p>
        </p:txBody>
      </p:sp>
      <p:sp>
        <p:nvSpPr>
          <p:cNvPr id="270" name="Google Shape;270;p16"/>
          <p:cNvSpPr txBox="1"/>
          <p:nvPr>
            <p:ph idx="3" type="body"/>
          </p:nvPr>
        </p:nvSpPr>
        <p:spPr>
          <a:xfrm>
            <a:off x="422550" y="2573375"/>
            <a:ext cx="8298900" cy="223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latin typeface="Roboto Condensed"/>
                <a:ea typeface="Roboto Condensed"/>
                <a:cs typeface="Roboto Condensed"/>
                <a:sym typeface="Roboto Condensed"/>
              </a:rPr>
              <a:t>Soul Food</a:t>
            </a:r>
            <a:r>
              <a:rPr b="1" lang="en"/>
              <a:t>: ‘ethnic cuisine traditionally prepared and eaten by African Americans’ </a:t>
            </a:r>
            <a:r>
              <a:rPr b="1" baseline="30000" lang="en"/>
              <a:t>6</a:t>
            </a:r>
            <a:endParaRPr b="1" baseline="30000"/>
          </a:p>
          <a:p>
            <a:pPr indent="-342900" lvl="0" marL="457200" rtl="0" algn="l">
              <a:spcBef>
                <a:spcPts val="1000"/>
              </a:spcBef>
              <a:spcAft>
                <a:spcPts val="0"/>
              </a:spcAft>
              <a:buSzPts val="1800"/>
              <a:buChar char="▰"/>
            </a:pPr>
            <a:r>
              <a:rPr b="1" lang="en"/>
              <a:t>Beans, greens, cornmeal, fisk, pork, kale and collards, black eyed peas</a:t>
            </a:r>
            <a:endParaRPr b="1"/>
          </a:p>
          <a:p>
            <a:pPr indent="0" lvl="0" marL="0" rtl="0" algn="l">
              <a:spcBef>
                <a:spcPts val="1000"/>
              </a:spcBef>
              <a:spcAft>
                <a:spcPts val="0"/>
              </a:spcAft>
              <a:buNone/>
            </a:pPr>
            <a:r>
              <a:t/>
            </a:r>
            <a:endParaRPr b="1"/>
          </a:p>
          <a:p>
            <a:pPr indent="0" lvl="0" marL="0" rtl="0" algn="ctr">
              <a:spcBef>
                <a:spcPts val="1000"/>
              </a:spcBef>
              <a:spcAft>
                <a:spcPts val="0"/>
              </a:spcAft>
              <a:buNone/>
            </a:pPr>
            <a:r>
              <a:rPr b="1" i="1" lang="en"/>
              <a:t>Principles of the Mediterranean diet (dark leafy greens, legumes) can be integrated into soul food diet while still being </a:t>
            </a:r>
            <a:r>
              <a:rPr b="1" i="1" lang="en"/>
              <a:t>culturally inclusive for the hope of a better health outcome and adherence</a:t>
            </a:r>
            <a:endParaRPr b="1" i="1"/>
          </a:p>
          <a:p>
            <a:pPr indent="0" lvl="0" marL="0" rtl="0" algn="l">
              <a:spcBef>
                <a:spcPts val="1000"/>
              </a:spcBef>
              <a:spcAft>
                <a:spcPts val="0"/>
              </a:spcAft>
              <a:buNone/>
            </a:pPr>
            <a:r>
              <a:t/>
            </a:r>
            <a:endParaRPr b="1"/>
          </a:p>
          <a:p>
            <a:pPr indent="0" lvl="0" marL="0" rtl="0" algn="l">
              <a:spcBef>
                <a:spcPts val="1000"/>
              </a:spcBef>
              <a:spcAft>
                <a:spcPts val="0"/>
              </a:spcAft>
              <a:buNone/>
            </a:pPr>
            <a:r>
              <a:t/>
            </a:r>
            <a:endParaRPr b="1"/>
          </a:p>
          <a:p>
            <a:pPr indent="0" lvl="0" marL="0" rtl="0" algn="l">
              <a:spcBef>
                <a:spcPts val="1000"/>
              </a:spcBef>
              <a:spcAft>
                <a:spcPts val="1000"/>
              </a:spcAft>
              <a:buNone/>
            </a:pPr>
            <a:r>
              <a:t/>
            </a:r>
            <a:endParaRPr/>
          </a:p>
        </p:txBody>
      </p:sp>
      <p:sp>
        <p:nvSpPr>
          <p:cNvPr id="271" name="Google Shape;271;p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72" name="Google Shape;272;p16"/>
          <p:cNvGrpSpPr/>
          <p:nvPr/>
        </p:nvGrpSpPr>
        <p:grpSpPr>
          <a:xfrm>
            <a:off x="312466" y="587260"/>
            <a:ext cx="309022" cy="376837"/>
            <a:chOff x="596350" y="929175"/>
            <a:chExt cx="407950" cy="497475"/>
          </a:xfrm>
        </p:grpSpPr>
        <p:sp>
          <p:nvSpPr>
            <p:cNvPr id="273" name="Google Shape;273;p16"/>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Study Population and Eligibility Criteria</a:t>
            </a:r>
            <a:endParaRPr/>
          </a:p>
        </p:txBody>
      </p:sp>
      <p:sp>
        <p:nvSpPr>
          <p:cNvPr id="285" name="Google Shape;285;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86" name="Google Shape;286;p17"/>
          <p:cNvGrpSpPr/>
          <p:nvPr/>
        </p:nvGrpSpPr>
        <p:grpSpPr>
          <a:xfrm>
            <a:off x="312466" y="587260"/>
            <a:ext cx="309022" cy="376837"/>
            <a:chOff x="596350" y="929175"/>
            <a:chExt cx="407950" cy="497475"/>
          </a:xfrm>
        </p:grpSpPr>
        <p:sp>
          <p:nvSpPr>
            <p:cNvPr id="287" name="Google Shape;287;p17"/>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94" name="Google Shape;294;p17"/>
          <p:cNvGraphicFramePr/>
          <p:nvPr/>
        </p:nvGraphicFramePr>
        <p:xfrm>
          <a:off x="367950" y="1394680"/>
          <a:ext cx="3000000" cy="3000000"/>
        </p:xfrm>
        <a:graphic>
          <a:graphicData uri="http://schemas.openxmlformats.org/drawingml/2006/table">
            <a:tbl>
              <a:tblPr>
                <a:noFill/>
                <a:tableStyleId>{010913F8-57EE-41D4-B2B5-BEA27A8A1A42}</a:tableStyleId>
              </a:tblPr>
              <a:tblGrid>
                <a:gridCol w="4108900"/>
                <a:gridCol w="4348475"/>
              </a:tblGrid>
              <a:tr h="457175">
                <a:tc>
                  <a:txBody>
                    <a:bodyPr/>
                    <a:lstStyle/>
                    <a:p>
                      <a:pPr indent="0" lvl="0" marL="0" rtl="0" algn="ctr">
                        <a:spcBef>
                          <a:spcPts val="0"/>
                        </a:spcBef>
                        <a:spcAft>
                          <a:spcPts val="0"/>
                        </a:spcAft>
                        <a:buNone/>
                      </a:pPr>
                      <a:r>
                        <a:rPr b="1" lang="en" sz="1800">
                          <a:latin typeface="Roboto Condensed"/>
                          <a:ea typeface="Roboto Condensed"/>
                          <a:cs typeface="Roboto Condensed"/>
                          <a:sym typeface="Roboto Condensed"/>
                        </a:rPr>
                        <a:t>Inclusion </a:t>
                      </a:r>
                      <a:endParaRPr b="1" sz="1800">
                        <a:latin typeface="Roboto Condensed"/>
                        <a:ea typeface="Roboto Condensed"/>
                        <a:cs typeface="Roboto Condensed"/>
                        <a:sym typeface="Roboto Condensed"/>
                      </a:endParaRPr>
                    </a:p>
                  </a:txBody>
                  <a:tcPr marT="91425" marB="91425" marR="91425" marL="91425"/>
                </a:tc>
                <a:tc>
                  <a:txBody>
                    <a:bodyPr/>
                    <a:lstStyle/>
                    <a:p>
                      <a:pPr indent="0" lvl="0" marL="0" rtl="0" algn="ctr">
                        <a:spcBef>
                          <a:spcPts val="0"/>
                        </a:spcBef>
                        <a:spcAft>
                          <a:spcPts val="0"/>
                        </a:spcAft>
                        <a:buNone/>
                      </a:pPr>
                      <a:r>
                        <a:rPr b="1" lang="en" sz="1800">
                          <a:latin typeface="Roboto Condensed"/>
                          <a:ea typeface="Roboto Condensed"/>
                          <a:cs typeface="Roboto Condensed"/>
                          <a:sym typeface="Roboto Condensed"/>
                        </a:rPr>
                        <a:t>Exclusion</a:t>
                      </a:r>
                      <a:endParaRPr b="1" sz="1800">
                        <a:latin typeface="Roboto Condensed"/>
                        <a:ea typeface="Roboto Condensed"/>
                        <a:cs typeface="Roboto Condensed"/>
                        <a:sym typeface="Roboto Condensed"/>
                      </a:endParaRPr>
                    </a:p>
                  </a:txBody>
                  <a:tcPr marT="91425" marB="91425" marR="91425" marL="91425"/>
                </a:tc>
              </a:tr>
              <a:tr h="3032725">
                <a:tc>
                  <a:txBody>
                    <a:bodyPr/>
                    <a:lstStyle/>
                    <a:p>
                      <a:pPr indent="-336550" lvl="0" marL="457200" rtl="0" algn="l">
                        <a:spcBef>
                          <a:spcPts val="0"/>
                        </a:spcBef>
                        <a:spcAft>
                          <a:spcPts val="0"/>
                        </a:spcAft>
                        <a:buSzPts val="1700"/>
                        <a:buFont typeface="Roboto Condensed"/>
                        <a:buChar char="●"/>
                      </a:pPr>
                      <a:r>
                        <a:rPr lang="en" sz="1700">
                          <a:latin typeface="Roboto Condensed"/>
                          <a:ea typeface="Roboto Condensed"/>
                          <a:cs typeface="Roboto Condensed"/>
                          <a:sym typeface="Roboto Condensed"/>
                        </a:rPr>
                        <a:t>Self- identifying as black</a:t>
                      </a:r>
                      <a:endParaRPr sz="1700">
                        <a:latin typeface="Roboto Condensed"/>
                        <a:ea typeface="Roboto Condensed"/>
                        <a:cs typeface="Roboto Condensed"/>
                        <a:sym typeface="Roboto Condensed"/>
                      </a:endParaRPr>
                    </a:p>
                    <a:p>
                      <a:pPr indent="-336550" lvl="0" marL="457200" rtl="0" algn="l">
                        <a:spcBef>
                          <a:spcPts val="0"/>
                        </a:spcBef>
                        <a:spcAft>
                          <a:spcPts val="0"/>
                        </a:spcAft>
                        <a:buSzPts val="1700"/>
                        <a:buFont typeface="Roboto Condensed"/>
                        <a:buChar char="●"/>
                      </a:pPr>
                      <a:r>
                        <a:rPr lang="en" sz="1700">
                          <a:latin typeface="Roboto Condensed"/>
                          <a:ea typeface="Roboto Condensed"/>
                          <a:cs typeface="Roboto Condensed"/>
                          <a:sym typeface="Roboto Condensed"/>
                        </a:rPr>
                        <a:t>40 - 65 years of age</a:t>
                      </a:r>
                      <a:endParaRPr sz="1700">
                        <a:latin typeface="Roboto Condensed"/>
                        <a:ea typeface="Roboto Condensed"/>
                        <a:cs typeface="Roboto Condensed"/>
                        <a:sym typeface="Roboto Condensed"/>
                      </a:endParaRPr>
                    </a:p>
                    <a:p>
                      <a:pPr indent="-336550" lvl="0" marL="457200" rtl="0" algn="l">
                        <a:spcBef>
                          <a:spcPts val="0"/>
                        </a:spcBef>
                        <a:spcAft>
                          <a:spcPts val="0"/>
                        </a:spcAft>
                        <a:buSzPts val="1700"/>
                        <a:buFont typeface="Roboto Condensed"/>
                        <a:buChar char="●"/>
                      </a:pPr>
                      <a:r>
                        <a:rPr lang="en" sz="1700">
                          <a:latin typeface="Roboto Condensed"/>
                          <a:ea typeface="Roboto Condensed"/>
                          <a:cs typeface="Roboto Condensed"/>
                          <a:sym typeface="Roboto Condensed"/>
                        </a:rPr>
                        <a:t>Diagnosed with OA</a:t>
                      </a:r>
                      <a:endParaRPr sz="1700">
                        <a:latin typeface="Roboto Condensed"/>
                        <a:ea typeface="Roboto Condensed"/>
                        <a:cs typeface="Roboto Condensed"/>
                        <a:sym typeface="Roboto Condensed"/>
                      </a:endParaRPr>
                    </a:p>
                    <a:p>
                      <a:pPr indent="-336550" lvl="0" marL="457200" rtl="0" algn="l">
                        <a:spcBef>
                          <a:spcPts val="0"/>
                        </a:spcBef>
                        <a:spcAft>
                          <a:spcPts val="0"/>
                        </a:spcAft>
                        <a:buSzPts val="1700"/>
                        <a:buFont typeface="Roboto Condensed"/>
                        <a:buChar char="●"/>
                      </a:pPr>
                      <a:r>
                        <a:rPr lang="en" sz="1700">
                          <a:latin typeface="Roboto Condensed"/>
                          <a:ea typeface="Roboto Condensed"/>
                          <a:cs typeface="Roboto Condensed"/>
                          <a:sym typeface="Roboto Condensed"/>
                        </a:rPr>
                        <a:t>Sedentary lifestyle (&lt;30 min p/week of formal exercise for the past 6 months)</a:t>
                      </a:r>
                      <a:endParaRPr sz="1700">
                        <a:latin typeface="Roboto Condensed"/>
                        <a:ea typeface="Roboto Condensed"/>
                        <a:cs typeface="Roboto Condensed"/>
                        <a:sym typeface="Roboto Condensed"/>
                      </a:endParaRPr>
                    </a:p>
                    <a:p>
                      <a:pPr indent="-336550" lvl="0" marL="457200" rtl="0" algn="l">
                        <a:spcBef>
                          <a:spcPts val="0"/>
                        </a:spcBef>
                        <a:spcAft>
                          <a:spcPts val="0"/>
                        </a:spcAft>
                        <a:buSzPts val="1700"/>
                        <a:buFont typeface="Roboto Condensed"/>
                        <a:buChar char="●"/>
                      </a:pPr>
                      <a:r>
                        <a:rPr lang="en" sz="1700">
                          <a:latin typeface="Roboto Condensed"/>
                          <a:ea typeface="Roboto Condensed"/>
                          <a:cs typeface="Roboto Condensed"/>
                          <a:sym typeface="Roboto Condensed"/>
                        </a:rPr>
                        <a:t>Being able to eat by mouth</a:t>
                      </a:r>
                      <a:endParaRPr sz="1700">
                        <a:latin typeface="Roboto Condensed"/>
                        <a:ea typeface="Roboto Condensed"/>
                        <a:cs typeface="Roboto Condensed"/>
                        <a:sym typeface="Roboto Condensed"/>
                      </a:endParaRPr>
                    </a:p>
                    <a:p>
                      <a:pPr indent="-336550" lvl="0" marL="457200" rtl="0" algn="l">
                        <a:spcBef>
                          <a:spcPts val="0"/>
                        </a:spcBef>
                        <a:spcAft>
                          <a:spcPts val="0"/>
                        </a:spcAft>
                        <a:buSzPts val="1700"/>
                        <a:buFont typeface="Roboto Condensed"/>
                        <a:buChar char="●"/>
                      </a:pPr>
                      <a:r>
                        <a:rPr lang="en" sz="1700">
                          <a:latin typeface="Roboto Condensed"/>
                          <a:ea typeface="Roboto Condensed"/>
                          <a:cs typeface="Roboto Condensed"/>
                          <a:sym typeface="Roboto Condensed"/>
                        </a:rPr>
                        <a:t>Having no risks of choking</a:t>
                      </a:r>
                      <a:endParaRPr sz="1700">
                        <a:latin typeface="Roboto Condensed"/>
                        <a:ea typeface="Roboto Condensed"/>
                        <a:cs typeface="Roboto Condensed"/>
                        <a:sym typeface="Roboto Condensed"/>
                      </a:endParaRPr>
                    </a:p>
                    <a:p>
                      <a:pPr indent="-336550" lvl="0" marL="457200" rtl="0" algn="l">
                        <a:spcBef>
                          <a:spcPts val="0"/>
                        </a:spcBef>
                        <a:spcAft>
                          <a:spcPts val="0"/>
                        </a:spcAft>
                        <a:buSzPts val="1700"/>
                        <a:buFont typeface="Roboto Condensed"/>
                        <a:buChar char="●"/>
                      </a:pPr>
                      <a:r>
                        <a:rPr lang="en" sz="1700">
                          <a:latin typeface="Roboto Condensed"/>
                          <a:ea typeface="Roboto Condensed"/>
                          <a:cs typeface="Roboto Condensed"/>
                          <a:sym typeface="Roboto Condensed"/>
                        </a:rPr>
                        <a:t>Able to understand English or Spanish language</a:t>
                      </a:r>
                      <a:endParaRPr sz="1700">
                        <a:latin typeface="Roboto Condensed"/>
                        <a:ea typeface="Roboto Condensed"/>
                        <a:cs typeface="Roboto Condensed"/>
                        <a:sym typeface="Roboto Condensed"/>
                      </a:endParaRPr>
                    </a:p>
                    <a:p>
                      <a:pPr indent="-336550" lvl="0" marL="457200" rtl="0" algn="l">
                        <a:spcBef>
                          <a:spcPts val="0"/>
                        </a:spcBef>
                        <a:spcAft>
                          <a:spcPts val="0"/>
                        </a:spcAft>
                        <a:buSzPts val="1700"/>
                        <a:buFont typeface="Roboto Condensed"/>
                        <a:buChar char="●"/>
                      </a:pPr>
                      <a:r>
                        <a:rPr lang="en" sz="1700">
                          <a:latin typeface="Roboto Condensed"/>
                          <a:ea typeface="Roboto Condensed"/>
                          <a:cs typeface="Roboto Condensed"/>
                          <a:sym typeface="Roboto Condensed"/>
                        </a:rPr>
                        <a:t>Ability to sign a written consent themselves</a:t>
                      </a:r>
                      <a:endParaRPr sz="1700">
                        <a:latin typeface="Roboto Condensed"/>
                        <a:ea typeface="Roboto Condensed"/>
                        <a:cs typeface="Roboto Condensed"/>
                        <a:sym typeface="Roboto Condensed"/>
                      </a:endParaRPr>
                    </a:p>
                  </a:txBody>
                  <a:tcPr marT="91425" marB="91425" marR="91425" marL="91425"/>
                </a:tc>
                <a:tc>
                  <a:txBody>
                    <a:bodyPr/>
                    <a:lstStyle/>
                    <a:p>
                      <a:pPr indent="-336550" lvl="0" marL="457200" rtl="0" algn="l">
                        <a:spcBef>
                          <a:spcPts val="0"/>
                        </a:spcBef>
                        <a:spcAft>
                          <a:spcPts val="0"/>
                        </a:spcAft>
                        <a:buSzPts val="1700"/>
                        <a:buFont typeface="Roboto Condensed"/>
                        <a:buChar char="●"/>
                      </a:pPr>
                      <a:r>
                        <a:rPr lang="en" sz="1700">
                          <a:latin typeface="Roboto Condensed"/>
                          <a:ea typeface="Roboto Condensed"/>
                          <a:cs typeface="Roboto Condensed"/>
                          <a:sym typeface="Roboto Condensed"/>
                        </a:rPr>
                        <a:t>Specific restricted diet</a:t>
                      </a:r>
                      <a:endParaRPr sz="1700">
                        <a:latin typeface="Roboto Condensed"/>
                        <a:ea typeface="Roboto Condensed"/>
                        <a:cs typeface="Roboto Condensed"/>
                        <a:sym typeface="Roboto Condensed"/>
                      </a:endParaRPr>
                    </a:p>
                    <a:p>
                      <a:pPr indent="-336550" lvl="0" marL="457200" rtl="0" algn="l">
                        <a:spcBef>
                          <a:spcPts val="0"/>
                        </a:spcBef>
                        <a:spcAft>
                          <a:spcPts val="0"/>
                        </a:spcAft>
                        <a:buSzPts val="1700"/>
                        <a:buFont typeface="Roboto Condensed"/>
                        <a:buChar char="●"/>
                      </a:pPr>
                      <a:r>
                        <a:rPr lang="en" sz="1700">
                          <a:latin typeface="Roboto Condensed"/>
                          <a:ea typeface="Roboto Condensed"/>
                          <a:cs typeface="Roboto Condensed"/>
                          <a:sym typeface="Roboto Condensed"/>
                        </a:rPr>
                        <a:t>Allergic/intolerant or avoids specific foods that will be in the meal plan</a:t>
                      </a:r>
                      <a:endParaRPr sz="1700">
                        <a:latin typeface="Roboto Condensed"/>
                        <a:ea typeface="Roboto Condensed"/>
                        <a:cs typeface="Roboto Condensed"/>
                        <a:sym typeface="Roboto Condensed"/>
                      </a:endParaRPr>
                    </a:p>
                    <a:p>
                      <a:pPr indent="-336550" lvl="0" marL="457200" rtl="0" algn="l">
                        <a:spcBef>
                          <a:spcPts val="0"/>
                        </a:spcBef>
                        <a:spcAft>
                          <a:spcPts val="0"/>
                        </a:spcAft>
                        <a:buSzPts val="1700"/>
                        <a:buFont typeface="Roboto Condensed"/>
                        <a:buChar char="●"/>
                      </a:pPr>
                      <a:r>
                        <a:rPr lang="en" sz="1700">
                          <a:latin typeface="Roboto Condensed"/>
                          <a:ea typeface="Roboto Condensed"/>
                          <a:cs typeface="Roboto Condensed"/>
                          <a:sym typeface="Roboto Condensed"/>
                        </a:rPr>
                        <a:t>Has another form of bone-degenerative disease</a:t>
                      </a:r>
                      <a:endParaRPr sz="1700">
                        <a:latin typeface="Roboto Condensed"/>
                        <a:ea typeface="Roboto Condensed"/>
                        <a:cs typeface="Roboto Condensed"/>
                        <a:sym typeface="Roboto Condensed"/>
                      </a:endParaRPr>
                    </a:p>
                    <a:p>
                      <a:pPr indent="-336550" lvl="0" marL="457200" rtl="0" algn="l">
                        <a:spcBef>
                          <a:spcPts val="0"/>
                        </a:spcBef>
                        <a:spcAft>
                          <a:spcPts val="0"/>
                        </a:spcAft>
                        <a:buSzPts val="1700"/>
                        <a:buFont typeface="Roboto Condensed"/>
                        <a:buChar char="●"/>
                      </a:pPr>
                      <a:r>
                        <a:rPr lang="en" sz="1700">
                          <a:latin typeface="Roboto Condensed"/>
                          <a:ea typeface="Roboto Condensed"/>
                          <a:cs typeface="Roboto Condensed"/>
                          <a:sym typeface="Roboto Condensed"/>
                        </a:rPr>
                        <a:t>Already follows a strict meal plan (due to disease)</a:t>
                      </a:r>
                      <a:endParaRPr sz="1700">
                        <a:latin typeface="Roboto Condensed"/>
                        <a:ea typeface="Roboto Condensed"/>
                        <a:cs typeface="Roboto Condensed"/>
                        <a:sym typeface="Roboto Condensed"/>
                      </a:endParaRPr>
                    </a:p>
                    <a:p>
                      <a:pPr indent="-336550" lvl="0" marL="457200" rtl="0" algn="l">
                        <a:spcBef>
                          <a:spcPts val="0"/>
                        </a:spcBef>
                        <a:spcAft>
                          <a:spcPts val="0"/>
                        </a:spcAft>
                        <a:buSzPts val="1700"/>
                        <a:buFont typeface="Roboto Condensed"/>
                        <a:buChar char="●"/>
                      </a:pPr>
                      <a:r>
                        <a:rPr lang="en" sz="1700">
                          <a:latin typeface="Roboto Condensed"/>
                          <a:ea typeface="Roboto Condensed"/>
                          <a:cs typeface="Roboto Condensed"/>
                          <a:sym typeface="Roboto Condensed"/>
                        </a:rPr>
                        <a:t>Unable to prepare their own foods</a:t>
                      </a:r>
                      <a:endParaRPr sz="1700">
                        <a:latin typeface="Roboto Condensed"/>
                        <a:ea typeface="Roboto Condensed"/>
                        <a:cs typeface="Roboto Condensed"/>
                        <a:sym typeface="Roboto Condensed"/>
                      </a:endParaRPr>
                    </a:p>
                    <a:p>
                      <a:pPr indent="-336550" lvl="0" marL="457200" rtl="0" algn="l">
                        <a:spcBef>
                          <a:spcPts val="0"/>
                        </a:spcBef>
                        <a:spcAft>
                          <a:spcPts val="0"/>
                        </a:spcAft>
                        <a:buSzPts val="1700"/>
                        <a:buFont typeface="Roboto Condensed"/>
                        <a:buChar char="●"/>
                      </a:pPr>
                      <a:r>
                        <a:rPr lang="en" sz="1700">
                          <a:latin typeface="Roboto Condensed"/>
                          <a:ea typeface="Roboto Condensed"/>
                          <a:cs typeface="Roboto Condensed"/>
                          <a:sym typeface="Roboto Condensed"/>
                        </a:rPr>
                        <a:t>Cannot eat food by mouth</a:t>
                      </a:r>
                      <a:endParaRPr sz="1700">
                        <a:latin typeface="Roboto Condensed"/>
                        <a:ea typeface="Roboto Condensed"/>
                        <a:cs typeface="Roboto Condensed"/>
                        <a:sym typeface="Roboto Condensed"/>
                      </a:endParaRPr>
                    </a:p>
                    <a:p>
                      <a:pPr indent="-336550" lvl="0" marL="457200" rtl="0" algn="l">
                        <a:spcBef>
                          <a:spcPts val="0"/>
                        </a:spcBef>
                        <a:spcAft>
                          <a:spcPts val="0"/>
                        </a:spcAft>
                        <a:buSzPts val="1700"/>
                        <a:buFont typeface="Roboto Condensed"/>
                        <a:buChar char="●"/>
                      </a:pPr>
                      <a:r>
                        <a:rPr lang="en" sz="1700">
                          <a:latin typeface="Roboto Condensed"/>
                          <a:ea typeface="Roboto Condensed"/>
                          <a:cs typeface="Roboto Condensed"/>
                          <a:sym typeface="Roboto Condensed"/>
                        </a:rPr>
                        <a:t>Unable to understand English or Spanish language</a:t>
                      </a:r>
                      <a:endParaRPr sz="1700">
                        <a:latin typeface="Roboto Condensed"/>
                        <a:ea typeface="Roboto Condensed"/>
                        <a:cs typeface="Roboto Condensed"/>
                        <a:sym typeface="Roboto Condensed"/>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grpSp>
        <p:nvGrpSpPr>
          <p:cNvPr id="299" name="Google Shape;299;p18"/>
          <p:cNvGrpSpPr/>
          <p:nvPr/>
        </p:nvGrpSpPr>
        <p:grpSpPr>
          <a:xfrm>
            <a:off x="2134968" y="2987146"/>
            <a:ext cx="5043757" cy="907708"/>
            <a:chOff x="-1535283" y="1287960"/>
            <a:chExt cx="11486579" cy="2067200"/>
          </a:xfrm>
        </p:grpSpPr>
        <p:sp>
          <p:nvSpPr>
            <p:cNvPr id="300" name="Google Shape;300;p18"/>
            <p:cNvSpPr/>
            <p:nvPr/>
          </p:nvSpPr>
          <p:spPr>
            <a:xfrm>
              <a:off x="8699476" y="1287960"/>
              <a:ext cx="1243800" cy="414300"/>
            </a:xfrm>
            <a:prstGeom prst="triangle">
              <a:avLst>
                <a:gd fmla="val 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1" name="Google Shape;301;p18"/>
            <p:cNvSpPr/>
            <p:nvPr/>
          </p:nvSpPr>
          <p:spPr>
            <a:xfrm flipH="1" rot="10800000">
              <a:off x="-308909" y="1697039"/>
              <a:ext cx="90306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2" name="Google Shape;302;p18"/>
            <p:cNvSpPr/>
            <p:nvPr/>
          </p:nvSpPr>
          <p:spPr>
            <a:xfrm flipH="1" rot="10800000">
              <a:off x="8707496" y="1697043"/>
              <a:ext cx="1243800" cy="12438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3" name="Google Shape;303;p18"/>
            <p:cNvSpPr/>
            <p:nvPr/>
          </p:nvSpPr>
          <p:spPr>
            <a:xfrm flipH="1">
              <a:off x="-1535283" y="1697043"/>
              <a:ext cx="1243800" cy="12438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4" name="Google Shape;304;p18"/>
            <p:cNvSpPr/>
            <p:nvPr/>
          </p:nvSpPr>
          <p:spPr>
            <a:xfrm rot="10800000">
              <a:off x="-1535278" y="2940860"/>
              <a:ext cx="1243800" cy="414300"/>
            </a:xfrm>
            <a:prstGeom prst="triangle">
              <a:avLst>
                <a:gd fmla="val 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05" name="Google Shape;305;p18"/>
          <p:cNvGrpSpPr/>
          <p:nvPr/>
        </p:nvGrpSpPr>
        <p:grpSpPr>
          <a:xfrm>
            <a:off x="2053393" y="611571"/>
            <a:ext cx="5043757" cy="907708"/>
            <a:chOff x="-1535283" y="1287960"/>
            <a:chExt cx="11486579" cy="2067200"/>
          </a:xfrm>
        </p:grpSpPr>
        <p:sp>
          <p:nvSpPr>
            <p:cNvPr id="306" name="Google Shape;306;p18"/>
            <p:cNvSpPr/>
            <p:nvPr/>
          </p:nvSpPr>
          <p:spPr>
            <a:xfrm>
              <a:off x="8699476" y="1287960"/>
              <a:ext cx="1243800" cy="414300"/>
            </a:xfrm>
            <a:prstGeom prst="triangle">
              <a:avLst>
                <a:gd fmla="val 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7" name="Google Shape;307;p18"/>
            <p:cNvSpPr/>
            <p:nvPr/>
          </p:nvSpPr>
          <p:spPr>
            <a:xfrm flipH="1" rot="10800000">
              <a:off x="-308909" y="1697039"/>
              <a:ext cx="90306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8" name="Google Shape;308;p18"/>
            <p:cNvSpPr/>
            <p:nvPr/>
          </p:nvSpPr>
          <p:spPr>
            <a:xfrm flipH="1" rot="10800000">
              <a:off x="8707496" y="1697043"/>
              <a:ext cx="1243800" cy="12438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9" name="Google Shape;309;p18"/>
            <p:cNvSpPr/>
            <p:nvPr/>
          </p:nvSpPr>
          <p:spPr>
            <a:xfrm flipH="1">
              <a:off x="-1535283" y="1697043"/>
              <a:ext cx="1243800" cy="12438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10" name="Google Shape;310;p18"/>
            <p:cNvSpPr/>
            <p:nvPr/>
          </p:nvSpPr>
          <p:spPr>
            <a:xfrm rot="10800000">
              <a:off x="-1535278" y="2940860"/>
              <a:ext cx="1243800" cy="414300"/>
            </a:xfrm>
            <a:prstGeom prst="triangle">
              <a:avLst>
                <a:gd fmla="val 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311" name="Google Shape;311;p18"/>
          <p:cNvSpPr txBox="1"/>
          <p:nvPr>
            <p:ph idx="4294967295" type="ctrTitle"/>
          </p:nvPr>
        </p:nvSpPr>
        <p:spPr>
          <a:xfrm>
            <a:off x="2613475" y="800400"/>
            <a:ext cx="3917100" cy="53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Intervention</a:t>
            </a:r>
            <a:endParaRPr sz="3000"/>
          </a:p>
        </p:txBody>
      </p:sp>
      <p:sp>
        <p:nvSpPr>
          <p:cNvPr id="312" name="Google Shape;312;p18"/>
          <p:cNvSpPr txBox="1"/>
          <p:nvPr>
            <p:ph idx="4294967295" type="subTitle"/>
          </p:nvPr>
        </p:nvSpPr>
        <p:spPr>
          <a:xfrm>
            <a:off x="2613475" y="1335108"/>
            <a:ext cx="3917100" cy="463200"/>
          </a:xfrm>
          <a:prstGeom prst="rect">
            <a:avLst/>
          </a:prstGeom>
        </p:spPr>
        <p:txBody>
          <a:bodyPr anchorCtr="0" anchor="ctr" bIns="91425" lIns="91425" spcFirstLastPara="1" rIns="91425" wrap="square" tIns="91425">
            <a:noAutofit/>
          </a:bodyPr>
          <a:lstStyle/>
          <a:p>
            <a:pPr indent="0" lvl="0" marL="0" rtl="0" algn="ctr">
              <a:spcBef>
                <a:spcPts val="600"/>
              </a:spcBef>
              <a:spcAft>
                <a:spcPts val="1000"/>
              </a:spcAft>
              <a:buNone/>
            </a:pPr>
            <a:r>
              <a:rPr lang="en" sz="2200">
                <a:solidFill>
                  <a:srgbClr val="3F5378"/>
                </a:solidFill>
              </a:rPr>
              <a:t>Soul food</a:t>
            </a:r>
            <a:endParaRPr sz="2200">
              <a:solidFill>
                <a:srgbClr val="3F5378"/>
              </a:solidFill>
            </a:endParaRPr>
          </a:p>
        </p:txBody>
      </p:sp>
      <p:sp>
        <p:nvSpPr>
          <p:cNvPr id="313" name="Google Shape;313;p18"/>
          <p:cNvSpPr txBox="1"/>
          <p:nvPr>
            <p:ph idx="4294967295" type="ctrTitle"/>
          </p:nvPr>
        </p:nvSpPr>
        <p:spPr>
          <a:xfrm>
            <a:off x="2613475" y="3693600"/>
            <a:ext cx="3917100" cy="53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100%</a:t>
            </a:r>
            <a:endParaRPr sz="3000"/>
          </a:p>
        </p:txBody>
      </p:sp>
      <p:sp>
        <p:nvSpPr>
          <p:cNvPr id="314" name="Google Shape;314;p18"/>
          <p:cNvSpPr txBox="1"/>
          <p:nvPr>
            <p:ph idx="4294967295" type="ctrTitle"/>
          </p:nvPr>
        </p:nvSpPr>
        <p:spPr>
          <a:xfrm>
            <a:off x="2616725" y="3173709"/>
            <a:ext cx="3917100" cy="53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Control</a:t>
            </a:r>
            <a:endParaRPr sz="3000"/>
          </a:p>
        </p:txBody>
      </p:sp>
      <p:sp>
        <p:nvSpPr>
          <p:cNvPr id="315" name="Google Shape;315;p18"/>
          <p:cNvSpPr txBox="1"/>
          <p:nvPr>
            <p:ph idx="4294967295" type="subTitle"/>
          </p:nvPr>
        </p:nvSpPr>
        <p:spPr>
          <a:xfrm>
            <a:off x="2720525" y="3816001"/>
            <a:ext cx="3917100" cy="412200"/>
          </a:xfrm>
          <a:prstGeom prst="rect">
            <a:avLst/>
          </a:prstGeom>
        </p:spPr>
        <p:txBody>
          <a:bodyPr anchorCtr="0" anchor="ctr" bIns="91425" lIns="91425" spcFirstLastPara="1" rIns="91425" wrap="square" tIns="91425">
            <a:noAutofit/>
          </a:bodyPr>
          <a:lstStyle/>
          <a:p>
            <a:pPr indent="0" lvl="0" marL="0" rtl="0" algn="ctr">
              <a:spcBef>
                <a:spcPts val="600"/>
              </a:spcBef>
              <a:spcAft>
                <a:spcPts val="1000"/>
              </a:spcAft>
              <a:buNone/>
            </a:pPr>
            <a:r>
              <a:rPr lang="en" sz="2100">
                <a:solidFill>
                  <a:srgbClr val="3F5378"/>
                </a:solidFill>
              </a:rPr>
              <a:t>Mediterranean Diet</a:t>
            </a:r>
            <a:endParaRPr sz="2100">
              <a:solidFill>
                <a:srgbClr val="3F5378"/>
              </a:solidFill>
            </a:endParaRPr>
          </a:p>
        </p:txBody>
      </p:sp>
      <p:sp>
        <p:nvSpPr>
          <p:cNvPr id="316" name="Google Shape;316;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2" name="Google Shape;322;p1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Outcomes</a:t>
            </a:r>
            <a:endParaRPr/>
          </a:p>
        </p:txBody>
      </p:sp>
      <p:sp>
        <p:nvSpPr>
          <p:cNvPr id="323" name="Google Shape;323;p19"/>
          <p:cNvSpPr txBox="1"/>
          <p:nvPr>
            <p:ph idx="1" type="body"/>
          </p:nvPr>
        </p:nvSpPr>
        <p:spPr>
          <a:xfrm>
            <a:off x="112875" y="1538100"/>
            <a:ext cx="4178100" cy="3414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u="sng"/>
              <a:t>Primary Outcome: Adherence</a:t>
            </a:r>
            <a:endParaRPr b="1" sz="1800" u="sng"/>
          </a:p>
          <a:p>
            <a:pPr indent="-324365" lvl="0" marL="457200" rtl="0" algn="l">
              <a:spcBef>
                <a:spcPts val="1000"/>
              </a:spcBef>
              <a:spcAft>
                <a:spcPts val="0"/>
              </a:spcAft>
              <a:buSzPts val="1508"/>
              <a:buChar char="●"/>
            </a:pPr>
            <a:r>
              <a:rPr lang="en" sz="1508"/>
              <a:t>Adherence was selected as the primary outcome to measure if a possibly familiar diet would have an effect in comparison to  the standard of care diet..</a:t>
            </a:r>
            <a:endParaRPr sz="1508"/>
          </a:p>
          <a:p>
            <a:pPr indent="-324365" lvl="0" marL="457200" rtl="0" algn="l">
              <a:spcBef>
                <a:spcPts val="1000"/>
              </a:spcBef>
              <a:spcAft>
                <a:spcPts val="0"/>
              </a:spcAft>
              <a:buSzPts val="1508"/>
              <a:buChar char="●"/>
            </a:pPr>
            <a:r>
              <a:rPr lang="en" sz="1508"/>
              <a:t>Adherence would be measured on multiple levels: daily, bi weekly, and monthly.</a:t>
            </a:r>
            <a:endParaRPr sz="1508"/>
          </a:p>
          <a:p>
            <a:pPr indent="-311665" lvl="1" marL="914400" rtl="0" algn="l">
              <a:spcBef>
                <a:spcPts val="1000"/>
              </a:spcBef>
              <a:spcAft>
                <a:spcPts val="0"/>
              </a:spcAft>
              <a:buSzPts val="1308"/>
              <a:buChar char="○"/>
            </a:pPr>
            <a:r>
              <a:rPr b="1" lang="en" sz="1308"/>
              <a:t>Daily: </a:t>
            </a:r>
            <a:r>
              <a:rPr lang="en" sz="1308"/>
              <a:t>Self-Report of daily meals and snacks eaten.</a:t>
            </a:r>
            <a:endParaRPr sz="1308"/>
          </a:p>
          <a:p>
            <a:pPr indent="-311665" lvl="1" marL="914400" rtl="0" algn="l">
              <a:spcBef>
                <a:spcPts val="1000"/>
              </a:spcBef>
              <a:spcAft>
                <a:spcPts val="0"/>
              </a:spcAft>
              <a:buSzPts val="1308"/>
              <a:buChar char="○"/>
            </a:pPr>
            <a:r>
              <a:rPr b="1" lang="en" sz="1308"/>
              <a:t>Bi Weekly:</a:t>
            </a:r>
            <a:r>
              <a:rPr lang="en" sz="1308"/>
              <a:t> Physical Check-Up and Report by an Investigator</a:t>
            </a:r>
            <a:endParaRPr sz="1308"/>
          </a:p>
          <a:p>
            <a:pPr indent="-311665" lvl="1" marL="914400" rtl="0" algn="l">
              <a:spcBef>
                <a:spcPts val="1000"/>
              </a:spcBef>
              <a:spcAft>
                <a:spcPts val="0"/>
              </a:spcAft>
              <a:buSzPts val="1308"/>
              <a:buChar char="○"/>
            </a:pPr>
            <a:r>
              <a:rPr b="1" lang="en" sz="1308"/>
              <a:t>Monthly:</a:t>
            </a:r>
            <a:r>
              <a:rPr lang="en" sz="1308"/>
              <a:t> Required Doctoral Visit</a:t>
            </a:r>
            <a:endParaRPr sz="1308"/>
          </a:p>
          <a:p>
            <a:pPr indent="0" lvl="0" marL="0" rtl="0" algn="l">
              <a:spcBef>
                <a:spcPts val="1000"/>
              </a:spcBef>
              <a:spcAft>
                <a:spcPts val="1000"/>
              </a:spcAft>
              <a:buNone/>
            </a:pPr>
            <a:r>
              <a:t/>
            </a:r>
            <a:endParaRPr sz="1600"/>
          </a:p>
        </p:txBody>
      </p:sp>
      <p:sp>
        <p:nvSpPr>
          <p:cNvPr id="324" name="Google Shape;324;p19"/>
          <p:cNvSpPr txBox="1"/>
          <p:nvPr>
            <p:ph idx="2" type="body"/>
          </p:nvPr>
        </p:nvSpPr>
        <p:spPr>
          <a:xfrm>
            <a:off x="4180825" y="1538100"/>
            <a:ext cx="4924500" cy="2742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u="sng"/>
              <a:t>Secondary Outcome: Inflammation</a:t>
            </a:r>
            <a:endParaRPr b="1" sz="1800" u="sng"/>
          </a:p>
          <a:p>
            <a:pPr indent="-314325" lvl="0" marL="457200" rtl="0" algn="l">
              <a:spcBef>
                <a:spcPts val="1000"/>
              </a:spcBef>
              <a:spcAft>
                <a:spcPts val="0"/>
              </a:spcAft>
              <a:buSzPts val="1350"/>
              <a:buChar char="●"/>
            </a:pPr>
            <a:r>
              <a:rPr lang="en" sz="1350"/>
              <a:t>Inflammation was selected as the secondary outcome to measure the effects of an ‘adhered-to-diet’ in comparison with the standard of care diet.</a:t>
            </a:r>
            <a:endParaRPr sz="1350"/>
          </a:p>
          <a:p>
            <a:pPr indent="-314325" lvl="0" marL="457200" rtl="0" algn="l">
              <a:spcBef>
                <a:spcPts val="1000"/>
              </a:spcBef>
              <a:spcAft>
                <a:spcPts val="0"/>
              </a:spcAft>
              <a:buSzPts val="1350"/>
              <a:buChar char="●"/>
            </a:pPr>
            <a:r>
              <a:rPr lang="en" sz="1350"/>
              <a:t>Inflammation would be measured on multiple levels, bi weekly and monthly.</a:t>
            </a:r>
            <a:endParaRPr sz="1350"/>
          </a:p>
          <a:p>
            <a:pPr indent="-314325" lvl="1" marL="914400" rtl="0" algn="l">
              <a:spcBef>
                <a:spcPts val="1000"/>
              </a:spcBef>
              <a:spcAft>
                <a:spcPts val="0"/>
              </a:spcAft>
              <a:buSzPts val="1350"/>
              <a:buChar char="○"/>
            </a:pPr>
            <a:r>
              <a:rPr b="1" lang="en" sz="1350"/>
              <a:t>Daily: </a:t>
            </a:r>
            <a:r>
              <a:rPr lang="en" sz="1350"/>
              <a:t>Self-Report of discomfort/comfort in Food-Journal.</a:t>
            </a:r>
            <a:endParaRPr sz="1350"/>
          </a:p>
          <a:p>
            <a:pPr indent="-314325" lvl="1" marL="914400" rtl="0" algn="l">
              <a:spcBef>
                <a:spcPts val="1000"/>
              </a:spcBef>
              <a:spcAft>
                <a:spcPts val="0"/>
              </a:spcAft>
              <a:buSzPts val="1350"/>
              <a:buChar char="○"/>
            </a:pPr>
            <a:r>
              <a:rPr b="1" lang="en" sz="1350"/>
              <a:t>Biweekly: </a:t>
            </a:r>
            <a:r>
              <a:rPr lang="en" sz="1350"/>
              <a:t>Physical Checkup and Report by an Investigator.</a:t>
            </a:r>
            <a:endParaRPr sz="1350"/>
          </a:p>
          <a:p>
            <a:pPr indent="-314325" lvl="1" marL="914400" rtl="0" algn="l">
              <a:spcBef>
                <a:spcPts val="1000"/>
              </a:spcBef>
              <a:spcAft>
                <a:spcPts val="0"/>
              </a:spcAft>
              <a:buSzPts val="1350"/>
              <a:buChar char="○"/>
            </a:pPr>
            <a:r>
              <a:rPr b="1" lang="en" sz="1350"/>
              <a:t>Monthly:</a:t>
            </a:r>
            <a:r>
              <a:rPr lang="en" sz="1350"/>
              <a:t> Required Doctoral Visit</a:t>
            </a:r>
            <a:endParaRPr sz="1350"/>
          </a:p>
          <a:p>
            <a:pPr indent="0" lvl="0" marL="0" rtl="0" algn="l">
              <a:spcBef>
                <a:spcPts val="1000"/>
              </a:spcBef>
              <a:spcAft>
                <a:spcPts val="1000"/>
              </a:spcAft>
              <a:buNone/>
            </a:pPr>
            <a:r>
              <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