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TextureMap loads textures once, and maintains the handles OpenGL uses - textures for enemies and the world are tilesheets, only one texture is loaded, and you set uniform values for shaders (another part of OpenGL) to specify which frame to render - shaders use a similar model for flyweight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Allows us the flexibility to create whatever entities we need and however many we want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Can customize certain parts as well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Made expansion very simple (i.e. added hat and cosmetic)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When fundamentals changed (like sprite types) didn’t have to go to 8 different classes and change them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 encapsulated what varied in the behaviors of the entities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Interesting part to talk about is how we could create a race condition if two inputs were generated and were not singletons.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Where is the default constructor??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4800176" y="1417800"/>
            <a:ext cx="42708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Trash Panda Dilemma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Peter Gutenko, Tarah Peltz, Audrey Randall, Chance Roberts</a:t>
            </a:r>
          </a:p>
        </p:txBody>
      </p:sp>
      <p:pic>
        <p:nvPicPr>
          <p:cNvPr descr="Image result for raccoon meme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00" y="673350"/>
            <a:ext cx="4501675" cy="27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838653" y="173258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40050" y="5423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Flyweight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920" y="348100"/>
            <a:ext cx="190918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950" y="307175"/>
            <a:ext cx="2072925" cy="10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9354" y="1554150"/>
            <a:ext cx="3296075" cy="32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96275" y="1912500"/>
            <a:ext cx="1796276" cy="13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050" y="1371825"/>
            <a:ext cx="4814959" cy="33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9150" y="2153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Factory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5973250" y="215325"/>
            <a:ext cx="3005400" cy="1580700"/>
            <a:chOff x="631525" y="1084875"/>
            <a:chExt cx="3005400" cy="1580700"/>
          </a:xfrm>
        </p:grpSpPr>
        <p:sp>
          <p:nvSpPr>
            <p:cNvPr id="152" name="Shape 152"/>
            <p:cNvSpPr/>
            <p:nvPr/>
          </p:nvSpPr>
          <p:spPr>
            <a:xfrm>
              <a:off x="631525" y="1084875"/>
              <a:ext cx="3005400" cy="476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lang="en" sz="2000"/>
                <a:t>EntityFactory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31525" y="1561575"/>
              <a:ext cx="3005400" cy="1104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"/>
                <a:t>-world: GameWorld</a:t>
              </a:r>
            </a:p>
            <a:p>
              <a:pPr indent="0" lvl="0" marL="0">
                <a:spcBef>
                  <a:spcPts val="0"/>
                </a:spcBef>
                <a:buNone/>
              </a:pPr>
              <a:r>
                <a:rPr lang="en"/>
                <a:t>+EntityFactory(w: GameWorld)</a:t>
              </a:r>
            </a:p>
            <a:p>
              <a:pPr indent="0" lvl="0" marL="0">
                <a:spcBef>
                  <a:spcPts val="0"/>
                </a:spcBef>
                <a:buNone/>
              </a:pPr>
              <a:r>
                <a:rPr lang="en"/>
                <a:t>+getEntity(type: EntityType): Entity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6550630" y="2748750"/>
            <a:ext cx="1529148" cy="2183650"/>
            <a:chOff x="6723604" y="1270850"/>
            <a:chExt cx="3005400" cy="2183650"/>
          </a:xfrm>
        </p:grpSpPr>
        <p:sp>
          <p:nvSpPr>
            <p:cNvPr id="155" name="Shape 155"/>
            <p:cNvSpPr/>
            <p:nvPr/>
          </p:nvSpPr>
          <p:spPr>
            <a:xfrm>
              <a:off x="6723604" y="1270850"/>
              <a:ext cx="3005400" cy="476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2000"/>
                <a:t>EntityType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6723604" y="1689000"/>
              <a:ext cx="3005400" cy="1765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PLAYER</a:t>
              </a:r>
              <a:br>
                <a:rPr lang="en"/>
              </a:br>
              <a:r>
                <a:rPr lang="en"/>
                <a:t>COIN</a:t>
              </a:r>
              <a:br>
                <a:rPr lang="en"/>
              </a:br>
              <a:r>
                <a:rPr lang="en"/>
                <a:t>TILEMAP</a:t>
              </a:r>
              <a:br>
                <a:rPr lang="en"/>
              </a:br>
              <a:r>
                <a:rPr lang="en"/>
                <a:t>ENEMY</a:t>
              </a:r>
              <a:br>
                <a:rPr lang="en"/>
              </a:br>
              <a:r>
                <a:rPr lang="en"/>
                <a:t>HAT</a:t>
              </a:r>
              <a:br>
                <a:rPr lang="en"/>
              </a:br>
              <a:r>
                <a:rPr lang="en"/>
                <a:t>COSMETIC</a:t>
              </a:r>
              <a:br>
                <a:rPr lang="en"/>
              </a:br>
              <a:r>
                <a:rPr lang="en"/>
                <a:t>FOOD</a:t>
              </a:r>
            </a:p>
          </p:txBody>
        </p:sp>
      </p:grpSp>
      <p:cxnSp>
        <p:nvCxnSpPr>
          <p:cNvPr id="157" name="Shape 157"/>
          <p:cNvCxnSpPr/>
          <p:nvPr/>
        </p:nvCxnSpPr>
        <p:spPr>
          <a:xfrm>
            <a:off x="5973250" y="1128575"/>
            <a:ext cx="300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58" name="Shape 158"/>
          <p:cNvGrpSpPr/>
          <p:nvPr/>
        </p:nvGrpSpPr>
        <p:grpSpPr>
          <a:xfrm>
            <a:off x="661250" y="1746225"/>
            <a:ext cx="4618633" cy="2295396"/>
            <a:chOff x="733575" y="577075"/>
            <a:chExt cx="4618633" cy="2295396"/>
          </a:xfrm>
        </p:grpSpPr>
        <p:grpSp>
          <p:nvGrpSpPr>
            <p:cNvPr id="159" name="Shape 159"/>
            <p:cNvGrpSpPr/>
            <p:nvPr/>
          </p:nvGrpSpPr>
          <p:grpSpPr>
            <a:xfrm>
              <a:off x="733575" y="577075"/>
              <a:ext cx="4618633" cy="2295396"/>
              <a:chOff x="631514" y="1637096"/>
              <a:chExt cx="4519210" cy="1826091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631524" y="1637096"/>
                <a:ext cx="4519200" cy="476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 sz="2000"/>
                  <a:t>Entity (condensed)</a:t>
                </a: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631514" y="2113787"/>
                <a:ext cx="4519200" cy="1349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rPr lang="en"/>
                  <a:t>-sprite: Sprite</a:t>
                </a:r>
              </a:p>
              <a:p>
                <a:pPr indent="0" lvl="0" marL="0">
                  <a:spcBef>
                    <a:spcPts val="0"/>
                  </a:spcBef>
                  <a:buNone/>
                </a:pPr>
                <a:r>
                  <a:rPr lang="en"/>
                  <a:t>-behavior: Behavior</a:t>
                </a:r>
              </a:p>
              <a:p>
                <a:pPr indent="0" lvl="0" marL="0">
                  <a:spcBef>
                    <a:spcPts val="0"/>
                  </a:spcBef>
                  <a:buNone/>
                </a:pPr>
                <a:r>
                  <a:rPr lang="en"/>
                  <a:t>-collider: Collider</a:t>
                </a:r>
              </a:p>
              <a:p>
                <a:pPr indent="0" lvl="0" marL="0">
                  <a:spcBef>
                    <a:spcPts val="0"/>
                  </a:spcBef>
                  <a:buNone/>
                </a:pPr>
                <a:r>
                  <a:rPr lang="en"/>
                  <a:t>+Entity(s: Sprite, b: Behavior, c: Collider)</a:t>
                </a:r>
              </a:p>
              <a:p>
                <a:pPr indent="0" lvl="0" marL="0">
                  <a:spcBef>
                    <a:spcPts val="0"/>
                  </a:spcBef>
                  <a:buNone/>
                </a:pPr>
                <a:r>
                  <a:rPr lang="en"/>
                  <a:t>+update(): void</a:t>
                </a:r>
              </a:p>
              <a:p>
                <a:pPr indent="0" lvl="0" marL="0">
                  <a:spcBef>
                    <a:spcPts val="0"/>
                  </a:spcBef>
                  <a:buNone/>
                </a:pPr>
                <a:r>
                  <a:rPr lang="en"/>
                  <a:t>+render(): void</a:t>
                </a:r>
              </a:p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indent="0" lvl="0" mar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2" name="Shape 162"/>
            <p:cNvCxnSpPr/>
            <p:nvPr/>
          </p:nvCxnSpPr>
          <p:spPr>
            <a:xfrm>
              <a:off x="733625" y="1813158"/>
              <a:ext cx="461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63" name="Shape 163"/>
          <p:cNvCxnSpPr>
            <a:stCxn id="153" idx="1"/>
          </p:cNvCxnSpPr>
          <p:nvPr/>
        </p:nvCxnSpPr>
        <p:spPr>
          <a:xfrm flipH="1">
            <a:off x="4856050" y="1244025"/>
            <a:ext cx="1117200" cy="50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155" idx="0"/>
            <a:endCxn id="153" idx="2"/>
          </p:cNvCxnSpPr>
          <p:nvPr/>
        </p:nvCxnSpPr>
        <p:spPr>
          <a:xfrm flipH="1" rot="10800000">
            <a:off x="7315203" y="1795950"/>
            <a:ext cx="160800" cy="95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540175" y="289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5253425" y="2396250"/>
            <a:ext cx="1446000" cy="351000"/>
            <a:chOff x="6566925" y="3336925"/>
            <a:chExt cx="1446000" cy="351000"/>
          </a:xfrm>
        </p:grpSpPr>
        <p:sp>
          <p:nvSpPr>
            <p:cNvPr id="171" name="Shape 171"/>
            <p:cNvSpPr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Behavior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1696625" y="1118575"/>
            <a:ext cx="1446000" cy="351000"/>
            <a:chOff x="6566925" y="3336925"/>
            <a:chExt cx="1446000" cy="351000"/>
          </a:xfrm>
        </p:grpSpPr>
        <p:sp>
          <p:nvSpPr>
            <p:cNvPr id="174" name="Shape 174"/>
            <p:cNvSpPr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EnemyBehavior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1696625" y="1660100"/>
            <a:ext cx="1446000" cy="351000"/>
            <a:chOff x="6566925" y="3336925"/>
            <a:chExt cx="1446000" cy="351000"/>
          </a:xfrm>
        </p:grpSpPr>
        <p:sp>
          <p:nvSpPr>
            <p:cNvPr id="177" name="Shape 177"/>
            <p:cNvSpPr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Test</a:t>
              </a:r>
              <a:r>
                <a:rPr lang="en"/>
                <a:t>Behavior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1696625" y="2201625"/>
            <a:ext cx="1446000" cy="351000"/>
            <a:chOff x="6566925" y="3336925"/>
            <a:chExt cx="1446000" cy="351000"/>
          </a:xfrm>
        </p:grpSpPr>
        <p:sp>
          <p:nvSpPr>
            <p:cNvPr id="180" name="Shape 180"/>
            <p:cNvSpPr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HatBehavior</a:t>
              </a: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1696625" y="2743150"/>
            <a:ext cx="1446000" cy="351000"/>
            <a:chOff x="6566925" y="3336925"/>
            <a:chExt cx="1446000" cy="351000"/>
          </a:xfrm>
        </p:grpSpPr>
        <p:sp>
          <p:nvSpPr>
            <p:cNvPr id="183" name="Shape 183"/>
            <p:cNvSpPr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FoodBehavior</a:t>
              </a: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1696625" y="3284675"/>
            <a:ext cx="1446000" cy="351000"/>
            <a:chOff x="6566925" y="3336925"/>
            <a:chExt cx="1446000" cy="351000"/>
          </a:xfrm>
        </p:grpSpPr>
        <p:sp>
          <p:nvSpPr>
            <p:cNvPr id="186" name="Shape 186"/>
            <p:cNvSpPr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Player</a:t>
              </a:r>
              <a:r>
                <a:rPr lang="en"/>
                <a:t>Behavior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1696625" y="3826200"/>
            <a:ext cx="1446000" cy="351000"/>
            <a:chOff x="6566925" y="3336925"/>
            <a:chExt cx="1446000" cy="351000"/>
          </a:xfrm>
        </p:grpSpPr>
        <p:sp>
          <p:nvSpPr>
            <p:cNvPr id="189" name="Shape 189"/>
            <p:cNvSpPr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Enemy</a:t>
              </a:r>
              <a:r>
                <a:rPr lang="en"/>
                <a:t>Behavior</a:t>
              </a:r>
            </a:p>
          </p:txBody>
        </p:sp>
      </p:grpSp>
      <p:cxnSp>
        <p:nvCxnSpPr>
          <p:cNvPr id="191" name="Shape 191"/>
          <p:cNvCxnSpPr/>
          <p:nvPr/>
        </p:nvCxnSpPr>
        <p:spPr>
          <a:xfrm rot="10800000">
            <a:off x="5976425" y="1341238"/>
            <a:ext cx="0" cy="104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5579525" y="1856300"/>
            <a:ext cx="10200" cy="55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93" name="Shape 193"/>
          <p:cNvCxnSpPr>
            <a:endCxn id="181" idx="3"/>
          </p:cNvCxnSpPr>
          <p:nvPr/>
        </p:nvCxnSpPr>
        <p:spPr>
          <a:xfrm rot="10800000">
            <a:off x="3142625" y="2377125"/>
            <a:ext cx="21108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94" name="Shape 194"/>
          <p:cNvCxnSpPr>
            <a:endCxn id="184" idx="3"/>
          </p:cNvCxnSpPr>
          <p:nvPr/>
        </p:nvCxnSpPr>
        <p:spPr>
          <a:xfrm flipH="1">
            <a:off x="3142625" y="2758150"/>
            <a:ext cx="2110800" cy="16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95" name="Shape 195"/>
          <p:cNvCxnSpPr/>
          <p:nvPr/>
        </p:nvCxnSpPr>
        <p:spPr>
          <a:xfrm flipH="1">
            <a:off x="5589850" y="2758700"/>
            <a:ext cx="10200" cy="71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96" name="Shape 196"/>
          <p:cNvCxnSpPr/>
          <p:nvPr/>
        </p:nvCxnSpPr>
        <p:spPr>
          <a:xfrm flipH="1">
            <a:off x="5982225" y="2743150"/>
            <a:ext cx="17100" cy="127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grpSp>
        <p:nvGrpSpPr>
          <p:cNvPr id="197" name="Shape 197"/>
          <p:cNvGrpSpPr/>
          <p:nvPr/>
        </p:nvGrpSpPr>
        <p:grpSpPr>
          <a:xfrm>
            <a:off x="1562300" y="577050"/>
            <a:ext cx="1630200" cy="351000"/>
            <a:chOff x="6566925" y="3336925"/>
            <a:chExt cx="1630200" cy="351000"/>
          </a:xfrm>
        </p:grpSpPr>
        <p:sp>
          <p:nvSpPr>
            <p:cNvPr id="198" name="Shape 198"/>
            <p:cNvSpPr/>
            <p:nvPr/>
          </p:nvSpPr>
          <p:spPr>
            <a:xfrm>
              <a:off x="6566925" y="3336925"/>
              <a:ext cx="16302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6566925" y="3336925"/>
              <a:ext cx="1630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CosmeticBehavior</a:t>
              </a: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1696625" y="4367725"/>
            <a:ext cx="1446000" cy="351000"/>
            <a:chOff x="6566925" y="3336925"/>
            <a:chExt cx="1446000" cy="351000"/>
          </a:xfrm>
        </p:grpSpPr>
        <p:sp>
          <p:nvSpPr>
            <p:cNvPr id="201" name="Shape 201"/>
            <p:cNvSpPr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CoinBehavior</a:t>
              </a:r>
            </a:p>
          </p:txBody>
        </p:sp>
      </p:grpSp>
      <p:cxnSp>
        <p:nvCxnSpPr>
          <p:cNvPr id="203" name="Shape 203"/>
          <p:cNvCxnSpPr/>
          <p:nvPr/>
        </p:nvCxnSpPr>
        <p:spPr>
          <a:xfrm>
            <a:off x="6582788" y="2743150"/>
            <a:ext cx="33000" cy="183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04" name="Shape 204"/>
          <p:cNvCxnSpPr/>
          <p:nvPr/>
        </p:nvCxnSpPr>
        <p:spPr>
          <a:xfrm flipH="1" rot="10800000">
            <a:off x="6544588" y="764550"/>
            <a:ext cx="16500" cy="163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05" name="Shape 205"/>
          <p:cNvCxnSpPr/>
          <p:nvPr/>
        </p:nvCxnSpPr>
        <p:spPr>
          <a:xfrm flipH="1" rot="10800000">
            <a:off x="6699500" y="2565538"/>
            <a:ext cx="5226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06" name="Shape 206"/>
          <p:cNvGrpSpPr/>
          <p:nvPr/>
        </p:nvGrpSpPr>
        <p:grpSpPr>
          <a:xfrm>
            <a:off x="7222100" y="2396250"/>
            <a:ext cx="1446000" cy="351000"/>
            <a:chOff x="6566925" y="3336925"/>
            <a:chExt cx="1446000" cy="351000"/>
          </a:xfrm>
        </p:grpSpPr>
        <p:sp>
          <p:nvSpPr>
            <p:cNvPr id="207" name="Shape 207"/>
            <p:cNvSpPr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6566925" y="3336925"/>
              <a:ext cx="1446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Entity</a:t>
              </a:r>
            </a:p>
          </p:txBody>
        </p:sp>
      </p:grpSp>
      <p:cxnSp>
        <p:nvCxnSpPr>
          <p:cNvPr id="209" name="Shape 209"/>
          <p:cNvCxnSpPr>
            <a:stCxn id="199" idx="3"/>
          </p:cNvCxnSpPr>
          <p:nvPr/>
        </p:nvCxnSpPr>
        <p:spPr>
          <a:xfrm>
            <a:off x="3192500" y="752550"/>
            <a:ext cx="3368400" cy="3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3142625" y="1288075"/>
            <a:ext cx="2839800" cy="6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/>
          <p:nvPr/>
        </p:nvCxnSpPr>
        <p:spPr>
          <a:xfrm>
            <a:off x="3142625" y="1832600"/>
            <a:ext cx="2436900" cy="3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202" idx="3"/>
          </p:cNvCxnSpPr>
          <p:nvPr/>
        </p:nvCxnSpPr>
        <p:spPr>
          <a:xfrm>
            <a:off x="3142625" y="4543225"/>
            <a:ext cx="3480300" cy="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/>
          <p:nvPr/>
        </p:nvCxnSpPr>
        <p:spPr>
          <a:xfrm flipH="1" rot="10800000">
            <a:off x="3152100" y="4019350"/>
            <a:ext cx="28509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 flipH="1" rot="10800000">
            <a:off x="3142625" y="3450863"/>
            <a:ext cx="24573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625" y="4019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Singleton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5973250" y="397635"/>
            <a:ext cx="3005400" cy="3796831"/>
            <a:chOff x="631525" y="926375"/>
            <a:chExt cx="3005400" cy="2556100"/>
          </a:xfrm>
        </p:grpSpPr>
        <p:sp>
          <p:nvSpPr>
            <p:cNvPr id="221" name="Shape 221"/>
            <p:cNvSpPr/>
            <p:nvPr/>
          </p:nvSpPr>
          <p:spPr>
            <a:xfrm>
              <a:off x="631525" y="926375"/>
              <a:ext cx="3005400" cy="672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2000"/>
                <a:t>&lt;&lt;enumeration&gt;&gt;</a:t>
              </a:r>
            </a:p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2000"/>
                <a:t>Key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631525" y="1561575"/>
              <a:ext cx="3005400" cy="1920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"/>
                <a:t>~index : int</a:t>
              </a:r>
            </a:p>
            <a:p>
              <a:pPr indent="0" lvl="0" marL="0">
                <a:spcBef>
                  <a:spcPts val="0"/>
                </a:spcBef>
                <a:buNone/>
              </a:pPr>
              <a:r>
                <a:rPr lang="en"/>
                <a:t>~Key(i : int)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YES</a:t>
              </a:r>
              <a:br>
                <a:rPr lang="en"/>
              </a:br>
              <a:r>
                <a:rPr lang="en"/>
                <a:t>NO</a:t>
              </a:r>
              <a:br>
                <a:rPr lang="en"/>
              </a:br>
              <a:r>
                <a:rPr lang="en"/>
                <a:t>UP</a:t>
              </a:r>
              <a:br>
                <a:rPr lang="en"/>
              </a:br>
              <a:r>
                <a:rPr lang="en"/>
                <a:t>DOWN</a:t>
              </a:r>
              <a:br>
                <a:rPr lang="en"/>
              </a:br>
              <a:r>
                <a:rPr lang="en"/>
                <a:t>LEFT</a:t>
              </a:r>
              <a:br>
                <a:rPr lang="en"/>
              </a:br>
              <a:r>
                <a:rPr lang="en"/>
                <a:t>RIGHT </a:t>
              </a:r>
              <a:br>
                <a:rPr lang="en"/>
              </a:br>
              <a:r>
                <a:rPr lang="en"/>
                <a:t>SPRINT</a:t>
              </a:r>
              <a:br>
                <a:rPr lang="en"/>
              </a:br>
              <a:r>
                <a:rPr lang="en"/>
                <a:t>BACKSPACE</a:t>
              </a:r>
              <a:br>
                <a:rPr lang="en"/>
              </a:br>
              <a:r>
                <a:rPr lang="en"/>
                <a:t>ENTER</a:t>
              </a:r>
              <a:br>
                <a:rPr lang="en"/>
              </a:br>
              <a:r>
                <a:rPr lang="en"/>
                <a:t>ESC</a:t>
              </a:r>
            </a:p>
          </p:txBody>
        </p:sp>
      </p:grpSp>
      <p:cxnSp>
        <p:nvCxnSpPr>
          <p:cNvPr id="223" name="Shape 223"/>
          <p:cNvCxnSpPr/>
          <p:nvPr/>
        </p:nvCxnSpPr>
        <p:spPr>
          <a:xfrm>
            <a:off x="5973250" y="1616625"/>
            <a:ext cx="300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24" name="Shape 224"/>
          <p:cNvGrpSpPr/>
          <p:nvPr/>
        </p:nvGrpSpPr>
        <p:grpSpPr>
          <a:xfrm>
            <a:off x="332600" y="1616625"/>
            <a:ext cx="4618633" cy="2705303"/>
            <a:chOff x="733575" y="577075"/>
            <a:chExt cx="4618633" cy="2705303"/>
          </a:xfrm>
        </p:grpSpPr>
        <p:grpSp>
          <p:nvGrpSpPr>
            <p:cNvPr id="225" name="Shape 225"/>
            <p:cNvGrpSpPr/>
            <p:nvPr/>
          </p:nvGrpSpPr>
          <p:grpSpPr>
            <a:xfrm>
              <a:off x="733575" y="577075"/>
              <a:ext cx="4618633" cy="2705303"/>
              <a:chOff x="631514" y="1637096"/>
              <a:chExt cx="4519210" cy="215219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631524" y="1637096"/>
                <a:ext cx="4519200" cy="476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 sz="2000"/>
                  <a:t>Input</a:t>
                </a: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31514" y="2113786"/>
                <a:ext cx="4519200" cy="16755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/>
                  <a:t>-isNew: boolean[]</a:t>
                </a:r>
              </a:p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/>
                  <a:t>-isDown: boolean[]</a:t>
                </a:r>
              </a:p>
              <a:p>
                <a:pPr indent="0" lvl="0" mar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indent="0" lvl="0" marL="0">
                  <a:spcBef>
                    <a:spcPts val="0"/>
                  </a:spcBef>
                  <a:buNone/>
                </a:pPr>
                <a:r>
                  <a:rPr lang="en"/>
                  <a:t>+isKeyDown(k : Key) : boolean</a:t>
                </a:r>
              </a:p>
              <a:p>
                <a:pPr indent="0" lvl="0" marL="0">
                  <a:spcBef>
                    <a:spcPts val="0"/>
                  </a:spcBef>
                  <a:buNone/>
                </a:pPr>
                <a:r>
                  <a:rPr lang="en"/>
                  <a:t>+isKeyNew(k : Key) : boolean</a:t>
                </a:r>
              </a:p>
              <a:p>
                <a:pPr indent="0" lvl="0" marL="0">
                  <a:spcBef>
                    <a:spcPts val="0"/>
                  </a:spcBef>
                  <a:buNone/>
                </a:pPr>
                <a:r>
                  <a:rPr lang="en"/>
                  <a:t>+clearKeys() : void</a:t>
                </a:r>
              </a:p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/>
                  <a:t>+createKeyCallback() : void</a:t>
                </a:r>
              </a:p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/>
                  <a:t>-callbackAction(action : int, key : Key) : void</a:t>
                </a:r>
              </a:p>
              <a:p>
                <a:pPr indent="0" lvl="0" mar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8" name="Shape 228"/>
            <p:cNvCxnSpPr/>
            <p:nvPr/>
          </p:nvCxnSpPr>
          <p:spPr>
            <a:xfrm>
              <a:off x="733625" y="1813158"/>
              <a:ext cx="461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29" name="Shape 229"/>
          <p:cNvCxnSpPr/>
          <p:nvPr/>
        </p:nvCxnSpPr>
        <p:spPr>
          <a:xfrm>
            <a:off x="5973250" y="1851200"/>
            <a:ext cx="300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0" name="Shape 230"/>
          <p:cNvSpPr/>
          <p:nvPr/>
        </p:nvSpPr>
        <p:spPr>
          <a:xfrm>
            <a:off x="4951225" y="2632825"/>
            <a:ext cx="312300" cy="2793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1" name="Shape 231"/>
          <p:cNvCxnSpPr>
            <a:stCxn id="222" idx="1"/>
            <a:endCxn id="230" idx="6"/>
          </p:cNvCxnSpPr>
          <p:nvPr/>
        </p:nvCxnSpPr>
        <p:spPr>
          <a:xfrm flipH="1">
            <a:off x="5263450" y="2767814"/>
            <a:ext cx="709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 State! (gasp!)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two true states (menu and gameplay)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 close to a state implementation in player behavior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java-esque way to implement an array of function pointers without true pointers</a:t>
            </a:r>
          </a:p>
          <a:p>
            <a:pPr indent="-342900" lvl="1" marL="914400">
              <a:spcBef>
                <a:spcPts val="0"/>
              </a:spcBef>
              <a:buSzPts val="1800"/>
              <a:buChar char="○"/>
            </a:pPr>
            <a:r>
              <a:rPr lang="en" sz="1800"/>
              <a:t>Character Handler class would have added clutter when the “array of function pointers” was elegant on its own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23400" y="3383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State (What could have been)</a:t>
            </a:r>
          </a:p>
        </p:txBody>
      </p:sp>
      <p:grpSp>
        <p:nvGrpSpPr>
          <p:cNvPr id="243" name="Shape 243"/>
          <p:cNvGrpSpPr/>
          <p:nvPr/>
        </p:nvGrpSpPr>
        <p:grpSpPr>
          <a:xfrm>
            <a:off x="3609875" y="1222875"/>
            <a:ext cx="2681850" cy="1636390"/>
            <a:chOff x="3609875" y="1222875"/>
            <a:chExt cx="2681850" cy="1636390"/>
          </a:xfrm>
        </p:grpSpPr>
        <p:sp>
          <p:nvSpPr>
            <p:cNvPr id="244" name="Shape 244"/>
            <p:cNvSpPr/>
            <p:nvPr/>
          </p:nvSpPr>
          <p:spPr>
            <a:xfrm>
              <a:off x="3618725" y="1590625"/>
              <a:ext cx="2673000" cy="954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245" name="Shape 245"/>
            <p:cNvGrpSpPr/>
            <p:nvPr/>
          </p:nvGrpSpPr>
          <p:grpSpPr>
            <a:xfrm>
              <a:off x="3609875" y="1222875"/>
              <a:ext cx="2681700" cy="1636390"/>
              <a:chOff x="6566925" y="3330167"/>
              <a:chExt cx="2681700" cy="734400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6566925" y="3336921"/>
                <a:ext cx="2681700" cy="1584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 txBox="1"/>
              <p:nvPr/>
            </p:nvSpPr>
            <p:spPr>
              <a:xfrm>
                <a:off x="6566925" y="3330167"/>
                <a:ext cx="2681700" cy="7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rPr lang="en" sz="1800"/>
                  <a:t>PlayerBehavior</a:t>
                </a:r>
              </a:p>
              <a:p>
                <a:pPr indent="0" lvl="0" marL="0" rtl="0" algn="l">
                  <a:spcBef>
                    <a:spcPts val="0"/>
                  </a:spcBef>
                  <a:buNone/>
                </a:pPr>
                <a:r>
                  <a:rPr lang="en"/>
                  <a:t>…</a:t>
                </a:r>
              </a:p>
              <a:p>
                <a:pPr indent="0" lvl="0" marL="0" rtl="0" algn="l">
                  <a:spcBef>
                    <a:spcPts val="0"/>
                  </a:spcBef>
                  <a:buNone/>
                </a:pPr>
                <a:r>
                  <a:rPr lang="en"/>
                  <a:t>-charState: State</a:t>
                </a:r>
              </a:p>
              <a:p>
                <a:pPr indent="0" lvl="0" marL="0" rtl="0" algn="l">
                  <a:spcBef>
                    <a:spcPts val="0"/>
                  </a:spcBef>
                  <a:buNone/>
                </a:pPr>
                <a:r>
                  <a:rPr lang="en"/>
                  <a:t>+swapCharState(s: State): void</a:t>
                </a:r>
              </a:p>
              <a:p>
                <a:pPr indent="0" lvl="0" marL="0" rtl="0" algn="l">
                  <a:spcBef>
                    <a:spcPts val="0"/>
                  </a:spcBef>
                  <a:buNone/>
                </a:pPr>
                <a:r>
                  <a:rPr lang="en"/>
                  <a:t>...</a:t>
                </a:r>
              </a:p>
              <a:p>
                <a:pPr indent="0" lvl="0" mar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8" name="Shape 248"/>
            <p:cNvCxnSpPr/>
            <p:nvPr/>
          </p:nvCxnSpPr>
          <p:spPr>
            <a:xfrm>
              <a:off x="3614225" y="2041075"/>
              <a:ext cx="267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49" name="Shape 249"/>
          <p:cNvCxnSpPr/>
          <p:nvPr/>
        </p:nvCxnSpPr>
        <p:spPr>
          <a:xfrm flipH="1" rot="10800000">
            <a:off x="3061175" y="1920650"/>
            <a:ext cx="5487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50" name="Shape 250"/>
          <p:cNvGrpSpPr/>
          <p:nvPr/>
        </p:nvGrpSpPr>
        <p:grpSpPr>
          <a:xfrm>
            <a:off x="1361542" y="1377444"/>
            <a:ext cx="1699655" cy="1007308"/>
            <a:chOff x="6388493" y="1270850"/>
            <a:chExt cx="3340516" cy="1145059"/>
          </a:xfrm>
        </p:grpSpPr>
        <p:sp>
          <p:nvSpPr>
            <p:cNvPr id="251" name="Shape 251"/>
            <p:cNvSpPr/>
            <p:nvPr/>
          </p:nvSpPr>
          <p:spPr>
            <a:xfrm>
              <a:off x="6388493" y="1270850"/>
              <a:ext cx="3340500" cy="476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2000"/>
                <a:t>State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6388509" y="1689009"/>
              <a:ext cx="3340500" cy="7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"/>
                <a:t>...</a:t>
              </a:r>
            </a:p>
            <a:p>
              <a:pPr indent="0" lvl="0" marL="0">
                <a:spcBef>
                  <a:spcPts val="0"/>
                </a:spcBef>
                <a:buNone/>
              </a:pPr>
              <a:r>
                <a:rPr lang="en"/>
                <a:t>+specialBehavior()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...</a:t>
              </a:r>
            </a:p>
          </p:txBody>
        </p:sp>
      </p:grpSp>
      <p:cxnSp>
        <p:nvCxnSpPr>
          <p:cNvPr id="253" name="Shape 253"/>
          <p:cNvCxnSpPr/>
          <p:nvPr/>
        </p:nvCxnSpPr>
        <p:spPr>
          <a:xfrm flipH="1">
            <a:off x="1512875" y="2402675"/>
            <a:ext cx="97800" cy="137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grpSp>
        <p:nvGrpSpPr>
          <p:cNvPr id="254" name="Shape 254"/>
          <p:cNvGrpSpPr/>
          <p:nvPr/>
        </p:nvGrpSpPr>
        <p:grpSpPr>
          <a:xfrm>
            <a:off x="623392" y="3773069"/>
            <a:ext cx="1699655" cy="1007308"/>
            <a:chOff x="6388493" y="1270850"/>
            <a:chExt cx="3340516" cy="1145059"/>
          </a:xfrm>
        </p:grpSpPr>
        <p:sp>
          <p:nvSpPr>
            <p:cNvPr id="255" name="Shape 255"/>
            <p:cNvSpPr/>
            <p:nvPr/>
          </p:nvSpPr>
          <p:spPr>
            <a:xfrm>
              <a:off x="6388493" y="1270850"/>
              <a:ext cx="3340500" cy="476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2000"/>
                <a:t>Racoon</a:t>
              </a:r>
              <a:r>
                <a:rPr lang="en" sz="2000"/>
                <a:t>State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6388509" y="1689009"/>
              <a:ext cx="3340500" cy="7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...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+specialBehavior()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...</a:t>
              </a:r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2485692" y="3809044"/>
            <a:ext cx="1699655" cy="1007308"/>
            <a:chOff x="6388493" y="1270850"/>
            <a:chExt cx="3340516" cy="1145059"/>
          </a:xfrm>
        </p:grpSpPr>
        <p:sp>
          <p:nvSpPr>
            <p:cNvPr id="258" name="Shape 258"/>
            <p:cNvSpPr/>
            <p:nvPr/>
          </p:nvSpPr>
          <p:spPr>
            <a:xfrm>
              <a:off x="6388493" y="1270850"/>
              <a:ext cx="3340500" cy="476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2000"/>
                <a:t>PossumState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6388509" y="1689009"/>
              <a:ext cx="3340500" cy="7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...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+specialBehavior()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...</a:t>
              </a:r>
            </a:p>
          </p:txBody>
        </p:sp>
      </p:grpSp>
      <p:cxnSp>
        <p:nvCxnSpPr>
          <p:cNvPr id="260" name="Shape 260"/>
          <p:cNvCxnSpPr>
            <a:endCxn id="258" idx="0"/>
          </p:cNvCxnSpPr>
          <p:nvPr/>
        </p:nvCxnSpPr>
        <p:spPr>
          <a:xfrm>
            <a:off x="2199115" y="2384644"/>
            <a:ext cx="1136400" cy="142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2829825" y="2411575"/>
            <a:ext cx="2064600" cy="135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grpSp>
        <p:nvGrpSpPr>
          <p:cNvPr id="262" name="Shape 262"/>
          <p:cNvGrpSpPr/>
          <p:nvPr/>
        </p:nvGrpSpPr>
        <p:grpSpPr>
          <a:xfrm>
            <a:off x="4284367" y="3773069"/>
            <a:ext cx="1699655" cy="1007308"/>
            <a:chOff x="6388493" y="1270850"/>
            <a:chExt cx="3340516" cy="1145059"/>
          </a:xfrm>
        </p:grpSpPr>
        <p:sp>
          <p:nvSpPr>
            <p:cNvPr id="263" name="Shape 263"/>
            <p:cNvSpPr/>
            <p:nvPr/>
          </p:nvSpPr>
          <p:spPr>
            <a:xfrm>
              <a:off x="6388493" y="1270850"/>
              <a:ext cx="3340500" cy="476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2000"/>
                <a:t>Rat</a:t>
              </a:r>
              <a:r>
                <a:rPr lang="en" sz="2000"/>
                <a:t>State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6388509" y="1689009"/>
              <a:ext cx="3340500" cy="7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...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+specialBehavior()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...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Menu System - MVC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MenuHandler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Manages input logic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MenuBehavior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Defines menu contents and actions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MenuRenderer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Renders the contents of a menu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