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9"/>
  </p:notesMasterIdLst>
  <p:sldIdLst>
    <p:sldId id="256" r:id="rId2"/>
    <p:sldId id="260" r:id="rId3"/>
    <p:sldId id="261" r:id="rId4"/>
    <p:sldId id="267" r:id="rId5"/>
    <p:sldId id="264" r:id="rId6"/>
    <p:sldId id="259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18115B-CFD1-1AEC-3774-A986EFE780B5}" v="355" dt="2024-11-19T17:21:08.628"/>
    <p1510:client id="{B6EA2DD4-7FB5-1630-24EB-5A469DDDA22C}" v="5" dt="2024-11-18T23:51:49.720"/>
    <p1510:client id="{E2AE322B-70B6-9BCE-2325-BA02D65506D7}" v="4" dt="2024-11-19T17:27:58.0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svg"/><Relationship Id="rId4" Type="http://schemas.openxmlformats.org/officeDocument/2006/relationships/image" Target="../media/image8.svg"/><Relationship Id="rId9" Type="http://schemas.openxmlformats.org/officeDocument/2006/relationships/image" Target="../media/image1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EF152E-62D6-4F7E-B61F-29F1A4402EA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accent3_2" csCatId="accent3" phldr="1"/>
      <dgm:spPr/>
      <dgm:t>
        <a:bodyPr/>
        <a:lstStyle/>
        <a:p>
          <a:endParaRPr lang="en-US"/>
        </a:p>
      </dgm:t>
    </dgm:pt>
    <dgm:pt modelId="{70A766DE-912B-4920-AB63-D768250AA014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Calibri Light" panose="020F0302020204030204"/>
            </a:rPr>
            <a:t>CFO</a:t>
          </a:r>
          <a:r>
            <a:rPr lang="en-US" dirty="0"/>
            <a:t> would like to know the total revenue by year and quarter.</a:t>
          </a:r>
        </a:p>
      </dgm:t>
    </dgm:pt>
    <dgm:pt modelId="{6C5D61FF-F150-4394-AC10-165BC2470C7C}" type="parTrans" cxnId="{353CB4D3-8D62-4807-AB69-16EA23882701}">
      <dgm:prSet/>
      <dgm:spPr/>
      <dgm:t>
        <a:bodyPr/>
        <a:lstStyle/>
        <a:p>
          <a:endParaRPr lang="en-US"/>
        </a:p>
      </dgm:t>
    </dgm:pt>
    <dgm:pt modelId="{AEE6C2F7-9008-4F96-8E5E-5A3C2C308758}" type="sibTrans" cxnId="{353CB4D3-8D62-4807-AB69-16EA23882701}">
      <dgm:prSet/>
      <dgm:spPr/>
      <dgm:t>
        <a:bodyPr/>
        <a:lstStyle/>
        <a:p>
          <a:endParaRPr lang="en-US"/>
        </a:p>
      </dgm:t>
    </dgm:pt>
    <dgm:pt modelId="{932BFA0C-A6E8-48C2-BB31-44078FE17BD3}">
      <dgm:prSet/>
      <dgm:spPr/>
      <dgm:t>
        <a:bodyPr/>
        <a:lstStyle/>
        <a:p>
          <a:pPr rtl="0"/>
          <a:r>
            <a:rPr lang="en-US" dirty="0"/>
            <a:t>The product manager wants to know which products are the </a:t>
          </a:r>
          <a:r>
            <a:rPr lang="en-US" dirty="0">
              <a:latin typeface="Calibri Light" panose="020F0302020204030204"/>
            </a:rPr>
            <a:t>most and least</a:t>
          </a:r>
          <a:r>
            <a:rPr lang="en-US" dirty="0"/>
            <a:t> popular among customers.</a:t>
          </a:r>
        </a:p>
      </dgm:t>
    </dgm:pt>
    <dgm:pt modelId="{5472C88C-0172-4585-808F-238546399072}" type="parTrans" cxnId="{A8B07EEF-8678-4AB4-9EB2-D0E9EC09E091}">
      <dgm:prSet/>
      <dgm:spPr/>
      <dgm:t>
        <a:bodyPr/>
        <a:lstStyle/>
        <a:p>
          <a:endParaRPr lang="en-US"/>
        </a:p>
      </dgm:t>
    </dgm:pt>
    <dgm:pt modelId="{6BCB6128-8521-488E-8CEC-AABA9ECECEAD}" type="sibTrans" cxnId="{A8B07EEF-8678-4AB4-9EB2-D0E9EC09E091}">
      <dgm:prSet/>
      <dgm:spPr/>
      <dgm:t>
        <a:bodyPr/>
        <a:lstStyle/>
        <a:p>
          <a:endParaRPr lang="en-US"/>
        </a:p>
      </dgm:t>
    </dgm:pt>
    <dgm:pt modelId="{7D5DFB01-135A-4819-8B4E-5360A41ECBDD}">
      <dgm:prSet/>
      <dgm:spPr/>
      <dgm:t>
        <a:bodyPr/>
        <a:lstStyle/>
        <a:p>
          <a:r>
            <a:rPr lang="en-US" dirty="0"/>
            <a:t>The product manager wants to know which product type generates the most revenue.</a:t>
          </a:r>
        </a:p>
      </dgm:t>
    </dgm:pt>
    <dgm:pt modelId="{86365C71-2997-42D2-9E68-42FCD5974020}" type="parTrans" cxnId="{72C32FF2-EE63-4A6B-9895-607ED1830935}">
      <dgm:prSet/>
      <dgm:spPr/>
      <dgm:t>
        <a:bodyPr/>
        <a:lstStyle/>
        <a:p>
          <a:endParaRPr lang="en-US"/>
        </a:p>
      </dgm:t>
    </dgm:pt>
    <dgm:pt modelId="{0EFFA52D-CD70-4B2E-A1AF-BF992ADCB4BD}" type="sibTrans" cxnId="{72C32FF2-EE63-4A6B-9895-607ED1830935}">
      <dgm:prSet/>
      <dgm:spPr/>
      <dgm:t>
        <a:bodyPr/>
        <a:lstStyle/>
        <a:p>
          <a:endParaRPr lang="en-US"/>
        </a:p>
      </dgm:t>
    </dgm:pt>
    <dgm:pt modelId="{CFAD0DA5-FC34-41DD-9361-0086273C2B29}">
      <dgm:prSet/>
      <dgm:spPr/>
      <dgm:t>
        <a:bodyPr/>
        <a:lstStyle/>
        <a:p>
          <a:r>
            <a:rPr lang="en-US" dirty="0"/>
            <a:t>The CCO wants to know which products are most popular in each state.</a:t>
          </a:r>
        </a:p>
      </dgm:t>
    </dgm:pt>
    <dgm:pt modelId="{604439F3-AA46-421E-9F0B-083F2D845D19}" type="parTrans" cxnId="{DDA1FE46-9B15-459E-9512-2999E1E29B46}">
      <dgm:prSet/>
      <dgm:spPr/>
      <dgm:t>
        <a:bodyPr/>
        <a:lstStyle/>
        <a:p>
          <a:endParaRPr lang="en-US"/>
        </a:p>
      </dgm:t>
    </dgm:pt>
    <dgm:pt modelId="{C3D0E5C2-5C9C-4784-BD40-7A6907B28E9A}" type="sibTrans" cxnId="{DDA1FE46-9B15-459E-9512-2999E1E29B46}">
      <dgm:prSet/>
      <dgm:spPr/>
      <dgm:t>
        <a:bodyPr/>
        <a:lstStyle/>
        <a:p>
          <a:endParaRPr lang="en-US"/>
        </a:p>
      </dgm:t>
    </dgm:pt>
    <dgm:pt modelId="{13C49C09-0C41-44A4-957B-8BB2108AAB06}">
      <dgm:prSet/>
      <dgm:spPr/>
      <dgm:t>
        <a:bodyPr/>
        <a:lstStyle/>
        <a:p>
          <a:pPr rtl="0"/>
          <a:r>
            <a:rPr lang="en-US" dirty="0">
              <a:solidFill>
                <a:srgbClr val="000000"/>
              </a:solidFill>
              <a:latin typeface="Calibri"/>
              <a:cs typeface="Calibri"/>
            </a:rPr>
            <a:t>The CCO wants to know which products are most popular in each state</a:t>
          </a:r>
          <a:r>
            <a:rPr lang="en-US" dirty="0"/>
            <a:t>.</a:t>
          </a:r>
        </a:p>
      </dgm:t>
    </dgm:pt>
    <dgm:pt modelId="{4F5110D9-AECC-4AE9-9189-01AC422C27F9}" type="parTrans" cxnId="{63BDB8AC-3F98-4B1B-8D3D-33915BA04050}">
      <dgm:prSet/>
      <dgm:spPr/>
      <dgm:t>
        <a:bodyPr/>
        <a:lstStyle/>
        <a:p>
          <a:endParaRPr lang="en-US"/>
        </a:p>
      </dgm:t>
    </dgm:pt>
    <dgm:pt modelId="{B05F2439-8DA5-4D7A-8516-D8891E176087}" type="sibTrans" cxnId="{63BDB8AC-3F98-4B1B-8D3D-33915BA04050}">
      <dgm:prSet/>
      <dgm:spPr/>
      <dgm:t>
        <a:bodyPr/>
        <a:lstStyle/>
        <a:p>
          <a:endParaRPr lang="en-US"/>
        </a:p>
      </dgm:t>
    </dgm:pt>
    <dgm:pt modelId="{2A196C3E-7AFA-4ACD-93C3-1F8FCB6F6C33}">
      <dgm:prSet/>
      <dgm:spPr/>
      <dgm:t>
        <a:bodyPr/>
        <a:lstStyle/>
        <a:p>
          <a:r>
            <a:rPr lang="en-US" dirty="0">
              <a:latin typeface="Calibri Light" panose="020F0302020204030204"/>
            </a:rPr>
            <a:t>The</a:t>
          </a:r>
          <a:r>
            <a:rPr lang="en-US" dirty="0"/>
            <a:t> CFO wants to know which states generate the most revenue, broken down by product type.</a:t>
          </a:r>
        </a:p>
      </dgm:t>
    </dgm:pt>
    <dgm:pt modelId="{247E2CA3-4139-4C82-B853-2DAD8908910B}" type="parTrans" cxnId="{970570BA-98F4-49C5-99B5-08FCE1FCD099}">
      <dgm:prSet/>
      <dgm:spPr/>
      <dgm:t>
        <a:bodyPr/>
        <a:lstStyle/>
        <a:p>
          <a:endParaRPr lang="en-US"/>
        </a:p>
      </dgm:t>
    </dgm:pt>
    <dgm:pt modelId="{A97FB6AB-7946-4A15-A07F-F9244559C5D2}" type="sibTrans" cxnId="{970570BA-98F4-49C5-99B5-08FCE1FCD099}">
      <dgm:prSet/>
      <dgm:spPr/>
      <dgm:t>
        <a:bodyPr/>
        <a:lstStyle/>
        <a:p>
          <a:endParaRPr lang="en-US"/>
        </a:p>
      </dgm:t>
    </dgm:pt>
    <dgm:pt modelId="{2A0A9469-F069-431B-A361-A5D4CBE593B3}" type="pres">
      <dgm:prSet presAssocID="{91EF152E-62D6-4F7E-B61F-29F1A4402EAF}" presName="root" presStyleCnt="0">
        <dgm:presLayoutVars>
          <dgm:dir/>
          <dgm:resizeHandles val="exact"/>
        </dgm:presLayoutVars>
      </dgm:prSet>
      <dgm:spPr/>
    </dgm:pt>
    <dgm:pt modelId="{0A39FCA3-7CC6-4249-B9E2-5D0202E07C18}" type="pres">
      <dgm:prSet presAssocID="{91EF152E-62D6-4F7E-B61F-29F1A4402EAF}" presName="container" presStyleCnt="0">
        <dgm:presLayoutVars>
          <dgm:dir/>
          <dgm:resizeHandles val="exact"/>
        </dgm:presLayoutVars>
      </dgm:prSet>
      <dgm:spPr/>
    </dgm:pt>
    <dgm:pt modelId="{9E6782A0-9942-4F5D-A660-D886513600BA}" type="pres">
      <dgm:prSet presAssocID="{70A766DE-912B-4920-AB63-D768250AA014}" presName="compNode" presStyleCnt="0"/>
      <dgm:spPr/>
    </dgm:pt>
    <dgm:pt modelId="{D0435E9E-ADC0-42FA-BDF7-BBEDE404A617}" type="pres">
      <dgm:prSet presAssocID="{70A766DE-912B-4920-AB63-D768250AA014}" presName="iconBgRect" presStyleLbl="bgShp" presStyleIdx="0" presStyleCnt="6"/>
      <dgm:spPr>
        <a:solidFill>
          <a:schemeClr val="accent4"/>
        </a:solidFill>
      </dgm:spPr>
    </dgm:pt>
    <dgm:pt modelId="{D37C13BA-827E-420A-BCA7-B01C47FECB51}" type="pres">
      <dgm:prSet presAssocID="{70A766DE-912B-4920-AB63-D768250AA01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759D4A0E-4B16-468E-A972-81C678123164}" type="pres">
      <dgm:prSet presAssocID="{70A766DE-912B-4920-AB63-D768250AA014}" presName="spaceRect" presStyleCnt="0"/>
      <dgm:spPr/>
    </dgm:pt>
    <dgm:pt modelId="{8A2DB982-5D6C-46C3-833A-91DBAE54CF28}" type="pres">
      <dgm:prSet presAssocID="{70A766DE-912B-4920-AB63-D768250AA014}" presName="textRect" presStyleLbl="revTx" presStyleIdx="0" presStyleCnt="6">
        <dgm:presLayoutVars>
          <dgm:chMax val="1"/>
          <dgm:chPref val="1"/>
        </dgm:presLayoutVars>
      </dgm:prSet>
      <dgm:spPr/>
    </dgm:pt>
    <dgm:pt modelId="{9A61AC8E-30EE-47F5-B22F-513A8CF174D6}" type="pres">
      <dgm:prSet presAssocID="{AEE6C2F7-9008-4F96-8E5E-5A3C2C308758}" presName="sibTrans" presStyleLbl="sibTrans2D1" presStyleIdx="0" presStyleCnt="0"/>
      <dgm:spPr/>
    </dgm:pt>
    <dgm:pt modelId="{3DA49B9A-683F-4351-A893-EBA21C41D324}" type="pres">
      <dgm:prSet presAssocID="{932BFA0C-A6E8-48C2-BB31-44078FE17BD3}" presName="compNode" presStyleCnt="0"/>
      <dgm:spPr/>
    </dgm:pt>
    <dgm:pt modelId="{45735F49-DA8D-4B93-9FBD-B6FC9EBC6465}" type="pres">
      <dgm:prSet presAssocID="{932BFA0C-A6E8-48C2-BB31-44078FE17BD3}" presName="iconBgRect" presStyleLbl="bgShp" presStyleIdx="1" presStyleCnt="6"/>
      <dgm:spPr>
        <a:solidFill>
          <a:schemeClr val="accent4"/>
        </a:solidFill>
      </dgm:spPr>
    </dgm:pt>
    <dgm:pt modelId="{36B27E2A-F39E-47B0-9DB7-DBF9494F76C6}" type="pres">
      <dgm:prSet presAssocID="{932BFA0C-A6E8-48C2-BB31-44078FE17BD3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osk"/>
        </a:ext>
      </dgm:extLst>
    </dgm:pt>
    <dgm:pt modelId="{8BC9C079-C503-4D03-AB76-68E8F82D95A6}" type="pres">
      <dgm:prSet presAssocID="{932BFA0C-A6E8-48C2-BB31-44078FE17BD3}" presName="spaceRect" presStyleCnt="0"/>
      <dgm:spPr/>
    </dgm:pt>
    <dgm:pt modelId="{46921E30-B7A7-4646-9F0D-107F0BAA0734}" type="pres">
      <dgm:prSet presAssocID="{932BFA0C-A6E8-48C2-BB31-44078FE17BD3}" presName="textRect" presStyleLbl="revTx" presStyleIdx="1" presStyleCnt="6">
        <dgm:presLayoutVars>
          <dgm:chMax val="1"/>
          <dgm:chPref val="1"/>
        </dgm:presLayoutVars>
      </dgm:prSet>
      <dgm:spPr/>
    </dgm:pt>
    <dgm:pt modelId="{CD3D1E02-D38C-4917-9660-DE7C6029EBD8}" type="pres">
      <dgm:prSet presAssocID="{6BCB6128-8521-488E-8CEC-AABA9ECECEAD}" presName="sibTrans" presStyleLbl="sibTrans2D1" presStyleIdx="0" presStyleCnt="0"/>
      <dgm:spPr/>
    </dgm:pt>
    <dgm:pt modelId="{058D7E28-197A-4C25-860E-A312A7546878}" type="pres">
      <dgm:prSet presAssocID="{7D5DFB01-135A-4819-8B4E-5360A41ECBDD}" presName="compNode" presStyleCnt="0"/>
      <dgm:spPr/>
    </dgm:pt>
    <dgm:pt modelId="{6A63831A-71CD-4079-AEDF-72CD127386D4}" type="pres">
      <dgm:prSet presAssocID="{7D5DFB01-135A-4819-8B4E-5360A41ECBDD}" presName="iconBgRect" presStyleLbl="bgShp" presStyleIdx="2" presStyleCnt="6"/>
      <dgm:spPr>
        <a:solidFill>
          <a:schemeClr val="accent4"/>
        </a:solidFill>
      </dgm:spPr>
    </dgm:pt>
    <dgm:pt modelId="{2BE73604-EC77-40B0-96E0-655CA33D1601}" type="pres">
      <dgm:prSet presAssocID="{7D5DFB01-135A-4819-8B4E-5360A41ECBD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35B12A4-BAF0-48ED-A6BC-5E8258A316F5}" type="pres">
      <dgm:prSet presAssocID="{7D5DFB01-135A-4819-8B4E-5360A41ECBDD}" presName="spaceRect" presStyleCnt="0"/>
      <dgm:spPr/>
    </dgm:pt>
    <dgm:pt modelId="{D1015275-3BC6-4A70-BED5-A7FC0D403636}" type="pres">
      <dgm:prSet presAssocID="{7D5DFB01-135A-4819-8B4E-5360A41ECBDD}" presName="textRect" presStyleLbl="revTx" presStyleIdx="2" presStyleCnt="6">
        <dgm:presLayoutVars>
          <dgm:chMax val="1"/>
          <dgm:chPref val="1"/>
        </dgm:presLayoutVars>
      </dgm:prSet>
      <dgm:spPr/>
    </dgm:pt>
    <dgm:pt modelId="{364B3B55-B7D7-42B7-87E5-1F768D10303B}" type="pres">
      <dgm:prSet presAssocID="{0EFFA52D-CD70-4B2E-A1AF-BF992ADCB4BD}" presName="sibTrans" presStyleLbl="sibTrans2D1" presStyleIdx="0" presStyleCnt="0"/>
      <dgm:spPr/>
    </dgm:pt>
    <dgm:pt modelId="{3AF25EA1-FA57-43B2-9F61-A8CB009216F1}" type="pres">
      <dgm:prSet presAssocID="{CFAD0DA5-FC34-41DD-9361-0086273C2B29}" presName="compNode" presStyleCnt="0"/>
      <dgm:spPr/>
    </dgm:pt>
    <dgm:pt modelId="{C970EEC0-72DA-403A-AEA6-05DA22489E42}" type="pres">
      <dgm:prSet presAssocID="{CFAD0DA5-FC34-41DD-9361-0086273C2B29}" presName="iconBgRect" presStyleLbl="bgShp" presStyleIdx="3" presStyleCnt="6"/>
      <dgm:spPr>
        <a:solidFill>
          <a:schemeClr val="accent4"/>
        </a:solidFill>
      </dgm:spPr>
    </dgm:pt>
    <dgm:pt modelId="{67A729F6-DC83-4B1E-BDD0-73D8C9250674}" type="pres">
      <dgm:prSet presAssocID="{CFAD0DA5-FC34-41DD-9361-0086273C2B2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wn"/>
        </a:ext>
      </dgm:extLst>
    </dgm:pt>
    <dgm:pt modelId="{E2AB1A3C-A60F-4934-B0BC-41FADFA8A08C}" type="pres">
      <dgm:prSet presAssocID="{CFAD0DA5-FC34-41DD-9361-0086273C2B29}" presName="spaceRect" presStyleCnt="0"/>
      <dgm:spPr/>
    </dgm:pt>
    <dgm:pt modelId="{2E10F030-36A9-4608-94B3-7497279EE8E3}" type="pres">
      <dgm:prSet presAssocID="{CFAD0DA5-FC34-41DD-9361-0086273C2B29}" presName="textRect" presStyleLbl="revTx" presStyleIdx="3" presStyleCnt="6">
        <dgm:presLayoutVars>
          <dgm:chMax val="1"/>
          <dgm:chPref val="1"/>
        </dgm:presLayoutVars>
      </dgm:prSet>
      <dgm:spPr/>
    </dgm:pt>
    <dgm:pt modelId="{435AEB48-1E7F-4637-A3E6-B53DC837FC43}" type="pres">
      <dgm:prSet presAssocID="{C3D0E5C2-5C9C-4784-BD40-7A6907B28E9A}" presName="sibTrans" presStyleLbl="sibTrans2D1" presStyleIdx="0" presStyleCnt="0"/>
      <dgm:spPr/>
    </dgm:pt>
    <dgm:pt modelId="{249D1928-893B-458E-B9BB-0F65FD2A75EA}" type="pres">
      <dgm:prSet presAssocID="{13C49C09-0C41-44A4-957B-8BB2108AAB06}" presName="compNode" presStyleCnt="0"/>
      <dgm:spPr/>
    </dgm:pt>
    <dgm:pt modelId="{E5F28A09-6048-48B3-9B74-2B16102C8172}" type="pres">
      <dgm:prSet presAssocID="{13C49C09-0C41-44A4-957B-8BB2108AAB06}" presName="iconBgRect" presStyleLbl="bgShp" presStyleIdx="4" presStyleCnt="6"/>
      <dgm:spPr>
        <a:solidFill>
          <a:schemeClr val="accent4"/>
        </a:solidFill>
      </dgm:spPr>
    </dgm:pt>
    <dgm:pt modelId="{8276EC7E-520B-4F02-9534-C0A1D763A187}" type="pres">
      <dgm:prSet presAssocID="{13C49C09-0C41-44A4-957B-8BB2108AAB0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41CCEEB3-6FA3-43AE-A5D8-9A687434E71D}" type="pres">
      <dgm:prSet presAssocID="{13C49C09-0C41-44A4-957B-8BB2108AAB06}" presName="spaceRect" presStyleCnt="0"/>
      <dgm:spPr/>
    </dgm:pt>
    <dgm:pt modelId="{298801F1-8441-4651-83B0-9AF1F1D235E2}" type="pres">
      <dgm:prSet presAssocID="{13C49C09-0C41-44A4-957B-8BB2108AAB06}" presName="textRect" presStyleLbl="revTx" presStyleIdx="4" presStyleCnt="6">
        <dgm:presLayoutVars>
          <dgm:chMax val="1"/>
          <dgm:chPref val="1"/>
        </dgm:presLayoutVars>
      </dgm:prSet>
      <dgm:spPr/>
    </dgm:pt>
    <dgm:pt modelId="{AA829D14-8AEC-42EE-8113-85C3B068E4E3}" type="pres">
      <dgm:prSet presAssocID="{B05F2439-8DA5-4D7A-8516-D8891E176087}" presName="sibTrans" presStyleLbl="sibTrans2D1" presStyleIdx="0" presStyleCnt="0"/>
      <dgm:spPr/>
    </dgm:pt>
    <dgm:pt modelId="{169D95EC-DD0F-45F0-829D-2465E68A95F8}" type="pres">
      <dgm:prSet presAssocID="{2A196C3E-7AFA-4ACD-93C3-1F8FCB6F6C33}" presName="compNode" presStyleCnt="0"/>
      <dgm:spPr/>
    </dgm:pt>
    <dgm:pt modelId="{A56EBF4B-3720-41FF-9017-8BA207AF2AAF}" type="pres">
      <dgm:prSet presAssocID="{2A196C3E-7AFA-4ACD-93C3-1F8FCB6F6C33}" presName="iconBgRect" presStyleLbl="bgShp" presStyleIdx="5" presStyleCnt="6"/>
      <dgm:spPr>
        <a:solidFill>
          <a:schemeClr val="accent4"/>
        </a:solidFill>
      </dgm:spPr>
    </dgm:pt>
    <dgm:pt modelId="{22B1EB31-7102-46AE-98FA-86E77A9E4985}" type="pres">
      <dgm:prSet presAssocID="{2A196C3E-7AFA-4ACD-93C3-1F8FCB6F6C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D7EFDAFF-3A37-4D79-B0D0-D9FD4A930971}" type="pres">
      <dgm:prSet presAssocID="{2A196C3E-7AFA-4ACD-93C3-1F8FCB6F6C33}" presName="spaceRect" presStyleCnt="0"/>
      <dgm:spPr/>
    </dgm:pt>
    <dgm:pt modelId="{545F49E3-25EB-4179-A29F-EE2278A7EEC5}" type="pres">
      <dgm:prSet presAssocID="{2A196C3E-7AFA-4ACD-93C3-1F8FCB6F6C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95F0ED04-AE00-E847-B921-F205CAE067B8}" type="presOf" srcId="{C3D0E5C2-5C9C-4784-BD40-7A6907B28E9A}" destId="{435AEB48-1E7F-4637-A3E6-B53DC837FC43}" srcOrd="0" destOrd="0" presId="urn:microsoft.com/office/officeart/2018/2/layout/IconCircleList"/>
    <dgm:cxn modelId="{1004E211-372A-6C43-8BD5-E2C03B3B7064}" type="presOf" srcId="{CFAD0DA5-FC34-41DD-9361-0086273C2B29}" destId="{2E10F030-36A9-4608-94B3-7497279EE8E3}" srcOrd="0" destOrd="0" presId="urn:microsoft.com/office/officeart/2018/2/layout/IconCircleList"/>
    <dgm:cxn modelId="{D3EB4012-3BF2-B44D-A08F-539D27C0F641}" type="presOf" srcId="{AEE6C2F7-9008-4F96-8E5E-5A3C2C308758}" destId="{9A61AC8E-30EE-47F5-B22F-513A8CF174D6}" srcOrd="0" destOrd="0" presId="urn:microsoft.com/office/officeart/2018/2/layout/IconCircleList"/>
    <dgm:cxn modelId="{A24DDF2E-C62E-8C48-BAC6-3F53EB2A2897}" type="presOf" srcId="{B05F2439-8DA5-4D7A-8516-D8891E176087}" destId="{AA829D14-8AEC-42EE-8113-85C3B068E4E3}" srcOrd="0" destOrd="0" presId="urn:microsoft.com/office/officeart/2018/2/layout/IconCircleList"/>
    <dgm:cxn modelId="{DDA1FE46-9B15-459E-9512-2999E1E29B46}" srcId="{91EF152E-62D6-4F7E-B61F-29F1A4402EAF}" destId="{CFAD0DA5-FC34-41DD-9361-0086273C2B29}" srcOrd="3" destOrd="0" parTransId="{604439F3-AA46-421E-9F0B-083F2D845D19}" sibTransId="{C3D0E5C2-5C9C-4784-BD40-7A6907B28E9A}"/>
    <dgm:cxn modelId="{7738D372-3739-5945-B22B-F51161C6E16D}" type="presOf" srcId="{13C49C09-0C41-44A4-957B-8BB2108AAB06}" destId="{298801F1-8441-4651-83B0-9AF1F1D235E2}" srcOrd="0" destOrd="0" presId="urn:microsoft.com/office/officeart/2018/2/layout/IconCircleList"/>
    <dgm:cxn modelId="{74ABEA82-F11E-9746-9FCC-A13EB1721595}" type="presOf" srcId="{0EFFA52D-CD70-4B2E-A1AF-BF992ADCB4BD}" destId="{364B3B55-B7D7-42B7-87E5-1F768D10303B}" srcOrd="0" destOrd="0" presId="urn:microsoft.com/office/officeart/2018/2/layout/IconCircleList"/>
    <dgm:cxn modelId="{63BDB8AC-3F98-4B1B-8D3D-33915BA04050}" srcId="{91EF152E-62D6-4F7E-B61F-29F1A4402EAF}" destId="{13C49C09-0C41-44A4-957B-8BB2108AAB06}" srcOrd="4" destOrd="0" parTransId="{4F5110D9-AECC-4AE9-9189-01AC422C27F9}" sibTransId="{B05F2439-8DA5-4D7A-8516-D8891E176087}"/>
    <dgm:cxn modelId="{A2C16CB9-8536-DD4B-99FB-07EFF49A6CC9}" type="presOf" srcId="{91EF152E-62D6-4F7E-B61F-29F1A4402EAF}" destId="{2A0A9469-F069-431B-A361-A5D4CBE593B3}" srcOrd="0" destOrd="0" presId="urn:microsoft.com/office/officeart/2018/2/layout/IconCircleList"/>
    <dgm:cxn modelId="{970570BA-98F4-49C5-99B5-08FCE1FCD099}" srcId="{91EF152E-62D6-4F7E-B61F-29F1A4402EAF}" destId="{2A196C3E-7AFA-4ACD-93C3-1F8FCB6F6C33}" srcOrd="5" destOrd="0" parTransId="{247E2CA3-4139-4C82-B853-2DAD8908910B}" sibTransId="{A97FB6AB-7946-4A15-A07F-F9244559C5D2}"/>
    <dgm:cxn modelId="{353CB4D3-8D62-4807-AB69-16EA23882701}" srcId="{91EF152E-62D6-4F7E-B61F-29F1A4402EAF}" destId="{70A766DE-912B-4920-AB63-D768250AA014}" srcOrd="0" destOrd="0" parTransId="{6C5D61FF-F150-4394-AC10-165BC2470C7C}" sibTransId="{AEE6C2F7-9008-4F96-8E5E-5A3C2C308758}"/>
    <dgm:cxn modelId="{E2EFB4E0-95A3-5A4B-85FE-B0937D7C397E}" type="presOf" srcId="{7D5DFB01-135A-4819-8B4E-5360A41ECBDD}" destId="{D1015275-3BC6-4A70-BED5-A7FC0D403636}" srcOrd="0" destOrd="0" presId="urn:microsoft.com/office/officeart/2018/2/layout/IconCircleList"/>
    <dgm:cxn modelId="{EFA107E9-AB94-7F41-9FE6-6FA536FFB58A}" type="presOf" srcId="{6BCB6128-8521-488E-8CEC-AABA9ECECEAD}" destId="{CD3D1E02-D38C-4917-9660-DE7C6029EBD8}" srcOrd="0" destOrd="0" presId="urn:microsoft.com/office/officeart/2018/2/layout/IconCircleList"/>
    <dgm:cxn modelId="{29D36CEE-38F6-6145-8ED5-CF7702549A06}" type="presOf" srcId="{932BFA0C-A6E8-48C2-BB31-44078FE17BD3}" destId="{46921E30-B7A7-4646-9F0D-107F0BAA0734}" srcOrd="0" destOrd="0" presId="urn:microsoft.com/office/officeart/2018/2/layout/IconCircleList"/>
    <dgm:cxn modelId="{A8B07EEF-8678-4AB4-9EB2-D0E9EC09E091}" srcId="{91EF152E-62D6-4F7E-B61F-29F1A4402EAF}" destId="{932BFA0C-A6E8-48C2-BB31-44078FE17BD3}" srcOrd="1" destOrd="0" parTransId="{5472C88C-0172-4585-808F-238546399072}" sibTransId="{6BCB6128-8521-488E-8CEC-AABA9ECECEAD}"/>
    <dgm:cxn modelId="{BC0FFAF0-C792-4C41-8473-FC19FFEB3F17}" type="presOf" srcId="{70A766DE-912B-4920-AB63-D768250AA014}" destId="{8A2DB982-5D6C-46C3-833A-91DBAE54CF28}" srcOrd="0" destOrd="0" presId="urn:microsoft.com/office/officeart/2018/2/layout/IconCircleList"/>
    <dgm:cxn modelId="{72C32FF2-EE63-4A6B-9895-607ED1830935}" srcId="{91EF152E-62D6-4F7E-B61F-29F1A4402EAF}" destId="{7D5DFB01-135A-4819-8B4E-5360A41ECBDD}" srcOrd="2" destOrd="0" parTransId="{86365C71-2997-42D2-9E68-42FCD5974020}" sibTransId="{0EFFA52D-CD70-4B2E-A1AF-BF992ADCB4BD}"/>
    <dgm:cxn modelId="{DE9CE3FE-B10B-F048-85DF-0E0D123A8FEA}" type="presOf" srcId="{2A196C3E-7AFA-4ACD-93C3-1F8FCB6F6C33}" destId="{545F49E3-25EB-4179-A29F-EE2278A7EEC5}" srcOrd="0" destOrd="0" presId="urn:microsoft.com/office/officeart/2018/2/layout/IconCircleList"/>
    <dgm:cxn modelId="{93FEF54C-EF87-E046-9936-8BC838A80290}" type="presParOf" srcId="{2A0A9469-F069-431B-A361-A5D4CBE593B3}" destId="{0A39FCA3-7CC6-4249-B9E2-5D0202E07C18}" srcOrd="0" destOrd="0" presId="urn:microsoft.com/office/officeart/2018/2/layout/IconCircleList"/>
    <dgm:cxn modelId="{AD7181CD-B644-6F41-A6D8-D0807CA238C4}" type="presParOf" srcId="{0A39FCA3-7CC6-4249-B9E2-5D0202E07C18}" destId="{9E6782A0-9942-4F5D-A660-D886513600BA}" srcOrd="0" destOrd="0" presId="urn:microsoft.com/office/officeart/2018/2/layout/IconCircleList"/>
    <dgm:cxn modelId="{AB24AE74-13D4-434D-8E36-C318B1A02C91}" type="presParOf" srcId="{9E6782A0-9942-4F5D-A660-D886513600BA}" destId="{D0435E9E-ADC0-42FA-BDF7-BBEDE404A617}" srcOrd="0" destOrd="0" presId="urn:microsoft.com/office/officeart/2018/2/layout/IconCircleList"/>
    <dgm:cxn modelId="{382FAA76-179F-BB4B-9159-EA48C435B5B8}" type="presParOf" srcId="{9E6782A0-9942-4F5D-A660-D886513600BA}" destId="{D37C13BA-827E-420A-BCA7-B01C47FECB51}" srcOrd="1" destOrd="0" presId="urn:microsoft.com/office/officeart/2018/2/layout/IconCircleList"/>
    <dgm:cxn modelId="{2129DA68-7685-CF4A-AC71-4987A7AC2D5B}" type="presParOf" srcId="{9E6782A0-9942-4F5D-A660-D886513600BA}" destId="{759D4A0E-4B16-468E-A972-81C678123164}" srcOrd="2" destOrd="0" presId="urn:microsoft.com/office/officeart/2018/2/layout/IconCircleList"/>
    <dgm:cxn modelId="{F3608923-59DD-2B4D-8DD2-B56E7AF93155}" type="presParOf" srcId="{9E6782A0-9942-4F5D-A660-D886513600BA}" destId="{8A2DB982-5D6C-46C3-833A-91DBAE54CF28}" srcOrd="3" destOrd="0" presId="urn:microsoft.com/office/officeart/2018/2/layout/IconCircleList"/>
    <dgm:cxn modelId="{2093A1C9-AFDB-F346-8263-AEC31BA6AE6C}" type="presParOf" srcId="{0A39FCA3-7CC6-4249-B9E2-5D0202E07C18}" destId="{9A61AC8E-30EE-47F5-B22F-513A8CF174D6}" srcOrd="1" destOrd="0" presId="urn:microsoft.com/office/officeart/2018/2/layout/IconCircleList"/>
    <dgm:cxn modelId="{5C44172C-8BF4-B142-B91A-DA052D212004}" type="presParOf" srcId="{0A39FCA3-7CC6-4249-B9E2-5D0202E07C18}" destId="{3DA49B9A-683F-4351-A893-EBA21C41D324}" srcOrd="2" destOrd="0" presId="urn:microsoft.com/office/officeart/2018/2/layout/IconCircleList"/>
    <dgm:cxn modelId="{2659DF90-73E3-7F4E-B49E-D8FB3A3E0275}" type="presParOf" srcId="{3DA49B9A-683F-4351-A893-EBA21C41D324}" destId="{45735F49-DA8D-4B93-9FBD-B6FC9EBC6465}" srcOrd="0" destOrd="0" presId="urn:microsoft.com/office/officeart/2018/2/layout/IconCircleList"/>
    <dgm:cxn modelId="{2A75BA6F-6E7F-F044-AEE0-AE0ABC3AA278}" type="presParOf" srcId="{3DA49B9A-683F-4351-A893-EBA21C41D324}" destId="{36B27E2A-F39E-47B0-9DB7-DBF9494F76C6}" srcOrd="1" destOrd="0" presId="urn:microsoft.com/office/officeart/2018/2/layout/IconCircleList"/>
    <dgm:cxn modelId="{AE89C955-3AD1-C24F-89CD-676F9F566274}" type="presParOf" srcId="{3DA49B9A-683F-4351-A893-EBA21C41D324}" destId="{8BC9C079-C503-4D03-AB76-68E8F82D95A6}" srcOrd="2" destOrd="0" presId="urn:microsoft.com/office/officeart/2018/2/layout/IconCircleList"/>
    <dgm:cxn modelId="{264C6B9A-6026-A149-9027-070E5B067854}" type="presParOf" srcId="{3DA49B9A-683F-4351-A893-EBA21C41D324}" destId="{46921E30-B7A7-4646-9F0D-107F0BAA0734}" srcOrd="3" destOrd="0" presId="urn:microsoft.com/office/officeart/2018/2/layout/IconCircleList"/>
    <dgm:cxn modelId="{4CB06F47-2CD6-4E49-B63B-4F223E4A6310}" type="presParOf" srcId="{0A39FCA3-7CC6-4249-B9E2-5D0202E07C18}" destId="{CD3D1E02-D38C-4917-9660-DE7C6029EBD8}" srcOrd="3" destOrd="0" presId="urn:microsoft.com/office/officeart/2018/2/layout/IconCircleList"/>
    <dgm:cxn modelId="{03E2B36D-2F03-AF40-AC1E-703A135DE6CB}" type="presParOf" srcId="{0A39FCA3-7CC6-4249-B9E2-5D0202E07C18}" destId="{058D7E28-197A-4C25-860E-A312A7546878}" srcOrd="4" destOrd="0" presId="urn:microsoft.com/office/officeart/2018/2/layout/IconCircleList"/>
    <dgm:cxn modelId="{AB5232E6-E475-1340-A984-3ED3E508E2DF}" type="presParOf" srcId="{058D7E28-197A-4C25-860E-A312A7546878}" destId="{6A63831A-71CD-4079-AEDF-72CD127386D4}" srcOrd="0" destOrd="0" presId="urn:microsoft.com/office/officeart/2018/2/layout/IconCircleList"/>
    <dgm:cxn modelId="{56B5167C-62C8-4E45-B447-B2B4E8FB5E81}" type="presParOf" srcId="{058D7E28-197A-4C25-860E-A312A7546878}" destId="{2BE73604-EC77-40B0-96E0-655CA33D1601}" srcOrd="1" destOrd="0" presId="urn:microsoft.com/office/officeart/2018/2/layout/IconCircleList"/>
    <dgm:cxn modelId="{610AFFAE-2EF3-B542-BA11-09CC6B90A94C}" type="presParOf" srcId="{058D7E28-197A-4C25-860E-A312A7546878}" destId="{B35B12A4-BAF0-48ED-A6BC-5E8258A316F5}" srcOrd="2" destOrd="0" presId="urn:microsoft.com/office/officeart/2018/2/layout/IconCircleList"/>
    <dgm:cxn modelId="{A8221DDB-0B88-DB4D-AAF7-33AE94EBAF29}" type="presParOf" srcId="{058D7E28-197A-4C25-860E-A312A7546878}" destId="{D1015275-3BC6-4A70-BED5-A7FC0D403636}" srcOrd="3" destOrd="0" presId="urn:microsoft.com/office/officeart/2018/2/layout/IconCircleList"/>
    <dgm:cxn modelId="{8EF1739B-0631-DB40-BD9C-4DD3E6B65400}" type="presParOf" srcId="{0A39FCA3-7CC6-4249-B9E2-5D0202E07C18}" destId="{364B3B55-B7D7-42B7-87E5-1F768D10303B}" srcOrd="5" destOrd="0" presId="urn:microsoft.com/office/officeart/2018/2/layout/IconCircleList"/>
    <dgm:cxn modelId="{B6B6D3DC-133F-C14F-8414-E1A98E17B93C}" type="presParOf" srcId="{0A39FCA3-7CC6-4249-B9E2-5D0202E07C18}" destId="{3AF25EA1-FA57-43B2-9F61-A8CB009216F1}" srcOrd="6" destOrd="0" presId="urn:microsoft.com/office/officeart/2018/2/layout/IconCircleList"/>
    <dgm:cxn modelId="{06F7B0B1-416E-7849-A9CD-6DF7EBE00358}" type="presParOf" srcId="{3AF25EA1-FA57-43B2-9F61-A8CB009216F1}" destId="{C970EEC0-72DA-403A-AEA6-05DA22489E42}" srcOrd="0" destOrd="0" presId="urn:microsoft.com/office/officeart/2018/2/layout/IconCircleList"/>
    <dgm:cxn modelId="{2C163AD1-0FC2-AF42-8B70-86B4E7B0308A}" type="presParOf" srcId="{3AF25EA1-FA57-43B2-9F61-A8CB009216F1}" destId="{67A729F6-DC83-4B1E-BDD0-73D8C9250674}" srcOrd="1" destOrd="0" presId="urn:microsoft.com/office/officeart/2018/2/layout/IconCircleList"/>
    <dgm:cxn modelId="{CF76EDCF-4B20-E34D-9B20-EB5576025523}" type="presParOf" srcId="{3AF25EA1-FA57-43B2-9F61-A8CB009216F1}" destId="{E2AB1A3C-A60F-4934-B0BC-41FADFA8A08C}" srcOrd="2" destOrd="0" presId="urn:microsoft.com/office/officeart/2018/2/layout/IconCircleList"/>
    <dgm:cxn modelId="{8A3CBFDC-038E-FB45-A7D7-49E2E6894CCF}" type="presParOf" srcId="{3AF25EA1-FA57-43B2-9F61-A8CB009216F1}" destId="{2E10F030-36A9-4608-94B3-7497279EE8E3}" srcOrd="3" destOrd="0" presId="urn:microsoft.com/office/officeart/2018/2/layout/IconCircleList"/>
    <dgm:cxn modelId="{125C5A66-C2E8-2542-B182-5B6B3ADD98A2}" type="presParOf" srcId="{0A39FCA3-7CC6-4249-B9E2-5D0202E07C18}" destId="{435AEB48-1E7F-4637-A3E6-B53DC837FC43}" srcOrd="7" destOrd="0" presId="urn:microsoft.com/office/officeart/2018/2/layout/IconCircleList"/>
    <dgm:cxn modelId="{994B3F99-F80D-A04E-90C4-3D8A4CC6545D}" type="presParOf" srcId="{0A39FCA3-7CC6-4249-B9E2-5D0202E07C18}" destId="{249D1928-893B-458E-B9BB-0F65FD2A75EA}" srcOrd="8" destOrd="0" presId="urn:microsoft.com/office/officeart/2018/2/layout/IconCircleList"/>
    <dgm:cxn modelId="{4BA1D589-A395-FA49-8609-C69F284A5DB9}" type="presParOf" srcId="{249D1928-893B-458E-B9BB-0F65FD2A75EA}" destId="{E5F28A09-6048-48B3-9B74-2B16102C8172}" srcOrd="0" destOrd="0" presId="urn:microsoft.com/office/officeart/2018/2/layout/IconCircleList"/>
    <dgm:cxn modelId="{6593FC9D-D9AB-164B-A755-BAD69A43D349}" type="presParOf" srcId="{249D1928-893B-458E-B9BB-0F65FD2A75EA}" destId="{8276EC7E-520B-4F02-9534-C0A1D763A187}" srcOrd="1" destOrd="0" presId="urn:microsoft.com/office/officeart/2018/2/layout/IconCircleList"/>
    <dgm:cxn modelId="{1C76C2F7-B958-0449-B541-E9F12FA7CC18}" type="presParOf" srcId="{249D1928-893B-458E-B9BB-0F65FD2A75EA}" destId="{41CCEEB3-6FA3-43AE-A5D8-9A687434E71D}" srcOrd="2" destOrd="0" presId="urn:microsoft.com/office/officeart/2018/2/layout/IconCircleList"/>
    <dgm:cxn modelId="{10C29DC1-4BC6-E94E-ABD0-D3E735DD452F}" type="presParOf" srcId="{249D1928-893B-458E-B9BB-0F65FD2A75EA}" destId="{298801F1-8441-4651-83B0-9AF1F1D235E2}" srcOrd="3" destOrd="0" presId="urn:microsoft.com/office/officeart/2018/2/layout/IconCircleList"/>
    <dgm:cxn modelId="{7018C0A1-AF16-0742-9600-3DB785A82692}" type="presParOf" srcId="{0A39FCA3-7CC6-4249-B9E2-5D0202E07C18}" destId="{AA829D14-8AEC-42EE-8113-85C3B068E4E3}" srcOrd="9" destOrd="0" presId="urn:microsoft.com/office/officeart/2018/2/layout/IconCircleList"/>
    <dgm:cxn modelId="{8BFFC39E-B4CC-DD4A-9E7A-A554A6EB9A78}" type="presParOf" srcId="{0A39FCA3-7CC6-4249-B9E2-5D0202E07C18}" destId="{169D95EC-DD0F-45F0-829D-2465E68A95F8}" srcOrd="10" destOrd="0" presId="urn:microsoft.com/office/officeart/2018/2/layout/IconCircleList"/>
    <dgm:cxn modelId="{3F6B5D52-A526-1044-9EA6-B6BDD92646FC}" type="presParOf" srcId="{169D95EC-DD0F-45F0-829D-2465E68A95F8}" destId="{A56EBF4B-3720-41FF-9017-8BA207AF2AAF}" srcOrd="0" destOrd="0" presId="urn:microsoft.com/office/officeart/2018/2/layout/IconCircleList"/>
    <dgm:cxn modelId="{547911D9-2882-6C4A-BC33-03AAD5EDFBB4}" type="presParOf" srcId="{169D95EC-DD0F-45F0-829D-2465E68A95F8}" destId="{22B1EB31-7102-46AE-98FA-86E77A9E4985}" srcOrd="1" destOrd="0" presId="urn:microsoft.com/office/officeart/2018/2/layout/IconCircleList"/>
    <dgm:cxn modelId="{D37A9798-7E91-5744-BC5B-35CCB6CABABA}" type="presParOf" srcId="{169D95EC-DD0F-45F0-829D-2465E68A95F8}" destId="{D7EFDAFF-3A37-4D79-B0D0-D9FD4A930971}" srcOrd="2" destOrd="0" presId="urn:microsoft.com/office/officeart/2018/2/layout/IconCircleList"/>
    <dgm:cxn modelId="{B5876D37-1A67-264B-9A38-33E145283856}" type="presParOf" srcId="{169D95EC-DD0F-45F0-829D-2465E68A95F8}" destId="{545F49E3-25EB-4179-A29F-EE2278A7EEC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435E9E-ADC0-42FA-BDF7-BBEDE404A617}">
      <dsp:nvSpPr>
        <dsp:cNvPr id="0" name=""/>
        <dsp:cNvSpPr/>
      </dsp:nvSpPr>
      <dsp:spPr>
        <a:xfrm>
          <a:off x="82613" y="909059"/>
          <a:ext cx="897246" cy="897246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7C13BA-827E-420A-BCA7-B01C47FECB51}">
      <dsp:nvSpPr>
        <dsp:cNvPr id="0" name=""/>
        <dsp:cNvSpPr/>
      </dsp:nvSpPr>
      <dsp:spPr>
        <a:xfrm>
          <a:off x="271034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2DB982-5D6C-46C3-833A-91DBAE54CF28}">
      <dsp:nvSpPr>
        <dsp:cNvPr id="0" name=""/>
        <dsp:cNvSpPr/>
      </dsp:nvSpPr>
      <dsp:spPr>
        <a:xfrm>
          <a:off x="1172126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</a:t>
          </a:r>
          <a:r>
            <a:rPr lang="en-US" sz="1400" kern="1200" dirty="0">
              <a:latin typeface="Calibri Light" panose="020F0302020204030204"/>
            </a:rPr>
            <a:t>CFO</a:t>
          </a:r>
          <a:r>
            <a:rPr lang="en-US" sz="1400" kern="1200" dirty="0"/>
            <a:t> would like to know the total revenue by year and quarter.</a:t>
          </a:r>
        </a:p>
      </dsp:txBody>
      <dsp:txXfrm>
        <a:off x="1172126" y="909059"/>
        <a:ext cx="2114937" cy="897246"/>
      </dsp:txXfrm>
    </dsp:sp>
    <dsp:sp modelId="{45735F49-DA8D-4B93-9FBD-B6FC9EBC6465}">
      <dsp:nvSpPr>
        <dsp:cNvPr id="0" name=""/>
        <dsp:cNvSpPr/>
      </dsp:nvSpPr>
      <dsp:spPr>
        <a:xfrm>
          <a:off x="3655575" y="909059"/>
          <a:ext cx="897246" cy="897246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B27E2A-F39E-47B0-9DB7-DBF9494F76C6}">
      <dsp:nvSpPr>
        <dsp:cNvPr id="0" name=""/>
        <dsp:cNvSpPr/>
      </dsp:nvSpPr>
      <dsp:spPr>
        <a:xfrm>
          <a:off x="3843996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921E30-B7A7-4646-9F0D-107F0BAA0734}">
      <dsp:nvSpPr>
        <dsp:cNvPr id="0" name=""/>
        <dsp:cNvSpPr/>
      </dsp:nvSpPr>
      <dsp:spPr>
        <a:xfrm>
          <a:off x="4745088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product manager wants to know which products are the </a:t>
          </a:r>
          <a:r>
            <a:rPr lang="en-US" sz="1400" kern="1200" dirty="0">
              <a:latin typeface="Calibri Light" panose="020F0302020204030204"/>
            </a:rPr>
            <a:t>most and least</a:t>
          </a:r>
          <a:r>
            <a:rPr lang="en-US" sz="1400" kern="1200" dirty="0"/>
            <a:t> popular among customers.</a:t>
          </a:r>
        </a:p>
      </dsp:txBody>
      <dsp:txXfrm>
        <a:off x="4745088" y="909059"/>
        <a:ext cx="2114937" cy="897246"/>
      </dsp:txXfrm>
    </dsp:sp>
    <dsp:sp modelId="{6A63831A-71CD-4079-AEDF-72CD127386D4}">
      <dsp:nvSpPr>
        <dsp:cNvPr id="0" name=""/>
        <dsp:cNvSpPr/>
      </dsp:nvSpPr>
      <dsp:spPr>
        <a:xfrm>
          <a:off x="7228536" y="909059"/>
          <a:ext cx="897246" cy="897246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E73604-EC77-40B0-96E0-655CA33D1601}">
      <dsp:nvSpPr>
        <dsp:cNvPr id="0" name=""/>
        <dsp:cNvSpPr/>
      </dsp:nvSpPr>
      <dsp:spPr>
        <a:xfrm>
          <a:off x="7416958" y="1097481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15275-3BC6-4A70-BED5-A7FC0D403636}">
      <dsp:nvSpPr>
        <dsp:cNvPr id="0" name=""/>
        <dsp:cNvSpPr/>
      </dsp:nvSpPr>
      <dsp:spPr>
        <a:xfrm>
          <a:off x="8318049" y="9090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product manager wants to know which product type generates the most revenue.</a:t>
          </a:r>
        </a:p>
      </dsp:txBody>
      <dsp:txXfrm>
        <a:off x="8318049" y="909059"/>
        <a:ext cx="2114937" cy="897246"/>
      </dsp:txXfrm>
    </dsp:sp>
    <dsp:sp modelId="{C970EEC0-72DA-403A-AEA6-05DA22489E42}">
      <dsp:nvSpPr>
        <dsp:cNvPr id="0" name=""/>
        <dsp:cNvSpPr/>
      </dsp:nvSpPr>
      <dsp:spPr>
        <a:xfrm>
          <a:off x="82613" y="2546238"/>
          <a:ext cx="897246" cy="897246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729F6-DC83-4B1E-BDD0-73D8C9250674}">
      <dsp:nvSpPr>
        <dsp:cNvPr id="0" name=""/>
        <dsp:cNvSpPr/>
      </dsp:nvSpPr>
      <dsp:spPr>
        <a:xfrm>
          <a:off x="271034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0F030-36A9-4608-94B3-7497279EE8E3}">
      <dsp:nvSpPr>
        <dsp:cNvPr id="0" name=""/>
        <dsp:cNvSpPr/>
      </dsp:nvSpPr>
      <dsp:spPr>
        <a:xfrm>
          <a:off x="1172126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The CCO wants to know which products are most popular in each state.</a:t>
          </a:r>
        </a:p>
      </dsp:txBody>
      <dsp:txXfrm>
        <a:off x="1172126" y="2546238"/>
        <a:ext cx="2114937" cy="897246"/>
      </dsp:txXfrm>
    </dsp:sp>
    <dsp:sp modelId="{E5F28A09-6048-48B3-9B74-2B16102C8172}">
      <dsp:nvSpPr>
        <dsp:cNvPr id="0" name=""/>
        <dsp:cNvSpPr/>
      </dsp:nvSpPr>
      <dsp:spPr>
        <a:xfrm>
          <a:off x="3655575" y="2546238"/>
          <a:ext cx="897246" cy="897246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6EC7E-520B-4F02-9534-C0A1D763A187}">
      <dsp:nvSpPr>
        <dsp:cNvPr id="0" name=""/>
        <dsp:cNvSpPr/>
      </dsp:nvSpPr>
      <dsp:spPr>
        <a:xfrm>
          <a:off x="3843996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8801F1-8441-4651-83B0-9AF1F1D235E2}">
      <dsp:nvSpPr>
        <dsp:cNvPr id="0" name=""/>
        <dsp:cNvSpPr/>
      </dsp:nvSpPr>
      <dsp:spPr>
        <a:xfrm>
          <a:off x="4745088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rgbClr val="000000"/>
              </a:solidFill>
              <a:latin typeface="Calibri"/>
              <a:cs typeface="Calibri"/>
            </a:rPr>
            <a:t>The CCO wants to know which products are most popular in each state</a:t>
          </a:r>
          <a:r>
            <a:rPr lang="en-US" sz="1400" kern="1200" dirty="0"/>
            <a:t>.</a:t>
          </a:r>
        </a:p>
      </dsp:txBody>
      <dsp:txXfrm>
        <a:off x="4745088" y="2546238"/>
        <a:ext cx="2114937" cy="897246"/>
      </dsp:txXfrm>
    </dsp:sp>
    <dsp:sp modelId="{A56EBF4B-3720-41FF-9017-8BA207AF2AAF}">
      <dsp:nvSpPr>
        <dsp:cNvPr id="0" name=""/>
        <dsp:cNvSpPr/>
      </dsp:nvSpPr>
      <dsp:spPr>
        <a:xfrm>
          <a:off x="7228536" y="2546238"/>
          <a:ext cx="897246" cy="897246"/>
        </a:xfrm>
        <a:prstGeom prst="ellipse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1EB31-7102-46AE-98FA-86E77A9E4985}">
      <dsp:nvSpPr>
        <dsp:cNvPr id="0" name=""/>
        <dsp:cNvSpPr/>
      </dsp:nvSpPr>
      <dsp:spPr>
        <a:xfrm>
          <a:off x="7416958" y="2734659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F49E3-25EB-4179-A29F-EE2278A7EEC5}">
      <dsp:nvSpPr>
        <dsp:cNvPr id="0" name=""/>
        <dsp:cNvSpPr/>
      </dsp:nvSpPr>
      <dsp:spPr>
        <a:xfrm>
          <a:off x="8318049" y="2546238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alibri Light" panose="020F0302020204030204"/>
            </a:rPr>
            <a:t>The</a:t>
          </a:r>
          <a:r>
            <a:rPr lang="en-US" sz="1400" kern="1200" dirty="0"/>
            <a:t> CFO wants to know which states generate the most revenue, broken down by product type.</a:t>
          </a:r>
        </a:p>
      </dsp:txBody>
      <dsp:txXfrm>
        <a:off x="8318049" y="2546238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4876C-5F09-3948-AAF9-E41294993A18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5C700-215C-9145-BAE4-30633F982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3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5C700-215C-9145-BAE4-30633F9825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79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5C700-215C-9145-BAE4-30633F9825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09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/>
              <a:buChar char="•"/>
            </a:pPr>
            <a:r>
              <a:rPr lang="en-US" b="1"/>
              <a:t>Leverage Monthly Trends</a:t>
            </a:r>
            <a:r>
              <a:rPr lang="en-US"/>
              <a:t>:</a:t>
            </a:r>
          </a:p>
          <a:p>
            <a:pPr marL="742950" lvl="2" indent="-285750">
              <a:buFont typeface="Wingdings"/>
              <a:buChar char="§"/>
            </a:pPr>
            <a:r>
              <a:rPr lang="en-US"/>
              <a:t>The bar chart displaying monthly revenue shows noticeable variations. For months with lower revenue, consider implementing specific marketing campaigns, discounts, or seasonal product launches to boost sales.</a:t>
            </a:r>
          </a:p>
          <a:p>
            <a:pPr marL="457200" lvl="2"/>
            <a:endParaRPr lang="en-US">
              <a:latin typeface="Aptos"/>
              <a:cs typeface="Calibri"/>
            </a:endParaRPr>
          </a:p>
          <a:p>
            <a:endParaRPr lang="en-US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5C700-215C-9145-BAE4-30633F9825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718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5C700-215C-9145-BAE4-30633F9825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6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7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1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73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508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028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648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413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37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23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87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11/19/2024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19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7" name="Rectangle 126">
            <a:extLst>
              <a:ext uri="{FF2B5EF4-FFF2-40B4-BE49-F238E27FC236}">
                <a16:creationId xmlns:a16="http://schemas.microsoft.com/office/drawing/2014/main" id="{3A930249-8242-4E2B-AF17-C01826488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A5BDD999-C5E1-4B3E-A710-7686738191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 descr="A close-up of a colorful painting&#10;&#10;Description automatically generated">
            <a:extLst>
              <a:ext uri="{FF2B5EF4-FFF2-40B4-BE49-F238E27FC236}">
                <a16:creationId xmlns:a16="http://schemas.microsoft.com/office/drawing/2014/main" id="{DE2D8281-0A3F-B691-50A4-63AB38FD9D7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813" b="13960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8181" y="1122363"/>
            <a:ext cx="9795637" cy="2220775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MoonGlim Jewelry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8181" y="3514853"/>
            <a:ext cx="9795637" cy="20570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Mouyseang, Audrey, Roshan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3137C-BB18-F7CB-F835-8F25FB8C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b="1"/>
              <a:t>Company Overview</a:t>
            </a:r>
          </a:p>
        </p:txBody>
      </p:sp>
      <p:sp>
        <p:nvSpPr>
          <p:cNvPr id="54" name="Content Placeholder 2">
            <a:extLst>
              <a:ext uri="{FF2B5EF4-FFF2-40B4-BE49-F238E27FC236}">
                <a16:creationId xmlns:a16="http://schemas.microsoft.com/office/drawing/2014/main" id="{AD544792-FDFB-1FA2-887C-3354EF93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Direct to customer (D2C) company</a:t>
            </a:r>
          </a:p>
          <a:p>
            <a:pPr>
              <a:lnSpc>
                <a:spcPct val="150000"/>
              </a:lnSpc>
            </a:pPr>
            <a:r>
              <a:rPr lang="en-US" sz="2000"/>
              <a:t>Sell pre-designed pieces with highest-quality gemstones, precious metals, and pearls</a:t>
            </a:r>
          </a:p>
          <a:p>
            <a:pPr>
              <a:lnSpc>
                <a:spcPct val="150000"/>
              </a:lnSpc>
            </a:pPr>
            <a:r>
              <a:rPr lang="en-US" sz="2000"/>
              <a:t>Online store since 2000</a:t>
            </a:r>
          </a:p>
          <a:p>
            <a:pPr>
              <a:lnSpc>
                <a:spcPct val="150000"/>
              </a:lnSpc>
            </a:pPr>
            <a:r>
              <a:rPr lang="en-US" sz="2000"/>
              <a:t>Available across nation</a:t>
            </a:r>
          </a:p>
          <a:p>
            <a:endParaRPr lang="en-US" sz="2000"/>
          </a:p>
        </p:txBody>
      </p:sp>
      <p:pic>
        <p:nvPicPr>
          <p:cNvPr id="29" name="Picture 28" descr="Cut diamond">
            <a:extLst>
              <a:ext uri="{FF2B5EF4-FFF2-40B4-BE49-F238E27FC236}">
                <a16:creationId xmlns:a16="http://schemas.microsoft.com/office/drawing/2014/main" id="{327A0092-8A4C-4BE8-4DB8-6C9F1CA82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11" r="41095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pic>
        <p:nvPicPr>
          <p:cNvPr id="4" name="Picture 3" descr="A gold ring with a diamond&#10;&#10;Description automatically generated">
            <a:extLst>
              <a:ext uri="{FF2B5EF4-FFF2-40B4-BE49-F238E27FC236}">
                <a16:creationId xmlns:a16="http://schemas.microsoft.com/office/drawing/2014/main" id="{A84CF185-9177-5C4E-4F8F-37570EFC7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" y="3309"/>
            <a:ext cx="1661225" cy="11686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15574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" name="Rectangle 116">
            <a:extLst>
              <a:ext uri="{FF2B5EF4-FFF2-40B4-BE49-F238E27FC236}">
                <a16:creationId xmlns:a16="http://schemas.microsoft.com/office/drawing/2014/main" id="{3B47FC9C-2ED3-4100-A4EF-E8CDFEE106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7620A4-A227-7365-1305-41DA7D264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4709"/>
            <a:ext cx="10515600" cy="942664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b="1"/>
              <a:t>Entity Relationship Diagram</a:t>
            </a:r>
          </a:p>
        </p:txBody>
      </p:sp>
      <p:pic>
        <p:nvPicPr>
          <p:cNvPr id="29" name="Content Placeholder 28" descr="A diagram of a order&#10;&#10;Description automatically generated">
            <a:extLst>
              <a:ext uri="{FF2B5EF4-FFF2-40B4-BE49-F238E27FC236}">
                <a16:creationId xmlns:a16="http://schemas.microsoft.com/office/drawing/2014/main" id="{D8A08E73-3F1C-BAD2-4F00-655B4AD8F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0" y="557194"/>
            <a:ext cx="6869146" cy="5117515"/>
          </a:xfrm>
          <a:prstGeom prst="rect">
            <a:avLst/>
          </a:prstGeom>
        </p:spPr>
      </p:pic>
      <p:pic>
        <p:nvPicPr>
          <p:cNvPr id="4" name="Picture 3" descr="A gold ring with a diamond&#10;&#10;Description automatically generated">
            <a:extLst>
              <a:ext uri="{FF2B5EF4-FFF2-40B4-BE49-F238E27FC236}">
                <a16:creationId xmlns:a16="http://schemas.microsoft.com/office/drawing/2014/main" id="{3555F496-75E2-3D8C-82C2-B8FCDFFC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" y="3309"/>
            <a:ext cx="1661225" cy="11557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27076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DBC7A9-BDC4-E314-F5CC-9376501D9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1D33-589B-17C5-5C6A-37C7B5AB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830" y="486751"/>
            <a:ext cx="8882743" cy="11334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200" b="1" dirty="0"/>
              <a:t>Business Requirement Questions</a:t>
            </a:r>
          </a:p>
        </p:txBody>
      </p:sp>
      <p:graphicFrame>
        <p:nvGraphicFramePr>
          <p:cNvPr id="69" name="Content Placeholder 2">
            <a:extLst>
              <a:ext uri="{FF2B5EF4-FFF2-40B4-BE49-F238E27FC236}">
                <a16:creationId xmlns:a16="http://schemas.microsoft.com/office/drawing/2014/main" id="{9322DFEE-E83C-96C1-126C-E4E266EF33A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2" name="Picture 41" descr="A gold ring with a diamond&#10;&#10;Description automatically generated">
            <a:extLst>
              <a:ext uri="{FF2B5EF4-FFF2-40B4-BE49-F238E27FC236}">
                <a16:creationId xmlns:a16="http://schemas.microsoft.com/office/drawing/2014/main" id="{B9DB3259-620D-F1CB-AAB8-67536BD678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2" y="3309"/>
            <a:ext cx="1842039" cy="1297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252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09AAD-2441-2E20-BA7B-9123FAE8F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EFE62D-B0D7-B1E2-A9CD-0BE48B6D4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2 Part Dashboard Analysis</a:t>
            </a:r>
          </a:p>
        </p:txBody>
      </p:sp>
      <p:pic>
        <p:nvPicPr>
          <p:cNvPr id="4" name="Content Placeholder 3" descr="A screenshot of a graph and a map&#10;&#10;Description automatically generated">
            <a:extLst>
              <a:ext uri="{FF2B5EF4-FFF2-40B4-BE49-F238E27FC236}">
                <a16:creationId xmlns:a16="http://schemas.microsoft.com/office/drawing/2014/main" id="{8D651778-5A59-CE83-F665-0190615DE6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1" y="2683494"/>
            <a:ext cx="5994203" cy="3375177"/>
          </a:xfrm>
        </p:spPr>
      </p:pic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3928DF63-C4ED-141F-428D-33F59411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5559" y="2686767"/>
            <a:ext cx="6204691" cy="3363370"/>
          </a:xfrm>
          <a:prstGeom prst="rect">
            <a:avLst/>
          </a:prstGeom>
        </p:spPr>
      </p:pic>
      <p:pic>
        <p:nvPicPr>
          <p:cNvPr id="6" name="Picture 5" descr="A gold ring with a diamond&#10;&#10;Description automatically generated">
            <a:extLst>
              <a:ext uri="{FF2B5EF4-FFF2-40B4-BE49-F238E27FC236}">
                <a16:creationId xmlns:a16="http://schemas.microsoft.com/office/drawing/2014/main" id="{857D5758-17DE-C219-5753-9571761FC0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" y="3309"/>
            <a:ext cx="1738717" cy="120741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530060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797D3E-4F09-BCBB-5E8A-8B6C57FA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570" y="348184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Insights and Recommendations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5A20-E96B-6508-3376-7A63FA5C7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 sz="3200">
                <a:ea typeface="+mn-lt"/>
                <a:cs typeface="+mn-lt"/>
              </a:rPr>
              <a:t>Leverage Monthly Trends: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Sales Complain to increase September revenue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 sz="3200">
                <a:ea typeface="+mn-lt"/>
                <a:cs typeface="+mn-lt"/>
              </a:rPr>
              <a:t>Address Revenue Fluctuations Over Time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ea typeface="+mn-lt"/>
                <a:cs typeface="+mn-lt"/>
              </a:rPr>
              <a:t>Assign</a:t>
            </a:r>
            <a:r>
              <a:rPr lang="en-US">
                <a:cs typeface="Calibri"/>
              </a:rPr>
              <a:t> data team to investigate the reasons for such extreme fluctuation</a:t>
            </a:r>
          </a:p>
          <a:p>
            <a:pPr>
              <a:buFont typeface="Calibri" panose="020B0604020202020204" pitchFamily="34" charset="0"/>
              <a:buChar char="-"/>
            </a:pPr>
            <a:r>
              <a:rPr lang="en-US">
                <a:cs typeface="Calibri"/>
              </a:rPr>
              <a:t>Look into why bracelets are not selling well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cs typeface="Calibri"/>
              </a:rPr>
              <a:t>Remarket bracelets and push to get them selling </a:t>
            </a:r>
          </a:p>
        </p:txBody>
      </p:sp>
      <p:pic>
        <p:nvPicPr>
          <p:cNvPr id="5" name="Picture 4" descr="A gold ring with a diamond&#10;&#10;Description automatically generated">
            <a:extLst>
              <a:ext uri="{FF2B5EF4-FFF2-40B4-BE49-F238E27FC236}">
                <a16:creationId xmlns:a16="http://schemas.microsoft.com/office/drawing/2014/main" id="{6276202B-D5AD-7DA3-AC5D-047B0CD2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" y="3309"/>
            <a:ext cx="1790378" cy="125907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7488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68A828-B2BA-E5A9-9DA0-D658480EF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570" y="348184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5400" b="1">
                <a:cs typeface="Calibri Light"/>
              </a:rPr>
              <a:t>Challenges</a:t>
            </a:r>
            <a:endParaRPr lang="en-US" sz="5400" b="1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2CEAD-2904-57A0-D96F-CD046F45A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389218"/>
            <a:ext cx="10143668" cy="2758195"/>
          </a:xfrm>
        </p:spPr>
        <p:txBody>
          <a:bodyPr anchor="ctr">
            <a:normAutofit/>
          </a:bodyPr>
          <a:lstStyle/>
          <a:p>
            <a:r>
              <a:rPr lang="en-US" sz="2400"/>
              <a:t>Difficulty populating the fact table from ETL</a:t>
            </a:r>
          </a:p>
          <a:p>
            <a:r>
              <a:rPr lang="en-US" sz="2400"/>
              <a:t>Most of the source data needed to be made from scratch</a:t>
            </a:r>
          </a:p>
          <a:p>
            <a:r>
              <a:rPr lang="en-US" sz="2400"/>
              <a:t>Mistakes with writing the fact table script led to hours of bug fixing</a:t>
            </a:r>
          </a:p>
          <a:p>
            <a:endParaRPr lang="en-US" sz="2400"/>
          </a:p>
          <a:p>
            <a:endParaRPr lang="en-US" sz="2400"/>
          </a:p>
        </p:txBody>
      </p:sp>
      <p:pic>
        <p:nvPicPr>
          <p:cNvPr id="4" name="Picture 3" descr="Bug Fixing Icon Graphic by Visual World ...">
            <a:extLst>
              <a:ext uri="{FF2B5EF4-FFF2-40B4-BE49-F238E27FC236}">
                <a16:creationId xmlns:a16="http://schemas.microsoft.com/office/drawing/2014/main" id="{AC585454-F392-72F3-7787-BA6740283D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4210" y="4610988"/>
            <a:ext cx="2619375" cy="1743075"/>
          </a:xfrm>
          <a:prstGeom prst="rect">
            <a:avLst/>
          </a:prstGeom>
        </p:spPr>
      </p:pic>
      <p:pic>
        <p:nvPicPr>
          <p:cNvPr id="5" name="Picture 4" descr="A gold ring with a diamond&#10;&#10;Description automatically generated">
            <a:extLst>
              <a:ext uri="{FF2B5EF4-FFF2-40B4-BE49-F238E27FC236}">
                <a16:creationId xmlns:a16="http://schemas.microsoft.com/office/drawing/2014/main" id="{F58DC63B-806A-A7D8-851E-5025D4A6B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2" y="3309"/>
            <a:ext cx="1842039" cy="12978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33753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Application>Microsoft Office PowerPoint</Application>
  <PresentationFormat>Widescreen</PresentationFormat>
  <Slides>7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2013 - 2022 Theme</vt:lpstr>
      <vt:lpstr>MoonGlim Jewelry</vt:lpstr>
      <vt:lpstr>Company Overview</vt:lpstr>
      <vt:lpstr>Entity Relationship Diagram</vt:lpstr>
      <vt:lpstr>Business Requirement Questions</vt:lpstr>
      <vt:lpstr>2 Part Dashboard Analysis</vt:lpstr>
      <vt:lpstr>Insights and Recommendations</vt:lpstr>
      <vt:lpstr>Challenges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70</cp:revision>
  <dcterms:created xsi:type="dcterms:W3CDTF">2024-11-12T20:15:55Z</dcterms:created>
  <dcterms:modified xsi:type="dcterms:W3CDTF">2024-11-19T17:29:04Z</dcterms:modified>
</cp:coreProperties>
</file>