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31"/>
  </p:notesMasterIdLst>
  <p:handoutMasterIdLst>
    <p:handoutMasterId r:id="rId32"/>
  </p:handoutMasterIdLst>
  <p:sldIdLst>
    <p:sldId id="282" r:id="rId2"/>
    <p:sldId id="257" r:id="rId3"/>
    <p:sldId id="258" r:id="rId4"/>
    <p:sldId id="260" r:id="rId5"/>
    <p:sldId id="259" r:id="rId6"/>
    <p:sldId id="261" r:id="rId7"/>
    <p:sldId id="262" r:id="rId8"/>
    <p:sldId id="263" r:id="rId9"/>
    <p:sldId id="264" r:id="rId10"/>
    <p:sldId id="265" r:id="rId11"/>
    <p:sldId id="269" r:id="rId12"/>
    <p:sldId id="267" r:id="rId13"/>
    <p:sldId id="266" r:id="rId14"/>
    <p:sldId id="268" r:id="rId15"/>
    <p:sldId id="270" r:id="rId16"/>
    <p:sldId id="273" r:id="rId17"/>
    <p:sldId id="272" r:id="rId18"/>
    <p:sldId id="274" r:id="rId19"/>
    <p:sldId id="271" r:id="rId20"/>
    <p:sldId id="280" r:id="rId21"/>
    <p:sldId id="283" r:id="rId22"/>
    <p:sldId id="284" r:id="rId23"/>
    <p:sldId id="285" r:id="rId24"/>
    <p:sldId id="286" r:id="rId25"/>
    <p:sldId id="287" r:id="rId26"/>
    <p:sldId id="288" r:id="rId27"/>
    <p:sldId id="289" r:id="rId28"/>
    <p:sldId id="290" r:id="rId29"/>
    <p:sldId id="292"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9EC4ABF5-15FA-4632-8805-BF1A46C374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Espace réservé de la date 2">
            <a:extLst>
              <a:ext uri="{FF2B5EF4-FFF2-40B4-BE49-F238E27FC236}">
                <a16:creationId xmlns="" xmlns:a16="http://schemas.microsoft.com/office/drawing/2014/main" id="{1F7396C5-8DEA-406F-A0E8-2187C1329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FE6A69-6954-442F-95F0-1750C541F79A}" type="datetimeFigureOut">
              <a:rPr lang="es-ES" smtClean="0"/>
              <a:t>02/01/2022</a:t>
            </a:fld>
            <a:endParaRPr lang="es-ES"/>
          </a:p>
        </p:txBody>
      </p:sp>
      <p:sp>
        <p:nvSpPr>
          <p:cNvPr id="4" name="Espace réservé du pied de page 3">
            <a:extLst>
              <a:ext uri="{FF2B5EF4-FFF2-40B4-BE49-F238E27FC236}">
                <a16:creationId xmlns="" xmlns:a16="http://schemas.microsoft.com/office/drawing/2014/main" id="{86E5B3AD-C682-456E-9138-0448F8137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ES"/>
              <a:t>CHMIEL Audrey | DONIER Marie | ESILV A4 - DIA1 – Python for data analysis project</a:t>
            </a:r>
          </a:p>
        </p:txBody>
      </p:sp>
      <p:sp>
        <p:nvSpPr>
          <p:cNvPr id="5" name="Espace réservé du numéro de diapositive 4">
            <a:extLst>
              <a:ext uri="{FF2B5EF4-FFF2-40B4-BE49-F238E27FC236}">
                <a16:creationId xmlns="" xmlns:a16="http://schemas.microsoft.com/office/drawing/2014/main" id="{C54FEC12-2F39-4580-ABC8-9859E50C88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B1734B-D23F-4589-A001-CF6D38A119F5}" type="slidenum">
              <a:rPr lang="es-ES" smtClean="0"/>
              <a:t>‹N°›</a:t>
            </a:fld>
            <a:endParaRPr lang="es-ES"/>
          </a:p>
        </p:txBody>
      </p:sp>
    </p:spTree>
    <p:extLst>
      <p:ext uri="{BB962C8B-B14F-4D97-AF65-F5344CB8AC3E}">
        <p14:creationId xmlns:p14="http://schemas.microsoft.com/office/powerpoint/2010/main" val="677616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D680B-73F4-4CB8-90FB-DD7EB4DD57B2}" type="datetimeFigureOut">
              <a:rPr lang="es-ES" smtClean="0"/>
              <a:t>02/01/2022</a:t>
            </a:fld>
            <a:endParaRPr lang="es-E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ES"/>
              <a:t>CHMIEL Audrey | DONIER Marie | ESILV A4 - DIA1 – Python for data analysis project</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006E8-5B13-42AB-81CF-B1C22C996A56}" type="slidenum">
              <a:rPr lang="es-ES" smtClean="0"/>
              <a:t>‹N°›</a:t>
            </a:fld>
            <a:endParaRPr lang="es-ES"/>
          </a:p>
        </p:txBody>
      </p:sp>
    </p:spTree>
    <p:extLst>
      <p:ext uri="{BB962C8B-B14F-4D97-AF65-F5344CB8AC3E}">
        <p14:creationId xmlns:p14="http://schemas.microsoft.com/office/powerpoint/2010/main" val="6094094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7E006E8-5B13-42AB-81CF-B1C22C996A56}" type="slidenum">
              <a:rPr lang="es-ES" smtClean="0"/>
              <a:t>18</a:t>
            </a:fld>
            <a:endParaRPr lang="es-ES"/>
          </a:p>
        </p:txBody>
      </p:sp>
    </p:spTree>
    <p:extLst>
      <p:ext uri="{BB962C8B-B14F-4D97-AF65-F5344CB8AC3E}">
        <p14:creationId xmlns:p14="http://schemas.microsoft.com/office/powerpoint/2010/main" val="103096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1/2/2022</a:t>
            </a:fld>
            <a:endParaRPr lang="en-US" dirty="0"/>
          </a:p>
        </p:txBody>
      </p:sp>
      <p:sp>
        <p:nvSpPr>
          <p:cNvPr id="5" name="Footer Placeholder 4">
            <a:extLst>
              <a:ext uri="{FF2B5EF4-FFF2-40B4-BE49-F238E27FC236}">
                <a16:creationId xmlns=""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a:t>
            </a:fld>
            <a:endParaRPr lang="en-US" dirty="0"/>
          </a:p>
        </p:txBody>
      </p:sp>
    </p:spTree>
    <p:extLst>
      <p:ext uri="{BB962C8B-B14F-4D97-AF65-F5344CB8AC3E}">
        <p14:creationId xmlns:p14="http://schemas.microsoft.com/office/powerpoint/2010/main" val="392345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1/2/2022</a:t>
            </a:fld>
            <a:endParaRPr lang="en-US"/>
          </a:p>
        </p:txBody>
      </p:sp>
      <p:sp>
        <p:nvSpPr>
          <p:cNvPr id="5" name="Footer Placeholder 4">
            <a:extLst>
              <a:ext uri="{FF2B5EF4-FFF2-40B4-BE49-F238E27FC236}">
                <a16:creationId xmlns=""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421758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1/2/2022</a:t>
            </a:fld>
            <a:endParaRPr lang="en-US"/>
          </a:p>
        </p:txBody>
      </p:sp>
      <p:sp>
        <p:nvSpPr>
          <p:cNvPr id="5" name="Footer Placeholder 4">
            <a:extLst>
              <a:ext uri="{FF2B5EF4-FFF2-40B4-BE49-F238E27FC236}">
                <a16:creationId xmlns=""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363032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1/2/2022</a:t>
            </a:fld>
            <a:endParaRPr lang="en-US"/>
          </a:p>
        </p:txBody>
      </p:sp>
      <p:sp>
        <p:nvSpPr>
          <p:cNvPr id="5" name="Footer Placeholder 4">
            <a:extLst>
              <a:ext uri="{FF2B5EF4-FFF2-40B4-BE49-F238E27FC236}">
                <a16:creationId xmlns=""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300346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1/2/2022</a:t>
            </a:fld>
            <a:endParaRPr lang="en-US"/>
          </a:p>
        </p:txBody>
      </p:sp>
      <p:sp>
        <p:nvSpPr>
          <p:cNvPr id="5" name="Footer Placeholder 4">
            <a:extLst>
              <a:ext uri="{FF2B5EF4-FFF2-40B4-BE49-F238E27FC236}">
                <a16:creationId xmlns=""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361356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1/2/2022</a:t>
            </a:fld>
            <a:endParaRPr lang="en-US"/>
          </a:p>
        </p:txBody>
      </p:sp>
      <p:sp>
        <p:nvSpPr>
          <p:cNvPr id="6" name="Footer Placeholder 5">
            <a:extLst>
              <a:ext uri="{FF2B5EF4-FFF2-40B4-BE49-F238E27FC236}">
                <a16:creationId xmlns=""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143010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1/2/2022</a:t>
            </a:fld>
            <a:endParaRPr lang="en-US"/>
          </a:p>
        </p:txBody>
      </p:sp>
      <p:sp>
        <p:nvSpPr>
          <p:cNvPr id="8" name="Footer Placeholder 7">
            <a:extLst>
              <a:ext uri="{FF2B5EF4-FFF2-40B4-BE49-F238E27FC236}">
                <a16:creationId xmlns=""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201858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1/2/2022</a:t>
            </a:fld>
            <a:endParaRPr lang="en-US"/>
          </a:p>
        </p:txBody>
      </p:sp>
      <p:sp>
        <p:nvSpPr>
          <p:cNvPr id="4" name="Footer Placeholder 3">
            <a:extLst>
              <a:ext uri="{FF2B5EF4-FFF2-40B4-BE49-F238E27FC236}">
                <a16:creationId xmlns=""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146150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1/2/2022</a:t>
            </a:fld>
            <a:endParaRPr lang="en-US"/>
          </a:p>
        </p:txBody>
      </p:sp>
      <p:sp>
        <p:nvSpPr>
          <p:cNvPr id="3" name="Footer Placeholder 2">
            <a:extLst>
              <a:ext uri="{FF2B5EF4-FFF2-40B4-BE49-F238E27FC236}">
                <a16:creationId xmlns=""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11726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1/2/2022</a:t>
            </a:fld>
            <a:endParaRPr lang="en-US"/>
          </a:p>
        </p:txBody>
      </p:sp>
      <p:sp>
        <p:nvSpPr>
          <p:cNvPr id="6" name="Footer Placeholder 5">
            <a:extLst>
              <a:ext uri="{FF2B5EF4-FFF2-40B4-BE49-F238E27FC236}">
                <a16:creationId xmlns=""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171189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1/2/2022</a:t>
            </a:fld>
            <a:endParaRPr lang="en-US"/>
          </a:p>
        </p:txBody>
      </p:sp>
      <p:sp>
        <p:nvSpPr>
          <p:cNvPr id="6" name="Footer Placeholder 5">
            <a:extLst>
              <a:ext uri="{FF2B5EF4-FFF2-40B4-BE49-F238E27FC236}">
                <a16:creationId xmlns=""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‹N°›</a:t>
            </a:fld>
            <a:endParaRPr lang="en-US"/>
          </a:p>
        </p:txBody>
      </p:sp>
    </p:spTree>
    <p:extLst>
      <p:ext uri="{BB962C8B-B14F-4D97-AF65-F5344CB8AC3E}">
        <p14:creationId xmlns:p14="http://schemas.microsoft.com/office/powerpoint/2010/main" val="18041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1/2/2022</a:t>
            </a:fld>
            <a:endParaRPr lang="en-US"/>
          </a:p>
        </p:txBody>
      </p:sp>
      <p:sp>
        <p:nvSpPr>
          <p:cNvPr id="5" name="Footer Placeholder 4">
            <a:extLst>
              <a:ext uri="{FF2B5EF4-FFF2-40B4-BE49-F238E27FC236}">
                <a16:creationId xmlns=""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a:t>
            </a:fld>
            <a:endParaRPr lang="en-US"/>
          </a:p>
        </p:txBody>
      </p:sp>
      <p:sp>
        <p:nvSpPr>
          <p:cNvPr id="7" name="ZoneTexte 6">
            <a:extLst>
              <a:ext uri="{FF2B5EF4-FFF2-40B4-BE49-F238E27FC236}">
                <a16:creationId xmlns="" xmlns:a16="http://schemas.microsoft.com/office/drawing/2014/main" id="{375AC44C-9CFA-4E42-A090-4891AACF1AD3}"/>
              </a:ext>
            </a:extLst>
          </p:cNvPr>
          <p:cNvSpPr txBox="1"/>
          <p:nvPr userDrawn="1"/>
        </p:nvSpPr>
        <p:spPr>
          <a:xfrm>
            <a:off x="0" y="6538912"/>
            <a:ext cx="7777614" cy="307777"/>
          </a:xfrm>
          <a:prstGeom prst="rect">
            <a:avLst/>
          </a:prstGeom>
          <a:noFill/>
        </p:spPr>
        <p:txBody>
          <a:bodyPr wrap="square">
            <a:spAutoFit/>
          </a:bodyPr>
          <a:lstStyle/>
          <a:p>
            <a:r>
              <a:rPr lang="es-ES" sz="1400" i="1" dirty="0">
                <a:solidFill>
                  <a:schemeClr val="bg1"/>
                </a:solidFill>
              </a:rPr>
              <a:t>CHMIEL Audrey | DONIER Marie | ESILV A4 - DIA1 – Python </a:t>
            </a:r>
            <a:r>
              <a:rPr lang="es-ES" sz="1400" i="1" dirty="0" err="1">
                <a:solidFill>
                  <a:schemeClr val="bg1"/>
                </a:solidFill>
              </a:rPr>
              <a:t>for</a:t>
            </a:r>
            <a:r>
              <a:rPr lang="es-ES" sz="1400" i="1" dirty="0">
                <a:solidFill>
                  <a:schemeClr val="bg1"/>
                </a:solidFill>
              </a:rPr>
              <a:t> data </a:t>
            </a:r>
            <a:r>
              <a:rPr lang="es-ES" sz="1400" i="1" dirty="0" err="1">
                <a:solidFill>
                  <a:schemeClr val="bg1"/>
                </a:solidFill>
              </a:rPr>
              <a:t>analysis</a:t>
            </a:r>
            <a:r>
              <a:rPr lang="es-ES" sz="1400" i="1" dirty="0">
                <a:solidFill>
                  <a:schemeClr val="bg1"/>
                </a:solidFill>
              </a:rPr>
              <a:t> </a:t>
            </a:r>
            <a:r>
              <a:rPr lang="es-ES" sz="1400" i="1" dirty="0" err="1">
                <a:solidFill>
                  <a:schemeClr val="bg1"/>
                </a:solidFill>
              </a:rPr>
              <a:t>project</a:t>
            </a:r>
            <a:endParaRPr lang="es-ES" sz="1400" i="1" dirty="0">
              <a:solidFill>
                <a:schemeClr val="bg1"/>
              </a:solidFill>
            </a:endParaRPr>
          </a:p>
        </p:txBody>
      </p:sp>
    </p:spTree>
    <p:extLst>
      <p:ext uri="{BB962C8B-B14F-4D97-AF65-F5344CB8AC3E}">
        <p14:creationId xmlns:p14="http://schemas.microsoft.com/office/powerpoint/2010/main" val="382237633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xmlns="" id="{3C6DB943-79CD-46F9-83E1-9610EB176F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3" name="Rectangle 192">
            <a:extLst>
              <a:ext uri="{FF2B5EF4-FFF2-40B4-BE49-F238E27FC236}">
                <a16:creationId xmlns:a16="http://schemas.microsoft.com/office/drawing/2014/main" xmlns="" id="{8337CC61-9E93-4D80-9F1C-12CE9A0C07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0200" y="0"/>
            <a:ext cx="67818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re 1">
            <a:extLst>
              <a:ext uri="{FF2B5EF4-FFF2-40B4-BE49-F238E27FC236}">
                <a16:creationId xmlns:a16="http://schemas.microsoft.com/office/drawing/2014/main" xmlns="" id="{C44A7453-7718-428F-BCDA-397850F4502F}"/>
              </a:ext>
            </a:extLst>
          </p:cNvPr>
          <p:cNvSpPr>
            <a:spLocks noGrp="1"/>
          </p:cNvSpPr>
          <p:nvPr>
            <p:ph type="ctrTitle"/>
          </p:nvPr>
        </p:nvSpPr>
        <p:spPr>
          <a:xfrm>
            <a:off x="6334820" y="588684"/>
            <a:ext cx="5171379" cy="1382457"/>
          </a:xfrm>
        </p:spPr>
        <p:txBody>
          <a:bodyPr>
            <a:normAutofit/>
          </a:bodyPr>
          <a:lstStyle/>
          <a:p>
            <a:r>
              <a:rPr lang="es-ES" dirty="0">
                <a:solidFill>
                  <a:schemeClr val="bg2"/>
                </a:solidFill>
              </a:rPr>
              <a:t>Python </a:t>
            </a:r>
            <a:r>
              <a:rPr lang="es-ES" dirty="0" err="1">
                <a:solidFill>
                  <a:schemeClr val="bg2"/>
                </a:solidFill>
              </a:rPr>
              <a:t>For</a:t>
            </a:r>
            <a:r>
              <a:rPr lang="es-ES" dirty="0">
                <a:solidFill>
                  <a:schemeClr val="bg2"/>
                </a:solidFill>
              </a:rPr>
              <a:t> Data </a:t>
            </a:r>
            <a:r>
              <a:rPr lang="es-ES" dirty="0" err="1">
                <a:solidFill>
                  <a:schemeClr val="bg2"/>
                </a:solidFill>
              </a:rPr>
              <a:t>Analysis</a:t>
            </a:r>
            <a:r>
              <a:rPr lang="es-ES" dirty="0">
                <a:solidFill>
                  <a:schemeClr val="bg2"/>
                </a:solidFill>
              </a:rPr>
              <a:t> Project</a:t>
            </a:r>
          </a:p>
        </p:txBody>
      </p:sp>
      <p:sp>
        <p:nvSpPr>
          <p:cNvPr id="3" name="Sous-titre 2">
            <a:extLst>
              <a:ext uri="{FF2B5EF4-FFF2-40B4-BE49-F238E27FC236}">
                <a16:creationId xmlns:a16="http://schemas.microsoft.com/office/drawing/2014/main" xmlns="" id="{5DC5A724-FCDD-4750-B5A1-9C692200D578}"/>
              </a:ext>
            </a:extLst>
          </p:cNvPr>
          <p:cNvSpPr>
            <a:spLocks noGrp="1"/>
          </p:cNvSpPr>
          <p:nvPr>
            <p:ph type="subTitle" idx="1"/>
          </p:nvPr>
        </p:nvSpPr>
        <p:spPr>
          <a:xfrm>
            <a:off x="6472761" y="4936403"/>
            <a:ext cx="4724399" cy="1429165"/>
          </a:xfrm>
        </p:spPr>
        <p:txBody>
          <a:bodyPr>
            <a:normAutofit/>
          </a:bodyPr>
          <a:lstStyle/>
          <a:p>
            <a:r>
              <a:rPr lang="es-ES" dirty="0">
                <a:solidFill>
                  <a:schemeClr val="bg1"/>
                </a:solidFill>
              </a:rPr>
              <a:t>A </a:t>
            </a:r>
            <a:r>
              <a:rPr lang="es-ES" dirty="0" err="1">
                <a:solidFill>
                  <a:schemeClr val="bg1"/>
                </a:solidFill>
              </a:rPr>
              <a:t>p</a:t>
            </a:r>
            <a:r>
              <a:rPr lang="es-ES" i="1" dirty="0" err="1">
                <a:solidFill>
                  <a:schemeClr val="bg1"/>
                </a:solidFill>
              </a:rPr>
              <a:t>roject</a:t>
            </a:r>
            <a:r>
              <a:rPr lang="es-ES" i="1" dirty="0">
                <a:solidFill>
                  <a:schemeClr val="bg1"/>
                </a:solidFill>
              </a:rPr>
              <a:t> </a:t>
            </a:r>
            <a:r>
              <a:rPr lang="es-ES" i="1" dirty="0" err="1">
                <a:solidFill>
                  <a:schemeClr val="bg1"/>
                </a:solidFill>
              </a:rPr>
              <a:t>made</a:t>
            </a:r>
            <a:r>
              <a:rPr lang="es-ES" i="1" dirty="0">
                <a:solidFill>
                  <a:schemeClr val="bg1"/>
                </a:solidFill>
              </a:rPr>
              <a:t> </a:t>
            </a:r>
            <a:r>
              <a:rPr lang="es-ES" i="1" dirty="0" err="1">
                <a:solidFill>
                  <a:schemeClr val="bg1"/>
                </a:solidFill>
              </a:rPr>
              <a:t>by</a:t>
            </a:r>
            <a:r>
              <a:rPr lang="es-ES" i="1" dirty="0">
                <a:solidFill>
                  <a:schemeClr val="bg1"/>
                </a:solidFill>
              </a:rPr>
              <a:t> </a:t>
            </a:r>
          </a:p>
          <a:p>
            <a:r>
              <a:rPr lang="es-ES" i="1" dirty="0">
                <a:solidFill>
                  <a:schemeClr val="bg1"/>
                </a:solidFill>
              </a:rPr>
              <a:t>CHMIEL Audrey and DONIER Marie  ESILV A4 - DIA1</a:t>
            </a:r>
          </a:p>
        </p:txBody>
      </p:sp>
      <p:pic>
        <p:nvPicPr>
          <p:cNvPr id="1028" name="Picture 4">
            <a:extLst>
              <a:ext uri="{FF2B5EF4-FFF2-40B4-BE49-F238E27FC236}">
                <a16:creationId xmlns:a16="http://schemas.microsoft.com/office/drawing/2014/main" xmlns="" id="{29E157D2-7F24-4F66-BE80-3E45C8787A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1" y="1376979"/>
            <a:ext cx="4090498" cy="4104042"/>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a:extLst>
              <a:ext uri="{FF2B5EF4-FFF2-40B4-BE49-F238E27FC236}">
                <a16:creationId xmlns:a16="http://schemas.microsoft.com/office/drawing/2014/main" xmlns="" id="{5FECCAC8-6280-4469-BF05-61A48D5AB247}"/>
              </a:ext>
            </a:extLst>
          </p:cNvPr>
          <p:cNvSpPr txBox="1">
            <a:spLocks/>
          </p:cNvSpPr>
          <p:nvPr/>
        </p:nvSpPr>
        <p:spPr>
          <a:xfrm>
            <a:off x="6499251" y="2630905"/>
            <a:ext cx="4697909" cy="159619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3600" kern="1200" cap="all" spc="300" baseline="0">
                <a:solidFill>
                  <a:schemeClr val="tx2"/>
                </a:solidFill>
                <a:latin typeface="+mj-lt"/>
                <a:ea typeface="+mj-ea"/>
                <a:cs typeface="+mj-cs"/>
              </a:defRPr>
            </a:lvl1pPr>
          </a:lstStyle>
          <a:p>
            <a:r>
              <a:rPr lang="en-US" b="1" i="1" dirty="0">
                <a:solidFill>
                  <a:prstClr val="white"/>
                </a:solidFill>
                <a:cs typeface="Aharoni" panose="02010803020104030203" pitchFamily="2" charset="-79"/>
              </a:rPr>
              <a:t>Seoul Bike Sharing Demand Data ANALYSIS</a:t>
            </a:r>
            <a:endParaRPr lang="es-ES" b="1" i="1" dirty="0">
              <a:solidFill>
                <a:prstClr val="white"/>
              </a:solidFill>
              <a:cs typeface="Aharoni" panose="02010803020104030203" pitchFamily="2" charset="-79"/>
            </a:endParaRPr>
          </a:p>
        </p:txBody>
      </p:sp>
    </p:spTree>
    <p:extLst>
      <p:ext uri="{BB962C8B-B14F-4D97-AF65-F5344CB8AC3E}">
        <p14:creationId xmlns:p14="http://schemas.microsoft.com/office/powerpoint/2010/main" val="163407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725734"/>
            <a:ext cx="8442246" cy="813498"/>
          </a:xfrm>
        </p:spPr>
        <p:txBody>
          <a:bodyPr>
            <a:normAutofit/>
          </a:bodyPr>
          <a:lstStyle/>
          <a:p>
            <a:pPr algn="ctr"/>
            <a:r>
              <a:rPr lang="es-ES" b="1" dirty="0" smtClean="0"/>
              <a:t>5.1 </a:t>
            </a:r>
            <a:r>
              <a:rPr lang="es-ES" sz="2200" b="1" dirty="0" err="1"/>
              <a:t>Visualizations</a:t>
            </a:r>
            <a:r>
              <a:rPr lang="es-ES" sz="2200" b="1" dirty="0"/>
              <a:t> </a:t>
            </a:r>
            <a:r>
              <a:rPr lang="es-ES" sz="2200" b="1" dirty="0" err="1"/>
              <a:t>based</a:t>
            </a:r>
            <a:r>
              <a:rPr lang="es-ES" sz="2200" b="1" dirty="0"/>
              <a:t> </a:t>
            </a:r>
            <a:r>
              <a:rPr lang="es-ES" sz="2200" b="1" dirty="0" err="1"/>
              <a:t>on</a:t>
            </a:r>
            <a:r>
              <a:rPr lang="es-ES" sz="2200" b="1" dirty="0"/>
              <a:t> time variables</a:t>
            </a:r>
            <a:endParaRPr lang="es-ES" b="1" dirty="0"/>
          </a:p>
        </p:txBody>
      </p:sp>
      <p:pic>
        <p:nvPicPr>
          <p:cNvPr id="5" name="Image 4">
            <a:extLst>
              <a:ext uri="{FF2B5EF4-FFF2-40B4-BE49-F238E27FC236}">
                <a16:creationId xmlns="" xmlns:a16="http://schemas.microsoft.com/office/drawing/2014/main" id="{A6ADE3BE-BD50-4A71-9338-10253ECE0E7C}"/>
              </a:ext>
            </a:extLst>
          </p:cNvPr>
          <p:cNvPicPr>
            <a:picLocks noChangeAspect="1"/>
          </p:cNvPicPr>
          <p:nvPr/>
        </p:nvPicPr>
        <p:blipFill>
          <a:blip r:embed="rId2"/>
          <a:stretch>
            <a:fillRect/>
          </a:stretch>
        </p:blipFill>
        <p:spPr>
          <a:xfrm>
            <a:off x="1284850" y="2240272"/>
            <a:ext cx="5935808" cy="2967905"/>
          </a:xfrm>
          <a:prstGeom prst="rect">
            <a:avLst/>
          </a:prstGeom>
        </p:spPr>
      </p:pic>
      <p:sp>
        <p:nvSpPr>
          <p:cNvPr id="4" name="ZoneTexte 3"/>
          <p:cNvSpPr txBox="1"/>
          <p:nvPr/>
        </p:nvSpPr>
        <p:spPr>
          <a:xfrm>
            <a:off x="7619122" y="2077619"/>
            <a:ext cx="3277185" cy="4031873"/>
          </a:xfrm>
          <a:prstGeom prst="rect">
            <a:avLst/>
          </a:prstGeom>
          <a:noFill/>
        </p:spPr>
        <p:txBody>
          <a:bodyPr wrap="square" rtlCol="0">
            <a:spAutoFit/>
          </a:bodyPr>
          <a:lstStyle/>
          <a:p>
            <a:pPr algn="just"/>
            <a:r>
              <a:rPr lang="fr-FR" sz="1600" dirty="0" err="1">
                <a:solidFill>
                  <a:schemeClr val="tx2"/>
                </a:solidFill>
                <a:latin typeface="-apple-system"/>
              </a:rPr>
              <a:t>We</a:t>
            </a:r>
            <a:r>
              <a:rPr lang="fr-FR" sz="1600" dirty="0">
                <a:solidFill>
                  <a:schemeClr val="tx2"/>
                </a:solidFill>
                <a:latin typeface="-apple-system"/>
              </a:rPr>
              <a:t> </a:t>
            </a:r>
            <a:r>
              <a:rPr lang="fr-FR" sz="1600" dirty="0" err="1">
                <a:solidFill>
                  <a:schemeClr val="tx2"/>
                </a:solidFill>
                <a:latin typeface="-apple-system"/>
              </a:rPr>
              <a:t>can</a:t>
            </a:r>
            <a:r>
              <a:rPr lang="fr-FR" sz="1600" dirty="0">
                <a:solidFill>
                  <a:schemeClr val="tx2"/>
                </a:solidFill>
                <a:latin typeface="-apple-system"/>
              </a:rPr>
              <a:t> </a:t>
            </a:r>
            <a:r>
              <a:rPr lang="fr-FR" sz="1600" dirty="0" err="1">
                <a:solidFill>
                  <a:schemeClr val="tx2"/>
                </a:solidFill>
                <a:latin typeface="-apple-system"/>
              </a:rPr>
              <a:t>see</a:t>
            </a:r>
            <a:r>
              <a:rPr lang="fr-FR" sz="1600" dirty="0">
                <a:solidFill>
                  <a:schemeClr val="tx2"/>
                </a:solidFill>
                <a:latin typeface="-apple-system"/>
              </a:rPr>
              <a:t> on </a:t>
            </a:r>
            <a:r>
              <a:rPr lang="fr-FR" sz="1600" dirty="0" err="1">
                <a:solidFill>
                  <a:schemeClr val="tx2"/>
                </a:solidFill>
                <a:latin typeface="-apple-system"/>
              </a:rPr>
              <a:t>this</a:t>
            </a:r>
            <a:r>
              <a:rPr lang="fr-FR" sz="1600" dirty="0">
                <a:solidFill>
                  <a:schemeClr val="tx2"/>
                </a:solidFill>
                <a:latin typeface="-apple-system"/>
              </a:rPr>
              <a:t> </a:t>
            </a:r>
            <a:r>
              <a:rPr lang="fr-FR" sz="1600" dirty="0" err="1">
                <a:solidFill>
                  <a:schemeClr val="tx2"/>
                </a:solidFill>
                <a:latin typeface="-apple-system"/>
              </a:rPr>
              <a:t>boxplot</a:t>
            </a:r>
            <a:r>
              <a:rPr lang="fr-FR" sz="1600" dirty="0">
                <a:solidFill>
                  <a:schemeClr val="tx2"/>
                </a:solidFill>
                <a:latin typeface="-apple-system"/>
              </a:rPr>
              <a:t> </a:t>
            </a:r>
            <a:r>
              <a:rPr lang="fr-FR" sz="1600" dirty="0" err="1">
                <a:solidFill>
                  <a:schemeClr val="tx2"/>
                </a:solidFill>
                <a:latin typeface="-apple-system"/>
              </a:rPr>
              <a:t>that</a:t>
            </a:r>
            <a:r>
              <a:rPr lang="fr-FR" sz="1600" dirty="0">
                <a:solidFill>
                  <a:schemeClr val="tx2"/>
                </a:solidFill>
                <a:latin typeface="-apple-system"/>
              </a:rPr>
              <a:t> </a:t>
            </a:r>
            <a:r>
              <a:rPr lang="fr-FR" sz="1600" b="1" dirty="0">
                <a:solidFill>
                  <a:schemeClr val="tx2"/>
                </a:solidFill>
                <a:latin typeface="-apple-system"/>
              </a:rPr>
              <a:t>bikes are </a:t>
            </a:r>
            <a:r>
              <a:rPr lang="fr-FR" sz="1600" b="1" dirty="0" err="1">
                <a:solidFill>
                  <a:schemeClr val="tx2"/>
                </a:solidFill>
                <a:latin typeface="-apple-system"/>
              </a:rPr>
              <a:t>usually</a:t>
            </a:r>
            <a:r>
              <a:rPr lang="fr-FR" sz="1600" b="1" dirty="0">
                <a:solidFill>
                  <a:schemeClr val="tx2"/>
                </a:solidFill>
                <a:latin typeface="-apple-system"/>
              </a:rPr>
              <a:t> more </a:t>
            </a:r>
            <a:r>
              <a:rPr lang="fr-FR" sz="1600" b="1" dirty="0" err="1">
                <a:solidFill>
                  <a:schemeClr val="tx2"/>
                </a:solidFill>
                <a:latin typeface="-apple-system"/>
              </a:rPr>
              <a:t>rented</a:t>
            </a:r>
            <a:r>
              <a:rPr lang="fr-FR" sz="1600" b="1" dirty="0">
                <a:solidFill>
                  <a:schemeClr val="tx2"/>
                </a:solidFill>
                <a:latin typeface="-apple-system"/>
              </a:rPr>
              <a:t> in </a:t>
            </a:r>
            <a:r>
              <a:rPr lang="fr-FR" sz="1600" b="1" dirty="0" err="1">
                <a:solidFill>
                  <a:schemeClr val="tx2"/>
                </a:solidFill>
                <a:latin typeface="-apple-system"/>
              </a:rPr>
              <a:t>Summer</a:t>
            </a:r>
            <a:r>
              <a:rPr lang="fr-FR" sz="1600" b="1" dirty="0">
                <a:solidFill>
                  <a:schemeClr val="tx2"/>
                </a:solidFill>
                <a:latin typeface="-apple-system"/>
              </a:rPr>
              <a:t> </a:t>
            </a:r>
            <a:r>
              <a:rPr lang="fr-FR" sz="1600" dirty="0">
                <a:solidFill>
                  <a:schemeClr val="tx2"/>
                </a:solidFill>
                <a:latin typeface="-apple-system"/>
              </a:rPr>
              <a:t>and are </a:t>
            </a:r>
            <a:r>
              <a:rPr lang="fr-FR" sz="1600" dirty="0" err="1">
                <a:solidFill>
                  <a:schemeClr val="tx2"/>
                </a:solidFill>
                <a:latin typeface="-apple-system"/>
              </a:rPr>
              <a:t>very</a:t>
            </a:r>
            <a:r>
              <a:rPr lang="fr-FR" sz="1600" dirty="0">
                <a:solidFill>
                  <a:schemeClr val="tx2"/>
                </a:solidFill>
                <a:latin typeface="-apple-system"/>
              </a:rPr>
              <a:t> </a:t>
            </a:r>
            <a:r>
              <a:rPr lang="fr-FR" sz="1600" b="1" dirty="0" err="1">
                <a:solidFill>
                  <a:schemeClr val="tx2"/>
                </a:solidFill>
                <a:latin typeface="-apple-system"/>
              </a:rPr>
              <a:t>less</a:t>
            </a:r>
            <a:r>
              <a:rPr lang="fr-FR" sz="1600" b="1" dirty="0">
                <a:solidFill>
                  <a:schemeClr val="tx2"/>
                </a:solidFill>
                <a:latin typeface="-apple-system"/>
              </a:rPr>
              <a:t> </a:t>
            </a:r>
            <a:r>
              <a:rPr lang="fr-FR" sz="1600" b="1" dirty="0" err="1">
                <a:solidFill>
                  <a:schemeClr val="tx2"/>
                </a:solidFill>
                <a:latin typeface="-apple-system"/>
              </a:rPr>
              <a:t>rented</a:t>
            </a:r>
            <a:r>
              <a:rPr lang="fr-FR" sz="1600" b="1" dirty="0">
                <a:solidFill>
                  <a:schemeClr val="tx2"/>
                </a:solidFill>
                <a:latin typeface="-apple-system"/>
              </a:rPr>
              <a:t> </a:t>
            </a:r>
            <a:r>
              <a:rPr lang="fr-FR" sz="1600" b="1" dirty="0" err="1">
                <a:solidFill>
                  <a:schemeClr val="tx2"/>
                </a:solidFill>
                <a:latin typeface="-apple-system"/>
              </a:rPr>
              <a:t>during</a:t>
            </a:r>
            <a:r>
              <a:rPr lang="fr-FR" sz="1600" b="1" dirty="0">
                <a:solidFill>
                  <a:schemeClr val="tx2"/>
                </a:solidFill>
                <a:latin typeface="-apple-system"/>
              </a:rPr>
              <a:t> Winter</a:t>
            </a:r>
            <a:r>
              <a:rPr lang="fr-FR" sz="1600" b="1" dirty="0" smtClean="0">
                <a:solidFill>
                  <a:schemeClr val="tx2"/>
                </a:solidFill>
                <a:latin typeface="-apple-system"/>
              </a:rPr>
              <a:t>.</a:t>
            </a:r>
          </a:p>
          <a:p>
            <a:pPr algn="just"/>
            <a:r>
              <a:rPr lang="fr-FR" sz="1600" dirty="0" smtClean="0">
                <a:solidFill>
                  <a:schemeClr val="tx2"/>
                </a:solidFill>
                <a:latin typeface="-apple-system"/>
              </a:rPr>
              <a:t> </a:t>
            </a:r>
          </a:p>
          <a:p>
            <a:pPr algn="just"/>
            <a:r>
              <a:rPr lang="fr-FR" sz="1600" dirty="0">
                <a:solidFill>
                  <a:schemeClr val="tx2"/>
                </a:solidFill>
                <a:latin typeface="-apple-system"/>
              </a:rPr>
              <a:t>The </a:t>
            </a:r>
            <a:r>
              <a:rPr lang="fr-FR" sz="1600" dirty="0" err="1">
                <a:solidFill>
                  <a:schemeClr val="tx2"/>
                </a:solidFill>
                <a:latin typeface="-apple-system"/>
              </a:rPr>
              <a:t>amount</a:t>
            </a:r>
            <a:r>
              <a:rPr lang="fr-FR" sz="1600" dirty="0">
                <a:solidFill>
                  <a:schemeClr val="tx2"/>
                </a:solidFill>
                <a:latin typeface="-apple-system"/>
              </a:rPr>
              <a:t> of bikes </a:t>
            </a:r>
            <a:r>
              <a:rPr lang="fr-FR" sz="1600" dirty="0" err="1">
                <a:solidFill>
                  <a:schemeClr val="tx2"/>
                </a:solidFill>
                <a:latin typeface="-apple-system"/>
              </a:rPr>
              <a:t>rented</a:t>
            </a:r>
            <a:r>
              <a:rPr lang="fr-FR" sz="1600" dirty="0">
                <a:solidFill>
                  <a:schemeClr val="tx2"/>
                </a:solidFill>
                <a:latin typeface="-apple-system"/>
              </a:rPr>
              <a:t> </a:t>
            </a:r>
            <a:r>
              <a:rPr lang="fr-FR" sz="1600" dirty="0" err="1">
                <a:solidFill>
                  <a:schemeClr val="tx2"/>
                </a:solidFill>
                <a:latin typeface="-apple-system"/>
              </a:rPr>
              <a:t>during</a:t>
            </a:r>
            <a:r>
              <a:rPr lang="fr-FR" sz="1600" dirty="0">
                <a:solidFill>
                  <a:schemeClr val="tx2"/>
                </a:solidFill>
                <a:latin typeface="-apple-system"/>
              </a:rPr>
              <a:t> </a:t>
            </a:r>
            <a:r>
              <a:rPr lang="fr-FR" sz="1600" b="1" dirty="0" err="1">
                <a:solidFill>
                  <a:schemeClr val="tx2"/>
                </a:solidFill>
                <a:latin typeface="-apple-system"/>
              </a:rPr>
              <a:t>Spring</a:t>
            </a:r>
            <a:r>
              <a:rPr lang="fr-FR" sz="1600" b="1" dirty="0">
                <a:solidFill>
                  <a:schemeClr val="tx2"/>
                </a:solidFill>
                <a:latin typeface="-apple-system"/>
              </a:rPr>
              <a:t> and </a:t>
            </a:r>
            <a:r>
              <a:rPr lang="fr-FR" sz="1600" b="1" dirty="0" err="1">
                <a:solidFill>
                  <a:schemeClr val="tx2"/>
                </a:solidFill>
                <a:latin typeface="-apple-system"/>
              </a:rPr>
              <a:t>Autumn</a:t>
            </a:r>
            <a:r>
              <a:rPr lang="fr-FR" sz="1600" b="1" dirty="0">
                <a:solidFill>
                  <a:schemeClr val="tx2"/>
                </a:solidFill>
                <a:latin typeface="-apple-system"/>
              </a:rPr>
              <a:t> </a:t>
            </a:r>
            <a:r>
              <a:rPr lang="fr-FR" sz="1600" b="1" dirty="0" err="1">
                <a:solidFill>
                  <a:schemeClr val="tx2"/>
                </a:solidFill>
                <a:latin typeface="-apple-system"/>
              </a:rPr>
              <a:t>seems</a:t>
            </a:r>
            <a:r>
              <a:rPr lang="fr-FR" sz="1600" b="1" dirty="0">
                <a:solidFill>
                  <a:schemeClr val="tx2"/>
                </a:solidFill>
                <a:latin typeface="-apple-system"/>
              </a:rPr>
              <a:t> </a:t>
            </a:r>
            <a:r>
              <a:rPr lang="fr-FR" sz="1600" b="1" dirty="0" err="1">
                <a:solidFill>
                  <a:schemeClr val="tx2"/>
                </a:solidFill>
                <a:latin typeface="-apple-system"/>
              </a:rPr>
              <a:t>equivalent</a:t>
            </a:r>
            <a:r>
              <a:rPr lang="fr-FR" sz="1600" dirty="0">
                <a:solidFill>
                  <a:schemeClr val="tx2"/>
                </a:solidFill>
                <a:latin typeface="-apple-system"/>
              </a:rPr>
              <a:t>, as the </a:t>
            </a:r>
            <a:r>
              <a:rPr lang="fr-FR" sz="1600" dirty="0" err="1">
                <a:solidFill>
                  <a:schemeClr val="tx2"/>
                </a:solidFill>
                <a:latin typeface="-apple-system"/>
              </a:rPr>
              <a:t>seasons</a:t>
            </a:r>
            <a:r>
              <a:rPr lang="fr-FR" sz="1600" dirty="0">
                <a:solidFill>
                  <a:schemeClr val="tx2"/>
                </a:solidFill>
                <a:latin typeface="-apple-system"/>
              </a:rPr>
              <a:t> do not </a:t>
            </a:r>
            <a:r>
              <a:rPr lang="fr-FR" sz="1600" dirty="0" err="1">
                <a:solidFill>
                  <a:schemeClr val="tx2"/>
                </a:solidFill>
                <a:latin typeface="-apple-system"/>
              </a:rPr>
              <a:t>really</a:t>
            </a:r>
            <a:r>
              <a:rPr lang="fr-FR" sz="1600" dirty="0">
                <a:solidFill>
                  <a:schemeClr val="tx2"/>
                </a:solidFill>
                <a:latin typeface="-apple-system"/>
              </a:rPr>
              <a:t> </a:t>
            </a:r>
            <a:r>
              <a:rPr lang="fr-FR" sz="1600" dirty="0" err="1">
                <a:solidFill>
                  <a:schemeClr val="tx2"/>
                </a:solidFill>
                <a:latin typeface="-apple-system"/>
              </a:rPr>
              <a:t>differ</a:t>
            </a:r>
            <a:r>
              <a:rPr lang="fr-FR" sz="1600" dirty="0">
                <a:solidFill>
                  <a:schemeClr val="tx2"/>
                </a:solidFill>
                <a:latin typeface="-apple-system"/>
              </a:rPr>
              <a:t> </a:t>
            </a:r>
            <a:r>
              <a:rPr lang="fr-FR" sz="1600" dirty="0" err="1">
                <a:solidFill>
                  <a:schemeClr val="tx2"/>
                </a:solidFill>
                <a:latin typeface="-apple-system"/>
              </a:rPr>
              <a:t>from</a:t>
            </a:r>
            <a:r>
              <a:rPr lang="fr-FR" sz="1600" dirty="0">
                <a:solidFill>
                  <a:schemeClr val="tx2"/>
                </a:solidFill>
                <a:latin typeface="-apple-system"/>
              </a:rPr>
              <a:t> </a:t>
            </a:r>
            <a:r>
              <a:rPr lang="fr-FR" sz="1600" dirty="0" err="1">
                <a:solidFill>
                  <a:schemeClr val="tx2"/>
                </a:solidFill>
                <a:latin typeface="-apple-system"/>
              </a:rPr>
              <a:t>each</a:t>
            </a:r>
            <a:r>
              <a:rPr lang="fr-FR" sz="1600" dirty="0">
                <a:solidFill>
                  <a:schemeClr val="tx2"/>
                </a:solidFill>
                <a:latin typeface="-apple-system"/>
              </a:rPr>
              <a:t> </a:t>
            </a:r>
            <a:r>
              <a:rPr lang="fr-FR" sz="1600" dirty="0" err="1">
                <a:solidFill>
                  <a:schemeClr val="tx2"/>
                </a:solidFill>
                <a:latin typeface="-apple-system"/>
              </a:rPr>
              <a:t>other</a:t>
            </a:r>
            <a:r>
              <a:rPr lang="fr-FR" sz="1600" dirty="0" smtClean="0">
                <a:solidFill>
                  <a:schemeClr val="tx2"/>
                </a:solidFill>
                <a:latin typeface="-apple-system"/>
              </a:rPr>
              <a:t>.</a:t>
            </a:r>
          </a:p>
          <a:p>
            <a:pPr algn="just"/>
            <a:endParaRPr lang="fr-FR" sz="1600" dirty="0" smtClean="0">
              <a:solidFill>
                <a:schemeClr val="tx2"/>
              </a:solidFill>
              <a:latin typeface="-apple-system"/>
            </a:endParaRPr>
          </a:p>
          <a:p>
            <a:pPr algn="just"/>
            <a:r>
              <a:rPr lang="en-US" sz="1600" dirty="0">
                <a:solidFill>
                  <a:schemeClr val="tx2"/>
                </a:solidFill>
                <a:latin typeface="-apple-system"/>
              </a:rPr>
              <a:t>As the box represents 50% of the data breakdown, we know that </a:t>
            </a:r>
            <a:r>
              <a:rPr lang="en-US" sz="1600" dirty="0" smtClean="0">
                <a:solidFill>
                  <a:schemeClr val="tx2"/>
                </a:solidFill>
                <a:latin typeface="-apple-system"/>
              </a:rPr>
              <a:t>500 to 1500 bikes are </a:t>
            </a:r>
            <a:r>
              <a:rPr lang="en-US" sz="1600" dirty="0">
                <a:solidFill>
                  <a:schemeClr val="tx2"/>
                </a:solidFill>
                <a:latin typeface="-apple-system"/>
              </a:rPr>
              <a:t>rented every hour </a:t>
            </a:r>
            <a:r>
              <a:rPr lang="en-US" sz="1600" dirty="0" smtClean="0">
                <a:solidFill>
                  <a:schemeClr val="tx2"/>
                </a:solidFill>
                <a:latin typeface="-apple-system"/>
              </a:rPr>
              <a:t>in </a:t>
            </a:r>
            <a:r>
              <a:rPr lang="en-US" sz="1600" dirty="0">
                <a:solidFill>
                  <a:schemeClr val="tx2"/>
                </a:solidFill>
                <a:latin typeface="-apple-system"/>
              </a:rPr>
              <a:t>Seoul during the summer.</a:t>
            </a:r>
            <a:endParaRPr lang="fr-FR" sz="1600" dirty="0" smtClean="0">
              <a:solidFill>
                <a:schemeClr val="tx2"/>
              </a:solidFill>
              <a:latin typeface="-apple-system"/>
            </a:endParaRPr>
          </a:p>
        </p:txBody>
      </p:sp>
      <p:sp>
        <p:nvSpPr>
          <p:cNvPr id="6" name="ZoneTexte 5"/>
          <p:cNvSpPr txBox="1"/>
          <p:nvPr/>
        </p:nvSpPr>
        <p:spPr>
          <a:xfrm>
            <a:off x="1678156" y="5459356"/>
            <a:ext cx="5542502" cy="461665"/>
          </a:xfrm>
          <a:prstGeom prst="rect">
            <a:avLst/>
          </a:prstGeom>
          <a:noFill/>
        </p:spPr>
        <p:txBody>
          <a:bodyPr wrap="square" rtlCol="0">
            <a:spAutoFit/>
          </a:bodyPr>
          <a:lstStyle/>
          <a:p>
            <a:r>
              <a:rPr lang="fr-FR" sz="1200" i="1" dirty="0" err="1">
                <a:solidFill>
                  <a:schemeClr val="tx2"/>
                </a:solidFill>
                <a:latin typeface="-apple-system"/>
              </a:rPr>
              <a:t>We</a:t>
            </a:r>
            <a:r>
              <a:rPr lang="fr-FR" sz="1200" i="1" dirty="0">
                <a:solidFill>
                  <a:schemeClr val="tx2"/>
                </a:solidFill>
                <a:latin typeface="-apple-system"/>
              </a:rPr>
              <a:t> </a:t>
            </a:r>
            <a:r>
              <a:rPr lang="fr-FR" sz="1200" i="1" dirty="0" err="1">
                <a:solidFill>
                  <a:schemeClr val="tx2"/>
                </a:solidFill>
                <a:latin typeface="-apple-system"/>
              </a:rPr>
              <a:t>also</a:t>
            </a:r>
            <a:r>
              <a:rPr lang="fr-FR" sz="1200" i="1" dirty="0">
                <a:solidFill>
                  <a:schemeClr val="tx2"/>
                </a:solidFill>
                <a:latin typeface="-apple-system"/>
              </a:rPr>
              <a:t> notice </a:t>
            </a:r>
            <a:r>
              <a:rPr lang="fr-FR" sz="1200" i="1" dirty="0" err="1">
                <a:solidFill>
                  <a:schemeClr val="tx2"/>
                </a:solidFill>
                <a:latin typeface="-apple-system"/>
              </a:rPr>
              <a:t>some</a:t>
            </a:r>
            <a:r>
              <a:rPr lang="fr-FR" sz="1200" i="1" dirty="0">
                <a:solidFill>
                  <a:schemeClr val="tx2"/>
                </a:solidFill>
                <a:latin typeface="-apple-system"/>
              </a:rPr>
              <a:t> </a:t>
            </a:r>
            <a:r>
              <a:rPr lang="fr-FR" sz="1200" i="1" dirty="0" err="1">
                <a:solidFill>
                  <a:schemeClr val="tx2"/>
                </a:solidFill>
                <a:latin typeface="-apple-system"/>
              </a:rPr>
              <a:t>outliers</a:t>
            </a:r>
            <a:r>
              <a:rPr lang="fr-FR" sz="1200" i="1" dirty="0">
                <a:solidFill>
                  <a:schemeClr val="tx2"/>
                </a:solidFill>
                <a:latin typeface="-apple-system"/>
              </a:rPr>
              <a:t>, as for </a:t>
            </a:r>
            <a:r>
              <a:rPr lang="fr-FR" sz="1200" i="1" dirty="0" err="1">
                <a:solidFill>
                  <a:schemeClr val="tx2"/>
                </a:solidFill>
                <a:latin typeface="-apple-system"/>
              </a:rPr>
              <a:t>some</a:t>
            </a:r>
            <a:r>
              <a:rPr lang="fr-FR" sz="1200" i="1" dirty="0">
                <a:solidFill>
                  <a:schemeClr val="tx2"/>
                </a:solidFill>
                <a:latin typeface="-apple-system"/>
              </a:rPr>
              <a:t> </a:t>
            </a:r>
            <a:r>
              <a:rPr lang="fr-FR" sz="1200" i="1" dirty="0" err="1">
                <a:solidFill>
                  <a:schemeClr val="tx2"/>
                </a:solidFill>
                <a:latin typeface="-apple-system"/>
              </a:rPr>
              <a:t>hours</a:t>
            </a:r>
            <a:r>
              <a:rPr lang="fr-FR" sz="1200" i="1" dirty="0">
                <a:solidFill>
                  <a:schemeClr val="tx2"/>
                </a:solidFill>
                <a:latin typeface="-apple-system"/>
              </a:rPr>
              <a:t> of the </a:t>
            </a:r>
            <a:r>
              <a:rPr lang="fr-FR" sz="1200" i="1" dirty="0" err="1">
                <a:solidFill>
                  <a:schemeClr val="tx2"/>
                </a:solidFill>
                <a:latin typeface="-apple-system"/>
              </a:rPr>
              <a:t>day</a:t>
            </a:r>
            <a:r>
              <a:rPr lang="fr-FR" sz="1200" i="1" dirty="0">
                <a:solidFill>
                  <a:schemeClr val="tx2"/>
                </a:solidFill>
                <a:latin typeface="-apple-system"/>
              </a:rPr>
              <a:t>, the </a:t>
            </a:r>
            <a:r>
              <a:rPr lang="fr-FR" sz="1200" i="1" dirty="0" err="1">
                <a:solidFill>
                  <a:schemeClr val="tx2"/>
                </a:solidFill>
                <a:latin typeface="-apple-system"/>
              </a:rPr>
              <a:t>demand</a:t>
            </a:r>
            <a:r>
              <a:rPr lang="fr-FR" sz="1200" i="1" dirty="0">
                <a:solidFill>
                  <a:schemeClr val="tx2"/>
                </a:solidFill>
                <a:latin typeface="-apple-system"/>
              </a:rPr>
              <a:t> of bikes </a:t>
            </a:r>
            <a:r>
              <a:rPr lang="fr-FR" sz="1200" i="1" dirty="0" err="1">
                <a:solidFill>
                  <a:schemeClr val="tx2"/>
                </a:solidFill>
                <a:latin typeface="-apple-system"/>
              </a:rPr>
              <a:t>is</a:t>
            </a:r>
            <a:r>
              <a:rPr lang="fr-FR" sz="1200" i="1" dirty="0">
                <a:solidFill>
                  <a:schemeClr val="tx2"/>
                </a:solidFill>
                <a:latin typeface="-apple-system"/>
              </a:rPr>
              <a:t> </a:t>
            </a:r>
            <a:r>
              <a:rPr lang="fr-FR" sz="1200" i="1" dirty="0" err="1">
                <a:solidFill>
                  <a:schemeClr val="tx2"/>
                </a:solidFill>
                <a:latin typeface="-apple-system"/>
              </a:rPr>
              <a:t>higher</a:t>
            </a:r>
            <a:r>
              <a:rPr lang="fr-FR" sz="1200" i="1" dirty="0">
                <a:solidFill>
                  <a:schemeClr val="tx2"/>
                </a:solidFill>
                <a:latin typeface="-apple-system"/>
              </a:rPr>
              <a:t>, no </a:t>
            </a:r>
            <a:r>
              <a:rPr lang="fr-FR" sz="1200" i="1" dirty="0" err="1">
                <a:solidFill>
                  <a:schemeClr val="tx2"/>
                </a:solidFill>
                <a:latin typeface="-apple-system"/>
              </a:rPr>
              <a:t>matter</a:t>
            </a:r>
            <a:r>
              <a:rPr lang="fr-FR" sz="1200" i="1" dirty="0">
                <a:solidFill>
                  <a:schemeClr val="tx2"/>
                </a:solidFill>
                <a:latin typeface="-apple-system"/>
              </a:rPr>
              <a:t> the </a:t>
            </a:r>
            <a:r>
              <a:rPr lang="fr-FR" sz="1200" i="1" dirty="0" err="1">
                <a:solidFill>
                  <a:schemeClr val="tx2"/>
                </a:solidFill>
                <a:latin typeface="-apple-system"/>
              </a:rPr>
              <a:t>season</a:t>
            </a:r>
            <a:r>
              <a:rPr lang="fr-FR" sz="1200" i="1" dirty="0">
                <a:solidFill>
                  <a:schemeClr val="tx2"/>
                </a:solidFill>
                <a:latin typeface="-apple-system"/>
              </a:rPr>
              <a:t>. </a:t>
            </a:r>
            <a:endParaRPr lang="fr-FR" sz="1200" i="1" dirty="0">
              <a:solidFill>
                <a:schemeClr val="tx2"/>
              </a:solidFill>
              <a:latin typeface="-apple-system"/>
            </a:endParaRPr>
          </a:p>
        </p:txBody>
      </p:sp>
      <p:sp>
        <p:nvSpPr>
          <p:cNvPr id="7" name="ZoneTexte 6"/>
          <p:cNvSpPr txBox="1"/>
          <p:nvPr/>
        </p:nvSpPr>
        <p:spPr>
          <a:xfrm>
            <a:off x="1284850" y="1789759"/>
            <a:ext cx="2009104" cy="338554"/>
          </a:xfrm>
          <a:prstGeom prst="rect">
            <a:avLst/>
          </a:prstGeom>
          <a:noFill/>
        </p:spPr>
        <p:txBody>
          <a:bodyPr wrap="square" rtlCol="0">
            <a:spAutoFit/>
          </a:bodyPr>
          <a:lstStyle/>
          <a:p>
            <a:pPr marL="285750" indent="-285750">
              <a:buFont typeface="Arial" panose="020B0604020202020204" pitchFamily="34" charset="0"/>
              <a:buChar char="•"/>
            </a:pPr>
            <a:r>
              <a:rPr lang="fr-FR" sz="1600" b="1" dirty="0" err="1">
                <a:solidFill>
                  <a:schemeClr val="tx2"/>
                </a:solidFill>
                <a:latin typeface="-apple-system"/>
              </a:rPr>
              <a:t>Seasons</a:t>
            </a:r>
            <a:endParaRPr lang="fr-FR" sz="1600" b="1" dirty="0">
              <a:solidFill>
                <a:schemeClr val="tx2"/>
              </a:solidFill>
              <a:latin typeface="-apple-system"/>
            </a:endParaRPr>
          </a:p>
        </p:txBody>
      </p:sp>
      <p:sp>
        <p:nvSpPr>
          <p:cNvPr id="11" name="ZoneTexte 10">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2281797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725734"/>
            <a:ext cx="8442246" cy="813498"/>
          </a:xfrm>
        </p:spPr>
        <p:txBody>
          <a:bodyPr>
            <a:normAutofit/>
          </a:bodyPr>
          <a:lstStyle/>
          <a:p>
            <a:pPr algn="ctr"/>
            <a:r>
              <a:rPr lang="es-ES" b="1" dirty="0" smtClean="0"/>
              <a:t>5.</a:t>
            </a:r>
            <a:r>
              <a:rPr lang="es-ES" b="1" dirty="0" smtClean="0"/>
              <a:t>1 </a:t>
            </a:r>
            <a:r>
              <a:rPr lang="es-ES" sz="2200" b="1" dirty="0" err="1"/>
              <a:t>Visualizations</a:t>
            </a:r>
            <a:r>
              <a:rPr lang="es-ES" sz="2200" b="1" dirty="0"/>
              <a:t> </a:t>
            </a:r>
            <a:r>
              <a:rPr lang="es-ES" sz="2200" b="1" dirty="0" err="1"/>
              <a:t>based</a:t>
            </a:r>
            <a:r>
              <a:rPr lang="es-ES" sz="2200" b="1" dirty="0"/>
              <a:t> </a:t>
            </a:r>
            <a:r>
              <a:rPr lang="es-ES" sz="2200" b="1" dirty="0" err="1"/>
              <a:t>on</a:t>
            </a:r>
            <a:r>
              <a:rPr lang="es-ES" sz="2200" b="1" dirty="0"/>
              <a:t> time variables</a:t>
            </a:r>
            <a:endParaRPr lang="es-ES" b="1" dirty="0"/>
          </a:p>
        </p:txBody>
      </p:sp>
      <p:sp>
        <p:nvSpPr>
          <p:cNvPr id="10" name="ZoneTexte 9"/>
          <p:cNvSpPr txBox="1"/>
          <p:nvPr/>
        </p:nvSpPr>
        <p:spPr>
          <a:xfrm>
            <a:off x="7995946" y="1962890"/>
            <a:ext cx="3277185" cy="3539430"/>
          </a:xfrm>
          <a:prstGeom prst="rect">
            <a:avLst/>
          </a:prstGeom>
          <a:noFill/>
        </p:spPr>
        <p:txBody>
          <a:bodyPr wrap="square" rtlCol="0">
            <a:spAutoFit/>
          </a:bodyPr>
          <a:lstStyle/>
          <a:p>
            <a:pPr algn="just"/>
            <a:r>
              <a:rPr lang="en-US" sz="1400" dirty="0">
                <a:latin typeface="Apple-system"/>
              </a:rPr>
              <a:t>From this </a:t>
            </a:r>
            <a:r>
              <a:rPr lang="en-US" sz="1400" b="1" dirty="0" err="1" smtClean="0">
                <a:latin typeface="Apple-system"/>
              </a:rPr>
              <a:t>barplot</a:t>
            </a:r>
            <a:r>
              <a:rPr lang="en-US" sz="1400" b="1" dirty="0" smtClean="0">
                <a:latin typeface="Apple-system"/>
              </a:rPr>
              <a:t>:</a:t>
            </a:r>
          </a:p>
          <a:p>
            <a:pPr algn="just"/>
            <a:endParaRPr lang="en-US" sz="1400" b="1" dirty="0" smtClean="0">
              <a:latin typeface="Apple-system"/>
            </a:endParaRPr>
          </a:p>
          <a:p>
            <a:pPr marL="285750" indent="-285750" algn="just">
              <a:buFont typeface="Arial" panose="020B0604020202020204" pitchFamily="34" charset="0"/>
              <a:buChar char="•"/>
            </a:pPr>
            <a:r>
              <a:rPr lang="en-US" sz="1400" b="1" dirty="0" smtClean="0">
                <a:latin typeface="Apple-system"/>
              </a:rPr>
              <a:t>Most</a:t>
            </a:r>
            <a:r>
              <a:rPr lang="en-US" sz="1400" dirty="0" smtClean="0">
                <a:latin typeface="Apple-system"/>
              </a:rPr>
              <a:t> bikes are rented in </a:t>
            </a:r>
            <a:r>
              <a:rPr lang="en-US" sz="1400" b="1" dirty="0" smtClean="0">
                <a:latin typeface="Apple-system"/>
              </a:rPr>
              <a:t>June, May, July, August, September and October </a:t>
            </a:r>
            <a:r>
              <a:rPr lang="en-US" sz="1400" dirty="0" smtClean="0">
                <a:latin typeface="Apple-system"/>
              </a:rPr>
              <a:t>(&gt;600000 per month), so especially during Summer.</a:t>
            </a:r>
          </a:p>
          <a:p>
            <a:pPr marL="285750" indent="-285750" algn="just">
              <a:buFont typeface="Arial" panose="020B0604020202020204" pitchFamily="34" charset="0"/>
              <a:buChar char="•"/>
            </a:pPr>
            <a:endParaRPr lang="en-US" sz="1400" dirty="0" smtClean="0">
              <a:latin typeface="Apple-system"/>
            </a:endParaRPr>
          </a:p>
          <a:p>
            <a:pPr marL="285750" indent="-285750" algn="just">
              <a:buFont typeface="Arial" panose="020B0604020202020204" pitchFamily="34" charset="0"/>
              <a:buChar char="•"/>
            </a:pPr>
            <a:r>
              <a:rPr lang="en-US" sz="1400" b="1" dirty="0" smtClean="0">
                <a:latin typeface="Apple-system"/>
              </a:rPr>
              <a:t>Less</a:t>
            </a:r>
            <a:r>
              <a:rPr lang="en-US" sz="1400" dirty="0" smtClean="0">
                <a:latin typeface="Apple-system"/>
              </a:rPr>
              <a:t> bikes are rented during </a:t>
            </a:r>
            <a:r>
              <a:rPr lang="en-US" sz="1400" b="1" dirty="0">
                <a:latin typeface="Apple-system"/>
              </a:rPr>
              <a:t>January &amp; February &amp; December </a:t>
            </a:r>
            <a:r>
              <a:rPr lang="en-US" sz="1400" dirty="0" smtClean="0">
                <a:latin typeface="Apple-system"/>
              </a:rPr>
              <a:t>(&lt;200000 per month), so especially during Winter.</a:t>
            </a:r>
          </a:p>
          <a:p>
            <a:pPr algn="just"/>
            <a:endParaRPr lang="en-US" sz="1400" dirty="0" smtClean="0">
              <a:latin typeface="Apple-system"/>
            </a:endParaRPr>
          </a:p>
          <a:p>
            <a:pPr algn="just"/>
            <a:r>
              <a:rPr lang="en-US" sz="1400" dirty="0" smtClean="0">
                <a:latin typeface="Apple-system"/>
              </a:rPr>
              <a:t>Those </a:t>
            </a:r>
            <a:r>
              <a:rPr lang="en-US" sz="1400" dirty="0">
                <a:latin typeface="Apple-system"/>
              </a:rPr>
              <a:t>months basically confirms the theory said before, that it is </a:t>
            </a:r>
            <a:r>
              <a:rPr lang="en-US" sz="1400" b="1" dirty="0">
                <a:latin typeface="Apple-system"/>
              </a:rPr>
              <a:t>during Summer that bikes are most rented</a:t>
            </a:r>
            <a:r>
              <a:rPr lang="en-US" sz="1400" dirty="0">
                <a:latin typeface="Apple-system"/>
              </a:rPr>
              <a:t>, where the weather is more warm.</a:t>
            </a:r>
            <a:endParaRPr lang="fr-FR" sz="1400" dirty="0">
              <a:solidFill>
                <a:schemeClr val="tx2"/>
              </a:solidFill>
              <a:latin typeface="Apple-system"/>
            </a:endParaRPr>
          </a:p>
        </p:txBody>
      </p:sp>
      <p:pic>
        <p:nvPicPr>
          <p:cNvPr id="3" name="Image 2"/>
          <p:cNvPicPr>
            <a:picLocks noChangeAspect="1"/>
          </p:cNvPicPr>
          <p:nvPr/>
        </p:nvPicPr>
        <p:blipFill>
          <a:blip r:embed="rId2"/>
          <a:stretch>
            <a:fillRect/>
          </a:stretch>
        </p:blipFill>
        <p:spPr>
          <a:xfrm>
            <a:off x="1045257" y="1962890"/>
            <a:ext cx="6264890" cy="4097896"/>
          </a:xfrm>
          <a:prstGeom prst="rect">
            <a:avLst/>
          </a:prstGeom>
        </p:spPr>
      </p:pic>
      <p:sp>
        <p:nvSpPr>
          <p:cNvPr id="5" name="Rectangle 4"/>
          <p:cNvSpPr/>
          <p:nvPr/>
        </p:nvSpPr>
        <p:spPr>
          <a:xfrm>
            <a:off x="1284850" y="1666810"/>
            <a:ext cx="1293944" cy="369332"/>
          </a:xfrm>
          <a:prstGeom prst="rect">
            <a:avLst/>
          </a:prstGeom>
        </p:spPr>
        <p:txBody>
          <a:bodyPr wrap="none">
            <a:spAutoFit/>
          </a:bodyPr>
          <a:lstStyle/>
          <a:p>
            <a:pPr marL="285750" indent="-285750">
              <a:buFont typeface="Arial" panose="020B0604020202020204" pitchFamily="34" charset="0"/>
              <a:buChar char="•"/>
            </a:pPr>
            <a:r>
              <a:rPr lang="fr-FR" b="1" dirty="0" err="1" smtClean="0">
                <a:solidFill>
                  <a:schemeClr val="tx2"/>
                </a:solidFill>
                <a:latin typeface="-apple-system"/>
              </a:rPr>
              <a:t>Months</a:t>
            </a:r>
            <a:endParaRPr lang="fr-FR" b="1" dirty="0">
              <a:solidFill>
                <a:schemeClr val="tx2"/>
              </a:solidFill>
              <a:latin typeface="-apple-system"/>
            </a:endParaRPr>
          </a:p>
        </p:txBody>
      </p:sp>
      <p:sp>
        <p:nvSpPr>
          <p:cNvPr id="11" name="ZoneTexte 10">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762733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725734"/>
            <a:ext cx="8442246" cy="813498"/>
          </a:xfrm>
        </p:spPr>
        <p:txBody>
          <a:bodyPr>
            <a:normAutofit/>
          </a:bodyPr>
          <a:lstStyle/>
          <a:p>
            <a:pPr algn="ctr"/>
            <a:r>
              <a:rPr lang="es-ES" b="1" dirty="0" smtClean="0"/>
              <a:t>5.</a:t>
            </a:r>
            <a:r>
              <a:rPr lang="es-ES" b="1" dirty="0" smtClean="0"/>
              <a:t>1 </a:t>
            </a:r>
            <a:r>
              <a:rPr lang="es-ES" sz="2200" b="1" dirty="0" err="1"/>
              <a:t>Visualizations</a:t>
            </a:r>
            <a:r>
              <a:rPr lang="es-ES" sz="2200" b="1" dirty="0"/>
              <a:t> </a:t>
            </a:r>
            <a:r>
              <a:rPr lang="es-ES" sz="2200" b="1" dirty="0" err="1"/>
              <a:t>based</a:t>
            </a:r>
            <a:r>
              <a:rPr lang="es-ES" sz="2200" b="1" dirty="0"/>
              <a:t> </a:t>
            </a:r>
            <a:r>
              <a:rPr lang="es-ES" sz="2200" b="1" dirty="0" err="1"/>
              <a:t>on</a:t>
            </a:r>
            <a:r>
              <a:rPr lang="es-ES" sz="2200" b="1" dirty="0"/>
              <a:t> time variables</a:t>
            </a:r>
            <a:endParaRPr lang="es-ES" b="1" dirty="0"/>
          </a:p>
        </p:txBody>
      </p:sp>
      <p:sp>
        <p:nvSpPr>
          <p:cNvPr id="10" name="ZoneTexte 9"/>
          <p:cNvSpPr txBox="1"/>
          <p:nvPr/>
        </p:nvSpPr>
        <p:spPr>
          <a:xfrm>
            <a:off x="7762310" y="2701554"/>
            <a:ext cx="3277185" cy="2554545"/>
          </a:xfrm>
          <a:prstGeom prst="rect">
            <a:avLst/>
          </a:prstGeom>
          <a:noFill/>
        </p:spPr>
        <p:txBody>
          <a:bodyPr wrap="square" rtlCol="0">
            <a:spAutoFit/>
          </a:bodyPr>
          <a:lstStyle/>
          <a:p>
            <a:pPr algn="just"/>
            <a:r>
              <a:rPr lang="en-US" sz="1600" dirty="0">
                <a:latin typeface="Apple-system"/>
              </a:rPr>
              <a:t>As we can see on the </a:t>
            </a:r>
            <a:r>
              <a:rPr lang="en-US" sz="1600" dirty="0" err="1" smtClean="0">
                <a:latin typeface="Apple-system"/>
              </a:rPr>
              <a:t>violinplot</a:t>
            </a:r>
            <a:r>
              <a:rPr lang="en-US" sz="1600" dirty="0">
                <a:latin typeface="Apple-system"/>
              </a:rPr>
              <a:t>, the bike is </a:t>
            </a:r>
            <a:r>
              <a:rPr lang="en-US" sz="1600" b="1" dirty="0">
                <a:latin typeface="Apple-system"/>
              </a:rPr>
              <a:t>more used during the evening </a:t>
            </a:r>
            <a:r>
              <a:rPr lang="en-US" sz="1600" dirty="0">
                <a:latin typeface="Apple-system"/>
              </a:rPr>
              <a:t>(especially near </a:t>
            </a:r>
            <a:r>
              <a:rPr lang="en-US" sz="1600" b="1" dirty="0">
                <a:latin typeface="Apple-system"/>
              </a:rPr>
              <a:t>6pm</a:t>
            </a:r>
            <a:r>
              <a:rPr lang="en-US" sz="1600" dirty="0">
                <a:latin typeface="Apple-system"/>
              </a:rPr>
              <a:t>) and at </a:t>
            </a:r>
            <a:r>
              <a:rPr lang="en-US" sz="1600" b="1" dirty="0">
                <a:latin typeface="Apple-system"/>
              </a:rPr>
              <a:t>8am</a:t>
            </a:r>
            <a:r>
              <a:rPr lang="en-US" sz="1600" dirty="0">
                <a:latin typeface="Apple-system"/>
              </a:rPr>
              <a:t> and is </a:t>
            </a:r>
            <a:r>
              <a:rPr lang="en-US" sz="1600" b="1" dirty="0">
                <a:latin typeface="Apple-system"/>
              </a:rPr>
              <a:t>least used early in the morning</a:t>
            </a:r>
            <a:r>
              <a:rPr lang="en-US" sz="1600" dirty="0">
                <a:latin typeface="Apple-system"/>
              </a:rPr>
              <a:t> (near </a:t>
            </a:r>
            <a:r>
              <a:rPr lang="en-US" sz="1600" b="1" dirty="0">
                <a:latin typeface="Apple-system"/>
              </a:rPr>
              <a:t>4/5am</a:t>
            </a:r>
            <a:r>
              <a:rPr lang="en-US" sz="1600" dirty="0">
                <a:latin typeface="Apple-system"/>
              </a:rPr>
              <a:t>). </a:t>
            </a:r>
            <a:endParaRPr lang="en-US" sz="1600" dirty="0" smtClean="0">
              <a:latin typeface="Apple-system"/>
            </a:endParaRPr>
          </a:p>
          <a:p>
            <a:pPr algn="just"/>
            <a:r>
              <a:rPr lang="en-US" sz="1600" dirty="0" smtClean="0">
                <a:latin typeface="Apple-system"/>
              </a:rPr>
              <a:t>We </a:t>
            </a:r>
            <a:r>
              <a:rPr lang="en-US" sz="1600" dirty="0">
                <a:latin typeface="Apple-system"/>
              </a:rPr>
              <a:t>could suppose that this could be explained because </a:t>
            </a:r>
            <a:r>
              <a:rPr lang="en-US" sz="1600" b="1" dirty="0" smtClean="0">
                <a:latin typeface="Apple-system"/>
              </a:rPr>
              <a:t>people commute during those </a:t>
            </a:r>
            <a:r>
              <a:rPr lang="en-US" sz="1600" b="1" dirty="0">
                <a:latin typeface="Apple-system"/>
              </a:rPr>
              <a:t>hours </a:t>
            </a:r>
            <a:r>
              <a:rPr lang="en-US" sz="1600" dirty="0" smtClean="0">
                <a:latin typeface="Apple-system"/>
              </a:rPr>
              <a:t>and use bike to </a:t>
            </a:r>
            <a:r>
              <a:rPr lang="en-US" sz="1600" dirty="0" err="1" smtClean="0">
                <a:latin typeface="Apple-system"/>
              </a:rPr>
              <a:t>to</a:t>
            </a:r>
            <a:r>
              <a:rPr lang="en-US" sz="1600" dirty="0" smtClean="0">
                <a:latin typeface="Apple-system"/>
              </a:rPr>
              <a:t> </a:t>
            </a:r>
            <a:r>
              <a:rPr lang="en-US" sz="1600" dirty="0">
                <a:latin typeface="Apple-system"/>
              </a:rPr>
              <a:t>do so.</a:t>
            </a:r>
            <a:endParaRPr lang="fr-FR" sz="1600" dirty="0">
              <a:solidFill>
                <a:schemeClr val="tx2"/>
              </a:solidFill>
              <a:latin typeface="Apple-system"/>
            </a:endParaRPr>
          </a:p>
        </p:txBody>
      </p:sp>
      <p:pic>
        <p:nvPicPr>
          <p:cNvPr id="3" name="Image 2"/>
          <p:cNvPicPr>
            <a:picLocks noChangeAspect="1"/>
          </p:cNvPicPr>
          <p:nvPr/>
        </p:nvPicPr>
        <p:blipFill>
          <a:blip r:embed="rId2"/>
          <a:stretch>
            <a:fillRect/>
          </a:stretch>
        </p:blipFill>
        <p:spPr>
          <a:xfrm>
            <a:off x="930538" y="2311529"/>
            <a:ext cx="6587035" cy="3453649"/>
          </a:xfrm>
          <a:prstGeom prst="rect">
            <a:avLst/>
          </a:prstGeom>
        </p:spPr>
      </p:pic>
      <p:sp>
        <p:nvSpPr>
          <p:cNvPr id="5" name="Rectangle 4"/>
          <p:cNvSpPr/>
          <p:nvPr/>
        </p:nvSpPr>
        <p:spPr>
          <a:xfrm>
            <a:off x="1284850" y="1856888"/>
            <a:ext cx="1140056" cy="369332"/>
          </a:xfrm>
          <a:prstGeom prst="rect">
            <a:avLst/>
          </a:prstGeom>
        </p:spPr>
        <p:txBody>
          <a:bodyPr wrap="none">
            <a:spAutoFit/>
          </a:bodyPr>
          <a:lstStyle/>
          <a:p>
            <a:pPr marL="285750" indent="-285750">
              <a:buFont typeface="Arial" panose="020B0604020202020204" pitchFamily="34" charset="0"/>
              <a:buChar char="•"/>
            </a:pPr>
            <a:r>
              <a:rPr lang="fr-FR" b="1" dirty="0" err="1" smtClean="0">
                <a:solidFill>
                  <a:schemeClr val="tx2"/>
                </a:solidFill>
                <a:latin typeface="-apple-system"/>
              </a:rPr>
              <a:t>Hours</a:t>
            </a:r>
            <a:endParaRPr lang="fr-FR" b="1" dirty="0">
              <a:solidFill>
                <a:schemeClr val="tx2"/>
              </a:solidFill>
              <a:latin typeface="-apple-system"/>
            </a:endParaRPr>
          </a:p>
        </p:txBody>
      </p:sp>
      <p:sp>
        <p:nvSpPr>
          <p:cNvPr id="11" name="ZoneTexte 10">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225642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b="1">
                <a:solidFill>
                  <a:schemeClr val="tx2"/>
                </a:solidFill>
                <a:latin typeface="-apple-system"/>
              </a:rPr>
              <a:t>Seasons</a:t>
            </a:r>
            <a:endParaRPr lang="fr-FR" b="1" dirty="0">
              <a:solidFill>
                <a:schemeClr val="tx2"/>
              </a:solidFill>
              <a:latin typeface="-apple-system"/>
            </a:endParaRPr>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725734"/>
            <a:ext cx="8442246" cy="813498"/>
          </a:xfrm>
        </p:spPr>
        <p:txBody>
          <a:bodyPr>
            <a:normAutofit/>
          </a:bodyPr>
          <a:lstStyle/>
          <a:p>
            <a:pPr algn="ctr"/>
            <a:r>
              <a:rPr lang="es-ES" b="1" dirty="0" smtClean="0"/>
              <a:t>5.</a:t>
            </a:r>
            <a:r>
              <a:rPr lang="es-ES" b="1" dirty="0" smtClean="0"/>
              <a:t>1 </a:t>
            </a:r>
            <a:r>
              <a:rPr lang="es-ES" sz="2200" b="1" dirty="0" err="1"/>
              <a:t>Visualizations</a:t>
            </a:r>
            <a:r>
              <a:rPr lang="es-ES" sz="2200" b="1" dirty="0"/>
              <a:t> </a:t>
            </a:r>
            <a:r>
              <a:rPr lang="es-ES" sz="2200" b="1" dirty="0" err="1"/>
              <a:t>based</a:t>
            </a:r>
            <a:r>
              <a:rPr lang="es-ES" sz="2200" b="1" dirty="0"/>
              <a:t> </a:t>
            </a:r>
            <a:r>
              <a:rPr lang="es-ES" sz="2200" b="1" dirty="0" err="1"/>
              <a:t>on</a:t>
            </a:r>
            <a:r>
              <a:rPr lang="es-ES" sz="2200" b="1" dirty="0"/>
              <a:t> time variables</a:t>
            </a:r>
            <a:endParaRPr lang="es-ES" b="1" dirty="0"/>
          </a:p>
        </p:txBody>
      </p:sp>
      <p:pic>
        <p:nvPicPr>
          <p:cNvPr id="7" name="Image 6">
            <a:extLst>
              <a:ext uri="{FF2B5EF4-FFF2-40B4-BE49-F238E27FC236}">
                <a16:creationId xmlns="" xmlns:a16="http://schemas.microsoft.com/office/drawing/2014/main" id="{53208F83-5978-453E-9A17-8A42E0E8B8D3}"/>
              </a:ext>
            </a:extLst>
          </p:cNvPr>
          <p:cNvPicPr>
            <a:picLocks noChangeAspect="1"/>
          </p:cNvPicPr>
          <p:nvPr/>
        </p:nvPicPr>
        <p:blipFill>
          <a:blip r:embed="rId2"/>
          <a:stretch>
            <a:fillRect/>
          </a:stretch>
        </p:blipFill>
        <p:spPr>
          <a:xfrm>
            <a:off x="696059" y="1889295"/>
            <a:ext cx="5277646" cy="2826280"/>
          </a:xfrm>
          <a:prstGeom prst="rect">
            <a:avLst/>
          </a:prstGeom>
        </p:spPr>
      </p:pic>
      <p:sp>
        <p:nvSpPr>
          <p:cNvPr id="10" name="ZoneTexte 9"/>
          <p:cNvSpPr txBox="1"/>
          <p:nvPr/>
        </p:nvSpPr>
        <p:spPr>
          <a:xfrm>
            <a:off x="836242" y="4856565"/>
            <a:ext cx="9991591" cy="116955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smtClean="0">
                <a:latin typeface="Apple-system"/>
              </a:rPr>
              <a:t>By looking on the median line of the boxplots, </a:t>
            </a:r>
            <a:r>
              <a:rPr lang="en-US" sz="1400" b="1" dirty="0">
                <a:latin typeface="Apple-system"/>
              </a:rPr>
              <a:t>bike </a:t>
            </a:r>
            <a:r>
              <a:rPr lang="en-US" sz="1400" b="1" dirty="0" smtClean="0">
                <a:latin typeface="Apple-system"/>
              </a:rPr>
              <a:t>rented demand </a:t>
            </a:r>
            <a:r>
              <a:rPr lang="en-US" sz="1400" b="1" dirty="0">
                <a:latin typeface="Apple-system"/>
              </a:rPr>
              <a:t>is slightly higher during the weekdays </a:t>
            </a:r>
            <a:r>
              <a:rPr lang="en-US" sz="1400" dirty="0">
                <a:latin typeface="Apple-system"/>
              </a:rPr>
              <a:t>and especially on </a:t>
            </a:r>
            <a:r>
              <a:rPr lang="en-US" sz="1400" b="1" dirty="0">
                <a:latin typeface="Apple-system"/>
              </a:rPr>
              <a:t>Monday, Wednesday and Friday </a:t>
            </a:r>
            <a:r>
              <a:rPr lang="en-US" sz="1400" dirty="0">
                <a:latin typeface="Apple-system"/>
              </a:rPr>
              <a:t>than on </a:t>
            </a:r>
            <a:r>
              <a:rPr lang="en-US" sz="1400" dirty="0" smtClean="0">
                <a:latin typeface="Apple-system"/>
              </a:rPr>
              <a:t>Sunday. </a:t>
            </a:r>
            <a:endParaRPr lang="en-US" sz="1400" dirty="0">
              <a:latin typeface="Apple-system"/>
            </a:endParaRPr>
          </a:p>
          <a:p>
            <a:pPr marL="285750" indent="-285750" algn="just">
              <a:buFont typeface="Arial" panose="020B0604020202020204" pitchFamily="34" charset="0"/>
              <a:buChar char="•"/>
            </a:pPr>
            <a:r>
              <a:rPr lang="en-US" sz="1400" dirty="0" smtClean="0">
                <a:latin typeface="Apple-system"/>
              </a:rPr>
              <a:t>This theory is confirm thanks to the distribution graph, showing </a:t>
            </a:r>
            <a:r>
              <a:rPr lang="en-US" sz="1400" b="1" dirty="0" smtClean="0">
                <a:latin typeface="Apple-system"/>
              </a:rPr>
              <a:t>2 peaks throughout the day</a:t>
            </a:r>
            <a:r>
              <a:rPr lang="en-US" sz="1400" dirty="0" smtClean="0">
                <a:latin typeface="Apple-system"/>
              </a:rPr>
              <a:t>, illustrating </a:t>
            </a:r>
            <a:r>
              <a:rPr lang="en-US" sz="1400" b="1" dirty="0" smtClean="0">
                <a:latin typeface="Apple-system"/>
              </a:rPr>
              <a:t>commuting periods</a:t>
            </a:r>
            <a:r>
              <a:rPr lang="en-US" sz="1400" dirty="0" smtClean="0">
                <a:latin typeface="Apple-system"/>
              </a:rPr>
              <a:t>, for the weekdays blue curve and no such peaks for the weekend (Saturday &amp; Sunday) orange curve. </a:t>
            </a:r>
          </a:p>
          <a:p>
            <a:pPr algn="just"/>
            <a:r>
              <a:rPr lang="en-US" sz="1400" dirty="0" smtClean="0">
                <a:latin typeface="Apple-system"/>
              </a:rPr>
              <a:t>So the feature ‘Holiday’ is </a:t>
            </a:r>
            <a:r>
              <a:rPr lang="en-US" sz="1400" dirty="0">
                <a:latin typeface="Apple-system"/>
              </a:rPr>
              <a:t>therefore important for our future predictions.</a:t>
            </a:r>
            <a:endParaRPr lang="fr-FR" sz="1400" dirty="0">
              <a:latin typeface="Apple-system"/>
            </a:endParaRPr>
          </a:p>
        </p:txBody>
      </p:sp>
      <p:pic>
        <p:nvPicPr>
          <p:cNvPr id="4" name="Image 3"/>
          <p:cNvPicPr>
            <a:picLocks noChangeAspect="1"/>
          </p:cNvPicPr>
          <p:nvPr/>
        </p:nvPicPr>
        <p:blipFill>
          <a:blip r:embed="rId3"/>
          <a:stretch>
            <a:fillRect/>
          </a:stretch>
        </p:blipFill>
        <p:spPr>
          <a:xfrm>
            <a:off x="6145155" y="2012037"/>
            <a:ext cx="5189596" cy="2703082"/>
          </a:xfrm>
          <a:prstGeom prst="rect">
            <a:avLst/>
          </a:prstGeom>
        </p:spPr>
      </p:pic>
      <p:sp>
        <p:nvSpPr>
          <p:cNvPr id="16" name="Rectangle 15"/>
          <p:cNvSpPr/>
          <p:nvPr/>
        </p:nvSpPr>
        <p:spPr>
          <a:xfrm>
            <a:off x="995266" y="1563926"/>
            <a:ext cx="2927083" cy="369332"/>
          </a:xfrm>
          <a:prstGeom prst="rect">
            <a:avLst/>
          </a:prstGeom>
        </p:spPr>
        <p:txBody>
          <a:bodyPr wrap="none">
            <a:spAutoFit/>
          </a:bodyPr>
          <a:lstStyle/>
          <a:p>
            <a:pPr marL="285750" indent="-285750">
              <a:buFont typeface="Arial" panose="020B0604020202020204" pitchFamily="34" charset="0"/>
              <a:buChar char="•"/>
            </a:pPr>
            <a:r>
              <a:rPr lang="fr-FR" b="1" dirty="0" err="1" smtClean="0">
                <a:solidFill>
                  <a:schemeClr val="tx2"/>
                </a:solidFill>
                <a:latin typeface="-apple-system"/>
              </a:rPr>
              <a:t>Week</a:t>
            </a:r>
            <a:r>
              <a:rPr lang="fr-FR" b="1" dirty="0" smtClean="0">
                <a:solidFill>
                  <a:schemeClr val="tx2"/>
                </a:solidFill>
                <a:latin typeface="-apple-system"/>
              </a:rPr>
              <a:t> </a:t>
            </a:r>
            <a:r>
              <a:rPr lang="fr-FR" b="1" dirty="0" err="1" smtClean="0">
                <a:solidFill>
                  <a:schemeClr val="tx2"/>
                </a:solidFill>
                <a:latin typeface="-apple-system"/>
              </a:rPr>
              <a:t>days</a:t>
            </a:r>
            <a:r>
              <a:rPr lang="fr-FR" b="1" dirty="0" smtClean="0">
                <a:solidFill>
                  <a:schemeClr val="tx2"/>
                </a:solidFill>
                <a:latin typeface="-apple-system"/>
              </a:rPr>
              <a:t> / </a:t>
            </a:r>
            <a:r>
              <a:rPr lang="fr-FR" b="1" dirty="0" err="1" smtClean="0">
                <a:solidFill>
                  <a:schemeClr val="tx2"/>
                </a:solidFill>
                <a:latin typeface="-apple-system"/>
              </a:rPr>
              <a:t>Week</a:t>
            </a:r>
            <a:r>
              <a:rPr lang="fr-FR" b="1" dirty="0" smtClean="0">
                <a:solidFill>
                  <a:schemeClr val="tx2"/>
                </a:solidFill>
                <a:latin typeface="-apple-system"/>
              </a:rPr>
              <a:t> end</a:t>
            </a:r>
            <a:endParaRPr lang="fr-FR" dirty="0"/>
          </a:p>
        </p:txBody>
      </p:sp>
      <p:sp>
        <p:nvSpPr>
          <p:cNvPr id="20" name="ZoneTexte 19">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850472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725734"/>
            <a:ext cx="8442246" cy="813498"/>
          </a:xfrm>
        </p:spPr>
        <p:txBody>
          <a:bodyPr>
            <a:normAutofit/>
          </a:bodyPr>
          <a:lstStyle/>
          <a:p>
            <a:pPr algn="ctr"/>
            <a:r>
              <a:rPr lang="es-ES" b="1" dirty="0" smtClean="0"/>
              <a:t>5.</a:t>
            </a:r>
            <a:r>
              <a:rPr lang="es-ES" b="1" dirty="0" smtClean="0"/>
              <a:t>1 </a:t>
            </a:r>
            <a:r>
              <a:rPr lang="es-ES" sz="2200" b="1" dirty="0" err="1"/>
              <a:t>Visualizations</a:t>
            </a:r>
            <a:r>
              <a:rPr lang="es-ES" sz="2200" b="1" dirty="0"/>
              <a:t> </a:t>
            </a:r>
            <a:r>
              <a:rPr lang="es-ES" sz="2200" b="1" dirty="0" err="1"/>
              <a:t>based</a:t>
            </a:r>
            <a:r>
              <a:rPr lang="es-ES" sz="2200" b="1" dirty="0"/>
              <a:t> </a:t>
            </a:r>
            <a:r>
              <a:rPr lang="es-ES" sz="2200" b="1" dirty="0" err="1"/>
              <a:t>on</a:t>
            </a:r>
            <a:r>
              <a:rPr lang="es-ES" sz="2200" b="1" dirty="0"/>
              <a:t> time variables</a:t>
            </a:r>
            <a:endParaRPr lang="es-ES" b="1" dirty="0"/>
          </a:p>
        </p:txBody>
      </p:sp>
      <p:sp>
        <p:nvSpPr>
          <p:cNvPr id="10" name="ZoneTexte 9"/>
          <p:cNvSpPr txBox="1"/>
          <p:nvPr/>
        </p:nvSpPr>
        <p:spPr>
          <a:xfrm>
            <a:off x="6096000" y="2985508"/>
            <a:ext cx="4226675" cy="2062103"/>
          </a:xfrm>
          <a:prstGeom prst="rect">
            <a:avLst/>
          </a:prstGeom>
          <a:noFill/>
        </p:spPr>
        <p:txBody>
          <a:bodyPr wrap="square" rtlCol="0">
            <a:spAutoFit/>
          </a:bodyPr>
          <a:lstStyle/>
          <a:p>
            <a:pPr algn="just"/>
            <a:r>
              <a:rPr lang="en-US" sz="1600" dirty="0" smtClean="0">
                <a:latin typeface="Apple-system"/>
              </a:rPr>
              <a:t>From this pie-chart, we </a:t>
            </a:r>
            <a:r>
              <a:rPr lang="en-US" sz="1600" dirty="0">
                <a:latin typeface="Apple-system"/>
              </a:rPr>
              <a:t>can see that bikes are most rented in the second half of the </a:t>
            </a:r>
            <a:r>
              <a:rPr lang="en-US" sz="1600" dirty="0" smtClean="0">
                <a:latin typeface="Apple-system"/>
              </a:rPr>
              <a:t>day (67.90%), </a:t>
            </a:r>
            <a:r>
              <a:rPr lang="en-US" sz="1600" dirty="0">
                <a:latin typeface="Apple-system"/>
              </a:rPr>
              <a:t>i.e. in the </a:t>
            </a:r>
            <a:r>
              <a:rPr lang="en-US" sz="1600" b="1" dirty="0">
                <a:latin typeface="Apple-system"/>
              </a:rPr>
              <a:t>afternoon</a:t>
            </a:r>
            <a:r>
              <a:rPr lang="en-US" sz="1600" dirty="0">
                <a:latin typeface="Apple-system"/>
              </a:rPr>
              <a:t> and </a:t>
            </a:r>
            <a:r>
              <a:rPr lang="en-US" sz="1600" b="1" dirty="0" smtClean="0">
                <a:latin typeface="Apple-system"/>
              </a:rPr>
              <a:t>evening</a:t>
            </a:r>
            <a:r>
              <a:rPr lang="en-US" sz="1600" dirty="0" smtClean="0">
                <a:latin typeface="Apple-system"/>
              </a:rPr>
              <a:t>, confirming the results seen before. </a:t>
            </a:r>
          </a:p>
          <a:p>
            <a:pPr algn="just"/>
            <a:endParaRPr lang="en-US" sz="1600" dirty="0" smtClean="0">
              <a:latin typeface="Apple-system"/>
            </a:endParaRPr>
          </a:p>
          <a:p>
            <a:pPr algn="just"/>
            <a:r>
              <a:rPr lang="en-US" sz="1600" dirty="0" smtClean="0">
                <a:latin typeface="Apple-system"/>
              </a:rPr>
              <a:t>Only 10.31% bikes are rented during the night, because we could safely assumed that most people sleep during this time period</a:t>
            </a:r>
          </a:p>
        </p:txBody>
      </p:sp>
      <p:pic>
        <p:nvPicPr>
          <p:cNvPr id="4" name="Image 3"/>
          <p:cNvPicPr>
            <a:picLocks noChangeAspect="1"/>
          </p:cNvPicPr>
          <p:nvPr/>
        </p:nvPicPr>
        <p:blipFill>
          <a:blip r:embed="rId2"/>
          <a:stretch>
            <a:fillRect/>
          </a:stretch>
        </p:blipFill>
        <p:spPr>
          <a:xfrm>
            <a:off x="1284850" y="2340160"/>
            <a:ext cx="3724275" cy="3352800"/>
          </a:xfrm>
          <a:prstGeom prst="rect">
            <a:avLst/>
          </a:prstGeom>
        </p:spPr>
      </p:pic>
      <p:sp>
        <p:nvSpPr>
          <p:cNvPr id="5" name="Rectangle 4"/>
          <p:cNvSpPr/>
          <p:nvPr/>
        </p:nvSpPr>
        <p:spPr>
          <a:xfrm>
            <a:off x="1284850" y="1755030"/>
            <a:ext cx="2076209" cy="369332"/>
          </a:xfrm>
          <a:prstGeom prst="rect">
            <a:avLst/>
          </a:prstGeom>
        </p:spPr>
        <p:txBody>
          <a:bodyPr wrap="none">
            <a:spAutoFit/>
          </a:bodyPr>
          <a:lstStyle/>
          <a:p>
            <a:pPr marL="285750" indent="-285750">
              <a:buFont typeface="Arial" panose="020B0604020202020204" pitchFamily="34" charset="0"/>
              <a:buChar char="•"/>
            </a:pPr>
            <a:r>
              <a:rPr lang="fr-FR" b="1" dirty="0" smtClean="0">
                <a:solidFill>
                  <a:schemeClr val="tx2"/>
                </a:solidFill>
                <a:latin typeface="-apple-system"/>
              </a:rPr>
              <a:t>Part of the </a:t>
            </a:r>
            <a:r>
              <a:rPr lang="fr-FR" b="1" dirty="0" err="1" smtClean="0">
                <a:solidFill>
                  <a:schemeClr val="tx2"/>
                </a:solidFill>
                <a:latin typeface="-apple-system"/>
              </a:rPr>
              <a:t>day</a:t>
            </a:r>
            <a:endParaRPr lang="fr-FR" b="1" dirty="0">
              <a:solidFill>
                <a:schemeClr val="tx2"/>
              </a:solidFill>
              <a:latin typeface="-apple-system"/>
            </a:endParaRPr>
          </a:p>
        </p:txBody>
      </p:sp>
      <p:sp>
        <p:nvSpPr>
          <p:cNvPr id="11" name="ZoneTexte 10">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4260910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725734"/>
            <a:ext cx="8442246" cy="813498"/>
          </a:xfrm>
        </p:spPr>
        <p:txBody>
          <a:bodyPr>
            <a:normAutofit/>
          </a:bodyPr>
          <a:lstStyle/>
          <a:p>
            <a:pPr algn="ctr"/>
            <a:r>
              <a:rPr lang="es-ES" b="1" dirty="0" smtClean="0"/>
              <a:t>5.</a:t>
            </a:r>
            <a:r>
              <a:rPr lang="es-ES" b="1" dirty="0" smtClean="0"/>
              <a:t>1 </a:t>
            </a:r>
            <a:r>
              <a:rPr lang="es-ES" sz="2200" b="1" dirty="0" err="1"/>
              <a:t>Visualizations</a:t>
            </a:r>
            <a:r>
              <a:rPr lang="es-ES" sz="2200" b="1" dirty="0"/>
              <a:t> </a:t>
            </a:r>
            <a:r>
              <a:rPr lang="es-ES" sz="2200" b="1" dirty="0" err="1"/>
              <a:t>based</a:t>
            </a:r>
            <a:r>
              <a:rPr lang="es-ES" sz="2200" b="1" dirty="0"/>
              <a:t> </a:t>
            </a:r>
            <a:r>
              <a:rPr lang="es-ES" sz="2200" b="1" dirty="0" err="1"/>
              <a:t>on</a:t>
            </a:r>
            <a:r>
              <a:rPr lang="es-ES" sz="2200" b="1" dirty="0"/>
              <a:t> time variables</a:t>
            </a:r>
            <a:endParaRPr lang="es-ES" b="1" dirty="0"/>
          </a:p>
        </p:txBody>
      </p:sp>
      <p:sp>
        <p:nvSpPr>
          <p:cNvPr id="10" name="ZoneTexte 9"/>
          <p:cNvSpPr txBox="1"/>
          <p:nvPr/>
        </p:nvSpPr>
        <p:spPr>
          <a:xfrm>
            <a:off x="1048068" y="4829907"/>
            <a:ext cx="9783063" cy="141577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pple-system"/>
              </a:rPr>
              <a:t>We can see from this boxplot that </a:t>
            </a:r>
            <a:r>
              <a:rPr lang="en-US" sz="1400" b="1" dirty="0">
                <a:latin typeface="Apple-system"/>
              </a:rPr>
              <a:t>the bikes are more rented during working days than on day off</a:t>
            </a:r>
            <a:r>
              <a:rPr lang="en-US" sz="1400" dirty="0">
                <a:latin typeface="Apple-system"/>
              </a:rPr>
              <a:t>. </a:t>
            </a:r>
            <a:endParaRPr lang="en-US" sz="1400" dirty="0" smtClean="0">
              <a:latin typeface="Apple-system"/>
            </a:endParaRPr>
          </a:p>
          <a:p>
            <a:pPr marL="285750" indent="-285750">
              <a:buFont typeface="Arial" panose="020B0604020202020204" pitchFamily="34" charset="0"/>
              <a:buChar char="•"/>
            </a:pPr>
            <a:endParaRPr lang="en-US" sz="1400" dirty="0" smtClean="0">
              <a:latin typeface="Apple-system"/>
            </a:endParaRPr>
          </a:p>
          <a:p>
            <a:pPr marL="285750" indent="-285750">
              <a:buFont typeface="Arial" panose="020B0604020202020204" pitchFamily="34" charset="0"/>
              <a:buChar char="•"/>
            </a:pPr>
            <a:r>
              <a:rPr lang="en-US" sz="1400" dirty="0" smtClean="0">
                <a:latin typeface="Apple-system"/>
              </a:rPr>
              <a:t>On the right graph, we notice </a:t>
            </a:r>
            <a:r>
              <a:rPr lang="en-US" sz="1400" b="1" dirty="0" smtClean="0">
                <a:latin typeface="Apple-system"/>
              </a:rPr>
              <a:t>two </a:t>
            </a:r>
            <a:r>
              <a:rPr lang="en-US" sz="1400" b="1" dirty="0">
                <a:latin typeface="Apple-system"/>
              </a:rPr>
              <a:t>peaks illustrating the commuting movements </a:t>
            </a:r>
            <a:r>
              <a:rPr lang="en-US" sz="1400" dirty="0">
                <a:latin typeface="Apple-system"/>
              </a:rPr>
              <a:t>observed </a:t>
            </a:r>
            <a:r>
              <a:rPr lang="en-US" sz="1400" dirty="0" smtClean="0">
                <a:latin typeface="Apple-system"/>
              </a:rPr>
              <a:t>previously, but during holidays they are very less noticeable because people no longer commute so they use less their bikes. </a:t>
            </a:r>
            <a:r>
              <a:rPr lang="en-US" sz="1400" b="1" dirty="0" smtClean="0">
                <a:latin typeface="Apple-system"/>
              </a:rPr>
              <a:t>Demand </a:t>
            </a:r>
            <a:r>
              <a:rPr lang="en-US" sz="1400" b="1" dirty="0">
                <a:latin typeface="Apple-system"/>
              </a:rPr>
              <a:t>for bicycles increases </a:t>
            </a:r>
            <a:r>
              <a:rPr lang="en-US" sz="1400" dirty="0">
                <a:latin typeface="Apple-system"/>
              </a:rPr>
              <a:t>fairly gradually throughout the day </a:t>
            </a:r>
            <a:r>
              <a:rPr lang="en-US" sz="1400" b="1" dirty="0">
                <a:latin typeface="Apple-system"/>
              </a:rPr>
              <a:t>from</a:t>
            </a:r>
            <a:r>
              <a:rPr lang="en-US" sz="1400" dirty="0">
                <a:latin typeface="Apple-system"/>
              </a:rPr>
              <a:t> </a:t>
            </a:r>
            <a:r>
              <a:rPr lang="en-US" sz="1400" b="1" dirty="0">
                <a:latin typeface="Apple-system"/>
              </a:rPr>
              <a:t>5am to </a:t>
            </a:r>
            <a:r>
              <a:rPr lang="en-US" sz="1400" b="1" dirty="0" smtClean="0">
                <a:latin typeface="Apple-system"/>
              </a:rPr>
              <a:t>4pm-6pm</a:t>
            </a:r>
            <a:r>
              <a:rPr lang="en-US" sz="1400" dirty="0" smtClean="0">
                <a:latin typeface="Apple-system"/>
              </a:rPr>
              <a:t>.</a:t>
            </a:r>
            <a:r>
              <a:rPr lang="en-US" sz="1600" dirty="0"/>
              <a:t/>
            </a:r>
            <a:br>
              <a:rPr lang="en-US" sz="1600" dirty="0"/>
            </a:br>
            <a:endParaRPr lang="fr-FR" sz="1600" dirty="0">
              <a:solidFill>
                <a:schemeClr val="tx2"/>
              </a:solidFill>
              <a:latin typeface="-apple-system"/>
            </a:endParaRPr>
          </a:p>
        </p:txBody>
      </p:sp>
      <p:pic>
        <p:nvPicPr>
          <p:cNvPr id="4" name="Image 3"/>
          <p:cNvPicPr>
            <a:picLocks noChangeAspect="1"/>
          </p:cNvPicPr>
          <p:nvPr/>
        </p:nvPicPr>
        <p:blipFill>
          <a:blip r:embed="rId2"/>
          <a:stretch>
            <a:fillRect/>
          </a:stretch>
        </p:blipFill>
        <p:spPr>
          <a:xfrm>
            <a:off x="941950" y="2096232"/>
            <a:ext cx="4076700" cy="2733675"/>
          </a:xfrm>
          <a:prstGeom prst="rect">
            <a:avLst/>
          </a:prstGeom>
        </p:spPr>
      </p:pic>
      <p:sp>
        <p:nvSpPr>
          <p:cNvPr id="6" name="Rectangle 5"/>
          <p:cNvSpPr/>
          <p:nvPr/>
        </p:nvSpPr>
        <p:spPr>
          <a:xfrm>
            <a:off x="1048068" y="1660726"/>
            <a:ext cx="3315972" cy="369332"/>
          </a:xfrm>
          <a:prstGeom prst="rect">
            <a:avLst/>
          </a:prstGeom>
        </p:spPr>
        <p:txBody>
          <a:bodyPr wrap="none">
            <a:spAutoFit/>
          </a:bodyPr>
          <a:lstStyle/>
          <a:p>
            <a:pPr marL="285750" indent="-285750">
              <a:buFont typeface="Arial" panose="020B0604020202020204" pitchFamily="34" charset="0"/>
              <a:buChar char="•"/>
            </a:pPr>
            <a:r>
              <a:rPr lang="fr-FR" b="1" dirty="0" err="1" smtClean="0">
                <a:solidFill>
                  <a:schemeClr val="tx2"/>
                </a:solidFill>
                <a:latin typeface="-apple-system"/>
              </a:rPr>
              <a:t>Working</a:t>
            </a:r>
            <a:r>
              <a:rPr lang="fr-FR" b="1" dirty="0" smtClean="0">
                <a:solidFill>
                  <a:schemeClr val="tx2"/>
                </a:solidFill>
                <a:latin typeface="-apple-system"/>
              </a:rPr>
              <a:t> / Holiday </a:t>
            </a:r>
            <a:r>
              <a:rPr lang="fr-FR" b="1" dirty="0" err="1" smtClean="0">
                <a:solidFill>
                  <a:schemeClr val="tx2"/>
                </a:solidFill>
                <a:latin typeface="-apple-system"/>
              </a:rPr>
              <a:t>periods</a:t>
            </a:r>
            <a:endParaRPr lang="fr-FR" b="1" dirty="0">
              <a:solidFill>
                <a:schemeClr val="tx2"/>
              </a:solidFill>
              <a:latin typeface="-apple-system"/>
            </a:endParaRPr>
          </a:p>
        </p:txBody>
      </p:sp>
      <p:pic>
        <p:nvPicPr>
          <p:cNvPr id="7" name="Image 6"/>
          <p:cNvPicPr>
            <a:picLocks noChangeAspect="1"/>
          </p:cNvPicPr>
          <p:nvPr/>
        </p:nvPicPr>
        <p:blipFill>
          <a:blip r:embed="rId3"/>
          <a:stretch>
            <a:fillRect/>
          </a:stretch>
        </p:blipFill>
        <p:spPr>
          <a:xfrm>
            <a:off x="5018650" y="1691670"/>
            <a:ext cx="5991225" cy="3105150"/>
          </a:xfrm>
          <a:prstGeom prst="rect">
            <a:avLst/>
          </a:prstGeom>
        </p:spPr>
      </p:pic>
      <p:sp>
        <p:nvSpPr>
          <p:cNvPr id="12" name="ZoneTexte 11">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591545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685801" y="769393"/>
            <a:ext cx="9185674" cy="813498"/>
          </a:xfrm>
        </p:spPr>
        <p:txBody>
          <a:bodyPr>
            <a:normAutofit fontScale="90000"/>
          </a:bodyPr>
          <a:lstStyle/>
          <a:p>
            <a:pPr algn="ctr"/>
            <a:r>
              <a:rPr lang="es-ES" b="1" dirty="0"/>
              <a:t>5</a:t>
            </a:r>
            <a:r>
              <a:rPr lang="es-ES" b="1" dirty="0" smtClean="0"/>
              <a:t>.2 </a:t>
            </a:r>
            <a:r>
              <a:rPr lang="es-ES" sz="2200" b="1" dirty="0" err="1"/>
              <a:t>Visualizations</a:t>
            </a:r>
            <a:r>
              <a:rPr lang="es-ES" sz="2200" b="1" dirty="0"/>
              <a:t> </a:t>
            </a:r>
            <a:r>
              <a:rPr lang="es-ES" sz="2200" b="1" dirty="0" err="1"/>
              <a:t>based</a:t>
            </a:r>
            <a:r>
              <a:rPr lang="es-ES" sz="2200" b="1" dirty="0"/>
              <a:t> </a:t>
            </a:r>
            <a:r>
              <a:rPr lang="es-ES" sz="2200" b="1" dirty="0" err="1"/>
              <a:t>on</a:t>
            </a:r>
            <a:r>
              <a:rPr lang="es-ES" sz="2200" b="1" dirty="0"/>
              <a:t> </a:t>
            </a:r>
            <a:r>
              <a:rPr lang="es-ES" sz="2200" b="1" dirty="0" err="1" smtClean="0"/>
              <a:t>Weather</a:t>
            </a:r>
            <a:r>
              <a:rPr lang="es-ES" sz="2200" b="1" dirty="0" smtClean="0"/>
              <a:t> </a:t>
            </a:r>
            <a:r>
              <a:rPr lang="es-ES" sz="2200" b="1" dirty="0"/>
              <a:t>variables</a:t>
            </a:r>
            <a:endParaRPr lang="es-ES" b="1" dirty="0"/>
          </a:p>
        </p:txBody>
      </p:sp>
      <p:sp>
        <p:nvSpPr>
          <p:cNvPr id="10" name="ZoneTexte 9"/>
          <p:cNvSpPr txBox="1"/>
          <p:nvPr/>
        </p:nvSpPr>
        <p:spPr>
          <a:xfrm>
            <a:off x="9010394" y="2383490"/>
            <a:ext cx="2274505" cy="3046988"/>
          </a:xfrm>
          <a:prstGeom prst="rect">
            <a:avLst/>
          </a:prstGeom>
          <a:noFill/>
        </p:spPr>
        <p:txBody>
          <a:bodyPr wrap="square" rtlCol="0">
            <a:spAutoFit/>
          </a:bodyPr>
          <a:lstStyle/>
          <a:p>
            <a:pPr algn="just"/>
            <a:r>
              <a:rPr lang="en-US" sz="1600" dirty="0" smtClean="0">
                <a:latin typeface="Apple-system"/>
              </a:rPr>
              <a:t>The four scatter plots confirms the </a:t>
            </a:r>
            <a:r>
              <a:rPr lang="en-US" sz="1600" b="1" dirty="0" smtClean="0">
                <a:latin typeface="Apple-system"/>
              </a:rPr>
              <a:t>linked impact of the temperature and time period on the amount of  bike rented. </a:t>
            </a:r>
          </a:p>
          <a:p>
            <a:pPr algn="just"/>
            <a:endParaRPr lang="en-US" sz="1600" dirty="0">
              <a:latin typeface="Apple-system"/>
            </a:endParaRPr>
          </a:p>
          <a:p>
            <a:pPr algn="just"/>
            <a:r>
              <a:rPr lang="en-US" sz="1600" dirty="0" smtClean="0">
                <a:latin typeface="Apple-system"/>
              </a:rPr>
              <a:t>Most bikes are rented when the </a:t>
            </a:r>
            <a:r>
              <a:rPr lang="en-US" sz="1600" b="1" dirty="0" smtClean="0">
                <a:latin typeface="Apple-system"/>
              </a:rPr>
              <a:t>weather is warm</a:t>
            </a:r>
            <a:r>
              <a:rPr lang="en-US" sz="1600" dirty="0" smtClean="0">
                <a:latin typeface="Apple-system"/>
              </a:rPr>
              <a:t>, from </a:t>
            </a:r>
            <a:r>
              <a:rPr lang="en-US" sz="1600" b="1" dirty="0" smtClean="0">
                <a:latin typeface="Apple-system"/>
              </a:rPr>
              <a:t>1</a:t>
            </a:r>
            <a:r>
              <a:rPr lang="en-US" sz="1600" b="1" dirty="0">
                <a:latin typeface="Apple-system"/>
              </a:rPr>
              <a:t>5</a:t>
            </a:r>
            <a:r>
              <a:rPr lang="en-US" sz="1600" b="1" dirty="0" smtClean="0">
                <a:latin typeface="Apple-system"/>
              </a:rPr>
              <a:t>°C to 30°C</a:t>
            </a:r>
            <a:r>
              <a:rPr lang="en-US" sz="1600" dirty="0" smtClean="0">
                <a:latin typeface="Apple-system"/>
              </a:rPr>
              <a:t>, so especially during </a:t>
            </a:r>
            <a:r>
              <a:rPr lang="en-US" sz="1600" b="1" dirty="0" smtClean="0">
                <a:latin typeface="Apple-system"/>
              </a:rPr>
              <a:t>Summer</a:t>
            </a:r>
          </a:p>
        </p:txBody>
      </p:sp>
      <p:pic>
        <p:nvPicPr>
          <p:cNvPr id="3" name="Image 2"/>
          <p:cNvPicPr>
            <a:picLocks noChangeAspect="1"/>
          </p:cNvPicPr>
          <p:nvPr/>
        </p:nvPicPr>
        <p:blipFill>
          <a:blip r:embed="rId2"/>
          <a:stretch>
            <a:fillRect/>
          </a:stretch>
        </p:blipFill>
        <p:spPr>
          <a:xfrm>
            <a:off x="741734" y="1995573"/>
            <a:ext cx="8047358" cy="3576603"/>
          </a:xfrm>
          <a:prstGeom prst="rect">
            <a:avLst/>
          </a:prstGeom>
        </p:spPr>
      </p:pic>
      <p:sp>
        <p:nvSpPr>
          <p:cNvPr id="11" name="ZoneTexte 10">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2051291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685801" y="769393"/>
            <a:ext cx="9185674" cy="813498"/>
          </a:xfrm>
        </p:spPr>
        <p:txBody>
          <a:bodyPr>
            <a:normAutofit fontScale="90000"/>
          </a:bodyPr>
          <a:lstStyle/>
          <a:p>
            <a:pPr algn="ctr"/>
            <a:r>
              <a:rPr lang="es-ES" b="1" dirty="0"/>
              <a:t>5</a:t>
            </a:r>
            <a:r>
              <a:rPr lang="es-ES" b="1" dirty="0" smtClean="0"/>
              <a:t>.2 </a:t>
            </a:r>
            <a:r>
              <a:rPr lang="es-ES" sz="2200" b="1" dirty="0" err="1"/>
              <a:t>Visualizations</a:t>
            </a:r>
            <a:r>
              <a:rPr lang="es-ES" sz="2200" b="1" dirty="0"/>
              <a:t> </a:t>
            </a:r>
            <a:r>
              <a:rPr lang="es-ES" sz="2200" b="1" dirty="0" err="1"/>
              <a:t>based</a:t>
            </a:r>
            <a:r>
              <a:rPr lang="es-ES" sz="2200" b="1" dirty="0"/>
              <a:t> </a:t>
            </a:r>
            <a:r>
              <a:rPr lang="es-ES" sz="2200" b="1" dirty="0" err="1"/>
              <a:t>on</a:t>
            </a:r>
            <a:r>
              <a:rPr lang="es-ES" sz="2200" b="1" dirty="0"/>
              <a:t> </a:t>
            </a:r>
            <a:r>
              <a:rPr lang="es-ES" sz="2200" b="1" dirty="0" err="1" smtClean="0"/>
              <a:t>Weather</a:t>
            </a:r>
            <a:r>
              <a:rPr lang="es-ES" sz="2200" b="1" dirty="0" smtClean="0"/>
              <a:t> </a:t>
            </a:r>
            <a:r>
              <a:rPr lang="es-ES" sz="2200" b="1" dirty="0"/>
              <a:t>variables</a:t>
            </a:r>
            <a:endParaRPr lang="es-ES" b="1" dirty="0"/>
          </a:p>
        </p:txBody>
      </p:sp>
      <p:sp>
        <p:nvSpPr>
          <p:cNvPr id="10" name="ZoneTexte 9"/>
          <p:cNvSpPr txBox="1"/>
          <p:nvPr/>
        </p:nvSpPr>
        <p:spPr>
          <a:xfrm>
            <a:off x="9032735" y="2386548"/>
            <a:ext cx="2473466" cy="3785652"/>
          </a:xfrm>
          <a:prstGeom prst="rect">
            <a:avLst/>
          </a:prstGeom>
          <a:noFill/>
        </p:spPr>
        <p:txBody>
          <a:bodyPr wrap="square" rtlCol="0">
            <a:spAutoFit/>
          </a:bodyPr>
          <a:lstStyle/>
          <a:p>
            <a:r>
              <a:rPr lang="en-US" sz="1600" dirty="0" smtClean="0">
                <a:latin typeface="Apple-system"/>
              </a:rPr>
              <a:t>We can see that the Seoul has more a cold temperate climate</a:t>
            </a:r>
          </a:p>
          <a:p>
            <a:endParaRPr lang="en-US" sz="1600" dirty="0">
              <a:latin typeface="Apple-system"/>
            </a:endParaRPr>
          </a:p>
          <a:p>
            <a:pPr marL="285750" indent="-285750">
              <a:buFont typeface="Arial" panose="020B0604020202020204" pitchFamily="34" charset="0"/>
              <a:buChar char="•"/>
            </a:pPr>
            <a:r>
              <a:rPr lang="en-US" sz="1600" dirty="0" smtClean="0">
                <a:latin typeface="Apple-system"/>
              </a:rPr>
              <a:t>High temperatures during Summer (20°C-40°C)</a:t>
            </a:r>
          </a:p>
          <a:p>
            <a:pPr marL="285750" indent="-285750">
              <a:buFont typeface="Arial" panose="020B0604020202020204" pitchFamily="34" charset="0"/>
              <a:buChar char="•"/>
            </a:pPr>
            <a:r>
              <a:rPr lang="en-US" sz="1600" dirty="0" smtClean="0">
                <a:latin typeface="Apple-system"/>
              </a:rPr>
              <a:t>Cold temperatures during Winter (10°C to -20°C) </a:t>
            </a:r>
          </a:p>
          <a:p>
            <a:pPr marL="285750" indent="-285750">
              <a:buFont typeface="Arial" panose="020B0604020202020204" pitchFamily="34" charset="0"/>
              <a:buChar char="•"/>
            </a:pPr>
            <a:r>
              <a:rPr lang="en-US" sz="1600" b="1" dirty="0" smtClean="0">
                <a:latin typeface="Apple-system"/>
              </a:rPr>
              <a:t>Lowest peak</a:t>
            </a:r>
            <a:r>
              <a:rPr lang="en-US" sz="1600" dirty="0" smtClean="0">
                <a:latin typeface="Apple-system"/>
              </a:rPr>
              <a:t>: 26/01/2018, -17.8°C</a:t>
            </a:r>
          </a:p>
          <a:p>
            <a:pPr marL="285750" indent="-285750">
              <a:buFont typeface="Arial" panose="020B0604020202020204" pitchFamily="34" charset="0"/>
              <a:buChar char="•"/>
            </a:pPr>
            <a:r>
              <a:rPr lang="en-US" sz="1600" b="1" dirty="0" smtClean="0">
                <a:latin typeface="Apple-system"/>
              </a:rPr>
              <a:t>Highest peak: </a:t>
            </a:r>
            <a:r>
              <a:rPr lang="en-US" sz="1600" dirty="0" smtClean="0">
                <a:latin typeface="Apple-system"/>
              </a:rPr>
              <a:t>01/08/2018, 39.4°C</a:t>
            </a:r>
          </a:p>
          <a:p>
            <a:pPr marL="285750" indent="-285750">
              <a:buFont typeface="Arial" panose="020B0604020202020204" pitchFamily="34" charset="0"/>
              <a:buChar char="•"/>
            </a:pPr>
            <a:endParaRPr lang="en-US" sz="1600" dirty="0" smtClean="0">
              <a:latin typeface="Apple-system"/>
            </a:endParaRPr>
          </a:p>
        </p:txBody>
      </p:sp>
      <p:sp>
        <p:nvSpPr>
          <p:cNvPr id="5" name="Rectangle 4"/>
          <p:cNvSpPr/>
          <p:nvPr/>
        </p:nvSpPr>
        <p:spPr>
          <a:xfrm>
            <a:off x="1284850" y="1755030"/>
            <a:ext cx="4098110" cy="369332"/>
          </a:xfrm>
          <a:prstGeom prst="rect">
            <a:avLst/>
          </a:prstGeom>
        </p:spPr>
        <p:txBody>
          <a:bodyPr wrap="none">
            <a:spAutoFit/>
          </a:bodyPr>
          <a:lstStyle/>
          <a:p>
            <a:pPr marL="285750" indent="-285750">
              <a:buFont typeface="Arial" panose="020B0604020202020204" pitchFamily="34" charset="0"/>
              <a:buChar char="•"/>
            </a:pPr>
            <a:r>
              <a:rPr lang="fr-FR" b="1" dirty="0" err="1" smtClean="0">
                <a:solidFill>
                  <a:schemeClr val="tx2"/>
                </a:solidFill>
                <a:latin typeface="-apple-system"/>
              </a:rPr>
              <a:t>Temperature</a:t>
            </a:r>
            <a:r>
              <a:rPr lang="fr-FR" b="1" dirty="0" smtClean="0">
                <a:solidFill>
                  <a:schemeClr val="tx2"/>
                </a:solidFill>
                <a:latin typeface="-apple-system"/>
              </a:rPr>
              <a:t> </a:t>
            </a:r>
            <a:r>
              <a:rPr lang="fr-FR" b="1" dirty="0" err="1" smtClean="0">
                <a:solidFill>
                  <a:schemeClr val="tx2"/>
                </a:solidFill>
                <a:latin typeface="-apple-system"/>
              </a:rPr>
              <a:t>across</a:t>
            </a:r>
            <a:r>
              <a:rPr lang="fr-FR" b="1" dirty="0" smtClean="0">
                <a:solidFill>
                  <a:schemeClr val="tx2"/>
                </a:solidFill>
                <a:latin typeface="-apple-system"/>
              </a:rPr>
              <a:t> the </a:t>
            </a:r>
            <a:r>
              <a:rPr lang="fr-FR" b="1" dirty="0" err="1" smtClean="0">
                <a:solidFill>
                  <a:schemeClr val="tx2"/>
                </a:solidFill>
                <a:latin typeface="-apple-system"/>
              </a:rPr>
              <a:t>months</a:t>
            </a:r>
            <a:endParaRPr lang="fr-FR" b="1" dirty="0">
              <a:solidFill>
                <a:schemeClr val="tx2"/>
              </a:solidFill>
              <a:latin typeface="-apple-system"/>
            </a:endParaRPr>
          </a:p>
        </p:txBody>
      </p:sp>
      <p:pic>
        <p:nvPicPr>
          <p:cNvPr id="3" name="Image 2"/>
          <p:cNvPicPr>
            <a:picLocks noChangeAspect="1"/>
          </p:cNvPicPr>
          <p:nvPr/>
        </p:nvPicPr>
        <p:blipFill>
          <a:blip r:embed="rId2"/>
          <a:stretch>
            <a:fillRect/>
          </a:stretch>
        </p:blipFill>
        <p:spPr>
          <a:xfrm>
            <a:off x="798083" y="2464637"/>
            <a:ext cx="7910941" cy="3149665"/>
          </a:xfrm>
          <a:prstGeom prst="rect">
            <a:avLst/>
          </a:prstGeom>
        </p:spPr>
      </p:pic>
      <p:sp>
        <p:nvSpPr>
          <p:cNvPr id="11" name="ZoneTexte 10">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482303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685801" y="769393"/>
            <a:ext cx="9185674" cy="813498"/>
          </a:xfrm>
        </p:spPr>
        <p:txBody>
          <a:bodyPr>
            <a:normAutofit fontScale="90000"/>
          </a:bodyPr>
          <a:lstStyle/>
          <a:p>
            <a:pPr algn="ctr"/>
            <a:r>
              <a:rPr lang="es-ES" b="1" dirty="0"/>
              <a:t>5</a:t>
            </a:r>
            <a:r>
              <a:rPr lang="es-ES" b="1" dirty="0" smtClean="0"/>
              <a:t>.2 </a:t>
            </a:r>
            <a:r>
              <a:rPr lang="es-ES" sz="2200" b="1" dirty="0" err="1"/>
              <a:t>Visualizations</a:t>
            </a:r>
            <a:r>
              <a:rPr lang="es-ES" sz="2200" b="1" dirty="0"/>
              <a:t> </a:t>
            </a:r>
            <a:r>
              <a:rPr lang="es-ES" sz="2200" b="1" dirty="0" err="1"/>
              <a:t>based</a:t>
            </a:r>
            <a:r>
              <a:rPr lang="es-ES" sz="2200" b="1" dirty="0"/>
              <a:t> </a:t>
            </a:r>
            <a:r>
              <a:rPr lang="es-ES" sz="2200" b="1" dirty="0" err="1"/>
              <a:t>on</a:t>
            </a:r>
            <a:r>
              <a:rPr lang="es-ES" sz="2200" b="1" dirty="0"/>
              <a:t> </a:t>
            </a:r>
            <a:r>
              <a:rPr lang="es-ES" sz="2200" b="1" dirty="0" err="1" smtClean="0"/>
              <a:t>Weather</a:t>
            </a:r>
            <a:r>
              <a:rPr lang="es-ES" sz="2200" b="1" dirty="0" smtClean="0"/>
              <a:t> </a:t>
            </a:r>
            <a:r>
              <a:rPr lang="es-ES" sz="2200" b="1" dirty="0"/>
              <a:t>variables</a:t>
            </a:r>
            <a:endParaRPr lang="es-ES" b="1" dirty="0"/>
          </a:p>
        </p:txBody>
      </p:sp>
      <p:sp>
        <p:nvSpPr>
          <p:cNvPr id="5" name="Rectangle 4"/>
          <p:cNvSpPr/>
          <p:nvPr/>
        </p:nvSpPr>
        <p:spPr>
          <a:xfrm>
            <a:off x="1284850" y="1755030"/>
            <a:ext cx="5500224" cy="369332"/>
          </a:xfrm>
          <a:prstGeom prst="rect">
            <a:avLst/>
          </a:prstGeom>
        </p:spPr>
        <p:txBody>
          <a:bodyPr wrap="none">
            <a:spAutoFit/>
          </a:bodyPr>
          <a:lstStyle/>
          <a:p>
            <a:pPr marL="285750" indent="-285750">
              <a:buFont typeface="Arial" panose="020B0604020202020204" pitchFamily="34" charset="0"/>
              <a:buChar char="•"/>
            </a:pPr>
            <a:r>
              <a:rPr lang="fr-FR" b="1" dirty="0" smtClean="0">
                <a:solidFill>
                  <a:schemeClr val="tx2"/>
                </a:solidFill>
                <a:latin typeface="-apple-system"/>
              </a:rPr>
              <a:t>Impact of </a:t>
            </a:r>
            <a:r>
              <a:rPr lang="fr-FR" b="1" dirty="0" err="1" smtClean="0">
                <a:solidFill>
                  <a:schemeClr val="tx2"/>
                </a:solidFill>
                <a:latin typeface="-apple-system"/>
              </a:rPr>
              <a:t>other</a:t>
            </a:r>
            <a:r>
              <a:rPr lang="fr-FR" b="1" dirty="0" smtClean="0">
                <a:solidFill>
                  <a:schemeClr val="tx2"/>
                </a:solidFill>
                <a:latin typeface="-apple-system"/>
              </a:rPr>
              <a:t> </a:t>
            </a:r>
            <a:r>
              <a:rPr lang="fr-FR" b="1" dirty="0" err="1" smtClean="0">
                <a:solidFill>
                  <a:schemeClr val="tx2"/>
                </a:solidFill>
                <a:latin typeface="-apple-system"/>
              </a:rPr>
              <a:t>features</a:t>
            </a:r>
            <a:r>
              <a:rPr lang="fr-FR" b="1" dirty="0" smtClean="0">
                <a:solidFill>
                  <a:schemeClr val="tx2"/>
                </a:solidFill>
                <a:latin typeface="-apple-system"/>
              </a:rPr>
              <a:t> on the </a:t>
            </a:r>
            <a:r>
              <a:rPr lang="fr-FR" b="1" dirty="0" err="1" smtClean="0">
                <a:solidFill>
                  <a:schemeClr val="tx2"/>
                </a:solidFill>
                <a:latin typeface="-apple-system"/>
              </a:rPr>
              <a:t>target</a:t>
            </a:r>
            <a:r>
              <a:rPr lang="fr-FR" b="1" dirty="0" smtClean="0">
                <a:solidFill>
                  <a:schemeClr val="tx2"/>
                </a:solidFill>
                <a:latin typeface="-apple-system"/>
              </a:rPr>
              <a:t> variable</a:t>
            </a:r>
            <a:endParaRPr lang="fr-FR" b="1" dirty="0">
              <a:solidFill>
                <a:schemeClr val="tx2"/>
              </a:solidFill>
              <a:latin typeface="-apple-system"/>
            </a:endParaRPr>
          </a:p>
        </p:txBody>
      </p:sp>
      <p:sp>
        <p:nvSpPr>
          <p:cNvPr id="11" name="Rectangle 10"/>
          <p:cNvSpPr/>
          <p:nvPr/>
        </p:nvSpPr>
        <p:spPr>
          <a:xfrm>
            <a:off x="1284850" y="2296501"/>
            <a:ext cx="3828063" cy="4031873"/>
          </a:xfrm>
          <a:prstGeom prst="rect">
            <a:avLst/>
          </a:prstGeom>
        </p:spPr>
        <p:txBody>
          <a:bodyPr wrap="square">
            <a:spAutoFit/>
          </a:bodyPr>
          <a:lstStyle/>
          <a:p>
            <a:r>
              <a:rPr lang="fr-FR" sz="1600" dirty="0" err="1" smtClean="0">
                <a:latin typeface="Apple-system"/>
              </a:rPr>
              <a:t>We</a:t>
            </a:r>
            <a:r>
              <a:rPr lang="fr-FR" sz="1600" dirty="0" smtClean="0">
                <a:latin typeface="Apple-system"/>
              </a:rPr>
              <a:t> </a:t>
            </a:r>
            <a:r>
              <a:rPr lang="fr-FR" sz="1600" dirty="0" err="1" smtClean="0">
                <a:latin typeface="Apple-system"/>
              </a:rPr>
              <a:t>realized</a:t>
            </a:r>
            <a:r>
              <a:rPr lang="fr-FR" sz="1600" dirty="0" smtClean="0">
                <a:latin typeface="Apple-system"/>
              </a:rPr>
              <a:t> </a:t>
            </a:r>
            <a:r>
              <a:rPr lang="fr-FR" sz="1600" b="1" dirty="0" err="1" smtClean="0">
                <a:latin typeface="Apple-system"/>
              </a:rPr>
              <a:t>scatter</a:t>
            </a:r>
            <a:r>
              <a:rPr lang="fr-FR" sz="1600" b="1" dirty="0" smtClean="0">
                <a:latin typeface="Apple-system"/>
              </a:rPr>
              <a:t> plots </a:t>
            </a:r>
            <a:r>
              <a:rPr lang="fr-FR" sz="1600" dirty="0" smtClean="0">
                <a:latin typeface="Apple-system"/>
              </a:rPr>
              <a:t>for </a:t>
            </a:r>
            <a:r>
              <a:rPr lang="fr-FR" sz="1600" dirty="0" err="1" smtClean="0">
                <a:latin typeface="Apple-system"/>
              </a:rPr>
              <a:t>each</a:t>
            </a:r>
            <a:r>
              <a:rPr lang="fr-FR" sz="1600" dirty="0" smtClean="0">
                <a:latin typeface="Apple-system"/>
              </a:rPr>
              <a:t> </a:t>
            </a:r>
            <a:r>
              <a:rPr lang="fr-FR" sz="1600" dirty="0" err="1" smtClean="0">
                <a:latin typeface="Apple-system"/>
              </a:rPr>
              <a:t>meteorological</a:t>
            </a:r>
            <a:r>
              <a:rPr lang="fr-FR" sz="1600" dirty="0" smtClean="0">
                <a:latin typeface="Apple-system"/>
              </a:rPr>
              <a:t> </a:t>
            </a:r>
            <a:r>
              <a:rPr lang="fr-FR" sz="1600" dirty="0" err="1" smtClean="0">
                <a:latin typeface="Apple-system"/>
              </a:rPr>
              <a:t>features</a:t>
            </a:r>
            <a:r>
              <a:rPr lang="fr-FR" sz="1600" dirty="0" smtClean="0">
                <a:latin typeface="Apple-system"/>
              </a:rPr>
              <a:t>, to </a:t>
            </a:r>
            <a:r>
              <a:rPr lang="fr-FR" sz="1600" dirty="0" err="1" smtClean="0">
                <a:latin typeface="Apple-system"/>
              </a:rPr>
              <a:t>study</a:t>
            </a:r>
            <a:r>
              <a:rPr lang="fr-FR" sz="1600" dirty="0" smtClean="0">
                <a:latin typeface="Apple-system"/>
              </a:rPr>
              <a:t> the </a:t>
            </a:r>
            <a:r>
              <a:rPr lang="fr-FR" sz="1600" dirty="0" err="1" smtClean="0">
                <a:latin typeface="Apple-system"/>
              </a:rPr>
              <a:t>average</a:t>
            </a:r>
            <a:r>
              <a:rPr lang="fr-FR" sz="1600" dirty="0" smtClean="0">
                <a:latin typeface="Apple-system"/>
              </a:rPr>
              <a:t> impact of </a:t>
            </a:r>
            <a:r>
              <a:rPr lang="fr-FR" sz="1600" dirty="0" err="1" smtClean="0">
                <a:latin typeface="Apple-system"/>
              </a:rPr>
              <a:t>them</a:t>
            </a:r>
            <a:r>
              <a:rPr lang="fr-FR" sz="1600" dirty="0" smtClean="0">
                <a:latin typeface="Apple-system"/>
              </a:rPr>
              <a:t> on ‘</a:t>
            </a:r>
            <a:r>
              <a:rPr lang="fr-FR" sz="1600" dirty="0" err="1" smtClean="0">
                <a:latin typeface="Apple-system"/>
              </a:rPr>
              <a:t>Bike_Count</a:t>
            </a:r>
            <a:r>
              <a:rPr lang="fr-FR" sz="1600" dirty="0" smtClean="0">
                <a:latin typeface="Apple-system"/>
              </a:rPr>
              <a:t>’ per </a:t>
            </a:r>
            <a:r>
              <a:rPr lang="fr-FR" sz="1600" dirty="0" err="1" smtClean="0">
                <a:latin typeface="Apple-system"/>
              </a:rPr>
              <a:t>month</a:t>
            </a:r>
            <a:r>
              <a:rPr lang="fr-FR" sz="1600" dirty="0" smtClean="0">
                <a:latin typeface="Apple-system"/>
              </a:rPr>
              <a:t>. </a:t>
            </a:r>
            <a:r>
              <a:rPr lang="fr-FR" sz="1600" dirty="0" err="1" smtClean="0">
                <a:latin typeface="Apple-system"/>
              </a:rPr>
              <a:t>We</a:t>
            </a:r>
            <a:r>
              <a:rPr lang="fr-FR" sz="1600" dirty="0" smtClean="0">
                <a:latin typeface="Apple-system"/>
              </a:rPr>
              <a:t> </a:t>
            </a:r>
            <a:r>
              <a:rPr lang="fr-FR" sz="1600" dirty="0" err="1" smtClean="0">
                <a:latin typeface="Apple-system"/>
              </a:rPr>
              <a:t>concluded</a:t>
            </a:r>
            <a:r>
              <a:rPr lang="fr-FR" sz="1600" dirty="0" smtClean="0">
                <a:latin typeface="Apple-system"/>
              </a:rPr>
              <a:t> </a:t>
            </a:r>
            <a:r>
              <a:rPr lang="fr-FR" sz="1600" dirty="0" err="1" smtClean="0">
                <a:latin typeface="Apple-system"/>
              </a:rPr>
              <a:t>that</a:t>
            </a:r>
            <a:r>
              <a:rPr lang="fr-FR" sz="1600" dirty="0" smtClean="0">
                <a:latin typeface="Apple-system"/>
              </a:rPr>
              <a:t>:</a:t>
            </a:r>
          </a:p>
          <a:p>
            <a:endParaRPr lang="fr-FR" sz="1600" dirty="0" smtClean="0">
              <a:latin typeface="Apple-system"/>
            </a:endParaRPr>
          </a:p>
          <a:p>
            <a:pPr marL="285750" indent="-285750">
              <a:buFont typeface="Arial" panose="020B0604020202020204" pitchFamily="34" charset="0"/>
              <a:buChar char="•"/>
            </a:pPr>
            <a:r>
              <a:rPr lang="fr-FR" sz="1600" b="1" dirty="0" smtClean="0">
                <a:latin typeface="Apple-system"/>
              </a:rPr>
              <a:t>Solar radiation, </a:t>
            </a:r>
            <a:r>
              <a:rPr lang="fr-FR" sz="1600" b="1" dirty="0" err="1" smtClean="0">
                <a:latin typeface="Apple-system"/>
              </a:rPr>
              <a:t>Dew</a:t>
            </a:r>
            <a:r>
              <a:rPr lang="fr-FR" sz="1600" b="1" dirty="0" smtClean="0">
                <a:latin typeface="Apple-system"/>
              </a:rPr>
              <a:t> point </a:t>
            </a:r>
            <a:r>
              <a:rPr lang="fr-FR" sz="1600" b="1" dirty="0" err="1" smtClean="0">
                <a:latin typeface="Apple-system"/>
              </a:rPr>
              <a:t>temperature</a:t>
            </a:r>
            <a:r>
              <a:rPr lang="fr-FR" sz="1600" b="1" dirty="0" smtClean="0">
                <a:latin typeface="Apple-system"/>
              </a:rPr>
              <a:t>, Wind and </a:t>
            </a:r>
            <a:r>
              <a:rPr lang="fr-FR" sz="1600" b="1" dirty="0" err="1" smtClean="0">
                <a:latin typeface="Apple-system"/>
              </a:rPr>
              <a:t>Visibility</a:t>
            </a:r>
            <a:r>
              <a:rPr lang="fr-FR" sz="1600" dirty="0" smtClean="0">
                <a:latin typeface="Apple-system"/>
              </a:rPr>
              <a:t> </a:t>
            </a:r>
            <a:r>
              <a:rPr lang="fr-FR" sz="1600" dirty="0" err="1" smtClean="0">
                <a:latin typeface="Apple-system"/>
              </a:rPr>
              <a:t>may</a:t>
            </a:r>
            <a:r>
              <a:rPr lang="fr-FR" sz="1600" dirty="0" smtClean="0">
                <a:latin typeface="Apple-system"/>
              </a:rPr>
              <a:t> have a </a:t>
            </a:r>
            <a:r>
              <a:rPr lang="fr-FR" sz="1600" b="1" dirty="0" err="1" smtClean="0">
                <a:latin typeface="Apple-system"/>
              </a:rPr>
              <a:t>strong</a:t>
            </a:r>
            <a:r>
              <a:rPr lang="fr-FR" sz="1600" b="1" dirty="0" smtClean="0">
                <a:latin typeface="Apple-system"/>
              </a:rPr>
              <a:t> influence </a:t>
            </a:r>
            <a:r>
              <a:rPr lang="fr-FR" sz="1600" dirty="0" smtClean="0">
                <a:latin typeface="Apple-system"/>
              </a:rPr>
              <a:t>on the </a:t>
            </a:r>
            <a:r>
              <a:rPr lang="fr-FR" sz="1600" dirty="0" err="1" smtClean="0">
                <a:latin typeface="Apple-system"/>
              </a:rPr>
              <a:t>target</a:t>
            </a:r>
            <a:r>
              <a:rPr lang="fr-FR" sz="1600" dirty="0" smtClean="0">
                <a:latin typeface="Apple-system"/>
              </a:rPr>
              <a:t> variable due to </a:t>
            </a:r>
            <a:r>
              <a:rPr lang="fr-FR" sz="1600" dirty="0" err="1" smtClean="0">
                <a:latin typeface="Apple-system"/>
              </a:rPr>
              <a:t>their</a:t>
            </a:r>
            <a:r>
              <a:rPr lang="fr-FR" sz="1600" dirty="0" smtClean="0">
                <a:latin typeface="Apple-system"/>
              </a:rPr>
              <a:t> variation</a:t>
            </a:r>
          </a:p>
          <a:p>
            <a:pPr marL="285750" indent="-285750">
              <a:buFont typeface="Arial" panose="020B0604020202020204" pitchFamily="34" charset="0"/>
              <a:buChar char="•"/>
            </a:pPr>
            <a:endParaRPr lang="fr-FR" sz="1600" dirty="0" smtClean="0">
              <a:latin typeface="Apple-system"/>
            </a:endParaRPr>
          </a:p>
          <a:p>
            <a:pPr marL="285750" indent="-285750">
              <a:buFont typeface="Arial" panose="020B0604020202020204" pitchFamily="34" charset="0"/>
              <a:buChar char="•"/>
            </a:pPr>
            <a:r>
              <a:rPr lang="fr-FR" sz="1600" b="1" dirty="0" err="1" smtClean="0">
                <a:latin typeface="Apple-system"/>
              </a:rPr>
              <a:t>Humidity</a:t>
            </a:r>
            <a:r>
              <a:rPr lang="fr-FR" sz="1600" b="1" dirty="0" smtClean="0">
                <a:latin typeface="Apple-system"/>
              </a:rPr>
              <a:t>, </a:t>
            </a:r>
            <a:r>
              <a:rPr lang="fr-FR" sz="1600" b="1" dirty="0" err="1" smtClean="0">
                <a:latin typeface="Apple-system"/>
              </a:rPr>
              <a:t>Snowfall</a:t>
            </a:r>
            <a:r>
              <a:rPr lang="fr-FR" sz="1600" b="1" dirty="0" smtClean="0">
                <a:latin typeface="Apple-system"/>
              </a:rPr>
              <a:t>, </a:t>
            </a:r>
            <a:r>
              <a:rPr lang="fr-FR" sz="1600" b="1" dirty="0" err="1" smtClean="0">
                <a:latin typeface="Apple-system"/>
              </a:rPr>
              <a:t>Rainfall</a:t>
            </a:r>
            <a:r>
              <a:rPr lang="fr-FR" sz="1600" b="1" dirty="0" smtClean="0">
                <a:latin typeface="Apple-system"/>
              </a:rPr>
              <a:t> </a:t>
            </a:r>
            <a:r>
              <a:rPr lang="fr-FR" sz="1600" dirty="0" smtClean="0">
                <a:latin typeface="Apple-system"/>
              </a:rPr>
              <a:t>have </a:t>
            </a:r>
            <a:r>
              <a:rPr lang="fr-FR" sz="1600" b="1" dirty="0" err="1" smtClean="0">
                <a:latin typeface="Apple-system"/>
              </a:rPr>
              <a:t>less</a:t>
            </a:r>
            <a:r>
              <a:rPr lang="fr-FR" sz="1600" b="1" dirty="0" smtClean="0">
                <a:latin typeface="Apple-system"/>
              </a:rPr>
              <a:t> influence </a:t>
            </a:r>
            <a:r>
              <a:rPr lang="fr-FR" sz="1600" dirty="0" smtClean="0">
                <a:latin typeface="Apple-system"/>
              </a:rPr>
              <a:t>on ‘</a:t>
            </a:r>
            <a:r>
              <a:rPr lang="fr-FR" sz="1600" dirty="0" err="1" smtClean="0">
                <a:latin typeface="Apple-system"/>
              </a:rPr>
              <a:t>Bike_Count</a:t>
            </a:r>
            <a:r>
              <a:rPr lang="fr-FR" sz="1600" dirty="0" smtClean="0">
                <a:latin typeface="Apple-system"/>
              </a:rPr>
              <a:t>’, </a:t>
            </a:r>
            <a:r>
              <a:rPr lang="fr-FR" sz="1600" dirty="0" err="1" smtClean="0">
                <a:latin typeface="Apple-system"/>
              </a:rPr>
              <a:t>so</a:t>
            </a:r>
            <a:r>
              <a:rPr lang="fr-FR" sz="1600" dirty="0" smtClean="0">
                <a:latin typeface="Apple-system"/>
              </a:rPr>
              <a:t> in </a:t>
            </a:r>
            <a:r>
              <a:rPr lang="fr-FR" sz="1600" dirty="0" err="1" smtClean="0">
                <a:latin typeface="Apple-system"/>
              </a:rPr>
              <a:t>most</a:t>
            </a:r>
            <a:r>
              <a:rPr lang="fr-FR" sz="1600" dirty="0" smtClean="0">
                <a:latin typeface="Apple-system"/>
              </a:rPr>
              <a:t> of the cases, </a:t>
            </a:r>
            <a:r>
              <a:rPr lang="fr-FR" sz="1600" dirty="0" err="1" smtClean="0">
                <a:latin typeface="Apple-system"/>
              </a:rPr>
              <a:t>these</a:t>
            </a:r>
            <a:r>
              <a:rPr lang="fr-FR" sz="1600" dirty="0" smtClean="0">
                <a:latin typeface="Apple-system"/>
              </a:rPr>
              <a:t> </a:t>
            </a:r>
            <a:r>
              <a:rPr lang="fr-FR" sz="1600" dirty="0" err="1" smtClean="0">
                <a:latin typeface="Apple-system"/>
              </a:rPr>
              <a:t>weather</a:t>
            </a:r>
            <a:r>
              <a:rPr lang="fr-FR" sz="1600" dirty="0" smtClean="0">
                <a:latin typeface="Apple-system"/>
              </a:rPr>
              <a:t> </a:t>
            </a:r>
            <a:r>
              <a:rPr lang="fr-FR" sz="1600" dirty="0" err="1" smtClean="0">
                <a:latin typeface="Apple-system"/>
              </a:rPr>
              <a:t>factors</a:t>
            </a:r>
            <a:r>
              <a:rPr lang="fr-FR" sz="1600" dirty="0">
                <a:latin typeface="Apple-system"/>
              </a:rPr>
              <a:t> </a:t>
            </a:r>
            <a:r>
              <a:rPr lang="fr-FR" sz="1600" dirty="0" smtClean="0">
                <a:latin typeface="Apple-system"/>
              </a:rPr>
              <a:t>do not stop people </a:t>
            </a:r>
            <a:r>
              <a:rPr lang="fr-FR" sz="1600" dirty="0" err="1" smtClean="0">
                <a:latin typeface="Apple-system"/>
              </a:rPr>
              <a:t>from</a:t>
            </a:r>
            <a:r>
              <a:rPr lang="fr-FR" sz="1600" dirty="0" smtClean="0">
                <a:latin typeface="Apple-system"/>
              </a:rPr>
              <a:t> </a:t>
            </a:r>
            <a:r>
              <a:rPr lang="fr-FR" sz="1600" dirty="0" err="1" smtClean="0">
                <a:latin typeface="Apple-system"/>
              </a:rPr>
              <a:t>riding</a:t>
            </a:r>
            <a:r>
              <a:rPr lang="fr-FR" sz="1600" dirty="0" smtClean="0">
                <a:latin typeface="Apple-system"/>
              </a:rPr>
              <a:t> </a:t>
            </a:r>
            <a:r>
              <a:rPr lang="fr-FR" sz="1600" dirty="0" err="1" smtClean="0">
                <a:latin typeface="Apple-system"/>
              </a:rPr>
              <a:t>their</a:t>
            </a:r>
            <a:r>
              <a:rPr lang="fr-FR" sz="1600" dirty="0" smtClean="0">
                <a:latin typeface="Apple-system"/>
              </a:rPr>
              <a:t> bike.</a:t>
            </a:r>
            <a:endParaRPr lang="fr-FR" sz="1600" dirty="0">
              <a:latin typeface="Apple-system"/>
            </a:endParaRPr>
          </a:p>
          <a:p>
            <a:endParaRPr lang="fr-FR" sz="1600" dirty="0">
              <a:latin typeface="Apple-system"/>
            </a:endParaRPr>
          </a:p>
        </p:txBody>
      </p:sp>
      <p:pic>
        <p:nvPicPr>
          <p:cNvPr id="12" name="Image 11"/>
          <p:cNvPicPr>
            <a:picLocks noChangeAspect="1"/>
          </p:cNvPicPr>
          <p:nvPr/>
        </p:nvPicPr>
        <p:blipFill>
          <a:blip r:embed="rId3"/>
          <a:stretch>
            <a:fillRect/>
          </a:stretch>
        </p:blipFill>
        <p:spPr>
          <a:xfrm>
            <a:off x="6859629" y="1651244"/>
            <a:ext cx="4572017" cy="1984752"/>
          </a:xfrm>
          <a:prstGeom prst="rect">
            <a:avLst/>
          </a:prstGeom>
        </p:spPr>
      </p:pic>
      <p:pic>
        <p:nvPicPr>
          <p:cNvPr id="13" name="Image 12"/>
          <p:cNvPicPr>
            <a:picLocks noChangeAspect="1"/>
          </p:cNvPicPr>
          <p:nvPr/>
        </p:nvPicPr>
        <p:blipFill>
          <a:blip r:embed="rId4"/>
          <a:stretch>
            <a:fillRect/>
          </a:stretch>
        </p:blipFill>
        <p:spPr>
          <a:xfrm>
            <a:off x="7087164" y="3983225"/>
            <a:ext cx="4116946" cy="2223151"/>
          </a:xfrm>
          <a:prstGeom prst="rect">
            <a:avLst/>
          </a:prstGeom>
        </p:spPr>
      </p:pic>
      <p:sp>
        <p:nvSpPr>
          <p:cNvPr id="14" name="ZoneTexte 13"/>
          <p:cNvSpPr txBox="1"/>
          <p:nvPr/>
        </p:nvSpPr>
        <p:spPr>
          <a:xfrm>
            <a:off x="6859629" y="3631769"/>
            <a:ext cx="4835835" cy="307777"/>
          </a:xfrm>
          <a:prstGeom prst="rect">
            <a:avLst/>
          </a:prstGeom>
          <a:noFill/>
        </p:spPr>
        <p:txBody>
          <a:bodyPr wrap="square" rtlCol="0">
            <a:spAutoFit/>
          </a:bodyPr>
          <a:lstStyle/>
          <a:p>
            <a:r>
              <a:rPr lang="fr-FR" sz="1400" i="1" dirty="0" err="1" smtClean="0">
                <a:latin typeface="Apple-system"/>
              </a:rPr>
              <a:t>We</a:t>
            </a:r>
            <a:r>
              <a:rPr lang="fr-FR" sz="1400" i="1" dirty="0" smtClean="0">
                <a:latin typeface="Apple-system"/>
              </a:rPr>
              <a:t> </a:t>
            </a:r>
            <a:r>
              <a:rPr lang="fr-FR" sz="1400" i="1" dirty="0" err="1" smtClean="0">
                <a:latin typeface="Apple-system"/>
              </a:rPr>
              <a:t>noticed</a:t>
            </a:r>
            <a:r>
              <a:rPr lang="fr-FR" sz="1400" i="1" dirty="0" smtClean="0">
                <a:latin typeface="Apple-system"/>
              </a:rPr>
              <a:t> </a:t>
            </a:r>
            <a:r>
              <a:rPr lang="fr-FR" sz="1400" i="1" dirty="0" err="1" smtClean="0">
                <a:latin typeface="Apple-system"/>
              </a:rPr>
              <a:t>that</a:t>
            </a:r>
            <a:r>
              <a:rPr lang="fr-FR" sz="1400" i="1" dirty="0" smtClean="0">
                <a:latin typeface="Apple-system"/>
              </a:rPr>
              <a:t> </a:t>
            </a:r>
            <a:r>
              <a:rPr lang="fr-FR" sz="1400" i="1" dirty="0" err="1" smtClean="0">
                <a:latin typeface="Apple-system"/>
              </a:rPr>
              <a:t>Summer</a:t>
            </a:r>
            <a:r>
              <a:rPr lang="fr-FR" sz="1400" i="1" dirty="0" smtClean="0">
                <a:latin typeface="Apple-system"/>
              </a:rPr>
              <a:t> </a:t>
            </a:r>
            <a:r>
              <a:rPr lang="fr-FR" sz="1400" i="1" dirty="0" err="1" smtClean="0">
                <a:latin typeface="Apple-system"/>
              </a:rPr>
              <a:t>is</a:t>
            </a:r>
            <a:r>
              <a:rPr lang="fr-FR" sz="1400" i="1" dirty="0" smtClean="0">
                <a:latin typeface="Apple-system"/>
              </a:rPr>
              <a:t> the </a:t>
            </a:r>
            <a:r>
              <a:rPr lang="fr-FR" sz="1400" i="1" dirty="0" err="1" smtClean="0">
                <a:latin typeface="Apple-system"/>
              </a:rPr>
              <a:t>rainest</a:t>
            </a:r>
            <a:r>
              <a:rPr lang="fr-FR" sz="1400" i="1" dirty="0" smtClean="0">
                <a:latin typeface="Apple-system"/>
              </a:rPr>
              <a:t> </a:t>
            </a:r>
            <a:r>
              <a:rPr lang="fr-FR" sz="1400" i="1" dirty="0" err="1" smtClean="0">
                <a:latin typeface="Apple-system"/>
              </a:rPr>
              <a:t>season</a:t>
            </a:r>
            <a:r>
              <a:rPr lang="fr-FR" sz="1400" i="1" dirty="0" smtClean="0">
                <a:latin typeface="Apple-system"/>
              </a:rPr>
              <a:t> in Seoul.</a:t>
            </a:r>
            <a:endParaRPr lang="fr-FR" sz="1400" i="1" dirty="0">
              <a:latin typeface="Apple-system"/>
            </a:endParaRPr>
          </a:p>
        </p:txBody>
      </p:sp>
      <p:sp>
        <p:nvSpPr>
          <p:cNvPr id="18" name="ZoneTexte 17">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3732891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0" y="1070730"/>
            <a:ext cx="8442246" cy="813498"/>
          </a:xfrm>
        </p:spPr>
        <p:txBody>
          <a:bodyPr>
            <a:normAutofit fontScale="90000"/>
          </a:bodyPr>
          <a:lstStyle/>
          <a:p>
            <a:pPr algn="ctr"/>
            <a:r>
              <a:rPr lang="es-ES" sz="4000" b="1" dirty="0"/>
              <a:t>5</a:t>
            </a:r>
            <a:r>
              <a:rPr lang="es-ES" sz="4000" b="1" dirty="0" smtClean="0"/>
              <a:t>. </a:t>
            </a:r>
            <a:r>
              <a:rPr lang="es-ES" sz="3100" b="1" dirty="0" err="1"/>
              <a:t>Visualizations</a:t>
            </a:r>
            <a:r>
              <a:rPr lang="es-ES" sz="3100" b="1" dirty="0"/>
              <a:t> </a:t>
            </a:r>
            <a:r>
              <a:rPr lang="es-ES" sz="3100" b="1" dirty="0" err="1" smtClean="0"/>
              <a:t>Summary</a:t>
            </a:r>
            <a:r>
              <a:rPr lang="es-ES" sz="2200" b="1" dirty="0" smtClean="0"/>
              <a:t/>
            </a:r>
            <a:br>
              <a:rPr lang="es-ES" sz="2200" b="1" dirty="0" smtClean="0"/>
            </a:br>
            <a:endParaRPr lang="es-ES" b="1" dirty="0"/>
          </a:p>
        </p:txBody>
      </p:sp>
      <p:sp>
        <p:nvSpPr>
          <p:cNvPr id="10" name="ZoneTexte 9"/>
          <p:cNvSpPr txBox="1"/>
          <p:nvPr/>
        </p:nvSpPr>
        <p:spPr>
          <a:xfrm>
            <a:off x="1460192" y="2313950"/>
            <a:ext cx="3833025" cy="3539430"/>
          </a:xfrm>
          <a:prstGeom prst="rect">
            <a:avLst/>
          </a:prstGeom>
          <a:noFill/>
        </p:spPr>
        <p:txBody>
          <a:bodyPr wrap="square" rtlCol="0">
            <a:spAutoFit/>
          </a:bodyPr>
          <a:lstStyle/>
          <a:p>
            <a:r>
              <a:rPr lang="fr-FR" sz="1600" dirty="0" smtClean="0">
                <a:solidFill>
                  <a:schemeClr val="tx2"/>
                </a:solidFill>
                <a:latin typeface="-apple-system"/>
              </a:rPr>
              <a:t>Most bikes are </a:t>
            </a:r>
            <a:r>
              <a:rPr lang="fr-FR" sz="1600" dirty="0" err="1" smtClean="0">
                <a:solidFill>
                  <a:schemeClr val="tx2"/>
                </a:solidFill>
                <a:latin typeface="-apple-system"/>
              </a:rPr>
              <a:t>rented</a:t>
            </a:r>
            <a:r>
              <a:rPr lang="fr-FR" sz="1600" dirty="0" smtClean="0">
                <a:solidFill>
                  <a:schemeClr val="tx2"/>
                </a:solidFill>
                <a:latin typeface="-apple-system"/>
              </a:rPr>
              <a:t>:</a:t>
            </a:r>
          </a:p>
          <a:p>
            <a:pPr marL="285750" indent="-285750">
              <a:buFont typeface="Arial" panose="020B0604020202020204" pitchFamily="34" charset="0"/>
              <a:buChar char="•"/>
            </a:pPr>
            <a:r>
              <a:rPr lang="fr-FR" sz="1600" dirty="0" err="1" smtClean="0">
                <a:solidFill>
                  <a:schemeClr val="tx2"/>
                </a:solidFill>
                <a:latin typeface="-apple-system"/>
              </a:rPr>
              <a:t>During</a:t>
            </a:r>
            <a:r>
              <a:rPr lang="fr-FR" sz="1600" dirty="0" smtClean="0">
                <a:solidFill>
                  <a:schemeClr val="tx2"/>
                </a:solidFill>
                <a:latin typeface="-apple-system"/>
              </a:rPr>
              <a:t> </a:t>
            </a:r>
            <a:r>
              <a:rPr lang="fr-FR" sz="1600" b="1" dirty="0" err="1" smtClean="0">
                <a:solidFill>
                  <a:schemeClr val="tx2"/>
                </a:solidFill>
                <a:latin typeface="-apple-system"/>
              </a:rPr>
              <a:t>Summer</a:t>
            </a:r>
            <a:r>
              <a:rPr lang="fr-FR" sz="1600" dirty="0" smtClean="0">
                <a:solidFill>
                  <a:schemeClr val="tx2"/>
                </a:solidFill>
                <a:latin typeface="-apple-system"/>
              </a:rPr>
              <a:t>, </a:t>
            </a:r>
            <a:r>
              <a:rPr lang="fr-FR" sz="1600" dirty="0" err="1" smtClean="0">
                <a:solidFill>
                  <a:schemeClr val="tx2"/>
                </a:solidFill>
                <a:latin typeface="-apple-system"/>
              </a:rPr>
              <a:t>especially</a:t>
            </a:r>
            <a:r>
              <a:rPr lang="fr-FR" sz="1600" dirty="0" smtClean="0">
                <a:solidFill>
                  <a:schemeClr val="tx2"/>
                </a:solidFill>
                <a:latin typeface="-apple-system"/>
              </a:rPr>
              <a:t> in </a:t>
            </a:r>
            <a:r>
              <a:rPr lang="fr-FR" sz="1600" b="1" dirty="0" err="1" smtClean="0">
                <a:solidFill>
                  <a:schemeClr val="tx2"/>
                </a:solidFill>
                <a:latin typeface="-apple-system"/>
              </a:rPr>
              <a:t>June</a:t>
            </a:r>
            <a:endParaRPr lang="fr-FR" sz="1600" b="1" dirty="0" smtClean="0">
              <a:solidFill>
                <a:schemeClr val="tx2"/>
              </a:solidFill>
              <a:latin typeface="-apple-system"/>
            </a:endParaRPr>
          </a:p>
          <a:p>
            <a:endParaRPr lang="fr-FR" sz="1600" b="1" dirty="0" smtClean="0">
              <a:solidFill>
                <a:schemeClr val="tx2"/>
              </a:solidFill>
              <a:latin typeface="-apple-system"/>
            </a:endParaRPr>
          </a:p>
          <a:p>
            <a:pPr marL="285750" indent="-285750">
              <a:buFont typeface="Arial" panose="020B0604020202020204" pitchFamily="34" charset="0"/>
              <a:buChar char="•"/>
            </a:pPr>
            <a:r>
              <a:rPr lang="en-US" sz="1600" dirty="0" smtClean="0">
                <a:latin typeface="Apple-system"/>
              </a:rPr>
              <a:t>The demand increases </a:t>
            </a:r>
            <a:r>
              <a:rPr lang="en-US" sz="1600" b="1" dirty="0" smtClean="0">
                <a:latin typeface="Apple-system"/>
              </a:rPr>
              <a:t>from</a:t>
            </a:r>
            <a:r>
              <a:rPr lang="en-US" sz="1600" dirty="0" smtClean="0">
                <a:latin typeface="Apple-system"/>
              </a:rPr>
              <a:t> </a:t>
            </a:r>
            <a:r>
              <a:rPr lang="en-US" sz="1600" b="1" dirty="0">
                <a:latin typeface="Apple-system"/>
              </a:rPr>
              <a:t>5am to </a:t>
            </a:r>
            <a:r>
              <a:rPr lang="en-US" sz="1600" b="1" dirty="0" smtClean="0">
                <a:latin typeface="Apple-system"/>
              </a:rPr>
              <a:t>4pm-6pm,</a:t>
            </a:r>
            <a:r>
              <a:rPr lang="en-US" sz="1600" dirty="0" smtClean="0">
                <a:latin typeface="Apple-system"/>
              </a:rPr>
              <a:t>.</a:t>
            </a:r>
          </a:p>
          <a:p>
            <a:pPr marL="285750" indent="-285750">
              <a:buFont typeface="Arial" panose="020B0604020202020204" pitchFamily="34" charset="0"/>
              <a:buChar char="•"/>
            </a:pPr>
            <a:r>
              <a:rPr lang="en-US" sz="1600" dirty="0" smtClean="0">
                <a:latin typeface="Apple-system"/>
              </a:rPr>
              <a:t>Peak at </a:t>
            </a:r>
            <a:r>
              <a:rPr lang="en-US" sz="1600" b="1" dirty="0" smtClean="0">
                <a:latin typeface="Apple-system"/>
              </a:rPr>
              <a:t>8am</a:t>
            </a:r>
            <a:r>
              <a:rPr lang="en-US" sz="1600" dirty="0" smtClean="0">
                <a:latin typeface="Apple-system"/>
              </a:rPr>
              <a:t> and </a:t>
            </a:r>
            <a:r>
              <a:rPr lang="en-US" sz="1600" b="1" dirty="0" smtClean="0">
                <a:latin typeface="Apple-system"/>
              </a:rPr>
              <a:t>6pm</a:t>
            </a:r>
            <a:r>
              <a:rPr lang="en-US" sz="1600" dirty="0" smtClean="0">
                <a:latin typeface="Apple-system"/>
              </a:rPr>
              <a:t>,</a:t>
            </a:r>
            <a:r>
              <a:rPr lang="en-US" sz="1600" dirty="0">
                <a:latin typeface="Apple-system"/>
              </a:rPr>
              <a:t> </a:t>
            </a:r>
            <a:r>
              <a:rPr lang="en-US" sz="1600" dirty="0" smtClean="0">
                <a:latin typeface="Apple-system"/>
              </a:rPr>
              <a:t>corresponding to </a:t>
            </a:r>
            <a:r>
              <a:rPr lang="en-US" sz="1600" b="1" dirty="0" smtClean="0">
                <a:latin typeface="Apple-system"/>
              </a:rPr>
              <a:t>commuting hours</a:t>
            </a:r>
          </a:p>
          <a:p>
            <a:endParaRPr lang="en-US" sz="1600" b="1" dirty="0" smtClean="0">
              <a:latin typeface="Apple-system"/>
            </a:endParaRPr>
          </a:p>
          <a:p>
            <a:pPr marL="285750" indent="-285750">
              <a:buFont typeface="Arial" panose="020B0604020202020204" pitchFamily="34" charset="0"/>
              <a:buChar char="•"/>
            </a:pPr>
            <a:r>
              <a:rPr lang="en-US" sz="1600" dirty="0">
                <a:latin typeface="Apple-system"/>
              </a:rPr>
              <a:t>During </a:t>
            </a:r>
            <a:r>
              <a:rPr lang="en-US" sz="1600" b="1" dirty="0">
                <a:latin typeface="Apple-system"/>
              </a:rPr>
              <a:t>week days </a:t>
            </a:r>
            <a:r>
              <a:rPr lang="en-US" sz="1600" dirty="0">
                <a:latin typeface="Apple-system"/>
              </a:rPr>
              <a:t>and </a:t>
            </a:r>
            <a:r>
              <a:rPr lang="en-US" sz="1600" b="1" dirty="0">
                <a:latin typeface="Apple-system"/>
              </a:rPr>
              <a:t>work days </a:t>
            </a:r>
            <a:r>
              <a:rPr lang="en-US" sz="1600" dirty="0">
                <a:latin typeface="Apple-system"/>
              </a:rPr>
              <a:t>than week end and </a:t>
            </a:r>
            <a:r>
              <a:rPr lang="en-US" sz="1600" dirty="0" smtClean="0">
                <a:latin typeface="Apple-system"/>
              </a:rPr>
              <a:t>holidays</a:t>
            </a:r>
          </a:p>
          <a:p>
            <a:endParaRPr lang="en-US" sz="1600" dirty="0" smtClean="0">
              <a:latin typeface="Apple-system"/>
            </a:endParaRPr>
          </a:p>
          <a:p>
            <a:pPr marL="285750" indent="-285750">
              <a:buFont typeface="Arial" panose="020B0604020202020204" pitchFamily="34" charset="0"/>
              <a:buChar char="•"/>
            </a:pPr>
            <a:r>
              <a:rPr lang="en-US" sz="1600" b="1" dirty="0" smtClean="0">
                <a:latin typeface="Apple-system"/>
              </a:rPr>
              <a:t>All the features </a:t>
            </a:r>
            <a:r>
              <a:rPr lang="en-US" sz="1600" dirty="0" smtClean="0">
                <a:latin typeface="Apple-system"/>
              </a:rPr>
              <a:t>seem to </a:t>
            </a:r>
            <a:r>
              <a:rPr lang="en-US" sz="1600" b="1" dirty="0" smtClean="0">
                <a:latin typeface="Apple-system"/>
              </a:rPr>
              <a:t>have an impact </a:t>
            </a:r>
            <a:r>
              <a:rPr lang="en-US" sz="1600" dirty="0" smtClean="0">
                <a:latin typeface="Apple-system"/>
              </a:rPr>
              <a:t>on the target variable</a:t>
            </a:r>
            <a:r>
              <a:rPr lang="en-US" sz="1600" dirty="0"/>
              <a:t/>
            </a:r>
            <a:br>
              <a:rPr lang="en-US" sz="1600" dirty="0"/>
            </a:br>
            <a:endParaRPr lang="fr-FR" sz="1600" dirty="0">
              <a:solidFill>
                <a:schemeClr val="tx2"/>
              </a:solidFill>
              <a:latin typeface="-apple-system"/>
            </a:endParaRPr>
          </a:p>
        </p:txBody>
      </p:sp>
      <p:sp>
        <p:nvSpPr>
          <p:cNvPr id="6" name="Rectangle 5"/>
          <p:cNvSpPr/>
          <p:nvPr/>
        </p:nvSpPr>
        <p:spPr>
          <a:xfrm>
            <a:off x="1048068" y="1660726"/>
            <a:ext cx="3649269" cy="369332"/>
          </a:xfrm>
          <a:prstGeom prst="rect">
            <a:avLst/>
          </a:prstGeom>
        </p:spPr>
        <p:txBody>
          <a:bodyPr wrap="none">
            <a:spAutoFit/>
          </a:bodyPr>
          <a:lstStyle/>
          <a:p>
            <a:pPr marL="285750" indent="-285750">
              <a:buFont typeface="Arial" panose="020B0604020202020204" pitchFamily="34" charset="0"/>
              <a:buChar char="•"/>
            </a:pPr>
            <a:r>
              <a:rPr lang="fr-FR" b="1" dirty="0" smtClean="0">
                <a:solidFill>
                  <a:schemeClr val="tx2"/>
                </a:solidFill>
                <a:latin typeface="-apple-system"/>
              </a:rPr>
              <a:t>To </a:t>
            </a:r>
            <a:r>
              <a:rPr lang="fr-FR" b="1" dirty="0" err="1" smtClean="0">
                <a:solidFill>
                  <a:schemeClr val="tx2"/>
                </a:solidFill>
                <a:latin typeface="-apple-system"/>
              </a:rPr>
              <a:t>resume</a:t>
            </a:r>
            <a:r>
              <a:rPr lang="fr-FR" b="1" dirty="0" smtClean="0">
                <a:solidFill>
                  <a:schemeClr val="tx2"/>
                </a:solidFill>
                <a:latin typeface="-apple-system"/>
              </a:rPr>
              <a:t> on time variables:</a:t>
            </a:r>
            <a:endParaRPr lang="fr-FR" b="1" dirty="0">
              <a:solidFill>
                <a:schemeClr val="tx2"/>
              </a:solidFill>
              <a:latin typeface="-apple-system"/>
            </a:endParaRPr>
          </a:p>
        </p:txBody>
      </p:sp>
      <p:sp>
        <p:nvSpPr>
          <p:cNvPr id="3" name="Rectangle 2"/>
          <p:cNvSpPr/>
          <p:nvPr/>
        </p:nvSpPr>
        <p:spPr>
          <a:xfrm>
            <a:off x="6293348" y="1660726"/>
            <a:ext cx="4649543" cy="369332"/>
          </a:xfrm>
          <a:prstGeom prst="rect">
            <a:avLst/>
          </a:prstGeom>
        </p:spPr>
        <p:txBody>
          <a:bodyPr wrap="none">
            <a:spAutoFit/>
          </a:bodyPr>
          <a:lstStyle/>
          <a:p>
            <a:pPr marL="285750" indent="-285750">
              <a:buFont typeface="Arial" panose="020B0604020202020204" pitchFamily="34" charset="0"/>
              <a:buChar char="•"/>
            </a:pPr>
            <a:r>
              <a:rPr lang="fr-FR" b="1" dirty="0">
                <a:solidFill>
                  <a:schemeClr val="tx2"/>
                </a:solidFill>
                <a:latin typeface="-apple-system"/>
              </a:rPr>
              <a:t>To </a:t>
            </a:r>
            <a:r>
              <a:rPr lang="fr-FR" b="1" dirty="0" err="1">
                <a:solidFill>
                  <a:schemeClr val="tx2"/>
                </a:solidFill>
                <a:latin typeface="-apple-system"/>
              </a:rPr>
              <a:t>resume</a:t>
            </a:r>
            <a:r>
              <a:rPr lang="fr-FR" b="1" dirty="0">
                <a:solidFill>
                  <a:schemeClr val="tx2"/>
                </a:solidFill>
                <a:latin typeface="-apple-system"/>
              </a:rPr>
              <a:t> on </a:t>
            </a:r>
            <a:r>
              <a:rPr lang="fr-FR" b="1" dirty="0" err="1" smtClean="0">
                <a:solidFill>
                  <a:schemeClr val="tx2"/>
                </a:solidFill>
                <a:latin typeface="-apple-system"/>
              </a:rPr>
              <a:t>meteorological</a:t>
            </a:r>
            <a:r>
              <a:rPr lang="fr-FR" b="1" dirty="0" smtClean="0">
                <a:solidFill>
                  <a:schemeClr val="tx2"/>
                </a:solidFill>
                <a:latin typeface="-apple-system"/>
              </a:rPr>
              <a:t> </a:t>
            </a:r>
            <a:r>
              <a:rPr lang="fr-FR" b="1" dirty="0" err="1" smtClean="0">
                <a:solidFill>
                  <a:schemeClr val="tx2"/>
                </a:solidFill>
                <a:latin typeface="-apple-system"/>
              </a:rPr>
              <a:t>factors</a:t>
            </a:r>
            <a:r>
              <a:rPr lang="fr-FR" b="1" dirty="0" smtClean="0">
                <a:solidFill>
                  <a:schemeClr val="tx2"/>
                </a:solidFill>
                <a:latin typeface="-apple-system"/>
              </a:rPr>
              <a:t>: </a:t>
            </a:r>
            <a:endParaRPr lang="fr-FR" b="1" dirty="0">
              <a:solidFill>
                <a:schemeClr val="tx2"/>
              </a:solidFill>
              <a:latin typeface="-apple-system"/>
            </a:endParaRPr>
          </a:p>
        </p:txBody>
      </p:sp>
      <p:sp>
        <p:nvSpPr>
          <p:cNvPr id="5" name="Rectangle 4"/>
          <p:cNvSpPr/>
          <p:nvPr/>
        </p:nvSpPr>
        <p:spPr>
          <a:xfrm>
            <a:off x="6600429" y="2323427"/>
            <a:ext cx="4035380" cy="2800767"/>
          </a:xfrm>
          <a:prstGeom prst="rect">
            <a:avLst/>
          </a:prstGeom>
        </p:spPr>
        <p:txBody>
          <a:bodyPr wrap="square">
            <a:spAutoFit/>
          </a:bodyPr>
          <a:lstStyle/>
          <a:p>
            <a:pPr marL="285750" indent="-285750">
              <a:buFont typeface="Arial" panose="020B0604020202020204" pitchFamily="34" charset="0"/>
              <a:buChar char="•"/>
            </a:pPr>
            <a:r>
              <a:rPr lang="fr-FR" sz="1600" b="1" dirty="0" err="1" smtClean="0">
                <a:solidFill>
                  <a:schemeClr val="tx2"/>
                </a:solidFill>
                <a:latin typeface="-apple-system"/>
              </a:rPr>
              <a:t>Temperature</a:t>
            </a:r>
            <a:r>
              <a:rPr lang="fr-FR" sz="1600" dirty="0" smtClean="0">
                <a:solidFill>
                  <a:schemeClr val="tx2"/>
                </a:solidFill>
                <a:latin typeface="-apple-system"/>
              </a:rPr>
              <a:t> has the </a:t>
            </a:r>
            <a:r>
              <a:rPr lang="fr-FR" sz="1600" b="1" dirty="0" err="1" smtClean="0">
                <a:solidFill>
                  <a:schemeClr val="tx2"/>
                </a:solidFill>
                <a:latin typeface="-apple-system"/>
              </a:rPr>
              <a:t>highest</a:t>
            </a:r>
            <a:r>
              <a:rPr lang="fr-FR" sz="1600" b="1" dirty="0" smtClean="0">
                <a:solidFill>
                  <a:schemeClr val="tx2"/>
                </a:solidFill>
                <a:latin typeface="-apple-system"/>
              </a:rPr>
              <a:t> influence </a:t>
            </a:r>
            <a:r>
              <a:rPr lang="fr-FR" sz="1600" dirty="0" smtClean="0">
                <a:solidFill>
                  <a:schemeClr val="tx2"/>
                </a:solidFill>
                <a:latin typeface="-apple-system"/>
              </a:rPr>
              <a:t>on bike </a:t>
            </a:r>
            <a:r>
              <a:rPr lang="fr-FR" sz="1600" dirty="0" err="1" smtClean="0">
                <a:solidFill>
                  <a:schemeClr val="tx2"/>
                </a:solidFill>
                <a:latin typeface="-apple-system"/>
              </a:rPr>
              <a:t>rented</a:t>
            </a:r>
            <a:endParaRPr lang="fr-FR" sz="1600" dirty="0" smtClean="0">
              <a:solidFill>
                <a:schemeClr val="tx2"/>
              </a:solidFill>
              <a:latin typeface="-apple-system"/>
            </a:endParaRPr>
          </a:p>
          <a:p>
            <a:pPr marL="285750" indent="-285750">
              <a:buFont typeface="Arial" panose="020B0604020202020204" pitchFamily="34" charset="0"/>
              <a:buChar char="•"/>
            </a:pPr>
            <a:r>
              <a:rPr lang="fr-FR" sz="1600" b="1" dirty="0" err="1" smtClean="0">
                <a:solidFill>
                  <a:schemeClr val="tx2"/>
                </a:solidFill>
                <a:latin typeface="-apple-system"/>
              </a:rPr>
              <a:t>Summer</a:t>
            </a:r>
            <a:r>
              <a:rPr lang="fr-FR" sz="1600" b="1" dirty="0" smtClean="0">
                <a:solidFill>
                  <a:schemeClr val="tx2"/>
                </a:solidFill>
                <a:latin typeface="-apple-system"/>
              </a:rPr>
              <a:t> </a:t>
            </a:r>
            <a:r>
              <a:rPr lang="fr-FR" sz="1600" dirty="0" err="1" smtClean="0">
                <a:solidFill>
                  <a:schemeClr val="tx2"/>
                </a:solidFill>
                <a:latin typeface="-apple-system"/>
              </a:rPr>
              <a:t>is</a:t>
            </a:r>
            <a:r>
              <a:rPr lang="fr-FR" sz="1600" dirty="0" smtClean="0">
                <a:solidFill>
                  <a:schemeClr val="tx2"/>
                </a:solidFill>
                <a:latin typeface="-apple-system"/>
              </a:rPr>
              <a:t> the </a:t>
            </a:r>
            <a:r>
              <a:rPr lang="fr-FR" sz="1600" b="1" dirty="0" err="1" smtClean="0">
                <a:solidFill>
                  <a:schemeClr val="tx2"/>
                </a:solidFill>
                <a:latin typeface="-apple-system"/>
              </a:rPr>
              <a:t>rainy</a:t>
            </a:r>
            <a:r>
              <a:rPr lang="fr-FR" sz="1600" b="1" dirty="0" smtClean="0">
                <a:solidFill>
                  <a:schemeClr val="tx2"/>
                </a:solidFill>
                <a:latin typeface="-apple-system"/>
              </a:rPr>
              <a:t> </a:t>
            </a:r>
            <a:r>
              <a:rPr lang="fr-FR" sz="1600" b="1" dirty="0" err="1" smtClean="0">
                <a:solidFill>
                  <a:schemeClr val="tx2"/>
                </a:solidFill>
                <a:latin typeface="-apple-system"/>
              </a:rPr>
              <a:t>season</a:t>
            </a:r>
            <a:r>
              <a:rPr lang="fr-FR" sz="1600" b="1" dirty="0" smtClean="0">
                <a:solidFill>
                  <a:schemeClr val="tx2"/>
                </a:solidFill>
                <a:latin typeface="-apple-system"/>
              </a:rPr>
              <a:t> </a:t>
            </a:r>
            <a:r>
              <a:rPr lang="fr-FR" sz="1600" dirty="0" smtClean="0">
                <a:solidFill>
                  <a:schemeClr val="tx2"/>
                </a:solidFill>
                <a:latin typeface="-apple-system"/>
              </a:rPr>
              <a:t>in Seoul but </a:t>
            </a:r>
            <a:r>
              <a:rPr lang="fr-FR" sz="1600" dirty="0" err="1" smtClean="0">
                <a:solidFill>
                  <a:schemeClr val="tx2"/>
                </a:solidFill>
                <a:latin typeface="-apple-system"/>
              </a:rPr>
              <a:t>it</a:t>
            </a:r>
            <a:r>
              <a:rPr lang="fr-FR" sz="1600" dirty="0" smtClean="0">
                <a:solidFill>
                  <a:schemeClr val="tx2"/>
                </a:solidFill>
                <a:latin typeface="-apple-system"/>
              </a:rPr>
              <a:t> </a:t>
            </a:r>
            <a:r>
              <a:rPr lang="fr-FR" sz="1600" b="1" dirty="0" err="1" smtClean="0">
                <a:solidFill>
                  <a:schemeClr val="tx2"/>
                </a:solidFill>
                <a:latin typeface="-apple-system"/>
              </a:rPr>
              <a:t>does</a:t>
            </a:r>
            <a:r>
              <a:rPr lang="fr-FR" sz="1600" b="1" dirty="0" smtClean="0">
                <a:solidFill>
                  <a:schemeClr val="tx2"/>
                </a:solidFill>
                <a:latin typeface="-apple-system"/>
              </a:rPr>
              <a:t> not influence </a:t>
            </a:r>
            <a:r>
              <a:rPr lang="fr-FR" sz="1600" dirty="0" smtClean="0">
                <a:solidFill>
                  <a:schemeClr val="tx2"/>
                </a:solidFill>
                <a:latin typeface="-apple-system"/>
              </a:rPr>
              <a:t>bike </a:t>
            </a:r>
            <a:r>
              <a:rPr lang="fr-FR" sz="1600" dirty="0" err="1" smtClean="0">
                <a:solidFill>
                  <a:schemeClr val="tx2"/>
                </a:solidFill>
                <a:latin typeface="-apple-system"/>
              </a:rPr>
              <a:t>rented</a:t>
            </a:r>
            <a:endParaRPr lang="fr-FR" sz="1600" dirty="0" smtClean="0">
              <a:solidFill>
                <a:schemeClr val="tx2"/>
              </a:solidFill>
              <a:latin typeface="-apple-system"/>
            </a:endParaRPr>
          </a:p>
          <a:p>
            <a:endParaRPr lang="fr-FR" sz="1600" dirty="0" smtClean="0">
              <a:solidFill>
                <a:schemeClr val="tx2"/>
              </a:solidFill>
              <a:latin typeface="-apple-system"/>
            </a:endParaRPr>
          </a:p>
          <a:p>
            <a:pPr marL="285750" indent="-285750">
              <a:buFont typeface="Arial" panose="020B0604020202020204" pitchFamily="34" charset="0"/>
              <a:buChar char="•"/>
            </a:pPr>
            <a:r>
              <a:rPr lang="fr-FR" sz="1600" b="1" dirty="0" smtClean="0">
                <a:solidFill>
                  <a:schemeClr val="tx2"/>
                </a:solidFill>
                <a:latin typeface="-apple-system"/>
              </a:rPr>
              <a:t>Solar radiation, </a:t>
            </a:r>
            <a:r>
              <a:rPr lang="fr-FR" sz="1600" b="1" dirty="0" err="1" smtClean="0">
                <a:solidFill>
                  <a:schemeClr val="tx2"/>
                </a:solidFill>
                <a:latin typeface="-apple-system"/>
              </a:rPr>
              <a:t>Visibility</a:t>
            </a:r>
            <a:r>
              <a:rPr lang="fr-FR" sz="1600" b="1" dirty="0" smtClean="0">
                <a:solidFill>
                  <a:schemeClr val="tx2"/>
                </a:solidFill>
                <a:latin typeface="-apple-system"/>
              </a:rPr>
              <a:t>, </a:t>
            </a:r>
            <a:r>
              <a:rPr lang="fr-FR" sz="1600" b="1" dirty="0" err="1" smtClean="0">
                <a:solidFill>
                  <a:schemeClr val="tx2"/>
                </a:solidFill>
                <a:latin typeface="-apple-system"/>
              </a:rPr>
              <a:t>Dew</a:t>
            </a:r>
            <a:r>
              <a:rPr lang="fr-FR" sz="1600" b="1" dirty="0" smtClean="0">
                <a:solidFill>
                  <a:schemeClr val="tx2"/>
                </a:solidFill>
                <a:latin typeface="-apple-system"/>
              </a:rPr>
              <a:t> point </a:t>
            </a:r>
            <a:r>
              <a:rPr lang="fr-FR" sz="1600" b="1" dirty="0" err="1" smtClean="0">
                <a:solidFill>
                  <a:schemeClr val="tx2"/>
                </a:solidFill>
                <a:latin typeface="-apple-system"/>
              </a:rPr>
              <a:t>temperature</a:t>
            </a:r>
            <a:r>
              <a:rPr lang="fr-FR" sz="1600" b="1" dirty="0" smtClean="0">
                <a:solidFill>
                  <a:schemeClr val="tx2"/>
                </a:solidFill>
                <a:latin typeface="-apple-system"/>
              </a:rPr>
              <a:t> </a:t>
            </a:r>
            <a:r>
              <a:rPr lang="fr-FR" sz="1600" dirty="0" smtClean="0">
                <a:solidFill>
                  <a:schemeClr val="tx2"/>
                </a:solidFill>
                <a:latin typeface="-apple-system"/>
              </a:rPr>
              <a:t>and</a:t>
            </a:r>
            <a:r>
              <a:rPr lang="fr-FR" sz="1600" b="1" dirty="0" smtClean="0">
                <a:solidFill>
                  <a:schemeClr val="tx2"/>
                </a:solidFill>
                <a:latin typeface="-apple-system"/>
              </a:rPr>
              <a:t> Wind have an influence </a:t>
            </a:r>
            <a:r>
              <a:rPr lang="fr-FR" sz="1600" dirty="0" smtClean="0">
                <a:solidFill>
                  <a:schemeClr val="tx2"/>
                </a:solidFill>
                <a:latin typeface="-apple-system"/>
              </a:rPr>
              <a:t>on the </a:t>
            </a:r>
            <a:r>
              <a:rPr lang="fr-FR" sz="1600" dirty="0" err="1" smtClean="0">
                <a:solidFill>
                  <a:schemeClr val="tx2"/>
                </a:solidFill>
                <a:latin typeface="-apple-system"/>
              </a:rPr>
              <a:t>target</a:t>
            </a:r>
            <a:r>
              <a:rPr lang="fr-FR" sz="1600" dirty="0" smtClean="0">
                <a:solidFill>
                  <a:schemeClr val="tx2"/>
                </a:solidFill>
                <a:latin typeface="-apple-system"/>
              </a:rPr>
              <a:t> variable</a:t>
            </a:r>
          </a:p>
          <a:p>
            <a:pPr marL="285750" indent="-285750">
              <a:buFont typeface="Arial" panose="020B0604020202020204" pitchFamily="34" charset="0"/>
              <a:buChar char="•"/>
            </a:pPr>
            <a:r>
              <a:rPr lang="fr-FR" sz="1600" b="1" dirty="0" err="1" smtClean="0">
                <a:solidFill>
                  <a:schemeClr val="tx2"/>
                </a:solidFill>
                <a:latin typeface="-apple-system"/>
              </a:rPr>
              <a:t>Humidity</a:t>
            </a:r>
            <a:r>
              <a:rPr lang="fr-FR" sz="1600" b="1" dirty="0" smtClean="0">
                <a:solidFill>
                  <a:schemeClr val="tx2"/>
                </a:solidFill>
                <a:latin typeface="-apple-system"/>
              </a:rPr>
              <a:t>, </a:t>
            </a:r>
            <a:r>
              <a:rPr lang="fr-FR" sz="1600" b="1" dirty="0" err="1" smtClean="0">
                <a:solidFill>
                  <a:schemeClr val="tx2"/>
                </a:solidFill>
                <a:latin typeface="-apple-system"/>
              </a:rPr>
              <a:t>Rainfall</a:t>
            </a:r>
            <a:r>
              <a:rPr lang="fr-FR" sz="1600" b="1" dirty="0" smtClean="0">
                <a:solidFill>
                  <a:schemeClr val="tx2"/>
                </a:solidFill>
                <a:latin typeface="-apple-system"/>
              </a:rPr>
              <a:t> and </a:t>
            </a:r>
            <a:r>
              <a:rPr lang="fr-FR" sz="1600" b="1" dirty="0" err="1" smtClean="0">
                <a:solidFill>
                  <a:schemeClr val="tx2"/>
                </a:solidFill>
                <a:latin typeface="-apple-system"/>
              </a:rPr>
              <a:t>Snowfall</a:t>
            </a:r>
            <a:r>
              <a:rPr lang="fr-FR" sz="1600" b="1" dirty="0" smtClean="0">
                <a:solidFill>
                  <a:schemeClr val="tx2"/>
                </a:solidFill>
                <a:latin typeface="-apple-system"/>
              </a:rPr>
              <a:t> do not </a:t>
            </a:r>
            <a:r>
              <a:rPr lang="fr-FR" sz="1600" dirty="0" err="1" smtClean="0">
                <a:solidFill>
                  <a:schemeClr val="tx2"/>
                </a:solidFill>
                <a:latin typeface="-apple-system"/>
              </a:rPr>
              <a:t>seem</a:t>
            </a:r>
            <a:r>
              <a:rPr lang="fr-FR" sz="1600" dirty="0" smtClean="0">
                <a:solidFill>
                  <a:schemeClr val="tx2"/>
                </a:solidFill>
                <a:latin typeface="-apple-system"/>
              </a:rPr>
              <a:t> to </a:t>
            </a:r>
            <a:r>
              <a:rPr lang="fr-FR" sz="1600" b="1" dirty="0" smtClean="0">
                <a:solidFill>
                  <a:schemeClr val="tx2"/>
                </a:solidFill>
                <a:latin typeface="-apple-system"/>
              </a:rPr>
              <a:t>have an influence </a:t>
            </a:r>
            <a:r>
              <a:rPr lang="fr-FR" sz="1600" dirty="0" smtClean="0">
                <a:solidFill>
                  <a:schemeClr val="tx2"/>
                </a:solidFill>
                <a:latin typeface="-apple-system"/>
              </a:rPr>
              <a:t>on the </a:t>
            </a:r>
            <a:r>
              <a:rPr lang="fr-FR" sz="1600" dirty="0" err="1" smtClean="0">
                <a:solidFill>
                  <a:schemeClr val="tx2"/>
                </a:solidFill>
                <a:latin typeface="-apple-system"/>
              </a:rPr>
              <a:t>target</a:t>
            </a:r>
            <a:r>
              <a:rPr lang="fr-FR" sz="1600" dirty="0" smtClean="0">
                <a:solidFill>
                  <a:schemeClr val="tx2"/>
                </a:solidFill>
                <a:latin typeface="-apple-system"/>
              </a:rPr>
              <a:t> variable.</a:t>
            </a:r>
            <a:endParaRPr lang="fr-FR" sz="1600" dirty="0">
              <a:solidFill>
                <a:schemeClr val="tx2"/>
              </a:solidFill>
              <a:latin typeface="-apple-system"/>
            </a:endParaRPr>
          </a:p>
        </p:txBody>
      </p:sp>
      <p:sp>
        <p:nvSpPr>
          <p:cNvPr id="12" name="ZoneTexte 11">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070370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E128A163-BB85-4FB3-846E-65BDEFE133CD}"/>
              </a:ext>
            </a:extLst>
          </p:cNvPr>
          <p:cNvSpPr>
            <a:spLocks noGrp="1"/>
          </p:cNvSpPr>
          <p:nvPr>
            <p:ph type="title"/>
          </p:nvPr>
        </p:nvSpPr>
        <p:spPr>
          <a:xfrm>
            <a:off x="539263" y="1043389"/>
            <a:ext cx="6393688" cy="813498"/>
          </a:xfrm>
        </p:spPr>
        <p:txBody>
          <a:bodyPr>
            <a:normAutofit/>
          </a:bodyPr>
          <a:lstStyle/>
          <a:p>
            <a:pPr algn="ctr"/>
            <a:r>
              <a:rPr lang="es-ES" dirty="0"/>
              <a:t>Table </a:t>
            </a:r>
            <a:r>
              <a:rPr lang="es-ES" dirty="0" err="1"/>
              <a:t>of</a:t>
            </a:r>
            <a:r>
              <a:rPr lang="es-ES" dirty="0"/>
              <a:t> </a:t>
            </a:r>
            <a:r>
              <a:rPr lang="es-ES" dirty="0" err="1"/>
              <a:t>contents</a:t>
            </a:r>
            <a:endParaRPr lang="es-ES" dirty="0"/>
          </a:p>
        </p:txBody>
      </p:sp>
      <p:sp>
        <p:nvSpPr>
          <p:cNvPr id="3" name="Espace réservé du contenu 2">
            <a:extLst>
              <a:ext uri="{FF2B5EF4-FFF2-40B4-BE49-F238E27FC236}">
                <a16:creationId xmlns="" xmlns:a16="http://schemas.microsoft.com/office/drawing/2014/main" id="{282E4563-F67D-4F3A-BB9E-119106A20742}"/>
              </a:ext>
            </a:extLst>
          </p:cNvPr>
          <p:cNvSpPr>
            <a:spLocks noGrp="1"/>
          </p:cNvSpPr>
          <p:nvPr>
            <p:ph idx="1"/>
          </p:nvPr>
        </p:nvSpPr>
        <p:spPr>
          <a:xfrm>
            <a:off x="1284850" y="2135938"/>
            <a:ext cx="6339840" cy="3439557"/>
          </a:xfrm>
        </p:spPr>
        <p:txBody>
          <a:bodyPr>
            <a:normAutofit fontScale="70000" lnSpcReduction="20000"/>
          </a:bodyPr>
          <a:lstStyle/>
          <a:p>
            <a:pPr marL="0" indent="0">
              <a:buNone/>
            </a:pPr>
            <a:r>
              <a:rPr lang="es-ES" dirty="0" smtClean="0"/>
              <a:t>1. </a:t>
            </a:r>
            <a:r>
              <a:rPr lang="es-ES" dirty="0" err="1" smtClean="0"/>
              <a:t>Introduction</a:t>
            </a:r>
            <a:r>
              <a:rPr lang="es-ES" dirty="0" smtClean="0"/>
              <a:t> </a:t>
            </a:r>
          </a:p>
          <a:p>
            <a:pPr marL="0" indent="0">
              <a:buNone/>
            </a:pPr>
            <a:r>
              <a:rPr lang="es-ES" dirty="0" smtClean="0"/>
              <a:t>2</a:t>
            </a:r>
            <a:r>
              <a:rPr lang="es-ES" dirty="0"/>
              <a:t>. </a:t>
            </a:r>
            <a:r>
              <a:rPr lang="es-ES" dirty="0" err="1"/>
              <a:t>Importation</a:t>
            </a:r>
            <a:r>
              <a:rPr lang="es-ES" dirty="0"/>
              <a:t> </a:t>
            </a:r>
            <a:r>
              <a:rPr lang="es-ES" dirty="0" err="1"/>
              <a:t>of</a:t>
            </a:r>
            <a:r>
              <a:rPr lang="es-ES" dirty="0"/>
              <a:t> </a:t>
            </a:r>
            <a:r>
              <a:rPr lang="es-ES" dirty="0" err="1"/>
              <a:t>the</a:t>
            </a:r>
            <a:r>
              <a:rPr lang="es-ES" dirty="0"/>
              <a:t> </a:t>
            </a:r>
            <a:r>
              <a:rPr lang="es-ES" dirty="0" err="1"/>
              <a:t>dataset</a:t>
            </a:r>
            <a:endParaRPr lang="es-ES" dirty="0"/>
          </a:p>
          <a:p>
            <a:pPr marL="0" indent="0">
              <a:buNone/>
            </a:pPr>
            <a:r>
              <a:rPr lang="es-ES" dirty="0"/>
              <a:t>3. Data </a:t>
            </a:r>
            <a:r>
              <a:rPr lang="es-ES" dirty="0" err="1"/>
              <a:t>Exploration</a:t>
            </a:r>
            <a:endParaRPr lang="es-ES" dirty="0"/>
          </a:p>
          <a:p>
            <a:pPr marL="0" indent="0">
              <a:buNone/>
            </a:pPr>
            <a:r>
              <a:rPr lang="es-ES" dirty="0"/>
              <a:t>4. Data </a:t>
            </a:r>
            <a:r>
              <a:rPr lang="es-ES" dirty="0" err="1" smtClean="0"/>
              <a:t>Cleaning</a:t>
            </a:r>
            <a:endParaRPr lang="es-ES" dirty="0"/>
          </a:p>
          <a:p>
            <a:pPr marL="0" indent="0">
              <a:buNone/>
            </a:pPr>
            <a:r>
              <a:rPr lang="es-ES" dirty="0"/>
              <a:t>5</a:t>
            </a:r>
            <a:r>
              <a:rPr lang="es-ES" dirty="0" smtClean="0"/>
              <a:t>. </a:t>
            </a:r>
            <a:r>
              <a:rPr lang="es-ES" dirty="0"/>
              <a:t>Data </a:t>
            </a:r>
            <a:r>
              <a:rPr lang="es-ES" dirty="0" err="1" smtClean="0"/>
              <a:t>Visualization</a:t>
            </a:r>
            <a:endParaRPr lang="es-ES" dirty="0" smtClean="0"/>
          </a:p>
          <a:p>
            <a:pPr marL="0" indent="0">
              <a:buNone/>
            </a:pPr>
            <a:r>
              <a:rPr lang="es-ES" dirty="0" smtClean="0"/>
              <a:t>6. </a:t>
            </a:r>
            <a:r>
              <a:rPr lang="es-ES" dirty="0" err="1" smtClean="0"/>
              <a:t>Dimensionality</a:t>
            </a:r>
            <a:r>
              <a:rPr lang="es-ES" dirty="0" smtClean="0"/>
              <a:t> </a:t>
            </a:r>
            <a:r>
              <a:rPr lang="es-ES" dirty="0" err="1" smtClean="0"/>
              <a:t>Reduction</a:t>
            </a:r>
            <a:endParaRPr lang="es-ES" dirty="0"/>
          </a:p>
          <a:p>
            <a:pPr marL="0" indent="0">
              <a:buNone/>
            </a:pPr>
            <a:r>
              <a:rPr lang="es-ES" dirty="0"/>
              <a:t>7. </a:t>
            </a:r>
            <a:r>
              <a:rPr lang="es-ES" dirty="0" err="1"/>
              <a:t>Feature</a:t>
            </a:r>
            <a:r>
              <a:rPr lang="es-ES" dirty="0"/>
              <a:t> </a:t>
            </a:r>
            <a:r>
              <a:rPr lang="es-ES" dirty="0" err="1"/>
              <a:t>Engineering</a:t>
            </a:r>
            <a:endParaRPr lang="es-ES" dirty="0"/>
          </a:p>
          <a:p>
            <a:pPr marL="0" indent="0">
              <a:buNone/>
            </a:pPr>
            <a:r>
              <a:rPr lang="es-ES" dirty="0"/>
              <a:t>8. Data </a:t>
            </a:r>
            <a:r>
              <a:rPr lang="es-ES" dirty="0" err="1"/>
              <a:t>Modeling</a:t>
            </a:r>
            <a:r>
              <a:rPr lang="es-ES" dirty="0"/>
              <a:t> </a:t>
            </a:r>
          </a:p>
          <a:p>
            <a:pPr marL="0" indent="0">
              <a:buNone/>
            </a:pPr>
            <a:r>
              <a:rPr lang="es-ES" dirty="0"/>
              <a:t>9. </a:t>
            </a:r>
            <a:r>
              <a:rPr lang="es-ES" dirty="0" err="1"/>
              <a:t>Flask</a:t>
            </a:r>
            <a:r>
              <a:rPr lang="es-ES" dirty="0"/>
              <a:t> API </a:t>
            </a:r>
          </a:p>
          <a:p>
            <a:pPr marL="0" indent="0">
              <a:buNone/>
            </a:pPr>
            <a:r>
              <a:rPr lang="es-ES" dirty="0"/>
              <a:t>10. </a:t>
            </a:r>
            <a:r>
              <a:rPr lang="es-ES" dirty="0" err="1"/>
              <a:t>Conclusion</a:t>
            </a:r>
            <a:endParaRPr lang="es-ES" dirty="0"/>
          </a:p>
        </p:txBody>
      </p:sp>
      <p:pic>
        <p:nvPicPr>
          <p:cNvPr id="4" name="Image 3">
            <a:extLst>
              <a:ext uri="{FF2B5EF4-FFF2-40B4-BE49-F238E27FC236}">
                <a16:creationId xmlns="" xmlns:a16="http://schemas.microsoft.com/office/drawing/2014/main" id="{528DB325-A04E-BB49-9061-1E27D33F8169}"/>
              </a:ext>
            </a:extLst>
          </p:cNvPr>
          <p:cNvPicPr>
            <a:picLocks noChangeAspect="1"/>
          </p:cNvPicPr>
          <p:nvPr/>
        </p:nvPicPr>
        <p:blipFill>
          <a:blip r:embed="rId2"/>
          <a:stretch>
            <a:fillRect/>
          </a:stretch>
        </p:blipFill>
        <p:spPr>
          <a:xfrm>
            <a:off x="7263445" y="2588677"/>
            <a:ext cx="3643705" cy="2049583"/>
          </a:xfrm>
          <a:prstGeom prst="rect">
            <a:avLst/>
          </a:prstGeom>
        </p:spPr>
      </p:pic>
      <p:sp>
        <p:nvSpPr>
          <p:cNvPr id="10" name="ZoneTexte 9">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317482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576328" y="678988"/>
            <a:ext cx="9185674" cy="813498"/>
          </a:xfrm>
        </p:spPr>
        <p:txBody>
          <a:bodyPr>
            <a:normAutofit/>
          </a:bodyPr>
          <a:lstStyle/>
          <a:p>
            <a:pPr algn="ctr"/>
            <a:r>
              <a:rPr lang="es-ES" b="1" dirty="0"/>
              <a:t>6</a:t>
            </a:r>
            <a:r>
              <a:rPr lang="es-ES" b="1" dirty="0" smtClean="0"/>
              <a:t>. </a:t>
            </a:r>
            <a:r>
              <a:rPr lang="es-ES" sz="2200" b="1" dirty="0" err="1" smtClean="0"/>
              <a:t>Dimensionality</a:t>
            </a:r>
            <a:r>
              <a:rPr lang="es-ES" sz="2200" b="1" dirty="0" smtClean="0"/>
              <a:t> </a:t>
            </a:r>
            <a:r>
              <a:rPr lang="es-ES" sz="2200" b="1" dirty="0" err="1" smtClean="0"/>
              <a:t>reduction</a:t>
            </a:r>
            <a:endParaRPr lang="es-ES" b="1" dirty="0"/>
          </a:p>
        </p:txBody>
      </p:sp>
      <p:pic>
        <p:nvPicPr>
          <p:cNvPr id="6" name="Image 5"/>
          <p:cNvPicPr>
            <a:picLocks noChangeAspect="1"/>
          </p:cNvPicPr>
          <p:nvPr/>
        </p:nvPicPr>
        <p:blipFill>
          <a:blip r:embed="rId2"/>
          <a:stretch>
            <a:fillRect/>
          </a:stretch>
        </p:blipFill>
        <p:spPr>
          <a:xfrm>
            <a:off x="1305996" y="1581900"/>
            <a:ext cx="4811192" cy="4524315"/>
          </a:xfrm>
          <a:prstGeom prst="rect">
            <a:avLst/>
          </a:prstGeom>
        </p:spPr>
      </p:pic>
      <p:sp>
        <p:nvSpPr>
          <p:cNvPr id="7" name="Rectangle 6"/>
          <p:cNvSpPr/>
          <p:nvPr/>
        </p:nvSpPr>
        <p:spPr>
          <a:xfrm>
            <a:off x="7205173" y="1581900"/>
            <a:ext cx="3762867" cy="4524315"/>
          </a:xfrm>
          <a:prstGeom prst="rect">
            <a:avLst/>
          </a:prstGeom>
        </p:spPr>
        <p:txBody>
          <a:bodyPr wrap="square">
            <a:spAutoFit/>
          </a:bodyPr>
          <a:lstStyle/>
          <a:p>
            <a:r>
              <a:rPr lang="fr-FR" sz="1600" dirty="0" smtClean="0">
                <a:latin typeface="Apple-system"/>
              </a:rPr>
              <a:t>In </a:t>
            </a:r>
            <a:r>
              <a:rPr lang="fr-FR" sz="1600" dirty="0" err="1" smtClean="0">
                <a:latin typeface="Apple-system"/>
              </a:rPr>
              <a:t>order</a:t>
            </a:r>
            <a:r>
              <a:rPr lang="fr-FR" sz="1600" dirty="0" smtClean="0">
                <a:latin typeface="Apple-system"/>
              </a:rPr>
              <a:t> </a:t>
            </a:r>
            <a:r>
              <a:rPr lang="fr-FR" sz="1600" dirty="0">
                <a:latin typeface="Apple-system"/>
              </a:rPr>
              <a:t>to </a:t>
            </a:r>
            <a:r>
              <a:rPr lang="fr-FR" sz="1600" dirty="0" err="1">
                <a:latin typeface="Apple-system"/>
              </a:rPr>
              <a:t>verify</a:t>
            </a:r>
            <a:r>
              <a:rPr lang="fr-FR" sz="1600" dirty="0">
                <a:latin typeface="Apple-system"/>
              </a:rPr>
              <a:t> </a:t>
            </a:r>
            <a:r>
              <a:rPr lang="fr-FR" sz="1600" dirty="0" err="1">
                <a:latin typeface="Apple-system"/>
              </a:rPr>
              <a:t>our</a:t>
            </a:r>
            <a:r>
              <a:rPr lang="fr-FR" sz="1600" dirty="0">
                <a:latin typeface="Apple-system"/>
              </a:rPr>
              <a:t> observations, </a:t>
            </a:r>
            <a:r>
              <a:rPr lang="fr-FR" sz="1600" dirty="0" err="1">
                <a:latin typeface="Apple-system"/>
              </a:rPr>
              <a:t>we</a:t>
            </a:r>
            <a:r>
              <a:rPr lang="fr-FR" sz="1600" dirty="0">
                <a:latin typeface="Apple-system"/>
              </a:rPr>
              <a:t> made a </a:t>
            </a:r>
            <a:r>
              <a:rPr lang="fr-FR" sz="1600" b="1" dirty="0" err="1" smtClean="0">
                <a:latin typeface="Apple-system"/>
              </a:rPr>
              <a:t>Correlation</a:t>
            </a:r>
            <a:r>
              <a:rPr lang="fr-FR" sz="1600" b="1" dirty="0" smtClean="0">
                <a:latin typeface="Apple-system"/>
              </a:rPr>
              <a:t> Matrix</a:t>
            </a:r>
          </a:p>
          <a:p>
            <a:endParaRPr lang="fr-FR" sz="1600" dirty="0" smtClean="0">
              <a:latin typeface="Apple-system"/>
            </a:endParaRPr>
          </a:p>
          <a:p>
            <a:r>
              <a:rPr lang="fr-FR" sz="1600" dirty="0" smtClean="0">
                <a:latin typeface="Apple-system"/>
              </a:rPr>
              <a:t>The matrix </a:t>
            </a:r>
            <a:r>
              <a:rPr lang="fr-FR" sz="1600" dirty="0" err="1" smtClean="0">
                <a:latin typeface="Apple-system"/>
              </a:rPr>
              <a:t>confirms</a:t>
            </a:r>
            <a:r>
              <a:rPr lang="fr-FR" sz="1600" dirty="0" smtClean="0">
                <a:latin typeface="Apple-system"/>
              </a:rPr>
              <a:t> </a:t>
            </a:r>
            <a:r>
              <a:rPr lang="fr-FR" sz="1600" dirty="0" err="1" smtClean="0">
                <a:latin typeface="Apple-system"/>
              </a:rPr>
              <a:t>what</a:t>
            </a:r>
            <a:r>
              <a:rPr lang="fr-FR" sz="1600" dirty="0" smtClean="0">
                <a:latin typeface="Apple-system"/>
              </a:rPr>
              <a:t> </a:t>
            </a:r>
            <a:r>
              <a:rPr lang="fr-FR" sz="1600" dirty="0" err="1" smtClean="0">
                <a:latin typeface="Apple-system"/>
              </a:rPr>
              <a:t>was</a:t>
            </a:r>
            <a:r>
              <a:rPr lang="fr-FR" sz="1600" dirty="0" smtClean="0">
                <a:latin typeface="Apple-system"/>
              </a:rPr>
              <a:t> </a:t>
            </a:r>
            <a:r>
              <a:rPr lang="fr-FR" sz="1600" dirty="0" err="1" smtClean="0">
                <a:latin typeface="Apple-system"/>
              </a:rPr>
              <a:t>previously</a:t>
            </a:r>
            <a:r>
              <a:rPr lang="fr-FR" sz="1600" dirty="0" smtClean="0">
                <a:latin typeface="Apple-system"/>
              </a:rPr>
              <a:t> </a:t>
            </a:r>
            <a:r>
              <a:rPr lang="fr-FR" sz="1600" dirty="0" err="1" smtClean="0">
                <a:latin typeface="Apple-system"/>
              </a:rPr>
              <a:t>said</a:t>
            </a:r>
            <a:r>
              <a:rPr lang="fr-FR" sz="1600" dirty="0" smtClean="0">
                <a:latin typeface="Apple-system"/>
              </a:rPr>
              <a:t>: </a:t>
            </a:r>
          </a:p>
          <a:p>
            <a:pPr marL="285750" indent="-285750">
              <a:buFont typeface="Arial" panose="020B0604020202020204" pitchFamily="34" charset="0"/>
              <a:buChar char="•"/>
            </a:pPr>
            <a:r>
              <a:rPr lang="fr-FR" sz="1600" b="1" dirty="0" smtClean="0">
                <a:latin typeface="Apple-system"/>
              </a:rPr>
              <a:t>Snow, Rain and Hum are not </a:t>
            </a:r>
            <a:r>
              <a:rPr lang="fr-FR" sz="1600" b="1" dirty="0" err="1" smtClean="0">
                <a:latin typeface="Apple-system"/>
              </a:rPr>
              <a:t>correlated</a:t>
            </a:r>
            <a:r>
              <a:rPr lang="fr-FR" sz="1600" b="1" dirty="0" smtClean="0">
                <a:latin typeface="Apple-system"/>
              </a:rPr>
              <a:t> </a:t>
            </a:r>
            <a:r>
              <a:rPr lang="fr-FR" sz="1600" dirty="0" err="1" smtClean="0">
                <a:latin typeface="Apple-system"/>
              </a:rPr>
              <a:t>with</a:t>
            </a:r>
            <a:r>
              <a:rPr lang="fr-FR" sz="1600" dirty="0" smtClean="0">
                <a:latin typeface="Apple-system"/>
              </a:rPr>
              <a:t> the </a:t>
            </a:r>
            <a:r>
              <a:rPr lang="fr-FR" sz="1600" dirty="0" err="1" smtClean="0">
                <a:latin typeface="Apple-system"/>
              </a:rPr>
              <a:t>target</a:t>
            </a:r>
            <a:r>
              <a:rPr lang="fr-FR" sz="1600" dirty="0" smtClean="0">
                <a:latin typeface="Apple-system"/>
              </a:rPr>
              <a:t> variable</a:t>
            </a:r>
          </a:p>
          <a:p>
            <a:pPr marL="285750" indent="-285750">
              <a:buFont typeface="Arial" panose="020B0604020202020204" pitchFamily="34" charset="0"/>
              <a:buChar char="•"/>
            </a:pPr>
            <a:r>
              <a:rPr lang="fr-FR" sz="1600" b="1" dirty="0" err="1" smtClean="0">
                <a:latin typeface="Apple-system"/>
              </a:rPr>
              <a:t>Temp</a:t>
            </a:r>
            <a:r>
              <a:rPr lang="fr-FR" sz="1600" b="1" dirty="0">
                <a:latin typeface="Apple-system"/>
              </a:rPr>
              <a:t> </a:t>
            </a:r>
            <a:r>
              <a:rPr lang="fr-FR" sz="1600" b="1" dirty="0" smtClean="0">
                <a:latin typeface="Apple-system"/>
              </a:rPr>
              <a:t>and </a:t>
            </a:r>
            <a:r>
              <a:rPr lang="fr-FR" sz="1600" b="1" dirty="0" err="1" smtClean="0">
                <a:latin typeface="Apple-system"/>
              </a:rPr>
              <a:t>Hour</a:t>
            </a:r>
            <a:r>
              <a:rPr lang="fr-FR" sz="1600" b="1" dirty="0" smtClean="0">
                <a:latin typeface="Apple-system"/>
              </a:rPr>
              <a:t> are </a:t>
            </a:r>
            <a:r>
              <a:rPr lang="fr-FR" sz="1600" b="1" dirty="0" err="1" smtClean="0">
                <a:latin typeface="Apple-system"/>
              </a:rPr>
              <a:t>strongly</a:t>
            </a:r>
            <a:r>
              <a:rPr lang="fr-FR" sz="1600" b="1" dirty="0" smtClean="0">
                <a:latin typeface="Apple-system"/>
              </a:rPr>
              <a:t> </a:t>
            </a:r>
            <a:r>
              <a:rPr lang="fr-FR" sz="1600" b="1" dirty="0" err="1" smtClean="0">
                <a:latin typeface="Apple-system"/>
              </a:rPr>
              <a:t>correlated</a:t>
            </a:r>
            <a:r>
              <a:rPr lang="fr-FR" sz="1600" b="1" dirty="0" smtClean="0">
                <a:latin typeface="Apple-system"/>
              </a:rPr>
              <a:t> </a:t>
            </a:r>
            <a:r>
              <a:rPr lang="fr-FR" sz="1600" dirty="0" err="1" smtClean="0">
                <a:latin typeface="Apple-system"/>
              </a:rPr>
              <a:t>with</a:t>
            </a:r>
            <a:r>
              <a:rPr lang="fr-FR" sz="1600" dirty="0" smtClean="0">
                <a:latin typeface="Apple-system"/>
              </a:rPr>
              <a:t> the </a:t>
            </a:r>
            <a:r>
              <a:rPr lang="fr-FR" sz="1600" dirty="0" err="1" smtClean="0">
                <a:latin typeface="Apple-system"/>
              </a:rPr>
              <a:t>target</a:t>
            </a:r>
            <a:r>
              <a:rPr lang="fr-FR" sz="1600" dirty="0" smtClean="0">
                <a:latin typeface="Apple-system"/>
              </a:rPr>
              <a:t> variable</a:t>
            </a:r>
          </a:p>
          <a:p>
            <a:pPr marL="285750" indent="-285750">
              <a:buFont typeface="Arial" panose="020B0604020202020204" pitchFamily="34" charset="0"/>
              <a:buChar char="•"/>
            </a:pPr>
            <a:r>
              <a:rPr lang="fr-FR" sz="1600" b="1" dirty="0" err="1">
                <a:latin typeface="Apple-system"/>
              </a:rPr>
              <a:t>Dew</a:t>
            </a:r>
            <a:r>
              <a:rPr lang="fr-FR" sz="1600" b="1" dirty="0">
                <a:latin typeface="Apple-system"/>
              </a:rPr>
              <a:t>, Solar and </a:t>
            </a:r>
            <a:r>
              <a:rPr lang="fr-FR" sz="1600" b="1" dirty="0" smtClean="0">
                <a:latin typeface="Apple-system"/>
              </a:rPr>
              <a:t>Vis are </a:t>
            </a:r>
            <a:r>
              <a:rPr lang="fr-FR" sz="1600" b="1" dirty="0" err="1" smtClean="0">
                <a:latin typeface="Apple-system"/>
              </a:rPr>
              <a:t>slightly</a:t>
            </a:r>
            <a:r>
              <a:rPr lang="fr-FR" sz="1600" b="1" dirty="0" smtClean="0">
                <a:latin typeface="Apple-system"/>
              </a:rPr>
              <a:t>  </a:t>
            </a:r>
            <a:r>
              <a:rPr lang="fr-FR" sz="1600" b="1" dirty="0" err="1" smtClean="0">
                <a:latin typeface="Apple-system"/>
              </a:rPr>
              <a:t>correlated</a:t>
            </a:r>
            <a:r>
              <a:rPr lang="fr-FR" sz="1600" b="1" dirty="0" smtClean="0">
                <a:latin typeface="Apple-system"/>
              </a:rPr>
              <a:t> </a:t>
            </a:r>
            <a:r>
              <a:rPr lang="fr-FR" sz="1600" dirty="0" err="1" smtClean="0">
                <a:latin typeface="Apple-system"/>
              </a:rPr>
              <a:t>with</a:t>
            </a:r>
            <a:r>
              <a:rPr lang="fr-FR" sz="1600" dirty="0" smtClean="0">
                <a:latin typeface="Apple-system"/>
              </a:rPr>
              <a:t> the </a:t>
            </a:r>
            <a:r>
              <a:rPr lang="fr-FR" sz="1600" dirty="0" err="1" smtClean="0">
                <a:latin typeface="Apple-system"/>
              </a:rPr>
              <a:t>target</a:t>
            </a:r>
            <a:r>
              <a:rPr lang="fr-FR" sz="1600" dirty="0" smtClean="0">
                <a:latin typeface="Apple-system"/>
              </a:rPr>
              <a:t> variable </a:t>
            </a:r>
          </a:p>
          <a:p>
            <a:endParaRPr lang="fr-FR" sz="1600" dirty="0">
              <a:latin typeface="Apple-system"/>
            </a:endParaRPr>
          </a:p>
          <a:p>
            <a:r>
              <a:rPr lang="fr-FR" sz="1600" dirty="0" err="1" smtClean="0">
                <a:latin typeface="Apple-system"/>
              </a:rPr>
              <a:t>We</a:t>
            </a:r>
            <a:r>
              <a:rPr lang="fr-FR" sz="1600" dirty="0" smtClean="0">
                <a:latin typeface="Apple-system"/>
              </a:rPr>
              <a:t> </a:t>
            </a:r>
            <a:r>
              <a:rPr lang="fr-FR" sz="1600" dirty="0" err="1" smtClean="0">
                <a:latin typeface="Apple-system"/>
              </a:rPr>
              <a:t>also</a:t>
            </a:r>
            <a:r>
              <a:rPr lang="fr-FR" sz="1600" dirty="0" smtClean="0">
                <a:latin typeface="Apple-system"/>
              </a:rPr>
              <a:t> </a:t>
            </a:r>
            <a:r>
              <a:rPr lang="fr-FR" sz="1600" dirty="0" err="1" smtClean="0">
                <a:latin typeface="Apple-system"/>
              </a:rPr>
              <a:t>carried</a:t>
            </a:r>
            <a:r>
              <a:rPr lang="fr-FR" sz="1600" dirty="0" smtClean="0">
                <a:latin typeface="Apple-system"/>
              </a:rPr>
              <a:t> a </a:t>
            </a:r>
            <a:r>
              <a:rPr lang="fr-FR" sz="1600" b="1" dirty="0" smtClean="0">
                <a:latin typeface="Apple-system"/>
              </a:rPr>
              <a:t>PCA </a:t>
            </a:r>
            <a:r>
              <a:rPr lang="fr-FR" sz="1600" b="1" dirty="0" err="1" smtClean="0">
                <a:latin typeface="Apple-system"/>
              </a:rPr>
              <a:t>analysis</a:t>
            </a:r>
            <a:r>
              <a:rPr lang="fr-FR" sz="1600" b="1" dirty="0" smtClean="0">
                <a:latin typeface="Apple-system"/>
              </a:rPr>
              <a:t> </a:t>
            </a:r>
            <a:r>
              <a:rPr lang="fr-FR" sz="1600" dirty="0" smtClean="0">
                <a:latin typeface="Apple-system"/>
              </a:rPr>
              <a:t>to have more </a:t>
            </a:r>
            <a:r>
              <a:rPr lang="fr-FR" sz="1600" dirty="0" err="1" smtClean="0">
                <a:latin typeface="Apple-system"/>
              </a:rPr>
              <a:t>precision</a:t>
            </a:r>
            <a:r>
              <a:rPr lang="fr-FR" sz="1600" dirty="0" smtClean="0">
                <a:latin typeface="Apple-system"/>
              </a:rPr>
              <a:t> on </a:t>
            </a:r>
            <a:r>
              <a:rPr lang="fr-FR" sz="1600" dirty="0" err="1" smtClean="0">
                <a:latin typeface="Apple-system"/>
              </a:rPr>
              <a:t>each</a:t>
            </a:r>
            <a:r>
              <a:rPr lang="fr-FR" sz="1600" dirty="0" smtClean="0">
                <a:latin typeface="Apple-system"/>
              </a:rPr>
              <a:t> variable </a:t>
            </a:r>
            <a:r>
              <a:rPr lang="fr-FR" sz="1600" dirty="0" err="1" smtClean="0">
                <a:latin typeface="Apple-system"/>
              </a:rPr>
              <a:t>based</a:t>
            </a:r>
            <a:r>
              <a:rPr lang="fr-FR" sz="1600" dirty="0" smtClean="0">
                <a:latin typeface="Apple-system"/>
              </a:rPr>
              <a:t> on the </a:t>
            </a:r>
            <a:r>
              <a:rPr lang="fr-FR" sz="1600" dirty="0" err="1" smtClean="0">
                <a:latin typeface="Apple-system"/>
              </a:rPr>
              <a:t>explained</a:t>
            </a:r>
            <a:r>
              <a:rPr lang="fr-FR" sz="1600" dirty="0" smtClean="0">
                <a:latin typeface="Apple-system"/>
              </a:rPr>
              <a:t> variance and </a:t>
            </a:r>
            <a:r>
              <a:rPr lang="fr-FR" sz="1600" dirty="0" err="1" smtClean="0">
                <a:latin typeface="Apple-system"/>
              </a:rPr>
              <a:t>we</a:t>
            </a:r>
            <a:r>
              <a:rPr lang="fr-FR" sz="1600" dirty="0" smtClean="0">
                <a:latin typeface="Apple-system"/>
              </a:rPr>
              <a:t> </a:t>
            </a:r>
            <a:r>
              <a:rPr lang="fr-FR" sz="1600" dirty="0" err="1" smtClean="0">
                <a:latin typeface="Apple-system"/>
              </a:rPr>
              <a:t>also</a:t>
            </a:r>
            <a:r>
              <a:rPr lang="fr-FR" sz="1600" dirty="0" smtClean="0">
                <a:latin typeface="Apple-system"/>
              </a:rPr>
              <a:t> </a:t>
            </a:r>
            <a:r>
              <a:rPr lang="fr-FR" sz="1600" dirty="0" err="1" smtClean="0">
                <a:latin typeface="Apple-system"/>
              </a:rPr>
              <a:t>found</a:t>
            </a:r>
            <a:r>
              <a:rPr lang="fr-FR" sz="1600" dirty="0" smtClean="0">
                <a:latin typeface="Apple-system"/>
              </a:rPr>
              <a:t> </a:t>
            </a:r>
            <a:r>
              <a:rPr lang="fr-FR" sz="1600" dirty="0" err="1" smtClean="0">
                <a:latin typeface="Apple-system"/>
              </a:rPr>
              <a:t>that</a:t>
            </a:r>
            <a:r>
              <a:rPr lang="fr-FR" sz="1600" dirty="0" smtClean="0">
                <a:latin typeface="Apple-system"/>
              </a:rPr>
              <a:t> </a:t>
            </a:r>
            <a:r>
              <a:rPr lang="fr-FR" sz="1600" b="1" dirty="0" smtClean="0">
                <a:latin typeface="Apple-system"/>
              </a:rPr>
              <a:t>Wind </a:t>
            </a:r>
            <a:r>
              <a:rPr lang="fr-FR" sz="1600" b="1" dirty="0" err="1" smtClean="0">
                <a:latin typeface="Apple-system"/>
              </a:rPr>
              <a:t>does</a:t>
            </a:r>
            <a:r>
              <a:rPr lang="fr-FR" sz="1600" b="1" dirty="0" smtClean="0">
                <a:latin typeface="Apple-system"/>
              </a:rPr>
              <a:t> not have a </a:t>
            </a:r>
            <a:r>
              <a:rPr lang="fr-FR" sz="1600" b="1" dirty="0" err="1" smtClean="0">
                <a:latin typeface="Apple-system"/>
              </a:rPr>
              <a:t>strong</a:t>
            </a:r>
            <a:r>
              <a:rPr lang="fr-FR" sz="1600" b="1" dirty="0" smtClean="0">
                <a:latin typeface="Apple-system"/>
              </a:rPr>
              <a:t> impact on ‘</a:t>
            </a:r>
            <a:r>
              <a:rPr lang="fr-FR" sz="1600" b="1" dirty="0" err="1" smtClean="0">
                <a:latin typeface="Apple-system"/>
              </a:rPr>
              <a:t>Bike_Count</a:t>
            </a:r>
            <a:r>
              <a:rPr lang="fr-FR" sz="1600" b="1" dirty="0" smtClean="0">
                <a:latin typeface="Apple-system"/>
              </a:rPr>
              <a:t>’</a:t>
            </a:r>
          </a:p>
        </p:txBody>
      </p:sp>
      <p:sp>
        <p:nvSpPr>
          <p:cNvPr id="12" name="ZoneTexte 11">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4183355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9CD6474-47AA-4D47-AF35-32FA3089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BF8DA3CF-9D4B-403A-9AD4-BB177DAB6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43F55F1F-2362-46AC-B686-E1BF953207F4}"/>
              </a:ext>
            </a:extLst>
          </p:cNvPr>
          <p:cNvSpPr>
            <a:spLocks noGrp="1"/>
          </p:cNvSpPr>
          <p:nvPr>
            <p:ph type="title"/>
          </p:nvPr>
        </p:nvSpPr>
        <p:spPr>
          <a:xfrm>
            <a:off x="983940" y="714349"/>
            <a:ext cx="9486900" cy="721563"/>
          </a:xfrm>
        </p:spPr>
        <p:txBody>
          <a:bodyPr anchor="b">
            <a:normAutofit/>
          </a:bodyPr>
          <a:lstStyle/>
          <a:p>
            <a:r>
              <a:rPr lang="fr-FR" b="1" dirty="0"/>
              <a:t>7</a:t>
            </a:r>
            <a:r>
              <a:rPr lang="fr-FR" b="1" dirty="0" smtClean="0"/>
              <a:t>. </a:t>
            </a:r>
            <a:r>
              <a:rPr lang="fr-FR" b="1" dirty="0" err="1"/>
              <a:t>Feature</a:t>
            </a:r>
            <a:r>
              <a:rPr lang="fr-FR" b="1" dirty="0"/>
              <a:t> Engineering</a:t>
            </a:r>
          </a:p>
        </p:txBody>
      </p:sp>
      <p:sp>
        <p:nvSpPr>
          <p:cNvPr id="3" name="Espace réservé du contenu 2">
            <a:extLst>
              <a:ext uri="{FF2B5EF4-FFF2-40B4-BE49-F238E27FC236}">
                <a16:creationId xmlns:a16="http://schemas.microsoft.com/office/drawing/2014/main" xmlns="" id="{687AA67E-0E72-4E93-9D3C-FAA68869265D}"/>
              </a:ext>
            </a:extLst>
          </p:cNvPr>
          <p:cNvSpPr>
            <a:spLocks noGrp="1"/>
          </p:cNvSpPr>
          <p:nvPr>
            <p:ph idx="1"/>
          </p:nvPr>
        </p:nvSpPr>
        <p:spPr>
          <a:xfrm>
            <a:off x="941033" y="1532257"/>
            <a:ext cx="10372077" cy="721563"/>
          </a:xfrm>
        </p:spPr>
        <p:txBody>
          <a:bodyPr>
            <a:normAutofit fontScale="92500"/>
          </a:bodyPr>
          <a:lstStyle/>
          <a:p>
            <a:pPr marL="0" indent="0">
              <a:buNone/>
            </a:pPr>
            <a:r>
              <a:rPr lang="fr-FR" sz="1750" dirty="0" err="1">
                <a:latin typeface="-apple-system"/>
              </a:rPr>
              <a:t>Now</a:t>
            </a:r>
            <a:r>
              <a:rPr lang="fr-FR" sz="1750" dirty="0">
                <a:latin typeface="-apple-system"/>
              </a:rPr>
              <a:t> </a:t>
            </a:r>
            <a:r>
              <a:rPr lang="fr-FR" sz="1750" dirty="0" err="1">
                <a:latin typeface="-apple-system"/>
              </a:rPr>
              <a:t>that</a:t>
            </a:r>
            <a:r>
              <a:rPr lang="fr-FR" sz="1750" dirty="0">
                <a:latin typeface="-apple-system"/>
              </a:rPr>
              <a:t> </a:t>
            </a:r>
            <a:r>
              <a:rPr lang="fr-FR" sz="1750" dirty="0" err="1">
                <a:latin typeface="-apple-system"/>
              </a:rPr>
              <a:t>we</a:t>
            </a:r>
            <a:r>
              <a:rPr lang="fr-FR" sz="1750" dirty="0">
                <a:latin typeface="-apple-system"/>
              </a:rPr>
              <a:t> have </a:t>
            </a:r>
            <a:r>
              <a:rPr lang="fr-FR" sz="1750" dirty="0" err="1">
                <a:latin typeface="-apple-system"/>
              </a:rPr>
              <a:t>selected</a:t>
            </a:r>
            <a:r>
              <a:rPr lang="fr-FR" sz="1750" dirty="0">
                <a:latin typeface="-apple-system"/>
              </a:rPr>
              <a:t> the </a:t>
            </a:r>
            <a:r>
              <a:rPr lang="fr-FR" sz="1750" dirty="0" err="1">
                <a:latin typeface="-apple-system"/>
              </a:rPr>
              <a:t>features</a:t>
            </a:r>
            <a:r>
              <a:rPr lang="fr-FR" sz="1750" dirty="0">
                <a:latin typeface="-apple-system"/>
              </a:rPr>
              <a:t> to </a:t>
            </a:r>
            <a:r>
              <a:rPr lang="fr-FR" sz="1750" dirty="0" err="1">
                <a:latin typeface="-apple-system"/>
              </a:rPr>
              <a:t>keep</a:t>
            </a:r>
            <a:r>
              <a:rPr lang="fr-FR" sz="1750" dirty="0">
                <a:latin typeface="-apple-system"/>
              </a:rPr>
              <a:t> and to </a:t>
            </a:r>
            <a:r>
              <a:rPr lang="fr-FR" sz="1750" dirty="0" err="1">
                <a:latin typeface="-apple-system"/>
              </a:rPr>
              <a:t>delete</a:t>
            </a:r>
            <a:r>
              <a:rPr lang="fr-FR" sz="1750" dirty="0">
                <a:latin typeface="-apple-system"/>
              </a:rPr>
              <a:t>, </a:t>
            </a:r>
            <a:r>
              <a:rPr lang="fr-FR" sz="1750" dirty="0" err="1">
                <a:latin typeface="-apple-system"/>
              </a:rPr>
              <a:t>we</a:t>
            </a:r>
            <a:r>
              <a:rPr lang="fr-FR" sz="1750" dirty="0">
                <a:latin typeface="-apple-system"/>
              </a:rPr>
              <a:t> have to </a:t>
            </a:r>
            <a:r>
              <a:rPr lang="fr-FR" sz="1750" dirty="0" err="1">
                <a:latin typeface="-apple-system"/>
              </a:rPr>
              <a:t>modify</a:t>
            </a:r>
            <a:r>
              <a:rPr lang="fr-FR" sz="1750" dirty="0">
                <a:latin typeface="-apple-system"/>
              </a:rPr>
              <a:t> the </a:t>
            </a:r>
            <a:r>
              <a:rPr lang="fr-FR" sz="1750" dirty="0" err="1">
                <a:latin typeface="-apple-system"/>
              </a:rPr>
              <a:t>dataset</a:t>
            </a:r>
            <a:r>
              <a:rPr lang="fr-FR" sz="1750" dirty="0">
                <a:latin typeface="-apple-system"/>
              </a:rPr>
              <a:t> </a:t>
            </a:r>
            <a:r>
              <a:rPr lang="fr-FR" sz="1750" dirty="0" err="1">
                <a:latin typeface="-apple-system"/>
              </a:rPr>
              <a:t>before</a:t>
            </a:r>
            <a:r>
              <a:rPr lang="fr-FR" sz="1750" dirty="0">
                <a:latin typeface="-apple-system"/>
              </a:rPr>
              <a:t> </a:t>
            </a:r>
            <a:r>
              <a:rPr lang="fr-FR" sz="1750" dirty="0" err="1">
                <a:latin typeface="-apple-system"/>
              </a:rPr>
              <a:t>creating</a:t>
            </a:r>
            <a:r>
              <a:rPr lang="fr-FR" sz="1750" dirty="0">
                <a:latin typeface="-apple-system"/>
              </a:rPr>
              <a:t> </a:t>
            </a:r>
            <a:r>
              <a:rPr lang="fr-FR" sz="1750" dirty="0" err="1">
                <a:latin typeface="-apple-system"/>
              </a:rPr>
              <a:t>our</a:t>
            </a:r>
            <a:r>
              <a:rPr lang="fr-FR" sz="1750" dirty="0">
                <a:latin typeface="-apple-system"/>
              </a:rPr>
              <a:t> </a:t>
            </a:r>
            <a:r>
              <a:rPr lang="fr-FR" sz="1750" dirty="0" err="1">
                <a:latin typeface="-apple-system"/>
              </a:rPr>
              <a:t>models</a:t>
            </a:r>
            <a:r>
              <a:rPr lang="fr-FR" sz="1750" dirty="0">
                <a:latin typeface="-apple-system"/>
              </a:rPr>
              <a:t>. </a:t>
            </a:r>
            <a:r>
              <a:rPr lang="fr-FR" sz="1750" dirty="0" err="1">
                <a:latin typeface="-apple-system"/>
              </a:rPr>
              <a:t>We</a:t>
            </a:r>
            <a:r>
              <a:rPr lang="fr-FR" sz="1750" dirty="0">
                <a:latin typeface="-apple-system"/>
              </a:rPr>
              <a:t> have to </a:t>
            </a:r>
            <a:r>
              <a:rPr lang="en-US" sz="1750" b="1" dirty="0">
                <a:latin typeface="-apple-system"/>
              </a:rPr>
              <a:t>select the useful columns </a:t>
            </a:r>
            <a:r>
              <a:rPr lang="en-US" sz="1750" dirty="0">
                <a:latin typeface="-apple-system"/>
              </a:rPr>
              <a:t>and </a:t>
            </a:r>
            <a:r>
              <a:rPr lang="en-US" sz="1750" b="1" dirty="0">
                <a:latin typeface="-apple-system"/>
              </a:rPr>
              <a:t>convert the categorical features into numerical values</a:t>
            </a:r>
            <a:r>
              <a:rPr lang="en-US" sz="1750" dirty="0">
                <a:latin typeface="-apple-system"/>
              </a:rPr>
              <a:t>.</a:t>
            </a:r>
          </a:p>
          <a:p>
            <a:endParaRPr lang="fr-FR" sz="1800" dirty="0">
              <a:latin typeface="-apple-system"/>
            </a:endParaRPr>
          </a:p>
        </p:txBody>
      </p:sp>
      <p:sp>
        <p:nvSpPr>
          <p:cNvPr id="9" name="Espace réservé du contenu 2">
            <a:extLst>
              <a:ext uri="{FF2B5EF4-FFF2-40B4-BE49-F238E27FC236}">
                <a16:creationId xmlns:a16="http://schemas.microsoft.com/office/drawing/2014/main" xmlns="" id="{E5207C7E-4648-4CD4-8DF3-81A2F61C7733}"/>
              </a:ext>
            </a:extLst>
          </p:cNvPr>
          <p:cNvSpPr txBox="1">
            <a:spLocks/>
          </p:cNvSpPr>
          <p:nvPr/>
        </p:nvSpPr>
        <p:spPr>
          <a:xfrm>
            <a:off x="941033" y="2281569"/>
            <a:ext cx="10565167" cy="3890632"/>
          </a:xfrm>
          <a:prstGeom prst="rect">
            <a:avLst/>
          </a:prstGeom>
        </p:spPr>
        <p:txBody>
          <a:bodyPr vert="horz" lIns="91440" tIns="45720" rIns="91440" bIns="45720" numCol="2" spcCol="21600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apple-system"/>
              </a:rPr>
              <a:t>1- We remove the Windspeed, Rainfall, Snowfall and Humidity columns, keep the ‘</a:t>
            </a:r>
            <a:r>
              <a:rPr lang="en-US" sz="1400" dirty="0" err="1">
                <a:latin typeface="-apple-system"/>
              </a:rPr>
              <a:t>Number_month</a:t>
            </a:r>
            <a:r>
              <a:rPr lang="en-US" sz="1400" dirty="0">
                <a:latin typeface="-apple-system"/>
              </a:rPr>
              <a:t>’ column and delete the Month </a:t>
            </a:r>
            <a:r>
              <a:rPr lang="en-US" sz="1400" dirty="0" smtClean="0">
                <a:latin typeface="-apple-system"/>
              </a:rPr>
              <a:t>column (because they share the same </a:t>
            </a:r>
            <a:r>
              <a:rPr lang="en-US" sz="1400" dirty="0" err="1" smtClean="0">
                <a:latin typeface="-apple-system"/>
              </a:rPr>
              <a:t>informations</a:t>
            </a:r>
            <a:r>
              <a:rPr lang="en-US" sz="1400" dirty="0" smtClean="0">
                <a:latin typeface="-apple-system"/>
              </a:rPr>
              <a:t>)</a:t>
            </a:r>
            <a:endParaRPr lang="en-US" sz="1400" dirty="0">
              <a:latin typeface="-apple-system"/>
            </a:endParaRPr>
          </a:p>
          <a:p>
            <a:pPr marL="0" indent="0">
              <a:buNone/>
            </a:pPr>
            <a:endParaRPr lang="en-US" sz="1400" dirty="0">
              <a:latin typeface="-apple-system"/>
            </a:endParaRPr>
          </a:p>
          <a:p>
            <a:pPr marL="0" indent="0">
              <a:buNone/>
            </a:pPr>
            <a:endParaRPr lang="en-US" sz="1600" dirty="0">
              <a:latin typeface="-apple-system"/>
            </a:endParaRPr>
          </a:p>
          <a:p>
            <a:pPr marL="0" indent="0">
              <a:buNone/>
            </a:pPr>
            <a:r>
              <a:rPr lang="en-US" sz="1400" dirty="0">
                <a:latin typeface="-apple-system"/>
              </a:rPr>
              <a:t>2- We convert ‘Holiday’ and ‘</a:t>
            </a:r>
            <a:r>
              <a:rPr lang="en-US" sz="1400" dirty="0" err="1">
                <a:latin typeface="-apple-system"/>
              </a:rPr>
              <a:t>Fday</a:t>
            </a:r>
            <a:r>
              <a:rPr lang="en-US" sz="1400" dirty="0">
                <a:latin typeface="-apple-system"/>
              </a:rPr>
              <a:t>’ categorical values to binary values:</a:t>
            </a:r>
          </a:p>
          <a:p>
            <a:pPr marL="0" indent="0">
              <a:buNone/>
            </a:pPr>
            <a:endParaRPr lang="en-US" sz="1400" dirty="0">
              <a:latin typeface="-apple-system"/>
            </a:endParaRPr>
          </a:p>
          <a:p>
            <a:pPr marL="0" indent="0">
              <a:buNone/>
            </a:pPr>
            <a:r>
              <a:rPr lang="en-US" sz="1400" dirty="0" smtClean="0">
                <a:latin typeface="-apple-system"/>
              </a:rPr>
              <a:t>3- </a:t>
            </a:r>
            <a:r>
              <a:rPr lang="en-US" sz="1400" dirty="0">
                <a:latin typeface="-apple-system"/>
              </a:rPr>
              <a:t>We convert the categorical features ‘Seasons’, ‘</a:t>
            </a:r>
            <a:r>
              <a:rPr lang="en-US" sz="1400" dirty="0" err="1">
                <a:latin typeface="-apple-system"/>
              </a:rPr>
              <a:t>Day_week</a:t>
            </a:r>
            <a:r>
              <a:rPr lang="en-US" sz="1400" dirty="0">
                <a:latin typeface="-apple-system"/>
              </a:rPr>
              <a:t>’, ‘</a:t>
            </a:r>
            <a:r>
              <a:rPr lang="en-US" sz="1400" dirty="0" err="1">
                <a:latin typeface="-apple-system"/>
              </a:rPr>
              <a:t>Part_of_the_day</a:t>
            </a:r>
            <a:r>
              <a:rPr lang="en-US" sz="1400" dirty="0">
                <a:latin typeface="-apple-system"/>
              </a:rPr>
              <a:t>’ and ‘</a:t>
            </a:r>
            <a:r>
              <a:rPr lang="en-US" sz="1400" dirty="0" err="1">
                <a:latin typeface="-apple-system"/>
              </a:rPr>
              <a:t>Week_end_day</a:t>
            </a:r>
            <a:r>
              <a:rPr lang="en-US" sz="1400" dirty="0">
                <a:latin typeface="-apple-system"/>
              </a:rPr>
              <a:t>’ to numeric values :</a:t>
            </a:r>
          </a:p>
          <a:p>
            <a:pPr marL="0" indent="0">
              <a:buNone/>
            </a:pPr>
            <a:endParaRPr lang="en-US" sz="1500" dirty="0">
              <a:latin typeface="-apple-system"/>
            </a:endParaRPr>
          </a:p>
          <a:p>
            <a:pPr marL="0" indent="0">
              <a:buNone/>
            </a:pPr>
            <a:endParaRPr lang="en-US" sz="1500" dirty="0">
              <a:latin typeface="-apple-system"/>
            </a:endParaRPr>
          </a:p>
          <a:p>
            <a:pPr marL="0" indent="0">
              <a:buNone/>
            </a:pPr>
            <a:endParaRPr lang="en-US" sz="1050" dirty="0">
              <a:latin typeface="-apple-system"/>
            </a:endParaRPr>
          </a:p>
          <a:p>
            <a:pPr marL="0" indent="0">
              <a:buNone/>
            </a:pPr>
            <a:r>
              <a:rPr lang="en-US" sz="1400" dirty="0">
                <a:latin typeface="-apple-system"/>
              </a:rPr>
              <a:t>We convert the ‘Date’ column values to numeric values</a:t>
            </a:r>
            <a:endParaRPr lang="fr-FR" sz="1800" dirty="0">
              <a:latin typeface="-apple-system"/>
            </a:endParaRPr>
          </a:p>
          <a:p>
            <a:pPr marL="0" indent="0">
              <a:buNone/>
            </a:pPr>
            <a:endParaRPr lang="fr-FR" sz="2000" dirty="0">
              <a:latin typeface="-apple-system"/>
            </a:endParaRPr>
          </a:p>
          <a:p>
            <a:pPr marL="0" indent="0">
              <a:buNone/>
            </a:pPr>
            <a:r>
              <a:rPr lang="fr-FR" sz="1400" dirty="0" err="1">
                <a:latin typeface="-apple-system"/>
              </a:rPr>
              <a:t>Finally</a:t>
            </a:r>
            <a:r>
              <a:rPr lang="fr-FR" sz="1400" dirty="0">
                <a:latin typeface="-apple-system"/>
              </a:rPr>
              <a:t>, </a:t>
            </a:r>
            <a:r>
              <a:rPr lang="fr-FR" sz="1400" dirty="0" err="1">
                <a:latin typeface="-apple-system"/>
              </a:rPr>
              <a:t>we</a:t>
            </a:r>
            <a:r>
              <a:rPr lang="fr-FR" sz="1400" dirty="0">
                <a:latin typeface="-apple-system"/>
              </a:rPr>
              <a:t> </a:t>
            </a:r>
            <a:r>
              <a:rPr lang="en-US" sz="1400" dirty="0">
                <a:latin typeface="-apple-system"/>
              </a:rPr>
              <a:t>check if all values are numeric</a:t>
            </a:r>
          </a:p>
          <a:p>
            <a:pPr marL="0" indent="0">
              <a:buNone/>
            </a:pPr>
            <a:endParaRPr lang="en-US" sz="1400" dirty="0">
              <a:latin typeface="-apple-system"/>
            </a:endParaRPr>
          </a:p>
          <a:p>
            <a:pPr marL="0" indent="0">
              <a:buNone/>
            </a:pPr>
            <a:endParaRPr lang="en-US" sz="1400" dirty="0">
              <a:latin typeface="-apple-system"/>
            </a:endParaRPr>
          </a:p>
        </p:txBody>
      </p:sp>
      <p:pic>
        <p:nvPicPr>
          <p:cNvPr id="5" name="Image 4">
            <a:extLst>
              <a:ext uri="{FF2B5EF4-FFF2-40B4-BE49-F238E27FC236}">
                <a16:creationId xmlns:a16="http://schemas.microsoft.com/office/drawing/2014/main" xmlns="" id="{B025B426-7CCA-4F05-87E8-6AEF0DABC07A}"/>
              </a:ext>
            </a:extLst>
          </p:cNvPr>
          <p:cNvPicPr>
            <a:picLocks noChangeAspect="1"/>
          </p:cNvPicPr>
          <p:nvPr/>
        </p:nvPicPr>
        <p:blipFill rotWithShape="1">
          <a:blip r:embed="rId2"/>
          <a:srcRect t="8870" r="6925" b="10582"/>
          <a:stretch/>
        </p:blipFill>
        <p:spPr>
          <a:xfrm>
            <a:off x="941036" y="3020623"/>
            <a:ext cx="3577698" cy="588850"/>
          </a:xfrm>
          <a:prstGeom prst="rect">
            <a:avLst/>
          </a:prstGeom>
        </p:spPr>
      </p:pic>
      <p:pic>
        <p:nvPicPr>
          <p:cNvPr id="7" name="Image 6">
            <a:extLst>
              <a:ext uri="{FF2B5EF4-FFF2-40B4-BE49-F238E27FC236}">
                <a16:creationId xmlns:a16="http://schemas.microsoft.com/office/drawing/2014/main" xmlns="" id="{CF160687-A97D-469A-A8D4-13B5B5952D62}"/>
              </a:ext>
            </a:extLst>
          </p:cNvPr>
          <p:cNvPicPr>
            <a:picLocks noChangeAspect="1"/>
          </p:cNvPicPr>
          <p:nvPr/>
        </p:nvPicPr>
        <p:blipFill rotWithShape="1">
          <a:blip r:embed="rId3"/>
          <a:srcRect t="9756"/>
          <a:stretch/>
        </p:blipFill>
        <p:spPr>
          <a:xfrm>
            <a:off x="941034" y="4039348"/>
            <a:ext cx="4767307" cy="423070"/>
          </a:xfrm>
          <a:prstGeom prst="rect">
            <a:avLst/>
          </a:prstGeom>
        </p:spPr>
      </p:pic>
      <p:pic>
        <p:nvPicPr>
          <p:cNvPr id="13" name="Image 12">
            <a:extLst>
              <a:ext uri="{FF2B5EF4-FFF2-40B4-BE49-F238E27FC236}">
                <a16:creationId xmlns:a16="http://schemas.microsoft.com/office/drawing/2014/main" xmlns="" id="{E5FBB9FB-BE24-4B11-81B9-DEA224EF2391}"/>
              </a:ext>
            </a:extLst>
          </p:cNvPr>
          <p:cNvPicPr>
            <a:picLocks noChangeAspect="1"/>
          </p:cNvPicPr>
          <p:nvPr/>
        </p:nvPicPr>
        <p:blipFill>
          <a:blip r:embed="rId4"/>
          <a:stretch>
            <a:fillRect/>
          </a:stretch>
        </p:blipFill>
        <p:spPr>
          <a:xfrm>
            <a:off x="979999" y="5205242"/>
            <a:ext cx="4271641" cy="379536"/>
          </a:xfrm>
          <a:prstGeom prst="rect">
            <a:avLst/>
          </a:prstGeom>
        </p:spPr>
      </p:pic>
      <p:pic>
        <p:nvPicPr>
          <p:cNvPr id="15" name="Image 14">
            <a:extLst>
              <a:ext uri="{FF2B5EF4-FFF2-40B4-BE49-F238E27FC236}">
                <a16:creationId xmlns:a16="http://schemas.microsoft.com/office/drawing/2014/main" xmlns="" id="{6B739E95-D0F7-445C-8064-055C2B5AAF5C}"/>
              </a:ext>
            </a:extLst>
          </p:cNvPr>
          <p:cNvPicPr>
            <a:picLocks noChangeAspect="1"/>
          </p:cNvPicPr>
          <p:nvPr/>
        </p:nvPicPr>
        <p:blipFill>
          <a:blip r:embed="rId5"/>
          <a:stretch>
            <a:fillRect/>
          </a:stretch>
        </p:blipFill>
        <p:spPr>
          <a:xfrm>
            <a:off x="979999" y="5634799"/>
            <a:ext cx="3313122" cy="529817"/>
          </a:xfrm>
          <a:prstGeom prst="rect">
            <a:avLst/>
          </a:prstGeom>
        </p:spPr>
      </p:pic>
      <p:pic>
        <p:nvPicPr>
          <p:cNvPr id="17" name="Image 16">
            <a:extLst>
              <a:ext uri="{FF2B5EF4-FFF2-40B4-BE49-F238E27FC236}">
                <a16:creationId xmlns:a16="http://schemas.microsoft.com/office/drawing/2014/main" xmlns="" id="{B04A6CBA-6DF8-4E80-AF94-71D98E84EE29}"/>
              </a:ext>
            </a:extLst>
          </p:cNvPr>
          <p:cNvPicPr>
            <a:picLocks noChangeAspect="1"/>
          </p:cNvPicPr>
          <p:nvPr/>
        </p:nvPicPr>
        <p:blipFill>
          <a:blip r:embed="rId6"/>
          <a:stretch>
            <a:fillRect/>
          </a:stretch>
        </p:blipFill>
        <p:spPr>
          <a:xfrm>
            <a:off x="6292241" y="2567011"/>
            <a:ext cx="4144017" cy="339318"/>
          </a:xfrm>
          <a:prstGeom prst="rect">
            <a:avLst/>
          </a:prstGeom>
        </p:spPr>
      </p:pic>
      <p:pic>
        <p:nvPicPr>
          <p:cNvPr id="19" name="Image 18">
            <a:extLst>
              <a:ext uri="{FF2B5EF4-FFF2-40B4-BE49-F238E27FC236}">
                <a16:creationId xmlns:a16="http://schemas.microsoft.com/office/drawing/2014/main" xmlns="" id="{4A189B20-7F3D-4A9A-B5B7-01F3D8177140}"/>
              </a:ext>
            </a:extLst>
          </p:cNvPr>
          <p:cNvPicPr>
            <a:picLocks noChangeAspect="1"/>
          </p:cNvPicPr>
          <p:nvPr/>
        </p:nvPicPr>
        <p:blipFill rotWithShape="1">
          <a:blip r:embed="rId7"/>
          <a:srcRect t="1772"/>
          <a:stretch/>
        </p:blipFill>
        <p:spPr>
          <a:xfrm>
            <a:off x="6292241" y="3401798"/>
            <a:ext cx="3038383" cy="2779815"/>
          </a:xfrm>
          <a:prstGeom prst="rect">
            <a:avLst/>
          </a:prstGeom>
        </p:spPr>
      </p:pic>
      <p:sp>
        <p:nvSpPr>
          <p:cNvPr id="14" name="ZoneTexte 13">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795408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9CD6474-47AA-4D47-AF35-32FA3089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BF8DA3CF-9D4B-403A-9AD4-BB177DAB6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43F55F1F-2362-46AC-B686-E1BF953207F4}"/>
              </a:ext>
            </a:extLst>
          </p:cNvPr>
          <p:cNvSpPr>
            <a:spLocks noGrp="1"/>
          </p:cNvSpPr>
          <p:nvPr>
            <p:ph type="title"/>
          </p:nvPr>
        </p:nvSpPr>
        <p:spPr>
          <a:xfrm>
            <a:off x="1371600" y="1020728"/>
            <a:ext cx="9486900" cy="996061"/>
          </a:xfrm>
        </p:spPr>
        <p:txBody>
          <a:bodyPr anchor="b">
            <a:normAutofit/>
          </a:bodyPr>
          <a:lstStyle/>
          <a:p>
            <a:r>
              <a:rPr lang="es-ES" b="1" dirty="0"/>
              <a:t>8</a:t>
            </a:r>
            <a:r>
              <a:rPr lang="es-ES" b="1" dirty="0" smtClean="0"/>
              <a:t>. </a:t>
            </a:r>
            <a:r>
              <a:rPr lang="es-ES" b="1" dirty="0"/>
              <a:t>Data </a:t>
            </a:r>
            <a:r>
              <a:rPr lang="es-ES" b="1" dirty="0" err="1"/>
              <a:t>Modeling</a:t>
            </a:r>
            <a:r>
              <a:rPr lang="es-ES" b="1" dirty="0"/>
              <a:t> </a:t>
            </a:r>
            <a:br>
              <a:rPr lang="es-ES" b="1" dirty="0"/>
            </a:br>
            <a:endParaRPr lang="fr-FR" b="1" dirty="0"/>
          </a:p>
        </p:txBody>
      </p:sp>
      <p:sp>
        <p:nvSpPr>
          <p:cNvPr id="3" name="Espace réservé du contenu 2">
            <a:extLst>
              <a:ext uri="{FF2B5EF4-FFF2-40B4-BE49-F238E27FC236}">
                <a16:creationId xmlns:a16="http://schemas.microsoft.com/office/drawing/2014/main" xmlns="" id="{687AA67E-0E72-4E93-9D3C-FAA68869265D}"/>
              </a:ext>
            </a:extLst>
          </p:cNvPr>
          <p:cNvSpPr>
            <a:spLocks noGrp="1"/>
          </p:cNvSpPr>
          <p:nvPr>
            <p:ph idx="1"/>
          </p:nvPr>
        </p:nvSpPr>
        <p:spPr>
          <a:xfrm>
            <a:off x="1371600" y="1732547"/>
            <a:ext cx="9486901" cy="2486527"/>
          </a:xfrm>
        </p:spPr>
        <p:txBody>
          <a:bodyPr>
            <a:normAutofit/>
          </a:bodyPr>
          <a:lstStyle/>
          <a:p>
            <a:pPr marL="0" indent="0">
              <a:buNone/>
            </a:pPr>
            <a:r>
              <a:rPr lang="fr-FR" sz="1750" dirty="0" err="1">
                <a:latin typeface="-apple-system"/>
              </a:rPr>
              <a:t>Before</a:t>
            </a:r>
            <a:r>
              <a:rPr lang="fr-FR" sz="1750" dirty="0">
                <a:latin typeface="-apple-system"/>
              </a:rPr>
              <a:t> </a:t>
            </a:r>
            <a:r>
              <a:rPr lang="fr-FR" sz="1750" dirty="0" err="1">
                <a:latin typeface="-apple-system"/>
              </a:rPr>
              <a:t>creating</a:t>
            </a:r>
            <a:r>
              <a:rPr lang="fr-FR" sz="1750" dirty="0">
                <a:latin typeface="-apple-system"/>
              </a:rPr>
              <a:t> </a:t>
            </a:r>
            <a:r>
              <a:rPr lang="fr-FR" sz="1750" dirty="0" err="1">
                <a:latin typeface="-apple-system"/>
              </a:rPr>
              <a:t>our</a:t>
            </a:r>
            <a:r>
              <a:rPr lang="fr-FR" sz="1750" dirty="0">
                <a:latin typeface="-apple-system"/>
              </a:rPr>
              <a:t> </a:t>
            </a:r>
            <a:r>
              <a:rPr lang="fr-FR" sz="1750" dirty="0" err="1">
                <a:latin typeface="-apple-system"/>
              </a:rPr>
              <a:t>models</a:t>
            </a:r>
            <a:r>
              <a:rPr lang="fr-FR" sz="1750" dirty="0">
                <a:latin typeface="-apple-system"/>
              </a:rPr>
              <a:t>, </a:t>
            </a:r>
            <a:r>
              <a:rPr lang="fr-FR" sz="1750" dirty="0" err="1">
                <a:latin typeface="-apple-system"/>
              </a:rPr>
              <a:t>we</a:t>
            </a:r>
            <a:r>
              <a:rPr lang="fr-FR" sz="1750" dirty="0">
                <a:latin typeface="-apple-system"/>
              </a:rPr>
              <a:t> </a:t>
            </a:r>
            <a:r>
              <a:rPr lang="fr-FR" sz="1750" b="1" dirty="0">
                <a:latin typeface="-apple-system"/>
              </a:rPr>
              <a:t>split the data </a:t>
            </a:r>
            <a:r>
              <a:rPr lang="fr-FR" sz="1750" dirty="0" err="1">
                <a:latin typeface="-apple-system"/>
              </a:rPr>
              <a:t>into</a:t>
            </a:r>
            <a:r>
              <a:rPr lang="fr-FR" sz="1750" dirty="0">
                <a:latin typeface="-apple-system"/>
              </a:rPr>
              <a:t> a </a:t>
            </a:r>
            <a:r>
              <a:rPr lang="fr-FR" sz="1750" b="1" dirty="0">
                <a:latin typeface="-apple-system"/>
              </a:rPr>
              <a:t>train</a:t>
            </a:r>
            <a:r>
              <a:rPr lang="fr-FR" sz="1750" dirty="0">
                <a:latin typeface="-apple-system"/>
              </a:rPr>
              <a:t> and a </a:t>
            </a:r>
            <a:r>
              <a:rPr lang="fr-FR" sz="1750" b="1" dirty="0">
                <a:latin typeface="-apple-system"/>
              </a:rPr>
              <a:t>test set</a:t>
            </a:r>
            <a:r>
              <a:rPr lang="fr-FR" sz="1750" dirty="0">
                <a:latin typeface="-apple-system"/>
              </a:rPr>
              <a:t>.</a:t>
            </a:r>
          </a:p>
          <a:p>
            <a:pPr marL="0" indent="0">
              <a:buNone/>
            </a:pPr>
            <a:endParaRPr lang="fr-FR" sz="1750" dirty="0">
              <a:latin typeface="-apple-system"/>
            </a:endParaRPr>
          </a:p>
          <a:p>
            <a:pPr marL="0" indent="0">
              <a:buNone/>
            </a:pPr>
            <a:endParaRPr lang="fr-FR" sz="1750" dirty="0">
              <a:latin typeface="-apple-system"/>
            </a:endParaRPr>
          </a:p>
          <a:p>
            <a:pPr marL="0" indent="0">
              <a:buNone/>
            </a:pPr>
            <a:r>
              <a:rPr lang="fr-FR" sz="1750" dirty="0">
                <a:latin typeface="-apple-system"/>
              </a:rPr>
              <a:t>And </a:t>
            </a:r>
            <a:r>
              <a:rPr lang="fr-FR" sz="1750" dirty="0" err="1">
                <a:latin typeface="-apple-system"/>
              </a:rPr>
              <a:t>then</a:t>
            </a:r>
            <a:r>
              <a:rPr lang="fr-FR" sz="1750" dirty="0">
                <a:latin typeface="-apple-system"/>
              </a:rPr>
              <a:t>, </a:t>
            </a:r>
            <a:r>
              <a:rPr lang="fr-FR" sz="1750" dirty="0" err="1">
                <a:latin typeface="-apple-system"/>
              </a:rPr>
              <a:t>we</a:t>
            </a:r>
            <a:r>
              <a:rPr lang="fr-FR" sz="1750" dirty="0">
                <a:latin typeface="-apple-system"/>
              </a:rPr>
              <a:t> </a:t>
            </a:r>
            <a:r>
              <a:rPr lang="fr-FR" sz="1750" b="1" dirty="0" err="1">
                <a:latin typeface="-apple-system"/>
              </a:rPr>
              <a:t>scale</a:t>
            </a:r>
            <a:r>
              <a:rPr lang="fr-FR" sz="1750" dirty="0">
                <a:latin typeface="-apple-system"/>
              </a:rPr>
              <a:t> the data.</a:t>
            </a:r>
            <a:endParaRPr lang="fr-FR" sz="1050" dirty="0">
              <a:solidFill>
                <a:srgbClr val="4D5156"/>
              </a:solidFill>
              <a:latin typeface="arial" panose="020B0604020202020204" pitchFamily="34" charset="0"/>
            </a:endParaRPr>
          </a:p>
          <a:p>
            <a:pPr marL="0" indent="0">
              <a:buNone/>
            </a:pPr>
            <a:endParaRPr lang="fr-FR" sz="600" b="0" i="0" dirty="0">
              <a:solidFill>
                <a:srgbClr val="4D5156"/>
              </a:solidFill>
              <a:effectLst/>
              <a:latin typeface="arial" panose="020B0604020202020204" pitchFamily="34" charset="0"/>
            </a:endParaRPr>
          </a:p>
          <a:p>
            <a:pPr marL="0" indent="0">
              <a:buNone/>
            </a:pPr>
            <a:endParaRPr lang="fr-FR" sz="100" b="0" i="0" dirty="0">
              <a:solidFill>
                <a:srgbClr val="4D5156"/>
              </a:solidFill>
              <a:effectLst/>
              <a:latin typeface="arial" panose="020B0604020202020204" pitchFamily="34" charset="0"/>
            </a:endParaRPr>
          </a:p>
          <a:p>
            <a:pPr marL="0" indent="0">
              <a:buNone/>
            </a:pPr>
            <a:r>
              <a:rPr lang="fr-FR" sz="1750" dirty="0" err="1">
                <a:latin typeface="-apple-system"/>
              </a:rPr>
              <a:t>We</a:t>
            </a:r>
            <a:r>
              <a:rPr lang="fr-FR" sz="1750" dirty="0">
                <a:latin typeface="-apple-system"/>
              </a:rPr>
              <a:t> </a:t>
            </a:r>
            <a:r>
              <a:rPr lang="fr-FR" sz="1750" dirty="0" err="1">
                <a:latin typeface="-apple-system"/>
              </a:rPr>
              <a:t>performed</a:t>
            </a:r>
            <a:r>
              <a:rPr lang="fr-FR" sz="1750" dirty="0">
                <a:latin typeface="-apple-system"/>
              </a:rPr>
              <a:t> </a:t>
            </a:r>
            <a:r>
              <a:rPr lang="fr-FR" sz="1750" b="1" dirty="0">
                <a:latin typeface="-apple-system"/>
              </a:rPr>
              <a:t>9 </a:t>
            </a:r>
            <a:r>
              <a:rPr lang="fr-FR" sz="1750" b="1" dirty="0" err="1">
                <a:latin typeface="-apple-system"/>
              </a:rPr>
              <a:t>different</a:t>
            </a:r>
            <a:r>
              <a:rPr lang="fr-FR" sz="1750" b="1" dirty="0">
                <a:latin typeface="-apple-system"/>
              </a:rPr>
              <a:t> types of </a:t>
            </a:r>
            <a:r>
              <a:rPr lang="fr-FR" sz="1750" b="1" dirty="0" err="1">
                <a:latin typeface="-apple-system"/>
              </a:rPr>
              <a:t>R</a:t>
            </a:r>
            <a:r>
              <a:rPr lang="fr-FR" sz="1750" b="1" dirty="0" err="1" smtClean="0">
                <a:latin typeface="-apple-system"/>
              </a:rPr>
              <a:t>egression</a:t>
            </a:r>
            <a:r>
              <a:rPr lang="fr-FR" sz="1750" b="1" dirty="0" smtClean="0">
                <a:latin typeface="-apple-system"/>
              </a:rPr>
              <a:t> </a:t>
            </a:r>
            <a:r>
              <a:rPr lang="fr-FR" sz="1750" b="1" dirty="0" err="1">
                <a:latin typeface="-apple-system"/>
              </a:rPr>
              <a:t>models</a:t>
            </a:r>
            <a:r>
              <a:rPr lang="fr-FR" sz="1750" dirty="0">
                <a:latin typeface="-apple-system"/>
              </a:rPr>
              <a:t> :</a:t>
            </a:r>
          </a:p>
        </p:txBody>
      </p:sp>
      <p:pic>
        <p:nvPicPr>
          <p:cNvPr id="5" name="Image 4">
            <a:extLst>
              <a:ext uri="{FF2B5EF4-FFF2-40B4-BE49-F238E27FC236}">
                <a16:creationId xmlns:a16="http://schemas.microsoft.com/office/drawing/2014/main" xmlns="" id="{E877BEF0-02B7-4AFC-9076-89A78CCD2A33}"/>
              </a:ext>
            </a:extLst>
          </p:cNvPr>
          <p:cNvPicPr>
            <a:picLocks noChangeAspect="1"/>
          </p:cNvPicPr>
          <p:nvPr/>
        </p:nvPicPr>
        <p:blipFill rotWithShape="1">
          <a:blip r:embed="rId2"/>
          <a:srcRect t="16964"/>
          <a:stretch/>
        </p:blipFill>
        <p:spPr>
          <a:xfrm>
            <a:off x="1371600" y="2102639"/>
            <a:ext cx="7810500" cy="514099"/>
          </a:xfrm>
          <a:prstGeom prst="rect">
            <a:avLst/>
          </a:prstGeom>
        </p:spPr>
      </p:pic>
      <p:pic>
        <p:nvPicPr>
          <p:cNvPr id="7" name="Image 6">
            <a:extLst>
              <a:ext uri="{FF2B5EF4-FFF2-40B4-BE49-F238E27FC236}">
                <a16:creationId xmlns:a16="http://schemas.microsoft.com/office/drawing/2014/main" xmlns="" id="{B1D8DFDB-6834-4C10-A276-12997D604095}"/>
              </a:ext>
            </a:extLst>
          </p:cNvPr>
          <p:cNvPicPr>
            <a:picLocks noChangeAspect="1"/>
          </p:cNvPicPr>
          <p:nvPr/>
        </p:nvPicPr>
        <p:blipFill>
          <a:blip r:embed="rId3"/>
          <a:stretch>
            <a:fillRect/>
          </a:stretch>
        </p:blipFill>
        <p:spPr>
          <a:xfrm>
            <a:off x="4403949" y="2975810"/>
            <a:ext cx="2793081" cy="652013"/>
          </a:xfrm>
          <a:prstGeom prst="rect">
            <a:avLst/>
          </a:prstGeom>
        </p:spPr>
      </p:pic>
      <p:sp>
        <p:nvSpPr>
          <p:cNvPr id="13" name="Espace réservé du contenu 2">
            <a:extLst>
              <a:ext uri="{FF2B5EF4-FFF2-40B4-BE49-F238E27FC236}">
                <a16:creationId xmlns:a16="http://schemas.microsoft.com/office/drawing/2014/main" xmlns="" id="{3A300686-A718-4907-9832-A37035AD1E1E}"/>
              </a:ext>
            </a:extLst>
          </p:cNvPr>
          <p:cNvSpPr txBox="1">
            <a:spLocks/>
          </p:cNvSpPr>
          <p:nvPr/>
        </p:nvSpPr>
        <p:spPr>
          <a:xfrm>
            <a:off x="1371599" y="4116938"/>
            <a:ext cx="9486901" cy="2045368"/>
          </a:xfrm>
          <a:prstGeom prst="rect">
            <a:avLst/>
          </a:prstGeom>
        </p:spPr>
        <p:txBody>
          <a:bodyPr vert="horz" lIns="91440" tIns="45720" rIns="91440" bIns="45720" numCol="2"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750" dirty="0" err="1">
                <a:latin typeface="-apple-system"/>
              </a:rPr>
              <a:t>Linear</a:t>
            </a:r>
            <a:r>
              <a:rPr lang="fr-FR" sz="1750" dirty="0">
                <a:latin typeface="-apple-system"/>
              </a:rPr>
              <a:t> </a:t>
            </a:r>
            <a:r>
              <a:rPr lang="fr-FR" sz="1750" dirty="0" err="1">
                <a:latin typeface="-apple-system"/>
              </a:rPr>
              <a:t>Regression</a:t>
            </a:r>
            <a:endParaRPr lang="fr-FR" sz="1750" dirty="0">
              <a:latin typeface="-apple-system"/>
            </a:endParaRPr>
          </a:p>
          <a:p>
            <a:r>
              <a:rPr lang="fr-FR" sz="1750" dirty="0">
                <a:latin typeface="-apple-system"/>
              </a:rPr>
              <a:t>Ridge </a:t>
            </a:r>
            <a:r>
              <a:rPr lang="fr-FR" sz="1750" dirty="0" err="1">
                <a:latin typeface="-apple-system"/>
              </a:rPr>
              <a:t>Regression</a:t>
            </a:r>
            <a:endParaRPr lang="fr-FR" sz="1750" dirty="0">
              <a:latin typeface="-apple-system"/>
            </a:endParaRPr>
          </a:p>
          <a:p>
            <a:r>
              <a:rPr lang="fr-FR" sz="1750" dirty="0">
                <a:latin typeface="-apple-system"/>
              </a:rPr>
              <a:t>Lasso </a:t>
            </a:r>
            <a:r>
              <a:rPr lang="fr-FR" sz="1750" dirty="0" err="1">
                <a:latin typeface="-apple-system"/>
              </a:rPr>
              <a:t>Regression</a:t>
            </a:r>
            <a:endParaRPr lang="fr-FR" sz="1750" dirty="0">
              <a:latin typeface="-apple-system"/>
            </a:endParaRPr>
          </a:p>
          <a:p>
            <a:r>
              <a:rPr lang="fr-FR" sz="1750" dirty="0">
                <a:latin typeface="-apple-system"/>
              </a:rPr>
              <a:t>Support </a:t>
            </a:r>
            <a:r>
              <a:rPr lang="fr-FR" sz="1750" dirty="0" err="1">
                <a:latin typeface="-apple-system"/>
              </a:rPr>
              <a:t>Vector</a:t>
            </a:r>
            <a:r>
              <a:rPr lang="fr-FR" sz="1750" dirty="0">
                <a:latin typeface="-apple-system"/>
              </a:rPr>
              <a:t> Machine </a:t>
            </a:r>
            <a:r>
              <a:rPr lang="fr-FR" sz="1750" dirty="0" err="1">
                <a:latin typeface="-apple-system"/>
              </a:rPr>
              <a:t>Regression</a:t>
            </a:r>
            <a:r>
              <a:rPr lang="fr-FR" sz="1750" dirty="0">
                <a:latin typeface="-apple-system"/>
              </a:rPr>
              <a:t> (SVR)</a:t>
            </a:r>
          </a:p>
          <a:p>
            <a:r>
              <a:rPr lang="fr-FR" sz="1750" dirty="0">
                <a:latin typeface="-apple-system"/>
              </a:rPr>
              <a:t>K-</a:t>
            </a:r>
            <a:r>
              <a:rPr lang="fr-FR" sz="1750" dirty="0" err="1">
                <a:latin typeface="-apple-system"/>
              </a:rPr>
              <a:t>nearest</a:t>
            </a:r>
            <a:r>
              <a:rPr lang="fr-FR" sz="1750" dirty="0">
                <a:latin typeface="-apple-system"/>
              </a:rPr>
              <a:t> </a:t>
            </a:r>
            <a:r>
              <a:rPr lang="fr-FR" sz="1750" dirty="0" err="1">
                <a:latin typeface="-apple-system"/>
              </a:rPr>
              <a:t>neighbors</a:t>
            </a:r>
            <a:r>
              <a:rPr lang="fr-FR" sz="1750" dirty="0">
                <a:latin typeface="-apple-system"/>
              </a:rPr>
              <a:t> </a:t>
            </a:r>
            <a:r>
              <a:rPr lang="fr-FR" sz="1750" dirty="0" err="1">
                <a:latin typeface="-apple-system"/>
              </a:rPr>
              <a:t>algorithm</a:t>
            </a:r>
            <a:r>
              <a:rPr lang="fr-FR" sz="1750" dirty="0">
                <a:latin typeface="-apple-system"/>
              </a:rPr>
              <a:t> for </a:t>
            </a:r>
            <a:r>
              <a:rPr lang="fr-FR" sz="1750" dirty="0" err="1">
                <a:latin typeface="-apple-system"/>
              </a:rPr>
              <a:t>regression</a:t>
            </a:r>
            <a:endParaRPr lang="fr-FR" sz="1750" dirty="0">
              <a:latin typeface="-apple-system"/>
            </a:endParaRPr>
          </a:p>
          <a:p>
            <a:r>
              <a:rPr lang="fr-FR" sz="1750" dirty="0" err="1">
                <a:latin typeface="-apple-system"/>
              </a:rPr>
              <a:t>Decision</a:t>
            </a:r>
            <a:r>
              <a:rPr lang="fr-FR" sz="1750" dirty="0">
                <a:latin typeface="-apple-system"/>
              </a:rPr>
              <a:t> </a:t>
            </a:r>
            <a:r>
              <a:rPr lang="fr-FR" sz="1750" dirty="0" err="1">
                <a:latin typeface="-apple-system"/>
              </a:rPr>
              <a:t>Tree</a:t>
            </a:r>
            <a:endParaRPr lang="fr-FR" sz="1750" dirty="0">
              <a:latin typeface="-apple-system"/>
            </a:endParaRPr>
          </a:p>
          <a:p>
            <a:r>
              <a:rPr lang="fr-FR" sz="1750" dirty="0" err="1">
                <a:latin typeface="-apple-system"/>
              </a:rPr>
              <a:t>Random</a:t>
            </a:r>
            <a:r>
              <a:rPr lang="fr-FR" sz="1750" dirty="0">
                <a:latin typeface="-apple-system"/>
              </a:rPr>
              <a:t> Forest</a:t>
            </a:r>
          </a:p>
          <a:p>
            <a:r>
              <a:rPr lang="fr-FR" sz="1750" dirty="0">
                <a:latin typeface="-apple-system"/>
              </a:rPr>
              <a:t>Gradient </a:t>
            </a:r>
            <a:r>
              <a:rPr lang="fr-FR" sz="1750" dirty="0" err="1">
                <a:latin typeface="-apple-system"/>
              </a:rPr>
              <a:t>Boosting</a:t>
            </a:r>
            <a:endParaRPr lang="fr-FR" sz="1750" dirty="0">
              <a:latin typeface="-apple-system"/>
            </a:endParaRPr>
          </a:p>
          <a:p>
            <a:r>
              <a:rPr lang="fr-FR" sz="1750" dirty="0">
                <a:latin typeface="-apple-system"/>
              </a:rPr>
              <a:t>Neural Network </a:t>
            </a:r>
            <a:r>
              <a:rPr lang="fr-FR" sz="1750" dirty="0" err="1">
                <a:latin typeface="-apple-system"/>
              </a:rPr>
              <a:t>Regression</a:t>
            </a:r>
            <a:endParaRPr lang="fr-FR" sz="1750" dirty="0">
              <a:latin typeface="-apple-system"/>
            </a:endParaRPr>
          </a:p>
        </p:txBody>
      </p:sp>
      <p:sp>
        <p:nvSpPr>
          <p:cNvPr id="11" name="ZoneTexte 10">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824762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9CD6474-47AA-4D47-AF35-32FA3089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BF8DA3CF-9D4B-403A-9AD4-BB177DAB6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re 1">
            <a:extLst>
              <a:ext uri="{FF2B5EF4-FFF2-40B4-BE49-F238E27FC236}">
                <a16:creationId xmlns:a16="http://schemas.microsoft.com/office/drawing/2014/main" xmlns="" id="{A7E4B197-58BA-499B-9DDC-F421FC1F7CF0}"/>
              </a:ext>
            </a:extLst>
          </p:cNvPr>
          <p:cNvSpPr>
            <a:spLocks noGrp="1"/>
          </p:cNvSpPr>
          <p:nvPr>
            <p:ph type="title"/>
          </p:nvPr>
        </p:nvSpPr>
        <p:spPr>
          <a:xfrm>
            <a:off x="1371600" y="1020728"/>
            <a:ext cx="9486900" cy="996061"/>
          </a:xfrm>
        </p:spPr>
        <p:txBody>
          <a:bodyPr anchor="b">
            <a:normAutofit/>
          </a:bodyPr>
          <a:lstStyle/>
          <a:p>
            <a:r>
              <a:rPr lang="es-ES" b="1" dirty="0"/>
              <a:t>8</a:t>
            </a:r>
            <a:r>
              <a:rPr lang="es-ES" b="1" dirty="0" smtClean="0"/>
              <a:t>. </a:t>
            </a:r>
            <a:r>
              <a:rPr lang="es-ES" b="1" dirty="0"/>
              <a:t>Data </a:t>
            </a:r>
            <a:r>
              <a:rPr lang="es-ES" b="1" dirty="0" err="1"/>
              <a:t>Modeling</a:t>
            </a:r>
            <a:r>
              <a:rPr lang="es-ES" b="1" dirty="0"/>
              <a:t> </a:t>
            </a:r>
            <a:br>
              <a:rPr lang="es-ES" b="1" dirty="0"/>
            </a:br>
            <a:endParaRPr lang="fr-FR" b="1" dirty="0"/>
          </a:p>
        </p:txBody>
      </p:sp>
      <p:sp>
        <p:nvSpPr>
          <p:cNvPr id="16" name="Espace réservé du contenu 2">
            <a:extLst>
              <a:ext uri="{FF2B5EF4-FFF2-40B4-BE49-F238E27FC236}">
                <a16:creationId xmlns:a16="http://schemas.microsoft.com/office/drawing/2014/main" xmlns="" id="{311AF555-7F44-4297-BAC5-5B5EE3906DD6}"/>
              </a:ext>
            </a:extLst>
          </p:cNvPr>
          <p:cNvSpPr>
            <a:spLocks noGrp="1"/>
          </p:cNvSpPr>
          <p:nvPr>
            <p:ph idx="1"/>
          </p:nvPr>
        </p:nvSpPr>
        <p:spPr>
          <a:xfrm>
            <a:off x="1371600" y="1732547"/>
            <a:ext cx="9486901" cy="2374497"/>
          </a:xfrm>
        </p:spPr>
        <p:txBody>
          <a:bodyPr>
            <a:normAutofit/>
          </a:bodyPr>
          <a:lstStyle/>
          <a:p>
            <a:pPr marL="0" indent="0" algn="l">
              <a:buNone/>
            </a:pPr>
            <a:r>
              <a:rPr lang="fr-FR" sz="1800" dirty="0">
                <a:latin typeface="-apple-system"/>
              </a:rPr>
              <a:t>For </a:t>
            </a:r>
            <a:r>
              <a:rPr lang="fr-FR" sz="1800" dirty="0" err="1">
                <a:latin typeface="-apple-system"/>
              </a:rPr>
              <a:t>each</a:t>
            </a:r>
            <a:r>
              <a:rPr lang="fr-FR" sz="1800" dirty="0">
                <a:latin typeface="-apple-system"/>
              </a:rPr>
              <a:t> model, </a:t>
            </a:r>
            <a:r>
              <a:rPr lang="fr-FR" sz="1800" dirty="0" err="1">
                <a:latin typeface="-apple-system"/>
              </a:rPr>
              <a:t>we</a:t>
            </a:r>
            <a:r>
              <a:rPr lang="fr-FR" sz="1800" dirty="0">
                <a:latin typeface="-apple-system"/>
              </a:rPr>
              <a:t> </a:t>
            </a:r>
            <a:r>
              <a:rPr lang="fr-FR" sz="1800" dirty="0" err="1">
                <a:latin typeface="-apple-system"/>
              </a:rPr>
              <a:t>tried</a:t>
            </a:r>
            <a:r>
              <a:rPr lang="fr-FR" sz="1800" dirty="0">
                <a:latin typeface="-apple-system"/>
              </a:rPr>
              <a:t> to change the </a:t>
            </a:r>
            <a:r>
              <a:rPr lang="fr-FR" sz="1800" b="1" dirty="0">
                <a:latin typeface="-apple-system"/>
              </a:rPr>
              <a:t>hyper </a:t>
            </a:r>
            <a:r>
              <a:rPr lang="fr-FR" sz="1800" b="1" dirty="0" err="1">
                <a:latin typeface="-apple-system"/>
              </a:rPr>
              <a:t>parameters</a:t>
            </a:r>
            <a:r>
              <a:rPr lang="fr-FR" sz="1800" b="1" dirty="0">
                <a:latin typeface="-apple-system"/>
              </a:rPr>
              <a:t> </a:t>
            </a:r>
            <a:r>
              <a:rPr lang="fr-FR" sz="1800" dirty="0">
                <a:latin typeface="-apple-system"/>
              </a:rPr>
              <a:t>and made a </a:t>
            </a:r>
            <a:r>
              <a:rPr lang="fr-FR" sz="1800" b="1" dirty="0" err="1">
                <a:latin typeface="-apple-system"/>
              </a:rPr>
              <a:t>grid</a:t>
            </a:r>
            <a:r>
              <a:rPr lang="fr-FR" sz="1800" b="1" dirty="0">
                <a:latin typeface="-apple-system"/>
              </a:rPr>
              <a:t> </a:t>
            </a:r>
            <a:r>
              <a:rPr lang="fr-FR" sz="1800" b="1" dirty="0" err="1">
                <a:latin typeface="-apple-system"/>
              </a:rPr>
              <a:t>search</a:t>
            </a:r>
            <a:r>
              <a:rPr lang="fr-FR" sz="1800" b="1" dirty="0">
                <a:latin typeface="-apple-system"/>
              </a:rPr>
              <a:t> </a:t>
            </a:r>
            <a:r>
              <a:rPr lang="fr-FR" sz="1800" dirty="0">
                <a:latin typeface="-apple-system"/>
              </a:rPr>
              <a:t>to </a:t>
            </a:r>
            <a:r>
              <a:rPr lang="fr-FR" sz="1800" dirty="0" err="1">
                <a:latin typeface="-apple-system"/>
              </a:rPr>
              <a:t>find</a:t>
            </a:r>
            <a:r>
              <a:rPr lang="fr-FR" sz="1800" dirty="0">
                <a:latin typeface="-apple-system"/>
              </a:rPr>
              <a:t> the best </a:t>
            </a:r>
            <a:r>
              <a:rPr lang="fr-FR" sz="1800" dirty="0" err="1">
                <a:latin typeface="-apple-system"/>
              </a:rPr>
              <a:t>ones</a:t>
            </a:r>
            <a:r>
              <a:rPr lang="fr-FR" sz="1800" dirty="0">
                <a:latin typeface="-apple-system"/>
              </a:rPr>
              <a:t>. </a:t>
            </a:r>
            <a:r>
              <a:rPr lang="fr-FR" sz="1800" dirty="0" err="1">
                <a:latin typeface="-apple-system"/>
              </a:rPr>
              <a:t>Then</a:t>
            </a:r>
            <a:r>
              <a:rPr lang="fr-FR" sz="1800" dirty="0">
                <a:latin typeface="-apple-system"/>
              </a:rPr>
              <a:t>, </a:t>
            </a:r>
            <a:r>
              <a:rPr lang="fr-FR" sz="1800" dirty="0" err="1">
                <a:latin typeface="-apple-system"/>
              </a:rPr>
              <a:t>we</a:t>
            </a:r>
            <a:r>
              <a:rPr lang="fr-FR" sz="1800" dirty="0">
                <a:latin typeface="-apple-system"/>
              </a:rPr>
              <a:t> </a:t>
            </a:r>
            <a:r>
              <a:rPr lang="fr-FR" sz="1800" dirty="0" err="1">
                <a:latin typeface="-apple-system"/>
              </a:rPr>
              <a:t>ran</a:t>
            </a:r>
            <a:r>
              <a:rPr lang="fr-FR" sz="1800" dirty="0">
                <a:latin typeface="-apple-system"/>
              </a:rPr>
              <a:t> the model </a:t>
            </a:r>
            <a:r>
              <a:rPr lang="fr-FR" sz="1800" dirty="0" err="1">
                <a:latin typeface="-apple-system"/>
              </a:rPr>
              <a:t>with</a:t>
            </a:r>
            <a:r>
              <a:rPr lang="fr-FR" sz="1800" dirty="0">
                <a:latin typeface="-apple-system"/>
              </a:rPr>
              <a:t> </a:t>
            </a:r>
            <a:r>
              <a:rPr lang="fr-FR" sz="1800" dirty="0" err="1">
                <a:latin typeface="-apple-system"/>
              </a:rPr>
              <a:t>those</a:t>
            </a:r>
            <a:r>
              <a:rPr lang="fr-FR" sz="1800" dirty="0">
                <a:latin typeface="-apple-system"/>
              </a:rPr>
              <a:t> hyper </a:t>
            </a:r>
            <a:r>
              <a:rPr lang="fr-FR" sz="1800" dirty="0" err="1">
                <a:latin typeface="-apple-system"/>
              </a:rPr>
              <a:t>parameters</a:t>
            </a:r>
            <a:r>
              <a:rPr lang="fr-FR" sz="1800" dirty="0">
                <a:latin typeface="-apple-system"/>
              </a:rPr>
              <a:t> and </a:t>
            </a:r>
            <a:r>
              <a:rPr lang="fr-FR" sz="1800" dirty="0" err="1">
                <a:latin typeface="-apple-system"/>
              </a:rPr>
              <a:t>printed</a:t>
            </a:r>
            <a:r>
              <a:rPr lang="fr-FR" sz="1800" dirty="0">
                <a:latin typeface="-apple-system"/>
              </a:rPr>
              <a:t> the </a:t>
            </a:r>
            <a:r>
              <a:rPr lang="fr-FR" sz="1800" b="1" dirty="0">
                <a:latin typeface="-apple-system"/>
              </a:rPr>
              <a:t>coefficient of </a:t>
            </a:r>
            <a:r>
              <a:rPr lang="fr-FR" sz="1800" b="1" dirty="0" err="1">
                <a:latin typeface="-apple-system"/>
              </a:rPr>
              <a:t>determination</a:t>
            </a:r>
            <a:r>
              <a:rPr lang="fr-FR" sz="1800" b="1" dirty="0">
                <a:latin typeface="-apple-system"/>
              </a:rPr>
              <a:t> R</a:t>
            </a:r>
            <a:r>
              <a:rPr lang="fr-FR" sz="1800" b="1" baseline="30000" dirty="0">
                <a:latin typeface="-apple-system"/>
              </a:rPr>
              <a:t>2</a:t>
            </a:r>
            <a:r>
              <a:rPr lang="fr-FR" sz="1800" dirty="0">
                <a:latin typeface="-apple-system"/>
              </a:rPr>
              <a:t>, the </a:t>
            </a:r>
            <a:r>
              <a:rPr lang="fr-FR" sz="1800" b="1" dirty="0" err="1">
                <a:latin typeface="-apple-system"/>
              </a:rPr>
              <a:t>Mean</a:t>
            </a:r>
            <a:r>
              <a:rPr lang="fr-FR" sz="1800" b="1" dirty="0">
                <a:latin typeface="-apple-system"/>
              </a:rPr>
              <a:t> </a:t>
            </a:r>
            <a:r>
              <a:rPr lang="fr-FR" sz="1800" b="1" dirty="0" err="1">
                <a:latin typeface="-apple-system"/>
              </a:rPr>
              <a:t>Squared</a:t>
            </a:r>
            <a:r>
              <a:rPr lang="fr-FR" sz="1800" b="1" dirty="0">
                <a:latin typeface="-apple-system"/>
              </a:rPr>
              <a:t> </a:t>
            </a:r>
            <a:r>
              <a:rPr lang="fr-FR" sz="1800" b="1" dirty="0" err="1">
                <a:latin typeface="-apple-system"/>
              </a:rPr>
              <a:t>Error</a:t>
            </a:r>
            <a:r>
              <a:rPr lang="fr-FR" sz="1800" b="1" dirty="0">
                <a:latin typeface="-apple-system"/>
              </a:rPr>
              <a:t> (MSE)</a:t>
            </a:r>
            <a:r>
              <a:rPr lang="fr-FR" sz="1800" dirty="0">
                <a:latin typeface="-apple-system"/>
              </a:rPr>
              <a:t> and the </a:t>
            </a:r>
            <a:r>
              <a:rPr lang="fr-FR" sz="1800" b="1" dirty="0">
                <a:latin typeface="-apple-system"/>
              </a:rPr>
              <a:t>Root </a:t>
            </a:r>
            <a:r>
              <a:rPr lang="fr-FR" sz="1800" b="1" dirty="0" err="1">
                <a:latin typeface="-apple-system"/>
              </a:rPr>
              <a:t>Mean</a:t>
            </a:r>
            <a:r>
              <a:rPr lang="fr-FR" sz="1800" b="1" dirty="0">
                <a:latin typeface="-apple-system"/>
              </a:rPr>
              <a:t> </a:t>
            </a:r>
            <a:r>
              <a:rPr lang="fr-FR" sz="1800" b="1" dirty="0" err="1">
                <a:latin typeface="-apple-system"/>
              </a:rPr>
              <a:t>Squared</a:t>
            </a:r>
            <a:r>
              <a:rPr lang="fr-FR" sz="1800" b="1" dirty="0">
                <a:latin typeface="-apple-system"/>
              </a:rPr>
              <a:t> </a:t>
            </a:r>
            <a:r>
              <a:rPr lang="fr-FR" sz="1800" b="1" dirty="0" err="1">
                <a:latin typeface="-apple-system"/>
              </a:rPr>
              <a:t>Error</a:t>
            </a:r>
            <a:r>
              <a:rPr lang="fr-FR" sz="1800" b="1" dirty="0">
                <a:latin typeface="-apple-system"/>
              </a:rPr>
              <a:t> (RMSE),</a:t>
            </a:r>
          </a:p>
          <a:p>
            <a:pPr marL="0" indent="0" algn="l">
              <a:buNone/>
            </a:pPr>
            <a:r>
              <a:rPr lang="fr-FR" sz="1800" dirty="0" err="1">
                <a:latin typeface="-apple-system"/>
              </a:rPr>
              <a:t>Here</a:t>
            </a:r>
            <a:r>
              <a:rPr lang="fr-FR" sz="1800" dirty="0">
                <a:latin typeface="-apple-system"/>
              </a:rPr>
              <a:t> </a:t>
            </a:r>
            <a:r>
              <a:rPr lang="fr-FR" sz="1800" dirty="0" err="1">
                <a:latin typeface="-apple-system"/>
              </a:rPr>
              <a:t>is</a:t>
            </a:r>
            <a:r>
              <a:rPr lang="fr-FR" sz="1800" dirty="0">
                <a:latin typeface="-apple-system"/>
              </a:rPr>
              <a:t> an </a:t>
            </a:r>
            <a:r>
              <a:rPr lang="fr-FR" sz="1800" dirty="0" err="1">
                <a:latin typeface="-apple-system"/>
              </a:rPr>
              <a:t>example</a:t>
            </a:r>
            <a:r>
              <a:rPr lang="fr-FR" sz="1800" dirty="0">
                <a:latin typeface="-apple-system"/>
              </a:rPr>
              <a:t> </a:t>
            </a:r>
            <a:r>
              <a:rPr lang="fr-FR" sz="1800" dirty="0" err="1">
                <a:latin typeface="-apple-system"/>
              </a:rPr>
              <a:t>with</a:t>
            </a:r>
            <a:r>
              <a:rPr lang="fr-FR" sz="1800" dirty="0">
                <a:latin typeface="-apple-system"/>
              </a:rPr>
              <a:t> SVR </a:t>
            </a:r>
            <a:r>
              <a:rPr lang="fr-FR" sz="1800" dirty="0" smtClean="0">
                <a:latin typeface="-apple-system"/>
              </a:rPr>
              <a:t>model:</a:t>
            </a:r>
            <a:endParaRPr lang="fr-FR" sz="1800" dirty="0">
              <a:latin typeface="-apple-system"/>
            </a:endParaRPr>
          </a:p>
        </p:txBody>
      </p:sp>
      <p:pic>
        <p:nvPicPr>
          <p:cNvPr id="5" name="Image 4">
            <a:extLst>
              <a:ext uri="{FF2B5EF4-FFF2-40B4-BE49-F238E27FC236}">
                <a16:creationId xmlns:a16="http://schemas.microsoft.com/office/drawing/2014/main" xmlns="" id="{2E30959B-A5F3-4029-B246-33B5D6FE660D}"/>
              </a:ext>
            </a:extLst>
          </p:cNvPr>
          <p:cNvPicPr>
            <a:picLocks noChangeAspect="1"/>
          </p:cNvPicPr>
          <p:nvPr/>
        </p:nvPicPr>
        <p:blipFill rotWithShape="1">
          <a:blip r:embed="rId2"/>
          <a:srcRect r="18089"/>
          <a:stretch/>
        </p:blipFill>
        <p:spPr>
          <a:xfrm>
            <a:off x="821311" y="3278844"/>
            <a:ext cx="4376331" cy="2719553"/>
          </a:xfrm>
          <a:prstGeom prst="rect">
            <a:avLst/>
          </a:prstGeom>
        </p:spPr>
      </p:pic>
      <p:pic>
        <p:nvPicPr>
          <p:cNvPr id="20" name="Image 19">
            <a:extLst>
              <a:ext uri="{FF2B5EF4-FFF2-40B4-BE49-F238E27FC236}">
                <a16:creationId xmlns:a16="http://schemas.microsoft.com/office/drawing/2014/main" xmlns="" id="{97A54C94-A724-45E7-87F0-CB8C42073008}"/>
              </a:ext>
            </a:extLst>
          </p:cNvPr>
          <p:cNvPicPr>
            <a:picLocks noChangeAspect="1"/>
          </p:cNvPicPr>
          <p:nvPr/>
        </p:nvPicPr>
        <p:blipFill>
          <a:blip r:embed="rId3"/>
          <a:stretch>
            <a:fillRect/>
          </a:stretch>
        </p:blipFill>
        <p:spPr>
          <a:xfrm>
            <a:off x="5398145" y="3264726"/>
            <a:ext cx="6041928" cy="2719553"/>
          </a:xfrm>
          <a:prstGeom prst="rect">
            <a:avLst/>
          </a:prstGeom>
        </p:spPr>
      </p:pic>
      <p:sp>
        <p:nvSpPr>
          <p:cNvPr id="9" name="ZoneTexte 8">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3728154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9CD6474-47AA-4D47-AF35-32FA3089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BF8DA3CF-9D4B-403A-9AD4-BB177DAB6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re 1">
            <a:extLst>
              <a:ext uri="{FF2B5EF4-FFF2-40B4-BE49-F238E27FC236}">
                <a16:creationId xmlns:a16="http://schemas.microsoft.com/office/drawing/2014/main" xmlns="" id="{D8DD55DB-9401-49BB-99D5-21A9AA94D736}"/>
              </a:ext>
            </a:extLst>
          </p:cNvPr>
          <p:cNvSpPr>
            <a:spLocks noGrp="1"/>
          </p:cNvSpPr>
          <p:nvPr>
            <p:ph type="title"/>
          </p:nvPr>
        </p:nvSpPr>
        <p:spPr>
          <a:xfrm>
            <a:off x="1371601" y="1027932"/>
            <a:ext cx="9486900" cy="996061"/>
          </a:xfrm>
        </p:spPr>
        <p:txBody>
          <a:bodyPr anchor="b">
            <a:normAutofit/>
          </a:bodyPr>
          <a:lstStyle/>
          <a:p>
            <a:r>
              <a:rPr lang="es-ES" b="1" dirty="0"/>
              <a:t>8</a:t>
            </a:r>
            <a:r>
              <a:rPr lang="es-ES" b="1" dirty="0" smtClean="0"/>
              <a:t>. </a:t>
            </a:r>
            <a:r>
              <a:rPr lang="es-ES" b="1" dirty="0"/>
              <a:t>Data </a:t>
            </a:r>
            <a:r>
              <a:rPr lang="es-ES" b="1" dirty="0" err="1"/>
              <a:t>Modeling</a:t>
            </a:r>
            <a:r>
              <a:rPr lang="es-ES" b="1" dirty="0"/>
              <a:t> </a:t>
            </a:r>
            <a:br>
              <a:rPr lang="es-ES" b="1" dirty="0"/>
            </a:br>
            <a:endParaRPr lang="fr-FR" b="1" dirty="0"/>
          </a:p>
        </p:txBody>
      </p:sp>
      <p:sp>
        <p:nvSpPr>
          <p:cNvPr id="9" name="Espace réservé du contenu 2">
            <a:extLst>
              <a:ext uri="{FF2B5EF4-FFF2-40B4-BE49-F238E27FC236}">
                <a16:creationId xmlns:a16="http://schemas.microsoft.com/office/drawing/2014/main" xmlns="" id="{F51A59CF-8222-4080-9E7C-6D81101DB477}"/>
              </a:ext>
            </a:extLst>
          </p:cNvPr>
          <p:cNvSpPr>
            <a:spLocks noGrp="1"/>
          </p:cNvSpPr>
          <p:nvPr>
            <p:ph idx="1"/>
          </p:nvPr>
        </p:nvSpPr>
        <p:spPr>
          <a:xfrm>
            <a:off x="1371600" y="1732547"/>
            <a:ext cx="9486901" cy="716751"/>
          </a:xfrm>
        </p:spPr>
        <p:txBody>
          <a:bodyPr>
            <a:normAutofit lnSpcReduction="10000"/>
          </a:bodyPr>
          <a:lstStyle/>
          <a:p>
            <a:pPr marL="0" indent="0" algn="l">
              <a:buNone/>
            </a:pPr>
            <a:r>
              <a:rPr lang="fr-FR" sz="1800" dirty="0" err="1">
                <a:latin typeface="-apple-system"/>
              </a:rPr>
              <a:t>After</a:t>
            </a:r>
            <a:r>
              <a:rPr lang="fr-FR" sz="1800" dirty="0">
                <a:latin typeface="-apple-system"/>
              </a:rPr>
              <a:t> </a:t>
            </a:r>
            <a:r>
              <a:rPr lang="fr-FR" sz="1800" dirty="0" err="1">
                <a:latin typeface="-apple-system"/>
              </a:rPr>
              <a:t>creating</a:t>
            </a:r>
            <a:r>
              <a:rPr lang="fr-FR" sz="1800" dirty="0">
                <a:latin typeface="-apple-system"/>
              </a:rPr>
              <a:t> all </a:t>
            </a:r>
            <a:r>
              <a:rPr lang="fr-FR" sz="1800" dirty="0" err="1">
                <a:latin typeface="-apple-system"/>
              </a:rPr>
              <a:t>our</a:t>
            </a:r>
            <a:r>
              <a:rPr lang="fr-FR" sz="1800" dirty="0">
                <a:latin typeface="-apple-system"/>
              </a:rPr>
              <a:t> </a:t>
            </a:r>
            <a:r>
              <a:rPr lang="fr-FR" sz="1800" dirty="0" err="1">
                <a:latin typeface="-apple-system"/>
              </a:rPr>
              <a:t>models</a:t>
            </a:r>
            <a:r>
              <a:rPr lang="fr-FR" sz="1800" dirty="0">
                <a:latin typeface="-apple-system"/>
              </a:rPr>
              <a:t>, </a:t>
            </a:r>
            <a:r>
              <a:rPr lang="fr-FR" sz="1800" dirty="0" err="1">
                <a:latin typeface="-apple-system"/>
              </a:rPr>
              <a:t>we</a:t>
            </a:r>
            <a:r>
              <a:rPr lang="fr-FR" sz="1800" dirty="0">
                <a:latin typeface="-apple-system"/>
              </a:rPr>
              <a:t> </a:t>
            </a:r>
            <a:r>
              <a:rPr lang="fr-FR" sz="1800" dirty="0" err="1">
                <a:latin typeface="-apple-system"/>
              </a:rPr>
              <a:t>compared</a:t>
            </a:r>
            <a:r>
              <a:rPr lang="fr-FR" sz="1800" dirty="0">
                <a:latin typeface="-apple-system"/>
              </a:rPr>
              <a:t> the </a:t>
            </a:r>
            <a:r>
              <a:rPr lang="fr-FR" sz="1800" dirty="0" err="1">
                <a:latin typeface="-apple-system"/>
              </a:rPr>
              <a:t>results</a:t>
            </a:r>
            <a:r>
              <a:rPr lang="fr-FR" sz="1800" dirty="0">
                <a:latin typeface="-apple-system"/>
              </a:rPr>
              <a:t>. </a:t>
            </a:r>
          </a:p>
          <a:p>
            <a:pPr marL="0" indent="0" algn="l">
              <a:buNone/>
            </a:pPr>
            <a:r>
              <a:rPr lang="fr-FR" sz="1800" dirty="0">
                <a:latin typeface="-apple-system"/>
              </a:rPr>
              <a:t>To do </a:t>
            </a:r>
            <a:r>
              <a:rPr lang="fr-FR" sz="1800" dirty="0" err="1">
                <a:latin typeface="-apple-system"/>
              </a:rPr>
              <a:t>so</a:t>
            </a:r>
            <a:r>
              <a:rPr lang="fr-FR" sz="1800" dirty="0">
                <a:latin typeface="-apple-system"/>
              </a:rPr>
              <a:t>, </a:t>
            </a:r>
            <a:r>
              <a:rPr lang="fr-FR" sz="1800" dirty="0" err="1">
                <a:latin typeface="-apple-system"/>
              </a:rPr>
              <a:t>we</a:t>
            </a:r>
            <a:r>
              <a:rPr lang="fr-FR" sz="1800" dirty="0">
                <a:latin typeface="-apple-system"/>
              </a:rPr>
              <a:t> </a:t>
            </a:r>
            <a:r>
              <a:rPr lang="fr-FR" sz="1800" dirty="0" err="1">
                <a:latin typeface="-apple-system"/>
              </a:rPr>
              <a:t>compared</a:t>
            </a:r>
            <a:r>
              <a:rPr lang="fr-FR" sz="1800" dirty="0">
                <a:latin typeface="-apple-system"/>
              </a:rPr>
              <a:t> the value for the MSE :</a:t>
            </a:r>
          </a:p>
        </p:txBody>
      </p:sp>
      <p:graphicFrame>
        <p:nvGraphicFramePr>
          <p:cNvPr id="6" name="Tableau 10">
            <a:extLst>
              <a:ext uri="{FF2B5EF4-FFF2-40B4-BE49-F238E27FC236}">
                <a16:creationId xmlns:a16="http://schemas.microsoft.com/office/drawing/2014/main" xmlns="" id="{A931EBEB-0545-4F63-A915-63D644A91F8B}"/>
              </a:ext>
            </a:extLst>
          </p:cNvPr>
          <p:cNvGraphicFramePr>
            <a:graphicFrameLocks noGrp="1"/>
          </p:cNvGraphicFramePr>
          <p:nvPr>
            <p:extLst/>
          </p:nvPr>
        </p:nvGraphicFramePr>
        <p:xfrm>
          <a:off x="765809" y="2575684"/>
          <a:ext cx="10635616" cy="3470130"/>
        </p:xfrm>
        <a:graphic>
          <a:graphicData uri="http://schemas.openxmlformats.org/drawingml/2006/table">
            <a:tbl>
              <a:tblPr firstRow="1" bandRow="1">
                <a:tableStyleId>{5C22544A-7EE6-4342-B048-85BDC9FD1C3A}</a:tableStyleId>
              </a:tblPr>
              <a:tblGrid>
                <a:gridCol w="10635616">
                  <a:extLst>
                    <a:ext uri="{9D8B030D-6E8A-4147-A177-3AD203B41FA5}">
                      <a16:colId xmlns:a16="http://schemas.microsoft.com/office/drawing/2014/main" xmlns="" val="1800866627"/>
                    </a:ext>
                  </a:extLst>
                </a:gridCol>
              </a:tblGrid>
              <a:tr h="365241">
                <a:tc>
                  <a:txBody>
                    <a:bodyPr/>
                    <a:lstStyle/>
                    <a:p>
                      <a:pPr algn="ctr"/>
                      <a:r>
                        <a:rPr lang="fr-FR" dirty="0"/>
                        <a:t>MSE</a:t>
                      </a:r>
                    </a:p>
                  </a:txBody>
                  <a:tcPr/>
                </a:tc>
                <a:extLst>
                  <a:ext uri="{0D108BD9-81ED-4DB2-BD59-A6C34878D82A}">
                    <a16:rowId xmlns:a16="http://schemas.microsoft.com/office/drawing/2014/main" xmlns="" val="3679994342"/>
                  </a:ext>
                </a:extLst>
              </a:tr>
              <a:tr h="3104370">
                <a:tc>
                  <a:txBody>
                    <a:bodyPr/>
                    <a:lstStyle/>
                    <a:p>
                      <a:endParaRPr lang="fr-FR" dirty="0"/>
                    </a:p>
                  </a:txBody>
                  <a:tcPr/>
                </a:tc>
                <a:extLst>
                  <a:ext uri="{0D108BD9-81ED-4DB2-BD59-A6C34878D82A}">
                    <a16:rowId xmlns:a16="http://schemas.microsoft.com/office/drawing/2014/main" xmlns="" val="907490447"/>
                  </a:ext>
                </a:extLst>
              </a:tr>
            </a:tbl>
          </a:graphicData>
        </a:graphic>
      </p:graphicFrame>
      <p:pic>
        <p:nvPicPr>
          <p:cNvPr id="13" name="Image 12">
            <a:extLst>
              <a:ext uri="{FF2B5EF4-FFF2-40B4-BE49-F238E27FC236}">
                <a16:creationId xmlns:a16="http://schemas.microsoft.com/office/drawing/2014/main" xmlns="" id="{844BAF4A-1EBF-4929-93A7-4E2744246DE5}"/>
              </a:ext>
            </a:extLst>
          </p:cNvPr>
          <p:cNvPicPr>
            <a:picLocks noChangeAspect="1"/>
          </p:cNvPicPr>
          <p:nvPr/>
        </p:nvPicPr>
        <p:blipFill>
          <a:blip r:embed="rId2"/>
          <a:stretch>
            <a:fillRect/>
          </a:stretch>
        </p:blipFill>
        <p:spPr>
          <a:xfrm>
            <a:off x="8719595" y="3209898"/>
            <a:ext cx="2629138" cy="2672835"/>
          </a:xfrm>
          <a:prstGeom prst="rect">
            <a:avLst/>
          </a:prstGeom>
        </p:spPr>
      </p:pic>
      <p:pic>
        <p:nvPicPr>
          <p:cNvPr id="1026" name="Picture 2">
            <a:extLst>
              <a:ext uri="{FF2B5EF4-FFF2-40B4-BE49-F238E27FC236}">
                <a16:creationId xmlns:a16="http://schemas.microsoft.com/office/drawing/2014/main" xmlns="" id="{3537FD48-2D29-44B8-BDBE-548CC3D749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89"/>
          <a:stretch/>
        </p:blipFill>
        <p:spPr bwMode="auto">
          <a:xfrm>
            <a:off x="843267" y="3420642"/>
            <a:ext cx="7796319" cy="2462091"/>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231882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9CD6474-47AA-4D47-AF35-32FA3089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BF8DA3CF-9D4B-403A-9AD4-BB177DAB6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2">
            <a:extLst>
              <a:ext uri="{FF2B5EF4-FFF2-40B4-BE49-F238E27FC236}">
                <a16:creationId xmlns:a16="http://schemas.microsoft.com/office/drawing/2014/main" xmlns="" id="{C8A008C1-FE56-471E-A58C-4F62DD3009BA}"/>
              </a:ext>
            </a:extLst>
          </p:cNvPr>
          <p:cNvSpPr txBox="1">
            <a:spLocks/>
          </p:cNvSpPr>
          <p:nvPr/>
        </p:nvSpPr>
        <p:spPr>
          <a:xfrm>
            <a:off x="1371600" y="1695450"/>
            <a:ext cx="9486901" cy="4525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dirty="0">
                <a:latin typeface="-apple-system"/>
              </a:rPr>
              <a:t>And </a:t>
            </a:r>
            <a:r>
              <a:rPr lang="fr-FR" sz="1800" dirty="0" err="1">
                <a:latin typeface="-apple-system"/>
              </a:rPr>
              <a:t>we</a:t>
            </a:r>
            <a:r>
              <a:rPr lang="fr-FR" sz="1800" dirty="0">
                <a:latin typeface="-apple-system"/>
              </a:rPr>
              <a:t> </a:t>
            </a:r>
            <a:r>
              <a:rPr lang="fr-FR" sz="1800" dirty="0" err="1">
                <a:latin typeface="-apple-system"/>
              </a:rPr>
              <a:t>compared</a:t>
            </a:r>
            <a:r>
              <a:rPr lang="fr-FR" sz="1800" dirty="0">
                <a:latin typeface="-apple-system"/>
              </a:rPr>
              <a:t> the value for the R</a:t>
            </a:r>
            <a:r>
              <a:rPr lang="fr-FR" sz="1800" baseline="30000" dirty="0">
                <a:latin typeface="-apple-system"/>
              </a:rPr>
              <a:t>2</a:t>
            </a:r>
            <a:r>
              <a:rPr lang="fr-FR" sz="1800" dirty="0">
                <a:latin typeface="-apple-system"/>
              </a:rPr>
              <a:t> :</a:t>
            </a:r>
          </a:p>
        </p:txBody>
      </p:sp>
      <p:graphicFrame>
        <p:nvGraphicFramePr>
          <p:cNvPr id="11" name="Tableau 10">
            <a:extLst>
              <a:ext uri="{FF2B5EF4-FFF2-40B4-BE49-F238E27FC236}">
                <a16:creationId xmlns:a16="http://schemas.microsoft.com/office/drawing/2014/main" xmlns="" id="{AF038E86-5316-43A7-A42E-16858234C055}"/>
              </a:ext>
            </a:extLst>
          </p:cNvPr>
          <p:cNvGraphicFramePr>
            <a:graphicFrameLocks noGrp="1"/>
          </p:cNvGraphicFramePr>
          <p:nvPr>
            <p:extLst/>
          </p:nvPr>
        </p:nvGraphicFramePr>
        <p:xfrm>
          <a:off x="778192" y="2113035"/>
          <a:ext cx="10635616" cy="3863486"/>
        </p:xfrm>
        <a:graphic>
          <a:graphicData uri="http://schemas.openxmlformats.org/drawingml/2006/table">
            <a:tbl>
              <a:tblPr firstRow="1" bandRow="1">
                <a:tableStyleId>{5C22544A-7EE6-4342-B048-85BDC9FD1C3A}</a:tableStyleId>
              </a:tblPr>
              <a:tblGrid>
                <a:gridCol w="10635616">
                  <a:extLst>
                    <a:ext uri="{9D8B030D-6E8A-4147-A177-3AD203B41FA5}">
                      <a16:colId xmlns:a16="http://schemas.microsoft.com/office/drawing/2014/main" xmlns="" val="1800866627"/>
                    </a:ext>
                  </a:extLst>
                </a:gridCol>
              </a:tblGrid>
              <a:tr h="437315">
                <a:tc>
                  <a:txBody>
                    <a:bodyPr/>
                    <a:lstStyle/>
                    <a:p>
                      <a:pPr algn="ctr"/>
                      <a:r>
                        <a:rPr lang="fr-FR" sz="2000" dirty="0">
                          <a:latin typeface="-apple-system"/>
                        </a:rPr>
                        <a:t>R</a:t>
                      </a:r>
                      <a:r>
                        <a:rPr lang="fr-FR" sz="2000" baseline="30000" dirty="0">
                          <a:latin typeface="-apple-system"/>
                        </a:rPr>
                        <a:t>2</a:t>
                      </a:r>
                      <a:endParaRPr lang="fr-FR" sz="2000" dirty="0"/>
                    </a:p>
                  </a:txBody>
                  <a:tcPr/>
                </a:tc>
                <a:extLst>
                  <a:ext uri="{0D108BD9-81ED-4DB2-BD59-A6C34878D82A}">
                    <a16:rowId xmlns:a16="http://schemas.microsoft.com/office/drawing/2014/main" xmlns="" val="3679994342"/>
                  </a:ext>
                </a:extLst>
              </a:tr>
              <a:tr h="3426171">
                <a:tc>
                  <a:txBody>
                    <a:bodyPr/>
                    <a:lstStyle/>
                    <a:p>
                      <a:endParaRPr lang="fr-FR" dirty="0"/>
                    </a:p>
                  </a:txBody>
                  <a:tcPr/>
                </a:tc>
                <a:extLst>
                  <a:ext uri="{0D108BD9-81ED-4DB2-BD59-A6C34878D82A}">
                    <a16:rowId xmlns:a16="http://schemas.microsoft.com/office/drawing/2014/main" xmlns="" val="907490447"/>
                  </a:ext>
                </a:extLst>
              </a:tr>
            </a:tbl>
          </a:graphicData>
        </a:graphic>
      </p:graphicFrame>
      <p:pic>
        <p:nvPicPr>
          <p:cNvPr id="9" name="Image 8">
            <a:extLst>
              <a:ext uri="{FF2B5EF4-FFF2-40B4-BE49-F238E27FC236}">
                <a16:creationId xmlns:a16="http://schemas.microsoft.com/office/drawing/2014/main" xmlns="" id="{2F8B5933-B01F-4697-9AA4-4768F337EB06}"/>
              </a:ext>
            </a:extLst>
          </p:cNvPr>
          <p:cNvPicPr>
            <a:picLocks noChangeAspect="1"/>
          </p:cNvPicPr>
          <p:nvPr/>
        </p:nvPicPr>
        <p:blipFill rotWithShape="1">
          <a:blip r:embed="rId2"/>
          <a:srcRect r="3520"/>
          <a:stretch/>
        </p:blipFill>
        <p:spPr>
          <a:xfrm>
            <a:off x="852351" y="3175197"/>
            <a:ext cx="7904643" cy="2543872"/>
          </a:xfrm>
          <a:prstGeom prst="rect">
            <a:avLst/>
          </a:prstGeom>
        </p:spPr>
      </p:pic>
      <p:pic>
        <p:nvPicPr>
          <p:cNvPr id="5" name="Image 4">
            <a:extLst>
              <a:ext uri="{FF2B5EF4-FFF2-40B4-BE49-F238E27FC236}">
                <a16:creationId xmlns:a16="http://schemas.microsoft.com/office/drawing/2014/main" xmlns="" id="{ADAC5466-0DB5-49BA-BDB5-3E002F3DCBE0}"/>
              </a:ext>
            </a:extLst>
          </p:cNvPr>
          <p:cNvPicPr>
            <a:picLocks noChangeAspect="1"/>
          </p:cNvPicPr>
          <p:nvPr/>
        </p:nvPicPr>
        <p:blipFill>
          <a:blip r:embed="rId3"/>
          <a:stretch>
            <a:fillRect/>
          </a:stretch>
        </p:blipFill>
        <p:spPr>
          <a:xfrm>
            <a:off x="8836796" y="2902404"/>
            <a:ext cx="2502851" cy="2825546"/>
          </a:xfrm>
          <a:prstGeom prst="rect">
            <a:avLst/>
          </a:prstGeom>
        </p:spPr>
      </p:pic>
      <p:sp>
        <p:nvSpPr>
          <p:cNvPr id="14" name="Titre 1">
            <a:extLst>
              <a:ext uri="{FF2B5EF4-FFF2-40B4-BE49-F238E27FC236}">
                <a16:creationId xmlns:a16="http://schemas.microsoft.com/office/drawing/2014/main" xmlns="" id="{7088BCF3-8C8E-424F-9D5A-0B4DB7CCBBFC}"/>
              </a:ext>
            </a:extLst>
          </p:cNvPr>
          <p:cNvSpPr>
            <a:spLocks noGrp="1"/>
          </p:cNvSpPr>
          <p:nvPr>
            <p:ph type="title"/>
          </p:nvPr>
        </p:nvSpPr>
        <p:spPr>
          <a:xfrm>
            <a:off x="1371601" y="987909"/>
            <a:ext cx="9486900" cy="593242"/>
          </a:xfrm>
        </p:spPr>
        <p:txBody>
          <a:bodyPr anchor="b">
            <a:normAutofit/>
          </a:bodyPr>
          <a:lstStyle/>
          <a:p>
            <a:r>
              <a:rPr lang="es-ES" b="1" dirty="0"/>
              <a:t>8</a:t>
            </a:r>
            <a:r>
              <a:rPr lang="es-ES" b="1" dirty="0" smtClean="0"/>
              <a:t>. </a:t>
            </a:r>
            <a:r>
              <a:rPr lang="es-ES" b="1" dirty="0"/>
              <a:t>Data </a:t>
            </a:r>
            <a:r>
              <a:rPr lang="es-ES" b="1" dirty="0" err="1"/>
              <a:t>Modeling</a:t>
            </a:r>
            <a:r>
              <a:rPr lang="es-ES" b="1" dirty="0"/>
              <a:t> </a:t>
            </a:r>
            <a:endParaRPr lang="fr-FR" b="1" dirty="0"/>
          </a:p>
        </p:txBody>
      </p:sp>
      <p:sp>
        <p:nvSpPr>
          <p:cNvPr id="13" name="ZoneTexte 12">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700434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9CD6474-47AA-4D47-AF35-32FA3089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BF8DA3CF-9D4B-403A-9AD4-BB177DAB6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7E8CF995-9ADB-4A73-B6B5-E4CD821C79D0}"/>
              </a:ext>
            </a:extLst>
          </p:cNvPr>
          <p:cNvSpPr>
            <a:spLocks noGrp="1"/>
          </p:cNvSpPr>
          <p:nvPr>
            <p:ph idx="1"/>
          </p:nvPr>
        </p:nvSpPr>
        <p:spPr>
          <a:xfrm>
            <a:off x="1371600" y="1824271"/>
            <a:ext cx="9486901" cy="4016669"/>
          </a:xfrm>
        </p:spPr>
        <p:txBody>
          <a:bodyPr>
            <a:normAutofit/>
          </a:bodyPr>
          <a:lstStyle/>
          <a:p>
            <a:pPr marL="0" indent="0">
              <a:buNone/>
            </a:pPr>
            <a:r>
              <a:rPr lang="fr-FR" sz="1800" dirty="0">
                <a:latin typeface="-apple-system"/>
              </a:rPr>
              <a:t>By </a:t>
            </a:r>
            <a:r>
              <a:rPr lang="fr-FR" sz="1800" dirty="0" err="1">
                <a:latin typeface="-apple-system"/>
              </a:rPr>
              <a:t>looking</a:t>
            </a:r>
            <a:r>
              <a:rPr lang="fr-FR" sz="1800" dirty="0">
                <a:latin typeface="-apple-system"/>
              </a:rPr>
              <a:t> at </a:t>
            </a:r>
            <a:r>
              <a:rPr lang="fr-FR" sz="1800" dirty="0" err="1">
                <a:latin typeface="-apple-system"/>
              </a:rPr>
              <a:t>those</a:t>
            </a:r>
            <a:r>
              <a:rPr lang="fr-FR" sz="1800" dirty="0">
                <a:latin typeface="-apple-system"/>
              </a:rPr>
              <a:t> </a:t>
            </a:r>
            <a:r>
              <a:rPr lang="fr-FR" sz="1800" dirty="0" err="1">
                <a:latin typeface="-apple-system"/>
              </a:rPr>
              <a:t>comparisons</a:t>
            </a:r>
            <a:r>
              <a:rPr lang="fr-FR" sz="1800" dirty="0">
                <a:latin typeface="-apple-system"/>
              </a:rPr>
              <a:t>, </a:t>
            </a:r>
            <a:r>
              <a:rPr lang="fr-FR" sz="1800" dirty="0" err="1">
                <a:latin typeface="-apple-system"/>
              </a:rPr>
              <a:t>we</a:t>
            </a:r>
            <a:r>
              <a:rPr lang="fr-FR" sz="1800" dirty="0">
                <a:latin typeface="-apple-system"/>
              </a:rPr>
              <a:t> can </a:t>
            </a:r>
            <a:r>
              <a:rPr lang="fr-FR" sz="1800" dirty="0" err="1">
                <a:latin typeface="-apple-system"/>
              </a:rPr>
              <a:t>see</a:t>
            </a:r>
            <a:r>
              <a:rPr lang="fr-FR" sz="1800" dirty="0">
                <a:latin typeface="-apple-system"/>
              </a:rPr>
              <a:t> </a:t>
            </a:r>
            <a:r>
              <a:rPr lang="fr-FR" sz="1800" dirty="0" err="1">
                <a:latin typeface="-apple-system"/>
              </a:rPr>
              <a:t>that</a:t>
            </a:r>
            <a:r>
              <a:rPr lang="fr-FR" sz="1800" dirty="0">
                <a:latin typeface="-apple-system"/>
              </a:rPr>
              <a:t> the best </a:t>
            </a:r>
            <a:r>
              <a:rPr lang="fr-FR" sz="1800" dirty="0" err="1">
                <a:latin typeface="-apple-system"/>
              </a:rPr>
              <a:t>result</a:t>
            </a:r>
            <a:r>
              <a:rPr lang="fr-FR" sz="1800" dirty="0">
                <a:latin typeface="-apple-system"/>
              </a:rPr>
              <a:t> </a:t>
            </a:r>
            <a:r>
              <a:rPr lang="fr-FR" sz="1800" dirty="0" err="1">
                <a:latin typeface="-apple-system"/>
              </a:rPr>
              <a:t>is</a:t>
            </a:r>
            <a:r>
              <a:rPr lang="fr-FR" sz="1800" dirty="0">
                <a:latin typeface="-apple-system"/>
              </a:rPr>
              <a:t> </a:t>
            </a:r>
            <a:r>
              <a:rPr lang="fr-FR" sz="1800" dirty="0" err="1">
                <a:latin typeface="-apple-system"/>
              </a:rPr>
              <a:t>obtained</a:t>
            </a:r>
            <a:r>
              <a:rPr lang="fr-FR" sz="1800" dirty="0">
                <a:latin typeface="-apple-system"/>
              </a:rPr>
              <a:t> </a:t>
            </a:r>
            <a:r>
              <a:rPr lang="fr-FR" sz="1800" dirty="0" err="1">
                <a:latin typeface="-apple-system"/>
              </a:rPr>
              <a:t>with</a:t>
            </a:r>
            <a:r>
              <a:rPr lang="fr-FR" sz="1800" dirty="0">
                <a:latin typeface="-apple-system"/>
              </a:rPr>
              <a:t> the </a:t>
            </a:r>
            <a:r>
              <a:rPr lang="fr-FR" sz="1800" b="1" dirty="0">
                <a:latin typeface="-apple-system"/>
              </a:rPr>
              <a:t>G</a:t>
            </a:r>
            <a:r>
              <a:rPr lang="fr-FR" sz="1800" b="1" dirty="0" smtClean="0">
                <a:latin typeface="-apple-system"/>
              </a:rPr>
              <a:t>radient </a:t>
            </a:r>
            <a:r>
              <a:rPr lang="fr-FR" sz="1800" b="1" dirty="0" err="1" smtClean="0">
                <a:latin typeface="-apple-system"/>
              </a:rPr>
              <a:t>Boosting</a:t>
            </a:r>
            <a:r>
              <a:rPr lang="fr-FR" sz="1800" b="1" dirty="0" smtClean="0">
                <a:latin typeface="-apple-system"/>
              </a:rPr>
              <a:t> </a:t>
            </a:r>
            <a:r>
              <a:rPr lang="fr-FR" sz="1800" b="1" dirty="0" err="1">
                <a:latin typeface="-apple-system"/>
              </a:rPr>
              <a:t>R</a:t>
            </a:r>
            <a:r>
              <a:rPr lang="fr-FR" sz="1800" b="1" dirty="0" err="1" smtClean="0">
                <a:latin typeface="-apple-system"/>
              </a:rPr>
              <a:t>egressor</a:t>
            </a:r>
            <a:r>
              <a:rPr lang="fr-FR" sz="1800" b="1" dirty="0" smtClean="0">
                <a:latin typeface="-apple-system"/>
              </a:rPr>
              <a:t> </a:t>
            </a:r>
            <a:r>
              <a:rPr lang="fr-FR" sz="1800" dirty="0">
                <a:latin typeface="-apple-system"/>
              </a:rPr>
              <a:t>model, </a:t>
            </a:r>
            <a:r>
              <a:rPr lang="en-US" sz="1800" dirty="0">
                <a:latin typeface="-apple-system"/>
              </a:rPr>
              <a:t>because its MSE parameter is the </a:t>
            </a:r>
            <a:r>
              <a:rPr lang="en-US" sz="1800" dirty="0" smtClean="0">
                <a:latin typeface="-apple-system"/>
              </a:rPr>
              <a:t>lowest and </a:t>
            </a:r>
            <a:r>
              <a:rPr lang="en-US" sz="1800" dirty="0">
                <a:latin typeface="-apple-system"/>
              </a:rPr>
              <a:t>its </a:t>
            </a:r>
            <a:r>
              <a:rPr lang="fr-FR" sz="1800" dirty="0">
                <a:latin typeface="-apple-system"/>
              </a:rPr>
              <a:t>R</a:t>
            </a:r>
            <a:r>
              <a:rPr lang="fr-FR" sz="1800" baseline="30000" dirty="0">
                <a:latin typeface="-apple-system"/>
              </a:rPr>
              <a:t>2</a:t>
            </a:r>
            <a:r>
              <a:rPr lang="en-US" sz="1800" dirty="0">
                <a:latin typeface="-apple-system"/>
              </a:rPr>
              <a:t> is the highest. </a:t>
            </a:r>
          </a:p>
          <a:p>
            <a:pPr marL="0" indent="0">
              <a:buNone/>
            </a:pPr>
            <a:r>
              <a:rPr lang="en-US" sz="1800" dirty="0">
                <a:latin typeface="-apple-system"/>
              </a:rPr>
              <a:t>That’s why we decided to choose this type of model to make predictions.</a:t>
            </a:r>
          </a:p>
          <a:p>
            <a:pPr marL="0" indent="0">
              <a:buNone/>
            </a:pPr>
            <a:endParaRPr lang="en-US" sz="1600" dirty="0">
              <a:latin typeface="-apple-system"/>
            </a:endParaRPr>
          </a:p>
          <a:p>
            <a:pPr marL="0" indent="0">
              <a:buNone/>
            </a:pPr>
            <a:r>
              <a:rPr lang="en-US" sz="1800" dirty="0">
                <a:latin typeface="-apple-system"/>
              </a:rPr>
              <a:t>In order to try to have a better result, we performed a gradient boosting regressor model with </a:t>
            </a:r>
            <a:r>
              <a:rPr lang="en-US" sz="1800" b="1" dirty="0">
                <a:latin typeface="-apple-system"/>
              </a:rPr>
              <a:t>all features</a:t>
            </a:r>
            <a:r>
              <a:rPr lang="en-US" sz="1800" dirty="0">
                <a:latin typeface="-apple-system"/>
              </a:rPr>
              <a:t>. Here are the obtained results :</a:t>
            </a:r>
          </a:p>
          <a:p>
            <a:pPr marL="0" indent="0">
              <a:buNone/>
            </a:pPr>
            <a:endParaRPr lang="en-US" sz="1800" dirty="0">
              <a:latin typeface="-apple-system"/>
            </a:endParaRPr>
          </a:p>
          <a:p>
            <a:pPr marL="0" indent="0">
              <a:buNone/>
            </a:pPr>
            <a:endParaRPr lang="en-US" dirty="0">
              <a:latin typeface="-apple-system"/>
            </a:endParaRPr>
          </a:p>
          <a:p>
            <a:pPr marL="0" indent="0">
              <a:buNone/>
            </a:pPr>
            <a:r>
              <a:rPr lang="en-US" sz="1800" dirty="0">
                <a:latin typeface="-apple-system"/>
              </a:rPr>
              <a:t>We obtained a better score and decided to keep this model for the predictions,</a:t>
            </a:r>
          </a:p>
          <a:p>
            <a:pPr marL="0" indent="0">
              <a:buNone/>
            </a:pPr>
            <a:endParaRPr lang="en-US" sz="1800" dirty="0">
              <a:latin typeface="-apple-system"/>
            </a:endParaRPr>
          </a:p>
          <a:p>
            <a:pPr marL="0" indent="0">
              <a:buNone/>
            </a:pPr>
            <a:endParaRPr lang="en-US" sz="1800" dirty="0">
              <a:latin typeface="-apple-system"/>
            </a:endParaRPr>
          </a:p>
          <a:p>
            <a:pPr marL="0" indent="0">
              <a:buNone/>
            </a:pPr>
            <a:endParaRPr lang="fr-FR" dirty="0"/>
          </a:p>
        </p:txBody>
      </p:sp>
      <p:sp>
        <p:nvSpPr>
          <p:cNvPr id="7" name="Titre 1">
            <a:extLst>
              <a:ext uri="{FF2B5EF4-FFF2-40B4-BE49-F238E27FC236}">
                <a16:creationId xmlns:a16="http://schemas.microsoft.com/office/drawing/2014/main" xmlns="" id="{A4801427-E9A3-4BD6-BB31-00C6B1F65744}"/>
              </a:ext>
            </a:extLst>
          </p:cNvPr>
          <p:cNvSpPr>
            <a:spLocks noGrp="1"/>
          </p:cNvSpPr>
          <p:nvPr>
            <p:ph type="title"/>
          </p:nvPr>
        </p:nvSpPr>
        <p:spPr>
          <a:xfrm>
            <a:off x="1371600" y="1020729"/>
            <a:ext cx="9486900" cy="617572"/>
          </a:xfrm>
        </p:spPr>
        <p:txBody>
          <a:bodyPr anchor="b">
            <a:normAutofit/>
          </a:bodyPr>
          <a:lstStyle/>
          <a:p>
            <a:r>
              <a:rPr lang="es-ES" b="1" dirty="0"/>
              <a:t>8</a:t>
            </a:r>
            <a:r>
              <a:rPr lang="es-ES" b="1" dirty="0" smtClean="0"/>
              <a:t>. </a:t>
            </a:r>
            <a:r>
              <a:rPr lang="es-ES" b="1" dirty="0"/>
              <a:t>Data </a:t>
            </a:r>
            <a:r>
              <a:rPr lang="es-ES" b="1" dirty="0" err="1"/>
              <a:t>Modeling</a:t>
            </a:r>
            <a:r>
              <a:rPr lang="es-ES" b="1" dirty="0"/>
              <a:t> </a:t>
            </a:r>
            <a:endParaRPr lang="fr-FR" b="1" dirty="0"/>
          </a:p>
        </p:txBody>
      </p:sp>
      <p:pic>
        <p:nvPicPr>
          <p:cNvPr id="5" name="Image 4">
            <a:extLst>
              <a:ext uri="{FF2B5EF4-FFF2-40B4-BE49-F238E27FC236}">
                <a16:creationId xmlns:a16="http://schemas.microsoft.com/office/drawing/2014/main" xmlns="" id="{0F5F5925-D422-4122-88DB-249662A98372}"/>
              </a:ext>
            </a:extLst>
          </p:cNvPr>
          <p:cNvPicPr>
            <a:picLocks noChangeAspect="1"/>
          </p:cNvPicPr>
          <p:nvPr/>
        </p:nvPicPr>
        <p:blipFill rotWithShape="1">
          <a:blip r:embed="rId2"/>
          <a:srcRect l="4966"/>
          <a:stretch/>
        </p:blipFill>
        <p:spPr>
          <a:xfrm>
            <a:off x="1371600" y="4280331"/>
            <a:ext cx="4012707" cy="682604"/>
          </a:xfrm>
          <a:prstGeom prst="rect">
            <a:avLst/>
          </a:prstGeom>
        </p:spPr>
      </p:pic>
      <p:sp>
        <p:nvSpPr>
          <p:cNvPr id="9" name="ZoneTexte 8">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100533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9CD6474-47AA-4D47-AF35-32FA3089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BF8DA3CF-9D4B-403A-9AD4-BB177DAB6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77A399CA-B8AC-444F-9F2E-71E9CE28D288}"/>
              </a:ext>
            </a:extLst>
          </p:cNvPr>
          <p:cNvSpPr>
            <a:spLocks noGrp="1"/>
          </p:cNvSpPr>
          <p:nvPr>
            <p:ph idx="1"/>
          </p:nvPr>
        </p:nvSpPr>
        <p:spPr>
          <a:xfrm>
            <a:off x="1371600" y="1819922"/>
            <a:ext cx="9486901" cy="3958872"/>
          </a:xfrm>
        </p:spPr>
        <p:txBody>
          <a:bodyPr>
            <a:normAutofit/>
          </a:bodyPr>
          <a:lstStyle/>
          <a:p>
            <a:pPr marL="0" indent="0">
              <a:buNone/>
            </a:pPr>
            <a:r>
              <a:rPr lang="en-US" sz="1800" dirty="0">
                <a:latin typeface="-apple-system"/>
              </a:rPr>
              <a:t>We had two choices of framework to transform our model into an API : </a:t>
            </a:r>
            <a:r>
              <a:rPr lang="en-US" sz="1800" b="1" dirty="0">
                <a:latin typeface="-apple-system"/>
              </a:rPr>
              <a:t>Django</a:t>
            </a:r>
            <a:r>
              <a:rPr lang="en-US" sz="1800" dirty="0">
                <a:latin typeface="-apple-system"/>
              </a:rPr>
              <a:t> and </a:t>
            </a:r>
            <a:r>
              <a:rPr lang="en-US" sz="1800" b="1" dirty="0">
                <a:latin typeface="-apple-system"/>
              </a:rPr>
              <a:t>Flask</a:t>
            </a:r>
            <a:r>
              <a:rPr lang="en-US" sz="1800" dirty="0">
                <a:latin typeface="-apple-system"/>
              </a:rPr>
              <a:t>.</a:t>
            </a:r>
          </a:p>
          <a:p>
            <a:pPr marL="0" indent="0">
              <a:buNone/>
            </a:pPr>
            <a:r>
              <a:rPr lang="en-US" sz="1800" dirty="0">
                <a:latin typeface="-apple-system"/>
              </a:rPr>
              <a:t>We decided to choose </a:t>
            </a:r>
            <a:r>
              <a:rPr lang="en-US" sz="1800" b="1" dirty="0">
                <a:latin typeface="-apple-system"/>
              </a:rPr>
              <a:t>Flask</a:t>
            </a:r>
            <a:r>
              <a:rPr lang="en-US" sz="1800" dirty="0">
                <a:latin typeface="-apple-system"/>
              </a:rPr>
              <a:t> because Django is time-consuming, and it doesn’t really worth it for a one- or two-pages’ API. We didn’t need complicated structures for our API, as the user just need to fill in a form, a couple of information (just need to make a single POST request) to obtain the prediction.</a:t>
            </a:r>
            <a:endParaRPr lang="fr-FR" sz="1800" dirty="0">
              <a:latin typeface="-apple-system"/>
            </a:endParaRPr>
          </a:p>
        </p:txBody>
      </p:sp>
      <p:sp>
        <p:nvSpPr>
          <p:cNvPr id="7" name="Titre 1">
            <a:extLst>
              <a:ext uri="{FF2B5EF4-FFF2-40B4-BE49-F238E27FC236}">
                <a16:creationId xmlns:a16="http://schemas.microsoft.com/office/drawing/2014/main" xmlns="" id="{705BD80D-3E63-4423-A544-531090C8C652}"/>
              </a:ext>
            </a:extLst>
          </p:cNvPr>
          <p:cNvSpPr>
            <a:spLocks noGrp="1"/>
          </p:cNvSpPr>
          <p:nvPr>
            <p:ph type="title"/>
          </p:nvPr>
        </p:nvSpPr>
        <p:spPr>
          <a:xfrm>
            <a:off x="1371601" y="987909"/>
            <a:ext cx="9486900" cy="593242"/>
          </a:xfrm>
        </p:spPr>
        <p:txBody>
          <a:bodyPr anchor="b">
            <a:normAutofit/>
          </a:bodyPr>
          <a:lstStyle/>
          <a:p>
            <a:r>
              <a:rPr lang="es-ES" b="1" dirty="0" smtClean="0"/>
              <a:t>9. </a:t>
            </a:r>
            <a:r>
              <a:rPr lang="es-ES" b="1" dirty="0" smtClean="0"/>
              <a:t>API </a:t>
            </a:r>
            <a:r>
              <a:rPr lang="es-ES" b="1" dirty="0"/>
              <a:t>- </a:t>
            </a:r>
            <a:r>
              <a:rPr lang="es-ES" b="1" dirty="0" err="1"/>
              <a:t>Flask</a:t>
            </a:r>
            <a:endParaRPr lang="fr-FR" b="1" dirty="0"/>
          </a:p>
        </p:txBody>
      </p:sp>
      <p:pic>
        <p:nvPicPr>
          <p:cNvPr id="2052" name="Picture 4" descr="Flask (framework) — Wikipédia">
            <a:extLst>
              <a:ext uri="{FF2B5EF4-FFF2-40B4-BE49-F238E27FC236}">
                <a16:creationId xmlns:a16="http://schemas.microsoft.com/office/drawing/2014/main" xmlns="" id="{4A893226-29ED-4958-86CD-C2C057E285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926" y="3857030"/>
            <a:ext cx="4524375" cy="177204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xmlns="" id="{1B869AEB-969A-4EF8-A722-80DFDE6F6ABE}"/>
              </a:ext>
            </a:extLst>
          </p:cNvPr>
          <p:cNvSpPr txBox="1"/>
          <p:nvPr/>
        </p:nvSpPr>
        <p:spPr>
          <a:xfrm>
            <a:off x="6096000" y="3799358"/>
            <a:ext cx="5077935" cy="2308324"/>
          </a:xfrm>
          <a:prstGeom prst="rect">
            <a:avLst/>
          </a:prstGeom>
          <a:noFill/>
        </p:spPr>
        <p:txBody>
          <a:bodyPr wrap="square" rtlCol="0">
            <a:spAutoFit/>
          </a:bodyPr>
          <a:lstStyle/>
          <a:p>
            <a:pPr algn="l"/>
            <a:r>
              <a:rPr lang="fr-FR" dirty="0">
                <a:solidFill>
                  <a:schemeClr val="tx2"/>
                </a:solidFill>
                <a:latin typeface="-apple-system"/>
              </a:rPr>
              <a:t>To </a:t>
            </a:r>
            <a:r>
              <a:rPr lang="fr-FR" dirty="0" err="1">
                <a:solidFill>
                  <a:schemeClr val="tx2"/>
                </a:solidFill>
                <a:latin typeface="-apple-system"/>
              </a:rPr>
              <a:t>predict</a:t>
            </a:r>
            <a:r>
              <a:rPr lang="fr-FR" dirty="0">
                <a:solidFill>
                  <a:schemeClr val="tx2"/>
                </a:solidFill>
                <a:latin typeface="-apple-system"/>
              </a:rPr>
              <a:t> the </a:t>
            </a:r>
            <a:r>
              <a:rPr lang="fr-FR" dirty="0" err="1">
                <a:solidFill>
                  <a:schemeClr val="tx2"/>
                </a:solidFill>
                <a:latin typeface="-apple-system"/>
              </a:rPr>
              <a:t>rented</a:t>
            </a:r>
            <a:r>
              <a:rPr lang="fr-FR" dirty="0">
                <a:solidFill>
                  <a:schemeClr val="tx2"/>
                </a:solidFill>
                <a:latin typeface="-apple-system"/>
              </a:rPr>
              <a:t> bike count, </a:t>
            </a:r>
            <a:r>
              <a:rPr lang="fr-FR" dirty="0" err="1">
                <a:solidFill>
                  <a:schemeClr val="tx2"/>
                </a:solidFill>
                <a:latin typeface="-apple-system"/>
              </a:rPr>
              <a:t>we</a:t>
            </a:r>
            <a:r>
              <a:rPr lang="fr-FR" dirty="0">
                <a:solidFill>
                  <a:schemeClr val="tx2"/>
                </a:solidFill>
                <a:latin typeface="-apple-system"/>
              </a:rPr>
              <a:t> </a:t>
            </a:r>
            <a:r>
              <a:rPr lang="fr-FR" dirty="0" err="1">
                <a:solidFill>
                  <a:schemeClr val="tx2"/>
                </a:solidFill>
                <a:latin typeface="-apple-system"/>
              </a:rPr>
              <a:t>used</a:t>
            </a:r>
            <a:r>
              <a:rPr lang="fr-FR" dirty="0">
                <a:solidFill>
                  <a:schemeClr val="tx2"/>
                </a:solidFill>
                <a:latin typeface="-apple-system"/>
              </a:rPr>
              <a:t> the model (gradient </a:t>
            </a:r>
            <a:r>
              <a:rPr lang="fr-FR" dirty="0" err="1">
                <a:solidFill>
                  <a:schemeClr val="tx2"/>
                </a:solidFill>
                <a:latin typeface="-apple-system"/>
              </a:rPr>
              <a:t>boosting</a:t>
            </a:r>
            <a:r>
              <a:rPr lang="fr-FR" dirty="0">
                <a:solidFill>
                  <a:schemeClr val="tx2"/>
                </a:solidFill>
                <a:latin typeface="-apple-system"/>
              </a:rPr>
              <a:t>) </a:t>
            </a:r>
            <a:r>
              <a:rPr lang="fr-FR" dirty="0" err="1">
                <a:solidFill>
                  <a:schemeClr val="tx2"/>
                </a:solidFill>
                <a:latin typeface="-apple-system"/>
              </a:rPr>
              <a:t>obtained</a:t>
            </a:r>
            <a:r>
              <a:rPr lang="fr-FR" dirty="0">
                <a:solidFill>
                  <a:schemeClr val="tx2"/>
                </a:solidFill>
                <a:latin typeface="-apple-system"/>
              </a:rPr>
              <a:t> in the </a:t>
            </a:r>
            <a:r>
              <a:rPr lang="fr-FR" dirty="0">
                <a:solidFill>
                  <a:schemeClr val="tx2"/>
                </a:solidFill>
                <a:latin typeface="-apple-system"/>
              </a:rPr>
              <a:t>N</a:t>
            </a:r>
            <a:r>
              <a:rPr lang="fr-FR" dirty="0" smtClean="0">
                <a:solidFill>
                  <a:schemeClr val="tx2"/>
                </a:solidFill>
                <a:latin typeface="-apple-system"/>
              </a:rPr>
              <a:t>otebook</a:t>
            </a:r>
            <a:r>
              <a:rPr lang="fr-FR" dirty="0">
                <a:solidFill>
                  <a:schemeClr val="tx2"/>
                </a:solidFill>
                <a:latin typeface="-apple-system"/>
              </a:rPr>
              <a:t>. </a:t>
            </a:r>
          </a:p>
          <a:p>
            <a:pPr algn="l"/>
            <a:endParaRPr lang="fr-FR" dirty="0">
              <a:solidFill>
                <a:schemeClr val="tx2"/>
              </a:solidFill>
              <a:latin typeface="-apple-system"/>
            </a:endParaRPr>
          </a:p>
          <a:p>
            <a:pPr algn="l"/>
            <a:r>
              <a:rPr lang="fr-FR" dirty="0" err="1">
                <a:solidFill>
                  <a:schemeClr val="tx2"/>
                </a:solidFill>
                <a:latin typeface="-apple-system"/>
              </a:rPr>
              <a:t>We</a:t>
            </a:r>
            <a:r>
              <a:rPr lang="fr-FR" dirty="0">
                <a:solidFill>
                  <a:schemeClr val="tx2"/>
                </a:solidFill>
                <a:latin typeface="-apple-system"/>
              </a:rPr>
              <a:t> </a:t>
            </a:r>
            <a:r>
              <a:rPr lang="fr-FR" dirty="0" err="1">
                <a:solidFill>
                  <a:schemeClr val="tx2"/>
                </a:solidFill>
                <a:latin typeface="-apple-system"/>
              </a:rPr>
              <a:t>used</a:t>
            </a:r>
            <a:r>
              <a:rPr lang="fr-FR" dirty="0">
                <a:solidFill>
                  <a:schemeClr val="tx2"/>
                </a:solidFill>
                <a:latin typeface="-apple-system"/>
              </a:rPr>
              <a:t> </a:t>
            </a:r>
            <a:r>
              <a:rPr lang="fr-FR" b="1" dirty="0">
                <a:solidFill>
                  <a:schemeClr val="tx2"/>
                </a:solidFill>
                <a:latin typeface="-apple-system"/>
              </a:rPr>
              <a:t>pickle</a:t>
            </a:r>
            <a:r>
              <a:rPr lang="fr-FR" dirty="0">
                <a:solidFill>
                  <a:schemeClr val="tx2"/>
                </a:solidFill>
                <a:latin typeface="-apple-system"/>
              </a:rPr>
              <a:t> to </a:t>
            </a:r>
            <a:r>
              <a:rPr lang="fr-FR" dirty="0" err="1">
                <a:solidFill>
                  <a:schemeClr val="tx2"/>
                </a:solidFill>
                <a:latin typeface="-apple-system"/>
              </a:rPr>
              <a:t>serialize</a:t>
            </a:r>
            <a:r>
              <a:rPr lang="fr-FR" dirty="0">
                <a:solidFill>
                  <a:schemeClr val="tx2"/>
                </a:solidFill>
                <a:latin typeface="-apple-system"/>
              </a:rPr>
              <a:t> the model. This enable us to </a:t>
            </a:r>
            <a:r>
              <a:rPr lang="fr-FR" dirty="0" err="1">
                <a:solidFill>
                  <a:schemeClr val="tx2"/>
                </a:solidFill>
                <a:latin typeface="-apple-system"/>
              </a:rPr>
              <a:t>access</a:t>
            </a:r>
            <a:r>
              <a:rPr lang="fr-FR" dirty="0">
                <a:solidFill>
                  <a:schemeClr val="tx2"/>
                </a:solidFill>
                <a:latin typeface="-apple-system"/>
              </a:rPr>
              <a:t> to the model </a:t>
            </a:r>
            <a:r>
              <a:rPr lang="fr-FR" dirty="0" err="1">
                <a:solidFill>
                  <a:schemeClr val="tx2"/>
                </a:solidFill>
                <a:latin typeface="-apple-system"/>
              </a:rPr>
              <a:t>without</a:t>
            </a:r>
            <a:r>
              <a:rPr lang="fr-FR" dirty="0">
                <a:solidFill>
                  <a:schemeClr val="tx2"/>
                </a:solidFill>
                <a:latin typeface="-apple-system"/>
              </a:rPr>
              <a:t> </a:t>
            </a:r>
            <a:r>
              <a:rPr lang="fr-FR" dirty="0" err="1">
                <a:solidFill>
                  <a:schemeClr val="tx2"/>
                </a:solidFill>
                <a:latin typeface="-apple-system"/>
              </a:rPr>
              <a:t>having</a:t>
            </a:r>
            <a:r>
              <a:rPr lang="fr-FR" dirty="0">
                <a:solidFill>
                  <a:schemeClr val="tx2"/>
                </a:solidFill>
                <a:latin typeface="-apple-system"/>
              </a:rPr>
              <a:t> to run the </a:t>
            </a:r>
            <a:r>
              <a:rPr lang="fr-FR" dirty="0" err="1">
                <a:solidFill>
                  <a:schemeClr val="tx2"/>
                </a:solidFill>
                <a:latin typeface="-apple-system"/>
              </a:rPr>
              <a:t>entire</a:t>
            </a:r>
            <a:r>
              <a:rPr lang="fr-FR" dirty="0">
                <a:solidFill>
                  <a:schemeClr val="tx2"/>
                </a:solidFill>
                <a:latin typeface="-apple-system"/>
              </a:rPr>
              <a:t> notebook, and to </a:t>
            </a:r>
            <a:r>
              <a:rPr lang="fr-FR" dirty="0" err="1">
                <a:solidFill>
                  <a:schemeClr val="tx2"/>
                </a:solidFill>
                <a:latin typeface="-apple-system"/>
              </a:rPr>
              <a:t>make</a:t>
            </a:r>
            <a:r>
              <a:rPr lang="fr-FR" dirty="0">
                <a:solidFill>
                  <a:schemeClr val="tx2"/>
                </a:solidFill>
                <a:latin typeface="-apple-system"/>
              </a:rPr>
              <a:t> </a:t>
            </a:r>
            <a:r>
              <a:rPr lang="fr-FR" dirty="0" err="1">
                <a:solidFill>
                  <a:schemeClr val="tx2"/>
                </a:solidFill>
                <a:latin typeface="-apple-system"/>
              </a:rPr>
              <a:t>predictions</a:t>
            </a:r>
            <a:r>
              <a:rPr lang="fr-FR" dirty="0">
                <a:solidFill>
                  <a:schemeClr val="tx2"/>
                </a:solidFill>
                <a:latin typeface="-apple-system"/>
              </a:rPr>
              <a:t> </a:t>
            </a:r>
            <a:r>
              <a:rPr lang="fr-FR" dirty="0" err="1">
                <a:solidFill>
                  <a:schemeClr val="tx2"/>
                </a:solidFill>
                <a:latin typeface="-apple-system"/>
              </a:rPr>
              <a:t>with</a:t>
            </a:r>
            <a:r>
              <a:rPr lang="fr-FR" dirty="0">
                <a:solidFill>
                  <a:schemeClr val="tx2"/>
                </a:solidFill>
                <a:latin typeface="-apple-system"/>
              </a:rPr>
              <a:t> </a:t>
            </a:r>
            <a:r>
              <a:rPr lang="fr-FR" dirty="0" err="1">
                <a:solidFill>
                  <a:schemeClr val="tx2"/>
                </a:solidFill>
                <a:latin typeface="-apple-system"/>
              </a:rPr>
              <a:t>our</a:t>
            </a:r>
            <a:r>
              <a:rPr lang="fr-FR" dirty="0">
                <a:solidFill>
                  <a:schemeClr val="tx2"/>
                </a:solidFill>
                <a:latin typeface="-apple-system"/>
              </a:rPr>
              <a:t> Flask API.</a:t>
            </a:r>
          </a:p>
        </p:txBody>
      </p:sp>
      <p:sp>
        <p:nvSpPr>
          <p:cNvPr id="9" name="ZoneTexte 8">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548550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9CD6474-47AA-4D47-AF35-32FA3089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BF8DA3CF-9D4B-403A-9AD4-BB177DAB6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CAC8F0A9-250B-48FC-8E60-8A7F19EE32AA}"/>
              </a:ext>
            </a:extLst>
          </p:cNvPr>
          <p:cNvSpPr>
            <a:spLocks noGrp="1"/>
          </p:cNvSpPr>
          <p:nvPr>
            <p:ph idx="1"/>
          </p:nvPr>
        </p:nvSpPr>
        <p:spPr>
          <a:xfrm>
            <a:off x="1371600" y="1815932"/>
            <a:ext cx="9627714" cy="3577854"/>
          </a:xfrm>
        </p:spPr>
        <p:txBody>
          <a:bodyPr>
            <a:normAutofit/>
          </a:bodyPr>
          <a:lstStyle/>
          <a:p>
            <a:pPr marL="0" indent="0" algn="just">
              <a:buNone/>
            </a:pPr>
            <a:r>
              <a:rPr lang="fr-FR" sz="1800" dirty="0" err="1">
                <a:latin typeface="-apple-system"/>
              </a:rPr>
              <a:t>We</a:t>
            </a:r>
            <a:r>
              <a:rPr lang="fr-FR" sz="1800" dirty="0">
                <a:latin typeface="-apple-system"/>
              </a:rPr>
              <a:t> </a:t>
            </a:r>
            <a:r>
              <a:rPr lang="fr-FR" sz="1800" dirty="0" err="1">
                <a:latin typeface="-apple-system"/>
              </a:rPr>
              <a:t>created</a:t>
            </a:r>
            <a:r>
              <a:rPr lang="fr-FR" sz="1800" dirty="0">
                <a:latin typeface="-apple-system"/>
              </a:rPr>
              <a:t> an .html </a:t>
            </a:r>
            <a:r>
              <a:rPr lang="fr-FR" sz="1800" dirty="0" err="1">
                <a:latin typeface="-apple-system"/>
              </a:rPr>
              <a:t>template</a:t>
            </a:r>
            <a:r>
              <a:rPr lang="fr-FR" sz="1800" dirty="0">
                <a:latin typeface="-apple-system"/>
              </a:rPr>
              <a:t> to </a:t>
            </a:r>
            <a:r>
              <a:rPr lang="fr-FR" sz="1800" dirty="0" err="1">
                <a:latin typeface="-apple-system"/>
              </a:rPr>
              <a:t>present</a:t>
            </a:r>
            <a:r>
              <a:rPr lang="fr-FR" sz="1800" dirty="0">
                <a:latin typeface="-apple-system"/>
              </a:rPr>
              <a:t> </a:t>
            </a:r>
            <a:r>
              <a:rPr lang="fr-FR" sz="1800" dirty="0" err="1">
                <a:latin typeface="-apple-system"/>
              </a:rPr>
              <a:t>our</a:t>
            </a:r>
            <a:r>
              <a:rPr lang="fr-FR" sz="1800" dirty="0">
                <a:latin typeface="-apple-system"/>
              </a:rPr>
              <a:t> solution.</a:t>
            </a:r>
          </a:p>
          <a:p>
            <a:pPr marL="0" indent="0" algn="just">
              <a:buNone/>
            </a:pPr>
            <a:r>
              <a:rPr lang="en-US" sz="1800" dirty="0">
                <a:latin typeface="-apple-system"/>
              </a:rPr>
              <a:t>Once the user has launched the API, all he has to do is fill in all the information requested and press the button at the bottom of the page to get the prediction. It will be displayed just below. He can then fill out the form again as many times as he wants to get more predictions.</a:t>
            </a:r>
          </a:p>
          <a:p>
            <a:pPr marL="0" indent="0">
              <a:buNone/>
            </a:pPr>
            <a:endParaRPr lang="fr-FR" sz="1800" dirty="0">
              <a:latin typeface="-apple-system"/>
            </a:endParaRPr>
          </a:p>
        </p:txBody>
      </p:sp>
      <p:sp>
        <p:nvSpPr>
          <p:cNvPr id="9" name="Titre 1">
            <a:extLst>
              <a:ext uri="{FF2B5EF4-FFF2-40B4-BE49-F238E27FC236}">
                <a16:creationId xmlns:a16="http://schemas.microsoft.com/office/drawing/2014/main" xmlns="" id="{FA38F3BB-0E46-44F6-B8C4-403E400B8C65}"/>
              </a:ext>
            </a:extLst>
          </p:cNvPr>
          <p:cNvSpPr>
            <a:spLocks noGrp="1"/>
          </p:cNvSpPr>
          <p:nvPr>
            <p:ph type="title"/>
          </p:nvPr>
        </p:nvSpPr>
        <p:spPr>
          <a:xfrm>
            <a:off x="1371601" y="987909"/>
            <a:ext cx="9486900" cy="593242"/>
          </a:xfrm>
        </p:spPr>
        <p:txBody>
          <a:bodyPr anchor="b">
            <a:normAutofit/>
          </a:bodyPr>
          <a:lstStyle/>
          <a:p>
            <a:r>
              <a:rPr lang="es-ES" b="1" dirty="0"/>
              <a:t>9</a:t>
            </a:r>
            <a:r>
              <a:rPr lang="es-ES" b="1" dirty="0" smtClean="0"/>
              <a:t>. </a:t>
            </a:r>
            <a:r>
              <a:rPr lang="es-ES" b="1" dirty="0"/>
              <a:t>API - </a:t>
            </a:r>
            <a:r>
              <a:rPr lang="es-ES" b="1" dirty="0" err="1"/>
              <a:t>Flask</a:t>
            </a:r>
            <a:endParaRPr lang="fr-FR" b="1" dirty="0"/>
          </a:p>
        </p:txBody>
      </p:sp>
      <p:pic>
        <p:nvPicPr>
          <p:cNvPr id="6" name="Image 5">
            <a:extLst>
              <a:ext uri="{FF2B5EF4-FFF2-40B4-BE49-F238E27FC236}">
                <a16:creationId xmlns:a16="http://schemas.microsoft.com/office/drawing/2014/main" xmlns="" id="{4B0E67C8-2722-43EB-A88B-A64E739699FF}"/>
              </a:ext>
            </a:extLst>
          </p:cNvPr>
          <p:cNvPicPr>
            <a:picLocks noChangeAspect="1"/>
          </p:cNvPicPr>
          <p:nvPr/>
        </p:nvPicPr>
        <p:blipFill>
          <a:blip r:embed="rId2"/>
          <a:stretch>
            <a:fillRect/>
          </a:stretch>
        </p:blipFill>
        <p:spPr>
          <a:xfrm>
            <a:off x="1371600" y="3295167"/>
            <a:ext cx="6150051" cy="2877033"/>
          </a:xfrm>
          <a:prstGeom prst="rect">
            <a:avLst/>
          </a:prstGeom>
        </p:spPr>
      </p:pic>
      <p:pic>
        <p:nvPicPr>
          <p:cNvPr id="14" name="Image 13">
            <a:extLst>
              <a:ext uri="{FF2B5EF4-FFF2-40B4-BE49-F238E27FC236}">
                <a16:creationId xmlns:a16="http://schemas.microsoft.com/office/drawing/2014/main" xmlns="" id="{747518A0-757B-43A1-BE93-2457B77841CF}"/>
              </a:ext>
            </a:extLst>
          </p:cNvPr>
          <p:cNvPicPr>
            <a:picLocks noChangeAspect="1"/>
          </p:cNvPicPr>
          <p:nvPr/>
        </p:nvPicPr>
        <p:blipFill>
          <a:blip r:embed="rId3"/>
          <a:stretch>
            <a:fillRect/>
          </a:stretch>
        </p:blipFill>
        <p:spPr>
          <a:xfrm>
            <a:off x="7722021" y="4562017"/>
            <a:ext cx="3277293" cy="1308074"/>
          </a:xfrm>
          <a:prstGeom prst="rect">
            <a:avLst/>
          </a:prstGeom>
        </p:spPr>
      </p:pic>
    </p:spTree>
    <p:extLst>
      <p:ext uri="{BB962C8B-B14F-4D97-AF65-F5344CB8AC3E}">
        <p14:creationId xmlns:p14="http://schemas.microsoft.com/office/powerpoint/2010/main" val="2524923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9CD6474-47AA-4D47-AF35-32FA3089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E1FEFA6-7D4F-4746-AE64-D4D52FE7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BF8DA3CF-9D4B-403A-9AD4-BB177DAB6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xmlns="" id="{77A399CA-B8AC-444F-9F2E-71E9CE28D288}"/>
              </a:ext>
            </a:extLst>
          </p:cNvPr>
          <p:cNvSpPr>
            <a:spLocks noGrp="1"/>
          </p:cNvSpPr>
          <p:nvPr>
            <p:ph idx="1"/>
          </p:nvPr>
        </p:nvSpPr>
        <p:spPr>
          <a:xfrm>
            <a:off x="1133023" y="2146275"/>
            <a:ext cx="10049327" cy="3958872"/>
          </a:xfrm>
        </p:spPr>
        <p:txBody>
          <a:bodyPr>
            <a:normAutofit fontScale="85000" lnSpcReduction="10000"/>
          </a:bodyPr>
          <a:lstStyle/>
          <a:p>
            <a:pPr marL="0" indent="0" algn="just">
              <a:buNone/>
            </a:pPr>
            <a:r>
              <a:rPr lang="en-US" sz="1800" dirty="0">
                <a:latin typeface="-apple-system"/>
              </a:rPr>
              <a:t>Although it is possible to create a model with a good score and generate predictions, it is important to keep in mind that many parameters are related to the </a:t>
            </a:r>
            <a:r>
              <a:rPr lang="en-US" sz="1800" b="1" dirty="0" smtClean="0">
                <a:latin typeface="-apple-system"/>
              </a:rPr>
              <a:t>weather</a:t>
            </a:r>
            <a:r>
              <a:rPr lang="en-US" sz="1800" dirty="0" smtClean="0">
                <a:latin typeface="-apple-system"/>
              </a:rPr>
              <a:t>, which are </a:t>
            </a:r>
            <a:r>
              <a:rPr lang="en-US" sz="1800" b="1" dirty="0">
                <a:latin typeface="-apple-system"/>
              </a:rPr>
              <a:t>relatively random </a:t>
            </a:r>
            <a:r>
              <a:rPr lang="en-US" sz="1800" dirty="0">
                <a:latin typeface="-apple-system"/>
              </a:rPr>
              <a:t>and can vary a lot from year to year. As a result, </a:t>
            </a:r>
            <a:r>
              <a:rPr lang="en-US" sz="1800" b="1" dirty="0">
                <a:latin typeface="-apple-system"/>
              </a:rPr>
              <a:t>predictions may be distorted </a:t>
            </a:r>
            <a:r>
              <a:rPr lang="en-US" sz="1800" dirty="0">
                <a:latin typeface="-apple-system"/>
              </a:rPr>
              <a:t>by those weather factors.</a:t>
            </a:r>
          </a:p>
          <a:p>
            <a:pPr marL="0" indent="0" algn="just">
              <a:buNone/>
            </a:pPr>
            <a:r>
              <a:rPr lang="en-US" sz="1800" dirty="0">
                <a:latin typeface="-apple-system"/>
              </a:rPr>
              <a:t>In addition, we have in this dataset data ranging from 01.12.2017 to 30.11.2018, i.e. data for 1 year. </a:t>
            </a:r>
            <a:r>
              <a:rPr lang="en-US" sz="1800" dirty="0" smtClean="0">
                <a:latin typeface="-apple-system"/>
              </a:rPr>
              <a:t>We </a:t>
            </a:r>
            <a:r>
              <a:rPr lang="en-US" sz="1800" dirty="0">
                <a:latin typeface="-apple-system"/>
              </a:rPr>
              <a:t>could have a </a:t>
            </a:r>
            <a:r>
              <a:rPr lang="en-US" sz="1800" b="1" dirty="0">
                <a:latin typeface="-apple-system"/>
              </a:rPr>
              <a:t>better model </a:t>
            </a:r>
            <a:r>
              <a:rPr lang="en-US" sz="1800" dirty="0">
                <a:latin typeface="-apple-system"/>
              </a:rPr>
              <a:t>if we had </a:t>
            </a:r>
            <a:r>
              <a:rPr lang="en-US" sz="1800" b="1" dirty="0">
                <a:latin typeface="-apple-system"/>
              </a:rPr>
              <a:t>more data</a:t>
            </a:r>
            <a:r>
              <a:rPr lang="en-US" sz="1800" dirty="0">
                <a:latin typeface="-apple-system"/>
              </a:rPr>
              <a:t>, for </a:t>
            </a:r>
            <a:r>
              <a:rPr lang="en-US" sz="1800" b="1" dirty="0">
                <a:latin typeface="-apple-system"/>
              </a:rPr>
              <a:t>other years </a:t>
            </a:r>
            <a:r>
              <a:rPr lang="en-US" sz="1800" dirty="0">
                <a:latin typeface="-apple-system"/>
              </a:rPr>
              <a:t>as well</a:t>
            </a:r>
            <a:r>
              <a:rPr lang="en-US" sz="1800" dirty="0" smtClean="0">
                <a:latin typeface="-apple-system"/>
              </a:rPr>
              <a:t>.</a:t>
            </a:r>
            <a:endParaRPr lang="en-US" sz="1800" dirty="0">
              <a:latin typeface="-apple-system"/>
            </a:endParaRPr>
          </a:p>
          <a:p>
            <a:pPr marL="0" indent="0" algn="just">
              <a:buNone/>
            </a:pPr>
            <a:r>
              <a:rPr lang="en-US" sz="1800" dirty="0">
                <a:latin typeface="-apple-system"/>
              </a:rPr>
              <a:t>We are quite satisfied by the results of our work. With this project, we had the opportunity to work </a:t>
            </a:r>
            <a:r>
              <a:rPr lang="en-US" sz="1800" b="1" dirty="0">
                <a:latin typeface="-apple-system"/>
              </a:rPr>
              <a:t>on a real case and with real data</a:t>
            </a:r>
            <a:r>
              <a:rPr lang="en-US" sz="1800" dirty="0">
                <a:latin typeface="-apple-system"/>
              </a:rPr>
              <a:t>, which makes the study </a:t>
            </a:r>
            <a:r>
              <a:rPr lang="en-US" sz="1800" b="1" dirty="0">
                <a:latin typeface="-apple-system"/>
              </a:rPr>
              <a:t>more interesting</a:t>
            </a:r>
            <a:r>
              <a:rPr lang="en-US" sz="1800" dirty="0">
                <a:latin typeface="-apple-system"/>
              </a:rPr>
              <a:t>. We had the occasion to use the skills and knowledge we acquired with our Python and Machine Learning courses. But also learn how to expose our results on a web framework by learning to use Flask which allows to make APIs </a:t>
            </a:r>
            <a:r>
              <a:rPr lang="en-US" sz="1800" dirty="0" smtClean="0">
                <a:latin typeface="-apple-system"/>
              </a:rPr>
              <a:t>easily.</a:t>
            </a:r>
            <a:endParaRPr lang="en-US" sz="1800" dirty="0">
              <a:latin typeface="-apple-system"/>
            </a:endParaRPr>
          </a:p>
          <a:p>
            <a:pPr marL="0" indent="0" algn="just">
              <a:buNone/>
            </a:pPr>
            <a:r>
              <a:rPr lang="en-US" sz="1800" dirty="0" smtClean="0">
                <a:latin typeface="-apple-system"/>
              </a:rPr>
              <a:t>We had </a:t>
            </a:r>
            <a:r>
              <a:rPr lang="en-US" sz="1800" dirty="0">
                <a:latin typeface="-apple-system"/>
              </a:rPr>
              <a:t>a </a:t>
            </a:r>
            <a:r>
              <a:rPr lang="en-US" sz="1800" b="1" dirty="0">
                <a:latin typeface="-apple-system"/>
              </a:rPr>
              <a:t>real </a:t>
            </a:r>
            <a:r>
              <a:rPr lang="en-US" sz="1800" b="1" dirty="0" smtClean="0">
                <a:latin typeface="-apple-system"/>
              </a:rPr>
              <a:t>progression </a:t>
            </a:r>
            <a:r>
              <a:rPr lang="en-US" sz="1800" dirty="0" smtClean="0">
                <a:latin typeface="-apple-system"/>
              </a:rPr>
              <a:t>throughout the project, with </a:t>
            </a:r>
            <a:r>
              <a:rPr lang="en-US" sz="1800" dirty="0">
                <a:latin typeface="-apple-system"/>
              </a:rPr>
              <a:t>an application of everything we </a:t>
            </a:r>
            <a:r>
              <a:rPr lang="en-US" sz="1800" dirty="0" smtClean="0">
                <a:latin typeface="-apple-system"/>
              </a:rPr>
              <a:t>learn during this course and even more thanks to our </a:t>
            </a:r>
            <a:r>
              <a:rPr lang="en-US" sz="1800" b="1" dirty="0" smtClean="0">
                <a:latin typeface="-apple-system"/>
              </a:rPr>
              <a:t>researches</a:t>
            </a:r>
            <a:r>
              <a:rPr lang="en-US" sz="1800" dirty="0" smtClean="0">
                <a:latin typeface="-apple-system"/>
              </a:rPr>
              <a:t> in order to </a:t>
            </a:r>
            <a:r>
              <a:rPr lang="en-US" sz="1800" b="1" dirty="0" smtClean="0">
                <a:latin typeface="-apple-system"/>
              </a:rPr>
              <a:t>seek for the best visualizations and models</a:t>
            </a:r>
            <a:r>
              <a:rPr lang="en-US" sz="1800" dirty="0" smtClean="0">
                <a:latin typeface="-apple-system"/>
              </a:rPr>
              <a:t>. </a:t>
            </a:r>
          </a:p>
          <a:p>
            <a:pPr marL="0" indent="0" algn="just">
              <a:buNone/>
            </a:pPr>
            <a:r>
              <a:rPr lang="en-US" sz="1800" dirty="0" smtClean="0">
                <a:latin typeface="-apple-system"/>
              </a:rPr>
              <a:t>We have been able to </a:t>
            </a:r>
            <a:r>
              <a:rPr lang="en-US" sz="1800" b="1" dirty="0">
                <a:latin typeface="-apple-system"/>
              </a:rPr>
              <a:t>study the dataset in detail</a:t>
            </a:r>
            <a:r>
              <a:rPr lang="en-US" sz="1800" dirty="0">
                <a:latin typeface="-apple-system"/>
              </a:rPr>
              <a:t>, </a:t>
            </a:r>
            <a:r>
              <a:rPr lang="en-US" sz="1800" b="1" dirty="0">
                <a:latin typeface="-apple-system"/>
              </a:rPr>
              <a:t>observe the influence of the different features</a:t>
            </a:r>
            <a:r>
              <a:rPr lang="en-US" sz="1800" dirty="0">
                <a:latin typeface="-apple-system"/>
              </a:rPr>
              <a:t>, make </a:t>
            </a:r>
            <a:r>
              <a:rPr lang="en-US" sz="1800" b="1" dirty="0">
                <a:latin typeface="-apple-system"/>
              </a:rPr>
              <a:t>visualizations</a:t>
            </a:r>
            <a:r>
              <a:rPr lang="en-US" sz="1800" dirty="0">
                <a:latin typeface="-apple-system"/>
              </a:rPr>
              <a:t> of several types, </a:t>
            </a:r>
            <a:r>
              <a:rPr lang="en-US" sz="1800" b="1" dirty="0">
                <a:latin typeface="-apple-system"/>
              </a:rPr>
              <a:t>interpret them and draw conclusions </a:t>
            </a:r>
            <a:r>
              <a:rPr lang="en-US" sz="1800" dirty="0">
                <a:latin typeface="-apple-system"/>
              </a:rPr>
              <a:t>for the features to be used for the models to be built. </a:t>
            </a:r>
            <a:r>
              <a:rPr lang="en-US" sz="1800" dirty="0" smtClean="0">
                <a:latin typeface="-apple-system"/>
              </a:rPr>
              <a:t>We </a:t>
            </a:r>
            <a:r>
              <a:rPr lang="en-US" sz="1800" dirty="0">
                <a:latin typeface="-apple-system"/>
              </a:rPr>
              <a:t>were able to use </a:t>
            </a:r>
            <a:r>
              <a:rPr lang="en-US" sz="1800" b="1" dirty="0">
                <a:latin typeface="-apple-system"/>
              </a:rPr>
              <a:t>models</a:t>
            </a:r>
            <a:r>
              <a:rPr lang="en-US" sz="1800" dirty="0">
                <a:latin typeface="-apple-system"/>
              </a:rPr>
              <a:t> we had seen in class but also </a:t>
            </a:r>
            <a:r>
              <a:rPr lang="en-US" sz="1800" b="1" dirty="0">
                <a:latin typeface="-apple-system"/>
              </a:rPr>
              <a:t>discover new ones</a:t>
            </a:r>
            <a:r>
              <a:rPr lang="en-US" sz="1800" dirty="0">
                <a:latin typeface="-apple-system"/>
              </a:rPr>
              <a:t>. And finally, after creating a </a:t>
            </a:r>
            <a:r>
              <a:rPr lang="en-US" sz="1800" dirty="0" smtClean="0">
                <a:latin typeface="-apple-system"/>
              </a:rPr>
              <a:t>performant model</a:t>
            </a:r>
            <a:r>
              <a:rPr lang="en-US" sz="1800" dirty="0">
                <a:latin typeface="-apple-system"/>
              </a:rPr>
              <a:t>, we were able </a:t>
            </a:r>
            <a:r>
              <a:rPr lang="en-US" sz="1800" dirty="0" smtClean="0">
                <a:latin typeface="-apple-system"/>
              </a:rPr>
              <a:t>to present it through a </a:t>
            </a:r>
            <a:r>
              <a:rPr lang="en-US" sz="1800" b="1" dirty="0" smtClean="0">
                <a:latin typeface="-apple-system"/>
              </a:rPr>
              <a:t>nice interface </a:t>
            </a:r>
            <a:r>
              <a:rPr lang="en-US" sz="1800" dirty="0" smtClean="0">
                <a:latin typeface="-apple-system"/>
              </a:rPr>
              <a:t>by </a:t>
            </a:r>
            <a:r>
              <a:rPr lang="en-US" sz="1800" dirty="0">
                <a:latin typeface="-apple-system"/>
              </a:rPr>
              <a:t>creating a </a:t>
            </a:r>
            <a:r>
              <a:rPr lang="en-US" sz="1800" b="1" dirty="0">
                <a:latin typeface="-apple-system"/>
              </a:rPr>
              <a:t>flask application</a:t>
            </a:r>
            <a:r>
              <a:rPr lang="en-US" sz="1800" dirty="0">
                <a:latin typeface="-apple-system"/>
              </a:rPr>
              <a:t>.</a:t>
            </a:r>
            <a:endParaRPr lang="en-US" sz="1800" dirty="0">
              <a:latin typeface="-apple-system"/>
            </a:endParaRPr>
          </a:p>
        </p:txBody>
      </p:sp>
      <p:sp>
        <p:nvSpPr>
          <p:cNvPr id="7" name="Titre 1">
            <a:extLst>
              <a:ext uri="{FF2B5EF4-FFF2-40B4-BE49-F238E27FC236}">
                <a16:creationId xmlns:a16="http://schemas.microsoft.com/office/drawing/2014/main" xmlns="" id="{705BD80D-3E63-4423-A544-531090C8C652}"/>
              </a:ext>
            </a:extLst>
          </p:cNvPr>
          <p:cNvSpPr>
            <a:spLocks noGrp="1"/>
          </p:cNvSpPr>
          <p:nvPr>
            <p:ph type="title"/>
          </p:nvPr>
        </p:nvSpPr>
        <p:spPr>
          <a:xfrm>
            <a:off x="1371601" y="987909"/>
            <a:ext cx="9486900" cy="593242"/>
          </a:xfrm>
        </p:spPr>
        <p:txBody>
          <a:bodyPr anchor="b">
            <a:normAutofit/>
          </a:bodyPr>
          <a:lstStyle/>
          <a:p>
            <a:r>
              <a:rPr lang="es-ES" b="1" dirty="0" smtClean="0"/>
              <a:t>10</a:t>
            </a:r>
            <a:r>
              <a:rPr lang="es-ES" b="1" dirty="0" smtClean="0"/>
              <a:t>. </a:t>
            </a:r>
            <a:r>
              <a:rPr lang="es-ES" b="1" dirty="0" err="1" smtClean="0"/>
              <a:t>Conclusion</a:t>
            </a:r>
            <a:endParaRPr lang="fr-FR" b="1" dirty="0"/>
          </a:p>
        </p:txBody>
      </p:sp>
      <p:sp>
        <p:nvSpPr>
          <p:cNvPr id="9" name="ZoneTexte 8">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pic>
        <p:nvPicPr>
          <p:cNvPr id="11" name="Picture 4">
            <a:extLst>
              <a:ext uri="{FF2B5EF4-FFF2-40B4-BE49-F238E27FC236}">
                <a16:creationId xmlns:a16="http://schemas.microsoft.com/office/drawing/2014/main" xmlns="" id="{29E157D2-7F24-4F66-BE80-3E45C8787A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5231"/>
          <a:stretch/>
        </p:blipFill>
        <p:spPr bwMode="auto">
          <a:xfrm>
            <a:off x="9150511" y="737589"/>
            <a:ext cx="2031839" cy="1320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0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1065791"/>
            <a:ext cx="6393688" cy="813498"/>
          </a:xfrm>
        </p:spPr>
        <p:txBody>
          <a:bodyPr>
            <a:normAutofit/>
          </a:bodyPr>
          <a:lstStyle/>
          <a:p>
            <a:r>
              <a:rPr lang="es-ES" b="1" dirty="0"/>
              <a:t>1. </a:t>
            </a:r>
            <a:r>
              <a:rPr lang="es-ES" b="1" dirty="0" err="1"/>
              <a:t>Introduction</a:t>
            </a:r>
            <a:endParaRPr lang="es-ES" b="1" dirty="0"/>
          </a:p>
        </p:txBody>
      </p:sp>
      <p:sp>
        <p:nvSpPr>
          <p:cNvPr id="3" name="Espace réservé du contenu 2">
            <a:extLst>
              <a:ext uri="{FF2B5EF4-FFF2-40B4-BE49-F238E27FC236}">
                <a16:creationId xmlns="" xmlns:a16="http://schemas.microsoft.com/office/drawing/2014/main" id="{3FFBE9BB-7F49-40EC-A85F-00D0A670C058}"/>
              </a:ext>
            </a:extLst>
          </p:cNvPr>
          <p:cNvSpPr>
            <a:spLocks noGrp="1"/>
          </p:cNvSpPr>
          <p:nvPr>
            <p:ph idx="1"/>
          </p:nvPr>
        </p:nvSpPr>
        <p:spPr>
          <a:xfrm>
            <a:off x="1284850" y="2135938"/>
            <a:ext cx="6339840" cy="3439557"/>
          </a:xfrm>
        </p:spPr>
        <p:txBody>
          <a:bodyPr>
            <a:normAutofit lnSpcReduction="10000"/>
          </a:bodyPr>
          <a:lstStyle/>
          <a:p>
            <a:pPr algn="just">
              <a:lnSpc>
                <a:spcPct val="90000"/>
              </a:lnSpc>
            </a:pPr>
            <a:r>
              <a:rPr lang="en-US" b="0" i="0" dirty="0">
                <a:effectLst/>
                <a:latin typeface="-apple-system"/>
              </a:rPr>
              <a:t>During this project, we had to work on a </a:t>
            </a:r>
            <a:r>
              <a:rPr lang="en-US" b="1" i="0" dirty="0">
                <a:effectLst/>
                <a:latin typeface="-apple-system"/>
              </a:rPr>
              <a:t>dataset</a:t>
            </a:r>
            <a:r>
              <a:rPr lang="en-US" b="0" i="0" dirty="0">
                <a:effectLst/>
                <a:latin typeface="-apple-system"/>
              </a:rPr>
              <a:t> for estimating </a:t>
            </a:r>
            <a:r>
              <a:rPr lang="en-US" b="1" i="0" dirty="0">
                <a:effectLst/>
                <a:latin typeface="-apple-system"/>
              </a:rPr>
              <a:t>Seoul Bike rental demand </a:t>
            </a:r>
            <a:r>
              <a:rPr lang="en-US" b="0" i="0" dirty="0">
                <a:effectLst/>
                <a:latin typeface="-apple-system"/>
              </a:rPr>
              <a:t>based on a panel of </a:t>
            </a:r>
            <a:r>
              <a:rPr lang="en-US" b="1" i="0" dirty="0">
                <a:effectLst/>
                <a:latin typeface="-apple-system"/>
              </a:rPr>
              <a:t>time</a:t>
            </a:r>
            <a:r>
              <a:rPr lang="en-US" b="0" i="0" dirty="0">
                <a:effectLst/>
                <a:latin typeface="-apple-system"/>
              </a:rPr>
              <a:t> and </a:t>
            </a:r>
            <a:r>
              <a:rPr lang="en-US" b="1" i="0" dirty="0">
                <a:effectLst/>
                <a:latin typeface="-apple-system"/>
              </a:rPr>
              <a:t>meteorological criteria</a:t>
            </a:r>
            <a:r>
              <a:rPr lang="en-US" b="0" i="0" dirty="0">
                <a:effectLst/>
                <a:latin typeface="-apple-system"/>
              </a:rPr>
              <a:t>.</a:t>
            </a:r>
          </a:p>
          <a:p>
            <a:pPr algn="just">
              <a:lnSpc>
                <a:spcPct val="90000"/>
              </a:lnSpc>
            </a:pPr>
            <a:r>
              <a:rPr lang="en-US" dirty="0">
                <a:latin typeface="-apple-system"/>
              </a:rPr>
              <a:t>Our purpose is to </a:t>
            </a:r>
            <a:r>
              <a:rPr lang="en-US" b="1" dirty="0">
                <a:latin typeface="-apple-system"/>
              </a:rPr>
              <a:t>visualize</a:t>
            </a:r>
            <a:r>
              <a:rPr lang="en-US" dirty="0">
                <a:latin typeface="-apple-system"/>
              </a:rPr>
              <a:t> and understand the links between our </a:t>
            </a:r>
            <a:r>
              <a:rPr lang="en-US" b="1" dirty="0">
                <a:latin typeface="-apple-system"/>
              </a:rPr>
              <a:t>target feature (‘Rented Bike Count’) </a:t>
            </a:r>
            <a:r>
              <a:rPr lang="en-US" dirty="0">
                <a:latin typeface="-apple-system"/>
              </a:rPr>
              <a:t>and the other variables in order to build a </a:t>
            </a:r>
            <a:r>
              <a:rPr lang="en-US" b="1" dirty="0">
                <a:latin typeface="-apple-system"/>
              </a:rPr>
              <a:t>model </a:t>
            </a:r>
            <a:r>
              <a:rPr lang="en-US" dirty="0">
                <a:latin typeface="-apple-system"/>
              </a:rPr>
              <a:t>using </a:t>
            </a:r>
            <a:r>
              <a:rPr lang="en-US" b="1" dirty="0">
                <a:latin typeface="-apple-system"/>
              </a:rPr>
              <a:t>machine learning </a:t>
            </a:r>
            <a:r>
              <a:rPr lang="en-US" dirty="0">
                <a:latin typeface="-apple-system"/>
              </a:rPr>
              <a:t>methods </a:t>
            </a:r>
            <a:r>
              <a:rPr lang="en-US" b="1" dirty="0">
                <a:latin typeface="-apple-system"/>
              </a:rPr>
              <a:t>to predict the amount of bike rented in the future</a:t>
            </a:r>
            <a:r>
              <a:rPr lang="en-US" dirty="0">
                <a:latin typeface="-apple-system"/>
              </a:rPr>
              <a:t> according to the selected features.</a:t>
            </a:r>
            <a:endParaRPr lang="en-US" b="0" i="0" dirty="0">
              <a:effectLst/>
              <a:latin typeface="-apple-system"/>
            </a:endParaRPr>
          </a:p>
        </p:txBody>
      </p:sp>
      <p:pic>
        <p:nvPicPr>
          <p:cNvPr id="7" name="Image 6">
            <a:extLst>
              <a:ext uri="{FF2B5EF4-FFF2-40B4-BE49-F238E27FC236}">
                <a16:creationId xmlns="" xmlns:a16="http://schemas.microsoft.com/office/drawing/2014/main" id="{6D2AB11D-6ACE-4EF8-98CF-01CFB65D6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50" y="2076450"/>
            <a:ext cx="2705100" cy="2705100"/>
          </a:xfrm>
          <a:prstGeom prst="rect">
            <a:avLst/>
          </a:prstGeom>
        </p:spPr>
      </p:pic>
      <p:sp>
        <p:nvSpPr>
          <p:cNvPr id="10" name="ZoneTexte 9">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061716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868345"/>
            <a:ext cx="8641028" cy="813498"/>
          </a:xfrm>
        </p:spPr>
        <p:txBody>
          <a:bodyPr>
            <a:normAutofit/>
          </a:bodyPr>
          <a:lstStyle/>
          <a:p>
            <a:r>
              <a:rPr lang="es-ES" b="1" cap="none" dirty="0"/>
              <a:t>2. IMPORTATION OF THE DATASET</a:t>
            </a:r>
          </a:p>
        </p:txBody>
      </p:sp>
      <p:sp>
        <p:nvSpPr>
          <p:cNvPr id="3" name="Espace réservé du contenu 2">
            <a:extLst>
              <a:ext uri="{FF2B5EF4-FFF2-40B4-BE49-F238E27FC236}">
                <a16:creationId xmlns="" xmlns:a16="http://schemas.microsoft.com/office/drawing/2014/main" id="{3FFBE9BB-7F49-40EC-A85F-00D0A670C058}"/>
              </a:ext>
            </a:extLst>
          </p:cNvPr>
          <p:cNvSpPr>
            <a:spLocks noGrp="1"/>
          </p:cNvSpPr>
          <p:nvPr>
            <p:ph idx="1"/>
          </p:nvPr>
        </p:nvSpPr>
        <p:spPr>
          <a:xfrm>
            <a:off x="1284850" y="2135938"/>
            <a:ext cx="5659289" cy="3439557"/>
          </a:xfrm>
        </p:spPr>
        <p:txBody>
          <a:bodyPr>
            <a:normAutofit/>
          </a:bodyPr>
          <a:lstStyle/>
          <a:p>
            <a:pPr>
              <a:lnSpc>
                <a:spcPct val="90000"/>
              </a:lnSpc>
            </a:pPr>
            <a:r>
              <a:rPr lang="en-US" dirty="0">
                <a:latin typeface="-apple-system"/>
              </a:rPr>
              <a:t>We first imported all the libraries we needed for our project </a:t>
            </a:r>
            <a:r>
              <a:rPr lang="en-US" sz="1800" dirty="0">
                <a:latin typeface="-apple-system"/>
              </a:rPr>
              <a:t>(we kept adding more libraries to the code chunk throughout the project)</a:t>
            </a:r>
          </a:p>
          <a:p>
            <a:pPr>
              <a:lnSpc>
                <a:spcPct val="90000"/>
              </a:lnSpc>
            </a:pPr>
            <a:endParaRPr lang="en-US" dirty="0">
              <a:latin typeface="-apple-system"/>
            </a:endParaRPr>
          </a:p>
          <a:p>
            <a:pPr>
              <a:lnSpc>
                <a:spcPct val="90000"/>
              </a:lnSpc>
            </a:pPr>
            <a:endParaRPr lang="en-US" dirty="0">
              <a:latin typeface="-apple-system"/>
            </a:endParaRPr>
          </a:p>
          <a:p>
            <a:pPr>
              <a:lnSpc>
                <a:spcPct val="90000"/>
              </a:lnSpc>
            </a:pPr>
            <a:r>
              <a:rPr lang="en-US" dirty="0">
                <a:latin typeface="-apple-system"/>
              </a:rPr>
              <a:t>… and the dataset on our notebook</a:t>
            </a:r>
          </a:p>
          <a:p>
            <a:pPr>
              <a:lnSpc>
                <a:spcPct val="90000"/>
              </a:lnSpc>
            </a:pPr>
            <a:endParaRPr lang="en-US" dirty="0">
              <a:latin typeface="-apple-system"/>
            </a:endParaRPr>
          </a:p>
          <a:p>
            <a:pPr>
              <a:lnSpc>
                <a:spcPct val="90000"/>
              </a:lnSpc>
            </a:pPr>
            <a:endParaRPr lang="en-US" dirty="0">
              <a:latin typeface="-apple-system"/>
            </a:endParaRPr>
          </a:p>
        </p:txBody>
      </p:sp>
      <p:pic>
        <p:nvPicPr>
          <p:cNvPr id="5" name="Image 4">
            <a:extLst>
              <a:ext uri="{FF2B5EF4-FFF2-40B4-BE49-F238E27FC236}">
                <a16:creationId xmlns="" xmlns:a16="http://schemas.microsoft.com/office/drawing/2014/main" id="{F3C3F9B7-6E07-48D5-8E0A-ED5E181AA22C}"/>
              </a:ext>
            </a:extLst>
          </p:cNvPr>
          <p:cNvPicPr>
            <a:picLocks noChangeAspect="1"/>
          </p:cNvPicPr>
          <p:nvPr/>
        </p:nvPicPr>
        <p:blipFill>
          <a:blip r:embed="rId2"/>
          <a:stretch>
            <a:fillRect/>
          </a:stretch>
        </p:blipFill>
        <p:spPr>
          <a:xfrm>
            <a:off x="1284850" y="4845148"/>
            <a:ext cx="8820150" cy="685800"/>
          </a:xfrm>
          <a:prstGeom prst="rect">
            <a:avLst/>
          </a:prstGeom>
        </p:spPr>
      </p:pic>
      <p:pic>
        <p:nvPicPr>
          <p:cNvPr id="8" name="Image 7">
            <a:extLst>
              <a:ext uri="{FF2B5EF4-FFF2-40B4-BE49-F238E27FC236}">
                <a16:creationId xmlns="" xmlns:a16="http://schemas.microsoft.com/office/drawing/2014/main" id="{1C0EA24B-F033-4683-85DD-06B7104F5DE7}"/>
              </a:ext>
            </a:extLst>
          </p:cNvPr>
          <p:cNvPicPr>
            <a:picLocks noChangeAspect="1"/>
          </p:cNvPicPr>
          <p:nvPr/>
        </p:nvPicPr>
        <p:blipFill>
          <a:blip r:embed="rId3"/>
          <a:stretch>
            <a:fillRect/>
          </a:stretch>
        </p:blipFill>
        <p:spPr>
          <a:xfrm>
            <a:off x="7153274" y="2135938"/>
            <a:ext cx="4352925" cy="1628775"/>
          </a:xfrm>
          <a:prstGeom prst="rect">
            <a:avLst/>
          </a:prstGeom>
        </p:spPr>
      </p:pic>
      <p:sp>
        <p:nvSpPr>
          <p:cNvPr id="9" name="ZoneTexte 8">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3735376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1065791"/>
            <a:ext cx="6393688" cy="813498"/>
          </a:xfrm>
        </p:spPr>
        <p:txBody>
          <a:bodyPr>
            <a:normAutofit/>
          </a:bodyPr>
          <a:lstStyle/>
          <a:p>
            <a:r>
              <a:rPr lang="es-ES" b="1" dirty="0"/>
              <a:t>3. Data </a:t>
            </a:r>
            <a:r>
              <a:rPr lang="es-ES" b="1" dirty="0" err="1"/>
              <a:t>exploration</a:t>
            </a:r>
            <a:endParaRPr lang="es-ES" b="1" dirty="0"/>
          </a:p>
        </p:txBody>
      </p:sp>
      <p:sp>
        <p:nvSpPr>
          <p:cNvPr id="3" name="Espace réservé du contenu 2">
            <a:extLst>
              <a:ext uri="{FF2B5EF4-FFF2-40B4-BE49-F238E27FC236}">
                <a16:creationId xmlns="" xmlns:a16="http://schemas.microsoft.com/office/drawing/2014/main" id="{3FFBE9BB-7F49-40EC-A85F-00D0A670C058}"/>
              </a:ext>
            </a:extLst>
          </p:cNvPr>
          <p:cNvSpPr>
            <a:spLocks noGrp="1"/>
          </p:cNvSpPr>
          <p:nvPr>
            <p:ph idx="1"/>
          </p:nvPr>
        </p:nvSpPr>
        <p:spPr>
          <a:xfrm>
            <a:off x="1284850" y="2135938"/>
            <a:ext cx="8813307" cy="3439557"/>
          </a:xfrm>
        </p:spPr>
        <p:txBody>
          <a:bodyPr>
            <a:normAutofit fontScale="70000" lnSpcReduction="20000"/>
          </a:bodyPr>
          <a:lstStyle/>
          <a:p>
            <a:pPr marL="0" indent="0">
              <a:lnSpc>
                <a:spcPct val="90000"/>
              </a:lnSpc>
              <a:buNone/>
            </a:pPr>
            <a:r>
              <a:rPr lang="en-US" sz="2300" dirty="0">
                <a:latin typeface="-apple-system"/>
              </a:rPr>
              <a:t>We then explored the </a:t>
            </a:r>
            <a:r>
              <a:rPr lang="en-US" sz="2300" b="1" dirty="0">
                <a:latin typeface="-apple-system"/>
              </a:rPr>
              <a:t>features of our dataset</a:t>
            </a:r>
            <a:r>
              <a:rPr lang="en-US" sz="2300" dirty="0">
                <a:latin typeface="-apple-system"/>
              </a:rPr>
              <a:t>: </a:t>
            </a:r>
          </a:p>
          <a:p>
            <a:pPr>
              <a:lnSpc>
                <a:spcPct val="90000"/>
              </a:lnSpc>
            </a:pPr>
            <a:r>
              <a:rPr lang="en-US" sz="2300" b="1" dirty="0">
                <a:latin typeface="-apple-system"/>
              </a:rPr>
              <a:t>14 features and 8760 records</a:t>
            </a:r>
          </a:p>
          <a:p>
            <a:pPr>
              <a:lnSpc>
                <a:spcPct val="90000"/>
              </a:lnSpc>
            </a:pPr>
            <a:r>
              <a:rPr lang="en-US" sz="2300" dirty="0">
                <a:latin typeface="-apple-system"/>
              </a:rPr>
              <a:t>The target value is </a:t>
            </a:r>
            <a:r>
              <a:rPr lang="en-US" sz="2300" b="1" dirty="0">
                <a:latin typeface="-apple-system"/>
              </a:rPr>
              <a:t>‘Rented Bike Count’</a:t>
            </a:r>
          </a:p>
          <a:p>
            <a:pPr marL="0" indent="0">
              <a:lnSpc>
                <a:spcPct val="90000"/>
              </a:lnSpc>
              <a:buNone/>
            </a:pPr>
            <a:endParaRPr lang="en-US" sz="2300" dirty="0">
              <a:latin typeface="-apple-system"/>
            </a:endParaRPr>
          </a:p>
          <a:p>
            <a:pPr marL="0" indent="0">
              <a:lnSpc>
                <a:spcPct val="90000"/>
              </a:lnSpc>
              <a:buNone/>
            </a:pPr>
            <a:r>
              <a:rPr lang="en-US" sz="2300" dirty="0">
                <a:latin typeface="-apple-system"/>
              </a:rPr>
              <a:t>The features related to…</a:t>
            </a:r>
          </a:p>
          <a:p>
            <a:pPr marL="0" indent="0">
              <a:lnSpc>
                <a:spcPct val="90000"/>
              </a:lnSpc>
              <a:buNone/>
            </a:pPr>
            <a:r>
              <a:rPr lang="en-US" sz="2300" dirty="0">
                <a:latin typeface="-apple-system"/>
              </a:rPr>
              <a:t> </a:t>
            </a:r>
            <a:r>
              <a:rPr lang="en-US" sz="2300" b="1" dirty="0">
                <a:latin typeface="-apple-system"/>
              </a:rPr>
              <a:t>Time periods: </a:t>
            </a:r>
            <a:endParaRPr lang="en-US" sz="2300" dirty="0">
              <a:latin typeface="-apple-system"/>
            </a:endParaRPr>
          </a:p>
          <a:p>
            <a:pPr>
              <a:lnSpc>
                <a:spcPct val="90000"/>
              </a:lnSpc>
            </a:pPr>
            <a:r>
              <a:rPr lang="en-US" sz="2300" dirty="0">
                <a:latin typeface="-apple-system"/>
              </a:rPr>
              <a:t>Date </a:t>
            </a:r>
            <a:r>
              <a:rPr lang="en-US" sz="2000" i="1" dirty="0">
                <a:latin typeface="-apple-system"/>
              </a:rPr>
              <a:t>(from 01/12/2017 to 30/11/2018)</a:t>
            </a:r>
            <a:endParaRPr lang="en-US" sz="2300" i="1" dirty="0">
              <a:latin typeface="-apple-system"/>
            </a:endParaRPr>
          </a:p>
          <a:p>
            <a:pPr>
              <a:lnSpc>
                <a:spcPct val="90000"/>
              </a:lnSpc>
            </a:pPr>
            <a:r>
              <a:rPr lang="en-US" sz="2300" dirty="0">
                <a:latin typeface="-apple-system"/>
              </a:rPr>
              <a:t>Hour</a:t>
            </a:r>
          </a:p>
          <a:p>
            <a:pPr>
              <a:lnSpc>
                <a:spcPct val="90000"/>
              </a:lnSpc>
            </a:pPr>
            <a:r>
              <a:rPr lang="en-US" sz="2300" dirty="0">
                <a:latin typeface="-apple-system"/>
              </a:rPr>
              <a:t>Seasons </a:t>
            </a:r>
          </a:p>
          <a:p>
            <a:pPr>
              <a:lnSpc>
                <a:spcPct val="90000"/>
              </a:lnSpc>
            </a:pPr>
            <a:r>
              <a:rPr lang="en-US" sz="2300" dirty="0">
                <a:latin typeface="-apple-system"/>
              </a:rPr>
              <a:t>Holiday </a:t>
            </a:r>
          </a:p>
          <a:p>
            <a:pPr>
              <a:lnSpc>
                <a:spcPct val="90000"/>
              </a:lnSpc>
            </a:pPr>
            <a:r>
              <a:rPr lang="en-US" sz="2300" dirty="0">
                <a:latin typeface="-apple-system"/>
              </a:rPr>
              <a:t>Functioning Day (</a:t>
            </a:r>
            <a:r>
              <a:rPr lang="en-US" sz="2300" dirty="0" err="1">
                <a:latin typeface="-apple-system"/>
              </a:rPr>
              <a:t>FDay</a:t>
            </a:r>
            <a:r>
              <a:rPr lang="en-US" sz="2300" dirty="0">
                <a:latin typeface="-apple-system"/>
              </a:rPr>
              <a:t>)</a:t>
            </a:r>
          </a:p>
          <a:p>
            <a:pPr>
              <a:lnSpc>
                <a:spcPct val="90000"/>
              </a:lnSpc>
            </a:pPr>
            <a:endParaRPr lang="en-US" dirty="0">
              <a:latin typeface="-apple-system"/>
            </a:endParaRPr>
          </a:p>
        </p:txBody>
      </p:sp>
      <p:sp>
        <p:nvSpPr>
          <p:cNvPr id="13" name="ZoneTexte 12">
            <a:extLst>
              <a:ext uri="{FF2B5EF4-FFF2-40B4-BE49-F238E27FC236}">
                <a16:creationId xmlns="" xmlns:a16="http://schemas.microsoft.com/office/drawing/2014/main" id="{FE94B486-5AE4-49C0-8392-6D7800B66FE9}"/>
              </a:ext>
            </a:extLst>
          </p:cNvPr>
          <p:cNvSpPr txBox="1"/>
          <p:nvPr/>
        </p:nvSpPr>
        <p:spPr>
          <a:xfrm>
            <a:off x="6719453" y="3491723"/>
            <a:ext cx="3419765" cy="2680477"/>
          </a:xfrm>
          <a:prstGeom prst="rect">
            <a:avLst/>
          </a:prstGeom>
          <a:noFill/>
        </p:spPr>
        <p:txBody>
          <a:bodyPr wrap="square">
            <a:spAutoFit/>
          </a:bodyPr>
          <a:lstStyle/>
          <a:p>
            <a:pPr>
              <a:lnSpc>
                <a:spcPct val="70000"/>
              </a:lnSpc>
              <a:spcBef>
                <a:spcPts val="1000"/>
              </a:spcBef>
              <a:buSzPct val="70000"/>
              <a:buFont typeface="Arial" panose="020B0604020202020204" pitchFamily="34" charset="0"/>
            </a:pPr>
            <a:r>
              <a:rPr lang="fr-FR" sz="1600" b="1" dirty="0" err="1">
                <a:solidFill>
                  <a:schemeClr val="tx2"/>
                </a:solidFill>
                <a:latin typeface="-apple-system"/>
              </a:rPr>
              <a:t>Weather</a:t>
            </a:r>
            <a:r>
              <a:rPr lang="fr-FR" sz="1600" b="1" dirty="0">
                <a:solidFill>
                  <a:schemeClr val="tx2"/>
                </a:solidFill>
                <a:latin typeface="-apple-system"/>
              </a:rPr>
              <a:t> </a:t>
            </a:r>
            <a:r>
              <a:rPr lang="fr-FR" sz="1600" b="1" dirty="0" err="1">
                <a:solidFill>
                  <a:schemeClr val="tx2"/>
                </a:solidFill>
                <a:latin typeface="-apple-system"/>
              </a:rPr>
              <a:t>criteria</a:t>
            </a:r>
            <a:r>
              <a:rPr lang="fr-FR" sz="1600" b="1" dirty="0">
                <a:solidFill>
                  <a:schemeClr val="tx2"/>
                </a:solidFill>
                <a:latin typeface="-apple-system"/>
              </a:rPr>
              <a:t>: </a:t>
            </a:r>
          </a:p>
          <a:p>
            <a:pPr marL="285750" indent="-285750">
              <a:lnSpc>
                <a:spcPct val="70000"/>
              </a:lnSpc>
              <a:spcBef>
                <a:spcPts val="1000"/>
              </a:spcBef>
              <a:buSzPct val="70000"/>
              <a:buFont typeface="Arial" panose="020B0604020202020204" pitchFamily="34" charset="0"/>
              <a:buChar char="•"/>
            </a:pPr>
            <a:r>
              <a:rPr lang="fr-FR" sz="1600" dirty="0" err="1">
                <a:solidFill>
                  <a:schemeClr val="tx2"/>
                </a:solidFill>
                <a:latin typeface="-apple-system"/>
              </a:rPr>
              <a:t>Temperature</a:t>
            </a:r>
            <a:r>
              <a:rPr lang="fr-FR" sz="1600" dirty="0">
                <a:solidFill>
                  <a:schemeClr val="tx2"/>
                </a:solidFill>
                <a:latin typeface="-apple-system"/>
              </a:rPr>
              <a:t> (Temp)</a:t>
            </a:r>
          </a:p>
          <a:p>
            <a:pPr marL="285750" indent="-285750">
              <a:lnSpc>
                <a:spcPct val="70000"/>
              </a:lnSpc>
              <a:spcBef>
                <a:spcPts val="1000"/>
              </a:spcBef>
              <a:buSzPct val="70000"/>
              <a:buFont typeface="Arial" panose="020B0604020202020204" pitchFamily="34" charset="0"/>
              <a:buChar char="•"/>
            </a:pPr>
            <a:r>
              <a:rPr lang="fr-FR" sz="1600" dirty="0" err="1">
                <a:solidFill>
                  <a:schemeClr val="tx2"/>
                </a:solidFill>
                <a:latin typeface="-apple-system"/>
              </a:rPr>
              <a:t>Humidity</a:t>
            </a:r>
            <a:r>
              <a:rPr lang="fr-FR" sz="1600" dirty="0">
                <a:solidFill>
                  <a:schemeClr val="tx2"/>
                </a:solidFill>
                <a:latin typeface="-apple-system"/>
              </a:rPr>
              <a:t> (Hum)</a:t>
            </a:r>
          </a:p>
          <a:p>
            <a:pPr marL="285750" indent="-285750">
              <a:lnSpc>
                <a:spcPct val="70000"/>
              </a:lnSpc>
              <a:spcBef>
                <a:spcPts val="1000"/>
              </a:spcBef>
              <a:buSzPct val="70000"/>
              <a:buFont typeface="Arial" panose="020B0604020202020204" pitchFamily="34" charset="0"/>
              <a:buChar char="•"/>
            </a:pPr>
            <a:r>
              <a:rPr lang="fr-FR" sz="1600" dirty="0">
                <a:solidFill>
                  <a:schemeClr val="tx2"/>
                </a:solidFill>
                <a:latin typeface="-apple-system"/>
              </a:rPr>
              <a:t>Wind speed (Wind)</a:t>
            </a:r>
          </a:p>
          <a:p>
            <a:pPr marL="285750" indent="-285750">
              <a:lnSpc>
                <a:spcPct val="70000"/>
              </a:lnSpc>
              <a:spcBef>
                <a:spcPts val="1000"/>
              </a:spcBef>
              <a:buSzPct val="70000"/>
              <a:buFont typeface="Arial" panose="020B0604020202020204" pitchFamily="34" charset="0"/>
              <a:buChar char="•"/>
            </a:pPr>
            <a:r>
              <a:rPr lang="fr-FR" sz="1600" dirty="0" err="1">
                <a:solidFill>
                  <a:schemeClr val="tx2"/>
                </a:solidFill>
                <a:latin typeface="-apple-system"/>
              </a:rPr>
              <a:t>Visibility</a:t>
            </a:r>
            <a:r>
              <a:rPr lang="fr-FR" sz="1600" dirty="0">
                <a:solidFill>
                  <a:schemeClr val="tx2"/>
                </a:solidFill>
                <a:latin typeface="-apple-system"/>
              </a:rPr>
              <a:t> (Vis)</a:t>
            </a:r>
          </a:p>
          <a:p>
            <a:pPr marL="285750" indent="-285750">
              <a:lnSpc>
                <a:spcPct val="70000"/>
              </a:lnSpc>
              <a:spcBef>
                <a:spcPts val="1000"/>
              </a:spcBef>
              <a:buSzPct val="70000"/>
              <a:buFont typeface="Arial" panose="020B0604020202020204" pitchFamily="34" charset="0"/>
              <a:buChar char="•"/>
            </a:pPr>
            <a:r>
              <a:rPr lang="fr-FR" sz="1600" dirty="0" err="1">
                <a:solidFill>
                  <a:schemeClr val="tx2"/>
                </a:solidFill>
                <a:latin typeface="-apple-system"/>
              </a:rPr>
              <a:t>Dew</a:t>
            </a:r>
            <a:r>
              <a:rPr lang="fr-FR" sz="1600" dirty="0">
                <a:solidFill>
                  <a:schemeClr val="tx2"/>
                </a:solidFill>
                <a:latin typeface="-apple-system"/>
              </a:rPr>
              <a:t> point </a:t>
            </a:r>
            <a:r>
              <a:rPr lang="fr-FR" sz="1600" dirty="0" err="1">
                <a:solidFill>
                  <a:schemeClr val="tx2"/>
                </a:solidFill>
                <a:latin typeface="-apple-system"/>
              </a:rPr>
              <a:t>temperature</a:t>
            </a:r>
            <a:r>
              <a:rPr lang="fr-FR" sz="1600" dirty="0">
                <a:solidFill>
                  <a:schemeClr val="tx2"/>
                </a:solidFill>
                <a:latin typeface="-apple-system"/>
              </a:rPr>
              <a:t> (</a:t>
            </a:r>
            <a:r>
              <a:rPr lang="fr-FR" sz="1600" dirty="0" err="1">
                <a:solidFill>
                  <a:schemeClr val="tx2"/>
                </a:solidFill>
                <a:latin typeface="-apple-system"/>
              </a:rPr>
              <a:t>Dew</a:t>
            </a:r>
            <a:r>
              <a:rPr lang="fr-FR" sz="1600" dirty="0">
                <a:solidFill>
                  <a:schemeClr val="tx2"/>
                </a:solidFill>
                <a:latin typeface="-apple-system"/>
              </a:rPr>
              <a:t>)</a:t>
            </a:r>
          </a:p>
          <a:p>
            <a:pPr marL="285750" indent="-285750">
              <a:lnSpc>
                <a:spcPct val="70000"/>
              </a:lnSpc>
              <a:spcBef>
                <a:spcPts val="1000"/>
              </a:spcBef>
              <a:buSzPct val="70000"/>
              <a:buFont typeface="Arial" panose="020B0604020202020204" pitchFamily="34" charset="0"/>
              <a:buChar char="•"/>
            </a:pPr>
            <a:r>
              <a:rPr lang="fr-FR" sz="1600" dirty="0">
                <a:solidFill>
                  <a:schemeClr val="tx2"/>
                </a:solidFill>
                <a:latin typeface="-apple-system"/>
              </a:rPr>
              <a:t>Solar Radiation (Solar)</a:t>
            </a:r>
          </a:p>
          <a:p>
            <a:pPr marL="285750" indent="-285750">
              <a:lnSpc>
                <a:spcPct val="70000"/>
              </a:lnSpc>
              <a:spcBef>
                <a:spcPts val="1000"/>
              </a:spcBef>
              <a:buSzPct val="70000"/>
              <a:buFont typeface="Arial" panose="020B0604020202020204" pitchFamily="34" charset="0"/>
              <a:buChar char="•"/>
            </a:pPr>
            <a:r>
              <a:rPr lang="fr-FR" sz="1600" dirty="0" err="1">
                <a:solidFill>
                  <a:schemeClr val="tx2"/>
                </a:solidFill>
                <a:latin typeface="-apple-system"/>
              </a:rPr>
              <a:t>Rainfall</a:t>
            </a:r>
            <a:r>
              <a:rPr lang="fr-FR" sz="1600" dirty="0">
                <a:solidFill>
                  <a:schemeClr val="tx2"/>
                </a:solidFill>
                <a:latin typeface="-apple-system"/>
              </a:rPr>
              <a:t> (Rain)</a:t>
            </a:r>
          </a:p>
          <a:p>
            <a:pPr marL="285750" indent="-285750">
              <a:lnSpc>
                <a:spcPct val="70000"/>
              </a:lnSpc>
              <a:spcBef>
                <a:spcPts val="1000"/>
              </a:spcBef>
              <a:buSzPct val="70000"/>
              <a:buFont typeface="Arial" panose="020B0604020202020204" pitchFamily="34" charset="0"/>
              <a:buChar char="•"/>
            </a:pPr>
            <a:r>
              <a:rPr lang="fr-FR" sz="1600" dirty="0" err="1">
                <a:solidFill>
                  <a:schemeClr val="tx2"/>
                </a:solidFill>
                <a:latin typeface="-apple-system"/>
              </a:rPr>
              <a:t>Snowfall</a:t>
            </a:r>
            <a:r>
              <a:rPr lang="fr-FR" sz="1600" dirty="0">
                <a:solidFill>
                  <a:schemeClr val="tx2"/>
                </a:solidFill>
                <a:latin typeface="-apple-system"/>
              </a:rPr>
              <a:t> (Snow)</a:t>
            </a:r>
          </a:p>
        </p:txBody>
      </p:sp>
      <p:pic>
        <p:nvPicPr>
          <p:cNvPr id="17" name="Image 16">
            <a:extLst>
              <a:ext uri="{FF2B5EF4-FFF2-40B4-BE49-F238E27FC236}">
                <a16:creationId xmlns="" xmlns:a16="http://schemas.microsoft.com/office/drawing/2014/main" id="{0448FFAD-BB3F-4D4E-BD40-32CF8C9A1EF7}"/>
              </a:ext>
            </a:extLst>
          </p:cNvPr>
          <p:cNvPicPr>
            <a:picLocks noChangeAspect="1"/>
          </p:cNvPicPr>
          <p:nvPr/>
        </p:nvPicPr>
        <p:blipFill>
          <a:blip r:embed="rId2"/>
          <a:stretch>
            <a:fillRect/>
          </a:stretch>
        </p:blipFill>
        <p:spPr>
          <a:xfrm>
            <a:off x="5871728" y="2323518"/>
            <a:ext cx="847725" cy="571500"/>
          </a:xfrm>
          <a:prstGeom prst="rect">
            <a:avLst/>
          </a:prstGeom>
        </p:spPr>
      </p:pic>
      <p:pic>
        <p:nvPicPr>
          <p:cNvPr id="19" name="Image 18">
            <a:extLst>
              <a:ext uri="{FF2B5EF4-FFF2-40B4-BE49-F238E27FC236}">
                <a16:creationId xmlns="" xmlns:a16="http://schemas.microsoft.com/office/drawing/2014/main" id="{414C4C14-E5D7-46D7-A6EC-CAE7A85BC5DB}"/>
              </a:ext>
            </a:extLst>
          </p:cNvPr>
          <p:cNvPicPr>
            <a:picLocks noChangeAspect="1"/>
          </p:cNvPicPr>
          <p:nvPr/>
        </p:nvPicPr>
        <p:blipFill rotWithShape="1">
          <a:blip r:embed="rId3"/>
          <a:srcRect r="25751"/>
          <a:stretch/>
        </p:blipFill>
        <p:spPr>
          <a:xfrm>
            <a:off x="7238416" y="1804204"/>
            <a:ext cx="4000734" cy="1430870"/>
          </a:xfrm>
          <a:prstGeom prst="rect">
            <a:avLst/>
          </a:prstGeom>
        </p:spPr>
      </p:pic>
      <p:sp>
        <p:nvSpPr>
          <p:cNvPr id="10" name="ZoneTexte 9">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3074360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1065791"/>
            <a:ext cx="6393688" cy="813498"/>
          </a:xfrm>
        </p:spPr>
        <p:txBody>
          <a:bodyPr>
            <a:normAutofit/>
          </a:bodyPr>
          <a:lstStyle/>
          <a:p>
            <a:r>
              <a:rPr lang="es-ES" b="1" dirty="0"/>
              <a:t>3. Data </a:t>
            </a:r>
            <a:r>
              <a:rPr lang="es-ES" b="1" dirty="0" err="1"/>
              <a:t>exploration</a:t>
            </a:r>
            <a:endParaRPr lang="es-ES" b="1" dirty="0"/>
          </a:p>
        </p:txBody>
      </p:sp>
      <p:sp>
        <p:nvSpPr>
          <p:cNvPr id="3" name="Espace réservé du contenu 2">
            <a:extLst>
              <a:ext uri="{FF2B5EF4-FFF2-40B4-BE49-F238E27FC236}">
                <a16:creationId xmlns="" xmlns:a16="http://schemas.microsoft.com/office/drawing/2014/main" id="{3FFBE9BB-7F49-40EC-A85F-00D0A670C058}"/>
              </a:ext>
            </a:extLst>
          </p:cNvPr>
          <p:cNvSpPr>
            <a:spLocks noGrp="1"/>
          </p:cNvSpPr>
          <p:nvPr>
            <p:ph idx="1"/>
          </p:nvPr>
        </p:nvSpPr>
        <p:spPr>
          <a:xfrm>
            <a:off x="1284850" y="2419274"/>
            <a:ext cx="5489437" cy="3439557"/>
          </a:xfrm>
        </p:spPr>
        <p:txBody>
          <a:bodyPr>
            <a:normAutofit/>
          </a:bodyPr>
          <a:lstStyle/>
          <a:p>
            <a:r>
              <a:rPr lang="en-US" sz="2000" dirty="0">
                <a:latin typeface="-apple-system"/>
              </a:rPr>
              <a:t>Luckily, our dataset </a:t>
            </a:r>
            <a:r>
              <a:rPr lang="en-US" sz="2000" b="1" dirty="0">
                <a:latin typeface="-apple-system"/>
              </a:rPr>
              <a:t>did not contain any null value</a:t>
            </a:r>
          </a:p>
          <a:p>
            <a:r>
              <a:rPr lang="en-US" sz="2000" dirty="0">
                <a:latin typeface="-apple-system"/>
              </a:rPr>
              <a:t>Here are the types of each feature:</a:t>
            </a:r>
          </a:p>
          <a:p>
            <a:r>
              <a:rPr lang="en-US" sz="2000" dirty="0">
                <a:latin typeface="-apple-system"/>
              </a:rPr>
              <a:t>All the columns seem </a:t>
            </a:r>
            <a:r>
              <a:rPr lang="en-US" sz="2000" b="1" dirty="0">
                <a:latin typeface="-apple-system"/>
              </a:rPr>
              <a:t>useful</a:t>
            </a:r>
            <a:r>
              <a:rPr lang="en-US" sz="2000" dirty="0">
                <a:latin typeface="-apple-system"/>
              </a:rPr>
              <a:t> to our project, so we decided not to remove any.</a:t>
            </a:r>
          </a:p>
          <a:p>
            <a:endParaRPr lang="en-US" dirty="0">
              <a:latin typeface="-apple-system"/>
            </a:endParaRPr>
          </a:p>
        </p:txBody>
      </p:sp>
      <p:pic>
        <p:nvPicPr>
          <p:cNvPr id="5" name="Image 4">
            <a:extLst>
              <a:ext uri="{FF2B5EF4-FFF2-40B4-BE49-F238E27FC236}">
                <a16:creationId xmlns="" xmlns:a16="http://schemas.microsoft.com/office/drawing/2014/main" id="{E9C27467-61CA-451E-8B62-E7BD655A0178}"/>
              </a:ext>
            </a:extLst>
          </p:cNvPr>
          <p:cNvPicPr>
            <a:picLocks noChangeAspect="1"/>
          </p:cNvPicPr>
          <p:nvPr/>
        </p:nvPicPr>
        <p:blipFill>
          <a:blip r:embed="rId2"/>
          <a:stretch>
            <a:fillRect/>
          </a:stretch>
        </p:blipFill>
        <p:spPr>
          <a:xfrm>
            <a:off x="7582699" y="2244040"/>
            <a:ext cx="3324451" cy="2994256"/>
          </a:xfrm>
          <a:prstGeom prst="rect">
            <a:avLst/>
          </a:prstGeom>
        </p:spPr>
      </p:pic>
      <p:sp>
        <p:nvSpPr>
          <p:cNvPr id="8" name="ZoneTexte 7">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67557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1065791"/>
            <a:ext cx="6393688" cy="813498"/>
          </a:xfrm>
        </p:spPr>
        <p:txBody>
          <a:bodyPr>
            <a:normAutofit/>
          </a:bodyPr>
          <a:lstStyle/>
          <a:p>
            <a:r>
              <a:rPr lang="es-ES" b="1" dirty="0"/>
              <a:t>4. Data </a:t>
            </a:r>
            <a:r>
              <a:rPr lang="es-ES" b="1" dirty="0" err="1"/>
              <a:t>cleaning</a:t>
            </a:r>
            <a:endParaRPr lang="es-ES" b="1" dirty="0"/>
          </a:p>
        </p:txBody>
      </p:sp>
      <p:sp>
        <p:nvSpPr>
          <p:cNvPr id="3" name="Espace réservé du contenu 2">
            <a:extLst>
              <a:ext uri="{FF2B5EF4-FFF2-40B4-BE49-F238E27FC236}">
                <a16:creationId xmlns="" xmlns:a16="http://schemas.microsoft.com/office/drawing/2014/main" id="{3FFBE9BB-7F49-40EC-A85F-00D0A670C058}"/>
              </a:ext>
            </a:extLst>
          </p:cNvPr>
          <p:cNvSpPr>
            <a:spLocks noGrp="1"/>
          </p:cNvSpPr>
          <p:nvPr>
            <p:ph idx="1"/>
          </p:nvPr>
        </p:nvSpPr>
        <p:spPr>
          <a:xfrm>
            <a:off x="1284849" y="2135938"/>
            <a:ext cx="9157863" cy="3439557"/>
          </a:xfrm>
        </p:spPr>
        <p:txBody>
          <a:bodyPr>
            <a:normAutofit/>
          </a:bodyPr>
          <a:lstStyle/>
          <a:p>
            <a:r>
              <a:rPr lang="en-US" sz="2000" dirty="0">
                <a:latin typeface="-apple-system"/>
              </a:rPr>
              <a:t>We abbreviated and </a:t>
            </a:r>
            <a:r>
              <a:rPr lang="en-US" sz="2000" b="1" dirty="0">
                <a:latin typeface="-apple-system"/>
              </a:rPr>
              <a:t>renamed</a:t>
            </a:r>
            <a:r>
              <a:rPr lang="en-US" sz="2000" dirty="0">
                <a:latin typeface="-apple-system"/>
              </a:rPr>
              <a:t> the columns</a:t>
            </a:r>
          </a:p>
          <a:p>
            <a:endParaRPr lang="en-US" sz="2000" dirty="0">
              <a:latin typeface="-apple-system"/>
            </a:endParaRPr>
          </a:p>
          <a:p>
            <a:endParaRPr lang="en-US" sz="2000" dirty="0">
              <a:latin typeface="-apple-system"/>
            </a:endParaRPr>
          </a:p>
          <a:p>
            <a:r>
              <a:rPr lang="en-US" sz="2000" dirty="0">
                <a:latin typeface="-apple-system"/>
              </a:rPr>
              <a:t>We checked if there were </a:t>
            </a:r>
            <a:r>
              <a:rPr lang="en-US" sz="2000" b="1" dirty="0">
                <a:latin typeface="-apple-system"/>
              </a:rPr>
              <a:t>missing values </a:t>
            </a:r>
            <a:r>
              <a:rPr lang="en-US" sz="2000" dirty="0">
                <a:latin typeface="-apple-system"/>
              </a:rPr>
              <a:t>(there was not)</a:t>
            </a:r>
          </a:p>
          <a:p>
            <a:endParaRPr lang="en-US" sz="2000" dirty="0">
              <a:latin typeface="-apple-system"/>
            </a:endParaRPr>
          </a:p>
          <a:p>
            <a:r>
              <a:rPr lang="en-US" sz="2000" dirty="0">
                <a:latin typeface="-apple-system"/>
              </a:rPr>
              <a:t>We </a:t>
            </a:r>
            <a:r>
              <a:rPr lang="en-US" sz="2000" b="1" dirty="0">
                <a:latin typeface="-apple-system"/>
              </a:rPr>
              <a:t>converted</a:t>
            </a:r>
            <a:r>
              <a:rPr lang="en-US" sz="2000" dirty="0">
                <a:latin typeface="-apple-system"/>
              </a:rPr>
              <a:t> the datatype of ‘Date’ column from string to datetime</a:t>
            </a:r>
          </a:p>
          <a:p>
            <a:endParaRPr lang="en-US" dirty="0">
              <a:latin typeface="-apple-system"/>
            </a:endParaRPr>
          </a:p>
          <a:p>
            <a:pPr marL="0" indent="0">
              <a:buNone/>
            </a:pPr>
            <a:endParaRPr lang="en-US" dirty="0">
              <a:latin typeface="-apple-system"/>
            </a:endParaRPr>
          </a:p>
        </p:txBody>
      </p:sp>
      <p:pic>
        <p:nvPicPr>
          <p:cNvPr id="6" name="Image 5">
            <a:extLst>
              <a:ext uri="{FF2B5EF4-FFF2-40B4-BE49-F238E27FC236}">
                <a16:creationId xmlns="" xmlns:a16="http://schemas.microsoft.com/office/drawing/2014/main" id="{984AEA27-A463-4A9E-806F-1D3A01BFEC81}"/>
              </a:ext>
            </a:extLst>
          </p:cNvPr>
          <p:cNvPicPr>
            <a:picLocks noChangeAspect="1"/>
          </p:cNvPicPr>
          <p:nvPr/>
        </p:nvPicPr>
        <p:blipFill>
          <a:blip r:embed="rId2"/>
          <a:stretch>
            <a:fillRect/>
          </a:stretch>
        </p:blipFill>
        <p:spPr>
          <a:xfrm>
            <a:off x="1395205" y="2590287"/>
            <a:ext cx="7943850" cy="723900"/>
          </a:xfrm>
          <a:prstGeom prst="rect">
            <a:avLst/>
          </a:prstGeom>
        </p:spPr>
      </p:pic>
      <p:pic>
        <p:nvPicPr>
          <p:cNvPr id="8" name="Image 7">
            <a:extLst>
              <a:ext uri="{FF2B5EF4-FFF2-40B4-BE49-F238E27FC236}">
                <a16:creationId xmlns="" xmlns:a16="http://schemas.microsoft.com/office/drawing/2014/main" id="{6199502D-C740-410C-B33A-A5CD719E59B9}"/>
              </a:ext>
            </a:extLst>
          </p:cNvPr>
          <p:cNvPicPr>
            <a:picLocks noChangeAspect="1"/>
          </p:cNvPicPr>
          <p:nvPr/>
        </p:nvPicPr>
        <p:blipFill>
          <a:blip r:embed="rId3"/>
          <a:stretch>
            <a:fillRect/>
          </a:stretch>
        </p:blipFill>
        <p:spPr>
          <a:xfrm>
            <a:off x="1395205" y="3861235"/>
            <a:ext cx="4475508" cy="429851"/>
          </a:xfrm>
          <a:prstGeom prst="rect">
            <a:avLst/>
          </a:prstGeom>
        </p:spPr>
      </p:pic>
      <p:pic>
        <p:nvPicPr>
          <p:cNvPr id="10" name="Image 9">
            <a:extLst>
              <a:ext uri="{FF2B5EF4-FFF2-40B4-BE49-F238E27FC236}">
                <a16:creationId xmlns="" xmlns:a16="http://schemas.microsoft.com/office/drawing/2014/main" id="{A8642CAB-8C93-42F6-BD5E-291976FA4EC3}"/>
              </a:ext>
            </a:extLst>
          </p:cNvPr>
          <p:cNvPicPr>
            <a:picLocks noChangeAspect="1"/>
          </p:cNvPicPr>
          <p:nvPr/>
        </p:nvPicPr>
        <p:blipFill>
          <a:blip r:embed="rId4"/>
          <a:stretch>
            <a:fillRect/>
          </a:stretch>
        </p:blipFill>
        <p:spPr>
          <a:xfrm>
            <a:off x="1395205" y="4803283"/>
            <a:ext cx="4667250" cy="457200"/>
          </a:xfrm>
          <a:prstGeom prst="rect">
            <a:avLst/>
          </a:prstGeom>
        </p:spPr>
      </p:pic>
      <p:sp>
        <p:nvSpPr>
          <p:cNvPr id="11" name="ZoneTexte 10">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296138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1065791"/>
            <a:ext cx="6393688" cy="813498"/>
          </a:xfrm>
        </p:spPr>
        <p:txBody>
          <a:bodyPr>
            <a:normAutofit/>
          </a:bodyPr>
          <a:lstStyle/>
          <a:p>
            <a:r>
              <a:rPr lang="es-ES" b="1" dirty="0"/>
              <a:t>4. Data </a:t>
            </a:r>
            <a:r>
              <a:rPr lang="es-ES" b="1" dirty="0" err="1"/>
              <a:t>cleaning</a:t>
            </a:r>
            <a:endParaRPr lang="es-ES" b="1" dirty="0"/>
          </a:p>
        </p:txBody>
      </p:sp>
      <p:sp>
        <p:nvSpPr>
          <p:cNvPr id="3" name="Espace réservé du contenu 2">
            <a:extLst>
              <a:ext uri="{FF2B5EF4-FFF2-40B4-BE49-F238E27FC236}">
                <a16:creationId xmlns="" xmlns:a16="http://schemas.microsoft.com/office/drawing/2014/main" id="{3FFBE9BB-7F49-40EC-A85F-00D0A670C058}"/>
              </a:ext>
            </a:extLst>
          </p:cNvPr>
          <p:cNvSpPr>
            <a:spLocks noGrp="1"/>
          </p:cNvSpPr>
          <p:nvPr>
            <p:ph idx="1"/>
          </p:nvPr>
        </p:nvSpPr>
        <p:spPr>
          <a:xfrm>
            <a:off x="1284849" y="2135938"/>
            <a:ext cx="6706211" cy="3439557"/>
          </a:xfrm>
        </p:spPr>
        <p:txBody>
          <a:bodyPr>
            <a:normAutofit/>
          </a:bodyPr>
          <a:lstStyle/>
          <a:p>
            <a:pPr marL="0" indent="0">
              <a:buNone/>
            </a:pPr>
            <a:r>
              <a:rPr lang="en-US" sz="1400" dirty="0">
                <a:latin typeface="-apple-system"/>
              </a:rPr>
              <a:t>Because we thought we lacked some time features, we finally </a:t>
            </a:r>
            <a:r>
              <a:rPr lang="en-US" sz="1400" b="1" dirty="0">
                <a:latin typeface="-apple-system"/>
              </a:rPr>
              <a:t>added some useful columns</a:t>
            </a:r>
            <a:r>
              <a:rPr lang="en-US" sz="1400" dirty="0">
                <a:latin typeface="-apple-system"/>
              </a:rPr>
              <a:t> to have a better insight of the model</a:t>
            </a:r>
          </a:p>
          <a:p>
            <a:r>
              <a:rPr lang="en-US" sz="1400" b="1" dirty="0">
                <a:latin typeface="-apple-system"/>
              </a:rPr>
              <a:t>‘</a:t>
            </a:r>
            <a:r>
              <a:rPr lang="en-US" sz="1400" b="1" dirty="0" err="1">
                <a:latin typeface="-apple-system"/>
              </a:rPr>
              <a:t>Day_week</a:t>
            </a:r>
            <a:r>
              <a:rPr lang="en-US" sz="1400" b="1" dirty="0">
                <a:latin typeface="-apple-system"/>
              </a:rPr>
              <a:t>’</a:t>
            </a:r>
            <a:r>
              <a:rPr lang="en-US" sz="1400" dirty="0">
                <a:latin typeface="-apple-system"/>
              </a:rPr>
              <a:t>, a categorical variable to know the name of the day </a:t>
            </a:r>
          </a:p>
          <a:p>
            <a:r>
              <a:rPr lang="en-US" sz="1400" b="1" dirty="0">
                <a:latin typeface="-apple-system"/>
              </a:rPr>
              <a:t>‘Month’, </a:t>
            </a:r>
            <a:r>
              <a:rPr lang="en-US" sz="1400" dirty="0">
                <a:latin typeface="-apple-system"/>
              </a:rPr>
              <a:t>a categorical variable to know the name of the </a:t>
            </a:r>
            <a:r>
              <a:rPr lang="en-US" sz="1400" dirty="0" smtClean="0">
                <a:latin typeface="-apple-system"/>
              </a:rPr>
              <a:t>month</a:t>
            </a:r>
          </a:p>
          <a:p>
            <a:endParaRPr lang="en-US" sz="1400" dirty="0" smtClean="0">
              <a:latin typeface="-apple-system"/>
            </a:endParaRPr>
          </a:p>
          <a:p>
            <a:endParaRPr lang="en-US" sz="1400" dirty="0">
              <a:latin typeface="-apple-system"/>
            </a:endParaRPr>
          </a:p>
          <a:p>
            <a:r>
              <a:rPr lang="en-US" sz="1400" b="1" dirty="0">
                <a:latin typeface="-apple-system"/>
              </a:rPr>
              <a:t>‘</a:t>
            </a:r>
            <a:r>
              <a:rPr lang="en-US" sz="1400" b="1" dirty="0" err="1">
                <a:latin typeface="-apple-system"/>
              </a:rPr>
              <a:t>Number_month</a:t>
            </a:r>
            <a:r>
              <a:rPr lang="en-US" sz="1400" b="1" dirty="0">
                <a:latin typeface="-apple-system"/>
              </a:rPr>
              <a:t>’, </a:t>
            </a:r>
            <a:r>
              <a:rPr lang="en-US" sz="1400" dirty="0">
                <a:latin typeface="-apple-system"/>
              </a:rPr>
              <a:t>a numeric value to know the number of each month,  which we created with a function returning the </a:t>
            </a:r>
            <a:r>
              <a:rPr lang="en-US" sz="1400" dirty="0" smtClean="0">
                <a:latin typeface="-apple-system"/>
              </a:rPr>
              <a:t>number</a:t>
            </a:r>
          </a:p>
          <a:p>
            <a:endParaRPr lang="en-US" sz="1400" dirty="0" smtClean="0">
              <a:latin typeface="-apple-system"/>
            </a:endParaRPr>
          </a:p>
          <a:p>
            <a:r>
              <a:rPr lang="en-US" sz="1600" b="1" dirty="0" smtClean="0">
                <a:latin typeface="-apple-system"/>
              </a:rPr>
              <a:t>‘</a:t>
            </a:r>
            <a:r>
              <a:rPr lang="en-US" sz="1400" b="1" dirty="0" err="1" smtClean="0">
                <a:latin typeface="-apple-system"/>
              </a:rPr>
              <a:t>Part_of_the_day</a:t>
            </a:r>
            <a:r>
              <a:rPr lang="en-US" sz="1400" b="1" dirty="0" smtClean="0">
                <a:latin typeface="-apple-system"/>
              </a:rPr>
              <a:t>’, </a:t>
            </a:r>
            <a:r>
              <a:rPr lang="en-US" sz="1400" dirty="0">
                <a:latin typeface="-apple-system"/>
              </a:rPr>
              <a:t>a categorical feature returning </a:t>
            </a:r>
            <a:r>
              <a:rPr lang="en-US" sz="1400" dirty="0" smtClean="0">
                <a:latin typeface="-apple-system"/>
              </a:rPr>
              <a:t>moments </a:t>
            </a:r>
            <a:r>
              <a:rPr lang="en-US" sz="1400" dirty="0">
                <a:latin typeface="-apple-system"/>
              </a:rPr>
              <a:t>of the day </a:t>
            </a:r>
            <a:r>
              <a:rPr lang="en-US" sz="1400" dirty="0" smtClean="0">
                <a:latin typeface="-apple-system"/>
              </a:rPr>
              <a:t>based on the hour.</a:t>
            </a:r>
            <a:endParaRPr lang="en-US" sz="1400" dirty="0">
              <a:latin typeface="-apple-system"/>
            </a:endParaRPr>
          </a:p>
          <a:p>
            <a:endParaRPr lang="en-US" sz="1600" dirty="0">
              <a:latin typeface="-apple-system"/>
            </a:endParaRPr>
          </a:p>
          <a:p>
            <a:pPr marL="0" indent="0">
              <a:buNone/>
            </a:pPr>
            <a:endParaRPr lang="en-US" dirty="0">
              <a:latin typeface="-apple-system"/>
            </a:endParaRPr>
          </a:p>
        </p:txBody>
      </p:sp>
      <p:pic>
        <p:nvPicPr>
          <p:cNvPr id="5" name="Image 4">
            <a:extLst>
              <a:ext uri="{FF2B5EF4-FFF2-40B4-BE49-F238E27FC236}">
                <a16:creationId xmlns="" xmlns:a16="http://schemas.microsoft.com/office/drawing/2014/main" id="{B10BCAF9-6BEA-48F6-9823-2D5055B6F42F}"/>
              </a:ext>
            </a:extLst>
          </p:cNvPr>
          <p:cNvPicPr>
            <a:picLocks noChangeAspect="1"/>
          </p:cNvPicPr>
          <p:nvPr/>
        </p:nvPicPr>
        <p:blipFill>
          <a:blip r:embed="rId2"/>
          <a:stretch>
            <a:fillRect/>
          </a:stretch>
        </p:blipFill>
        <p:spPr>
          <a:xfrm>
            <a:off x="1637609" y="3405259"/>
            <a:ext cx="3390900" cy="466725"/>
          </a:xfrm>
          <a:prstGeom prst="rect">
            <a:avLst/>
          </a:prstGeom>
        </p:spPr>
      </p:pic>
      <p:pic>
        <p:nvPicPr>
          <p:cNvPr id="9" name="Image 8">
            <a:extLst>
              <a:ext uri="{FF2B5EF4-FFF2-40B4-BE49-F238E27FC236}">
                <a16:creationId xmlns="" xmlns:a16="http://schemas.microsoft.com/office/drawing/2014/main" id="{ECECBBAA-B2E1-4BBB-A361-5497E297B97E}"/>
              </a:ext>
            </a:extLst>
          </p:cNvPr>
          <p:cNvPicPr>
            <a:picLocks noChangeAspect="1"/>
          </p:cNvPicPr>
          <p:nvPr/>
        </p:nvPicPr>
        <p:blipFill>
          <a:blip r:embed="rId3"/>
          <a:stretch>
            <a:fillRect/>
          </a:stretch>
        </p:blipFill>
        <p:spPr>
          <a:xfrm>
            <a:off x="8676861" y="800541"/>
            <a:ext cx="2263884" cy="3311022"/>
          </a:xfrm>
          <a:prstGeom prst="rect">
            <a:avLst/>
          </a:prstGeom>
        </p:spPr>
      </p:pic>
      <p:pic>
        <p:nvPicPr>
          <p:cNvPr id="12" name="Image 11">
            <a:extLst>
              <a:ext uri="{FF2B5EF4-FFF2-40B4-BE49-F238E27FC236}">
                <a16:creationId xmlns="" xmlns:a16="http://schemas.microsoft.com/office/drawing/2014/main" id="{13A25DF9-9ADF-4FE5-BC90-546672A0C8DE}"/>
              </a:ext>
            </a:extLst>
          </p:cNvPr>
          <p:cNvPicPr>
            <a:picLocks noChangeAspect="1"/>
          </p:cNvPicPr>
          <p:nvPr/>
        </p:nvPicPr>
        <p:blipFill>
          <a:blip r:embed="rId4"/>
          <a:stretch>
            <a:fillRect/>
          </a:stretch>
        </p:blipFill>
        <p:spPr>
          <a:xfrm>
            <a:off x="1637609" y="4573024"/>
            <a:ext cx="5224030" cy="226276"/>
          </a:xfrm>
          <a:prstGeom prst="rect">
            <a:avLst/>
          </a:prstGeom>
        </p:spPr>
      </p:pic>
      <p:pic>
        <p:nvPicPr>
          <p:cNvPr id="4" name="Image 3"/>
          <p:cNvPicPr>
            <a:picLocks noChangeAspect="1"/>
          </p:cNvPicPr>
          <p:nvPr/>
        </p:nvPicPr>
        <p:blipFill>
          <a:blip r:embed="rId5"/>
          <a:stretch>
            <a:fillRect/>
          </a:stretch>
        </p:blipFill>
        <p:spPr>
          <a:xfrm>
            <a:off x="8681194" y="4397670"/>
            <a:ext cx="2162175" cy="1657350"/>
          </a:xfrm>
          <a:prstGeom prst="rect">
            <a:avLst/>
          </a:prstGeom>
        </p:spPr>
      </p:pic>
      <p:pic>
        <p:nvPicPr>
          <p:cNvPr id="6" name="Image 5"/>
          <p:cNvPicPr>
            <a:picLocks noChangeAspect="1"/>
          </p:cNvPicPr>
          <p:nvPr/>
        </p:nvPicPr>
        <p:blipFill>
          <a:blip r:embed="rId6"/>
          <a:stretch>
            <a:fillRect/>
          </a:stretch>
        </p:blipFill>
        <p:spPr>
          <a:xfrm>
            <a:off x="1567044" y="5504057"/>
            <a:ext cx="5829300" cy="276225"/>
          </a:xfrm>
          <a:prstGeom prst="rect">
            <a:avLst/>
          </a:prstGeom>
        </p:spPr>
      </p:pic>
      <p:sp>
        <p:nvSpPr>
          <p:cNvPr id="13" name="ZoneTexte 12">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382606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B3E5064B-BAF4-48C7-8C2C-8219FF24A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8A7C3535-4FB5-4E5B-BDFE-FA61877AF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 xmlns:a16="http://schemas.microsoft.com/office/drawing/2014/main" id="{23E33EB3-397E-4C5F-B561-7FEE7C781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11E9F62F-C54F-46BF-AAD7-5996504CC594}"/>
              </a:ext>
            </a:extLst>
          </p:cNvPr>
          <p:cNvSpPr>
            <a:spLocks noGrp="1"/>
          </p:cNvSpPr>
          <p:nvPr>
            <p:ph type="title"/>
          </p:nvPr>
        </p:nvSpPr>
        <p:spPr>
          <a:xfrm>
            <a:off x="1284850" y="1065791"/>
            <a:ext cx="6393688" cy="813498"/>
          </a:xfrm>
        </p:spPr>
        <p:txBody>
          <a:bodyPr>
            <a:normAutofit/>
          </a:bodyPr>
          <a:lstStyle/>
          <a:p>
            <a:pPr algn="ctr"/>
            <a:r>
              <a:rPr lang="es-ES" b="1" dirty="0" smtClean="0"/>
              <a:t>5. </a:t>
            </a:r>
            <a:r>
              <a:rPr lang="es-ES" b="1" dirty="0"/>
              <a:t>Data VISUALIZATION</a:t>
            </a:r>
          </a:p>
        </p:txBody>
      </p:sp>
      <p:sp>
        <p:nvSpPr>
          <p:cNvPr id="3" name="Espace réservé du contenu 2">
            <a:extLst>
              <a:ext uri="{FF2B5EF4-FFF2-40B4-BE49-F238E27FC236}">
                <a16:creationId xmlns="" xmlns:a16="http://schemas.microsoft.com/office/drawing/2014/main" id="{3FFBE9BB-7F49-40EC-A85F-00D0A670C058}"/>
              </a:ext>
            </a:extLst>
          </p:cNvPr>
          <p:cNvSpPr>
            <a:spLocks noGrp="1"/>
          </p:cNvSpPr>
          <p:nvPr>
            <p:ph idx="1"/>
          </p:nvPr>
        </p:nvSpPr>
        <p:spPr>
          <a:xfrm>
            <a:off x="1284850" y="2135938"/>
            <a:ext cx="6339840" cy="3439557"/>
          </a:xfrm>
        </p:spPr>
        <p:txBody>
          <a:bodyPr>
            <a:normAutofit fontScale="92500"/>
          </a:bodyPr>
          <a:lstStyle/>
          <a:p>
            <a:pPr marL="0" indent="0" algn="just">
              <a:buNone/>
            </a:pPr>
            <a:r>
              <a:rPr lang="en-US" dirty="0">
                <a:latin typeface="-apple-system"/>
              </a:rPr>
              <a:t>To understand the influence of the weather and the different periods of the year 2017-2018 on the number of rented bike in Seoul, we built several data </a:t>
            </a:r>
            <a:r>
              <a:rPr lang="en-US" b="1" dirty="0">
                <a:latin typeface="-apple-system"/>
              </a:rPr>
              <a:t>visualization models </a:t>
            </a:r>
            <a:r>
              <a:rPr lang="en-US" dirty="0">
                <a:latin typeface="-apple-system"/>
              </a:rPr>
              <a:t>especially thanks to the </a:t>
            </a:r>
            <a:r>
              <a:rPr lang="en-US" b="1" dirty="0">
                <a:latin typeface="-apple-system"/>
              </a:rPr>
              <a:t>libraries Matplotlib and Seaborn</a:t>
            </a:r>
            <a:r>
              <a:rPr lang="en-US" dirty="0">
                <a:latin typeface="-apple-system"/>
              </a:rPr>
              <a:t>. </a:t>
            </a:r>
          </a:p>
          <a:p>
            <a:pPr marL="0" indent="0" algn="just">
              <a:buNone/>
            </a:pPr>
            <a:r>
              <a:rPr lang="en-US" dirty="0">
                <a:latin typeface="-apple-system"/>
              </a:rPr>
              <a:t>We have split our visualizations in two parts:</a:t>
            </a:r>
          </a:p>
          <a:p>
            <a:pPr algn="just"/>
            <a:r>
              <a:rPr lang="en-US" dirty="0">
                <a:latin typeface="-apple-system"/>
              </a:rPr>
              <a:t>5</a:t>
            </a:r>
            <a:r>
              <a:rPr lang="en-US" dirty="0" smtClean="0">
                <a:latin typeface="-apple-system"/>
              </a:rPr>
              <a:t>.1 </a:t>
            </a:r>
            <a:r>
              <a:rPr lang="en-US" dirty="0">
                <a:latin typeface="-apple-system"/>
              </a:rPr>
              <a:t>Visualizations based on </a:t>
            </a:r>
            <a:r>
              <a:rPr lang="en-US" b="1" dirty="0">
                <a:latin typeface="-apple-system"/>
              </a:rPr>
              <a:t>time variables</a:t>
            </a:r>
          </a:p>
          <a:p>
            <a:pPr algn="just"/>
            <a:r>
              <a:rPr lang="en-US" dirty="0">
                <a:latin typeface="-apple-system"/>
              </a:rPr>
              <a:t>5</a:t>
            </a:r>
            <a:r>
              <a:rPr lang="en-US" dirty="0" smtClean="0">
                <a:latin typeface="-apple-system"/>
              </a:rPr>
              <a:t>.2 </a:t>
            </a:r>
            <a:r>
              <a:rPr lang="en-US" dirty="0">
                <a:latin typeface="-apple-system"/>
              </a:rPr>
              <a:t>Visualizations based on </a:t>
            </a:r>
            <a:r>
              <a:rPr lang="en-US" b="1" dirty="0">
                <a:latin typeface="-apple-system"/>
              </a:rPr>
              <a:t>weather variables</a:t>
            </a:r>
          </a:p>
          <a:p>
            <a:pPr marL="0" indent="0">
              <a:buNone/>
            </a:pPr>
            <a:endParaRPr lang="en-US" dirty="0">
              <a:latin typeface="-apple-system"/>
            </a:endParaRPr>
          </a:p>
        </p:txBody>
      </p:sp>
      <p:pic>
        <p:nvPicPr>
          <p:cNvPr id="13" name="Image 12">
            <a:extLst>
              <a:ext uri="{FF2B5EF4-FFF2-40B4-BE49-F238E27FC236}">
                <a16:creationId xmlns="" xmlns:a16="http://schemas.microsoft.com/office/drawing/2014/main" id="{380AC06F-BEB7-3B43-81B7-76B6E276B541}"/>
              </a:ext>
            </a:extLst>
          </p:cNvPr>
          <p:cNvPicPr>
            <a:picLocks noChangeAspect="1"/>
          </p:cNvPicPr>
          <p:nvPr/>
        </p:nvPicPr>
        <p:blipFill>
          <a:blip r:embed="rId2"/>
          <a:stretch>
            <a:fillRect/>
          </a:stretch>
        </p:blipFill>
        <p:spPr>
          <a:xfrm>
            <a:off x="8202050" y="3030661"/>
            <a:ext cx="2705100" cy="1650110"/>
          </a:xfrm>
          <a:prstGeom prst="rect">
            <a:avLst/>
          </a:prstGeom>
        </p:spPr>
      </p:pic>
      <p:sp>
        <p:nvSpPr>
          <p:cNvPr id="8" name="ZoneTexte 7">
            <a:extLst>
              <a:ext uri="{FF2B5EF4-FFF2-40B4-BE49-F238E27FC236}">
                <a16:creationId xmlns="" xmlns:a16="http://schemas.microsoft.com/office/drawing/2014/main" id="{B6F5874D-2381-4DB0-99C1-442A2C91CD91}"/>
              </a:ext>
            </a:extLst>
          </p:cNvPr>
          <p:cNvSpPr txBox="1"/>
          <p:nvPr/>
        </p:nvSpPr>
        <p:spPr>
          <a:xfrm>
            <a:off x="145774" y="6451251"/>
            <a:ext cx="8362122" cy="369332"/>
          </a:xfrm>
          <a:prstGeom prst="rect">
            <a:avLst/>
          </a:prstGeom>
          <a:noFill/>
        </p:spPr>
        <p:txBody>
          <a:bodyPr wrap="square">
            <a:spAutoFit/>
          </a:bodyPr>
          <a:lstStyle/>
          <a:p>
            <a:r>
              <a:rPr lang="es-ES" i="1" dirty="0">
                <a:solidFill>
                  <a:schemeClr val="bg1"/>
                </a:solidFill>
              </a:rPr>
              <a:t>CHMIEL Audrey and DONIER Marie  ESILV A4 - DIA1</a:t>
            </a:r>
            <a:endParaRPr lang="es-ES" i="1" dirty="0">
              <a:solidFill>
                <a:schemeClr val="bg1"/>
              </a:solidFill>
            </a:endParaRPr>
          </a:p>
        </p:txBody>
      </p:sp>
    </p:spTree>
    <p:extLst>
      <p:ext uri="{BB962C8B-B14F-4D97-AF65-F5344CB8AC3E}">
        <p14:creationId xmlns:p14="http://schemas.microsoft.com/office/powerpoint/2010/main" val="1985359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2523</Words>
  <Application>Microsoft Office PowerPoint</Application>
  <PresentationFormat>Grand écran</PresentationFormat>
  <Paragraphs>245</Paragraphs>
  <Slides>29</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29</vt:i4>
      </vt:variant>
    </vt:vector>
  </HeadingPairs>
  <TitlesOfParts>
    <vt:vector size="38" baseType="lpstr">
      <vt:lpstr>Aharoni</vt:lpstr>
      <vt:lpstr>-apple-system</vt:lpstr>
      <vt:lpstr>Apple-system</vt:lpstr>
      <vt:lpstr>Arial</vt:lpstr>
      <vt:lpstr>Arial</vt:lpstr>
      <vt:lpstr>Calibri</vt:lpstr>
      <vt:lpstr>Gill Sans MT</vt:lpstr>
      <vt:lpstr>Goudy Old Style</vt:lpstr>
      <vt:lpstr>ClassicFrameVTI</vt:lpstr>
      <vt:lpstr>Python For Data Analysis Project</vt:lpstr>
      <vt:lpstr>Table of contents</vt:lpstr>
      <vt:lpstr>1. Introduction</vt:lpstr>
      <vt:lpstr>2. IMPORTATION OF THE DATASET</vt:lpstr>
      <vt:lpstr>3. Data exploration</vt:lpstr>
      <vt:lpstr>3. Data exploration</vt:lpstr>
      <vt:lpstr>4. Data cleaning</vt:lpstr>
      <vt:lpstr>4. Data cleaning</vt:lpstr>
      <vt:lpstr>5. Data VISUALIZATION</vt:lpstr>
      <vt:lpstr>5.1 Visualizations based on time variables</vt:lpstr>
      <vt:lpstr>5.1 Visualizations based on time variables</vt:lpstr>
      <vt:lpstr>5.1 Visualizations based on time variables</vt:lpstr>
      <vt:lpstr>5.1 Visualizations based on time variables</vt:lpstr>
      <vt:lpstr>5.1 Visualizations based on time variables</vt:lpstr>
      <vt:lpstr>5.1 Visualizations based on time variables</vt:lpstr>
      <vt:lpstr>5.2 Visualizations based on Weather variables</vt:lpstr>
      <vt:lpstr>5.2 Visualizations based on Weather variables</vt:lpstr>
      <vt:lpstr>5.2 Visualizations based on Weather variables</vt:lpstr>
      <vt:lpstr>5. Visualizations Summary </vt:lpstr>
      <vt:lpstr>6. Dimensionality reduction</vt:lpstr>
      <vt:lpstr>7. Feature Engineering</vt:lpstr>
      <vt:lpstr>8. Data Modeling  </vt:lpstr>
      <vt:lpstr>8. Data Modeling  </vt:lpstr>
      <vt:lpstr>8. Data Modeling  </vt:lpstr>
      <vt:lpstr>8. Data Modeling </vt:lpstr>
      <vt:lpstr>8. Data Modeling </vt:lpstr>
      <vt:lpstr>9. API - Flask</vt:lpstr>
      <vt:lpstr>9. API - Flask</vt:lpstr>
      <vt:lpstr>10.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 Project </dc:title>
  <dc:creator>CHMIEL Audrey</dc:creator>
  <cp:lastModifiedBy>admin</cp:lastModifiedBy>
  <cp:revision>32</cp:revision>
  <dcterms:created xsi:type="dcterms:W3CDTF">2022-01-01T19:07:11Z</dcterms:created>
  <dcterms:modified xsi:type="dcterms:W3CDTF">2022-01-02T21:36:26Z</dcterms:modified>
</cp:coreProperties>
</file>