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3.xml" ContentType="application/vnd.openxmlformats-officedocument.drawingml.chart+xml"/>
  <Override PartName="/ppt/drawings/drawing2.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drawings/drawing3.xml" ContentType="application/vnd.openxmlformats-officedocument.drawingml.chartshapes+xml"/>
  <Override PartName="/ppt/notesSlides/notesSlide13.xml" ContentType="application/vnd.openxmlformats-officedocument.presentationml.notesSlide+xml"/>
  <Override PartName="/ppt/charts/chart5.xml" ContentType="application/vnd.openxmlformats-officedocument.drawingml.chart+xml"/>
  <Override PartName="/ppt/drawings/drawing4.xml" ContentType="application/vnd.openxmlformats-officedocument.drawingml.chartshapes+xml"/>
  <Override PartName="/ppt/notesSlides/notesSlide14.xml" ContentType="application/vnd.openxmlformats-officedocument.presentationml.notesSlide+xml"/>
  <Override PartName="/ppt/charts/chart6.xml" ContentType="application/vnd.openxmlformats-officedocument.drawingml.chart+xml"/>
  <Override PartName="/ppt/drawings/drawing5.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367" r:id="rId2"/>
    <p:sldId id="372" r:id="rId3"/>
    <p:sldId id="373" r:id="rId4"/>
    <p:sldId id="389" r:id="rId5"/>
    <p:sldId id="374" r:id="rId6"/>
    <p:sldId id="375" r:id="rId7"/>
    <p:sldId id="376" r:id="rId8"/>
    <p:sldId id="377" r:id="rId9"/>
    <p:sldId id="380" r:id="rId10"/>
    <p:sldId id="381" r:id="rId11"/>
    <p:sldId id="382" r:id="rId12"/>
    <p:sldId id="383" r:id="rId13"/>
    <p:sldId id="384" r:id="rId14"/>
    <p:sldId id="385" r:id="rId15"/>
    <p:sldId id="386" r:id="rId16"/>
    <p:sldId id="387" r:id="rId17"/>
    <p:sldId id="388" r:id="rId18"/>
    <p:sldId id="392" r:id="rId19"/>
    <p:sldId id="352" r:id="rId20"/>
    <p:sldId id="390" r:id="rId21"/>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lérie TARTAS"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FF9900"/>
    <a:srgbClr val="00FF00"/>
    <a:srgbClr val="FFFFCC"/>
    <a:srgbClr val="33CC33"/>
    <a:srgbClr val="FFFF99"/>
    <a:srgbClr val="FFCC99"/>
    <a:srgbClr val="D4A97E"/>
    <a:srgbClr val="B1E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0568" autoAdjust="0"/>
  </p:normalViewPr>
  <p:slideViewPr>
    <p:cSldViewPr>
      <p:cViewPr varScale="1">
        <p:scale>
          <a:sx n="77" d="100"/>
          <a:sy n="77" d="100"/>
        </p:scale>
        <p:origin x="1090" y="67"/>
      </p:cViewPr>
      <p:guideLst>
        <p:guide orient="horz" pos="2160"/>
        <p:guide pos="2880"/>
      </p:guideLst>
    </p:cSldViewPr>
  </p:slideViewPr>
  <p:outlineViewPr>
    <p:cViewPr>
      <p:scale>
        <a:sx n="33" d="100"/>
        <a:sy n="33" d="100"/>
      </p:scale>
      <p:origin x="0" y="-34"/>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Feuille_de_calcul_Microsoft_Excel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Feuille_de_calcul_Microsoft_Excel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Feuille_de_calcul_Microsoft_Excel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Feuille_de_calcul_Microsoft_Excel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Feuille_de_calcul_Microsoft_Excel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dirty="0" smtClean="0"/>
              <a:t>Substituted uses</a:t>
            </a:r>
            <a:endParaRPr lang="en-US" sz="2000" dirty="0"/>
          </a:p>
        </c:rich>
      </c:tx>
      <c:layout/>
      <c:overlay val="0"/>
    </c:title>
    <c:autoTitleDeleted val="0"/>
    <c:plotArea>
      <c:layout>
        <c:manualLayout>
          <c:layoutTarget val="inner"/>
          <c:xMode val="edge"/>
          <c:yMode val="edge"/>
          <c:x val="0.189623701144087"/>
          <c:y val="6.3514623036464796E-2"/>
          <c:w val="0.62343393114607204"/>
          <c:h val="0.65809388387740098"/>
        </c:manualLayout>
      </c:layout>
      <c:barChart>
        <c:barDir val="col"/>
        <c:grouping val="clustered"/>
        <c:varyColors val="0"/>
        <c:ser>
          <c:idx val="0"/>
          <c:order val="0"/>
          <c:tx>
            <c:strRef>
              <c:f>Feuil1!$B$1</c:f>
              <c:strCache>
                <c:ptCount val="1"/>
                <c:pt idx="0">
                  <c:v>Usage dét.</c:v>
                </c:pt>
              </c:strCache>
            </c:strRef>
          </c:tx>
          <c:invertIfNegative val="0"/>
          <c:cat>
            <c:strRef>
              <c:f>Feuil1!$A$2:$A$5</c:f>
              <c:strCache>
                <c:ptCount val="4"/>
                <c:pt idx="0">
                  <c:v>3 y.o.</c:v>
                </c:pt>
                <c:pt idx="1">
                  <c:v>4 y.o.</c:v>
                </c:pt>
                <c:pt idx="2">
                  <c:v>5 y.o.</c:v>
                </c:pt>
                <c:pt idx="3">
                  <c:v>7 y.o.</c:v>
                </c:pt>
              </c:strCache>
            </c:strRef>
          </c:cat>
          <c:val>
            <c:numRef>
              <c:f>Feuil1!$B$2:$B$5</c:f>
              <c:numCache>
                <c:formatCode>General</c:formatCode>
                <c:ptCount val="4"/>
                <c:pt idx="0">
                  <c:v>22.92</c:v>
                </c:pt>
                <c:pt idx="1">
                  <c:v>17</c:v>
                </c:pt>
                <c:pt idx="2">
                  <c:v>16.170000000000009</c:v>
                </c:pt>
                <c:pt idx="3">
                  <c:v>15.92</c:v>
                </c:pt>
              </c:numCache>
            </c:numRef>
          </c:val>
        </c:ser>
        <c:dLbls>
          <c:showLegendKey val="0"/>
          <c:showVal val="0"/>
          <c:showCatName val="0"/>
          <c:showSerName val="0"/>
          <c:showPercent val="0"/>
          <c:showBubbleSize val="0"/>
        </c:dLbls>
        <c:gapWidth val="150"/>
        <c:axId val="438185248"/>
        <c:axId val="438185792"/>
      </c:barChart>
      <c:catAx>
        <c:axId val="438185248"/>
        <c:scaling>
          <c:orientation val="minMax"/>
        </c:scaling>
        <c:delete val="0"/>
        <c:axPos val="b"/>
        <c:title>
          <c:tx>
            <c:rich>
              <a:bodyPr/>
              <a:lstStyle/>
              <a:p>
                <a:pPr>
                  <a:defRPr sz="1800" b="1" i="0" u="none" strike="noStrike" baseline="0">
                    <a:solidFill>
                      <a:srgbClr val="000000"/>
                    </a:solidFill>
                    <a:latin typeface="Calibri"/>
                    <a:ea typeface="Calibri"/>
                    <a:cs typeface="Calibri"/>
                  </a:defRPr>
                </a:pPr>
                <a:r>
                  <a:rPr lang="fr-FR"/>
                  <a:t>Age</a:t>
                </a:r>
              </a:p>
            </c:rich>
          </c:tx>
          <c:layout>
            <c:manualLayout>
              <c:xMode val="edge"/>
              <c:yMode val="edge"/>
              <c:x val="0.49315068493150699"/>
              <c:y val="0.87999388956782598"/>
            </c:manualLayout>
          </c:layout>
          <c:overlay val="0"/>
        </c:title>
        <c:numFmt formatCode="General" sourceLinked="1"/>
        <c:majorTickMark val="out"/>
        <c:minorTickMark val="none"/>
        <c:tickLblPos val="nextTo"/>
        <c:crossAx val="438185792"/>
        <c:crosses val="autoZero"/>
        <c:auto val="1"/>
        <c:lblAlgn val="ctr"/>
        <c:lblOffset val="100"/>
        <c:noMultiLvlLbl val="0"/>
      </c:catAx>
      <c:valAx>
        <c:axId val="438185792"/>
        <c:scaling>
          <c:orientation val="minMax"/>
          <c:max val="25"/>
          <c:min val="0"/>
        </c:scaling>
        <c:delete val="0"/>
        <c:axPos val="l"/>
        <c:majorGridlines/>
        <c:title>
          <c:tx>
            <c:rich>
              <a:bodyPr/>
              <a:lstStyle/>
              <a:p>
                <a:pPr>
                  <a:defRPr sz="1800" b="1" i="0" u="none" strike="noStrike" baseline="0">
                    <a:solidFill>
                      <a:srgbClr val="000000"/>
                    </a:solidFill>
                    <a:latin typeface="Calibri"/>
                    <a:ea typeface="Calibri"/>
                    <a:cs typeface="Calibri"/>
                  </a:defRPr>
                </a:pPr>
                <a:r>
                  <a:rPr lang="fr-FR" dirty="0" err="1" smtClean="0"/>
                  <a:t>Mean</a:t>
                </a:r>
                <a:r>
                  <a:rPr lang="fr-FR" baseline="0" dirty="0" smtClean="0"/>
                  <a:t> </a:t>
                </a:r>
                <a:r>
                  <a:rPr lang="fr-FR" baseline="0" dirty="0" err="1" smtClean="0"/>
                  <a:t>number</a:t>
                </a:r>
                <a:r>
                  <a:rPr lang="fr-FR" baseline="0" dirty="0" smtClean="0"/>
                  <a:t> of </a:t>
                </a:r>
                <a:r>
                  <a:rPr lang="fr-FR" baseline="0" dirty="0" err="1" smtClean="0"/>
                  <a:t>substituted</a:t>
                </a:r>
                <a:r>
                  <a:rPr lang="fr-FR" baseline="0" dirty="0" smtClean="0"/>
                  <a:t> uses</a:t>
                </a:r>
                <a:endParaRPr lang="fr-FR" dirty="0"/>
              </a:p>
            </c:rich>
          </c:tx>
          <c:layout/>
          <c:overlay val="0"/>
        </c:title>
        <c:numFmt formatCode="General" sourceLinked="1"/>
        <c:majorTickMark val="out"/>
        <c:minorTickMark val="none"/>
        <c:tickLblPos val="nextTo"/>
        <c:crossAx val="438185248"/>
        <c:crosses val="autoZero"/>
        <c:crossBetween val="between"/>
        <c:majorUnit val="10"/>
      </c:valAx>
      <c:spPr>
        <a:noFill/>
        <a:ln w="25395">
          <a:noFill/>
        </a:ln>
      </c:spPr>
    </c:plotArea>
    <c:plotVisOnly val="1"/>
    <c:dispBlanksAs val="gap"/>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83751573899196"/>
          <c:y val="0.115486722083689"/>
          <c:w val="0.73950903603303297"/>
          <c:h val="0.64356412252156603"/>
        </c:manualLayout>
      </c:layout>
      <c:barChart>
        <c:barDir val="col"/>
        <c:grouping val="clustered"/>
        <c:varyColors val="0"/>
        <c:ser>
          <c:idx val="0"/>
          <c:order val="0"/>
          <c:tx>
            <c:strRef>
              <c:f>Feuil1!$B$1</c:f>
              <c:strCache>
                <c:ptCount val="1"/>
                <c:pt idx="0">
                  <c:v>Usages détournés</c:v>
                </c:pt>
              </c:strCache>
            </c:strRef>
          </c:tx>
          <c:invertIfNegative val="0"/>
          <c:cat>
            <c:strRef>
              <c:f>Feuil1!$A$2:$A$5</c:f>
              <c:strCache>
                <c:ptCount val="4"/>
                <c:pt idx="0">
                  <c:v>3 y.o.</c:v>
                </c:pt>
                <c:pt idx="1">
                  <c:v>4 y.o.</c:v>
                </c:pt>
                <c:pt idx="2">
                  <c:v>5 y.o.</c:v>
                </c:pt>
                <c:pt idx="3">
                  <c:v>7 y.o.</c:v>
                </c:pt>
              </c:strCache>
            </c:strRef>
          </c:cat>
          <c:val>
            <c:numRef>
              <c:f>Feuil1!$B$2:$B$5</c:f>
              <c:numCache>
                <c:formatCode>General</c:formatCode>
                <c:ptCount val="4"/>
                <c:pt idx="0">
                  <c:v>12</c:v>
                </c:pt>
                <c:pt idx="1">
                  <c:v>12.75</c:v>
                </c:pt>
                <c:pt idx="2">
                  <c:v>9.92</c:v>
                </c:pt>
                <c:pt idx="3">
                  <c:v>19.420000000000002</c:v>
                </c:pt>
              </c:numCache>
            </c:numRef>
          </c:val>
        </c:ser>
        <c:dLbls>
          <c:showLegendKey val="0"/>
          <c:showVal val="0"/>
          <c:showCatName val="0"/>
          <c:showSerName val="0"/>
          <c:showPercent val="0"/>
          <c:showBubbleSize val="0"/>
        </c:dLbls>
        <c:gapWidth val="150"/>
        <c:axId val="438192320"/>
        <c:axId val="438193952"/>
      </c:barChart>
      <c:catAx>
        <c:axId val="438192320"/>
        <c:scaling>
          <c:orientation val="minMax"/>
        </c:scaling>
        <c:delete val="0"/>
        <c:axPos val="b"/>
        <c:title>
          <c:tx>
            <c:rich>
              <a:bodyPr/>
              <a:lstStyle/>
              <a:p>
                <a:pPr>
                  <a:defRPr sz="1800" b="1" i="0" u="none" strike="noStrike" baseline="0">
                    <a:solidFill>
                      <a:srgbClr val="000000"/>
                    </a:solidFill>
                    <a:latin typeface="Calibri"/>
                    <a:ea typeface="Calibri"/>
                    <a:cs typeface="Calibri"/>
                  </a:defRPr>
                </a:pPr>
                <a:r>
                  <a:rPr lang="fr-FR"/>
                  <a:t>Age</a:t>
                </a:r>
              </a:p>
            </c:rich>
          </c:tx>
          <c:layout/>
          <c:overlay val="0"/>
        </c:title>
        <c:numFmt formatCode="General" sourceLinked="1"/>
        <c:majorTickMark val="out"/>
        <c:minorTickMark val="none"/>
        <c:tickLblPos val="nextTo"/>
        <c:crossAx val="438193952"/>
        <c:crosses val="autoZero"/>
        <c:auto val="1"/>
        <c:lblAlgn val="ctr"/>
        <c:lblOffset val="100"/>
        <c:noMultiLvlLbl val="0"/>
      </c:catAx>
      <c:valAx>
        <c:axId val="438193952"/>
        <c:scaling>
          <c:orientation val="minMax"/>
          <c:max val="20"/>
        </c:scaling>
        <c:delete val="0"/>
        <c:axPos val="l"/>
        <c:majorGridlines/>
        <c:title>
          <c:tx>
            <c:rich>
              <a:bodyPr/>
              <a:lstStyle/>
              <a:p>
                <a:pPr>
                  <a:defRPr sz="1800" b="1" i="0" u="none" strike="noStrike" baseline="0">
                    <a:solidFill>
                      <a:srgbClr val="000000"/>
                    </a:solidFill>
                    <a:latin typeface="Calibri"/>
                    <a:ea typeface="Calibri"/>
                    <a:cs typeface="Calibri"/>
                  </a:defRPr>
                </a:pPr>
                <a:r>
                  <a:rPr lang="fr-FR" dirty="0" err="1" smtClean="0"/>
                  <a:t>Mean</a:t>
                </a:r>
                <a:r>
                  <a:rPr lang="fr-FR" dirty="0" smtClean="0"/>
                  <a:t> </a:t>
                </a:r>
                <a:r>
                  <a:rPr lang="fr-FR" dirty="0" err="1" smtClean="0"/>
                  <a:t>number</a:t>
                </a:r>
                <a:r>
                  <a:rPr lang="fr-FR" dirty="0" smtClean="0"/>
                  <a:t> of </a:t>
                </a:r>
                <a:r>
                  <a:rPr lang="fr-FR" dirty="0" err="1" smtClean="0"/>
                  <a:t>substituted</a:t>
                </a:r>
                <a:r>
                  <a:rPr lang="fr-FR" dirty="0" smtClean="0"/>
                  <a:t> uses</a:t>
                </a:r>
                <a:endParaRPr lang="fr-FR" dirty="0"/>
              </a:p>
            </c:rich>
          </c:tx>
          <c:layout>
            <c:manualLayout>
              <c:xMode val="edge"/>
              <c:yMode val="edge"/>
              <c:x val="2.31823640822773E-2"/>
              <c:y val="6.4889652178564503E-2"/>
            </c:manualLayout>
          </c:layout>
          <c:overlay val="0"/>
        </c:title>
        <c:numFmt formatCode="General" sourceLinked="1"/>
        <c:majorTickMark val="out"/>
        <c:minorTickMark val="none"/>
        <c:tickLblPos val="nextTo"/>
        <c:crossAx val="438192320"/>
        <c:crosses val="autoZero"/>
        <c:crossBetween val="between"/>
        <c:majorUnit val="5"/>
      </c:valAx>
      <c:spPr>
        <a:noFill/>
        <a:ln w="25406">
          <a:noFill/>
        </a:ln>
      </c:spPr>
    </c:plotArea>
    <c:plotVisOnly val="1"/>
    <c:dispBlanksAs val="gap"/>
    <c:showDLblsOverMax val="0"/>
  </c:chart>
  <c:txPr>
    <a:bodyPr/>
    <a:lstStyle/>
    <a:p>
      <a:pPr>
        <a:defRPr sz="1800"/>
      </a:pPr>
      <a:endParaRPr lang="fr-F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8519984405025"/>
          <c:y val="7.4995116897454306E-2"/>
          <c:w val="0.75582882766112403"/>
          <c:h val="0.65644695342389203"/>
        </c:manualLayout>
      </c:layout>
      <c:barChart>
        <c:barDir val="col"/>
        <c:grouping val="clustered"/>
        <c:varyColors val="0"/>
        <c:ser>
          <c:idx val="0"/>
          <c:order val="0"/>
          <c:tx>
            <c:strRef>
              <c:f>Feuil1!$B$1</c:f>
              <c:strCache>
                <c:ptCount val="1"/>
                <c:pt idx="0">
                  <c:v>Usages détournés</c:v>
                </c:pt>
              </c:strCache>
            </c:strRef>
          </c:tx>
          <c:invertIfNegative val="0"/>
          <c:cat>
            <c:strRef>
              <c:f>Feuil1!$A$2:$A$5</c:f>
              <c:strCache>
                <c:ptCount val="4"/>
                <c:pt idx="0">
                  <c:v>3 y.o.
</c:v>
                </c:pt>
                <c:pt idx="1">
                  <c:v>4 y.o.
</c:v>
                </c:pt>
                <c:pt idx="2">
                  <c:v>5 y.o.
</c:v>
                </c:pt>
                <c:pt idx="3">
                  <c:v>7 y.o.
</c:v>
                </c:pt>
              </c:strCache>
            </c:strRef>
          </c:cat>
          <c:val>
            <c:numRef>
              <c:f>Feuil1!$B$2:$B$5</c:f>
              <c:numCache>
                <c:formatCode>General</c:formatCode>
                <c:ptCount val="4"/>
                <c:pt idx="0">
                  <c:v>8.1999999999999993</c:v>
                </c:pt>
                <c:pt idx="1">
                  <c:v>20.45</c:v>
                </c:pt>
                <c:pt idx="2">
                  <c:v>21.5</c:v>
                </c:pt>
                <c:pt idx="3">
                  <c:v>43</c:v>
                </c:pt>
              </c:numCache>
            </c:numRef>
          </c:val>
        </c:ser>
        <c:dLbls>
          <c:showLegendKey val="0"/>
          <c:showVal val="0"/>
          <c:showCatName val="0"/>
          <c:showSerName val="0"/>
          <c:showPercent val="0"/>
          <c:showBubbleSize val="0"/>
        </c:dLbls>
        <c:gapWidth val="150"/>
        <c:axId val="438195040"/>
        <c:axId val="438187968"/>
      </c:barChart>
      <c:catAx>
        <c:axId val="438195040"/>
        <c:scaling>
          <c:orientation val="minMax"/>
        </c:scaling>
        <c:delete val="0"/>
        <c:axPos val="b"/>
        <c:title>
          <c:tx>
            <c:rich>
              <a:bodyPr/>
              <a:lstStyle/>
              <a:p>
                <a:pPr>
                  <a:defRPr sz="1799" b="1" i="0" u="none" strike="noStrike" baseline="0">
                    <a:solidFill>
                      <a:srgbClr val="000000"/>
                    </a:solidFill>
                    <a:latin typeface="Calibri"/>
                    <a:ea typeface="Calibri"/>
                    <a:cs typeface="Calibri"/>
                  </a:defRPr>
                </a:pPr>
                <a:r>
                  <a:rPr lang="fr-FR"/>
                  <a:t>Age</a:t>
                </a:r>
              </a:p>
            </c:rich>
          </c:tx>
          <c:layout/>
          <c:overlay val="0"/>
        </c:title>
        <c:numFmt formatCode="General" sourceLinked="1"/>
        <c:majorTickMark val="out"/>
        <c:minorTickMark val="none"/>
        <c:tickLblPos val="nextTo"/>
        <c:crossAx val="438187968"/>
        <c:crosses val="autoZero"/>
        <c:auto val="1"/>
        <c:lblAlgn val="ctr"/>
        <c:lblOffset val="100"/>
        <c:noMultiLvlLbl val="0"/>
      </c:catAx>
      <c:valAx>
        <c:axId val="438187968"/>
        <c:scaling>
          <c:orientation val="minMax"/>
          <c:max val="45"/>
          <c:min val="0"/>
        </c:scaling>
        <c:delete val="0"/>
        <c:axPos val="l"/>
        <c:majorGridlines/>
        <c:title>
          <c:tx>
            <c:rich>
              <a:bodyPr/>
              <a:lstStyle/>
              <a:p>
                <a:pPr>
                  <a:defRPr sz="1799" b="1" i="0" u="none" strike="noStrike" baseline="0">
                    <a:solidFill>
                      <a:srgbClr val="000000"/>
                    </a:solidFill>
                    <a:latin typeface="Calibri"/>
                    <a:ea typeface="Calibri"/>
                    <a:cs typeface="Calibri"/>
                  </a:defRPr>
                </a:pPr>
                <a:r>
                  <a:rPr lang="fr-FR" dirty="0" err="1" smtClean="0"/>
                  <a:t>Mean</a:t>
                </a:r>
                <a:r>
                  <a:rPr lang="fr-FR" dirty="0" smtClean="0"/>
                  <a:t> </a:t>
                </a:r>
                <a:r>
                  <a:rPr lang="fr-FR" dirty="0" err="1" smtClean="0"/>
                  <a:t>number</a:t>
                </a:r>
                <a:r>
                  <a:rPr lang="fr-FR" dirty="0" smtClean="0"/>
                  <a:t> of </a:t>
                </a:r>
                <a:r>
                  <a:rPr lang="fr-FR" dirty="0" err="1" smtClean="0"/>
                  <a:t>substituted</a:t>
                </a:r>
                <a:r>
                  <a:rPr lang="fr-FR" dirty="0" smtClean="0"/>
                  <a:t> uses</a:t>
                </a:r>
                <a:endParaRPr lang="fr-FR" dirty="0"/>
              </a:p>
            </c:rich>
          </c:tx>
          <c:layout/>
          <c:overlay val="0"/>
        </c:title>
        <c:numFmt formatCode="General" sourceLinked="1"/>
        <c:majorTickMark val="out"/>
        <c:minorTickMark val="none"/>
        <c:tickLblPos val="nextTo"/>
        <c:crossAx val="438195040"/>
        <c:crosses val="autoZero"/>
        <c:crossBetween val="between"/>
        <c:majorUnit val="10"/>
      </c:valAx>
      <c:spPr>
        <a:noFill/>
        <a:ln w="25389">
          <a:noFill/>
        </a:ln>
      </c:spPr>
    </c:plotArea>
    <c:plotVisOnly val="1"/>
    <c:dispBlanksAs val="gap"/>
    <c:showDLblsOverMax val="0"/>
  </c:chart>
  <c:txPr>
    <a:bodyPr/>
    <a:lstStyle/>
    <a:p>
      <a:pPr>
        <a:defRPr sz="1799"/>
      </a:pPr>
      <a:endParaRPr lang="fr-FR"/>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53604937142099"/>
          <c:y val="5.7371209400505899E-2"/>
          <c:w val="0.73571894754812595"/>
          <c:h val="0.73384998566050796"/>
        </c:manualLayout>
      </c:layout>
      <c:barChart>
        <c:barDir val="col"/>
        <c:grouping val="clustered"/>
        <c:varyColors val="0"/>
        <c:ser>
          <c:idx val="0"/>
          <c:order val="0"/>
          <c:tx>
            <c:strRef>
              <c:f>Feuil1!$B$1</c:f>
              <c:strCache>
                <c:ptCount val="1"/>
                <c:pt idx="0">
                  <c:v>3 y.o.</c:v>
                </c:pt>
              </c:strCache>
            </c:strRef>
          </c:tx>
          <c:invertIfNegative val="0"/>
          <c:cat>
            <c:strRef>
              <c:f>Feuil1!$A$2:$A$7</c:f>
              <c:strCache>
                <c:ptCount val="6"/>
                <c:pt idx="0">
                  <c:v>Lev. 1</c:v>
                </c:pt>
                <c:pt idx="1">
                  <c:v>Lev. 2</c:v>
                </c:pt>
                <c:pt idx="2">
                  <c:v>Lev. 3</c:v>
                </c:pt>
                <c:pt idx="3">
                  <c:v>Lev. 4</c:v>
                </c:pt>
                <c:pt idx="4">
                  <c:v>Lev. 5</c:v>
                </c:pt>
                <c:pt idx="5">
                  <c:v>Lev. 6</c:v>
                </c:pt>
              </c:strCache>
            </c:strRef>
          </c:cat>
          <c:val>
            <c:numRef>
              <c:f>Feuil1!$B$2:$B$7</c:f>
              <c:numCache>
                <c:formatCode>General</c:formatCode>
                <c:ptCount val="6"/>
                <c:pt idx="0">
                  <c:v>13.92</c:v>
                </c:pt>
                <c:pt idx="1">
                  <c:v>1</c:v>
                </c:pt>
                <c:pt idx="2">
                  <c:v>1.08</c:v>
                </c:pt>
                <c:pt idx="3">
                  <c:v>5</c:v>
                </c:pt>
                <c:pt idx="4">
                  <c:v>1.92</c:v>
                </c:pt>
                <c:pt idx="5">
                  <c:v>0.1</c:v>
                </c:pt>
              </c:numCache>
            </c:numRef>
          </c:val>
        </c:ser>
        <c:ser>
          <c:idx val="1"/>
          <c:order val="1"/>
          <c:tx>
            <c:strRef>
              <c:f>Feuil1!$C$1</c:f>
              <c:strCache>
                <c:ptCount val="1"/>
                <c:pt idx="0">
                  <c:v>4 y.o.</c:v>
                </c:pt>
              </c:strCache>
            </c:strRef>
          </c:tx>
          <c:invertIfNegative val="0"/>
          <c:cat>
            <c:strRef>
              <c:f>Feuil1!$A$2:$A$7</c:f>
              <c:strCache>
                <c:ptCount val="6"/>
                <c:pt idx="0">
                  <c:v>Lev. 1</c:v>
                </c:pt>
                <c:pt idx="1">
                  <c:v>Lev. 2</c:v>
                </c:pt>
                <c:pt idx="2">
                  <c:v>Lev. 3</c:v>
                </c:pt>
                <c:pt idx="3">
                  <c:v>Lev. 4</c:v>
                </c:pt>
                <c:pt idx="4">
                  <c:v>Lev. 5</c:v>
                </c:pt>
                <c:pt idx="5">
                  <c:v>Lev. 6</c:v>
                </c:pt>
              </c:strCache>
            </c:strRef>
          </c:cat>
          <c:val>
            <c:numRef>
              <c:f>Feuil1!$C$2:$C$7</c:f>
              <c:numCache>
                <c:formatCode>General</c:formatCode>
                <c:ptCount val="6"/>
                <c:pt idx="0">
                  <c:v>6.58</c:v>
                </c:pt>
                <c:pt idx="1">
                  <c:v>1.58</c:v>
                </c:pt>
                <c:pt idx="2">
                  <c:v>0.12</c:v>
                </c:pt>
                <c:pt idx="3">
                  <c:v>6</c:v>
                </c:pt>
                <c:pt idx="4">
                  <c:v>2.42</c:v>
                </c:pt>
                <c:pt idx="5">
                  <c:v>0.2</c:v>
                </c:pt>
              </c:numCache>
            </c:numRef>
          </c:val>
        </c:ser>
        <c:ser>
          <c:idx val="2"/>
          <c:order val="2"/>
          <c:tx>
            <c:strRef>
              <c:f>Feuil1!$D$1</c:f>
              <c:strCache>
                <c:ptCount val="1"/>
                <c:pt idx="0">
                  <c:v>5 y.o.</c:v>
                </c:pt>
              </c:strCache>
            </c:strRef>
          </c:tx>
          <c:invertIfNegative val="0"/>
          <c:cat>
            <c:strRef>
              <c:f>Feuil1!$A$2:$A$7</c:f>
              <c:strCache>
                <c:ptCount val="6"/>
                <c:pt idx="0">
                  <c:v>Lev. 1</c:v>
                </c:pt>
                <c:pt idx="1">
                  <c:v>Lev. 2</c:v>
                </c:pt>
                <c:pt idx="2">
                  <c:v>Lev. 3</c:v>
                </c:pt>
                <c:pt idx="3">
                  <c:v>Lev. 4</c:v>
                </c:pt>
                <c:pt idx="4">
                  <c:v>Lev. 5</c:v>
                </c:pt>
                <c:pt idx="5">
                  <c:v>Lev. 6</c:v>
                </c:pt>
              </c:strCache>
            </c:strRef>
          </c:cat>
          <c:val>
            <c:numRef>
              <c:f>Feuil1!$D$2:$D$7</c:f>
              <c:numCache>
                <c:formatCode>General</c:formatCode>
                <c:ptCount val="6"/>
                <c:pt idx="0">
                  <c:v>5.58</c:v>
                </c:pt>
                <c:pt idx="1">
                  <c:v>0.83</c:v>
                </c:pt>
                <c:pt idx="2">
                  <c:v>1.42</c:v>
                </c:pt>
                <c:pt idx="3">
                  <c:v>5.25</c:v>
                </c:pt>
                <c:pt idx="4">
                  <c:v>3</c:v>
                </c:pt>
                <c:pt idx="5">
                  <c:v>0.3</c:v>
                </c:pt>
              </c:numCache>
            </c:numRef>
          </c:val>
        </c:ser>
        <c:ser>
          <c:idx val="3"/>
          <c:order val="3"/>
          <c:tx>
            <c:strRef>
              <c:f>Feuil1!$E$1</c:f>
              <c:strCache>
                <c:ptCount val="1"/>
                <c:pt idx="0">
                  <c:v>7 y.o.</c:v>
                </c:pt>
              </c:strCache>
            </c:strRef>
          </c:tx>
          <c:invertIfNegative val="0"/>
          <c:cat>
            <c:strRef>
              <c:f>Feuil1!$A$2:$A$7</c:f>
              <c:strCache>
                <c:ptCount val="6"/>
                <c:pt idx="0">
                  <c:v>Lev. 1</c:v>
                </c:pt>
                <c:pt idx="1">
                  <c:v>Lev. 2</c:v>
                </c:pt>
                <c:pt idx="2">
                  <c:v>Lev. 3</c:v>
                </c:pt>
                <c:pt idx="3">
                  <c:v>Lev. 4</c:v>
                </c:pt>
                <c:pt idx="4">
                  <c:v>Lev. 5</c:v>
                </c:pt>
                <c:pt idx="5">
                  <c:v>Lev. 6</c:v>
                </c:pt>
              </c:strCache>
            </c:strRef>
          </c:cat>
          <c:val>
            <c:numRef>
              <c:f>Feuil1!$E$2:$E$7</c:f>
              <c:numCache>
                <c:formatCode>General</c:formatCode>
                <c:ptCount val="6"/>
                <c:pt idx="0">
                  <c:v>3.42</c:v>
                </c:pt>
                <c:pt idx="1">
                  <c:v>0.33</c:v>
                </c:pt>
                <c:pt idx="2">
                  <c:v>0.25</c:v>
                </c:pt>
                <c:pt idx="3">
                  <c:v>4.75</c:v>
                </c:pt>
                <c:pt idx="4">
                  <c:v>6.17</c:v>
                </c:pt>
                <c:pt idx="5">
                  <c:v>1</c:v>
                </c:pt>
              </c:numCache>
            </c:numRef>
          </c:val>
        </c:ser>
        <c:dLbls>
          <c:showLegendKey val="0"/>
          <c:showVal val="0"/>
          <c:showCatName val="0"/>
          <c:showSerName val="0"/>
          <c:showPercent val="0"/>
          <c:showBubbleSize val="0"/>
        </c:dLbls>
        <c:gapWidth val="150"/>
        <c:axId val="652475840"/>
        <c:axId val="652483456"/>
      </c:barChart>
      <c:catAx>
        <c:axId val="652475840"/>
        <c:scaling>
          <c:orientation val="minMax"/>
        </c:scaling>
        <c:delete val="0"/>
        <c:axPos val="b"/>
        <c:title>
          <c:tx>
            <c:rich>
              <a:bodyPr/>
              <a:lstStyle/>
              <a:p>
                <a:pPr>
                  <a:defRPr sz="1590" b="1" i="0" u="none" strike="noStrike" baseline="0">
                    <a:solidFill>
                      <a:srgbClr val="000000"/>
                    </a:solidFill>
                    <a:latin typeface="Calibri"/>
                    <a:ea typeface="Calibri"/>
                    <a:cs typeface="Calibri"/>
                  </a:defRPr>
                </a:pPr>
                <a:r>
                  <a:rPr lang="fr-FR" dirty="0" err="1" smtClean="0"/>
                  <a:t>Complexity</a:t>
                </a:r>
                <a:endParaRPr lang="fr-FR" dirty="0"/>
              </a:p>
            </c:rich>
          </c:tx>
          <c:layout>
            <c:manualLayout>
              <c:xMode val="edge"/>
              <c:yMode val="edge"/>
              <c:x val="0.420020553271859"/>
              <c:y val="0.89644859813084099"/>
            </c:manualLayout>
          </c:layout>
          <c:overlay val="0"/>
        </c:title>
        <c:numFmt formatCode="General" sourceLinked="1"/>
        <c:majorTickMark val="out"/>
        <c:minorTickMark val="none"/>
        <c:tickLblPos val="nextTo"/>
        <c:txPr>
          <a:bodyPr/>
          <a:lstStyle/>
          <a:p>
            <a:pPr>
              <a:defRPr sz="1598"/>
            </a:pPr>
            <a:endParaRPr lang="fr-FR"/>
          </a:p>
        </c:txPr>
        <c:crossAx val="652483456"/>
        <c:crosses val="autoZero"/>
        <c:auto val="1"/>
        <c:lblAlgn val="ctr"/>
        <c:lblOffset val="100"/>
        <c:noMultiLvlLbl val="0"/>
      </c:catAx>
      <c:valAx>
        <c:axId val="652483456"/>
        <c:scaling>
          <c:orientation val="minMax"/>
          <c:max val="14"/>
          <c:min val="0"/>
        </c:scaling>
        <c:delete val="0"/>
        <c:axPos val="l"/>
        <c:majorGridlines/>
        <c:title>
          <c:tx>
            <c:rich>
              <a:bodyPr/>
              <a:lstStyle/>
              <a:p>
                <a:pPr>
                  <a:defRPr sz="1590" b="1" i="0" u="none" strike="noStrike" baseline="0">
                    <a:solidFill>
                      <a:srgbClr val="000000"/>
                    </a:solidFill>
                    <a:latin typeface="Calibri"/>
                    <a:ea typeface="Calibri"/>
                    <a:cs typeface="Calibri"/>
                  </a:defRPr>
                </a:pPr>
                <a:r>
                  <a:rPr lang="fr-FR" dirty="0" err="1" smtClean="0"/>
                  <a:t>Mean</a:t>
                </a:r>
                <a:r>
                  <a:rPr lang="fr-FR" dirty="0" smtClean="0"/>
                  <a:t> </a:t>
                </a:r>
                <a:r>
                  <a:rPr lang="fr-FR" dirty="0" err="1" smtClean="0"/>
                  <a:t>number</a:t>
                </a:r>
                <a:r>
                  <a:rPr lang="fr-FR" dirty="0" smtClean="0"/>
                  <a:t> of </a:t>
                </a:r>
                <a:r>
                  <a:rPr lang="fr-FR" dirty="0" err="1" smtClean="0"/>
                  <a:t>substituted</a:t>
                </a:r>
                <a:r>
                  <a:rPr lang="fr-FR" baseline="0" dirty="0" smtClean="0"/>
                  <a:t> uses</a:t>
                </a:r>
                <a:endParaRPr lang="fr-FR" dirty="0"/>
              </a:p>
            </c:rich>
          </c:tx>
          <c:layout>
            <c:manualLayout>
              <c:xMode val="edge"/>
              <c:yMode val="edge"/>
              <c:x val="5.6285178236397697E-3"/>
              <c:y val="0.174539112517477"/>
            </c:manualLayout>
          </c:layout>
          <c:overlay val="0"/>
        </c:title>
        <c:numFmt formatCode="General" sourceLinked="1"/>
        <c:majorTickMark val="out"/>
        <c:minorTickMark val="none"/>
        <c:tickLblPos val="nextTo"/>
        <c:txPr>
          <a:bodyPr/>
          <a:lstStyle/>
          <a:p>
            <a:pPr>
              <a:defRPr sz="1598"/>
            </a:pPr>
            <a:endParaRPr lang="fr-FR"/>
          </a:p>
        </c:txPr>
        <c:crossAx val="652475840"/>
        <c:crosses val="autoZero"/>
        <c:crossBetween val="between"/>
        <c:majorUnit val="4"/>
      </c:valAx>
      <c:spPr>
        <a:noFill/>
        <a:ln w="25396">
          <a:noFill/>
        </a:ln>
      </c:spPr>
    </c:plotArea>
    <c:legend>
      <c:legendPos val="r"/>
      <c:layout>
        <c:manualLayout>
          <c:xMode val="edge"/>
          <c:yMode val="edge"/>
          <c:x val="0.83878241262683195"/>
          <c:y val="8.9887640449438193E-3"/>
          <c:w val="0.15558060879368699"/>
          <c:h val="0.35730337078651703"/>
        </c:manualLayout>
      </c:layout>
      <c:overlay val="0"/>
    </c:legend>
    <c:plotVisOnly val="1"/>
    <c:dispBlanksAs val="gap"/>
    <c:showDLblsOverMax val="0"/>
  </c:chart>
  <c:txPr>
    <a:bodyPr/>
    <a:lstStyle/>
    <a:p>
      <a:pPr>
        <a:defRPr sz="1798"/>
      </a:pPr>
      <a:endParaRPr lang="fr-FR"/>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4057881248122"/>
          <c:y val="6.2069257471848299E-2"/>
          <c:w val="0.64927820904158096"/>
          <c:h val="0.68116438674833402"/>
        </c:manualLayout>
      </c:layout>
      <c:barChart>
        <c:barDir val="col"/>
        <c:grouping val="clustered"/>
        <c:varyColors val="0"/>
        <c:ser>
          <c:idx val="0"/>
          <c:order val="0"/>
          <c:tx>
            <c:strRef>
              <c:f>Feuil1!$B$1</c:f>
              <c:strCache>
                <c:ptCount val="1"/>
                <c:pt idx="0">
                  <c:v>3 y.o.</c:v>
                </c:pt>
              </c:strCache>
            </c:strRef>
          </c:tx>
          <c:invertIfNegative val="0"/>
          <c:cat>
            <c:strRef>
              <c:f>Feuil1!$A$2:$A$7</c:f>
              <c:strCache>
                <c:ptCount val="6"/>
                <c:pt idx="0">
                  <c:v>Lev. 1</c:v>
                </c:pt>
                <c:pt idx="1">
                  <c:v>Lev. 2</c:v>
                </c:pt>
                <c:pt idx="2">
                  <c:v>Lev. 3</c:v>
                </c:pt>
                <c:pt idx="3">
                  <c:v>Lev.4</c:v>
                </c:pt>
                <c:pt idx="4">
                  <c:v>Lev. 5</c:v>
                </c:pt>
                <c:pt idx="5">
                  <c:v>Lev. 6</c:v>
                </c:pt>
              </c:strCache>
            </c:strRef>
          </c:cat>
          <c:val>
            <c:numRef>
              <c:f>Feuil1!$B$2:$B$7</c:f>
              <c:numCache>
                <c:formatCode>General</c:formatCode>
                <c:ptCount val="6"/>
                <c:pt idx="0">
                  <c:v>6.42</c:v>
                </c:pt>
                <c:pt idx="1">
                  <c:v>0.92</c:v>
                </c:pt>
                <c:pt idx="2">
                  <c:v>0.08</c:v>
                </c:pt>
                <c:pt idx="3">
                  <c:v>3.92</c:v>
                </c:pt>
                <c:pt idx="4">
                  <c:v>1.08</c:v>
                </c:pt>
                <c:pt idx="5">
                  <c:v>0.17</c:v>
                </c:pt>
              </c:numCache>
            </c:numRef>
          </c:val>
        </c:ser>
        <c:ser>
          <c:idx val="1"/>
          <c:order val="1"/>
          <c:tx>
            <c:strRef>
              <c:f>Feuil1!$C$1</c:f>
              <c:strCache>
                <c:ptCount val="1"/>
                <c:pt idx="0">
                  <c:v>4 y.o.</c:v>
                </c:pt>
              </c:strCache>
            </c:strRef>
          </c:tx>
          <c:invertIfNegative val="0"/>
          <c:cat>
            <c:strRef>
              <c:f>Feuil1!$A$2:$A$7</c:f>
              <c:strCache>
                <c:ptCount val="6"/>
                <c:pt idx="0">
                  <c:v>Lev. 1</c:v>
                </c:pt>
                <c:pt idx="1">
                  <c:v>Lev. 2</c:v>
                </c:pt>
                <c:pt idx="2">
                  <c:v>Lev. 3</c:v>
                </c:pt>
                <c:pt idx="3">
                  <c:v>Lev.4</c:v>
                </c:pt>
                <c:pt idx="4">
                  <c:v>Lev. 5</c:v>
                </c:pt>
                <c:pt idx="5">
                  <c:v>Lev. 6</c:v>
                </c:pt>
              </c:strCache>
            </c:strRef>
          </c:cat>
          <c:val>
            <c:numRef>
              <c:f>Feuil1!$C$2:$C$7</c:f>
              <c:numCache>
                <c:formatCode>General</c:formatCode>
                <c:ptCount val="6"/>
                <c:pt idx="0">
                  <c:v>7.33</c:v>
                </c:pt>
                <c:pt idx="1">
                  <c:v>1</c:v>
                </c:pt>
                <c:pt idx="2">
                  <c:v>0</c:v>
                </c:pt>
                <c:pt idx="3">
                  <c:v>2.42</c:v>
                </c:pt>
                <c:pt idx="4">
                  <c:v>2.42</c:v>
                </c:pt>
                <c:pt idx="5">
                  <c:v>0</c:v>
                </c:pt>
              </c:numCache>
            </c:numRef>
          </c:val>
        </c:ser>
        <c:ser>
          <c:idx val="2"/>
          <c:order val="2"/>
          <c:tx>
            <c:strRef>
              <c:f>Feuil1!$D$1</c:f>
              <c:strCache>
                <c:ptCount val="1"/>
                <c:pt idx="0">
                  <c:v>5 y.o.</c:v>
                </c:pt>
              </c:strCache>
            </c:strRef>
          </c:tx>
          <c:invertIfNegative val="0"/>
          <c:cat>
            <c:strRef>
              <c:f>Feuil1!$A$2:$A$7</c:f>
              <c:strCache>
                <c:ptCount val="6"/>
                <c:pt idx="0">
                  <c:v>Lev. 1</c:v>
                </c:pt>
                <c:pt idx="1">
                  <c:v>Lev. 2</c:v>
                </c:pt>
                <c:pt idx="2">
                  <c:v>Lev. 3</c:v>
                </c:pt>
                <c:pt idx="3">
                  <c:v>Lev.4</c:v>
                </c:pt>
                <c:pt idx="4">
                  <c:v>Lev. 5</c:v>
                </c:pt>
                <c:pt idx="5">
                  <c:v>Lev. 6</c:v>
                </c:pt>
              </c:strCache>
            </c:strRef>
          </c:cat>
          <c:val>
            <c:numRef>
              <c:f>Feuil1!$D$2:$D$7</c:f>
              <c:numCache>
                <c:formatCode>General</c:formatCode>
                <c:ptCount val="6"/>
                <c:pt idx="0">
                  <c:v>2.62</c:v>
                </c:pt>
                <c:pt idx="1">
                  <c:v>0.85</c:v>
                </c:pt>
                <c:pt idx="2">
                  <c:v>0.62</c:v>
                </c:pt>
                <c:pt idx="3">
                  <c:v>1.46</c:v>
                </c:pt>
                <c:pt idx="4">
                  <c:v>3.08</c:v>
                </c:pt>
                <c:pt idx="5">
                  <c:v>2.54</c:v>
                </c:pt>
              </c:numCache>
            </c:numRef>
          </c:val>
        </c:ser>
        <c:ser>
          <c:idx val="3"/>
          <c:order val="3"/>
          <c:tx>
            <c:strRef>
              <c:f>Feuil1!$E$1</c:f>
              <c:strCache>
                <c:ptCount val="1"/>
                <c:pt idx="0">
                  <c:v>7 y.o.</c:v>
                </c:pt>
              </c:strCache>
            </c:strRef>
          </c:tx>
          <c:invertIfNegative val="0"/>
          <c:cat>
            <c:strRef>
              <c:f>Feuil1!$A$2:$A$7</c:f>
              <c:strCache>
                <c:ptCount val="6"/>
                <c:pt idx="0">
                  <c:v>Lev. 1</c:v>
                </c:pt>
                <c:pt idx="1">
                  <c:v>Lev. 2</c:v>
                </c:pt>
                <c:pt idx="2">
                  <c:v>Lev. 3</c:v>
                </c:pt>
                <c:pt idx="3">
                  <c:v>Lev.4</c:v>
                </c:pt>
                <c:pt idx="4">
                  <c:v>Lev. 5</c:v>
                </c:pt>
                <c:pt idx="5">
                  <c:v>Lev. 6</c:v>
                </c:pt>
              </c:strCache>
            </c:strRef>
          </c:cat>
          <c:val>
            <c:numRef>
              <c:f>Feuil1!$E$2:$E$7</c:f>
              <c:numCache>
                <c:formatCode>General</c:formatCode>
                <c:ptCount val="6"/>
                <c:pt idx="0">
                  <c:v>2.5</c:v>
                </c:pt>
                <c:pt idx="1">
                  <c:v>3.17</c:v>
                </c:pt>
                <c:pt idx="2">
                  <c:v>0.83</c:v>
                </c:pt>
                <c:pt idx="3">
                  <c:v>5.25</c:v>
                </c:pt>
                <c:pt idx="4">
                  <c:v>10.42</c:v>
                </c:pt>
                <c:pt idx="5">
                  <c:v>0.25</c:v>
                </c:pt>
              </c:numCache>
            </c:numRef>
          </c:val>
        </c:ser>
        <c:dLbls>
          <c:showLegendKey val="0"/>
          <c:showVal val="0"/>
          <c:showCatName val="0"/>
          <c:showSerName val="0"/>
          <c:showPercent val="0"/>
          <c:showBubbleSize val="0"/>
        </c:dLbls>
        <c:gapWidth val="150"/>
        <c:axId val="652487264"/>
        <c:axId val="652478560"/>
      </c:barChart>
      <c:catAx>
        <c:axId val="652487264"/>
        <c:scaling>
          <c:orientation val="minMax"/>
        </c:scaling>
        <c:delete val="0"/>
        <c:axPos val="b"/>
        <c:title>
          <c:tx>
            <c:rich>
              <a:bodyPr/>
              <a:lstStyle/>
              <a:p>
                <a:pPr>
                  <a:defRPr sz="1790" b="1" i="0" u="none" strike="noStrike" baseline="0">
                    <a:solidFill>
                      <a:srgbClr val="000000"/>
                    </a:solidFill>
                    <a:latin typeface="Calibri"/>
                    <a:ea typeface="Calibri"/>
                    <a:cs typeface="Calibri"/>
                  </a:defRPr>
                </a:pPr>
                <a:r>
                  <a:rPr lang="fr-FR" dirty="0" err="1" smtClean="0"/>
                  <a:t>Complexity</a:t>
                </a:r>
                <a:endParaRPr lang="fr-FR" dirty="0"/>
              </a:p>
            </c:rich>
          </c:tx>
          <c:layout/>
          <c:overlay val="0"/>
        </c:title>
        <c:numFmt formatCode="General" sourceLinked="1"/>
        <c:majorTickMark val="out"/>
        <c:minorTickMark val="none"/>
        <c:tickLblPos val="nextTo"/>
        <c:txPr>
          <a:bodyPr/>
          <a:lstStyle/>
          <a:p>
            <a:pPr>
              <a:defRPr sz="1598"/>
            </a:pPr>
            <a:endParaRPr lang="fr-FR"/>
          </a:p>
        </c:txPr>
        <c:crossAx val="652478560"/>
        <c:crosses val="autoZero"/>
        <c:auto val="1"/>
        <c:lblAlgn val="ctr"/>
        <c:lblOffset val="100"/>
        <c:noMultiLvlLbl val="0"/>
      </c:catAx>
      <c:valAx>
        <c:axId val="652478560"/>
        <c:scaling>
          <c:orientation val="minMax"/>
          <c:max val="12"/>
          <c:min val="0"/>
        </c:scaling>
        <c:delete val="0"/>
        <c:axPos val="l"/>
        <c:majorGridlines>
          <c:spPr>
            <a:ln>
              <a:solidFill>
                <a:schemeClr val="bg1">
                  <a:lumMod val="75000"/>
                </a:schemeClr>
              </a:solidFill>
            </a:ln>
          </c:spPr>
        </c:majorGridlines>
        <c:title>
          <c:tx>
            <c:rich>
              <a:bodyPr/>
              <a:lstStyle/>
              <a:p>
                <a:pPr>
                  <a:defRPr sz="1590" b="1" i="0" u="none" strike="noStrike" baseline="0">
                    <a:solidFill>
                      <a:srgbClr val="000000"/>
                    </a:solidFill>
                    <a:latin typeface="Calibri"/>
                    <a:ea typeface="Calibri"/>
                    <a:cs typeface="Calibri"/>
                  </a:defRPr>
                </a:pPr>
                <a:r>
                  <a:rPr lang="fr-FR" dirty="0" err="1" smtClean="0"/>
                  <a:t>Mean</a:t>
                </a:r>
                <a:r>
                  <a:rPr lang="fr-FR" dirty="0" smtClean="0"/>
                  <a:t> </a:t>
                </a:r>
                <a:r>
                  <a:rPr lang="fr-FR" dirty="0" err="1" smtClean="0"/>
                  <a:t>number</a:t>
                </a:r>
                <a:r>
                  <a:rPr lang="fr-FR" dirty="0" smtClean="0"/>
                  <a:t> of </a:t>
                </a:r>
                <a:r>
                  <a:rPr lang="fr-FR" dirty="0" err="1" smtClean="0"/>
                  <a:t>subsituted</a:t>
                </a:r>
                <a:r>
                  <a:rPr lang="fr-FR" dirty="0" smtClean="0"/>
                  <a:t> uses</a:t>
                </a:r>
                <a:endParaRPr lang="fr-FR" dirty="0"/>
              </a:p>
            </c:rich>
          </c:tx>
          <c:layout/>
          <c:overlay val="0"/>
        </c:title>
        <c:numFmt formatCode="General" sourceLinked="1"/>
        <c:majorTickMark val="out"/>
        <c:minorTickMark val="none"/>
        <c:tickLblPos val="nextTo"/>
        <c:crossAx val="652487264"/>
        <c:crosses val="autoZero"/>
        <c:crossBetween val="between"/>
        <c:majorUnit val="4"/>
      </c:valAx>
      <c:spPr>
        <a:noFill/>
        <a:ln w="25394">
          <a:noFill/>
        </a:ln>
      </c:spPr>
    </c:plotArea>
    <c:legend>
      <c:legendPos val="r"/>
      <c:layout>
        <c:manualLayout>
          <c:xMode val="edge"/>
          <c:yMode val="edge"/>
          <c:x val="0.81766704416761005"/>
          <c:y val="0.135483870967742"/>
          <c:w val="0.16647791619479099"/>
          <c:h val="0.44946236559139802"/>
        </c:manualLayout>
      </c:layout>
      <c:overlay val="0"/>
    </c:legend>
    <c:plotVisOnly val="1"/>
    <c:dispBlanksAs val="gap"/>
    <c:showDLblsOverMax val="0"/>
  </c:chart>
  <c:txPr>
    <a:bodyPr/>
    <a:lstStyle/>
    <a:p>
      <a:pPr>
        <a:defRPr sz="1798"/>
      </a:pPr>
      <a:endParaRPr lang="fr-FR"/>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09075973611407"/>
          <c:y val="2.6387512819175798E-2"/>
          <c:w val="0.749914721779807"/>
          <c:h val="0.70428195710103902"/>
        </c:manualLayout>
      </c:layout>
      <c:barChart>
        <c:barDir val="col"/>
        <c:grouping val="clustered"/>
        <c:varyColors val="0"/>
        <c:ser>
          <c:idx val="0"/>
          <c:order val="0"/>
          <c:tx>
            <c:strRef>
              <c:f>Feuil1!$B$1</c:f>
              <c:strCache>
                <c:ptCount val="1"/>
                <c:pt idx="0">
                  <c:v>3 y.o.</c:v>
                </c:pt>
              </c:strCache>
            </c:strRef>
          </c:tx>
          <c:invertIfNegative val="0"/>
          <c:cat>
            <c:strRef>
              <c:f>Feuil1!$A$2:$A$7</c:f>
              <c:strCache>
                <c:ptCount val="6"/>
                <c:pt idx="0">
                  <c:v>Lev. 1</c:v>
                </c:pt>
                <c:pt idx="1">
                  <c:v>Lev. 2</c:v>
                </c:pt>
                <c:pt idx="2">
                  <c:v>Lev. 3</c:v>
                </c:pt>
                <c:pt idx="3">
                  <c:v>Lev. 4</c:v>
                </c:pt>
                <c:pt idx="4">
                  <c:v>Lev. 5</c:v>
                </c:pt>
                <c:pt idx="5">
                  <c:v>Lev. 6</c:v>
                </c:pt>
              </c:strCache>
            </c:strRef>
          </c:cat>
          <c:val>
            <c:numRef>
              <c:f>Feuil1!$B$2:$B$7</c:f>
              <c:numCache>
                <c:formatCode>General</c:formatCode>
                <c:ptCount val="6"/>
                <c:pt idx="0">
                  <c:v>4.3</c:v>
                </c:pt>
                <c:pt idx="1">
                  <c:v>0.9</c:v>
                </c:pt>
                <c:pt idx="2">
                  <c:v>1.1000000000000001</c:v>
                </c:pt>
                <c:pt idx="3">
                  <c:v>1.6</c:v>
                </c:pt>
                <c:pt idx="4">
                  <c:v>0.2</c:v>
                </c:pt>
                <c:pt idx="5">
                  <c:v>0.1</c:v>
                </c:pt>
              </c:numCache>
            </c:numRef>
          </c:val>
        </c:ser>
        <c:ser>
          <c:idx val="1"/>
          <c:order val="1"/>
          <c:tx>
            <c:strRef>
              <c:f>Feuil1!$C$1</c:f>
              <c:strCache>
                <c:ptCount val="1"/>
                <c:pt idx="0">
                  <c:v>4 y.o.</c:v>
                </c:pt>
              </c:strCache>
            </c:strRef>
          </c:tx>
          <c:invertIfNegative val="0"/>
          <c:cat>
            <c:strRef>
              <c:f>Feuil1!$A$2:$A$7</c:f>
              <c:strCache>
                <c:ptCount val="6"/>
                <c:pt idx="0">
                  <c:v>Lev. 1</c:v>
                </c:pt>
                <c:pt idx="1">
                  <c:v>Lev. 2</c:v>
                </c:pt>
                <c:pt idx="2">
                  <c:v>Lev. 3</c:v>
                </c:pt>
                <c:pt idx="3">
                  <c:v>Lev. 4</c:v>
                </c:pt>
                <c:pt idx="4">
                  <c:v>Lev. 5</c:v>
                </c:pt>
                <c:pt idx="5">
                  <c:v>Lev. 6</c:v>
                </c:pt>
              </c:strCache>
            </c:strRef>
          </c:cat>
          <c:val>
            <c:numRef>
              <c:f>Feuil1!$C$2:$C$7</c:f>
              <c:numCache>
                <c:formatCode>General</c:formatCode>
                <c:ptCount val="6"/>
                <c:pt idx="0">
                  <c:v>6.09</c:v>
                </c:pt>
                <c:pt idx="1">
                  <c:v>2.91</c:v>
                </c:pt>
                <c:pt idx="2">
                  <c:v>3.45</c:v>
                </c:pt>
                <c:pt idx="3">
                  <c:v>3.91</c:v>
                </c:pt>
                <c:pt idx="4">
                  <c:v>3.55</c:v>
                </c:pt>
                <c:pt idx="5">
                  <c:v>0.55000000000000004</c:v>
                </c:pt>
              </c:numCache>
            </c:numRef>
          </c:val>
        </c:ser>
        <c:ser>
          <c:idx val="2"/>
          <c:order val="2"/>
          <c:tx>
            <c:strRef>
              <c:f>Feuil1!$D$1</c:f>
              <c:strCache>
                <c:ptCount val="1"/>
                <c:pt idx="0">
                  <c:v>5 y.o.</c:v>
                </c:pt>
              </c:strCache>
            </c:strRef>
          </c:tx>
          <c:invertIfNegative val="0"/>
          <c:cat>
            <c:strRef>
              <c:f>Feuil1!$A$2:$A$7</c:f>
              <c:strCache>
                <c:ptCount val="6"/>
                <c:pt idx="0">
                  <c:v>Lev. 1</c:v>
                </c:pt>
                <c:pt idx="1">
                  <c:v>Lev. 2</c:v>
                </c:pt>
                <c:pt idx="2">
                  <c:v>Lev. 3</c:v>
                </c:pt>
                <c:pt idx="3">
                  <c:v>Lev. 4</c:v>
                </c:pt>
                <c:pt idx="4">
                  <c:v>Lev. 5</c:v>
                </c:pt>
                <c:pt idx="5">
                  <c:v>Lev. 6</c:v>
                </c:pt>
              </c:strCache>
            </c:strRef>
          </c:cat>
          <c:val>
            <c:numRef>
              <c:f>Feuil1!$D$2:$D$7</c:f>
              <c:numCache>
                <c:formatCode>General</c:formatCode>
                <c:ptCount val="6"/>
                <c:pt idx="0">
                  <c:v>13.3</c:v>
                </c:pt>
                <c:pt idx="1">
                  <c:v>0.83</c:v>
                </c:pt>
                <c:pt idx="2">
                  <c:v>0.83</c:v>
                </c:pt>
                <c:pt idx="3">
                  <c:v>2.67</c:v>
                </c:pt>
                <c:pt idx="4">
                  <c:v>3</c:v>
                </c:pt>
                <c:pt idx="5">
                  <c:v>0.83</c:v>
                </c:pt>
              </c:numCache>
            </c:numRef>
          </c:val>
        </c:ser>
        <c:ser>
          <c:idx val="3"/>
          <c:order val="3"/>
          <c:tx>
            <c:strRef>
              <c:f>Feuil1!$E$1</c:f>
              <c:strCache>
                <c:ptCount val="1"/>
                <c:pt idx="0">
                  <c:v>7 y.o.</c:v>
                </c:pt>
              </c:strCache>
            </c:strRef>
          </c:tx>
          <c:invertIfNegative val="0"/>
          <c:cat>
            <c:strRef>
              <c:f>Feuil1!$A$2:$A$7</c:f>
              <c:strCache>
                <c:ptCount val="6"/>
                <c:pt idx="0">
                  <c:v>Lev. 1</c:v>
                </c:pt>
                <c:pt idx="1">
                  <c:v>Lev. 2</c:v>
                </c:pt>
                <c:pt idx="2">
                  <c:v>Lev. 3</c:v>
                </c:pt>
                <c:pt idx="3">
                  <c:v>Lev. 4</c:v>
                </c:pt>
                <c:pt idx="4">
                  <c:v>Lev. 5</c:v>
                </c:pt>
                <c:pt idx="5">
                  <c:v>Lev. 6</c:v>
                </c:pt>
              </c:strCache>
            </c:strRef>
          </c:cat>
          <c:val>
            <c:numRef>
              <c:f>Feuil1!$E$2:$E$7</c:f>
              <c:numCache>
                <c:formatCode>General</c:formatCode>
                <c:ptCount val="6"/>
                <c:pt idx="0">
                  <c:v>11.6</c:v>
                </c:pt>
                <c:pt idx="1">
                  <c:v>0.18</c:v>
                </c:pt>
                <c:pt idx="2">
                  <c:v>0.45</c:v>
                </c:pt>
                <c:pt idx="3">
                  <c:v>13.18</c:v>
                </c:pt>
                <c:pt idx="4">
                  <c:v>11</c:v>
                </c:pt>
                <c:pt idx="5">
                  <c:v>6.55</c:v>
                </c:pt>
              </c:numCache>
            </c:numRef>
          </c:val>
        </c:ser>
        <c:dLbls>
          <c:showLegendKey val="0"/>
          <c:showVal val="0"/>
          <c:showCatName val="0"/>
          <c:showSerName val="0"/>
          <c:showPercent val="0"/>
          <c:showBubbleSize val="0"/>
        </c:dLbls>
        <c:gapWidth val="150"/>
        <c:axId val="652480192"/>
        <c:axId val="652474752"/>
      </c:barChart>
      <c:catAx>
        <c:axId val="652480192"/>
        <c:scaling>
          <c:orientation val="minMax"/>
        </c:scaling>
        <c:delete val="0"/>
        <c:axPos val="b"/>
        <c:title>
          <c:tx>
            <c:rich>
              <a:bodyPr/>
              <a:lstStyle/>
              <a:p>
                <a:pPr>
                  <a:defRPr sz="1394" b="0" i="0" u="none" strike="noStrike" baseline="0">
                    <a:solidFill>
                      <a:srgbClr val="000000"/>
                    </a:solidFill>
                    <a:latin typeface="Calibri"/>
                    <a:ea typeface="Calibri"/>
                    <a:cs typeface="Calibri"/>
                  </a:defRPr>
                </a:pPr>
                <a:r>
                  <a:rPr lang="fr-FR" dirty="0" err="1" smtClean="0"/>
                  <a:t>Complexity</a:t>
                </a:r>
                <a:endParaRPr lang="fr-FR" dirty="0"/>
              </a:p>
            </c:rich>
          </c:tx>
          <c:layout/>
          <c:overlay val="0"/>
        </c:title>
        <c:numFmt formatCode="General" sourceLinked="1"/>
        <c:majorTickMark val="out"/>
        <c:minorTickMark val="none"/>
        <c:tickLblPos val="nextTo"/>
        <c:txPr>
          <a:bodyPr/>
          <a:lstStyle/>
          <a:p>
            <a:pPr>
              <a:defRPr sz="1403"/>
            </a:pPr>
            <a:endParaRPr lang="fr-FR"/>
          </a:p>
        </c:txPr>
        <c:crossAx val="652474752"/>
        <c:crosses val="autoZero"/>
        <c:auto val="1"/>
        <c:lblAlgn val="ctr"/>
        <c:lblOffset val="100"/>
        <c:noMultiLvlLbl val="0"/>
      </c:catAx>
      <c:valAx>
        <c:axId val="652474752"/>
        <c:scaling>
          <c:orientation val="minMax"/>
        </c:scaling>
        <c:delete val="0"/>
        <c:axPos val="l"/>
        <c:majorGridlines>
          <c:spPr>
            <a:ln>
              <a:solidFill>
                <a:schemeClr val="bg1">
                  <a:lumMod val="95000"/>
                </a:schemeClr>
              </a:solidFill>
            </a:ln>
          </c:spPr>
        </c:majorGridlines>
        <c:title>
          <c:tx>
            <c:rich>
              <a:bodyPr/>
              <a:lstStyle/>
              <a:p>
                <a:pPr>
                  <a:defRPr sz="1394" b="0" i="0" u="none" strike="noStrike" baseline="0">
                    <a:solidFill>
                      <a:srgbClr val="000000"/>
                    </a:solidFill>
                    <a:latin typeface="Calibri"/>
                    <a:ea typeface="Calibri"/>
                    <a:cs typeface="Calibri"/>
                  </a:defRPr>
                </a:pPr>
                <a:r>
                  <a:rPr lang="fr-FR" dirty="0" err="1" smtClean="0"/>
                  <a:t>Mean</a:t>
                </a:r>
                <a:r>
                  <a:rPr lang="fr-FR" dirty="0" smtClean="0"/>
                  <a:t> </a:t>
                </a:r>
                <a:r>
                  <a:rPr lang="fr-FR" dirty="0" err="1" smtClean="0"/>
                  <a:t>number</a:t>
                </a:r>
                <a:r>
                  <a:rPr lang="fr-FR" dirty="0" smtClean="0"/>
                  <a:t> of </a:t>
                </a:r>
                <a:r>
                  <a:rPr lang="fr-FR" dirty="0" err="1" smtClean="0"/>
                  <a:t>substituted</a:t>
                </a:r>
                <a:r>
                  <a:rPr lang="fr-FR" dirty="0" smtClean="0"/>
                  <a:t> uses</a:t>
                </a:r>
                <a:endParaRPr lang="fr-FR" dirty="0"/>
              </a:p>
            </c:rich>
          </c:tx>
          <c:layout>
            <c:manualLayout>
              <c:xMode val="edge"/>
              <c:yMode val="edge"/>
              <c:x val="0"/>
              <c:y val="0.103288126720009"/>
            </c:manualLayout>
          </c:layout>
          <c:overlay val="0"/>
        </c:title>
        <c:numFmt formatCode="General" sourceLinked="1"/>
        <c:majorTickMark val="out"/>
        <c:minorTickMark val="none"/>
        <c:tickLblPos val="nextTo"/>
        <c:txPr>
          <a:bodyPr/>
          <a:lstStyle/>
          <a:p>
            <a:pPr>
              <a:defRPr sz="1403"/>
            </a:pPr>
            <a:endParaRPr lang="fr-FR"/>
          </a:p>
        </c:txPr>
        <c:crossAx val="652480192"/>
        <c:crosses val="autoZero"/>
        <c:crossBetween val="between"/>
        <c:majorUnit val="4"/>
      </c:valAx>
      <c:spPr>
        <a:noFill/>
        <a:ln w="25380">
          <a:noFill/>
        </a:ln>
      </c:spPr>
    </c:plotArea>
    <c:legend>
      <c:legendPos val="r"/>
      <c:layout>
        <c:manualLayout>
          <c:xMode val="edge"/>
          <c:yMode val="edge"/>
          <c:x val="0.85990888382688002"/>
          <c:y val="0"/>
          <c:w val="0.13895216400911201"/>
          <c:h val="0.39610389610389601"/>
        </c:manualLayout>
      </c:layout>
      <c:overlay val="0"/>
      <c:txPr>
        <a:bodyPr/>
        <a:lstStyle/>
        <a:p>
          <a:pPr>
            <a:defRPr sz="1227"/>
          </a:pPr>
          <a:endParaRPr lang="fr-FR"/>
        </a:p>
      </c:txPr>
    </c:legend>
    <c:plotVisOnly val="1"/>
    <c:dispBlanksAs val="gap"/>
    <c:showDLblsOverMax val="0"/>
  </c:chart>
  <c:txPr>
    <a:bodyPr/>
    <a:lstStyle/>
    <a:p>
      <a:pPr>
        <a:defRPr sz="1578"/>
      </a:pPr>
      <a:endParaRPr lang="fr-FR"/>
    </a:p>
  </c:txPr>
  <c:externalData r:id="rId1">
    <c:autoUpdate val="0"/>
  </c:externalData>
  <c:userShapes r:id="rId2"/>
</c:chartSpace>
</file>

<file path=ppt/comments/comment1.xml><?xml version="1.0" encoding="utf-8"?>
<p:cmLst xmlns:a="http://schemas.openxmlformats.org/drawingml/2006/main" xmlns:r="http://schemas.openxmlformats.org/officeDocument/2006/relationships" xmlns:p="http://schemas.openxmlformats.org/presentationml/2006/main">
  <p:cm authorId="0" dt="2013-08-29T21:42:25.517" idx="3">
    <p:pos x="5523" y="2509"/>
    <p:text>pas clair</p:text>
  </p:cm>
</p:cmLst>
</file>

<file path=ppt/drawings/_rels/drawing1.xml.rels><?xml version="1.0" encoding="UTF-8" standalone="yes"?>
<Relationships xmlns="http://schemas.openxmlformats.org/package/2006/relationships"><Relationship Id="rId1" Type="http://schemas.openxmlformats.org/officeDocument/2006/relationships/image" Target="../media/image12.png"/></Relationships>
</file>

<file path=ppt/drawings/drawing1.xml><?xml version="1.0" encoding="utf-8"?>
<c:userShapes xmlns:c="http://schemas.openxmlformats.org/drawingml/2006/chart">
  <cdr:relSizeAnchor xmlns:cdr="http://schemas.openxmlformats.org/drawingml/2006/chartDrawing">
    <cdr:from>
      <cdr:x>0.62275</cdr:x>
      <cdr:y>0</cdr:y>
    </cdr:from>
    <cdr:to>
      <cdr:x>0.83482</cdr:x>
      <cdr:y>0.40818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315306" y="0"/>
          <a:ext cx="1469543" cy="1546742"/>
        </a:xfrm>
        <a:prstGeom xmlns:a="http://schemas.openxmlformats.org/drawingml/2006/main" prst="rect">
          <a:avLst/>
        </a:prstGeom>
      </cdr:spPr>
    </cdr:pic>
  </cdr:relSizeAnchor>
  <cdr:relSizeAnchor xmlns:cdr="http://schemas.openxmlformats.org/drawingml/2006/chartDrawing">
    <cdr:from>
      <cdr:x>0.82867</cdr:x>
      <cdr:y>0.07733</cdr:y>
    </cdr:from>
    <cdr:to>
      <cdr:x>0.82867</cdr:x>
      <cdr:y>0.0967</cdr:y>
    </cdr:to>
    <cdr:cxnSp macro="">
      <cdr:nvCxnSpPr>
        <cdr:cNvPr id="4" name="Connecteur droit 3"/>
        <cdr:cNvCxnSpPr/>
      </cdr:nvCxnSpPr>
      <cdr:spPr>
        <a:xfrm xmlns:a="http://schemas.openxmlformats.org/drawingml/2006/main">
          <a:off x="5749180" y="287338"/>
          <a:ext cx="0" cy="72453"/>
        </a:xfrm>
        <a:prstGeom xmlns:a="http://schemas.openxmlformats.org/drawingml/2006/main" prst="line">
          <a:avLst/>
        </a:prstGeom>
        <a:ln xmlns:a="http://schemas.openxmlformats.org/drawingml/2006/main" w="15875"/>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0.21171</cdr:x>
      <cdr:y>0.33819</cdr:y>
    </cdr:from>
    <cdr:to>
      <cdr:x>0.508</cdr:x>
      <cdr:y>0.37634</cdr:y>
    </cdr:to>
    <cdr:sp macro="" textlink="">
      <cdr:nvSpPr>
        <cdr:cNvPr id="2" name="Accolade ouvrante 1"/>
        <cdr:cNvSpPr/>
      </cdr:nvSpPr>
      <cdr:spPr>
        <a:xfrm xmlns:a="http://schemas.openxmlformats.org/drawingml/2006/main" rot="5400000">
          <a:off x="1929361" y="552524"/>
          <a:ext cx="147054" cy="1649083"/>
        </a:xfrm>
        <a:prstGeom xmlns:a="http://schemas.openxmlformats.org/drawingml/2006/main" prst="leftBrace">
          <a:avLst>
            <a:gd name="adj1" fmla="val 12082"/>
            <a:gd name="adj2" fmla="val 50000"/>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wrap="square">
          <a:noAutofit/>
        </a:bodyPr>
        <a:lstStyle xmlns:a="http://schemas.openxmlformats.org/drawingml/2006/main"/>
        <a:p xmlns:a="http://schemas.openxmlformats.org/drawingml/2006/main">
          <a:endParaRPr lang="fr-FR"/>
        </a:p>
      </cdr:txBody>
    </cdr:sp>
  </cdr:relSizeAnchor>
  <cdr:relSizeAnchor xmlns:cdr="http://schemas.openxmlformats.org/drawingml/2006/chartDrawing">
    <cdr:from>
      <cdr:x>0.35679</cdr:x>
      <cdr:y>0.05872</cdr:y>
    </cdr:from>
    <cdr:to>
      <cdr:x>0.85158</cdr:x>
      <cdr:y>0.05916</cdr:y>
    </cdr:to>
    <cdr:cxnSp macro="">
      <cdr:nvCxnSpPr>
        <cdr:cNvPr id="5" name="Connecteur droit 4"/>
        <cdr:cNvCxnSpPr/>
      </cdr:nvCxnSpPr>
      <cdr:spPr>
        <a:xfrm xmlns:a="http://schemas.openxmlformats.org/drawingml/2006/main" flipH="1" flipV="1">
          <a:off x="1985813" y="220552"/>
          <a:ext cx="2755256" cy="1698"/>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0.8516</cdr:x>
      <cdr:y>0.05754</cdr:y>
    </cdr:from>
    <cdr:to>
      <cdr:x>0.8516</cdr:x>
      <cdr:y>0.07696</cdr:y>
    </cdr:to>
    <cdr:cxnSp macro="">
      <cdr:nvCxnSpPr>
        <cdr:cNvPr id="6" name="Connecteur droit 5"/>
        <cdr:cNvCxnSpPr/>
      </cdr:nvCxnSpPr>
      <cdr:spPr>
        <a:xfrm xmlns:a="http://schemas.openxmlformats.org/drawingml/2006/main">
          <a:off x="3312368" y="216024"/>
          <a:ext cx="0" cy="72008"/>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0.35724</cdr:x>
      <cdr:y>0.05669</cdr:y>
    </cdr:from>
    <cdr:to>
      <cdr:x>0.35767</cdr:x>
      <cdr:y>0.32271</cdr:y>
    </cdr:to>
    <cdr:cxnSp macro="">
      <cdr:nvCxnSpPr>
        <cdr:cNvPr id="7" name="Connecteur droit 6"/>
        <cdr:cNvCxnSpPr/>
      </cdr:nvCxnSpPr>
      <cdr:spPr>
        <a:xfrm xmlns:a="http://schemas.openxmlformats.org/drawingml/2006/main">
          <a:off x="1988344" y="212725"/>
          <a:ext cx="2381" cy="1026319"/>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0.56926</cdr:x>
      <cdr:y>0</cdr:y>
    </cdr:from>
    <cdr:to>
      <cdr:x>0.6501</cdr:x>
      <cdr:y>0.0468</cdr:y>
    </cdr:to>
    <cdr:sp macro="" textlink="">
      <cdr:nvSpPr>
        <cdr:cNvPr id="8" name="Zone de texte 3"/>
        <cdr:cNvSpPr txBox="1"/>
      </cdr:nvSpPr>
      <cdr:spPr>
        <a:xfrm xmlns:a="http://schemas.openxmlformats.org/drawingml/2006/main">
          <a:off x="3168352" y="0"/>
          <a:ext cx="449978" cy="19547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fr-FR" sz="1800" dirty="0"/>
            <a:t>*</a:t>
          </a:r>
        </a:p>
      </cdr:txBody>
    </cdr:sp>
  </cdr:relSizeAnchor>
</c:userShapes>
</file>

<file path=ppt/drawings/drawing3.xml><?xml version="1.0" encoding="utf-8"?>
<c:userShapes xmlns:c="http://schemas.openxmlformats.org/drawingml/2006/chart">
  <cdr:relSizeAnchor xmlns:cdr="http://schemas.openxmlformats.org/drawingml/2006/chartDrawing">
    <cdr:from>
      <cdr:x>0.16302</cdr:x>
      <cdr:y>0.58113</cdr:y>
    </cdr:from>
    <cdr:to>
      <cdr:x>0.21064</cdr:x>
      <cdr:y>0.66697</cdr:y>
    </cdr:to>
    <cdr:sp macro="" textlink="">
      <cdr:nvSpPr>
        <cdr:cNvPr id="5" name="Zone de texte 1"/>
        <cdr:cNvSpPr txBox="1"/>
      </cdr:nvSpPr>
      <cdr:spPr>
        <a:xfrm xmlns:a="http://schemas.openxmlformats.org/drawingml/2006/main">
          <a:off x="882072" y="1855848"/>
          <a:ext cx="261257" cy="273132"/>
        </a:xfrm>
        <a:prstGeom xmlns:a="http://schemas.openxmlformats.org/drawingml/2006/main" prst="rect">
          <a:avLst/>
        </a:prstGeom>
      </cdr:spPr>
      <cdr:txBody>
        <a:bodyPr xmlns:a="http://schemas.openxmlformats.org/drawingml/2006/main"/>
        <a:lstStyle xmlns:a="http://schemas.openxmlformats.org/drawingml/2006/main"/>
        <a:p xmlns:a="http://schemas.openxmlformats.org/drawingml/2006/main">
          <a:endParaRPr lang="fr-FR"/>
        </a:p>
      </cdr:txBody>
    </cdr:sp>
  </cdr:relSizeAnchor>
  <cdr:relSizeAnchor xmlns:cdr="http://schemas.openxmlformats.org/drawingml/2006/chartDrawing">
    <cdr:from>
      <cdr:x>0.11359</cdr:x>
      <cdr:y>0.72045</cdr:y>
    </cdr:from>
    <cdr:to>
      <cdr:x>0.16146</cdr:x>
      <cdr:y>0.8058</cdr:y>
    </cdr:to>
    <cdr:sp macro="" textlink="">
      <cdr:nvSpPr>
        <cdr:cNvPr id="8" name="Zone de texte 1"/>
        <cdr:cNvSpPr txBox="1"/>
      </cdr:nvSpPr>
      <cdr:spPr>
        <a:xfrm xmlns:a="http://schemas.openxmlformats.org/drawingml/2006/main">
          <a:off x="612238" y="2298534"/>
          <a:ext cx="261257" cy="273132"/>
        </a:xfrm>
        <a:prstGeom xmlns:a="http://schemas.openxmlformats.org/drawingml/2006/main" prst="rect">
          <a:avLst/>
        </a:prstGeom>
      </cdr:spPr>
      <cdr:txBody>
        <a:bodyPr xmlns:a="http://schemas.openxmlformats.org/drawingml/2006/main"/>
        <a:lstStyle xmlns:a="http://schemas.openxmlformats.org/drawingml/2006/main"/>
        <a:p xmlns:a="http://schemas.openxmlformats.org/drawingml/2006/main">
          <a:endParaRPr lang="fr-FR"/>
        </a:p>
      </cdr:txBody>
    </cdr:sp>
  </cdr:relSizeAnchor>
  <cdr:relSizeAnchor xmlns:cdr="http://schemas.openxmlformats.org/drawingml/2006/chartDrawing">
    <cdr:from>
      <cdr:x>0.88017</cdr:x>
      <cdr:y>0.79095</cdr:y>
    </cdr:from>
    <cdr:to>
      <cdr:x>0.92754</cdr:x>
      <cdr:y>0.8753</cdr:y>
    </cdr:to>
    <cdr:sp macro="" textlink="">
      <cdr:nvSpPr>
        <cdr:cNvPr id="9" name="Zone de texte 1"/>
        <cdr:cNvSpPr txBox="1"/>
      </cdr:nvSpPr>
      <cdr:spPr>
        <a:xfrm xmlns:a="http://schemas.openxmlformats.org/drawingml/2006/main">
          <a:off x="4140723" y="2524153"/>
          <a:ext cx="224281" cy="273154"/>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endParaRPr lang="fr-FR"/>
        </a:p>
      </cdr:txBody>
    </cdr:sp>
  </cdr:relSizeAnchor>
  <cdr:relSizeAnchor xmlns:cdr="http://schemas.openxmlformats.org/drawingml/2006/chartDrawing">
    <cdr:from>
      <cdr:x>0.07443</cdr:x>
      <cdr:y>0.67703</cdr:y>
    </cdr:from>
    <cdr:to>
      <cdr:x>0.86552</cdr:x>
      <cdr:y>0.93532</cdr:y>
    </cdr:to>
    <cdr:sp macro="" textlink="">
      <cdr:nvSpPr>
        <cdr:cNvPr id="7" name="Zone de texte 1"/>
        <cdr:cNvSpPr txBox="1"/>
      </cdr:nvSpPr>
      <cdr:spPr>
        <a:xfrm xmlns:a="http://schemas.openxmlformats.org/drawingml/2006/main">
          <a:off x="350875" y="3072809"/>
          <a:ext cx="3793199" cy="1179889"/>
        </a:xfrm>
        <a:prstGeom xmlns:a="http://schemas.openxmlformats.org/drawingml/2006/main" prst="rect">
          <a:avLst/>
        </a:prstGeom>
      </cdr:spPr>
      <cdr:txBody>
        <a:bodyPr xmlns:a="http://schemas.openxmlformats.org/drawingml/2006/main"/>
        <a:lstStyle xmlns:a="http://schemas.openxmlformats.org/drawingml/2006/main"/>
        <a:p xmlns:a="http://schemas.openxmlformats.org/drawingml/2006/main">
          <a:endParaRPr lang="fr-FR"/>
        </a:p>
      </cdr:txBody>
    </cdr:sp>
  </cdr:relSizeAnchor>
  <cdr:relSizeAnchor xmlns:cdr="http://schemas.openxmlformats.org/drawingml/2006/chartDrawing">
    <cdr:from>
      <cdr:x>0.13308</cdr:x>
      <cdr:y>0.69364</cdr:y>
    </cdr:from>
    <cdr:to>
      <cdr:x>0.32328</cdr:x>
      <cdr:y>0.89359</cdr:y>
    </cdr:to>
    <cdr:sp macro="" textlink="">
      <cdr:nvSpPr>
        <cdr:cNvPr id="2" name="Zone de texte 1"/>
        <cdr:cNvSpPr txBox="1"/>
      </cdr:nvSpPr>
      <cdr:spPr>
        <a:xfrm xmlns:a="http://schemas.openxmlformats.org/drawingml/2006/main">
          <a:off x="627321" y="314723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fr-FR"/>
        </a:p>
      </cdr:txBody>
    </cdr:sp>
  </cdr:relSizeAnchor>
  <cdr:relSizeAnchor xmlns:cdr="http://schemas.openxmlformats.org/drawingml/2006/chartDrawing">
    <cdr:from>
      <cdr:x>0.78438</cdr:x>
      <cdr:y>0.45794</cdr:y>
    </cdr:from>
    <cdr:to>
      <cdr:x>0.84662</cdr:x>
      <cdr:y>0.51548</cdr:y>
    </cdr:to>
    <cdr:sp macro="" textlink="">
      <cdr:nvSpPr>
        <cdr:cNvPr id="4" name="Zone de texte 3"/>
        <cdr:cNvSpPr txBox="1"/>
      </cdr:nvSpPr>
      <cdr:spPr>
        <a:xfrm xmlns:a="http://schemas.openxmlformats.org/drawingml/2006/main">
          <a:off x="5297609" y="1555750"/>
          <a:ext cx="422993" cy="19378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fr-FR" sz="1800" dirty="0"/>
            <a:t>*</a:t>
          </a:r>
        </a:p>
      </cdr:txBody>
    </cdr:sp>
  </cdr:relSizeAnchor>
  <cdr:relSizeAnchor xmlns:cdr="http://schemas.openxmlformats.org/drawingml/2006/chartDrawing">
    <cdr:from>
      <cdr:x>0.64106</cdr:x>
      <cdr:y>0.38443</cdr:y>
    </cdr:from>
    <cdr:to>
      <cdr:x>0.64106</cdr:x>
      <cdr:y>0.6415</cdr:y>
    </cdr:to>
    <cdr:cxnSp macro="">
      <cdr:nvCxnSpPr>
        <cdr:cNvPr id="6" name="Connecteur droit 5"/>
        <cdr:cNvCxnSpPr/>
      </cdr:nvCxnSpPr>
      <cdr:spPr>
        <a:xfrm xmlns:a="http://schemas.openxmlformats.org/drawingml/2006/main">
          <a:off x="4330834" y="1306863"/>
          <a:ext cx="0" cy="869085"/>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0.71019</cdr:x>
      <cdr:y>0.38443</cdr:y>
    </cdr:from>
    <cdr:to>
      <cdr:x>0.71019</cdr:x>
      <cdr:y>0.4312</cdr:y>
    </cdr:to>
    <cdr:cxnSp macro="">
      <cdr:nvCxnSpPr>
        <cdr:cNvPr id="13" name="Connecteur droit 12"/>
        <cdr:cNvCxnSpPr/>
      </cdr:nvCxnSpPr>
      <cdr:spPr>
        <a:xfrm xmlns:a="http://schemas.openxmlformats.org/drawingml/2006/main">
          <a:off x="4795389" y="1306863"/>
          <a:ext cx="0" cy="15804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0.64106</cdr:x>
      <cdr:y>0.38443</cdr:y>
    </cdr:from>
    <cdr:to>
      <cdr:x>0.71019</cdr:x>
      <cdr:y>0.38443</cdr:y>
    </cdr:to>
    <cdr:cxnSp macro="">
      <cdr:nvCxnSpPr>
        <cdr:cNvPr id="16" name="Connecteur droit 15"/>
        <cdr:cNvCxnSpPr/>
      </cdr:nvCxnSpPr>
      <cdr:spPr>
        <a:xfrm xmlns:a="http://schemas.openxmlformats.org/drawingml/2006/main">
          <a:off x="4330834" y="1306863"/>
          <a:ext cx="464555" cy="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0.77458</cdr:x>
      <cdr:y>0.52821</cdr:y>
    </cdr:from>
    <cdr:to>
      <cdr:x>0.77458</cdr:x>
      <cdr:y>0.76252</cdr:y>
    </cdr:to>
    <cdr:cxnSp macro="">
      <cdr:nvCxnSpPr>
        <cdr:cNvPr id="19" name="Connecteur droit 18"/>
        <cdr:cNvCxnSpPr/>
      </cdr:nvCxnSpPr>
      <cdr:spPr>
        <a:xfrm xmlns:a="http://schemas.openxmlformats.org/drawingml/2006/main">
          <a:off x="5231273" y="1792777"/>
          <a:ext cx="0" cy="790064"/>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0.84295</cdr:x>
      <cdr:y>0.52821</cdr:y>
    </cdr:from>
    <cdr:to>
      <cdr:x>0.84295</cdr:x>
      <cdr:y>0.6925</cdr:y>
    </cdr:to>
    <cdr:cxnSp macro="">
      <cdr:nvCxnSpPr>
        <cdr:cNvPr id="20" name="Connecteur droit 19"/>
        <cdr:cNvCxnSpPr/>
      </cdr:nvCxnSpPr>
      <cdr:spPr>
        <a:xfrm xmlns:a="http://schemas.openxmlformats.org/drawingml/2006/main">
          <a:off x="5695760" y="1792777"/>
          <a:ext cx="0" cy="553038"/>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0.77458</cdr:x>
      <cdr:y>0.52821</cdr:y>
    </cdr:from>
    <cdr:to>
      <cdr:x>0.84295</cdr:x>
      <cdr:y>0.52856</cdr:y>
    </cdr:to>
    <cdr:cxnSp macro="">
      <cdr:nvCxnSpPr>
        <cdr:cNvPr id="21" name="Connecteur droit 20"/>
        <cdr:cNvCxnSpPr/>
      </cdr:nvCxnSpPr>
      <cdr:spPr>
        <a:xfrm xmlns:a="http://schemas.openxmlformats.org/drawingml/2006/main" flipV="1">
          <a:off x="5231273" y="1792777"/>
          <a:ext cx="464487" cy="1189"/>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0.65137</cdr:x>
      <cdr:y>0.31417</cdr:y>
    </cdr:from>
    <cdr:to>
      <cdr:x>0.71386</cdr:x>
      <cdr:y>0.37171</cdr:y>
    </cdr:to>
    <cdr:sp macro="" textlink="">
      <cdr:nvSpPr>
        <cdr:cNvPr id="28" name="Zone de texte 3"/>
        <cdr:cNvSpPr txBox="1"/>
      </cdr:nvSpPr>
      <cdr:spPr>
        <a:xfrm xmlns:a="http://schemas.openxmlformats.org/drawingml/2006/main">
          <a:off x="4397238" y="1069871"/>
          <a:ext cx="422993" cy="19377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fr-FR" sz="1800" dirty="0"/>
            <a:t>*</a:t>
          </a:r>
        </a:p>
      </cdr:txBody>
    </cdr:sp>
  </cdr:relSizeAnchor>
</c:userShapes>
</file>

<file path=ppt/drawings/drawing4.xml><?xml version="1.0" encoding="utf-8"?>
<c:userShapes xmlns:c="http://schemas.openxmlformats.org/drawingml/2006/chart">
  <cdr:relSizeAnchor xmlns:cdr="http://schemas.openxmlformats.org/drawingml/2006/chartDrawing">
    <cdr:from>
      <cdr:x>0.60221</cdr:x>
      <cdr:y>0.56228</cdr:y>
    </cdr:from>
    <cdr:to>
      <cdr:x>0.63699</cdr:x>
      <cdr:y>0.58116</cdr:y>
    </cdr:to>
    <cdr:sp macro="" textlink="">
      <cdr:nvSpPr>
        <cdr:cNvPr id="4" name="Accolade ouvrante 3"/>
        <cdr:cNvSpPr/>
      </cdr:nvSpPr>
      <cdr:spPr>
        <a:xfrm xmlns:a="http://schemas.openxmlformats.org/drawingml/2006/main" rot="5400000">
          <a:off x="4142981" y="1908543"/>
          <a:ext cx="66897" cy="234436"/>
        </a:xfrm>
        <a:prstGeom xmlns:a="http://schemas.openxmlformats.org/drawingml/2006/main" prst="leftBrace">
          <a:avLst>
            <a:gd name="adj1" fmla="val 8333"/>
            <a:gd name="adj2" fmla="val 47775"/>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fr-FR"/>
        </a:p>
      </cdr:txBody>
    </cdr:sp>
  </cdr:relSizeAnchor>
  <cdr:relSizeAnchor xmlns:cdr="http://schemas.openxmlformats.org/drawingml/2006/chartDrawing">
    <cdr:from>
      <cdr:x>0.32924</cdr:x>
      <cdr:y>0.46855</cdr:y>
    </cdr:from>
    <cdr:to>
      <cdr:x>0.32924</cdr:x>
      <cdr:y>0.67549</cdr:y>
    </cdr:to>
    <cdr:cxnSp macro="">
      <cdr:nvCxnSpPr>
        <cdr:cNvPr id="5" name="Connecteur droit 4"/>
        <cdr:cNvCxnSpPr/>
      </cdr:nvCxnSpPr>
      <cdr:spPr>
        <a:xfrm xmlns:a="http://schemas.openxmlformats.org/drawingml/2006/main">
          <a:off x="2214175" y="1656655"/>
          <a:ext cx="0" cy="736794"/>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0.349</cdr:x>
      <cdr:y>0.46855</cdr:y>
    </cdr:from>
    <cdr:to>
      <cdr:x>0.349</cdr:x>
      <cdr:y>0.5563</cdr:y>
    </cdr:to>
    <cdr:cxnSp macro="">
      <cdr:nvCxnSpPr>
        <cdr:cNvPr id="6" name="Connecteur droit 5"/>
        <cdr:cNvCxnSpPr/>
      </cdr:nvCxnSpPr>
      <cdr:spPr>
        <a:xfrm xmlns:a="http://schemas.openxmlformats.org/drawingml/2006/main">
          <a:off x="2345690" y="1656655"/>
          <a:ext cx="0" cy="310925"/>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0.62038</cdr:x>
      <cdr:y>0.11315</cdr:y>
    </cdr:from>
    <cdr:to>
      <cdr:x>0.62048</cdr:x>
      <cdr:y>0.53119</cdr:y>
    </cdr:to>
    <cdr:cxnSp macro="">
      <cdr:nvCxnSpPr>
        <cdr:cNvPr id="7" name="Connecteur droit 6"/>
        <cdr:cNvCxnSpPr/>
      </cdr:nvCxnSpPr>
      <cdr:spPr>
        <a:xfrm xmlns:a="http://schemas.openxmlformats.org/drawingml/2006/main">
          <a:off x="4180035" y="393830"/>
          <a:ext cx="646" cy="1486563"/>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0.66906</cdr:x>
      <cdr:y>0.1118</cdr:y>
    </cdr:from>
    <cdr:to>
      <cdr:x>0.66906</cdr:x>
      <cdr:y>0.13007</cdr:y>
    </cdr:to>
    <cdr:cxnSp macro="">
      <cdr:nvCxnSpPr>
        <cdr:cNvPr id="8" name="Connecteur droit 7"/>
        <cdr:cNvCxnSpPr/>
      </cdr:nvCxnSpPr>
      <cdr:spPr>
        <a:xfrm xmlns:a="http://schemas.openxmlformats.org/drawingml/2006/main">
          <a:off x="4504785" y="389068"/>
          <a:ext cx="0" cy="64736"/>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0.32882</cdr:x>
      <cdr:y>0.46742</cdr:y>
    </cdr:from>
    <cdr:to>
      <cdr:x>0.34921</cdr:x>
      <cdr:y>0.46742</cdr:y>
    </cdr:to>
    <cdr:cxnSp macro="">
      <cdr:nvCxnSpPr>
        <cdr:cNvPr id="12" name="Connecteur droit 11"/>
        <cdr:cNvCxnSpPr/>
      </cdr:nvCxnSpPr>
      <cdr:spPr>
        <a:xfrm xmlns:a="http://schemas.openxmlformats.org/drawingml/2006/main">
          <a:off x="2211387" y="1651793"/>
          <a:ext cx="135731" cy="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0.62063</cdr:x>
      <cdr:y>0.11266</cdr:y>
    </cdr:from>
    <cdr:to>
      <cdr:x>0.66903</cdr:x>
      <cdr:y>0.11266</cdr:y>
    </cdr:to>
    <cdr:cxnSp macro="">
      <cdr:nvCxnSpPr>
        <cdr:cNvPr id="15" name="Connecteur droit 14"/>
        <cdr:cNvCxnSpPr/>
      </cdr:nvCxnSpPr>
      <cdr:spPr>
        <a:xfrm xmlns:a="http://schemas.openxmlformats.org/drawingml/2006/main">
          <a:off x="4178300" y="392112"/>
          <a:ext cx="326231" cy="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0.49549</cdr:x>
      <cdr:y>0.5202</cdr:y>
    </cdr:from>
    <cdr:to>
      <cdr:x>0.56434</cdr:x>
      <cdr:y>0.54291</cdr:y>
    </cdr:to>
    <cdr:sp macro="" textlink="">
      <cdr:nvSpPr>
        <cdr:cNvPr id="3" name="Accolade ouvrante 2"/>
        <cdr:cNvSpPr/>
      </cdr:nvSpPr>
      <cdr:spPr>
        <a:xfrm xmlns:a="http://schemas.openxmlformats.org/drawingml/2006/main" rot="5400000">
          <a:off x="3522946" y="1633188"/>
          <a:ext cx="79267" cy="458010"/>
        </a:xfrm>
        <a:prstGeom xmlns:a="http://schemas.openxmlformats.org/drawingml/2006/main" prst="leftBrace">
          <a:avLst>
            <a:gd name="adj1" fmla="val 24018"/>
            <a:gd name="adj2" fmla="val 50000"/>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wrap="square">
          <a:noAutofit/>
        </a:bodyPr>
        <a:lstStyle xmlns:a="http://schemas.openxmlformats.org/drawingml/2006/main"/>
        <a:p xmlns:a="http://schemas.openxmlformats.org/drawingml/2006/main">
          <a:endParaRPr lang="fr-FR"/>
        </a:p>
      </cdr:txBody>
    </cdr:sp>
  </cdr:relSizeAnchor>
  <cdr:relSizeAnchor xmlns:cdr="http://schemas.openxmlformats.org/drawingml/2006/chartDrawing">
    <cdr:from>
      <cdr:x>0.59632</cdr:x>
      <cdr:y>0.30527</cdr:y>
    </cdr:from>
    <cdr:to>
      <cdr:x>0.64712</cdr:x>
      <cdr:y>0.35393</cdr:y>
    </cdr:to>
    <cdr:sp macro="" textlink="">
      <cdr:nvSpPr>
        <cdr:cNvPr id="8" name="Zone de texte 1"/>
        <cdr:cNvSpPr txBox="1"/>
      </cdr:nvSpPr>
      <cdr:spPr>
        <a:xfrm xmlns:a="http://schemas.openxmlformats.org/drawingml/2006/main">
          <a:off x="2809174" y="1574139"/>
          <a:ext cx="237507" cy="249382"/>
        </a:xfrm>
        <a:prstGeom xmlns:a="http://schemas.openxmlformats.org/drawingml/2006/main" prst="rect">
          <a:avLst/>
        </a:prstGeom>
      </cdr:spPr>
      <cdr:txBody>
        <a:bodyPr xmlns:a="http://schemas.openxmlformats.org/drawingml/2006/main"/>
        <a:lstStyle xmlns:a="http://schemas.openxmlformats.org/drawingml/2006/main"/>
        <a:p xmlns:a="http://schemas.openxmlformats.org/drawingml/2006/main">
          <a:endParaRPr lang="fr-FR"/>
        </a:p>
      </cdr:txBody>
    </cdr:sp>
  </cdr:relSizeAnchor>
  <cdr:relSizeAnchor xmlns:cdr="http://schemas.openxmlformats.org/drawingml/2006/chartDrawing">
    <cdr:from>
      <cdr:x>0.12446</cdr:x>
      <cdr:y>0.06643</cdr:y>
    </cdr:from>
    <cdr:to>
      <cdr:x>0.12446</cdr:x>
      <cdr:y>0.48242</cdr:y>
    </cdr:to>
    <cdr:cxnSp macro="">
      <cdr:nvCxnSpPr>
        <cdr:cNvPr id="9" name="Connecteur droit 8"/>
        <cdr:cNvCxnSpPr/>
      </cdr:nvCxnSpPr>
      <cdr:spPr>
        <a:xfrm xmlns:a="http://schemas.openxmlformats.org/drawingml/2006/main">
          <a:off x="936104" y="216024"/>
          <a:ext cx="0" cy="1302158"/>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0.62076</cdr:x>
      <cdr:y>0.54131</cdr:y>
    </cdr:from>
    <cdr:to>
      <cdr:x>0.69119</cdr:x>
      <cdr:y>0.55701</cdr:y>
    </cdr:to>
    <cdr:sp macro="" textlink="">
      <cdr:nvSpPr>
        <cdr:cNvPr id="10" name="Accolade ouvrante 9"/>
        <cdr:cNvSpPr/>
      </cdr:nvSpPr>
      <cdr:spPr>
        <a:xfrm xmlns:a="http://schemas.openxmlformats.org/drawingml/2006/main" rot="5400000">
          <a:off x="4375020" y="1690024"/>
          <a:ext cx="54516" cy="468596"/>
        </a:xfrm>
        <a:prstGeom xmlns:a="http://schemas.openxmlformats.org/drawingml/2006/main" prst="leftBrace">
          <a:avLst>
            <a:gd name="adj1" fmla="val 24018"/>
            <a:gd name="adj2" fmla="val 50000"/>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wrap="square">
          <a:noAutofit/>
        </a:bodyPr>
        <a:lstStyle xmlns:a="http://schemas.openxmlformats.org/drawingml/2006/main"/>
        <a:p xmlns:a="http://schemas.openxmlformats.org/drawingml/2006/main">
          <a:endParaRPr lang="fr-FR"/>
        </a:p>
      </cdr:txBody>
    </cdr:sp>
  </cdr:relSizeAnchor>
  <cdr:relSizeAnchor xmlns:cdr="http://schemas.openxmlformats.org/drawingml/2006/chartDrawing">
    <cdr:from>
      <cdr:x>0.75172</cdr:x>
      <cdr:y>0.63145</cdr:y>
    </cdr:from>
    <cdr:to>
      <cdr:x>0.81188</cdr:x>
      <cdr:y>0.64605</cdr:y>
    </cdr:to>
    <cdr:sp macro="" textlink="">
      <cdr:nvSpPr>
        <cdr:cNvPr id="11" name="Accolade ouvrante 10"/>
        <cdr:cNvSpPr/>
      </cdr:nvSpPr>
      <cdr:spPr>
        <a:xfrm xmlns:a="http://schemas.openxmlformats.org/drawingml/2006/main" rot="5400000">
          <a:off x="5216742" y="2036187"/>
          <a:ext cx="50644" cy="399771"/>
        </a:xfrm>
        <a:prstGeom xmlns:a="http://schemas.openxmlformats.org/drawingml/2006/main" prst="leftBrace">
          <a:avLst>
            <a:gd name="adj1" fmla="val 24018"/>
            <a:gd name="adj2" fmla="val 50000"/>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wrap="square">
          <a:noAutofit/>
        </a:bodyPr>
        <a:lstStyle xmlns:a="http://schemas.openxmlformats.org/drawingml/2006/main"/>
        <a:p xmlns:a="http://schemas.openxmlformats.org/drawingml/2006/main">
          <a:endParaRPr lang="fr-FR"/>
        </a:p>
      </cdr:txBody>
    </cdr:sp>
  </cdr:relSizeAnchor>
  <cdr:relSizeAnchor xmlns:cdr="http://schemas.openxmlformats.org/drawingml/2006/chartDrawing">
    <cdr:from>
      <cdr:x>0.17447</cdr:x>
      <cdr:y>0.06643</cdr:y>
    </cdr:from>
    <cdr:to>
      <cdr:x>0.17447</cdr:x>
      <cdr:y>0.13536</cdr:y>
    </cdr:to>
    <cdr:cxnSp macro="">
      <cdr:nvCxnSpPr>
        <cdr:cNvPr id="12" name="Connecteur droit 11"/>
        <cdr:cNvCxnSpPr/>
      </cdr:nvCxnSpPr>
      <cdr:spPr>
        <a:xfrm xmlns:a="http://schemas.openxmlformats.org/drawingml/2006/main">
          <a:off x="1296144" y="216024"/>
          <a:ext cx="0" cy="216024"/>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0.12446</cdr:x>
      <cdr:y>0.06643</cdr:y>
    </cdr:from>
    <cdr:to>
      <cdr:x>0.17447</cdr:x>
      <cdr:y>0.06643</cdr:y>
    </cdr:to>
    <cdr:cxnSp macro="">
      <cdr:nvCxnSpPr>
        <cdr:cNvPr id="13" name="Connecteur droit 12"/>
        <cdr:cNvCxnSpPr/>
      </cdr:nvCxnSpPr>
      <cdr:spPr>
        <a:xfrm xmlns:a="http://schemas.openxmlformats.org/drawingml/2006/main" flipH="1">
          <a:off x="936104" y="216024"/>
          <a:ext cx="360040" cy="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0.52832</cdr:x>
      <cdr:y>0.05108</cdr:y>
    </cdr:from>
    <cdr:to>
      <cdr:x>0.52893</cdr:x>
      <cdr:y>0.50856</cdr:y>
    </cdr:to>
    <cdr:cxnSp macro="">
      <cdr:nvCxnSpPr>
        <cdr:cNvPr id="16" name="Connecteur droit 15"/>
        <cdr:cNvCxnSpPr/>
      </cdr:nvCxnSpPr>
      <cdr:spPr>
        <a:xfrm xmlns:a="http://schemas.openxmlformats.org/drawingml/2006/main">
          <a:off x="3553618" y="187325"/>
          <a:ext cx="4041" cy="1594148"/>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0.57443</cdr:x>
      <cdr:y>0.05176</cdr:y>
    </cdr:from>
    <cdr:to>
      <cdr:x>0.57467</cdr:x>
      <cdr:y>0.12406</cdr:y>
    </cdr:to>
    <cdr:cxnSp macro="">
      <cdr:nvCxnSpPr>
        <cdr:cNvPr id="17" name="Connecteur droit 16"/>
        <cdr:cNvCxnSpPr/>
      </cdr:nvCxnSpPr>
      <cdr:spPr>
        <a:xfrm xmlns:a="http://schemas.openxmlformats.org/drawingml/2006/main" flipH="1">
          <a:off x="3859217" y="189706"/>
          <a:ext cx="1583" cy="252521"/>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0.52787</cdr:x>
      <cdr:y>0.05294</cdr:y>
    </cdr:from>
    <cdr:to>
      <cdr:x>0.57467</cdr:x>
      <cdr:y>0.05294</cdr:y>
    </cdr:to>
    <cdr:cxnSp macro="">
      <cdr:nvCxnSpPr>
        <cdr:cNvPr id="18" name="Connecteur droit 17"/>
        <cdr:cNvCxnSpPr/>
      </cdr:nvCxnSpPr>
      <cdr:spPr>
        <a:xfrm xmlns:a="http://schemas.openxmlformats.org/drawingml/2006/main" flipH="1">
          <a:off x="3550574" y="193002"/>
          <a:ext cx="310226" cy="1"/>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0.65569</cdr:x>
      <cdr:y>0.11256</cdr:y>
    </cdr:from>
    <cdr:to>
      <cdr:x>0.65569</cdr:x>
      <cdr:y>0.52726</cdr:y>
    </cdr:to>
    <cdr:cxnSp macro="">
      <cdr:nvCxnSpPr>
        <cdr:cNvPr id="19" name="Connecteur droit 18"/>
        <cdr:cNvCxnSpPr/>
      </cdr:nvCxnSpPr>
      <cdr:spPr>
        <a:xfrm xmlns:a="http://schemas.openxmlformats.org/drawingml/2006/main">
          <a:off x="4402080" y="401638"/>
          <a:ext cx="0" cy="1445836"/>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0.70417</cdr:x>
      <cdr:y>0.11281</cdr:y>
    </cdr:from>
    <cdr:to>
      <cdr:x>0.70441</cdr:x>
      <cdr:y>0.23889</cdr:y>
    </cdr:to>
    <cdr:cxnSp macro="">
      <cdr:nvCxnSpPr>
        <cdr:cNvPr id="20" name="Connecteur droit 19"/>
        <cdr:cNvCxnSpPr/>
      </cdr:nvCxnSpPr>
      <cdr:spPr>
        <a:xfrm xmlns:a="http://schemas.openxmlformats.org/drawingml/2006/main">
          <a:off x="4723587" y="402515"/>
          <a:ext cx="1606" cy="439654"/>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0.65522</cdr:x>
      <cdr:y>0.11323</cdr:y>
    </cdr:from>
    <cdr:to>
      <cdr:x>0.70406</cdr:x>
      <cdr:y>0.11329</cdr:y>
    </cdr:to>
    <cdr:cxnSp macro="">
      <cdr:nvCxnSpPr>
        <cdr:cNvPr id="21" name="Connecteur droit 20"/>
        <cdr:cNvCxnSpPr/>
      </cdr:nvCxnSpPr>
      <cdr:spPr>
        <a:xfrm xmlns:a="http://schemas.openxmlformats.org/drawingml/2006/main" flipH="1">
          <a:off x="4398902" y="404019"/>
          <a:ext cx="323910" cy="182"/>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0.78087</cdr:x>
      <cdr:y>0.15287</cdr:y>
    </cdr:from>
    <cdr:to>
      <cdr:x>0.78087</cdr:x>
      <cdr:y>0.61292</cdr:y>
    </cdr:to>
    <cdr:cxnSp macro="">
      <cdr:nvCxnSpPr>
        <cdr:cNvPr id="22" name="Connecteur droit 21"/>
        <cdr:cNvCxnSpPr/>
      </cdr:nvCxnSpPr>
      <cdr:spPr>
        <a:xfrm xmlns:a="http://schemas.openxmlformats.org/drawingml/2006/main">
          <a:off x="5235820" y="542142"/>
          <a:ext cx="0" cy="1604113"/>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0.82951</cdr:x>
      <cdr:y>0.15287</cdr:y>
    </cdr:from>
    <cdr:to>
      <cdr:x>0.82951</cdr:x>
      <cdr:y>0.39114</cdr:y>
    </cdr:to>
    <cdr:cxnSp macro="">
      <cdr:nvCxnSpPr>
        <cdr:cNvPr id="23" name="Connecteur droit 22"/>
        <cdr:cNvCxnSpPr/>
      </cdr:nvCxnSpPr>
      <cdr:spPr>
        <a:xfrm xmlns:a="http://schemas.openxmlformats.org/drawingml/2006/main">
          <a:off x="5558421" y="542141"/>
          <a:ext cx="0" cy="830271"/>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0.78079</cdr:x>
      <cdr:y>0.15475</cdr:y>
    </cdr:from>
    <cdr:to>
      <cdr:x>0.8303</cdr:x>
      <cdr:y>0.15475</cdr:y>
    </cdr:to>
    <cdr:cxnSp macro="">
      <cdr:nvCxnSpPr>
        <cdr:cNvPr id="24" name="Connecteur droit 23"/>
        <cdr:cNvCxnSpPr/>
      </cdr:nvCxnSpPr>
      <cdr:spPr>
        <a:xfrm xmlns:a="http://schemas.openxmlformats.org/drawingml/2006/main" flipH="1">
          <a:off x="5231978" y="546111"/>
          <a:ext cx="331759" cy="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D1F1CA4-8418-429A-982A-C3F83DD64A48}" type="datetimeFigureOut">
              <a:rPr lang="fr-FR"/>
              <a:pPr>
                <a:defRPr/>
              </a:pPr>
              <a:t>04/09/2013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01FA6D1-8E21-48B4-A405-61D3A0A91B41}" type="slidenum">
              <a:rPr lang="fr-FR"/>
              <a:pPr>
                <a:defRPr/>
              </a:pPr>
              <a:t>‹N°›</a:t>
            </a:fld>
            <a:endParaRPr lang="fr-FR"/>
          </a:p>
        </p:txBody>
      </p:sp>
    </p:spTree>
    <p:extLst>
      <p:ext uri="{BB962C8B-B14F-4D97-AF65-F5344CB8AC3E}">
        <p14:creationId xmlns:p14="http://schemas.microsoft.com/office/powerpoint/2010/main" val="2489885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r>
              <a:rPr lang="fr-FR" dirty="0"/>
              <a:t>----- Notes de la réunion (29/08/13 21:38) -----</a:t>
            </a:r>
          </a:p>
          <a:p>
            <a:r>
              <a:rPr lang="fr-FR" dirty="0"/>
              <a:t>children's comprehension of object substitution produced by an adult</a:t>
            </a:r>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2</a:t>
            </a:fld>
            <a:endParaRPr lang="fr-FR"/>
          </a:p>
        </p:txBody>
      </p:sp>
    </p:spTree>
    <p:extLst>
      <p:ext uri="{BB962C8B-B14F-4D97-AF65-F5344CB8AC3E}">
        <p14:creationId xmlns:p14="http://schemas.microsoft.com/office/powerpoint/2010/main" val="1195141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800100" lvl="1" indent="-342900">
              <a:buFont typeface="Wingdings" panose="05000000000000000000" pitchFamily="2" charset="2"/>
              <a:buChar char="Ø"/>
            </a:pPr>
            <a:r>
              <a:rPr lang="fr-FR" sz="2400" dirty="0" smtClean="0">
                <a:solidFill>
                  <a:schemeClr val="tx1"/>
                </a:solidFill>
              </a:rPr>
              <a:t>Jeu focalisé autour de l’objet poupon</a:t>
            </a:r>
          </a:p>
          <a:p>
            <a:pPr marL="800100" lvl="1" indent="-342900">
              <a:buFont typeface="Wingdings" panose="05000000000000000000" pitchFamily="2" charset="2"/>
              <a:buChar char="Ø"/>
            </a:pPr>
            <a:r>
              <a:rPr lang="fr-FR" sz="2400" dirty="0" smtClean="0">
                <a:solidFill>
                  <a:schemeClr val="tx1"/>
                </a:solidFill>
              </a:rPr>
              <a:t>Scénario développé :  différence significative du type de scénario créé thème du nourrissage à 3 ans plus important qu’à 7 ans et inversement  thème de la préparation du repas</a:t>
            </a:r>
          </a:p>
          <a:p>
            <a:pPr marL="800100" lvl="1" indent="-342900">
              <a:buFont typeface="Wingdings" panose="05000000000000000000" pitchFamily="2" charset="2"/>
              <a:buChar char="Ø"/>
            </a:pPr>
            <a:r>
              <a:rPr lang="fr-FR" sz="2400" dirty="0" smtClean="0">
                <a:solidFill>
                  <a:schemeClr val="tx1"/>
                </a:solidFill>
              </a:rPr>
              <a:t>Abandon de la thématique du jeu </a:t>
            </a:r>
            <a:endParaRPr lang="fr-FR" sz="2000" dirty="0" smtClean="0">
              <a:solidFill>
                <a:schemeClr val="tx1"/>
              </a:solidFill>
            </a:endParaRPr>
          </a:p>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11</a:t>
            </a:fld>
            <a:endParaRPr lang="fr-FR"/>
          </a:p>
        </p:txBody>
      </p:sp>
    </p:spTree>
    <p:extLst>
      <p:ext uri="{BB962C8B-B14F-4D97-AF65-F5344CB8AC3E}">
        <p14:creationId xmlns:p14="http://schemas.microsoft.com/office/powerpoint/2010/main" val="245120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42900" indent="-342900" algn="l">
              <a:buClr>
                <a:srgbClr val="FF0000"/>
              </a:buClr>
              <a:buFont typeface="Symbol" panose="05050102010706020507" pitchFamily="18" charset="2"/>
              <a:buChar char="Þ"/>
            </a:pPr>
            <a:r>
              <a:rPr lang="fr-FR" sz="1200" dirty="0" err="1" smtClean="0">
                <a:solidFill>
                  <a:schemeClr val="tx1"/>
                </a:solidFill>
                <a:sym typeface="Wingdings" panose="05000000000000000000" pitchFamily="2" charset="2"/>
              </a:rPr>
              <a:t>Necessity</a:t>
            </a:r>
            <a:r>
              <a:rPr lang="fr-FR" sz="1200" dirty="0" smtClean="0">
                <a:solidFill>
                  <a:schemeClr val="tx1"/>
                </a:solidFill>
                <a:sym typeface="Wingdings" panose="05000000000000000000" pitchFamily="2" charset="2"/>
              </a:rPr>
              <a:t> to explore </a:t>
            </a:r>
            <a:r>
              <a:rPr lang="fr-FR" sz="1200" dirty="0" err="1" smtClean="0">
                <a:solidFill>
                  <a:schemeClr val="tx1"/>
                </a:solidFill>
                <a:sym typeface="Wingdings" panose="05000000000000000000" pitchFamily="2" charset="2"/>
              </a:rPr>
              <a:t>precisely</a:t>
            </a:r>
            <a:r>
              <a:rPr lang="fr-FR" sz="1200" dirty="0" smtClean="0">
                <a:solidFill>
                  <a:schemeClr val="tx1"/>
                </a:solidFill>
                <a:sym typeface="Wingdings" panose="05000000000000000000" pitchFamily="2" charset="2"/>
              </a:rPr>
              <a:t> the </a:t>
            </a:r>
            <a:r>
              <a:rPr lang="fr-FR" sz="1200" dirty="0" err="1" smtClean="0">
                <a:solidFill>
                  <a:schemeClr val="tx1"/>
                </a:solidFill>
                <a:sym typeface="Wingdings" panose="05000000000000000000" pitchFamily="2" charset="2"/>
              </a:rPr>
              <a:t>creation</a:t>
            </a:r>
            <a:r>
              <a:rPr lang="fr-FR" sz="1200" dirty="0" smtClean="0">
                <a:solidFill>
                  <a:schemeClr val="tx1"/>
                </a:solidFill>
                <a:sym typeface="Wingdings" panose="05000000000000000000" pitchFamily="2" charset="2"/>
              </a:rPr>
              <a:t> of social conventions, how 3 to 7 </a:t>
            </a:r>
            <a:r>
              <a:rPr lang="fr-FR" sz="1200" dirty="0" err="1" smtClean="0">
                <a:solidFill>
                  <a:schemeClr val="tx1"/>
                </a:solidFill>
                <a:sym typeface="Wingdings" panose="05000000000000000000" pitchFamily="2" charset="2"/>
              </a:rPr>
              <a:t>y.o</a:t>
            </a:r>
            <a:r>
              <a:rPr lang="fr-FR" sz="1200" dirty="0" smtClean="0">
                <a:solidFill>
                  <a:schemeClr val="tx1"/>
                </a:solidFill>
                <a:sym typeface="Wingdings" panose="05000000000000000000" pitchFamily="2" charset="2"/>
              </a:rPr>
              <a:t>. </a:t>
            </a:r>
            <a:r>
              <a:rPr lang="fr-FR" sz="1200" dirty="0" err="1" smtClean="0">
                <a:solidFill>
                  <a:schemeClr val="tx1"/>
                </a:solidFill>
                <a:sym typeface="Wingdings" panose="05000000000000000000" pitchFamily="2" charset="2"/>
              </a:rPr>
              <a:t>children</a:t>
            </a:r>
            <a:r>
              <a:rPr lang="fr-FR" sz="1200" dirty="0" smtClean="0">
                <a:solidFill>
                  <a:schemeClr val="tx1"/>
                </a:solidFill>
                <a:sym typeface="Wingdings" panose="05000000000000000000" pitchFamily="2" charset="2"/>
              </a:rPr>
              <a:t> </a:t>
            </a:r>
            <a:r>
              <a:rPr lang="fr-FR" sz="1200" dirty="0" err="1" smtClean="0">
                <a:solidFill>
                  <a:schemeClr val="tx1"/>
                </a:solidFill>
                <a:sym typeface="Wingdings" panose="05000000000000000000" pitchFamily="2" charset="2"/>
              </a:rPr>
              <a:t>co-construct</a:t>
            </a:r>
            <a:r>
              <a:rPr lang="fr-FR" sz="1200" dirty="0" smtClean="0">
                <a:solidFill>
                  <a:schemeClr val="tx1"/>
                </a:solidFill>
                <a:sym typeface="Wingdings" panose="05000000000000000000" pitchFamily="2" charset="2"/>
              </a:rPr>
              <a:t> verbal </a:t>
            </a:r>
            <a:r>
              <a:rPr lang="fr-FR" sz="1200" dirty="0" err="1" smtClean="0">
                <a:solidFill>
                  <a:schemeClr val="tx1"/>
                </a:solidFill>
                <a:sym typeface="Wingdings" panose="05000000000000000000" pitchFamily="2" charset="2"/>
              </a:rPr>
              <a:t>shared</a:t>
            </a:r>
            <a:r>
              <a:rPr lang="fr-FR" sz="1200" dirty="0" smtClean="0">
                <a:solidFill>
                  <a:schemeClr val="tx1"/>
                </a:solidFill>
                <a:sym typeface="Wingdings" panose="05000000000000000000" pitchFamily="2" charset="2"/>
              </a:rPr>
              <a:t> </a:t>
            </a:r>
            <a:r>
              <a:rPr lang="fr-FR" sz="1200" dirty="0" err="1" smtClean="0">
                <a:solidFill>
                  <a:schemeClr val="tx1"/>
                </a:solidFill>
                <a:sym typeface="Wingdings" panose="05000000000000000000" pitchFamily="2" charset="2"/>
              </a:rPr>
              <a:t>meanings</a:t>
            </a:r>
            <a:r>
              <a:rPr lang="fr-FR" sz="1200" dirty="0" smtClean="0">
                <a:solidFill>
                  <a:schemeClr val="tx1"/>
                </a:solidFill>
                <a:sym typeface="Wingdings" panose="05000000000000000000" pitchFamily="2" charset="2"/>
              </a:rPr>
              <a:t>? </a:t>
            </a:r>
            <a:endParaRPr lang="fr-FR" sz="1600" dirty="0" smtClean="0">
              <a:solidFill>
                <a:srgbClr val="FF0000"/>
              </a:solidFill>
            </a:endParaRPr>
          </a:p>
          <a:p>
            <a:pPr algn="l">
              <a:buFont typeface="Wingdings" pitchFamily="2" charset="2"/>
              <a:buChar char="Ø"/>
              <a:defRPr/>
            </a:pPr>
            <a:endParaRPr lang="fr-FR" sz="800" dirty="0" smtClean="0">
              <a:solidFill>
                <a:srgbClr val="FF4343"/>
              </a:solidFill>
              <a:cs typeface="Arial" pitchFamily="34" charset="0"/>
            </a:endParaRPr>
          </a:p>
          <a:p>
            <a:pPr marL="342900" indent="-342900" algn="l">
              <a:buClr>
                <a:srgbClr val="FF0000"/>
              </a:buClr>
              <a:buFont typeface="Symbol" panose="05050102010706020507" pitchFamily="18" charset="2"/>
              <a:buChar char="Þ"/>
            </a:pPr>
            <a:r>
              <a:rPr lang="fr-FR" sz="1200" dirty="0" err="1" smtClean="0">
                <a:solidFill>
                  <a:schemeClr val="tx1"/>
                </a:solidFill>
                <a:sym typeface="Wingdings" panose="05000000000000000000" pitchFamily="2" charset="2"/>
              </a:rPr>
              <a:t>Necessity</a:t>
            </a:r>
            <a:r>
              <a:rPr lang="fr-FR" sz="1200" dirty="0" smtClean="0">
                <a:solidFill>
                  <a:schemeClr val="tx1"/>
                </a:solidFill>
                <a:sym typeface="Wingdings" panose="05000000000000000000" pitchFamily="2" charset="2"/>
              </a:rPr>
              <a:t> to explore </a:t>
            </a:r>
            <a:r>
              <a:rPr lang="fr-FR" sz="1200" dirty="0" err="1" smtClean="0">
                <a:solidFill>
                  <a:schemeClr val="tx1"/>
                </a:solidFill>
                <a:sym typeface="Wingdings" panose="05000000000000000000" pitchFamily="2" charset="2"/>
              </a:rPr>
              <a:t>precisely</a:t>
            </a:r>
            <a:r>
              <a:rPr lang="fr-FR" sz="1200" dirty="0" smtClean="0">
                <a:solidFill>
                  <a:schemeClr val="tx1"/>
                </a:solidFill>
                <a:sym typeface="Wingdings" panose="05000000000000000000" pitchFamily="2" charset="2"/>
              </a:rPr>
              <a:t> the </a:t>
            </a:r>
            <a:r>
              <a:rPr lang="fr-FR" sz="1200" dirty="0" err="1" smtClean="0">
                <a:solidFill>
                  <a:schemeClr val="tx1"/>
                </a:solidFill>
                <a:sym typeface="Wingdings" panose="05000000000000000000" pitchFamily="2" charset="2"/>
              </a:rPr>
              <a:t>creation</a:t>
            </a:r>
            <a:r>
              <a:rPr lang="fr-FR" sz="1200" dirty="0" smtClean="0">
                <a:solidFill>
                  <a:schemeClr val="tx1"/>
                </a:solidFill>
                <a:sym typeface="Wingdings" panose="05000000000000000000" pitchFamily="2" charset="2"/>
              </a:rPr>
              <a:t> of social conventions, how 3 to 7 </a:t>
            </a:r>
            <a:r>
              <a:rPr lang="fr-FR" sz="1200" dirty="0" err="1" smtClean="0">
                <a:solidFill>
                  <a:schemeClr val="tx1"/>
                </a:solidFill>
                <a:sym typeface="Wingdings" panose="05000000000000000000" pitchFamily="2" charset="2"/>
              </a:rPr>
              <a:t>y.o</a:t>
            </a:r>
            <a:r>
              <a:rPr lang="fr-FR" sz="1200" dirty="0" smtClean="0">
                <a:solidFill>
                  <a:schemeClr val="tx1"/>
                </a:solidFill>
                <a:sym typeface="Wingdings" panose="05000000000000000000" pitchFamily="2" charset="2"/>
              </a:rPr>
              <a:t>. </a:t>
            </a:r>
            <a:r>
              <a:rPr lang="fr-FR" sz="1200" dirty="0" err="1" smtClean="0">
                <a:solidFill>
                  <a:schemeClr val="tx1"/>
                </a:solidFill>
                <a:sym typeface="Wingdings" panose="05000000000000000000" pitchFamily="2" charset="2"/>
              </a:rPr>
              <a:t>children</a:t>
            </a:r>
            <a:r>
              <a:rPr lang="fr-FR" sz="1200" dirty="0" smtClean="0">
                <a:solidFill>
                  <a:schemeClr val="tx1"/>
                </a:solidFill>
                <a:sym typeface="Wingdings" panose="05000000000000000000" pitchFamily="2" charset="2"/>
              </a:rPr>
              <a:t> </a:t>
            </a:r>
            <a:r>
              <a:rPr lang="fr-FR" sz="1200" dirty="0" err="1" smtClean="0">
                <a:solidFill>
                  <a:schemeClr val="tx1"/>
                </a:solidFill>
                <a:sym typeface="Wingdings" panose="05000000000000000000" pitchFamily="2" charset="2"/>
              </a:rPr>
              <a:t>co-construct</a:t>
            </a:r>
            <a:r>
              <a:rPr lang="fr-FR" sz="1200" dirty="0" smtClean="0">
                <a:solidFill>
                  <a:schemeClr val="tx1"/>
                </a:solidFill>
                <a:sym typeface="Wingdings" panose="05000000000000000000" pitchFamily="2" charset="2"/>
              </a:rPr>
              <a:t> verbal </a:t>
            </a:r>
            <a:r>
              <a:rPr lang="fr-FR" sz="1200" dirty="0" err="1" smtClean="0">
                <a:solidFill>
                  <a:schemeClr val="tx1"/>
                </a:solidFill>
                <a:sym typeface="Wingdings" panose="05000000000000000000" pitchFamily="2" charset="2"/>
              </a:rPr>
              <a:t>shared</a:t>
            </a:r>
            <a:r>
              <a:rPr lang="fr-FR" sz="1200" dirty="0" smtClean="0">
                <a:solidFill>
                  <a:schemeClr val="tx1"/>
                </a:solidFill>
                <a:sym typeface="Wingdings" panose="05000000000000000000" pitchFamily="2" charset="2"/>
              </a:rPr>
              <a:t> </a:t>
            </a:r>
            <a:r>
              <a:rPr lang="fr-FR" sz="1200" dirty="0" err="1" smtClean="0">
                <a:solidFill>
                  <a:schemeClr val="tx1"/>
                </a:solidFill>
                <a:sym typeface="Wingdings" panose="05000000000000000000" pitchFamily="2" charset="2"/>
              </a:rPr>
              <a:t>meanings</a:t>
            </a:r>
            <a:r>
              <a:rPr lang="fr-FR" sz="1200" dirty="0" smtClean="0">
                <a:solidFill>
                  <a:schemeClr val="tx1"/>
                </a:solidFill>
                <a:sym typeface="Wingdings" panose="05000000000000000000" pitchFamily="2" charset="2"/>
              </a:rPr>
              <a:t>? </a:t>
            </a:r>
            <a:endParaRPr lang="fr-FR" sz="1600" dirty="0" smtClean="0">
              <a:solidFill>
                <a:srgbClr val="FF0000"/>
              </a:solidFill>
            </a:endParaRPr>
          </a:p>
          <a:p>
            <a:pPr algn="l">
              <a:buFont typeface="Wingdings" pitchFamily="2" charset="2"/>
              <a:buChar char="Ø"/>
              <a:defRPr/>
            </a:pPr>
            <a:endParaRPr lang="fr-FR" sz="800" dirty="0" smtClean="0">
              <a:solidFill>
                <a:srgbClr val="FF4343"/>
              </a:solidFill>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b="1" dirty="0" smtClean="0">
              <a:solidFill>
                <a:schemeClr val="tx1"/>
              </a:solidFill>
              <a:sym typeface="Wingdings" panose="05000000000000000000"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b="1" dirty="0" smtClean="0">
                <a:solidFill>
                  <a:schemeClr val="tx1"/>
                </a:solidFill>
                <a:sym typeface="Wingdings" panose="05000000000000000000" pitchFamily="2" charset="2"/>
              </a:rPr>
              <a:t>Social Conventions </a:t>
            </a:r>
            <a:r>
              <a:rPr lang="fr-FR" sz="1200" b="1" dirty="0" err="1" smtClean="0">
                <a:solidFill>
                  <a:schemeClr val="tx1"/>
                </a:solidFill>
                <a:sym typeface="Wingdings" panose="05000000000000000000" pitchFamily="2" charset="2"/>
              </a:rPr>
              <a:t>examined</a:t>
            </a:r>
            <a:r>
              <a:rPr lang="fr-FR" sz="1200" b="1" dirty="0" smtClean="0">
                <a:solidFill>
                  <a:schemeClr val="tx1"/>
                </a:solidFill>
                <a:sym typeface="Wingdings" panose="05000000000000000000" pitchFamily="2" charset="2"/>
              </a:rPr>
              <a:t> </a:t>
            </a:r>
            <a:r>
              <a:rPr lang="fr-FR" sz="1200" b="1" dirty="0" err="1" smtClean="0">
                <a:solidFill>
                  <a:schemeClr val="tx1"/>
                </a:solidFill>
                <a:sym typeface="Wingdings" panose="05000000000000000000" pitchFamily="2" charset="2"/>
              </a:rPr>
              <a:t>through</a:t>
            </a:r>
            <a:r>
              <a:rPr lang="fr-FR" sz="1200" b="1" dirty="0" smtClean="0">
                <a:solidFill>
                  <a:schemeClr val="tx1"/>
                </a:solidFill>
                <a:sym typeface="Wingdings" panose="05000000000000000000" pitchFamily="2" charset="2"/>
              </a:rPr>
              <a:t> </a:t>
            </a:r>
            <a:r>
              <a:rPr lang="fr-FR" sz="1200" b="1" dirty="0" err="1" smtClean="0">
                <a:solidFill>
                  <a:schemeClr val="tx1"/>
                </a:solidFill>
                <a:sym typeface="Wingdings" panose="05000000000000000000" pitchFamily="2" charset="2"/>
              </a:rPr>
              <a:t>substituted</a:t>
            </a:r>
            <a:r>
              <a:rPr lang="fr-FR" sz="1200" b="1" dirty="0" smtClean="0">
                <a:solidFill>
                  <a:schemeClr val="tx1"/>
                </a:solidFill>
                <a:sym typeface="Wingdings" panose="05000000000000000000" pitchFamily="2" charset="2"/>
              </a:rPr>
              <a:t> uses </a:t>
            </a:r>
            <a:r>
              <a:rPr lang="fr-FR" sz="1200" dirty="0" err="1" smtClean="0">
                <a:solidFill>
                  <a:schemeClr val="tx1"/>
                </a:solidFill>
                <a:sym typeface="Wingdings" panose="05000000000000000000" pitchFamily="2" charset="2"/>
              </a:rPr>
              <a:t>develop</a:t>
            </a:r>
            <a:r>
              <a:rPr lang="fr-FR" sz="1200" dirty="0" smtClean="0">
                <a:solidFill>
                  <a:schemeClr val="tx1"/>
                </a:solidFill>
                <a:sym typeface="Wingdings" panose="05000000000000000000" pitchFamily="2" charset="2"/>
              </a:rPr>
              <a:t> as a </a:t>
            </a:r>
            <a:r>
              <a:rPr lang="fr-FR" sz="1200" dirty="0" err="1" smtClean="0">
                <a:solidFill>
                  <a:schemeClr val="tx1"/>
                </a:solidFill>
                <a:sym typeface="Wingdings" panose="05000000000000000000" pitchFamily="2" charset="2"/>
              </a:rPr>
              <a:t>function</a:t>
            </a:r>
            <a:r>
              <a:rPr lang="fr-FR" sz="1200" dirty="0" smtClean="0">
                <a:solidFill>
                  <a:schemeClr val="tx1"/>
                </a:solidFill>
                <a:sym typeface="Wingdings" panose="05000000000000000000" pitchFamily="2" charset="2"/>
              </a:rPr>
              <a:t> of </a:t>
            </a:r>
            <a:r>
              <a:rPr lang="fr-FR" sz="1200" dirty="0" err="1" smtClean="0">
                <a:solidFill>
                  <a:schemeClr val="tx1"/>
                </a:solidFill>
                <a:sym typeface="Wingdings" panose="05000000000000000000" pitchFamily="2" charset="2"/>
              </a:rPr>
              <a:t>context</a:t>
            </a:r>
            <a:r>
              <a:rPr lang="fr-FR" sz="1200" dirty="0" smtClean="0">
                <a:solidFill>
                  <a:schemeClr val="tx1"/>
                </a:solidFill>
                <a:sym typeface="Wingdings" panose="05000000000000000000" pitchFamily="2" charset="2"/>
              </a:rPr>
              <a:t> and </a:t>
            </a:r>
            <a:r>
              <a:rPr lang="fr-FR" sz="1200" dirty="0" err="1" smtClean="0">
                <a:solidFill>
                  <a:schemeClr val="tx1"/>
                </a:solidFill>
                <a:sym typeface="Wingdings" panose="05000000000000000000" pitchFamily="2" charset="2"/>
              </a:rPr>
              <a:t>age</a:t>
            </a:r>
            <a:endParaRPr lang="fr-FR" sz="1200" dirty="0" smtClean="0">
              <a:solidFill>
                <a:schemeClr val="tx1"/>
              </a:solidFill>
              <a:sym typeface="Wingdings" panose="05000000000000000000" pitchFamily="2" charset="2"/>
            </a:endParaRPr>
          </a:p>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12</a:t>
            </a:fld>
            <a:endParaRPr lang="fr-FR"/>
          </a:p>
        </p:txBody>
      </p:sp>
    </p:spTree>
    <p:extLst>
      <p:ext uri="{BB962C8B-B14F-4D97-AF65-F5344CB8AC3E}">
        <p14:creationId xmlns:p14="http://schemas.microsoft.com/office/powerpoint/2010/main" val="228048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solidFill>
                  <a:schemeClr val="tx1"/>
                </a:solidFill>
              </a:rPr>
              <a:t>La plus</a:t>
            </a:r>
            <a:r>
              <a:rPr lang="fr-FR" sz="1200" baseline="0" dirty="0" smtClean="0">
                <a:solidFill>
                  <a:schemeClr val="tx1"/>
                </a:solidFill>
              </a:rPr>
              <a:t> grande part des substitutions </a:t>
            </a:r>
            <a:r>
              <a:rPr lang="fr-FR" sz="1200" baseline="0" dirty="0" err="1" smtClean="0">
                <a:solidFill>
                  <a:schemeClr val="tx1"/>
                </a:solidFill>
              </a:rPr>
              <a:t>co</a:t>
            </a:r>
            <a:r>
              <a:rPr lang="fr-FR" sz="1200" baseline="0" dirty="0" smtClean="0">
                <a:solidFill>
                  <a:schemeClr val="tx1"/>
                </a:solidFill>
              </a:rPr>
              <a:t>-construites par les enfants de 3 ans ne sont pas accompagnées de verbalisations, alors que les enfants de 4, 5 et 6 ans verbalisent davantage les substitutions qu’ils produisent.</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baseline="0" dirty="0" smtClean="0">
                <a:solidFill>
                  <a:schemeClr val="tx1"/>
                </a:solidFill>
              </a:rPr>
              <a:t>Ce qui est remarquable néanmoins, les échanges des enfants de 7 ans sont plus précis, les substitutions sont mieux définies.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baseline="0" dirty="0" smtClean="0">
                <a:solidFill>
                  <a:schemeClr val="tx1"/>
                </a:solidFill>
              </a:rPr>
              <a:t>Les substitutions sont convenues à travers les actions menées plutôt qu’à travers leur définition précise. Le jeu produit est donc plus général et repose sur la verbalisation des actions, du cadre dans lequel sont substitués les objets </a:t>
            </a:r>
            <a:endParaRPr lang="fr-FR" sz="1100" dirty="0" smtClean="0">
              <a:solidFill>
                <a:schemeClr val="tx1"/>
              </a:solidFill>
            </a:endParaRPr>
          </a:p>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13</a:t>
            </a:fld>
            <a:endParaRPr lang="fr-FR"/>
          </a:p>
        </p:txBody>
      </p:sp>
    </p:spTree>
    <p:extLst>
      <p:ext uri="{BB962C8B-B14F-4D97-AF65-F5344CB8AC3E}">
        <p14:creationId xmlns:p14="http://schemas.microsoft.com/office/powerpoint/2010/main" val="485842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solidFill>
                  <a:schemeClr val="tx1"/>
                </a:solidFill>
              </a:rPr>
              <a:t>choix de la thématique, organisation du jeu autour d’un objet qui définit le thème</a:t>
            </a:r>
            <a:endParaRPr lang="fr-FR" sz="1100" dirty="0" smtClean="0">
              <a:solidFill>
                <a:schemeClr val="tx1"/>
              </a:solidFill>
            </a:endParaRPr>
          </a:p>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14</a:t>
            </a:fld>
            <a:endParaRPr lang="fr-FR"/>
          </a:p>
        </p:txBody>
      </p:sp>
    </p:spTree>
    <p:extLst>
      <p:ext uri="{BB962C8B-B14F-4D97-AF65-F5344CB8AC3E}">
        <p14:creationId xmlns:p14="http://schemas.microsoft.com/office/powerpoint/2010/main" val="314020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solidFill>
                  <a:schemeClr val="tx1"/>
                </a:solidFill>
              </a:rPr>
              <a:t>choix de la thématique, organisation du jeu autour d’un objet qui définit le thème</a:t>
            </a:r>
            <a:endParaRPr lang="fr-FR" sz="1100" dirty="0" smtClean="0">
              <a:solidFill>
                <a:schemeClr val="tx1"/>
              </a:solidFill>
            </a:endParaRPr>
          </a:p>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15</a:t>
            </a:fld>
            <a:endParaRPr lang="fr-FR"/>
          </a:p>
        </p:txBody>
      </p:sp>
    </p:spTree>
    <p:extLst>
      <p:ext uri="{BB962C8B-B14F-4D97-AF65-F5344CB8AC3E}">
        <p14:creationId xmlns:p14="http://schemas.microsoft.com/office/powerpoint/2010/main" val="220479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solidFill>
                  <a:schemeClr val="tx1"/>
                </a:solidFill>
              </a:rPr>
              <a:t>choix de la thématique, organisation du jeu autour d’un objet qui définit le thème</a:t>
            </a:r>
            <a:endParaRPr lang="fr-FR" sz="1100" dirty="0" smtClean="0">
              <a:solidFill>
                <a:schemeClr val="tx1"/>
              </a:solidFill>
            </a:endParaRPr>
          </a:p>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16</a:t>
            </a:fld>
            <a:endParaRPr lang="fr-FR"/>
          </a:p>
        </p:txBody>
      </p:sp>
    </p:spTree>
    <p:extLst>
      <p:ext uri="{BB962C8B-B14F-4D97-AF65-F5344CB8AC3E}">
        <p14:creationId xmlns:p14="http://schemas.microsoft.com/office/powerpoint/2010/main" val="3936786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solidFill>
                  <a:schemeClr val="tx1"/>
                </a:solidFill>
              </a:rPr>
              <a:t>choix de la thématique, organisation du jeu autour d’un objet qui définit le thème</a:t>
            </a:r>
            <a:endParaRPr lang="fr-FR" sz="1100" dirty="0" smtClean="0">
              <a:solidFill>
                <a:schemeClr val="tx1"/>
              </a:solidFill>
            </a:endParaRPr>
          </a:p>
          <a:p>
            <a:pPr algn="l">
              <a:buFont typeface="Wingdings" pitchFamily="2" charset="2"/>
              <a:buChar char="Ø"/>
              <a:defRPr/>
            </a:pPr>
            <a:r>
              <a:rPr lang="fr-FR" sz="1200" dirty="0" err="1" smtClean="0">
                <a:solidFill>
                  <a:schemeClr val="tx1"/>
                </a:solidFill>
                <a:cs typeface="Arial" pitchFamily="34" charset="0"/>
              </a:rPr>
              <a:t>When</a:t>
            </a:r>
            <a:r>
              <a:rPr lang="fr-FR" sz="1200" dirty="0" smtClean="0">
                <a:solidFill>
                  <a:schemeClr val="tx1"/>
                </a:solidFill>
                <a:cs typeface="Arial" pitchFamily="34" charset="0"/>
              </a:rPr>
              <a:t> </a:t>
            </a:r>
            <a:r>
              <a:rPr lang="fr-FR" sz="1200" dirty="0" err="1" smtClean="0">
                <a:solidFill>
                  <a:schemeClr val="tx1"/>
                </a:solidFill>
                <a:cs typeface="Arial" pitchFamily="34" charset="0"/>
              </a:rPr>
              <a:t>objects</a:t>
            </a:r>
            <a:r>
              <a:rPr lang="fr-FR" sz="1200" dirty="0" smtClean="0">
                <a:solidFill>
                  <a:schemeClr val="tx1"/>
                </a:solidFill>
                <a:cs typeface="Arial" pitchFamily="34" charset="0"/>
              </a:rPr>
              <a:t> substitution </a:t>
            </a:r>
            <a:r>
              <a:rPr lang="fr-FR" sz="1200" dirty="0" err="1" smtClean="0">
                <a:solidFill>
                  <a:schemeClr val="tx1"/>
                </a:solidFill>
                <a:cs typeface="Arial" pitchFamily="34" charset="0"/>
              </a:rPr>
              <a:t>porduction</a:t>
            </a:r>
            <a:r>
              <a:rPr lang="fr-FR" sz="1200" dirty="0" smtClean="0">
                <a:solidFill>
                  <a:schemeClr val="tx1"/>
                </a:solidFill>
                <a:cs typeface="Arial" pitchFamily="34" charset="0"/>
              </a:rPr>
              <a:t> </a:t>
            </a:r>
            <a:r>
              <a:rPr lang="fr-FR" sz="1200" dirty="0" err="1" smtClean="0">
                <a:solidFill>
                  <a:schemeClr val="tx1"/>
                </a:solidFill>
                <a:cs typeface="Arial" pitchFamily="34" charset="0"/>
              </a:rPr>
              <a:t>is</a:t>
            </a:r>
            <a:r>
              <a:rPr lang="fr-FR" sz="1200" dirty="0" smtClean="0">
                <a:solidFill>
                  <a:schemeClr val="tx1"/>
                </a:solidFill>
                <a:cs typeface="Arial" pitchFamily="34" charset="0"/>
              </a:rPr>
              <a:t> </a:t>
            </a:r>
            <a:r>
              <a:rPr lang="fr-FR" sz="1200" dirty="0" err="1" smtClean="0">
                <a:solidFill>
                  <a:schemeClr val="tx1"/>
                </a:solidFill>
                <a:cs typeface="Arial" pitchFamily="34" charset="0"/>
              </a:rPr>
              <a:t>provoked</a:t>
            </a:r>
            <a:r>
              <a:rPr lang="fr-FR" sz="1200" dirty="0" smtClean="0">
                <a:solidFill>
                  <a:schemeClr val="tx1"/>
                </a:solidFill>
                <a:cs typeface="Arial" pitchFamily="34" charset="0"/>
              </a:rPr>
              <a:t> in </a:t>
            </a:r>
            <a:r>
              <a:rPr lang="fr-FR" sz="1200" dirty="0" err="1" smtClean="0">
                <a:solidFill>
                  <a:schemeClr val="tx1"/>
                </a:solidFill>
                <a:cs typeface="Arial" pitchFamily="34" charset="0"/>
              </a:rPr>
              <a:t>peer’s</a:t>
            </a:r>
            <a:r>
              <a:rPr lang="fr-FR" sz="1200" dirty="0" smtClean="0">
                <a:solidFill>
                  <a:schemeClr val="tx1"/>
                </a:solidFill>
                <a:cs typeface="Arial" pitchFamily="34" charset="0"/>
              </a:rPr>
              <a:t> interaction, </a:t>
            </a:r>
            <a:r>
              <a:rPr lang="fr-FR" sz="1200" dirty="0" err="1" smtClean="0">
                <a:solidFill>
                  <a:schemeClr val="tx1"/>
                </a:solidFill>
                <a:cs typeface="Arial" pitchFamily="34" charset="0"/>
              </a:rPr>
              <a:t>task</a:t>
            </a:r>
            <a:r>
              <a:rPr lang="fr-FR" sz="1200" dirty="0" smtClean="0">
                <a:solidFill>
                  <a:schemeClr val="tx1"/>
                </a:solidFill>
                <a:cs typeface="Arial" pitchFamily="34" charset="0"/>
              </a:rPr>
              <a:t> </a:t>
            </a:r>
            <a:r>
              <a:rPr lang="fr-FR" sz="1200" dirty="0" err="1" smtClean="0">
                <a:solidFill>
                  <a:schemeClr val="tx1"/>
                </a:solidFill>
                <a:cs typeface="Arial" pitchFamily="34" charset="0"/>
              </a:rPr>
              <a:t>is</a:t>
            </a:r>
            <a:r>
              <a:rPr lang="fr-FR" sz="1200" dirty="0" smtClean="0">
                <a:solidFill>
                  <a:schemeClr val="tx1"/>
                </a:solidFill>
                <a:cs typeface="Arial" pitchFamily="34" charset="0"/>
              </a:rPr>
              <a:t> </a:t>
            </a:r>
            <a:r>
              <a:rPr lang="fr-FR" sz="1200" dirty="0" err="1" smtClean="0">
                <a:solidFill>
                  <a:schemeClr val="tx1"/>
                </a:solidFill>
                <a:cs typeface="Arial" pitchFamily="34" charset="0"/>
              </a:rPr>
              <a:t>really</a:t>
            </a:r>
            <a:r>
              <a:rPr lang="fr-FR" sz="1200" dirty="0" smtClean="0">
                <a:solidFill>
                  <a:schemeClr val="tx1"/>
                </a:solidFill>
                <a:cs typeface="Arial" pitchFamily="34" charset="0"/>
              </a:rPr>
              <a:t> more </a:t>
            </a:r>
            <a:r>
              <a:rPr lang="fr-FR" sz="1200" dirty="0" err="1" smtClean="0">
                <a:solidFill>
                  <a:schemeClr val="tx1"/>
                </a:solidFill>
                <a:cs typeface="Arial" pitchFamily="34" charset="0"/>
              </a:rPr>
              <a:t>complex</a:t>
            </a:r>
            <a:r>
              <a:rPr lang="fr-FR" sz="1200" dirty="0" smtClean="0">
                <a:solidFill>
                  <a:schemeClr val="tx1"/>
                </a:solidFill>
                <a:cs typeface="Arial" pitchFamily="34" charset="0"/>
              </a:rPr>
              <a:t> </a:t>
            </a:r>
            <a:r>
              <a:rPr lang="fr-FR" sz="1200" dirty="0" err="1" smtClean="0">
                <a:solidFill>
                  <a:schemeClr val="tx1"/>
                </a:solidFill>
                <a:cs typeface="Arial" pitchFamily="34" charset="0"/>
              </a:rPr>
              <a:t>than</a:t>
            </a:r>
            <a:r>
              <a:rPr lang="fr-FR" sz="1200" dirty="0" smtClean="0">
                <a:solidFill>
                  <a:schemeClr val="tx1"/>
                </a:solidFill>
                <a:cs typeface="Arial" pitchFamily="34" charset="0"/>
              </a:rPr>
              <a:t> in free </a:t>
            </a:r>
            <a:r>
              <a:rPr lang="fr-FR" sz="1200" dirty="0" err="1" smtClean="0">
                <a:solidFill>
                  <a:schemeClr val="tx1"/>
                </a:solidFill>
                <a:cs typeface="Arial" pitchFamily="34" charset="0"/>
              </a:rPr>
              <a:t>play</a:t>
            </a:r>
            <a:r>
              <a:rPr lang="fr-FR" sz="1200" dirty="0" smtClean="0">
                <a:solidFill>
                  <a:schemeClr val="tx1"/>
                </a:solidFill>
                <a:cs typeface="Arial" pitchFamily="34" charset="0"/>
              </a:rPr>
              <a:t> </a:t>
            </a:r>
            <a:r>
              <a:rPr lang="fr-FR" sz="1200" dirty="0" err="1" smtClean="0">
                <a:solidFill>
                  <a:schemeClr val="tx1"/>
                </a:solidFill>
                <a:cs typeface="Arial" pitchFamily="34" charset="0"/>
              </a:rPr>
              <a:t>where</a:t>
            </a:r>
            <a:r>
              <a:rPr lang="fr-FR" sz="1200" dirty="0" smtClean="0">
                <a:solidFill>
                  <a:schemeClr val="tx1"/>
                </a:solidFill>
                <a:cs typeface="Arial" pitchFamily="34" charset="0"/>
              </a:rPr>
              <a:t> </a:t>
            </a:r>
            <a:r>
              <a:rPr lang="fr-FR" sz="1200" dirty="0" err="1" smtClean="0">
                <a:solidFill>
                  <a:schemeClr val="tx1"/>
                </a:solidFill>
                <a:cs typeface="Arial" pitchFamily="34" charset="0"/>
              </a:rPr>
              <a:t>children</a:t>
            </a:r>
            <a:r>
              <a:rPr lang="fr-FR" sz="1200" dirty="0" smtClean="0">
                <a:solidFill>
                  <a:schemeClr val="tx1"/>
                </a:solidFill>
                <a:cs typeface="Arial" pitchFamily="34" charset="0"/>
              </a:rPr>
              <a:t> </a:t>
            </a:r>
            <a:r>
              <a:rPr lang="fr-FR" sz="1200" dirty="0" err="1" smtClean="0">
                <a:solidFill>
                  <a:schemeClr val="tx1"/>
                </a:solidFill>
                <a:cs typeface="Arial" pitchFamily="34" charset="0"/>
              </a:rPr>
              <a:t>can</a:t>
            </a:r>
            <a:r>
              <a:rPr lang="fr-FR" sz="1200" dirty="0" smtClean="0">
                <a:solidFill>
                  <a:schemeClr val="tx1"/>
                </a:solidFill>
                <a:cs typeface="Arial" pitchFamily="34" charset="0"/>
              </a:rPr>
              <a:t> </a:t>
            </a:r>
            <a:r>
              <a:rPr lang="fr-FR" sz="1200" dirty="0" err="1" smtClean="0">
                <a:solidFill>
                  <a:schemeClr val="tx1"/>
                </a:solidFill>
                <a:cs typeface="Arial" pitchFamily="34" charset="0"/>
              </a:rPr>
              <a:t>produce</a:t>
            </a:r>
            <a:r>
              <a:rPr lang="fr-FR" sz="1200" dirty="0" smtClean="0">
                <a:solidFill>
                  <a:schemeClr val="tx1"/>
                </a:solidFill>
                <a:cs typeface="Arial" pitchFamily="34" charset="0"/>
              </a:rPr>
              <a:t> free substitution. This type of </a:t>
            </a:r>
            <a:r>
              <a:rPr lang="fr-FR" sz="1200" dirty="0" err="1" smtClean="0">
                <a:solidFill>
                  <a:schemeClr val="tx1"/>
                </a:solidFill>
                <a:cs typeface="Arial" pitchFamily="34" charset="0"/>
              </a:rPr>
              <a:t>task</a:t>
            </a:r>
            <a:r>
              <a:rPr lang="fr-FR" sz="1200" dirty="0" smtClean="0">
                <a:solidFill>
                  <a:schemeClr val="tx1"/>
                </a:solidFill>
                <a:cs typeface="Arial" pitchFamily="34" charset="0"/>
              </a:rPr>
              <a:t> show the important </a:t>
            </a:r>
            <a:r>
              <a:rPr lang="fr-FR" sz="1200" dirty="0" err="1" smtClean="0">
                <a:solidFill>
                  <a:schemeClr val="tx1"/>
                </a:solidFill>
                <a:cs typeface="Arial" pitchFamily="34" charset="0"/>
              </a:rPr>
              <a:t>role</a:t>
            </a:r>
            <a:r>
              <a:rPr lang="fr-FR" sz="1200" dirty="0" smtClean="0">
                <a:solidFill>
                  <a:schemeClr val="tx1"/>
                </a:solidFill>
                <a:cs typeface="Arial" pitchFamily="34" charset="0"/>
              </a:rPr>
              <a:t> of </a:t>
            </a:r>
            <a:r>
              <a:rPr lang="fr-FR" sz="1200" dirty="0" err="1" smtClean="0">
                <a:solidFill>
                  <a:schemeClr val="tx1"/>
                </a:solidFill>
                <a:cs typeface="Arial" pitchFamily="34" charset="0"/>
              </a:rPr>
              <a:t>vrebal</a:t>
            </a:r>
            <a:r>
              <a:rPr lang="fr-FR" sz="1200" dirty="0" smtClean="0">
                <a:solidFill>
                  <a:schemeClr val="tx1"/>
                </a:solidFill>
                <a:cs typeface="Arial" pitchFamily="34" charset="0"/>
              </a:rPr>
              <a:t> communication in convention </a:t>
            </a:r>
            <a:r>
              <a:rPr lang="fr-FR" sz="1200" dirty="0" err="1" smtClean="0">
                <a:solidFill>
                  <a:schemeClr val="tx1"/>
                </a:solidFill>
                <a:cs typeface="Arial" pitchFamily="34" charset="0"/>
              </a:rPr>
              <a:t>creation</a:t>
            </a:r>
            <a:r>
              <a:rPr lang="fr-FR" sz="1200" dirty="0" smtClean="0">
                <a:solidFill>
                  <a:schemeClr val="tx1"/>
                </a:solidFill>
                <a:cs typeface="Arial" pitchFamily="34" charset="0"/>
              </a:rPr>
              <a:t>. </a:t>
            </a:r>
            <a:r>
              <a:rPr lang="fr-FR" sz="1200" dirty="0" err="1" smtClean="0">
                <a:solidFill>
                  <a:schemeClr val="tx1"/>
                </a:solidFill>
                <a:cs typeface="Arial" pitchFamily="34" charset="0"/>
              </a:rPr>
              <a:t>When</a:t>
            </a:r>
            <a:r>
              <a:rPr lang="fr-FR" sz="1200" dirty="0" smtClean="0">
                <a:solidFill>
                  <a:schemeClr val="tx1"/>
                </a:solidFill>
                <a:cs typeface="Arial" pitchFamily="34" charset="0"/>
              </a:rPr>
              <a:t> </a:t>
            </a:r>
            <a:r>
              <a:rPr lang="fr-FR" sz="1200" dirty="0" err="1" smtClean="0">
                <a:solidFill>
                  <a:schemeClr val="tx1"/>
                </a:solidFill>
                <a:cs typeface="Arial" pitchFamily="34" charset="0"/>
              </a:rPr>
              <a:t>adults</a:t>
            </a:r>
            <a:r>
              <a:rPr lang="fr-FR" sz="1200" dirty="0" smtClean="0">
                <a:solidFill>
                  <a:schemeClr val="tx1"/>
                </a:solidFill>
                <a:cs typeface="Arial" pitchFamily="34" charset="0"/>
              </a:rPr>
              <a:t> </a:t>
            </a:r>
            <a:r>
              <a:rPr lang="fr-FR" sz="1200" dirty="0" err="1" smtClean="0">
                <a:solidFill>
                  <a:schemeClr val="tx1"/>
                </a:solidFill>
                <a:cs typeface="Arial" pitchFamily="34" charset="0"/>
              </a:rPr>
              <a:t>scaffolds</a:t>
            </a:r>
            <a:r>
              <a:rPr lang="fr-FR" sz="1200" dirty="0" smtClean="0">
                <a:solidFill>
                  <a:schemeClr val="tx1"/>
                </a:solidFill>
                <a:cs typeface="Arial" pitchFamily="34" charset="0"/>
              </a:rPr>
              <a:t> </a:t>
            </a:r>
            <a:r>
              <a:rPr lang="fr-FR" sz="1200" dirty="0" err="1" smtClean="0">
                <a:solidFill>
                  <a:schemeClr val="tx1"/>
                </a:solidFill>
                <a:cs typeface="Arial" pitchFamily="34" charset="0"/>
              </a:rPr>
              <a:t>children</a:t>
            </a:r>
            <a:r>
              <a:rPr lang="fr-FR" sz="1200" dirty="0" smtClean="0">
                <a:solidFill>
                  <a:schemeClr val="tx1"/>
                </a:solidFill>
                <a:cs typeface="Arial" pitchFamily="34" charset="0"/>
              </a:rPr>
              <a:t> in imagination </a:t>
            </a:r>
            <a:r>
              <a:rPr lang="fr-FR" sz="1200" dirty="0" err="1" smtClean="0">
                <a:solidFill>
                  <a:schemeClr val="tx1"/>
                </a:solidFill>
                <a:cs typeface="Arial" pitchFamily="34" charset="0"/>
              </a:rPr>
              <a:t>play</a:t>
            </a:r>
            <a:r>
              <a:rPr lang="fr-FR" sz="1200" dirty="0" smtClean="0">
                <a:solidFill>
                  <a:schemeClr val="tx1"/>
                </a:solidFill>
                <a:cs typeface="Arial" pitchFamily="34" charset="0"/>
              </a:rPr>
              <a:t>, </a:t>
            </a:r>
            <a:r>
              <a:rPr lang="fr-FR" sz="1200" dirty="0" err="1" smtClean="0">
                <a:solidFill>
                  <a:schemeClr val="tx1"/>
                </a:solidFill>
                <a:cs typeface="Arial" pitchFamily="34" charset="0"/>
              </a:rPr>
              <a:t>they</a:t>
            </a:r>
            <a:r>
              <a:rPr lang="fr-FR" sz="1200" dirty="0" smtClean="0">
                <a:solidFill>
                  <a:schemeClr val="tx1"/>
                </a:solidFill>
                <a:cs typeface="Arial" pitchFamily="34" charset="0"/>
              </a:rPr>
              <a:t> support verbal interaction frame of </a:t>
            </a:r>
            <a:r>
              <a:rPr lang="fr-FR" sz="1200" dirty="0" err="1" smtClean="0">
                <a:solidFill>
                  <a:schemeClr val="tx1"/>
                </a:solidFill>
                <a:cs typeface="Arial" pitchFamily="34" charset="0"/>
              </a:rPr>
              <a:t>play</a:t>
            </a:r>
            <a:r>
              <a:rPr lang="fr-FR" sz="1200" dirty="0" smtClean="0">
                <a:solidFill>
                  <a:schemeClr val="tx1"/>
                </a:solidFill>
                <a:cs typeface="Arial" pitchFamily="34" charset="0"/>
              </a:rPr>
              <a:t> and help </a:t>
            </a:r>
            <a:r>
              <a:rPr lang="fr-FR" sz="1200" dirty="0" err="1" smtClean="0">
                <a:solidFill>
                  <a:schemeClr val="tx1"/>
                </a:solidFill>
                <a:cs typeface="Arial" pitchFamily="34" charset="0"/>
              </a:rPr>
              <a:t>children</a:t>
            </a:r>
            <a:r>
              <a:rPr lang="fr-FR" sz="1200" dirty="0" smtClean="0">
                <a:solidFill>
                  <a:schemeClr val="tx1"/>
                </a:solidFill>
                <a:cs typeface="Arial" pitchFamily="34" charset="0"/>
              </a:rPr>
              <a:t> to enter in a </a:t>
            </a:r>
            <a:r>
              <a:rPr lang="fr-FR" sz="1200" dirty="0" err="1" smtClean="0">
                <a:solidFill>
                  <a:schemeClr val="tx1"/>
                </a:solidFill>
                <a:cs typeface="Arial" pitchFamily="34" charset="0"/>
              </a:rPr>
              <a:t>play</a:t>
            </a:r>
            <a:r>
              <a:rPr lang="fr-FR" sz="1200" dirty="0" smtClean="0">
                <a:solidFill>
                  <a:schemeClr val="tx1"/>
                </a:solidFill>
                <a:cs typeface="Arial" pitchFamily="34" charset="0"/>
              </a:rPr>
              <a:t> </a:t>
            </a:r>
            <a:r>
              <a:rPr lang="fr-FR" sz="1200" dirty="0" err="1" smtClean="0">
                <a:solidFill>
                  <a:schemeClr val="tx1"/>
                </a:solidFill>
                <a:cs typeface="Arial" pitchFamily="34" charset="0"/>
              </a:rPr>
              <a:t>where</a:t>
            </a:r>
            <a:r>
              <a:rPr lang="fr-FR" sz="1200" dirty="0" smtClean="0">
                <a:solidFill>
                  <a:schemeClr val="tx1"/>
                </a:solidFill>
                <a:cs typeface="Arial" pitchFamily="34" charset="0"/>
              </a:rPr>
              <a:t> </a:t>
            </a:r>
            <a:r>
              <a:rPr lang="fr-FR" sz="1200" dirty="0" err="1" smtClean="0">
                <a:solidFill>
                  <a:schemeClr val="tx1"/>
                </a:solidFill>
                <a:cs typeface="Arial" pitchFamily="34" charset="0"/>
              </a:rPr>
              <a:t>they</a:t>
            </a:r>
            <a:r>
              <a:rPr lang="fr-FR" sz="1200" dirty="0" smtClean="0">
                <a:solidFill>
                  <a:schemeClr val="tx1"/>
                </a:solidFill>
                <a:cs typeface="Arial" pitchFamily="34" charset="0"/>
              </a:rPr>
              <a:t> </a:t>
            </a:r>
            <a:r>
              <a:rPr lang="fr-FR" sz="1200" dirty="0" err="1" smtClean="0">
                <a:solidFill>
                  <a:schemeClr val="tx1"/>
                </a:solidFill>
                <a:cs typeface="Arial" pitchFamily="34" charset="0"/>
              </a:rPr>
              <a:t>can</a:t>
            </a:r>
            <a:r>
              <a:rPr lang="fr-FR" sz="1200" dirty="0" smtClean="0">
                <a:solidFill>
                  <a:schemeClr val="tx1"/>
                </a:solidFill>
                <a:cs typeface="Arial" pitchFamily="34" charset="0"/>
              </a:rPr>
              <a:t> not enter </a:t>
            </a:r>
            <a:r>
              <a:rPr lang="fr-FR" sz="1200" dirty="0" err="1" smtClean="0">
                <a:solidFill>
                  <a:schemeClr val="tx1"/>
                </a:solidFill>
                <a:cs typeface="Arial" pitchFamily="34" charset="0"/>
              </a:rPr>
              <a:t>with</a:t>
            </a:r>
            <a:r>
              <a:rPr lang="fr-FR" sz="1200" dirty="0" smtClean="0">
                <a:solidFill>
                  <a:schemeClr val="tx1"/>
                </a:solidFill>
                <a:cs typeface="Arial" pitchFamily="34" charset="0"/>
              </a:rPr>
              <a:t> a </a:t>
            </a:r>
            <a:r>
              <a:rPr lang="fr-FR" sz="1200" dirty="0" err="1" smtClean="0">
                <a:solidFill>
                  <a:schemeClr val="tx1"/>
                </a:solidFill>
                <a:cs typeface="Arial" pitchFamily="34" charset="0"/>
              </a:rPr>
              <a:t>same</a:t>
            </a:r>
            <a:r>
              <a:rPr lang="fr-FR" sz="1200" dirty="0" smtClean="0">
                <a:solidFill>
                  <a:schemeClr val="tx1"/>
                </a:solidFill>
                <a:cs typeface="Arial" pitchFamily="34" charset="0"/>
              </a:rPr>
              <a:t> </a:t>
            </a:r>
            <a:r>
              <a:rPr lang="fr-FR" sz="1200" dirty="0" err="1" smtClean="0">
                <a:solidFill>
                  <a:schemeClr val="tx1"/>
                </a:solidFill>
                <a:cs typeface="Arial" pitchFamily="34" charset="0"/>
              </a:rPr>
              <a:t>age</a:t>
            </a:r>
            <a:r>
              <a:rPr lang="fr-FR" sz="1200" dirty="0" smtClean="0">
                <a:solidFill>
                  <a:schemeClr val="tx1"/>
                </a:solidFill>
                <a:cs typeface="Arial" pitchFamily="34" charset="0"/>
              </a:rPr>
              <a:t> </a:t>
            </a:r>
            <a:r>
              <a:rPr lang="fr-FR" sz="1200" dirty="0" err="1" smtClean="0">
                <a:solidFill>
                  <a:schemeClr val="tx1"/>
                </a:solidFill>
                <a:cs typeface="Arial" pitchFamily="34" charset="0"/>
              </a:rPr>
              <a:t>peer</a:t>
            </a:r>
            <a:r>
              <a:rPr lang="fr-FR" sz="1200" dirty="0" smtClean="0">
                <a:solidFill>
                  <a:schemeClr val="tx1"/>
                </a:solidFill>
                <a:cs typeface="Arial" pitchFamily="34" charset="0"/>
              </a:rPr>
              <a:t>. </a:t>
            </a:r>
            <a:endParaRPr lang="fr-FR" sz="1100" dirty="0" smtClean="0">
              <a:solidFill>
                <a:srgbClr val="FF4343"/>
              </a:solidFill>
              <a:cs typeface="Arial" pitchFamily="34" charset="0"/>
              <a:sym typeface="Wingdings" panose="05000000000000000000" pitchFamily="2" charset="2"/>
            </a:endParaRPr>
          </a:p>
          <a:p>
            <a:pPr algn="l">
              <a:buFont typeface="Wingdings" pitchFamily="2" charset="2"/>
              <a:buChar char="Ø"/>
              <a:defRPr/>
            </a:pPr>
            <a:endParaRPr lang="fr-FR" sz="1100" dirty="0" smtClean="0">
              <a:solidFill>
                <a:srgbClr val="FF4343"/>
              </a:solidFill>
              <a:cs typeface="Arial" pitchFamily="34" charset="0"/>
            </a:endParaRPr>
          </a:p>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17</a:t>
            </a:fld>
            <a:endParaRPr lang="fr-FR"/>
          </a:p>
        </p:txBody>
      </p:sp>
    </p:spTree>
    <p:extLst>
      <p:ext uri="{BB962C8B-B14F-4D97-AF65-F5344CB8AC3E}">
        <p14:creationId xmlns:p14="http://schemas.microsoft.com/office/powerpoint/2010/main" val="1888655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solidFill>
                  <a:schemeClr val="tx1"/>
                </a:solidFill>
              </a:rPr>
              <a:t>choix de la thématique, organisation du jeu autour d’un objet qui définit le thème</a:t>
            </a:r>
            <a:endParaRPr lang="fr-FR" sz="1100" dirty="0" smtClean="0">
              <a:solidFill>
                <a:schemeClr val="tx1"/>
              </a:solidFill>
            </a:endParaRPr>
          </a:p>
          <a:p>
            <a:pPr algn="l">
              <a:buFont typeface="Wingdings" pitchFamily="2" charset="2"/>
              <a:buChar char="Ø"/>
              <a:defRPr/>
            </a:pPr>
            <a:r>
              <a:rPr lang="fr-FR" sz="1200" dirty="0" err="1" smtClean="0">
                <a:solidFill>
                  <a:schemeClr val="tx1"/>
                </a:solidFill>
                <a:cs typeface="Arial" pitchFamily="34" charset="0"/>
              </a:rPr>
              <a:t>When</a:t>
            </a:r>
            <a:r>
              <a:rPr lang="fr-FR" sz="1200" dirty="0" smtClean="0">
                <a:solidFill>
                  <a:schemeClr val="tx1"/>
                </a:solidFill>
                <a:cs typeface="Arial" pitchFamily="34" charset="0"/>
              </a:rPr>
              <a:t> </a:t>
            </a:r>
            <a:r>
              <a:rPr lang="fr-FR" sz="1200" dirty="0" err="1" smtClean="0">
                <a:solidFill>
                  <a:schemeClr val="tx1"/>
                </a:solidFill>
                <a:cs typeface="Arial" pitchFamily="34" charset="0"/>
              </a:rPr>
              <a:t>objects</a:t>
            </a:r>
            <a:r>
              <a:rPr lang="fr-FR" sz="1200" dirty="0" smtClean="0">
                <a:solidFill>
                  <a:schemeClr val="tx1"/>
                </a:solidFill>
                <a:cs typeface="Arial" pitchFamily="34" charset="0"/>
              </a:rPr>
              <a:t> substitution </a:t>
            </a:r>
            <a:r>
              <a:rPr lang="fr-FR" sz="1200" dirty="0" err="1" smtClean="0">
                <a:solidFill>
                  <a:schemeClr val="tx1"/>
                </a:solidFill>
                <a:cs typeface="Arial" pitchFamily="34" charset="0"/>
              </a:rPr>
              <a:t>porduction</a:t>
            </a:r>
            <a:r>
              <a:rPr lang="fr-FR" sz="1200" dirty="0" smtClean="0">
                <a:solidFill>
                  <a:schemeClr val="tx1"/>
                </a:solidFill>
                <a:cs typeface="Arial" pitchFamily="34" charset="0"/>
              </a:rPr>
              <a:t> </a:t>
            </a:r>
            <a:r>
              <a:rPr lang="fr-FR" sz="1200" dirty="0" err="1" smtClean="0">
                <a:solidFill>
                  <a:schemeClr val="tx1"/>
                </a:solidFill>
                <a:cs typeface="Arial" pitchFamily="34" charset="0"/>
              </a:rPr>
              <a:t>is</a:t>
            </a:r>
            <a:r>
              <a:rPr lang="fr-FR" sz="1200" dirty="0" smtClean="0">
                <a:solidFill>
                  <a:schemeClr val="tx1"/>
                </a:solidFill>
                <a:cs typeface="Arial" pitchFamily="34" charset="0"/>
              </a:rPr>
              <a:t> </a:t>
            </a:r>
            <a:r>
              <a:rPr lang="fr-FR" sz="1200" dirty="0" err="1" smtClean="0">
                <a:solidFill>
                  <a:schemeClr val="tx1"/>
                </a:solidFill>
                <a:cs typeface="Arial" pitchFamily="34" charset="0"/>
              </a:rPr>
              <a:t>provoked</a:t>
            </a:r>
            <a:r>
              <a:rPr lang="fr-FR" sz="1200" dirty="0" smtClean="0">
                <a:solidFill>
                  <a:schemeClr val="tx1"/>
                </a:solidFill>
                <a:cs typeface="Arial" pitchFamily="34" charset="0"/>
              </a:rPr>
              <a:t> in </a:t>
            </a:r>
            <a:r>
              <a:rPr lang="fr-FR" sz="1200" dirty="0" err="1" smtClean="0">
                <a:solidFill>
                  <a:schemeClr val="tx1"/>
                </a:solidFill>
                <a:cs typeface="Arial" pitchFamily="34" charset="0"/>
              </a:rPr>
              <a:t>peer’s</a:t>
            </a:r>
            <a:r>
              <a:rPr lang="fr-FR" sz="1200" dirty="0" smtClean="0">
                <a:solidFill>
                  <a:schemeClr val="tx1"/>
                </a:solidFill>
                <a:cs typeface="Arial" pitchFamily="34" charset="0"/>
              </a:rPr>
              <a:t> interaction, </a:t>
            </a:r>
            <a:r>
              <a:rPr lang="fr-FR" sz="1200" dirty="0" err="1" smtClean="0">
                <a:solidFill>
                  <a:schemeClr val="tx1"/>
                </a:solidFill>
                <a:cs typeface="Arial" pitchFamily="34" charset="0"/>
              </a:rPr>
              <a:t>task</a:t>
            </a:r>
            <a:r>
              <a:rPr lang="fr-FR" sz="1200" dirty="0" smtClean="0">
                <a:solidFill>
                  <a:schemeClr val="tx1"/>
                </a:solidFill>
                <a:cs typeface="Arial" pitchFamily="34" charset="0"/>
              </a:rPr>
              <a:t> </a:t>
            </a:r>
            <a:r>
              <a:rPr lang="fr-FR" sz="1200" dirty="0" err="1" smtClean="0">
                <a:solidFill>
                  <a:schemeClr val="tx1"/>
                </a:solidFill>
                <a:cs typeface="Arial" pitchFamily="34" charset="0"/>
              </a:rPr>
              <a:t>is</a:t>
            </a:r>
            <a:r>
              <a:rPr lang="fr-FR" sz="1200" dirty="0" smtClean="0">
                <a:solidFill>
                  <a:schemeClr val="tx1"/>
                </a:solidFill>
                <a:cs typeface="Arial" pitchFamily="34" charset="0"/>
              </a:rPr>
              <a:t> </a:t>
            </a:r>
            <a:r>
              <a:rPr lang="fr-FR" sz="1200" dirty="0" err="1" smtClean="0">
                <a:solidFill>
                  <a:schemeClr val="tx1"/>
                </a:solidFill>
                <a:cs typeface="Arial" pitchFamily="34" charset="0"/>
              </a:rPr>
              <a:t>really</a:t>
            </a:r>
            <a:r>
              <a:rPr lang="fr-FR" sz="1200" dirty="0" smtClean="0">
                <a:solidFill>
                  <a:schemeClr val="tx1"/>
                </a:solidFill>
                <a:cs typeface="Arial" pitchFamily="34" charset="0"/>
              </a:rPr>
              <a:t> more </a:t>
            </a:r>
            <a:r>
              <a:rPr lang="fr-FR" sz="1200" dirty="0" err="1" smtClean="0">
                <a:solidFill>
                  <a:schemeClr val="tx1"/>
                </a:solidFill>
                <a:cs typeface="Arial" pitchFamily="34" charset="0"/>
              </a:rPr>
              <a:t>complex</a:t>
            </a:r>
            <a:r>
              <a:rPr lang="fr-FR" sz="1200" dirty="0" smtClean="0">
                <a:solidFill>
                  <a:schemeClr val="tx1"/>
                </a:solidFill>
                <a:cs typeface="Arial" pitchFamily="34" charset="0"/>
              </a:rPr>
              <a:t> </a:t>
            </a:r>
            <a:r>
              <a:rPr lang="fr-FR" sz="1200" dirty="0" err="1" smtClean="0">
                <a:solidFill>
                  <a:schemeClr val="tx1"/>
                </a:solidFill>
                <a:cs typeface="Arial" pitchFamily="34" charset="0"/>
              </a:rPr>
              <a:t>than</a:t>
            </a:r>
            <a:r>
              <a:rPr lang="fr-FR" sz="1200" dirty="0" smtClean="0">
                <a:solidFill>
                  <a:schemeClr val="tx1"/>
                </a:solidFill>
                <a:cs typeface="Arial" pitchFamily="34" charset="0"/>
              </a:rPr>
              <a:t> in free </a:t>
            </a:r>
            <a:r>
              <a:rPr lang="fr-FR" sz="1200" dirty="0" err="1" smtClean="0">
                <a:solidFill>
                  <a:schemeClr val="tx1"/>
                </a:solidFill>
                <a:cs typeface="Arial" pitchFamily="34" charset="0"/>
              </a:rPr>
              <a:t>play</a:t>
            </a:r>
            <a:r>
              <a:rPr lang="fr-FR" sz="1200" dirty="0" smtClean="0">
                <a:solidFill>
                  <a:schemeClr val="tx1"/>
                </a:solidFill>
                <a:cs typeface="Arial" pitchFamily="34" charset="0"/>
              </a:rPr>
              <a:t> </a:t>
            </a:r>
            <a:r>
              <a:rPr lang="fr-FR" sz="1200" dirty="0" err="1" smtClean="0">
                <a:solidFill>
                  <a:schemeClr val="tx1"/>
                </a:solidFill>
                <a:cs typeface="Arial" pitchFamily="34" charset="0"/>
              </a:rPr>
              <a:t>where</a:t>
            </a:r>
            <a:r>
              <a:rPr lang="fr-FR" sz="1200" dirty="0" smtClean="0">
                <a:solidFill>
                  <a:schemeClr val="tx1"/>
                </a:solidFill>
                <a:cs typeface="Arial" pitchFamily="34" charset="0"/>
              </a:rPr>
              <a:t> </a:t>
            </a:r>
            <a:r>
              <a:rPr lang="fr-FR" sz="1200" dirty="0" err="1" smtClean="0">
                <a:solidFill>
                  <a:schemeClr val="tx1"/>
                </a:solidFill>
                <a:cs typeface="Arial" pitchFamily="34" charset="0"/>
              </a:rPr>
              <a:t>children</a:t>
            </a:r>
            <a:r>
              <a:rPr lang="fr-FR" sz="1200" dirty="0" smtClean="0">
                <a:solidFill>
                  <a:schemeClr val="tx1"/>
                </a:solidFill>
                <a:cs typeface="Arial" pitchFamily="34" charset="0"/>
              </a:rPr>
              <a:t> </a:t>
            </a:r>
            <a:r>
              <a:rPr lang="fr-FR" sz="1200" dirty="0" err="1" smtClean="0">
                <a:solidFill>
                  <a:schemeClr val="tx1"/>
                </a:solidFill>
                <a:cs typeface="Arial" pitchFamily="34" charset="0"/>
              </a:rPr>
              <a:t>can</a:t>
            </a:r>
            <a:r>
              <a:rPr lang="fr-FR" sz="1200" dirty="0" smtClean="0">
                <a:solidFill>
                  <a:schemeClr val="tx1"/>
                </a:solidFill>
                <a:cs typeface="Arial" pitchFamily="34" charset="0"/>
              </a:rPr>
              <a:t> </a:t>
            </a:r>
            <a:r>
              <a:rPr lang="fr-FR" sz="1200" dirty="0" err="1" smtClean="0">
                <a:solidFill>
                  <a:schemeClr val="tx1"/>
                </a:solidFill>
                <a:cs typeface="Arial" pitchFamily="34" charset="0"/>
              </a:rPr>
              <a:t>produce</a:t>
            </a:r>
            <a:r>
              <a:rPr lang="fr-FR" sz="1200" dirty="0" smtClean="0">
                <a:solidFill>
                  <a:schemeClr val="tx1"/>
                </a:solidFill>
                <a:cs typeface="Arial" pitchFamily="34" charset="0"/>
              </a:rPr>
              <a:t> free substitution. This type of </a:t>
            </a:r>
            <a:r>
              <a:rPr lang="fr-FR" sz="1200" dirty="0" err="1" smtClean="0">
                <a:solidFill>
                  <a:schemeClr val="tx1"/>
                </a:solidFill>
                <a:cs typeface="Arial" pitchFamily="34" charset="0"/>
              </a:rPr>
              <a:t>task</a:t>
            </a:r>
            <a:r>
              <a:rPr lang="fr-FR" sz="1200" dirty="0" smtClean="0">
                <a:solidFill>
                  <a:schemeClr val="tx1"/>
                </a:solidFill>
                <a:cs typeface="Arial" pitchFamily="34" charset="0"/>
              </a:rPr>
              <a:t> show the important </a:t>
            </a:r>
            <a:r>
              <a:rPr lang="fr-FR" sz="1200" dirty="0" err="1" smtClean="0">
                <a:solidFill>
                  <a:schemeClr val="tx1"/>
                </a:solidFill>
                <a:cs typeface="Arial" pitchFamily="34" charset="0"/>
              </a:rPr>
              <a:t>role</a:t>
            </a:r>
            <a:r>
              <a:rPr lang="fr-FR" sz="1200" dirty="0" smtClean="0">
                <a:solidFill>
                  <a:schemeClr val="tx1"/>
                </a:solidFill>
                <a:cs typeface="Arial" pitchFamily="34" charset="0"/>
              </a:rPr>
              <a:t> of </a:t>
            </a:r>
            <a:r>
              <a:rPr lang="fr-FR" sz="1200" dirty="0" err="1" smtClean="0">
                <a:solidFill>
                  <a:schemeClr val="tx1"/>
                </a:solidFill>
                <a:cs typeface="Arial" pitchFamily="34" charset="0"/>
              </a:rPr>
              <a:t>vrebal</a:t>
            </a:r>
            <a:r>
              <a:rPr lang="fr-FR" sz="1200" dirty="0" smtClean="0">
                <a:solidFill>
                  <a:schemeClr val="tx1"/>
                </a:solidFill>
                <a:cs typeface="Arial" pitchFamily="34" charset="0"/>
              </a:rPr>
              <a:t> communication in convention </a:t>
            </a:r>
            <a:r>
              <a:rPr lang="fr-FR" sz="1200" dirty="0" err="1" smtClean="0">
                <a:solidFill>
                  <a:schemeClr val="tx1"/>
                </a:solidFill>
                <a:cs typeface="Arial" pitchFamily="34" charset="0"/>
              </a:rPr>
              <a:t>creation</a:t>
            </a:r>
            <a:r>
              <a:rPr lang="fr-FR" sz="1200" dirty="0" smtClean="0">
                <a:solidFill>
                  <a:schemeClr val="tx1"/>
                </a:solidFill>
                <a:cs typeface="Arial" pitchFamily="34" charset="0"/>
              </a:rPr>
              <a:t>. </a:t>
            </a:r>
            <a:r>
              <a:rPr lang="fr-FR" sz="1200" dirty="0" err="1" smtClean="0">
                <a:solidFill>
                  <a:schemeClr val="tx1"/>
                </a:solidFill>
                <a:cs typeface="Arial" pitchFamily="34" charset="0"/>
              </a:rPr>
              <a:t>When</a:t>
            </a:r>
            <a:r>
              <a:rPr lang="fr-FR" sz="1200" dirty="0" smtClean="0">
                <a:solidFill>
                  <a:schemeClr val="tx1"/>
                </a:solidFill>
                <a:cs typeface="Arial" pitchFamily="34" charset="0"/>
              </a:rPr>
              <a:t> </a:t>
            </a:r>
            <a:r>
              <a:rPr lang="fr-FR" sz="1200" dirty="0" err="1" smtClean="0">
                <a:solidFill>
                  <a:schemeClr val="tx1"/>
                </a:solidFill>
                <a:cs typeface="Arial" pitchFamily="34" charset="0"/>
              </a:rPr>
              <a:t>adults</a:t>
            </a:r>
            <a:r>
              <a:rPr lang="fr-FR" sz="1200" dirty="0" smtClean="0">
                <a:solidFill>
                  <a:schemeClr val="tx1"/>
                </a:solidFill>
                <a:cs typeface="Arial" pitchFamily="34" charset="0"/>
              </a:rPr>
              <a:t> </a:t>
            </a:r>
            <a:r>
              <a:rPr lang="fr-FR" sz="1200" dirty="0" err="1" smtClean="0">
                <a:solidFill>
                  <a:schemeClr val="tx1"/>
                </a:solidFill>
                <a:cs typeface="Arial" pitchFamily="34" charset="0"/>
              </a:rPr>
              <a:t>scaffolds</a:t>
            </a:r>
            <a:r>
              <a:rPr lang="fr-FR" sz="1200" dirty="0" smtClean="0">
                <a:solidFill>
                  <a:schemeClr val="tx1"/>
                </a:solidFill>
                <a:cs typeface="Arial" pitchFamily="34" charset="0"/>
              </a:rPr>
              <a:t> </a:t>
            </a:r>
            <a:r>
              <a:rPr lang="fr-FR" sz="1200" dirty="0" err="1" smtClean="0">
                <a:solidFill>
                  <a:schemeClr val="tx1"/>
                </a:solidFill>
                <a:cs typeface="Arial" pitchFamily="34" charset="0"/>
              </a:rPr>
              <a:t>children</a:t>
            </a:r>
            <a:r>
              <a:rPr lang="fr-FR" sz="1200" dirty="0" smtClean="0">
                <a:solidFill>
                  <a:schemeClr val="tx1"/>
                </a:solidFill>
                <a:cs typeface="Arial" pitchFamily="34" charset="0"/>
              </a:rPr>
              <a:t> in imagination </a:t>
            </a:r>
            <a:r>
              <a:rPr lang="fr-FR" sz="1200" dirty="0" err="1" smtClean="0">
                <a:solidFill>
                  <a:schemeClr val="tx1"/>
                </a:solidFill>
                <a:cs typeface="Arial" pitchFamily="34" charset="0"/>
              </a:rPr>
              <a:t>play</a:t>
            </a:r>
            <a:r>
              <a:rPr lang="fr-FR" sz="1200" dirty="0" smtClean="0">
                <a:solidFill>
                  <a:schemeClr val="tx1"/>
                </a:solidFill>
                <a:cs typeface="Arial" pitchFamily="34" charset="0"/>
              </a:rPr>
              <a:t>, </a:t>
            </a:r>
            <a:r>
              <a:rPr lang="fr-FR" sz="1200" dirty="0" err="1" smtClean="0">
                <a:solidFill>
                  <a:schemeClr val="tx1"/>
                </a:solidFill>
                <a:cs typeface="Arial" pitchFamily="34" charset="0"/>
              </a:rPr>
              <a:t>they</a:t>
            </a:r>
            <a:r>
              <a:rPr lang="fr-FR" sz="1200" dirty="0" smtClean="0">
                <a:solidFill>
                  <a:schemeClr val="tx1"/>
                </a:solidFill>
                <a:cs typeface="Arial" pitchFamily="34" charset="0"/>
              </a:rPr>
              <a:t> support verbal interaction frame of </a:t>
            </a:r>
            <a:r>
              <a:rPr lang="fr-FR" sz="1200" dirty="0" err="1" smtClean="0">
                <a:solidFill>
                  <a:schemeClr val="tx1"/>
                </a:solidFill>
                <a:cs typeface="Arial" pitchFamily="34" charset="0"/>
              </a:rPr>
              <a:t>play</a:t>
            </a:r>
            <a:r>
              <a:rPr lang="fr-FR" sz="1200" dirty="0" smtClean="0">
                <a:solidFill>
                  <a:schemeClr val="tx1"/>
                </a:solidFill>
                <a:cs typeface="Arial" pitchFamily="34" charset="0"/>
              </a:rPr>
              <a:t> and help </a:t>
            </a:r>
            <a:r>
              <a:rPr lang="fr-FR" sz="1200" dirty="0" err="1" smtClean="0">
                <a:solidFill>
                  <a:schemeClr val="tx1"/>
                </a:solidFill>
                <a:cs typeface="Arial" pitchFamily="34" charset="0"/>
              </a:rPr>
              <a:t>children</a:t>
            </a:r>
            <a:r>
              <a:rPr lang="fr-FR" sz="1200" dirty="0" smtClean="0">
                <a:solidFill>
                  <a:schemeClr val="tx1"/>
                </a:solidFill>
                <a:cs typeface="Arial" pitchFamily="34" charset="0"/>
              </a:rPr>
              <a:t> to enter in a </a:t>
            </a:r>
            <a:r>
              <a:rPr lang="fr-FR" sz="1200" dirty="0" err="1" smtClean="0">
                <a:solidFill>
                  <a:schemeClr val="tx1"/>
                </a:solidFill>
                <a:cs typeface="Arial" pitchFamily="34" charset="0"/>
              </a:rPr>
              <a:t>play</a:t>
            </a:r>
            <a:r>
              <a:rPr lang="fr-FR" sz="1200" dirty="0" smtClean="0">
                <a:solidFill>
                  <a:schemeClr val="tx1"/>
                </a:solidFill>
                <a:cs typeface="Arial" pitchFamily="34" charset="0"/>
              </a:rPr>
              <a:t> </a:t>
            </a:r>
            <a:r>
              <a:rPr lang="fr-FR" sz="1200" dirty="0" err="1" smtClean="0">
                <a:solidFill>
                  <a:schemeClr val="tx1"/>
                </a:solidFill>
                <a:cs typeface="Arial" pitchFamily="34" charset="0"/>
              </a:rPr>
              <a:t>where</a:t>
            </a:r>
            <a:r>
              <a:rPr lang="fr-FR" sz="1200" dirty="0" smtClean="0">
                <a:solidFill>
                  <a:schemeClr val="tx1"/>
                </a:solidFill>
                <a:cs typeface="Arial" pitchFamily="34" charset="0"/>
              </a:rPr>
              <a:t> </a:t>
            </a:r>
            <a:r>
              <a:rPr lang="fr-FR" sz="1200" dirty="0" err="1" smtClean="0">
                <a:solidFill>
                  <a:schemeClr val="tx1"/>
                </a:solidFill>
                <a:cs typeface="Arial" pitchFamily="34" charset="0"/>
              </a:rPr>
              <a:t>they</a:t>
            </a:r>
            <a:r>
              <a:rPr lang="fr-FR" sz="1200" dirty="0" smtClean="0">
                <a:solidFill>
                  <a:schemeClr val="tx1"/>
                </a:solidFill>
                <a:cs typeface="Arial" pitchFamily="34" charset="0"/>
              </a:rPr>
              <a:t> </a:t>
            </a:r>
            <a:r>
              <a:rPr lang="fr-FR" sz="1200" dirty="0" err="1" smtClean="0">
                <a:solidFill>
                  <a:schemeClr val="tx1"/>
                </a:solidFill>
                <a:cs typeface="Arial" pitchFamily="34" charset="0"/>
              </a:rPr>
              <a:t>can</a:t>
            </a:r>
            <a:r>
              <a:rPr lang="fr-FR" sz="1200" dirty="0" smtClean="0">
                <a:solidFill>
                  <a:schemeClr val="tx1"/>
                </a:solidFill>
                <a:cs typeface="Arial" pitchFamily="34" charset="0"/>
              </a:rPr>
              <a:t> not enter </a:t>
            </a:r>
            <a:r>
              <a:rPr lang="fr-FR" sz="1200" dirty="0" err="1" smtClean="0">
                <a:solidFill>
                  <a:schemeClr val="tx1"/>
                </a:solidFill>
                <a:cs typeface="Arial" pitchFamily="34" charset="0"/>
              </a:rPr>
              <a:t>with</a:t>
            </a:r>
            <a:r>
              <a:rPr lang="fr-FR" sz="1200" dirty="0" smtClean="0">
                <a:solidFill>
                  <a:schemeClr val="tx1"/>
                </a:solidFill>
                <a:cs typeface="Arial" pitchFamily="34" charset="0"/>
              </a:rPr>
              <a:t> a </a:t>
            </a:r>
            <a:r>
              <a:rPr lang="fr-FR" sz="1200" dirty="0" err="1" smtClean="0">
                <a:solidFill>
                  <a:schemeClr val="tx1"/>
                </a:solidFill>
                <a:cs typeface="Arial" pitchFamily="34" charset="0"/>
              </a:rPr>
              <a:t>same</a:t>
            </a:r>
            <a:r>
              <a:rPr lang="fr-FR" sz="1200" dirty="0" smtClean="0">
                <a:solidFill>
                  <a:schemeClr val="tx1"/>
                </a:solidFill>
                <a:cs typeface="Arial" pitchFamily="34" charset="0"/>
              </a:rPr>
              <a:t> </a:t>
            </a:r>
            <a:r>
              <a:rPr lang="fr-FR" sz="1200" dirty="0" err="1" smtClean="0">
                <a:solidFill>
                  <a:schemeClr val="tx1"/>
                </a:solidFill>
                <a:cs typeface="Arial" pitchFamily="34" charset="0"/>
              </a:rPr>
              <a:t>age</a:t>
            </a:r>
            <a:r>
              <a:rPr lang="fr-FR" sz="1200" dirty="0" smtClean="0">
                <a:solidFill>
                  <a:schemeClr val="tx1"/>
                </a:solidFill>
                <a:cs typeface="Arial" pitchFamily="34" charset="0"/>
              </a:rPr>
              <a:t> </a:t>
            </a:r>
            <a:r>
              <a:rPr lang="fr-FR" sz="1200" dirty="0" err="1" smtClean="0">
                <a:solidFill>
                  <a:schemeClr val="tx1"/>
                </a:solidFill>
                <a:cs typeface="Arial" pitchFamily="34" charset="0"/>
              </a:rPr>
              <a:t>peer</a:t>
            </a:r>
            <a:r>
              <a:rPr lang="fr-FR" sz="1200" dirty="0" smtClean="0">
                <a:solidFill>
                  <a:schemeClr val="tx1"/>
                </a:solidFill>
                <a:cs typeface="Arial" pitchFamily="34" charset="0"/>
              </a:rPr>
              <a:t>. </a:t>
            </a:r>
            <a:endParaRPr lang="fr-FR" sz="1100" dirty="0" smtClean="0">
              <a:solidFill>
                <a:srgbClr val="FF4343"/>
              </a:solidFill>
              <a:cs typeface="Arial" pitchFamily="34" charset="0"/>
              <a:sym typeface="Wingdings" panose="05000000000000000000" pitchFamily="2" charset="2"/>
            </a:endParaRPr>
          </a:p>
          <a:p>
            <a:pPr algn="l">
              <a:buFont typeface="Wingdings" pitchFamily="2" charset="2"/>
              <a:buChar char="Ø"/>
              <a:defRPr/>
            </a:pPr>
            <a:endParaRPr lang="fr-FR" sz="1100" dirty="0" smtClean="0">
              <a:solidFill>
                <a:srgbClr val="FF4343"/>
              </a:solidFill>
              <a:cs typeface="Arial" pitchFamily="34" charset="0"/>
            </a:endParaRPr>
          </a:p>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18</a:t>
            </a:fld>
            <a:endParaRPr lang="fr-FR"/>
          </a:p>
        </p:txBody>
      </p:sp>
    </p:spTree>
    <p:extLst>
      <p:ext uri="{BB962C8B-B14F-4D97-AF65-F5344CB8AC3E}">
        <p14:creationId xmlns:p14="http://schemas.microsoft.com/office/powerpoint/2010/main" val="3548478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r>
              <a:rPr lang="fr-FR" dirty="0"/>
              <a:t>----- Notes de la réunion (29/08/13 21:38) -----</a:t>
            </a:r>
          </a:p>
          <a:p>
            <a:r>
              <a:rPr lang="fr-FR" dirty="0"/>
              <a:t>3. revoir le temps des verbes tout au passé</a:t>
            </a:r>
          </a:p>
          <a:p>
            <a:endParaRPr lang="fr-FR" dirty="0"/>
          </a:p>
          <a:p>
            <a:r>
              <a:rPr lang="fr-FR" dirty="0"/>
              <a:t>préciser sans doute le contexte du jeu dans between 3 and 8 y.o et met on inentional use of object ou conventional use of object</a:t>
            </a:r>
          </a:p>
          <a:p>
            <a:endParaRPr lang="fr-FR" dirty="0"/>
          </a:p>
          <a:p>
            <a:r>
              <a:rPr lang="fr-FR" dirty="0"/>
              <a:t>4. coordinate à corriger</a:t>
            </a:r>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20</a:t>
            </a:fld>
            <a:endParaRPr lang="fr-FR"/>
          </a:p>
        </p:txBody>
      </p:sp>
    </p:spTree>
    <p:extLst>
      <p:ext uri="{BB962C8B-B14F-4D97-AF65-F5344CB8AC3E}">
        <p14:creationId xmlns:p14="http://schemas.microsoft.com/office/powerpoint/2010/main" val="6936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3</a:t>
            </a:fld>
            <a:endParaRPr lang="fr-FR"/>
          </a:p>
        </p:txBody>
      </p:sp>
    </p:spTree>
    <p:extLst>
      <p:ext uri="{BB962C8B-B14F-4D97-AF65-F5344CB8AC3E}">
        <p14:creationId xmlns:p14="http://schemas.microsoft.com/office/powerpoint/2010/main" val="129209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a:p>
            <a:pPr eaLnBrk="1" hangingPunct="1">
              <a:spcBef>
                <a:spcPct val="0"/>
              </a:spcBef>
            </a:pPr>
            <a:r>
              <a:rPr lang="fr-FR" smtClean="0"/>
              <a:t>Dire : nous nous sommes appuyés sur les théories épigénétiques du développement pour élaborer les hypothèses de cette recherche.</a:t>
            </a:r>
          </a:p>
          <a:p>
            <a:pPr eaLnBrk="1" hangingPunct="1">
              <a:spcBef>
                <a:spcPct val="0"/>
              </a:spcBef>
            </a:pPr>
            <a:r>
              <a:rPr lang="fr-FR" smtClean="0"/>
              <a:t>1. Nous avons observés à partir de la théorie de l’apprentissage culturel par imitation de Tomasello  que les enfants de 3 ans ont encore des difficultés à comprendre les usages symboliques correspondant à des usages détournés. Nous reprochons à cette approche de s’intéresser uniquement à la façon dont les enfants construisent des significations via le seul processus de l’imitation, réduisant les interactions expérimentales à la mise en place de démonstration par l’adulte, et limitant l’étendu des processus de co-construction impliqués dans les usages symboliques.</a:t>
            </a:r>
          </a:p>
          <a:p>
            <a:pPr eaLnBrk="1" hangingPunct="1">
              <a:spcBef>
                <a:spcPct val="0"/>
              </a:spcBef>
            </a:pPr>
            <a:r>
              <a:rPr lang="fr-FR" smtClean="0"/>
              <a:t>2. Au contraire, la théorie « pragmatique de l’objet » soutenue par Rodriguez et Moro (2008) s’intéresse à la construction des usages symboliques et des signes de manière plus globale, prenant en compte les dimensions sociales, cognitives et affectives dans ce processus. La méthode utilisée est un jeu libre dans lequel l’enfant joue avec l’un de ses parents et un objet choisi</a:t>
            </a:r>
          </a:p>
        </p:txBody>
      </p:sp>
      <p:sp>
        <p:nvSpPr>
          <p:cNvPr id="122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5A364E-DE0A-4B0E-9250-D06425992ACF}" type="slidenum">
              <a:rPr lang="fr-FR" smtClean="0"/>
              <a:pPr>
                <a:spcBef>
                  <a:spcPct val="0"/>
                </a:spcBef>
              </a:pPr>
              <a:t>4</a:t>
            </a:fld>
            <a:endParaRPr lang="fr-FR" smtClean="0"/>
          </a:p>
        </p:txBody>
      </p:sp>
    </p:spTree>
    <p:extLst>
      <p:ext uri="{BB962C8B-B14F-4D97-AF65-F5344CB8AC3E}">
        <p14:creationId xmlns:p14="http://schemas.microsoft.com/office/powerpoint/2010/main" val="1627745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smtClean="0">
                <a:solidFill>
                  <a:srgbClr val="FF0000"/>
                </a:solidFill>
              </a:rPr>
              <a:t>(</a:t>
            </a:r>
            <a:r>
              <a:rPr lang="fr-FR" sz="1200" dirty="0" err="1" smtClean="0">
                <a:solidFill>
                  <a:srgbClr val="FF0000"/>
                </a:solidFill>
              </a:rPr>
              <a:t>we</a:t>
            </a:r>
            <a:r>
              <a:rPr lang="fr-FR" sz="1200" dirty="0" smtClean="0">
                <a:solidFill>
                  <a:srgbClr val="FF0000"/>
                </a:solidFill>
              </a:rPr>
              <a:t> suppose </a:t>
            </a:r>
            <a:r>
              <a:rPr lang="fr-FR" sz="1200" dirty="0" err="1" smtClean="0">
                <a:solidFill>
                  <a:srgbClr val="FF0000"/>
                </a:solidFill>
              </a:rPr>
              <a:t>that</a:t>
            </a:r>
            <a:r>
              <a:rPr lang="fr-FR" sz="1200" dirty="0" smtClean="0">
                <a:solidFill>
                  <a:srgbClr val="FF0000"/>
                </a:solidFill>
              </a:rPr>
              <a:t> </a:t>
            </a:r>
            <a:r>
              <a:rPr lang="fr-FR" sz="1200" dirty="0" err="1" smtClean="0">
                <a:solidFill>
                  <a:srgbClr val="FF0000"/>
                </a:solidFill>
              </a:rPr>
              <a:t>changing</a:t>
            </a:r>
            <a:r>
              <a:rPr lang="fr-FR" sz="1200" dirty="0" smtClean="0">
                <a:solidFill>
                  <a:srgbClr val="FF0000"/>
                </a:solidFill>
              </a:rPr>
              <a:t> social </a:t>
            </a:r>
            <a:r>
              <a:rPr lang="fr-FR" sz="1200" dirty="0" err="1" smtClean="0">
                <a:solidFill>
                  <a:srgbClr val="FF0000"/>
                </a:solidFill>
              </a:rPr>
              <a:t>purpose</a:t>
            </a:r>
            <a:r>
              <a:rPr lang="fr-FR" sz="1200" dirty="0" smtClean="0">
                <a:solidFill>
                  <a:srgbClr val="FF0000"/>
                </a:solidFill>
              </a:rPr>
              <a:t> of the </a:t>
            </a:r>
            <a:r>
              <a:rPr lang="fr-FR" sz="1200" dirty="0" err="1" smtClean="0">
                <a:solidFill>
                  <a:srgbClr val="FF0000"/>
                </a:solidFill>
              </a:rPr>
              <a:t>activity</a:t>
            </a:r>
            <a:r>
              <a:rPr lang="fr-FR" sz="1200" dirty="0" smtClean="0">
                <a:solidFill>
                  <a:srgbClr val="FF0000"/>
                </a:solidFill>
              </a:rPr>
              <a:t> </a:t>
            </a:r>
            <a:r>
              <a:rPr lang="fr-FR" sz="1200" dirty="0" err="1" smtClean="0">
                <a:solidFill>
                  <a:srgbClr val="FF0000"/>
                </a:solidFill>
              </a:rPr>
              <a:t>transforms</a:t>
            </a:r>
            <a:r>
              <a:rPr lang="fr-FR" sz="1200" dirty="0" smtClean="0">
                <a:solidFill>
                  <a:srgbClr val="FF0000"/>
                </a:solidFill>
              </a:rPr>
              <a:t> the construction of social conventions)</a:t>
            </a:r>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5</a:t>
            </a:fld>
            <a:endParaRPr lang="fr-FR"/>
          </a:p>
        </p:txBody>
      </p:sp>
    </p:spTree>
    <p:extLst>
      <p:ext uri="{BB962C8B-B14F-4D97-AF65-F5344CB8AC3E}">
        <p14:creationId xmlns:p14="http://schemas.microsoft.com/office/powerpoint/2010/main" val="105206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6</a:t>
            </a:fld>
            <a:endParaRPr lang="fr-FR"/>
          </a:p>
        </p:txBody>
      </p:sp>
    </p:spTree>
    <p:extLst>
      <p:ext uri="{BB962C8B-B14F-4D97-AF65-F5344CB8AC3E}">
        <p14:creationId xmlns:p14="http://schemas.microsoft.com/office/powerpoint/2010/main" val="235925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r>
              <a:rPr lang="fr-FR" dirty="0"/>
              <a:t>----- Notes de la réunion (29/08/13 21:38) -----</a:t>
            </a:r>
          </a:p>
          <a:p>
            <a:r>
              <a:rPr lang="fr-FR" dirty="0"/>
              <a:t>ne pas mettre VI VD/ plutôt we examine the complexity of objects play (taht is to say the mean number of substituted uses of objects only during a shared play) and the complexity of social conventions (revoir ce qu il y a entre parenthèse car on ne comprend pas c'est la même chose que la VD antérieure)</a:t>
            </a:r>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7</a:t>
            </a:fld>
            <a:endParaRPr lang="fr-FR"/>
          </a:p>
        </p:txBody>
      </p:sp>
    </p:spTree>
    <p:extLst>
      <p:ext uri="{BB962C8B-B14F-4D97-AF65-F5344CB8AC3E}">
        <p14:creationId xmlns:p14="http://schemas.microsoft.com/office/powerpoint/2010/main" val="307163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8</a:t>
            </a:fld>
            <a:endParaRPr lang="fr-FR"/>
          </a:p>
        </p:txBody>
      </p:sp>
    </p:spTree>
    <p:extLst>
      <p:ext uri="{BB962C8B-B14F-4D97-AF65-F5344CB8AC3E}">
        <p14:creationId xmlns:p14="http://schemas.microsoft.com/office/powerpoint/2010/main" val="291558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solidFill>
                  <a:schemeClr val="tx1"/>
                </a:solidFill>
              </a:rPr>
              <a:t>choix de la thématique, organisation du jeu autour d’un objet qui définit le thème</a:t>
            </a:r>
            <a:endParaRPr lang="fr-FR" sz="1100" dirty="0" smtClean="0">
              <a:solidFill>
                <a:schemeClr val="tx1"/>
              </a:solidFill>
            </a:endParaRPr>
          </a:p>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9</a:t>
            </a:fld>
            <a:endParaRPr lang="fr-FR"/>
          </a:p>
        </p:txBody>
      </p:sp>
    </p:spTree>
    <p:extLst>
      <p:ext uri="{BB962C8B-B14F-4D97-AF65-F5344CB8AC3E}">
        <p14:creationId xmlns:p14="http://schemas.microsoft.com/office/powerpoint/2010/main" val="4042215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01FA6D1-8E21-48B4-A405-61D3A0A91B41}" type="slidenum">
              <a:rPr lang="fr-FR" smtClean="0"/>
              <a:pPr>
                <a:defRPr/>
              </a:pPr>
              <a:t>10</a:t>
            </a:fld>
            <a:endParaRPr lang="fr-FR"/>
          </a:p>
        </p:txBody>
      </p:sp>
    </p:spTree>
    <p:extLst>
      <p:ext uri="{BB962C8B-B14F-4D97-AF65-F5344CB8AC3E}">
        <p14:creationId xmlns:p14="http://schemas.microsoft.com/office/powerpoint/2010/main" val="191298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BA0DF025-2F3E-43F2-BE34-D5F7CC39AB4D}" type="datetime1">
              <a:rPr lang="fr-FR"/>
              <a:pPr>
                <a:defRPr/>
              </a:pPr>
              <a:t>04/09/2013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DDABBC0-4950-4291-B20E-89834E242962}" type="slidenum">
              <a:rPr lang="fr-FR"/>
              <a:pPr>
                <a:defRPr/>
              </a:pPr>
              <a:t>‹N°›</a:t>
            </a:fld>
            <a:endParaRPr lang="fr-FR"/>
          </a:p>
        </p:txBody>
      </p:sp>
    </p:spTree>
    <p:extLst>
      <p:ext uri="{BB962C8B-B14F-4D97-AF65-F5344CB8AC3E}">
        <p14:creationId xmlns:p14="http://schemas.microsoft.com/office/powerpoint/2010/main" val="326895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E0775375-2E64-4B80-8532-17D0EEFBB711}" type="datetime1">
              <a:rPr lang="fr-FR"/>
              <a:pPr>
                <a:defRPr/>
              </a:pPr>
              <a:t>04/09/2013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BC90ECB-2A65-42FD-9FEC-E4DF7DDEAD80}" type="slidenum">
              <a:rPr lang="fr-FR"/>
              <a:pPr>
                <a:defRPr/>
              </a:pPr>
              <a:t>‹N°›</a:t>
            </a:fld>
            <a:endParaRPr lang="fr-FR"/>
          </a:p>
        </p:txBody>
      </p:sp>
    </p:spTree>
    <p:extLst>
      <p:ext uri="{BB962C8B-B14F-4D97-AF65-F5344CB8AC3E}">
        <p14:creationId xmlns:p14="http://schemas.microsoft.com/office/powerpoint/2010/main" val="248661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0B611F83-2691-4DF6-92BC-B99B7E8FCAE3}" type="datetime1">
              <a:rPr lang="fr-FR"/>
              <a:pPr>
                <a:defRPr/>
              </a:pPr>
              <a:t>04/09/2013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28675550-8FEC-4D11-975D-08F24236D97B}" type="slidenum">
              <a:rPr lang="fr-FR"/>
              <a:pPr>
                <a:defRPr/>
              </a:pPr>
              <a:t>‹N°›</a:t>
            </a:fld>
            <a:endParaRPr lang="fr-FR"/>
          </a:p>
        </p:txBody>
      </p:sp>
    </p:spTree>
    <p:extLst>
      <p:ext uri="{BB962C8B-B14F-4D97-AF65-F5344CB8AC3E}">
        <p14:creationId xmlns:p14="http://schemas.microsoft.com/office/powerpoint/2010/main" val="229818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FA04B839-9DF8-4B83-9292-B2A0665582B6}" type="datetime1">
              <a:rPr lang="fr-FR"/>
              <a:pPr>
                <a:defRPr/>
              </a:pPr>
              <a:t>04/09/2013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1D3C30A-893F-425F-B849-4F314B7274C3}" type="slidenum">
              <a:rPr lang="fr-FR"/>
              <a:pPr>
                <a:defRPr/>
              </a:pPr>
              <a:t>‹N°›</a:t>
            </a:fld>
            <a:endParaRPr lang="fr-FR"/>
          </a:p>
        </p:txBody>
      </p:sp>
    </p:spTree>
    <p:extLst>
      <p:ext uri="{BB962C8B-B14F-4D97-AF65-F5344CB8AC3E}">
        <p14:creationId xmlns:p14="http://schemas.microsoft.com/office/powerpoint/2010/main" val="241805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9D50BCF0-F74D-4CF4-9A68-AD65375CADB0}" type="datetime1">
              <a:rPr lang="fr-FR"/>
              <a:pPr>
                <a:defRPr/>
              </a:pPr>
              <a:t>04/09/2013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0FD9336-84AE-43E3-A96D-F0EC93525EFD}" type="slidenum">
              <a:rPr lang="fr-FR"/>
              <a:pPr>
                <a:defRPr/>
              </a:pPr>
              <a:t>‹N°›</a:t>
            </a:fld>
            <a:endParaRPr lang="fr-FR"/>
          </a:p>
        </p:txBody>
      </p:sp>
    </p:spTree>
    <p:extLst>
      <p:ext uri="{BB962C8B-B14F-4D97-AF65-F5344CB8AC3E}">
        <p14:creationId xmlns:p14="http://schemas.microsoft.com/office/powerpoint/2010/main" val="130588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C484349C-B9F6-4F29-AFB2-6D97D7834CFC}" type="datetime1">
              <a:rPr lang="fr-FR"/>
              <a:pPr>
                <a:defRPr/>
              </a:pPr>
              <a:t>04/09/2013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8545C19C-D0A7-4322-8008-7306DC0671AC}" type="slidenum">
              <a:rPr lang="fr-FR"/>
              <a:pPr>
                <a:defRPr/>
              </a:pPr>
              <a:t>‹N°›</a:t>
            </a:fld>
            <a:endParaRPr lang="fr-FR"/>
          </a:p>
        </p:txBody>
      </p:sp>
    </p:spTree>
    <p:extLst>
      <p:ext uri="{BB962C8B-B14F-4D97-AF65-F5344CB8AC3E}">
        <p14:creationId xmlns:p14="http://schemas.microsoft.com/office/powerpoint/2010/main" val="147849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18472F28-16AA-426E-A6D9-9C9F1BAB0BFF}" type="datetime1">
              <a:rPr lang="fr-FR"/>
              <a:pPr>
                <a:defRPr/>
              </a:pPr>
              <a:t>04/09/2013</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F8A9BB28-EFC8-4142-A156-EFAA99CB2386}" type="slidenum">
              <a:rPr lang="fr-FR"/>
              <a:pPr>
                <a:defRPr/>
              </a:pPr>
              <a:t>‹N°›</a:t>
            </a:fld>
            <a:endParaRPr lang="fr-FR"/>
          </a:p>
        </p:txBody>
      </p:sp>
    </p:spTree>
    <p:extLst>
      <p:ext uri="{BB962C8B-B14F-4D97-AF65-F5344CB8AC3E}">
        <p14:creationId xmlns:p14="http://schemas.microsoft.com/office/powerpoint/2010/main" val="269877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D7B6FCE0-2FFB-4FDB-9FCC-C5EF60F286DC}" type="datetime1">
              <a:rPr lang="fr-FR"/>
              <a:pPr>
                <a:defRPr/>
              </a:pPr>
              <a:t>04/09/2013</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F6809E13-0C4B-483B-9096-74A831C4CD97}" type="slidenum">
              <a:rPr lang="fr-FR"/>
              <a:pPr>
                <a:defRPr/>
              </a:pPr>
              <a:t>‹N°›</a:t>
            </a:fld>
            <a:endParaRPr lang="fr-FR"/>
          </a:p>
        </p:txBody>
      </p:sp>
    </p:spTree>
    <p:extLst>
      <p:ext uri="{BB962C8B-B14F-4D97-AF65-F5344CB8AC3E}">
        <p14:creationId xmlns:p14="http://schemas.microsoft.com/office/powerpoint/2010/main" val="309496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9085FFEF-3AD9-41B1-B5C9-DF66B9528A92}" type="datetime1">
              <a:rPr lang="fr-FR"/>
              <a:pPr>
                <a:defRPr/>
              </a:pPr>
              <a:t>04/09/2013</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BD058B32-A0A1-4DEC-8CD5-0E404F534993}" type="slidenum">
              <a:rPr lang="fr-FR"/>
              <a:pPr>
                <a:defRPr/>
              </a:pPr>
              <a:t>‹N°›</a:t>
            </a:fld>
            <a:endParaRPr lang="fr-FR"/>
          </a:p>
        </p:txBody>
      </p:sp>
    </p:spTree>
    <p:extLst>
      <p:ext uri="{BB962C8B-B14F-4D97-AF65-F5344CB8AC3E}">
        <p14:creationId xmlns:p14="http://schemas.microsoft.com/office/powerpoint/2010/main" val="282321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691A58A-2682-4425-804F-FCACAA5E677D}" type="datetime1">
              <a:rPr lang="fr-FR"/>
              <a:pPr>
                <a:defRPr/>
              </a:pPr>
              <a:t>04/09/2013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12905C86-AF91-4C4F-AC64-2CF8E4F7AC6C}" type="slidenum">
              <a:rPr lang="fr-FR"/>
              <a:pPr>
                <a:defRPr/>
              </a:pPr>
              <a:t>‹N°›</a:t>
            </a:fld>
            <a:endParaRPr lang="fr-FR"/>
          </a:p>
        </p:txBody>
      </p:sp>
    </p:spTree>
    <p:extLst>
      <p:ext uri="{BB962C8B-B14F-4D97-AF65-F5344CB8AC3E}">
        <p14:creationId xmlns:p14="http://schemas.microsoft.com/office/powerpoint/2010/main" val="359398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5D5F17F-547C-42DD-85A9-FCD1FD75DCF7}" type="datetime1">
              <a:rPr lang="fr-FR"/>
              <a:pPr>
                <a:defRPr/>
              </a:pPr>
              <a:t>04/09/2013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6DCE355F-80DB-4E56-A835-879191EE93C5}" type="slidenum">
              <a:rPr lang="fr-FR"/>
              <a:pPr>
                <a:defRPr/>
              </a:pPr>
              <a:t>‹N°›</a:t>
            </a:fld>
            <a:endParaRPr lang="fr-FR"/>
          </a:p>
        </p:txBody>
      </p:sp>
    </p:spTree>
    <p:extLst>
      <p:ext uri="{BB962C8B-B14F-4D97-AF65-F5344CB8AC3E}">
        <p14:creationId xmlns:p14="http://schemas.microsoft.com/office/powerpoint/2010/main" val="348947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Modifiez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5A059F7-823D-4BF4-AA9A-FB0036BB27AA}" type="datetime1">
              <a:rPr lang="fr-FR"/>
              <a:pPr>
                <a:defRPr/>
              </a:pPr>
              <a:t>04/09/2013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8B62888-0590-4AD9-B515-E3C313B83BBD}"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dyade%20MS%20jeulibre%20ECDP%202013.mp4" TargetMode="External"/><Relationship Id="rId7" Type="http://schemas.openxmlformats.org/officeDocument/2006/relationships/hyperlink" Target="D1-2%20-%20CE1%20-%20JR%20ECDP%202013.av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MS%20-%20JH%20-%20ECDP%202013.mp4" TargetMode="Externa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068960"/>
            <a:ext cx="9144000" cy="3888431"/>
          </a:xfrm>
          <a:prstGeom prst="rect">
            <a:avLst/>
          </a:prstGeom>
          <a:gradFill>
            <a:gsLst>
              <a:gs pos="0">
                <a:srgbClr val="E48A8A"/>
              </a:gs>
              <a:gs pos="100000">
                <a:srgbClr val="FED6D6"/>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fr-FR" sz="1400" dirty="0"/>
          </a:p>
        </p:txBody>
      </p:sp>
      <p:sp>
        <p:nvSpPr>
          <p:cNvPr id="2" name="Titre 1"/>
          <p:cNvSpPr>
            <a:spLocks noGrp="1"/>
          </p:cNvSpPr>
          <p:nvPr>
            <p:ph type="ctrTitle"/>
          </p:nvPr>
        </p:nvSpPr>
        <p:spPr>
          <a:xfrm>
            <a:off x="1331640" y="4475409"/>
            <a:ext cx="6696744" cy="2246065"/>
          </a:xfrm>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r>
              <a:rPr lang="fr-FR" sz="2800" b="1" dirty="0">
                <a:ea typeface="Verdana" pitchFamily="34" charset="0"/>
                <a:cs typeface="Verdana" pitchFamily="34" charset="0"/>
              </a:rPr>
              <a:t>Audrey </a:t>
            </a:r>
            <a:r>
              <a:rPr lang="fr-FR" sz="2800" b="1" dirty="0" smtClean="0">
                <a:ea typeface="Verdana" pitchFamily="34" charset="0"/>
                <a:cs typeface="Verdana" pitchFamily="34" charset="0"/>
              </a:rPr>
              <a:t>Barthélémy-</a:t>
            </a:r>
            <a:r>
              <a:rPr lang="fr-FR" sz="2800" b="1" dirty="0" err="1" smtClean="0">
                <a:ea typeface="Verdana" pitchFamily="34" charset="0"/>
                <a:cs typeface="Verdana" pitchFamily="34" charset="0"/>
              </a:rPr>
              <a:t>Musso</a:t>
            </a:r>
            <a:r>
              <a:rPr lang="fr-FR" sz="2800" b="1" dirty="0">
                <a:ea typeface="Verdana" pitchFamily="34" charset="0"/>
                <a:cs typeface="Verdana" pitchFamily="34" charset="0"/>
              </a:rPr>
              <a:t> </a:t>
            </a:r>
            <a:r>
              <a:rPr lang="fr-FR" sz="2800" b="1" dirty="0" smtClean="0">
                <a:ea typeface="Verdana" pitchFamily="34" charset="0"/>
                <a:cs typeface="Verdana" pitchFamily="34" charset="0"/>
              </a:rPr>
              <a:t>&amp; </a:t>
            </a:r>
            <a:r>
              <a:rPr lang="fr-FR" sz="2800" b="1" dirty="0">
                <a:ea typeface="Verdana" pitchFamily="34" charset="0"/>
                <a:cs typeface="Verdana" pitchFamily="34" charset="0"/>
              </a:rPr>
              <a:t>Valérie </a:t>
            </a:r>
            <a:r>
              <a:rPr lang="fr-FR" sz="2800" b="1" dirty="0" smtClean="0">
                <a:ea typeface="Verdana" pitchFamily="34" charset="0"/>
                <a:cs typeface="Verdana" pitchFamily="34" charset="0"/>
              </a:rPr>
              <a:t>Tartas</a:t>
            </a:r>
            <a:br>
              <a:rPr lang="fr-FR" sz="2800" b="1" dirty="0" smtClean="0">
                <a:ea typeface="Verdana" pitchFamily="34" charset="0"/>
                <a:cs typeface="Verdana" pitchFamily="34" charset="0"/>
              </a:rPr>
            </a:br>
            <a:r>
              <a:rPr lang="fr-FR" sz="1000" b="1" dirty="0" smtClean="0">
                <a:solidFill>
                  <a:schemeClr val="bg1"/>
                </a:solidFill>
                <a:ea typeface="Verdana" pitchFamily="34" charset="0"/>
                <a:cs typeface="Verdana" pitchFamily="34" charset="0"/>
              </a:rPr>
              <a:t>k</a:t>
            </a:r>
            <a:r>
              <a:rPr lang="fr-FR" sz="2800" b="1" dirty="0">
                <a:ea typeface="Verdana" pitchFamily="34" charset="0"/>
                <a:cs typeface="Verdana" pitchFamily="34" charset="0"/>
              </a:rPr>
              <a:t/>
            </a:r>
            <a:br>
              <a:rPr lang="fr-FR" sz="2800" b="1" dirty="0">
                <a:ea typeface="Verdana" pitchFamily="34" charset="0"/>
                <a:cs typeface="Verdana" pitchFamily="34" charset="0"/>
              </a:rPr>
            </a:br>
            <a:r>
              <a:rPr lang="fr-FR" sz="2400" dirty="0" err="1" smtClean="0">
                <a:ea typeface="Verdana" pitchFamily="34" charset="0"/>
                <a:cs typeface="Verdana" pitchFamily="34" charset="0"/>
              </a:rPr>
              <a:t>University</a:t>
            </a:r>
            <a:r>
              <a:rPr lang="fr-FR" sz="2400" dirty="0" smtClean="0">
                <a:ea typeface="Verdana" pitchFamily="34" charset="0"/>
                <a:cs typeface="Verdana" pitchFamily="34" charset="0"/>
              </a:rPr>
              <a:t> of Toulouse II- France</a:t>
            </a:r>
            <a:br>
              <a:rPr lang="fr-FR" sz="2400" dirty="0" smtClean="0">
                <a:ea typeface="Verdana" pitchFamily="34" charset="0"/>
                <a:cs typeface="Verdana" pitchFamily="34" charset="0"/>
              </a:rPr>
            </a:br>
            <a:r>
              <a:rPr lang="fr-FR" sz="2400" dirty="0" smtClean="0">
                <a:ea typeface="Verdana" pitchFamily="34" charset="0"/>
                <a:cs typeface="Verdana" pitchFamily="34" charset="0"/>
              </a:rPr>
              <a:t>Octogone-ECCD </a:t>
            </a:r>
            <a:r>
              <a:rPr lang="fr-FR" sz="2400" dirty="0" err="1" smtClean="0">
                <a:ea typeface="Verdana" pitchFamily="34" charset="0"/>
                <a:cs typeface="Verdana" pitchFamily="34" charset="0"/>
              </a:rPr>
              <a:t>Laboratory</a:t>
            </a:r>
            <a:r>
              <a:rPr lang="fr-FR" sz="2400" dirty="0" smtClean="0">
                <a:ea typeface="Verdana" pitchFamily="34" charset="0"/>
                <a:cs typeface="Verdana" pitchFamily="34" charset="0"/>
              </a:rPr>
              <a:t> </a:t>
            </a:r>
            <a:br>
              <a:rPr lang="fr-FR" sz="2400" dirty="0" smtClean="0">
                <a:ea typeface="Verdana" pitchFamily="34" charset="0"/>
                <a:cs typeface="Verdana" pitchFamily="34" charset="0"/>
              </a:rPr>
            </a:br>
            <a:r>
              <a:rPr lang="fr-FR" sz="1000" dirty="0" smtClean="0">
                <a:solidFill>
                  <a:schemeClr val="bg1"/>
                </a:solidFill>
                <a:ea typeface="Verdana" pitchFamily="34" charset="0"/>
                <a:cs typeface="Verdana" pitchFamily="34" charset="0"/>
              </a:rPr>
              <a:t>h </a:t>
            </a:r>
            <a:r>
              <a:rPr lang="fr-FR" sz="2000" dirty="0" smtClean="0"/>
              <a:t/>
            </a:r>
            <a:br>
              <a:rPr lang="fr-FR" sz="2000" dirty="0" smtClean="0"/>
            </a:br>
            <a:r>
              <a:rPr lang="fr-FR" sz="2000" dirty="0" smtClean="0"/>
              <a:t> </a:t>
            </a:r>
            <a:r>
              <a:rPr lang="fr-FR" sz="1400" b="1" dirty="0" err="1" smtClean="0"/>
              <a:t>European</a:t>
            </a:r>
            <a:r>
              <a:rPr lang="fr-FR" sz="1400" b="1" dirty="0" smtClean="0"/>
              <a:t> </a:t>
            </a:r>
            <a:r>
              <a:rPr lang="fr-FR" sz="1400" b="1" dirty="0" err="1" smtClean="0"/>
              <a:t>Conference</a:t>
            </a:r>
            <a:r>
              <a:rPr lang="fr-FR" sz="1400" b="1" dirty="0" smtClean="0"/>
              <a:t> </a:t>
            </a:r>
            <a:r>
              <a:rPr lang="fr-FR" sz="1400" b="1" dirty="0"/>
              <a:t>of </a:t>
            </a:r>
            <a:r>
              <a:rPr lang="fr-FR" sz="1400" b="1" dirty="0" err="1" smtClean="0"/>
              <a:t>Developmental</a:t>
            </a:r>
            <a:r>
              <a:rPr lang="fr-FR" sz="1400" b="1" dirty="0" smtClean="0"/>
              <a:t> </a:t>
            </a:r>
            <a:r>
              <a:rPr lang="fr-FR" sz="1400" b="1" dirty="0" err="1"/>
              <a:t>Psychology</a:t>
            </a:r>
            <a:r>
              <a:rPr lang="fr-FR" sz="1400" dirty="0"/>
              <a:t/>
            </a:r>
            <a:br>
              <a:rPr lang="fr-FR" sz="1400" dirty="0"/>
            </a:br>
            <a:r>
              <a:rPr lang="fr-FR" sz="1400" dirty="0"/>
              <a:t>Lausanne – 2013, </a:t>
            </a:r>
            <a:r>
              <a:rPr lang="fr-FR" sz="1400" dirty="0" smtClean="0"/>
              <a:t>4th </a:t>
            </a:r>
            <a:r>
              <a:rPr lang="fr-FR" sz="1400" dirty="0" err="1" smtClean="0"/>
              <a:t>september</a:t>
            </a:r>
            <a:r>
              <a:rPr lang="fr-FR" sz="1400" dirty="0" smtClean="0"/>
              <a:t> 2013</a:t>
            </a:r>
            <a:endParaRPr lang="fr-FR" sz="1400" dirty="0"/>
          </a:p>
        </p:txBody>
      </p:sp>
      <p:sp>
        <p:nvSpPr>
          <p:cNvPr id="3" name="Sous-titre 2"/>
          <p:cNvSpPr>
            <a:spLocks noGrp="1"/>
          </p:cNvSpPr>
          <p:nvPr>
            <p:ph type="subTitle" idx="1"/>
          </p:nvPr>
        </p:nvSpPr>
        <p:spPr>
          <a:xfrm>
            <a:off x="0" y="2996952"/>
            <a:ext cx="9143999" cy="996099"/>
          </a:xfrm>
        </p:spPr>
        <p:txBody>
          <a:bodyPr>
            <a:noAutofit/>
          </a:bodyPr>
          <a:lstStyle/>
          <a:p>
            <a:r>
              <a:rPr lang="en-US" sz="2800" b="1" dirty="0"/>
              <a:t>The development of social conventions and creativity: </a:t>
            </a:r>
            <a:endParaRPr lang="en-US" sz="2800" b="1" dirty="0" smtClean="0"/>
          </a:p>
          <a:p>
            <a:r>
              <a:rPr lang="en-US" sz="2800" b="1" dirty="0" smtClean="0"/>
              <a:t>how </a:t>
            </a:r>
            <a:r>
              <a:rPr lang="en-US" sz="2800" b="1" dirty="0"/>
              <a:t>do 3 to 7 years-old children use objects during dyadic play ? </a:t>
            </a:r>
            <a:endParaRPr lang="en-US" sz="2800" dirty="0"/>
          </a:p>
        </p:txBody>
      </p:sp>
      <p:sp>
        <p:nvSpPr>
          <p:cNvPr id="5" name="Espace réservé du numéro de diapositive 4"/>
          <p:cNvSpPr>
            <a:spLocks noGrp="1"/>
          </p:cNvSpPr>
          <p:nvPr>
            <p:ph type="sldNum" sz="quarter" idx="12"/>
          </p:nvPr>
        </p:nvSpPr>
        <p:spPr/>
        <p:txBody>
          <a:bodyPr/>
          <a:lstStyle/>
          <a:p>
            <a:fld id="{A974EF24-2ACC-4FAC-B2BF-2F014BB3EBFC}" type="slidenum">
              <a:rPr lang="fr-FR" smtClean="0"/>
              <a:t>1</a:t>
            </a:fld>
            <a:endParaRPr lang="fr-FR"/>
          </a:p>
        </p:txBody>
      </p:sp>
      <p:pic>
        <p:nvPicPr>
          <p:cNvPr id="7" name="Picture 6" descr="F:\THESE\REDACTION\Chapitre 1+2+3\Photo thèse\Dét de niveau 1 -photo 1 dyade 3-4 ps jr2.png"/>
          <p:cNvPicPr>
            <a:picLocks noChangeAspect="1" noChangeArrowheads="1"/>
          </p:cNvPicPr>
          <p:nvPr/>
        </p:nvPicPr>
        <p:blipFill>
          <a:blip r:embed="rId2">
            <a:extLst>
              <a:ext uri="{BEBA8EAE-BF5A-486C-A8C5-ECC9F3942E4B}">
                <a14:imgProps xmlns:a14="http://schemas.microsoft.com/office/drawing/2010/main">
                  <a14:imgLayer r:embed="rId3">
                    <a14:imgEffect>
                      <a14:artisticPaintBrush/>
                    </a14:imgEffect>
                  </a14:imgLayer>
                </a14:imgProps>
              </a:ext>
            </a:extLst>
          </a:blip>
          <a:srcRect/>
          <a:stretch>
            <a:fillRect/>
          </a:stretch>
        </p:blipFill>
        <p:spPr bwMode="auto">
          <a:xfrm>
            <a:off x="155136" y="147215"/>
            <a:ext cx="2694385" cy="2748942"/>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8" name="Picture 5" descr="F:\THESE\REDACTION\Chapitre 1+2+3\Photo thèse\Dét de niveau 5 -photo1 dyade25-26 MS- JL.png"/>
          <p:cNvPicPr>
            <a:picLocks noChangeAspect="1" noChangeArrowheads="1"/>
          </p:cNvPicPr>
          <p:nvPr/>
        </p:nvPicPr>
        <p:blipFill>
          <a:blip r:embed="rId4">
            <a:extLst>
              <a:ext uri="{BEBA8EAE-BF5A-486C-A8C5-ECC9F3942E4B}">
                <a14:imgProps xmlns:a14="http://schemas.microsoft.com/office/drawing/2010/main">
                  <a14:imgLayer r:embed="rId5">
                    <a14:imgEffect>
                      <a14:artisticPaintBrush/>
                    </a14:imgEffect>
                  </a14:imgLayer>
                </a14:imgProps>
              </a:ext>
            </a:extLst>
          </a:blip>
          <a:srcRect/>
          <a:stretch>
            <a:fillRect/>
          </a:stretch>
        </p:blipFill>
        <p:spPr bwMode="auto">
          <a:xfrm>
            <a:off x="3045886" y="147215"/>
            <a:ext cx="3507314" cy="2748942"/>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0" name="Picture 2" descr="F:\THESE\REDACTION\Chapitre 1+2+3\Photo thèse\constr-photo 4D1-2-pS-JL-4min3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49565" y="147214"/>
            <a:ext cx="2236697" cy="2748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8"/>
          <p:cNvCxnSpPr/>
          <p:nvPr/>
        </p:nvCxnSpPr>
        <p:spPr>
          <a:xfrm>
            <a:off x="1467205" y="4475409"/>
            <a:ext cx="619268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0" y="3048569"/>
            <a:ext cx="9144000" cy="20391"/>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7537" y="6282704"/>
            <a:ext cx="935038"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1123" y="5086815"/>
            <a:ext cx="906463"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02" y="6013746"/>
            <a:ext cx="10572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3" y="4813596"/>
            <a:ext cx="8270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872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595418"/>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6. </a:t>
            </a:r>
            <a:r>
              <a:rPr lang="fr-FR" dirty="0" err="1" smtClean="0"/>
              <a:t>Results</a:t>
            </a:r>
            <a:r>
              <a:rPr lang="fr-FR" dirty="0" smtClean="0"/>
              <a:t> : </a:t>
            </a:r>
            <a:r>
              <a:rPr lang="fr-FR" dirty="0" err="1" smtClean="0"/>
              <a:t>Humoristic</a:t>
            </a:r>
            <a:r>
              <a:rPr lang="fr-FR" dirty="0" smtClean="0"/>
              <a:t> </a:t>
            </a:r>
            <a:r>
              <a:rPr lang="fr-FR" dirty="0" err="1" smtClean="0"/>
              <a:t>play</a:t>
            </a:r>
            <a:r>
              <a:rPr lang="fr-FR" dirty="0" smtClean="0"/>
              <a:t> </a:t>
            </a:r>
            <a:r>
              <a:rPr lang="fr-FR" sz="2800" dirty="0" smtClean="0"/>
              <a:t>(socio-</a:t>
            </a:r>
            <a:r>
              <a:rPr lang="fr-FR" sz="2800" dirty="0" err="1" smtClean="0"/>
              <a:t>pragmatic</a:t>
            </a:r>
            <a:r>
              <a:rPr lang="fr-FR" sz="2800" dirty="0" smtClean="0"/>
              <a:t> </a:t>
            </a:r>
            <a:r>
              <a:rPr lang="fr-FR" sz="2800" dirty="0" err="1" smtClean="0"/>
              <a:t>constraints</a:t>
            </a:r>
            <a:r>
              <a:rPr lang="fr-FR" sz="2800" dirty="0" smtClean="0"/>
              <a:t>)</a:t>
            </a:r>
            <a:endParaRPr lang="fr-FR"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10</a:t>
            </a:fld>
            <a:endParaRPr lang="fr-FR" dirty="0"/>
          </a:p>
        </p:txBody>
      </p:sp>
      <p:sp>
        <p:nvSpPr>
          <p:cNvPr id="6" name="Titre 1"/>
          <p:cNvSpPr txBox="1">
            <a:spLocks/>
          </p:cNvSpPr>
          <p:nvPr/>
        </p:nvSpPr>
        <p:spPr>
          <a:xfrm>
            <a:off x="457200" y="1196661"/>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err="1" smtClean="0">
                <a:solidFill>
                  <a:srgbClr val="FF0000"/>
                </a:solidFill>
              </a:rPr>
              <a:t>Mean</a:t>
            </a:r>
            <a:r>
              <a:rPr lang="fr-FR" sz="3200" dirty="0" smtClean="0">
                <a:solidFill>
                  <a:srgbClr val="FF0000"/>
                </a:solidFill>
              </a:rPr>
              <a:t> </a:t>
            </a:r>
            <a:r>
              <a:rPr lang="fr-FR" sz="3200" dirty="0" err="1" smtClean="0">
                <a:solidFill>
                  <a:srgbClr val="FF0000"/>
                </a:solidFill>
              </a:rPr>
              <a:t>number</a:t>
            </a:r>
            <a:r>
              <a:rPr lang="fr-FR" sz="3200" dirty="0" smtClean="0">
                <a:solidFill>
                  <a:srgbClr val="FF0000"/>
                </a:solidFill>
              </a:rPr>
              <a:t> of </a:t>
            </a:r>
            <a:r>
              <a:rPr lang="fr-FR" sz="3200" dirty="0" err="1" smtClean="0">
                <a:solidFill>
                  <a:srgbClr val="FF0000"/>
                </a:solidFill>
              </a:rPr>
              <a:t>substituted</a:t>
            </a:r>
            <a:r>
              <a:rPr lang="fr-FR" sz="3200" dirty="0" smtClean="0">
                <a:solidFill>
                  <a:srgbClr val="FF0000"/>
                </a:solidFill>
              </a:rPr>
              <a:t> uses</a:t>
            </a: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r>
              <a:rPr lang="fr-FR" sz="2800" dirty="0" err="1">
                <a:solidFill>
                  <a:schemeClr val="tx1"/>
                </a:solidFill>
                <a:cs typeface="Arial" pitchFamily="34" charset="0"/>
              </a:rPr>
              <a:t>D</a:t>
            </a:r>
            <a:r>
              <a:rPr lang="fr-FR" sz="2800" dirty="0" err="1" smtClean="0">
                <a:solidFill>
                  <a:schemeClr val="tx1"/>
                </a:solidFill>
                <a:cs typeface="Arial" pitchFamily="34" charset="0"/>
              </a:rPr>
              <a:t>ifference</a:t>
            </a:r>
            <a:r>
              <a:rPr lang="fr-FR" sz="2800" dirty="0" smtClean="0">
                <a:solidFill>
                  <a:schemeClr val="tx1"/>
                </a:solidFill>
                <a:cs typeface="Arial" pitchFamily="34" charset="0"/>
              </a:rPr>
              <a:t> </a:t>
            </a:r>
            <a:r>
              <a:rPr lang="fr-FR" sz="2800" dirty="0" err="1" smtClean="0">
                <a:solidFill>
                  <a:schemeClr val="tx1"/>
                </a:solidFill>
                <a:cs typeface="Arial" pitchFamily="34" charset="0"/>
              </a:rPr>
              <a:t>existing</a:t>
            </a:r>
            <a:r>
              <a:rPr lang="fr-FR" sz="2800" dirty="0" smtClean="0">
                <a:solidFill>
                  <a:schemeClr val="tx1"/>
                </a:solidFill>
                <a:cs typeface="Arial" pitchFamily="34" charset="0"/>
              </a:rPr>
              <a:t> </a:t>
            </a:r>
            <a:r>
              <a:rPr lang="fr-FR" sz="2800" dirty="0" err="1" smtClean="0">
                <a:solidFill>
                  <a:schemeClr val="tx1"/>
                </a:solidFill>
                <a:cs typeface="Arial" pitchFamily="34" charset="0"/>
              </a:rPr>
              <a:t>between</a:t>
            </a:r>
            <a:r>
              <a:rPr lang="fr-FR" sz="2800" dirty="0" smtClean="0">
                <a:solidFill>
                  <a:schemeClr val="tx1"/>
                </a:solidFill>
                <a:cs typeface="Arial" pitchFamily="34" charset="0"/>
              </a:rPr>
              <a:t> 5 and 7 </a:t>
            </a:r>
            <a:r>
              <a:rPr lang="fr-FR" sz="2800" dirty="0" err="1" smtClean="0">
                <a:solidFill>
                  <a:schemeClr val="tx1"/>
                </a:solidFill>
                <a:cs typeface="Arial" pitchFamily="34" charset="0"/>
              </a:rPr>
              <a:t>y.o</a:t>
            </a:r>
            <a:r>
              <a:rPr lang="fr-FR" sz="2400" dirty="0" smtClean="0">
                <a:solidFill>
                  <a:schemeClr val="tx1"/>
                </a:solidFill>
                <a:cs typeface="Arial" pitchFamily="34" charset="0"/>
              </a:rPr>
              <a:t>.</a:t>
            </a:r>
            <a:endParaRPr lang="fr-FR" sz="5400" dirty="0" smtClean="0">
              <a:solidFill>
                <a:schemeClr val="tx1"/>
              </a:solidFill>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graphicFrame>
        <p:nvGraphicFramePr>
          <p:cNvPr id="11" name="Graphique 4"/>
          <p:cNvGraphicFramePr>
            <a:graphicFrameLocks/>
          </p:cNvGraphicFramePr>
          <p:nvPr>
            <p:extLst>
              <p:ext uri="{D42A27DB-BD31-4B8C-83A1-F6EECF244321}">
                <p14:modId xmlns:p14="http://schemas.microsoft.com/office/powerpoint/2010/main" val="1149821456"/>
              </p:ext>
            </p:extLst>
          </p:nvPr>
        </p:nvGraphicFramePr>
        <p:xfrm>
          <a:off x="683568" y="1916832"/>
          <a:ext cx="7258233" cy="3888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2526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606453"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6. </a:t>
            </a:r>
            <a:r>
              <a:rPr lang="fr-FR" dirty="0" err="1" smtClean="0"/>
              <a:t>Results</a:t>
            </a:r>
            <a:r>
              <a:rPr lang="fr-FR" dirty="0" smtClean="0"/>
              <a:t> : </a:t>
            </a:r>
            <a:r>
              <a:rPr lang="fr-FR" dirty="0" err="1" smtClean="0"/>
              <a:t>Meal</a:t>
            </a:r>
            <a:r>
              <a:rPr lang="fr-FR" dirty="0" smtClean="0"/>
              <a:t> </a:t>
            </a:r>
            <a:r>
              <a:rPr lang="fr-FR" dirty="0" err="1" smtClean="0"/>
              <a:t>play</a:t>
            </a:r>
            <a:r>
              <a:rPr lang="fr-FR" dirty="0" smtClean="0"/>
              <a:t> </a:t>
            </a:r>
            <a:r>
              <a:rPr lang="fr-FR" sz="2800" dirty="0" smtClean="0"/>
              <a:t>(</a:t>
            </a:r>
            <a:r>
              <a:rPr lang="fr-FR" sz="2800" dirty="0" err="1" smtClean="0"/>
              <a:t>thematic</a:t>
            </a:r>
            <a:r>
              <a:rPr lang="fr-FR" sz="2800" dirty="0" smtClean="0"/>
              <a:t> </a:t>
            </a:r>
            <a:r>
              <a:rPr lang="fr-FR" sz="2800" dirty="0" err="1" smtClean="0"/>
              <a:t>constraints</a:t>
            </a:r>
            <a:r>
              <a:rPr lang="fr-FR" sz="2800" dirty="0" smtClean="0"/>
              <a:t>) </a:t>
            </a:r>
            <a:endParaRPr lang="fr-FR" sz="2800"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11</a:t>
            </a:fld>
            <a:endParaRPr lang="fr-FR" dirty="0"/>
          </a:p>
        </p:txBody>
      </p:sp>
      <p:sp>
        <p:nvSpPr>
          <p:cNvPr id="6" name="Titre 1"/>
          <p:cNvSpPr txBox="1">
            <a:spLocks/>
          </p:cNvSpPr>
          <p:nvPr/>
        </p:nvSpPr>
        <p:spPr>
          <a:xfrm>
            <a:off x="457200" y="1196661"/>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err="1" smtClean="0">
                <a:solidFill>
                  <a:srgbClr val="FF0000"/>
                </a:solidFill>
              </a:rPr>
              <a:t>Mean</a:t>
            </a:r>
            <a:r>
              <a:rPr lang="fr-FR" sz="3200" dirty="0" smtClean="0">
                <a:solidFill>
                  <a:srgbClr val="FF0000"/>
                </a:solidFill>
              </a:rPr>
              <a:t> </a:t>
            </a:r>
            <a:r>
              <a:rPr lang="fr-FR" sz="3200" dirty="0" err="1" smtClean="0">
                <a:solidFill>
                  <a:srgbClr val="FF0000"/>
                </a:solidFill>
              </a:rPr>
              <a:t>number</a:t>
            </a:r>
            <a:r>
              <a:rPr lang="fr-FR" sz="3200" dirty="0" smtClean="0">
                <a:solidFill>
                  <a:srgbClr val="FF0000"/>
                </a:solidFill>
              </a:rPr>
              <a:t> of </a:t>
            </a:r>
            <a:r>
              <a:rPr lang="fr-FR" sz="3200" dirty="0" err="1" smtClean="0">
                <a:solidFill>
                  <a:srgbClr val="FF0000"/>
                </a:solidFill>
              </a:rPr>
              <a:t>substituted</a:t>
            </a:r>
            <a:r>
              <a:rPr lang="fr-FR" sz="3200" dirty="0" smtClean="0">
                <a:solidFill>
                  <a:srgbClr val="FF0000"/>
                </a:solidFill>
              </a:rPr>
              <a:t> uses</a:t>
            </a:r>
          </a:p>
          <a:p>
            <a:pPr algn="l"/>
            <a:endParaRPr lang="fr-FR" sz="3200" dirty="0">
              <a:solidFill>
                <a:srgbClr val="FF0000"/>
              </a:solidFill>
            </a:endParaRPr>
          </a:p>
          <a:p>
            <a:pPr algn="l"/>
            <a:endParaRPr lang="fr-FR" sz="3200" dirty="0" smtClean="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r>
              <a:rPr lang="fr-FR" sz="2800" dirty="0" err="1" smtClean="0">
                <a:solidFill>
                  <a:schemeClr val="tx1"/>
                </a:solidFill>
              </a:rPr>
              <a:t>Difference</a:t>
            </a:r>
            <a:r>
              <a:rPr lang="fr-FR" sz="2800" dirty="0" smtClean="0">
                <a:solidFill>
                  <a:schemeClr val="tx1"/>
                </a:solidFill>
              </a:rPr>
              <a:t> </a:t>
            </a:r>
            <a:r>
              <a:rPr lang="fr-FR" sz="2800" dirty="0" err="1" smtClean="0">
                <a:solidFill>
                  <a:schemeClr val="tx1"/>
                </a:solidFill>
              </a:rPr>
              <a:t>existing</a:t>
            </a:r>
            <a:r>
              <a:rPr lang="fr-FR" sz="2800" dirty="0" smtClean="0">
                <a:solidFill>
                  <a:schemeClr val="tx1"/>
                </a:solidFill>
              </a:rPr>
              <a:t> </a:t>
            </a:r>
            <a:r>
              <a:rPr lang="fr-FR" sz="2800" dirty="0" err="1" smtClean="0">
                <a:solidFill>
                  <a:schemeClr val="tx1"/>
                </a:solidFill>
              </a:rPr>
              <a:t>between</a:t>
            </a:r>
            <a:r>
              <a:rPr lang="fr-FR" sz="2800" dirty="0" smtClean="0">
                <a:solidFill>
                  <a:schemeClr val="tx1"/>
                </a:solidFill>
              </a:rPr>
              <a:t> 3, 4 </a:t>
            </a:r>
            <a:r>
              <a:rPr lang="fr-FR" sz="2800" dirty="0" err="1" smtClean="0">
                <a:solidFill>
                  <a:schemeClr val="tx1"/>
                </a:solidFill>
              </a:rPr>
              <a:t>y.o</a:t>
            </a:r>
            <a:r>
              <a:rPr lang="fr-FR" sz="2800" dirty="0" smtClean="0">
                <a:solidFill>
                  <a:schemeClr val="tx1"/>
                </a:solidFill>
              </a:rPr>
              <a:t>. and 7 </a:t>
            </a:r>
            <a:r>
              <a:rPr lang="fr-FR" sz="2800" dirty="0" err="1" smtClean="0">
                <a:solidFill>
                  <a:schemeClr val="tx1"/>
                </a:solidFill>
              </a:rPr>
              <a:t>y.o</a:t>
            </a:r>
            <a:r>
              <a:rPr lang="fr-FR" sz="2800" dirty="0" smtClean="0">
                <a:solidFill>
                  <a:schemeClr val="tx1"/>
                </a:solidFill>
              </a:rPr>
              <a:t>. </a:t>
            </a:r>
            <a:r>
              <a:rPr lang="fr-FR" sz="2800" dirty="0" err="1" smtClean="0">
                <a:solidFill>
                  <a:schemeClr val="tx1"/>
                </a:solidFill>
              </a:rPr>
              <a:t>children</a:t>
            </a:r>
            <a:endParaRPr lang="fr-FR" sz="2800" dirty="0" smtClean="0">
              <a:solidFill>
                <a:schemeClr val="tx1"/>
              </a:solidFill>
            </a:endParaRPr>
          </a:p>
          <a:p>
            <a:pPr algn="l">
              <a:buFont typeface="Wingdings" pitchFamily="2" charset="2"/>
              <a:buChar char="Ø"/>
              <a:defRPr/>
            </a:pPr>
            <a:endParaRPr lang="fr-FR" sz="1200" dirty="0" smtClean="0">
              <a:solidFill>
                <a:srgbClr val="FF4343"/>
              </a:solidFill>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graphicFrame>
        <p:nvGraphicFramePr>
          <p:cNvPr id="14" name="Graphique 4"/>
          <p:cNvGraphicFramePr>
            <a:graphicFrameLocks/>
          </p:cNvGraphicFramePr>
          <p:nvPr>
            <p:extLst>
              <p:ext uri="{D42A27DB-BD31-4B8C-83A1-F6EECF244321}">
                <p14:modId xmlns:p14="http://schemas.microsoft.com/office/powerpoint/2010/main" val="1165527131"/>
              </p:ext>
            </p:extLst>
          </p:nvPr>
        </p:nvGraphicFramePr>
        <p:xfrm>
          <a:off x="1331640" y="1772816"/>
          <a:ext cx="5565775" cy="4176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1750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6. Conclusion of </a:t>
            </a:r>
            <a:r>
              <a:rPr lang="fr-FR" dirty="0" err="1" smtClean="0"/>
              <a:t>results</a:t>
            </a:r>
            <a:endParaRPr lang="fr-FR"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12</a:t>
            </a:fld>
            <a:endParaRPr lang="fr-FR" dirty="0"/>
          </a:p>
        </p:txBody>
      </p:sp>
      <p:sp>
        <p:nvSpPr>
          <p:cNvPr id="6" name="Titre 1"/>
          <p:cNvSpPr txBox="1">
            <a:spLocks/>
          </p:cNvSpPr>
          <p:nvPr/>
        </p:nvSpPr>
        <p:spPr>
          <a:xfrm>
            <a:off x="107504" y="1263563"/>
            <a:ext cx="8610128" cy="5457912"/>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342900" indent="-342900" algn="l">
              <a:buClr>
                <a:srgbClr val="FF0000"/>
              </a:buClr>
              <a:buFont typeface="Wingdings" panose="05000000000000000000" pitchFamily="2" charset="2"/>
              <a:buChar char="§"/>
            </a:pPr>
            <a:r>
              <a:rPr lang="fr-FR" sz="2400" dirty="0" smtClean="0">
                <a:solidFill>
                  <a:schemeClr val="tx1"/>
                </a:solidFill>
              </a:rPr>
              <a:t>In free </a:t>
            </a:r>
            <a:r>
              <a:rPr lang="fr-FR" sz="2400" dirty="0" err="1" smtClean="0">
                <a:solidFill>
                  <a:schemeClr val="tx1"/>
                </a:solidFill>
              </a:rPr>
              <a:t>play</a:t>
            </a:r>
            <a:r>
              <a:rPr lang="fr-FR" sz="2400" dirty="0" smtClean="0">
                <a:solidFill>
                  <a:schemeClr val="tx1"/>
                </a:solidFill>
              </a:rPr>
              <a:t>: </a:t>
            </a:r>
            <a:r>
              <a:rPr lang="fr-FR" sz="2400" dirty="0" err="1" smtClean="0">
                <a:solidFill>
                  <a:schemeClr val="tx1"/>
                </a:solidFill>
              </a:rPr>
              <a:t>whatever</a:t>
            </a:r>
            <a:r>
              <a:rPr lang="fr-FR" sz="2400" dirty="0" smtClean="0">
                <a:solidFill>
                  <a:schemeClr val="tx1"/>
                </a:solidFill>
              </a:rPr>
              <a:t> </a:t>
            </a:r>
            <a:r>
              <a:rPr lang="fr-FR" sz="2400" dirty="0" err="1" smtClean="0">
                <a:solidFill>
                  <a:schemeClr val="tx1"/>
                </a:solidFill>
              </a:rPr>
              <a:t>their</a:t>
            </a:r>
            <a:r>
              <a:rPr lang="fr-FR" sz="2400" dirty="0" smtClean="0">
                <a:solidFill>
                  <a:schemeClr val="tx1"/>
                </a:solidFill>
              </a:rPr>
              <a:t> </a:t>
            </a:r>
            <a:r>
              <a:rPr lang="fr-FR" sz="2400" dirty="0" err="1" smtClean="0">
                <a:solidFill>
                  <a:schemeClr val="tx1"/>
                </a:solidFill>
              </a:rPr>
              <a:t>age</a:t>
            </a:r>
            <a:r>
              <a:rPr lang="fr-FR" sz="2400" dirty="0" smtClean="0">
                <a:solidFill>
                  <a:schemeClr val="tx1"/>
                </a:solidFill>
              </a:rPr>
              <a:t>, </a:t>
            </a:r>
            <a:r>
              <a:rPr lang="fr-FR" sz="2400" dirty="0" err="1" smtClean="0">
                <a:solidFill>
                  <a:schemeClr val="tx1"/>
                </a:solidFill>
              </a:rPr>
              <a:t>children</a:t>
            </a:r>
            <a:r>
              <a:rPr lang="fr-FR" sz="2400" dirty="0" smtClean="0">
                <a:solidFill>
                  <a:schemeClr val="tx1"/>
                </a:solidFill>
              </a:rPr>
              <a:t> </a:t>
            </a:r>
            <a:r>
              <a:rPr lang="fr-FR" sz="2400" dirty="0" err="1" smtClean="0">
                <a:solidFill>
                  <a:schemeClr val="tx1"/>
                </a:solidFill>
              </a:rPr>
              <a:t>relied</a:t>
            </a:r>
            <a:r>
              <a:rPr lang="fr-FR" sz="2400" dirty="0" smtClean="0">
                <a:solidFill>
                  <a:schemeClr val="tx1"/>
                </a:solidFill>
              </a:rPr>
              <a:t> on </a:t>
            </a:r>
            <a:r>
              <a:rPr lang="fr-FR" sz="2400" dirty="0" err="1" smtClean="0">
                <a:solidFill>
                  <a:schemeClr val="tx1"/>
                </a:solidFill>
              </a:rPr>
              <a:t>conventional</a:t>
            </a:r>
            <a:r>
              <a:rPr lang="fr-FR" sz="2400" dirty="0" smtClean="0">
                <a:solidFill>
                  <a:schemeClr val="tx1"/>
                </a:solidFill>
              </a:rPr>
              <a:t> uses of </a:t>
            </a:r>
            <a:r>
              <a:rPr lang="fr-FR" sz="2400" dirty="0" err="1" smtClean="0">
                <a:solidFill>
                  <a:schemeClr val="tx1"/>
                </a:solidFill>
              </a:rPr>
              <a:t>objects</a:t>
            </a:r>
            <a:r>
              <a:rPr lang="fr-FR" sz="2400" dirty="0" smtClean="0">
                <a:solidFill>
                  <a:schemeClr val="tx1"/>
                </a:solidFill>
              </a:rPr>
              <a:t> to </a:t>
            </a:r>
            <a:r>
              <a:rPr lang="fr-FR" sz="2400" dirty="0" err="1" smtClean="0">
                <a:solidFill>
                  <a:schemeClr val="tx1"/>
                </a:solidFill>
              </a:rPr>
              <a:t>develop</a:t>
            </a:r>
            <a:r>
              <a:rPr lang="fr-FR" sz="2400" dirty="0" smtClean="0">
                <a:solidFill>
                  <a:schemeClr val="tx1"/>
                </a:solidFill>
              </a:rPr>
              <a:t> new substitutions (</a:t>
            </a:r>
            <a:r>
              <a:rPr lang="fr-FR" sz="2400" dirty="0" err="1" smtClean="0">
                <a:solidFill>
                  <a:schemeClr val="tx1"/>
                </a:solidFill>
              </a:rPr>
              <a:t>With</a:t>
            </a:r>
            <a:r>
              <a:rPr lang="fr-FR" sz="2400" dirty="0" smtClean="0">
                <a:solidFill>
                  <a:schemeClr val="tx1"/>
                </a:solidFill>
              </a:rPr>
              <a:t> the </a:t>
            </a:r>
            <a:r>
              <a:rPr lang="fr-FR" sz="2400" dirty="0" err="1" smtClean="0">
                <a:solidFill>
                  <a:schemeClr val="tx1"/>
                </a:solidFill>
              </a:rPr>
              <a:t>paintbrush</a:t>
            </a:r>
            <a:r>
              <a:rPr lang="fr-FR" sz="2400" dirty="0" smtClean="0">
                <a:solidFill>
                  <a:schemeClr val="tx1"/>
                </a:solidFill>
              </a:rPr>
              <a:t>, </a:t>
            </a:r>
            <a:r>
              <a:rPr lang="fr-FR" sz="2400" dirty="0" err="1" smtClean="0">
                <a:solidFill>
                  <a:schemeClr val="tx1"/>
                </a:solidFill>
              </a:rPr>
              <a:t>children</a:t>
            </a:r>
            <a:r>
              <a:rPr lang="fr-FR" sz="2400" dirty="0">
                <a:solidFill>
                  <a:schemeClr val="tx1"/>
                </a:solidFill>
              </a:rPr>
              <a:t> </a:t>
            </a:r>
            <a:r>
              <a:rPr lang="fr-FR" sz="2400" dirty="0" smtClean="0">
                <a:solidFill>
                  <a:schemeClr val="tx1"/>
                </a:solidFill>
              </a:rPr>
              <a:t>use the </a:t>
            </a:r>
            <a:r>
              <a:rPr lang="fr-FR" sz="2400" dirty="0" err="1" smtClean="0">
                <a:solidFill>
                  <a:schemeClr val="tx1"/>
                </a:solidFill>
              </a:rPr>
              <a:t>bottle</a:t>
            </a:r>
            <a:r>
              <a:rPr lang="fr-FR" sz="2400" dirty="0" smtClean="0">
                <a:solidFill>
                  <a:schemeClr val="tx1"/>
                </a:solidFill>
              </a:rPr>
              <a:t> of </a:t>
            </a:r>
            <a:r>
              <a:rPr lang="fr-FR" sz="2400" dirty="0" err="1" smtClean="0">
                <a:solidFill>
                  <a:schemeClr val="tx1"/>
                </a:solidFill>
              </a:rPr>
              <a:t>shampoo</a:t>
            </a:r>
            <a:r>
              <a:rPr lang="fr-FR" sz="2400" dirty="0" smtClean="0">
                <a:solidFill>
                  <a:schemeClr val="tx1"/>
                </a:solidFill>
              </a:rPr>
              <a:t> as a </a:t>
            </a:r>
            <a:r>
              <a:rPr lang="fr-FR" sz="2400" dirty="0" err="1" smtClean="0">
                <a:solidFill>
                  <a:schemeClr val="tx1"/>
                </a:solidFill>
              </a:rPr>
              <a:t>paint</a:t>
            </a:r>
            <a:r>
              <a:rPr lang="fr-FR" sz="2400" dirty="0" smtClean="0">
                <a:solidFill>
                  <a:schemeClr val="tx1"/>
                </a:solidFill>
              </a:rPr>
              <a:t> </a:t>
            </a:r>
            <a:r>
              <a:rPr lang="fr-FR" sz="2400" dirty="0" err="1" smtClean="0">
                <a:solidFill>
                  <a:schemeClr val="tx1"/>
                </a:solidFill>
              </a:rPr>
              <a:t>bottle</a:t>
            </a:r>
            <a:r>
              <a:rPr lang="fr-FR" sz="2400" dirty="0" smtClean="0">
                <a:solidFill>
                  <a:schemeClr val="tx1"/>
                </a:solidFill>
              </a:rPr>
              <a:t>)</a:t>
            </a:r>
          </a:p>
          <a:p>
            <a:pPr marL="342900" indent="-342900" algn="l">
              <a:buClr>
                <a:srgbClr val="FF0000"/>
              </a:buClr>
              <a:buFont typeface="Symbol" panose="05050102010706020507" pitchFamily="18" charset="2"/>
              <a:buChar char="Þ"/>
            </a:pPr>
            <a:r>
              <a:rPr lang="fr-FR" sz="2400" b="1" dirty="0" smtClean="0">
                <a:solidFill>
                  <a:schemeClr val="tx1"/>
                </a:solidFill>
              </a:rPr>
              <a:t>The </a:t>
            </a:r>
            <a:r>
              <a:rPr lang="fr-FR" sz="2400" b="1" dirty="0" err="1" smtClean="0">
                <a:solidFill>
                  <a:schemeClr val="tx1"/>
                </a:solidFill>
              </a:rPr>
              <a:t>conventional</a:t>
            </a:r>
            <a:r>
              <a:rPr lang="fr-FR" sz="2400" b="1" dirty="0" smtClean="0">
                <a:solidFill>
                  <a:schemeClr val="tx1"/>
                </a:solidFill>
              </a:rPr>
              <a:t> use of </a:t>
            </a:r>
            <a:r>
              <a:rPr lang="fr-FR" sz="2400" b="1" dirty="0" err="1" smtClean="0">
                <a:solidFill>
                  <a:schemeClr val="tx1"/>
                </a:solidFill>
              </a:rPr>
              <a:t>objects</a:t>
            </a:r>
            <a:r>
              <a:rPr lang="fr-FR" sz="2400" b="1" dirty="0" smtClean="0">
                <a:solidFill>
                  <a:schemeClr val="tx1"/>
                </a:solidFill>
              </a:rPr>
              <a:t> </a:t>
            </a:r>
            <a:r>
              <a:rPr lang="fr-FR" sz="2400" b="1" dirty="0" err="1" smtClean="0">
                <a:solidFill>
                  <a:schemeClr val="tx1"/>
                </a:solidFill>
              </a:rPr>
              <a:t>directed</a:t>
            </a:r>
            <a:r>
              <a:rPr lang="fr-FR" sz="2400" b="1" dirty="0" smtClean="0">
                <a:solidFill>
                  <a:schemeClr val="tx1"/>
                </a:solidFill>
              </a:rPr>
              <a:t> </a:t>
            </a:r>
            <a:r>
              <a:rPr lang="fr-FR" sz="2400" b="1" dirty="0" smtClean="0">
                <a:solidFill>
                  <a:schemeClr val="tx1"/>
                </a:solidFill>
              </a:rPr>
              <a:t>the </a:t>
            </a:r>
            <a:r>
              <a:rPr lang="fr-FR" sz="2400" b="1" dirty="0" err="1" smtClean="0">
                <a:solidFill>
                  <a:schemeClr val="tx1"/>
                </a:solidFill>
              </a:rPr>
              <a:t>children’s</a:t>
            </a:r>
            <a:r>
              <a:rPr lang="fr-FR" sz="2400" b="1" dirty="0" smtClean="0">
                <a:solidFill>
                  <a:schemeClr val="tx1"/>
                </a:solidFill>
              </a:rPr>
              <a:t> </a:t>
            </a:r>
            <a:r>
              <a:rPr lang="fr-FR" sz="2400" b="1" dirty="0" err="1" smtClean="0">
                <a:solidFill>
                  <a:schemeClr val="tx1"/>
                </a:solidFill>
              </a:rPr>
              <a:t>activity</a:t>
            </a:r>
            <a:r>
              <a:rPr lang="fr-FR" sz="2400" b="1" dirty="0" smtClean="0">
                <a:solidFill>
                  <a:schemeClr val="tx1"/>
                </a:solidFill>
              </a:rPr>
              <a:t> </a:t>
            </a:r>
            <a:endParaRPr lang="fr-FR" sz="2400" b="1" dirty="0" smtClean="0">
              <a:solidFill>
                <a:schemeClr val="tx1"/>
              </a:solidFill>
            </a:endParaRPr>
          </a:p>
          <a:p>
            <a:pPr algn="l">
              <a:buClr>
                <a:srgbClr val="FF0000"/>
              </a:buClr>
            </a:pPr>
            <a:endParaRPr lang="fr-FR" sz="2400" dirty="0" smtClean="0">
              <a:solidFill>
                <a:schemeClr val="tx1"/>
              </a:solidFill>
            </a:endParaRPr>
          </a:p>
          <a:p>
            <a:pPr marL="342900" indent="-342900" algn="l">
              <a:buClr>
                <a:srgbClr val="FF0000"/>
              </a:buClr>
              <a:buFont typeface="Wingdings" panose="05000000000000000000" pitchFamily="2" charset="2"/>
              <a:buChar char="§"/>
            </a:pPr>
            <a:r>
              <a:rPr lang="fr-FR" sz="2400" dirty="0">
                <a:solidFill>
                  <a:schemeClr val="tx1"/>
                </a:solidFill>
              </a:rPr>
              <a:t>I</a:t>
            </a:r>
            <a:r>
              <a:rPr lang="fr-FR" sz="2400" dirty="0" smtClean="0">
                <a:solidFill>
                  <a:schemeClr val="tx1"/>
                </a:solidFill>
              </a:rPr>
              <a:t>n </a:t>
            </a:r>
            <a:r>
              <a:rPr lang="fr-FR" sz="2400" dirty="0" err="1" smtClean="0">
                <a:solidFill>
                  <a:schemeClr val="tx1"/>
                </a:solidFill>
              </a:rPr>
              <a:t>humoristic</a:t>
            </a:r>
            <a:r>
              <a:rPr lang="fr-FR" sz="2400" dirty="0" smtClean="0">
                <a:solidFill>
                  <a:schemeClr val="tx1"/>
                </a:solidFill>
              </a:rPr>
              <a:t> </a:t>
            </a:r>
            <a:r>
              <a:rPr lang="fr-FR" sz="2400" dirty="0" err="1" smtClean="0">
                <a:solidFill>
                  <a:schemeClr val="tx1"/>
                </a:solidFill>
              </a:rPr>
              <a:t>play</a:t>
            </a:r>
            <a:r>
              <a:rPr lang="fr-FR" sz="2400" dirty="0" smtClean="0">
                <a:solidFill>
                  <a:schemeClr val="tx1"/>
                </a:solidFill>
              </a:rPr>
              <a:t>, </a:t>
            </a:r>
            <a:r>
              <a:rPr lang="fr-FR" sz="2400" dirty="0" err="1" smtClean="0">
                <a:solidFill>
                  <a:schemeClr val="tx1"/>
                </a:solidFill>
              </a:rPr>
              <a:t>being</a:t>
            </a:r>
            <a:r>
              <a:rPr lang="fr-FR" sz="2400" dirty="0" smtClean="0">
                <a:solidFill>
                  <a:schemeClr val="tx1"/>
                </a:solidFill>
              </a:rPr>
              <a:t> able to </a:t>
            </a:r>
            <a:r>
              <a:rPr lang="fr-FR" sz="2400" dirty="0" err="1" smtClean="0">
                <a:solidFill>
                  <a:schemeClr val="tx1"/>
                </a:solidFill>
              </a:rPr>
              <a:t>make</a:t>
            </a:r>
            <a:r>
              <a:rPr lang="fr-FR" sz="2400" dirty="0" smtClean="0">
                <a:solidFill>
                  <a:schemeClr val="tx1"/>
                </a:solidFill>
              </a:rPr>
              <a:t> </a:t>
            </a:r>
            <a:r>
              <a:rPr lang="fr-FR" sz="2400" dirty="0" err="1" smtClean="0">
                <a:solidFill>
                  <a:schemeClr val="tx1"/>
                </a:solidFill>
              </a:rPr>
              <a:t>laugh</a:t>
            </a:r>
            <a:r>
              <a:rPr lang="fr-FR" sz="2400" dirty="0" smtClean="0">
                <a:solidFill>
                  <a:schemeClr val="tx1"/>
                </a:solidFill>
              </a:rPr>
              <a:t>  </a:t>
            </a:r>
            <a:r>
              <a:rPr lang="fr-FR" sz="2400" dirty="0" err="1" smtClean="0">
                <a:solidFill>
                  <a:schemeClr val="tx1"/>
                </a:solidFill>
              </a:rPr>
              <a:t>his</a:t>
            </a:r>
            <a:r>
              <a:rPr lang="fr-FR" sz="2400" dirty="0" smtClean="0">
                <a:solidFill>
                  <a:schemeClr val="tx1"/>
                </a:solidFill>
              </a:rPr>
              <a:t> </a:t>
            </a:r>
            <a:r>
              <a:rPr lang="fr-FR" sz="2400" dirty="0" err="1" smtClean="0">
                <a:solidFill>
                  <a:schemeClr val="tx1"/>
                </a:solidFill>
              </a:rPr>
              <a:t>partner</a:t>
            </a:r>
            <a:r>
              <a:rPr lang="fr-FR" sz="2400" dirty="0" smtClean="0">
                <a:solidFill>
                  <a:schemeClr val="tx1"/>
                </a:solidFill>
              </a:rPr>
              <a:t> relies on a construction </a:t>
            </a:r>
            <a:r>
              <a:rPr lang="fr-FR" sz="2400" dirty="0" err="1" smtClean="0">
                <a:solidFill>
                  <a:schemeClr val="tx1"/>
                </a:solidFill>
              </a:rPr>
              <a:t>play</a:t>
            </a:r>
            <a:r>
              <a:rPr lang="fr-FR" sz="2400" dirty="0" smtClean="0">
                <a:solidFill>
                  <a:schemeClr val="tx1"/>
                </a:solidFill>
              </a:rPr>
              <a:t> </a:t>
            </a:r>
            <a:r>
              <a:rPr lang="fr-FR" sz="2400" dirty="0" err="1" smtClean="0">
                <a:solidFill>
                  <a:schemeClr val="tx1"/>
                </a:solidFill>
              </a:rPr>
              <a:t>whereas</a:t>
            </a:r>
            <a:r>
              <a:rPr lang="fr-FR" sz="2400" dirty="0" smtClean="0">
                <a:solidFill>
                  <a:schemeClr val="tx1"/>
                </a:solidFill>
              </a:rPr>
              <a:t> </a:t>
            </a:r>
            <a:r>
              <a:rPr lang="fr-FR" sz="2400" dirty="0" err="1" smtClean="0">
                <a:solidFill>
                  <a:schemeClr val="tx1"/>
                </a:solidFill>
              </a:rPr>
              <a:t>at</a:t>
            </a:r>
            <a:r>
              <a:rPr lang="fr-FR" sz="2400" dirty="0" smtClean="0">
                <a:solidFill>
                  <a:schemeClr val="tx1"/>
                </a:solidFill>
              </a:rPr>
              <a:t> 7 </a:t>
            </a:r>
            <a:r>
              <a:rPr lang="fr-FR" sz="2400" dirty="0" err="1" smtClean="0">
                <a:solidFill>
                  <a:schemeClr val="tx1"/>
                </a:solidFill>
              </a:rPr>
              <a:t>y.o</a:t>
            </a:r>
            <a:r>
              <a:rPr lang="fr-FR" sz="2400" dirty="0" smtClean="0">
                <a:solidFill>
                  <a:schemeClr val="tx1"/>
                </a:solidFill>
              </a:rPr>
              <a:t>, </a:t>
            </a:r>
            <a:r>
              <a:rPr lang="fr-FR" sz="2400" dirty="0" err="1" smtClean="0">
                <a:solidFill>
                  <a:schemeClr val="tx1"/>
                </a:solidFill>
              </a:rPr>
              <a:t>children</a:t>
            </a:r>
            <a:r>
              <a:rPr lang="fr-FR" sz="2400" dirty="0" smtClean="0">
                <a:solidFill>
                  <a:schemeClr val="tx1"/>
                </a:solidFill>
              </a:rPr>
              <a:t> use substitutions of </a:t>
            </a:r>
            <a:r>
              <a:rPr lang="fr-FR" sz="2400" dirty="0" err="1" smtClean="0">
                <a:solidFill>
                  <a:schemeClr val="tx1"/>
                </a:solidFill>
              </a:rPr>
              <a:t>objects</a:t>
            </a:r>
            <a:r>
              <a:rPr lang="fr-FR" sz="2400" dirty="0" smtClean="0">
                <a:solidFill>
                  <a:schemeClr val="tx1"/>
                </a:solidFill>
              </a:rPr>
              <a:t> in </a:t>
            </a:r>
            <a:r>
              <a:rPr lang="fr-FR" sz="2400" dirty="0" err="1" smtClean="0">
                <a:solidFill>
                  <a:schemeClr val="tx1"/>
                </a:solidFill>
              </a:rPr>
              <a:t>order</a:t>
            </a:r>
            <a:r>
              <a:rPr lang="fr-FR" sz="2400" dirty="0" smtClean="0">
                <a:solidFill>
                  <a:schemeClr val="tx1"/>
                </a:solidFill>
              </a:rPr>
              <a:t> to </a:t>
            </a:r>
            <a:r>
              <a:rPr lang="fr-FR" sz="2400" dirty="0" err="1" smtClean="0">
                <a:solidFill>
                  <a:schemeClr val="tx1"/>
                </a:solidFill>
              </a:rPr>
              <a:t>make</a:t>
            </a:r>
            <a:r>
              <a:rPr lang="fr-FR" sz="2400" dirty="0" smtClean="0">
                <a:solidFill>
                  <a:schemeClr val="tx1"/>
                </a:solidFill>
              </a:rPr>
              <a:t> </a:t>
            </a:r>
            <a:r>
              <a:rPr lang="fr-FR" sz="2400" dirty="0" err="1" smtClean="0">
                <a:solidFill>
                  <a:schemeClr val="tx1"/>
                </a:solidFill>
              </a:rPr>
              <a:t>laugh</a:t>
            </a:r>
            <a:r>
              <a:rPr lang="fr-FR" sz="2400" dirty="0" smtClean="0">
                <a:solidFill>
                  <a:schemeClr val="tx1"/>
                </a:solidFill>
              </a:rPr>
              <a:t> </a:t>
            </a:r>
            <a:r>
              <a:rPr lang="fr-FR" sz="2400" dirty="0" err="1" smtClean="0">
                <a:solidFill>
                  <a:schemeClr val="tx1"/>
                </a:solidFill>
              </a:rPr>
              <a:t>their</a:t>
            </a:r>
            <a:r>
              <a:rPr lang="fr-FR" sz="2400" dirty="0" smtClean="0">
                <a:solidFill>
                  <a:schemeClr val="tx1"/>
                </a:solidFill>
              </a:rPr>
              <a:t> </a:t>
            </a:r>
            <a:r>
              <a:rPr lang="fr-FR" sz="2400" dirty="0" err="1" smtClean="0">
                <a:solidFill>
                  <a:schemeClr val="tx1"/>
                </a:solidFill>
              </a:rPr>
              <a:t>partner</a:t>
            </a:r>
            <a:endParaRPr lang="fr-FR" sz="2400" dirty="0" smtClean="0">
              <a:solidFill>
                <a:schemeClr val="tx1"/>
              </a:solidFill>
            </a:endParaRPr>
          </a:p>
          <a:p>
            <a:pPr algn="l">
              <a:buClr>
                <a:srgbClr val="FF0000"/>
              </a:buClr>
            </a:pPr>
            <a:endParaRPr lang="fr-FR" sz="2400" dirty="0" smtClean="0">
              <a:solidFill>
                <a:schemeClr val="tx1"/>
              </a:solidFill>
            </a:endParaRPr>
          </a:p>
          <a:p>
            <a:pPr marL="342900" indent="-342900" algn="l">
              <a:buClr>
                <a:srgbClr val="FF0000"/>
              </a:buClr>
              <a:buFont typeface="Wingdings" panose="05000000000000000000" pitchFamily="2" charset="2"/>
              <a:buChar char="§"/>
            </a:pPr>
            <a:r>
              <a:rPr lang="fr-FR" sz="2400" dirty="0" smtClean="0">
                <a:solidFill>
                  <a:schemeClr val="tx1"/>
                </a:solidFill>
              </a:rPr>
              <a:t>In </a:t>
            </a:r>
            <a:r>
              <a:rPr lang="fr-FR" sz="2400" dirty="0" err="1" smtClean="0">
                <a:solidFill>
                  <a:schemeClr val="tx1"/>
                </a:solidFill>
              </a:rPr>
              <a:t>meal</a:t>
            </a:r>
            <a:r>
              <a:rPr lang="fr-FR" sz="2400" dirty="0" smtClean="0">
                <a:solidFill>
                  <a:schemeClr val="tx1"/>
                </a:solidFill>
              </a:rPr>
              <a:t> </a:t>
            </a:r>
            <a:r>
              <a:rPr lang="fr-FR" sz="2400" dirty="0" err="1" smtClean="0">
                <a:solidFill>
                  <a:schemeClr val="tx1"/>
                </a:solidFill>
              </a:rPr>
              <a:t>play</a:t>
            </a:r>
            <a:r>
              <a:rPr lang="fr-FR" sz="2400" dirty="0" smtClean="0">
                <a:solidFill>
                  <a:schemeClr val="tx1"/>
                </a:solidFill>
              </a:rPr>
              <a:t>, 3 and 4 </a:t>
            </a:r>
            <a:r>
              <a:rPr lang="fr-FR" sz="2400" dirty="0" err="1" smtClean="0">
                <a:solidFill>
                  <a:schemeClr val="tx1"/>
                </a:solidFill>
              </a:rPr>
              <a:t>y.o</a:t>
            </a:r>
            <a:r>
              <a:rPr lang="fr-FR" sz="2400" dirty="0" smtClean="0">
                <a:solidFill>
                  <a:schemeClr val="tx1"/>
                </a:solidFill>
              </a:rPr>
              <a:t>. </a:t>
            </a:r>
            <a:r>
              <a:rPr lang="fr-FR" sz="2400" dirty="0" err="1" smtClean="0">
                <a:solidFill>
                  <a:schemeClr val="tx1"/>
                </a:solidFill>
              </a:rPr>
              <a:t>children</a:t>
            </a:r>
            <a:r>
              <a:rPr lang="fr-FR" sz="2400" dirty="0" smtClean="0">
                <a:solidFill>
                  <a:schemeClr val="tx1"/>
                </a:solidFill>
              </a:rPr>
              <a:t> </a:t>
            </a:r>
            <a:r>
              <a:rPr lang="fr-FR" sz="2400" dirty="0" err="1" smtClean="0">
                <a:solidFill>
                  <a:schemeClr val="tx1"/>
                </a:solidFill>
              </a:rPr>
              <a:t>develop</a:t>
            </a:r>
            <a:r>
              <a:rPr lang="fr-FR" sz="2400" dirty="0" smtClean="0">
                <a:solidFill>
                  <a:schemeClr val="tx1"/>
                </a:solidFill>
              </a:rPr>
              <a:t> </a:t>
            </a:r>
            <a:r>
              <a:rPr lang="fr-FR" sz="2400" dirty="0" err="1" smtClean="0">
                <a:solidFill>
                  <a:schemeClr val="tx1"/>
                </a:solidFill>
              </a:rPr>
              <a:t>other</a:t>
            </a:r>
            <a:r>
              <a:rPr lang="fr-FR" sz="2400" dirty="0" smtClean="0">
                <a:solidFill>
                  <a:schemeClr val="tx1"/>
                </a:solidFill>
              </a:rPr>
              <a:t> </a:t>
            </a:r>
            <a:r>
              <a:rPr lang="fr-FR" sz="2400" dirty="0" err="1" smtClean="0">
                <a:solidFill>
                  <a:schemeClr val="tx1"/>
                </a:solidFill>
              </a:rPr>
              <a:t>thematics</a:t>
            </a:r>
            <a:r>
              <a:rPr lang="fr-FR" sz="2400" dirty="0" smtClean="0">
                <a:solidFill>
                  <a:schemeClr val="tx1"/>
                </a:solidFill>
              </a:rPr>
              <a:t> in </a:t>
            </a:r>
            <a:r>
              <a:rPr lang="fr-FR" sz="2400" dirty="0" err="1" smtClean="0">
                <a:solidFill>
                  <a:schemeClr val="tx1"/>
                </a:solidFill>
              </a:rPr>
              <a:t>their</a:t>
            </a:r>
            <a:r>
              <a:rPr lang="fr-FR" sz="2400" dirty="0" smtClean="0">
                <a:solidFill>
                  <a:schemeClr val="tx1"/>
                </a:solidFill>
              </a:rPr>
              <a:t> </a:t>
            </a:r>
            <a:r>
              <a:rPr lang="fr-FR" sz="2400" dirty="0" err="1" smtClean="0">
                <a:solidFill>
                  <a:schemeClr val="tx1"/>
                </a:solidFill>
              </a:rPr>
              <a:t>play</a:t>
            </a:r>
            <a:r>
              <a:rPr lang="fr-FR" sz="2400" dirty="0" smtClean="0">
                <a:solidFill>
                  <a:schemeClr val="tx1"/>
                </a:solidFill>
              </a:rPr>
              <a:t> </a:t>
            </a:r>
            <a:r>
              <a:rPr lang="fr-FR" sz="2400" dirty="0" err="1" smtClean="0">
                <a:solidFill>
                  <a:schemeClr val="tx1"/>
                </a:solidFill>
              </a:rPr>
              <a:t>than</a:t>
            </a:r>
            <a:r>
              <a:rPr lang="fr-FR" sz="2400" dirty="0" smtClean="0">
                <a:solidFill>
                  <a:schemeClr val="tx1"/>
                </a:solidFill>
              </a:rPr>
              <a:t> the </a:t>
            </a:r>
            <a:r>
              <a:rPr lang="fr-FR" sz="2400" dirty="0" err="1" smtClean="0">
                <a:solidFill>
                  <a:schemeClr val="tx1"/>
                </a:solidFill>
              </a:rPr>
              <a:t>requested</a:t>
            </a:r>
            <a:r>
              <a:rPr lang="fr-FR" sz="2400" dirty="0" smtClean="0">
                <a:solidFill>
                  <a:schemeClr val="tx1"/>
                </a:solidFill>
              </a:rPr>
              <a:t> </a:t>
            </a:r>
            <a:r>
              <a:rPr lang="fr-FR" sz="2400" dirty="0" err="1" smtClean="0">
                <a:solidFill>
                  <a:schemeClr val="tx1"/>
                </a:solidFill>
              </a:rPr>
              <a:t>meal</a:t>
            </a:r>
            <a:r>
              <a:rPr lang="fr-FR" sz="2400" dirty="0" smtClean="0">
                <a:solidFill>
                  <a:schemeClr val="tx1"/>
                </a:solidFill>
              </a:rPr>
              <a:t> </a:t>
            </a:r>
            <a:r>
              <a:rPr lang="fr-FR" sz="2400" dirty="0" smtClean="0">
                <a:solidFill>
                  <a:schemeClr val="tx1"/>
                </a:solidFill>
              </a:rPr>
              <a:t>one.</a:t>
            </a:r>
            <a:endParaRPr lang="fr-FR" sz="2400" dirty="0" smtClean="0">
              <a:solidFill>
                <a:schemeClr val="tx1"/>
              </a:solidFill>
            </a:endParaRPr>
          </a:p>
          <a:p>
            <a:pPr marL="342900" indent="-342900" algn="l">
              <a:buClr>
                <a:srgbClr val="FF0000"/>
              </a:buClr>
              <a:buFont typeface="Symbol" panose="05050102010706020507" pitchFamily="18" charset="2"/>
              <a:buChar char="Þ"/>
            </a:pPr>
            <a:r>
              <a:rPr lang="fr-FR" sz="2400" b="1" dirty="0" err="1" smtClean="0">
                <a:solidFill>
                  <a:schemeClr val="tx1"/>
                </a:solidFill>
                <a:sym typeface="Wingdings" panose="05000000000000000000" pitchFamily="2" charset="2"/>
              </a:rPr>
              <a:t>After</a:t>
            </a:r>
            <a:r>
              <a:rPr lang="fr-FR" sz="2400" b="1" dirty="0" smtClean="0">
                <a:solidFill>
                  <a:schemeClr val="tx1"/>
                </a:solidFill>
                <a:sym typeface="Wingdings" panose="05000000000000000000" pitchFamily="2" charset="2"/>
              </a:rPr>
              <a:t> 5 </a:t>
            </a:r>
            <a:r>
              <a:rPr lang="fr-FR" sz="2400" b="1" dirty="0" err="1" smtClean="0">
                <a:solidFill>
                  <a:schemeClr val="tx1"/>
                </a:solidFill>
                <a:sym typeface="Wingdings" panose="05000000000000000000" pitchFamily="2" charset="2"/>
              </a:rPr>
              <a:t>y.o</a:t>
            </a:r>
            <a:r>
              <a:rPr lang="fr-FR" sz="2400" b="1" dirty="0" smtClean="0">
                <a:solidFill>
                  <a:schemeClr val="tx1"/>
                </a:solidFill>
                <a:sym typeface="Wingdings" panose="05000000000000000000" pitchFamily="2" charset="2"/>
              </a:rPr>
              <a:t>., the instruction </a:t>
            </a:r>
            <a:r>
              <a:rPr lang="fr-FR" sz="2400" b="1" dirty="0" err="1" smtClean="0">
                <a:solidFill>
                  <a:schemeClr val="tx1"/>
                </a:solidFill>
                <a:sym typeface="Wingdings" panose="05000000000000000000" pitchFamily="2" charset="2"/>
              </a:rPr>
              <a:t>directed</a:t>
            </a:r>
            <a:r>
              <a:rPr lang="fr-FR" sz="2400" b="1" dirty="0" smtClean="0">
                <a:solidFill>
                  <a:schemeClr val="tx1"/>
                </a:solidFill>
                <a:sym typeface="Wingdings" panose="05000000000000000000" pitchFamily="2" charset="2"/>
              </a:rPr>
              <a:t> the </a:t>
            </a:r>
            <a:r>
              <a:rPr lang="fr-FR" sz="2400" b="1" dirty="0" err="1" smtClean="0">
                <a:solidFill>
                  <a:schemeClr val="tx1"/>
                </a:solidFill>
                <a:sym typeface="Wingdings" panose="05000000000000000000" pitchFamily="2" charset="2"/>
              </a:rPr>
              <a:t>object</a:t>
            </a:r>
            <a:r>
              <a:rPr lang="fr-FR" sz="2400" b="1" dirty="0" smtClean="0">
                <a:solidFill>
                  <a:schemeClr val="tx1"/>
                </a:solidFill>
                <a:sym typeface="Wingdings" panose="05000000000000000000" pitchFamily="2" charset="2"/>
              </a:rPr>
              <a:t> uses and the </a:t>
            </a:r>
            <a:r>
              <a:rPr lang="fr-FR" sz="2400" b="1" dirty="0" err="1" smtClean="0">
                <a:solidFill>
                  <a:schemeClr val="tx1"/>
                </a:solidFill>
                <a:sym typeface="Wingdings" panose="05000000000000000000" pitchFamily="2" charset="2"/>
              </a:rPr>
              <a:t>pretend</a:t>
            </a:r>
            <a:r>
              <a:rPr lang="fr-FR" sz="2400" b="1" dirty="0" smtClean="0">
                <a:solidFill>
                  <a:schemeClr val="tx1"/>
                </a:solidFill>
                <a:sym typeface="Wingdings" panose="05000000000000000000" pitchFamily="2" charset="2"/>
              </a:rPr>
              <a:t> </a:t>
            </a:r>
            <a:r>
              <a:rPr lang="fr-FR" sz="2400" b="1" dirty="0" err="1" smtClean="0">
                <a:solidFill>
                  <a:schemeClr val="tx1"/>
                </a:solidFill>
                <a:sym typeface="Wingdings" panose="05000000000000000000" pitchFamily="2" charset="2"/>
              </a:rPr>
              <a:t>activity</a:t>
            </a:r>
            <a:r>
              <a:rPr lang="fr-FR" sz="2400" b="1" dirty="0" smtClean="0">
                <a:solidFill>
                  <a:schemeClr val="tx1"/>
                </a:solidFill>
                <a:sym typeface="Wingdings" panose="05000000000000000000" pitchFamily="2" charset="2"/>
              </a:rPr>
              <a:t> </a:t>
            </a:r>
            <a:r>
              <a:rPr lang="fr-FR" sz="2400" b="1" dirty="0" err="1" smtClean="0">
                <a:solidFill>
                  <a:schemeClr val="tx1"/>
                </a:solidFill>
                <a:sym typeface="Wingdings" panose="05000000000000000000" pitchFamily="2" charset="2"/>
              </a:rPr>
              <a:t>which</a:t>
            </a:r>
            <a:r>
              <a:rPr lang="fr-FR" sz="2400" b="1" dirty="0" smtClean="0">
                <a:solidFill>
                  <a:schemeClr val="tx1"/>
                </a:solidFill>
                <a:sym typeface="Wingdings" panose="05000000000000000000" pitchFamily="2" charset="2"/>
              </a:rPr>
              <a:t> in </a:t>
            </a:r>
            <a:r>
              <a:rPr lang="fr-FR" sz="2400" b="1" dirty="0" err="1" smtClean="0">
                <a:solidFill>
                  <a:schemeClr val="tx1"/>
                </a:solidFill>
                <a:sym typeface="Wingdings" panose="05000000000000000000" pitchFamily="2" charset="2"/>
              </a:rPr>
              <a:t>turns</a:t>
            </a:r>
            <a:r>
              <a:rPr lang="fr-FR" sz="2400" b="1" dirty="0" smtClean="0">
                <a:solidFill>
                  <a:schemeClr val="tx1"/>
                </a:solidFill>
                <a:sym typeface="Wingdings" panose="05000000000000000000" pitchFamily="2" charset="2"/>
              </a:rPr>
              <a:t> </a:t>
            </a:r>
            <a:r>
              <a:rPr lang="fr-FR" sz="2400" b="1" dirty="0" err="1" smtClean="0">
                <a:solidFill>
                  <a:schemeClr val="tx1"/>
                </a:solidFill>
                <a:sym typeface="Wingdings" panose="05000000000000000000" pitchFamily="2" charset="2"/>
              </a:rPr>
              <a:t>redirect</a:t>
            </a:r>
            <a:r>
              <a:rPr lang="fr-FR" sz="2400" b="1" dirty="0" smtClean="0">
                <a:solidFill>
                  <a:schemeClr val="tx1"/>
                </a:solidFill>
                <a:sym typeface="Wingdings" panose="05000000000000000000" pitchFamily="2" charset="2"/>
              </a:rPr>
              <a:t> the </a:t>
            </a:r>
            <a:r>
              <a:rPr lang="fr-FR" sz="2400" b="1" dirty="0" err="1" smtClean="0">
                <a:solidFill>
                  <a:schemeClr val="tx1"/>
                </a:solidFill>
                <a:sym typeface="Wingdings" panose="05000000000000000000" pitchFamily="2" charset="2"/>
              </a:rPr>
              <a:t>creation</a:t>
            </a:r>
            <a:r>
              <a:rPr lang="fr-FR" sz="2400" b="1" dirty="0" smtClean="0">
                <a:solidFill>
                  <a:schemeClr val="tx1"/>
                </a:solidFill>
                <a:sym typeface="Wingdings" panose="05000000000000000000" pitchFamily="2" charset="2"/>
              </a:rPr>
              <a:t> of new </a:t>
            </a:r>
            <a:r>
              <a:rPr lang="fr-FR" sz="2400" b="1" dirty="0" err="1" smtClean="0">
                <a:solidFill>
                  <a:schemeClr val="tx1"/>
                </a:solidFill>
                <a:sym typeface="Wingdings" panose="05000000000000000000" pitchFamily="2" charset="2"/>
              </a:rPr>
              <a:t>objects</a:t>
            </a:r>
            <a:r>
              <a:rPr lang="fr-FR" sz="2400" b="1" dirty="0" smtClean="0">
                <a:solidFill>
                  <a:schemeClr val="tx1"/>
                </a:solidFill>
                <a:sym typeface="Wingdings" panose="05000000000000000000" pitchFamily="2" charset="2"/>
              </a:rPr>
              <a:t> uses</a:t>
            </a:r>
          </a:p>
          <a:p>
            <a:pPr marL="342900" indent="-342900" algn="l">
              <a:buClr>
                <a:srgbClr val="FF0000"/>
              </a:buClr>
              <a:buFont typeface="Symbol" panose="05050102010706020507" pitchFamily="18" charset="2"/>
              <a:buChar char="Þ"/>
            </a:pPr>
            <a:endParaRPr lang="fr-FR" sz="1200" dirty="0" smtClean="0">
              <a:solidFill>
                <a:srgbClr val="FF4343"/>
              </a:solidFill>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484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0" y="476672"/>
            <a:ext cx="9143999"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smtClean="0"/>
              <a:t>6. </a:t>
            </a:r>
            <a:r>
              <a:rPr lang="fr-FR" sz="3200" dirty="0" err="1" smtClean="0"/>
              <a:t>Results</a:t>
            </a:r>
            <a:r>
              <a:rPr lang="fr-FR" sz="3200" dirty="0" smtClean="0"/>
              <a:t> : </a:t>
            </a:r>
            <a:r>
              <a:rPr lang="fr-FR" sz="3200" dirty="0" err="1" smtClean="0"/>
              <a:t>Complexity</a:t>
            </a:r>
            <a:r>
              <a:rPr lang="fr-FR" sz="3200" dirty="0" smtClean="0"/>
              <a:t> of verbal </a:t>
            </a:r>
            <a:r>
              <a:rPr lang="fr-FR" sz="3200" dirty="0" err="1" smtClean="0"/>
              <a:t>shared</a:t>
            </a:r>
            <a:r>
              <a:rPr lang="fr-FR" sz="3200" dirty="0" smtClean="0"/>
              <a:t> </a:t>
            </a:r>
            <a:r>
              <a:rPr lang="fr-FR" sz="3200" dirty="0" err="1" smtClean="0"/>
              <a:t>meanings</a:t>
            </a:r>
            <a:r>
              <a:rPr lang="fr-FR" sz="3200" dirty="0" smtClean="0"/>
              <a:t> in free </a:t>
            </a:r>
            <a:r>
              <a:rPr lang="fr-FR" sz="3200" dirty="0" err="1" smtClean="0"/>
              <a:t>play</a:t>
            </a:r>
            <a:endParaRPr lang="fr-FR" sz="3200" dirty="0">
              <a:solidFill>
                <a:schemeClr val="tx1"/>
              </a:solidFill>
            </a:endParaRPr>
          </a:p>
          <a:p>
            <a:pPr algn="l"/>
            <a:r>
              <a:rPr lang="fr-FR" sz="3200" dirty="0" smtClean="0">
                <a:solidFill>
                  <a:schemeClr val="tx1"/>
                </a:solidFill>
                <a:latin typeface="Arial" pitchFamily="34" charset="0"/>
                <a:cs typeface="Arial" pitchFamily="34" charset="0"/>
              </a:rPr>
              <a:t> </a:t>
            </a:r>
            <a:endParaRPr lang="fr-FR" sz="32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13</a:t>
            </a:fld>
            <a:endParaRPr lang="fr-FR" dirty="0"/>
          </a:p>
        </p:txBody>
      </p:sp>
      <p:sp>
        <p:nvSpPr>
          <p:cNvPr id="6" name="Titre 1"/>
          <p:cNvSpPr txBox="1">
            <a:spLocks/>
          </p:cNvSpPr>
          <p:nvPr/>
        </p:nvSpPr>
        <p:spPr>
          <a:xfrm>
            <a:off x="467544" y="1124744"/>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err="1">
                <a:solidFill>
                  <a:srgbClr val="FF0000"/>
                </a:solidFill>
              </a:rPr>
              <a:t>Mean</a:t>
            </a:r>
            <a:r>
              <a:rPr lang="fr-FR" sz="3200" dirty="0">
                <a:solidFill>
                  <a:srgbClr val="FF0000"/>
                </a:solidFill>
              </a:rPr>
              <a:t> </a:t>
            </a:r>
            <a:r>
              <a:rPr lang="fr-FR" sz="3200" dirty="0" err="1">
                <a:solidFill>
                  <a:srgbClr val="FF0000"/>
                </a:solidFill>
              </a:rPr>
              <a:t>number</a:t>
            </a:r>
            <a:r>
              <a:rPr lang="fr-FR" sz="3200" dirty="0">
                <a:solidFill>
                  <a:srgbClr val="FF0000"/>
                </a:solidFill>
              </a:rPr>
              <a:t> of </a:t>
            </a:r>
            <a:r>
              <a:rPr lang="fr-FR" sz="3200" dirty="0" err="1">
                <a:solidFill>
                  <a:srgbClr val="FF0000"/>
                </a:solidFill>
              </a:rPr>
              <a:t>substituted</a:t>
            </a:r>
            <a:r>
              <a:rPr lang="fr-FR" sz="3200" dirty="0">
                <a:solidFill>
                  <a:srgbClr val="FF0000"/>
                </a:solidFill>
              </a:rPr>
              <a:t> uses</a:t>
            </a:r>
          </a:p>
          <a:p>
            <a:pPr algn="l"/>
            <a:endParaRPr lang="fr-FR" sz="3200" dirty="0" smtClean="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buFont typeface="Wingdings" pitchFamily="2" charset="2"/>
              <a:buChar char="Ø"/>
              <a:defRPr/>
            </a:pPr>
            <a:endParaRPr lang="fr-FR" sz="1200" dirty="0" smtClean="0">
              <a:solidFill>
                <a:srgbClr val="FF4343"/>
              </a:solidFill>
              <a:cs typeface="Arial" pitchFamily="34" charset="0"/>
            </a:endParaRPr>
          </a:p>
          <a:p>
            <a:pPr algn="l">
              <a:buFont typeface="Wingdings" pitchFamily="2" charset="2"/>
              <a:buChar char="Ø"/>
              <a:defRPr/>
            </a:pPr>
            <a:endParaRPr lang="fr-FR" sz="1200" dirty="0">
              <a:solidFill>
                <a:srgbClr val="FF4343"/>
              </a:solidFill>
              <a:cs typeface="Arial" pitchFamily="34" charset="0"/>
            </a:endParaRPr>
          </a:p>
          <a:p>
            <a:pPr algn="l">
              <a:buFont typeface="Wingdings" pitchFamily="2" charset="2"/>
              <a:buChar char="Ø"/>
              <a:defRPr/>
            </a:pPr>
            <a:endParaRPr lang="fr-FR" sz="1200" dirty="0" smtClean="0">
              <a:solidFill>
                <a:srgbClr val="FF4343"/>
              </a:solidFill>
              <a:cs typeface="Arial" pitchFamily="34" charset="0"/>
            </a:endParaRPr>
          </a:p>
          <a:p>
            <a:pPr algn="l">
              <a:buFont typeface="Wingdings" pitchFamily="2" charset="2"/>
              <a:buChar char="Ø"/>
              <a:defRPr/>
            </a:pPr>
            <a:endParaRPr lang="fr-FR" sz="1200" dirty="0" smtClean="0">
              <a:solidFill>
                <a:srgbClr val="FF4343"/>
              </a:solidFill>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graphicFrame>
        <p:nvGraphicFramePr>
          <p:cNvPr id="8" name="Graphique 4"/>
          <p:cNvGraphicFramePr>
            <a:graphicFrameLocks/>
          </p:cNvGraphicFramePr>
          <p:nvPr>
            <p:extLst>
              <p:ext uri="{D42A27DB-BD31-4B8C-83A1-F6EECF244321}">
                <p14:modId xmlns:p14="http://schemas.microsoft.com/office/powerpoint/2010/main" val="2063252641"/>
              </p:ext>
            </p:extLst>
          </p:nvPr>
        </p:nvGraphicFramePr>
        <p:xfrm>
          <a:off x="683568" y="1916832"/>
          <a:ext cx="7200800" cy="3397250"/>
        </p:xfrm>
        <a:graphic>
          <a:graphicData uri="http://schemas.openxmlformats.org/drawingml/2006/chart">
            <c:chart xmlns:c="http://schemas.openxmlformats.org/drawingml/2006/chart" xmlns:r="http://schemas.openxmlformats.org/officeDocument/2006/relationships" r:id="rId3"/>
          </a:graphicData>
        </a:graphic>
      </p:graphicFrame>
      <p:sp>
        <p:nvSpPr>
          <p:cNvPr id="9" name="Zone de texte 2"/>
          <p:cNvSpPr txBox="1">
            <a:spLocks noChangeArrowheads="1"/>
          </p:cNvSpPr>
          <p:nvPr/>
        </p:nvSpPr>
        <p:spPr bwMode="auto">
          <a:xfrm>
            <a:off x="0" y="5234534"/>
            <a:ext cx="5508104" cy="1592263"/>
          </a:xfrm>
          <a:prstGeom prst="rect">
            <a:avLst/>
          </a:prstGeom>
          <a:solidFill>
            <a:schemeClr val="bg1"/>
          </a:solidFill>
          <a:ln w="9525">
            <a:solidFill>
              <a:schemeClr val="tx1"/>
            </a:solidFill>
            <a:miter lim="800000"/>
            <a:headEnd/>
            <a:tailEnd/>
          </a:ln>
        </p:spPr>
        <p:txBody>
          <a:bodyPr wrap="none"/>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fr-FR" sz="1400" dirty="0" err="1" smtClean="0">
                <a:latin typeface="+mj-lt"/>
                <a:cs typeface="Times New Roman" pitchFamily="18" charset="0"/>
              </a:rPr>
              <a:t>Legend</a:t>
            </a:r>
            <a:r>
              <a:rPr lang="fr-FR" sz="1400" dirty="0" smtClean="0">
                <a:latin typeface="+mj-lt"/>
                <a:cs typeface="Times New Roman" pitchFamily="18" charset="0"/>
              </a:rPr>
              <a:t> of </a:t>
            </a:r>
            <a:r>
              <a:rPr lang="fr-FR" sz="1400" dirty="0" err="1" smtClean="0">
                <a:latin typeface="+mj-lt"/>
                <a:cs typeface="Times New Roman" pitchFamily="18" charset="0"/>
              </a:rPr>
              <a:t>levels</a:t>
            </a:r>
            <a:r>
              <a:rPr lang="fr-FR" sz="1400" dirty="0" smtClean="0">
                <a:latin typeface="+mj-lt"/>
                <a:cs typeface="Times New Roman" pitchFamily="18" charset="0"/>
              </a:rPr>
              <a:t>: </a:t>
            </a:r>
          </a:p>
          <a:p>
            <a:pPr eaLnBrk="1" hangingPunct="1">
              <a:defRPr/>
            </a:pPr>
            <a:r>
              <a:rPr lang="fr-FR" sz="1400" dirty="0" smtClean="0">
                <a:latin typeface="+mj-lt"/>
                <a:cs typeface="Times New Roman" pitchFamily="18" charset="0"/>
              </a:rPr>
              <a:t>1 : </a:t>
            </a:r>
            <a:r>
              <a:rPr lang="fr-FR" sz="1400" dirty="0" err="1" smtClean="0">
                <a:latin typeface="+mj-lt"/>
                <a:cs typeface="Times New Roman" pitchFamily="18" charset="0"/>
              </a:rPr>
              <a:t>without</a:t>
            </a:r>
            <a:r>
              <a:rPr lang="fr-FR" sz="1400" dirty="0" smtClean="0">
                <a:latin typeface="+mj-lt"/>
                <a:cs typeface="Times New Roman" pitchFamily="18" charset="0"/>
              </a:rPr>
              <a:t> </a:t>
            </a:r>
            <a:r>
              <a:rPr lang="fr-FR" sz="1400" dirty="0" err="1" smtClean="0">
                <a:latin typeface="+mj-lt"/>
                <a:cs typeface="Times New Roman" pitchFamily="18" charset="0"/>
              </a:rPr>
              <a:t>verbalization</a:t>
            </a:r>
            <a:endParaRPr lang="fr-FR" sz="1400" dirty="0">
              <a:latin typeface="+mj-lt"/>
              <a:cs typeface="Times New Roman" pitchFamily="18" charset="0"/>
            </a:endParaRPr>
          </a:p>
          <a:p>
            <a:pPr eaLnBrk="1" hangingPunct="1">
              <a:defRPr/>
            </a:pPr>
            <a:r>
              <a:rPr lang="fr-FR" sz="1400" dirty="0" smtClean="0">
                <a:latin typeface="+mj-lt"/>
                <a:cs typeface="Times New Roman" pitchFamily="18" charset="0"/>
              </a:rPr>
              <a:t>2 : </a:t>
            </a:r>
            <a:r>
              <a:rPr lang="fr-FR" sz="1400" dirty="0" err="1"/>
              <a:t>With</a:t>
            </a:r>
            <a:r>
              <a:rPr lang="fr-FR" sz="1400" dirty="0"/>
              <a:t> </a:t>
            </a:r>
            <a:r>
              <a:rPr lang="fr-FR" sz="1400" dirty="0" err="1"/>
              <a:t>conventinal</a:t>
            </a:r>
            <a:r>
              <a:rPr lang="fr-FR" sz="1400" dirty="0"/>
              <a:t> </a:t>
            </a:r>
            <a:r>
              <a:rPr lang="fr-FR" sz="1400" dirty="0" err="1"/>
              <a:t>verbalization</a:t>
            </a:r>
            <a:r>
              <a:rPr lang="fr-FR" sz="1400" dirty="0"/>
              <a:t> and </a:t>
            </a:r>
            <a:r>
              <a:rPr lang="fr-FR" sz="1400" dirty="0" err="1"/>
              <a:t>incongruous</a:t>
            </a:r>
            <a:r>
              <a:rPr lang="fr-FR" sz="1400" dirty="0"/>
              <a:t> nomination</a:t>
            </a:r>
            <a:endParaRPr lang="fr-FR" sz="1400" dirty="0">
              <a:ea typeface="Calibri" pitchFamily="34" charset="0"/>
              <a:cs typeface="Times New Roman" pitchFamily="18" charset="0"/>
            </a:endParaRPr>
          </a:p>
          <a:p>
            <a:pPr eaLnBrk="1" hangingPunct="1">
              <a:defRPr/>
            </a:pPr>
            <a:r>
              <a:rPr lang="fr-FR" sz="1400" dirty="0" smtClean="0">
                <a:latin typeface="+mj-lt"/>
                <a:cs typeface="Times New Roman" pitchFamily="18" charset="0"/>
              </a:rPr>
              <a:t>3 : </a:t>
            </a:r>
            <a:r>
              <a:rPr lang="fr-FR" sz="1400" dirty="0" err="1"/>
              <a:t>With</a:t>
            </a:r>
            <a:r>
              <a:rPr lang="fr-FR" sz="1400" dirty="0"/>
              <a:t> non </a:t>
            </a:r>
            <a:r>
              <a:rPr lang="fr-FR" sz="1400" dirty="0" err="1"/>
              <a:t>specific</a:t>
            </a:r>
            <a:r>
              <a:rPr lang="fr-FR" sz="1400" dirty="0"/>
              <a:t> </a:t>
            </a:r>
            <a:r>
              <a:rPr lang="fr-FR" sz="1400" dirty="0" err="1" smtClean="0"/>
              <a:t>verbalizations</a:t>
            </a:r>
            <a:endParaRPr lang="fr-FR" sz="1400" dirty="0" smtClean="0">
              <a:latin typeface="+mj-lt"/>
              <a:cs typeface="Times New Roman" pitchFamily="18" charset="0"/>
            </a:endParaRPr>
          </a:p>
          <a:p>
            <a:pPr eaLnBrk="1" hangingPunct="1">
              <a:defRPr/>
            </a:pPr>
            <a:r>
              <a:rPr lang="fr-FR" sz="1400" dirty="0" smtClean="0">
                <a:latin typeface="+mj-lt"/>
                <a:cs typeface="Times New Roman" pitchFamily="18" charset="0"/>
              </a:rPr>
              <a:t>4 : </a:t>
            </a:r>
            <a:r>
              <a:rPr lang="fr-FR" sz="1400" dirty="0" err="1"/>
              <a:t>With</a:t>
            </a:r>
            <a:r>
              <a:rPr lang="fr-FR" sz="1400" dirty="0"/>
              <a:t> </a:t>
            </a:r>
            <a:r>
              <a:rPr lang="fr-FR" sz="1400" dirty="0" err="1"/>
              <a:t>verbalization</a:t>
            </a:r>
            <a:r>
              <a:rPr lang="fr-FR" sz="1400" dirty="0"/>
              <a:t> </a:t>
            </a:r>
            <a:r>
              <a:rPr lang="fr-FR" sz="1400" dirty="0" err="1"/>
              <a:t>which</a:t>
            </a:r>
            <a:r>
              <a:rPr lang="fr-FR" sz="1400" dirty="0"/>
              <a:t> </a:t>
            </a:r>
            <a:r>
              <a:rPr lang="fr-FR" sz="1400" dirty="0" err="1"/>
              <a:t>emphasize</a:t>
            </a:r>
            <a:r>
              <a:rPr lang="fr-FR" sz="1400" dirty="0"/>
              <a:t> the </a:t>
            </a:r>
            <a:r>
              <a:rPr lang="fr-FR" sz="1400" dirty="0" smtClean="0"/>
              <a:t>actions</a:t>
            </a:r>
            <a:r>
              <a:rPr lang="fr-FR" sz="1400" dirty="0" smtClean="0">
                <a:latin typeface="+mj-lt"/>
                <a:cs typeface="Times New Roman" pitchFamily="18" charset="0"/>
              </a:rPr>
              <a:t> </a:t>
            </a:r>
          </a:p>
          <a:p>
            <a:pPr eaLnBrk="1" hangingPunct="1">
              <a:defRPr/>
            </a:pPr>
            <a:r>
              <a:rPr lang="fr-FR" sz="1400" dirty="0" smtClean="0">
                <a:latin typeface="+mj-lt"/>
                <a:cs typeface="Times New Roman" pitchFamily="18" charset="0"/>
              </a:rPr>
              <a:t>5 : </a:t>
            </a:r>
            <a:r>
              <a:rPr lang="fr-FR" sz="1400" dirty="0" err="1"/>
              <a:t>With</a:t>
            </a:r>
            <a:r>
              <a:rPr lang="fr-FR" sz="1400" dirty="0"/>
              <a:t> </a:t>
            </a:r>
            <a:r>
              <a:rPr lang="fr-FR" sz="1400" dirty="0" err="1"/>
              <a:t>verbalization</a:t>
            </a:r>
            <a:r>
              <a:rPr lang="fr-FR" sz="1400" dirty="0"/>
              <a:t> </a:t>
            </a:r>
            <a:r>
              <a:rPr lang="fr-FR" sz="1400" dirty="0" err="1"/>
              <a:t>which</a:t>
            </a:r>
            <a:r>
              <a:rPr lang="fr-FR" sz="1400" dirty="0"/>
              <a:t> </a:t>
            </a:r>
            <a:r>
              <a:rPr lang="fr-FR" sz="1400" dirty="0" err="1"/>
              <a:t>specified</a:t>
            </a:r>
            <a:r>
              <a:rPr lang="fr-FR" sz="1400" dirty="0"/>
              <a:t> </a:t>
            </a:r>
            <a:r>
              <a:rPr lang="fr-FR" sz="1400" dirty="0" err="1"/>
              <a:t>identity</a:t>
            </a:r>
            <a:r>
              <a:rPr lang="fr-FR" sz="1400" dirty="0"/>
              <a:t> of </a:t>
            </a:r>
            <a:r>
              <a:rPr lang="fr-FR" sz="1400" dirty="0" err="1"/>
              <a:t>represented</a:t>
            </a:r>
            <a:r>
              <a:rPr lang="fr-FR" sz="1400" dirty="0"/>
              <a:t> </a:t>
            </a:r>
            <a:r>
              <a:rPr lang="fr-FR" sz="1400" dirty="0" err="1" smtClean="0"/>
              <a:t>object</a:t>
            </a:r>
            <a:endParaRPr lang="fr-FR" sz="1400" dirty="0" smtClean="0">
              <a:latin typeface="+mj-lt"/>
              <a:cs typeface="Times New Roman" pitchFamily="18" charset="0"/>
            </a:endParaRPr>
          </a:p>
          <a:p>
            <a:pPr eaLnBrk="1" hangingPunct="1">
              <a:defRPr/>
            </a:pPr>
            <a:r>
              <a:rPr lang="fr-FR" sz="1400" dirty="0" smtClean="0">
                <a:latin typeface="+mj-lt"/>
                <a:cs typeface="Times New Roman" pitchFamily="18" charset="0"/>
              </a:rPr>
              <a:t>6 : </a:t>
            </a:r>
            <a:r>
              <a:rPr lang="fr-FR" sz="1400" dirty="0" err="1"/>
              <a:t>With</a:t>
            </a:r>
            <a:r>
              <a:rPr lang="fr-FR" sz="1400" dirty="0"/>
              <a:t> </a:t>
            </a:r>
            <a:r>
              <a:rPr lang="fr-FR" sz="1400" dirty="0" err="1"/>
              <a:t>only</a:t>
            </a:r>
            <a:r>
              <a:rPr lang="fr-FR" sz="1400" dirty="0"/>
              <a:t> verbal identification of the </a:t>
            </a:r>
            <a:r>
              <a:rPr lang="fr-FR" sz="1400" dirty="0" err="1"/>
              <a:t>represented</a:t>
            </a:r>
            <a:r>
              <a:rPr lang="fr-FR" sz="1400" dirty="0"/>
              <a:t> </a:t>
            </a:r>
            <a:r>
              <a:rPr lang="fr-FR" sz="1400" dirty="0" err="1"/>
              <a:t>object</a:t>
            </a:r>
            <a:r>
              <a:rPr lang="fr-FR" sz="1400" dirty="0"/>
              <a:t>, </a:t>
            </a:r>
            <a:r>
              <a:rPr lang="fr-FR" sz="1400" dirty="0" err="1"/>
              <a:t>without</a:t>
            </a:r>
            <a:r>
              <a:rPr lang="fr-FR" sz="1400" dirty="0"/>
              <a:t> use</a:t>
            </a:r>
            <a:endParaRPr lang="fr-FR" sz="1400" dirty="0">
              <a:ea typeface="Calibri" pitchFamily="34" charset="0"/>
              <a:cs typeface="Times New Roman" pitchFamily="18" charset="0"/>
            </a:endParaRPr>
          </a:p>
          <a:p>
            <a:pPr eaLnBrk="1" hangingPunct="1">
              <a:defRPr/>
            </a:pPr>
            <a:endParaRPr lang="fr-FR" sz="1400" dirty="0" smtClean="0">
              <a:latin typeface="+mj-lt"/>
              <a:cs typeface="Times New Roman" pitchFamily="18" charset="0"/>
            </a:endParaRPr>
          </a:p>
          <a:p>
            <a:pPr eaLnBrk="1" hangingPunct="1">
              <a:defRPr/>
            </a:pPr>
            <a:endParaRPr lang="fr-FR" sz="1400" dirty="0" smtClean="0">
              <a:latin typeface="+mj-lt"/>
              <a:cs typeface="Times New Roman" pitchFamily="18" charset="0"/>
            </a:endParaRPr>
          </a:p>
        </p:txBody>
      </p:sp>
      <p:sp>
        <p:nvSpPr>
          <p:cNvPr id="11" name="Zone de texte 3"/>
          <p:cNvSpPr txBox="1">
            <a:spLocks noChangeArrowheads="1"/>
          </p:cNvSpPr>
          <p:nvPr/>
        </p:nvSpPr>
        <p:spPr bwMode="auto">
          <a:xfrm>
            <a:off x="6876256" y="1628800"/>
            <a:ext cx="1079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400" dirty="0"/>
              <a:t>* : p &lt; .05</a:t>
            </a:r>
          </a:p>
        </p:txBody>
      </p:sp>
    </p:spTree>
    <p:extLst>
      <p:ext uri="{BB962C8B-B14F-4D97-AF65-F5344CB8AC3E}">
        <p14:creationId xmlns:p14="http://schemas.microsoft.com/office/powerpoint/2010/main" val="3824580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0" y="475526"/>
            <a:ext cx="9144000"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smtClean="0"/>
              <a:t>6. </a:t>
            </a:r>
            <a:r>
              <a:rPr lang="fr-FR" sz="3200" dirty="0" err="1" smtClean="0"/>
              <a:t>Results</a:t>
            </a:r>
            <a:r>
              <a:rPr lang="fr-FR" sz="3200" dirty="0" smtClean="0"/>
              <a:t> : </a:t>
            </a:r>
            <a:r>
              <a:rPr lang="fr-FR" sz="3200" dirty="0" err="1"/>
              <a:t>Complexity</a:t>
            </a:r>
            <a:r>
              <a:rPr lang="fr-FR" sz="3200" dirty="0"/>
              <a:t> of </a:t>
            </a:r>
            <a:r>
              <a:rPr lang="fr-FR" sz="3200" dirty="0" smtClean="0"/>
              <a:t>verbal </a:t>
            </a:r>
            <a:r>
              <a:rPr lang="fr-FR" sz="3200" dirty="0" err="1" smtClean="0"/>
              <a:t>shared</a:t>
            </a:r>
            <a:r>
              <a:rPr lang="fr-FR" sz="3200" dirty="0" smtClean="0"/>
              <a:t> </a:t>
            </a:r>
            <a:r>
              <a:rPr lang="fr-FR" sz="3200" dirty="0" err="1" smtClean="0"/>
              <a:t>meanings</a:t>
            </a:r>
            <a:r>
              <a:rPr lang="fr-FR" sz="3200" dirty="0" smtClean="0"/>
              <a:t> in </a:t>
            </a:r>
            <a:r>
              <a:rPr lang="fr-FR" sz="3200" dirty="0" err="1" smtClean="0"/>
              <a:t>humoristic</a:t>
            </a:r>
            <a:r>
              <a:rPr lang="fr-FR" sz="3200" dirty="0" smtClean="0"/>
              <a:t> </a:t>
            </a:r>
            <a:r>
              <a:rPr lang="fr-FR" sz="3200" dirty="0" err="1" smtClean="0"/>
              <a:t>play</a:t>
            </a:r>
            <a:endParaRPr lang="fr-FR" sz="3200" dirty="0">
              <a:solidFill>
                <a:schemeClr val="tx1"/>
              </a:solidFill>
            </a:endParaRPr>
          </a:p>
          <a:p>
            <a:pPr algn="l"/>
            <a:r>
              <a:rPr lang="fr-FR" sz="3200" dirty="0" smtClean="0">
                <a:solidFill>
                  <a:schemeClr val="tx1"/>
                </a:solidFill>
                <a:latin typeface="Arial" pitchFamily="34" charset="0"/>
                <a:cs typeface="Arial" pitchFamily="34" charset="0"/>
              </a:rPr>
              <a:t> </a:t>
            </a:r>
            <a:endParaRPr lang="fr-FR" sz="32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14</a:t>
            </a:fld>
            <a:endParaRPr lang="fr-FR" dirty="0"/>
          </a:p>
        </p:txBody>
      </p:sp>
      <p:sp>
        <p:nvSpPr>
          <p:cNvPr id="6" name="Titre 1"/>
          <p:cNvSpPr txBox="1">
            <a:spLocks/>
          </p:cNvSpPr>
          <p:nvPr/>
        </p:nvSpPr>
        <p:spPr>
          <a:xfrm>
            <a:off x="457200" y="1196661"/>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err="1" smtClean="0">
                <a:solidFill>
                  <a:srgbClr val="FF0000"/>
                </a:solidFill>
              </a:rPr>
              <a:t>Mean</a:t>
            </a:r>
            <a:r>
              <a:rPr lang="fr-FR" sz="3200" dirty="0" smtClean="0">
                <a:solidFill>
                  <a:srgbClr val="FF0000"/>
                </a:solidFill>
              </a:rPr>
              <a:t> </a:t>
            </a:r>
            <a:r>
              <a:rPr lang="fr-FR" sz="3200" dirty="0" err="1" smtClean="0">
                <a:solidFill>
                  <a:srgbClr val="FF0000"/>
                </a:solidFill>
              </a:rPr>
              <a:t>number</a:t>
            </a:r>
            <a:r>
              <a:rPr lang="fr-FR" sz="3200" dirty="0" smtClean="0">
                <a:solidFill>
                  <a:srgbClr val="FF0000"/>
                </a:solidFill>
              </a:rPr>
              <a:t> of </a:t>
            </a:r>
            <a:r>
              <a:rPr lang="fr-FR" sz="3200" dirty="0" err="1" smtClean="0">
                <a:solidFill>
                  <a:srgbClr val="FF0000"/>
                </a:solidFill>
              </a:rPr>
              <a:t>substituted</a:t>
            </a:r>
            <a:r>
              <a:rPr lang="fr-FR" sz="3200" dirty="0" smtClean="0">
                <a:solidFill>
                  <a:srgbClr val="FF0000"/>
                </a:solidFill>
              </a:rPr>
              <a:t> uses</a:t>
            </a:r>
          </a:p>
          <a:p>
            <a:pPr algn="l"/>
            <a:endParaRPr lang="fr-FR" sz="3200" dirty="0" smtClean="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buFont typeface="Wingdings" pitchFamily="2" charset="2"/>
              <a:buChar char="Ø"/>
              <a:defRPr/>
            </a:pPr>
            <a:endParaRPr lang="fr-FR" sz="1200" dirty="0" smtClean="0">
              <a:solidFill>
                <a:srgbClr val="FF4343"/>
              </a:solidFill>
              <a:cs typeface="Arial" pitchFamily="34" charset="0"/>
            </a:endParaRPr>
          </a:p>
          <a:p>
            <a:pPr algn="l">
              <a:buFont typeface="Wingdings" pitchFamily="2" charset="2"/>
              <a:buChar char="Ø"/>
              <a:defRPr/>
            </a:pPr>
            <a:endParaRPr lang="fr-FR" sz="1200" dirty="0">
              <a:solidFill>
                <a:srgbClr val="FF4343"/>
              </a:solidFill>
              <a:cs typeface="Arial" pitchFamily="34" charset="0"/>
            </a:endParaRPr>
          </a:p>
          <a:p>
            <a:pPr algn="l">
              <a:buFont typeface="Wingdings" pitchFamily="2" charset="2"/>
              <a:buChar char="Ø"/>
              <a:defRPr/>
            </a:pPr>
            <a:endParaRPr lang="fr-FR" sz="1200" dirty="0" smtClean="0">
              <a:solidFill>
                <a:srgbClr val="FF4343"/>
              </a:solidFill>
              <a:cs typeface="Arial" pitchFamily="34" charset="0"/>
            </a:endParaRPr>
          </a:p>
          <a:p>
            <a:pPr algn="l">
              <a:buFont typeface="Wingdings" pitchFamily="2" charset="2"/>
              <a:buChar char="Ø"/>
              <a:defRPr/>
            </a:pPr>
            <a:endParaRPr lang="fr-FR" sz="1200" dirty="0" smtClean="0">
              <a:solidFill>
                <a:srgbClr val="FF4343"/>
              </a:solidFill>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
        <p:nvSpPr>
          <p:cNvPr id="11" name="Zone de texte 3"/>
          <p:cNvSpPr txBox="1">
            <a:spLocks noChangeArrowheads="1"/>
          </p:cNvSpPr>
          <p:nvPr/>
        </p:nvSpPr>
        <p:spPr bwMode="auto">
          <a:xfrm>
            <a:off x="6300192" y="2122934"/>
            <a:ext cx="1079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400" dirty="0"/>
              <a:t>* : p &lt; .05</a:t>
            </a:r>
          </a:p>
        </p:txBody>
      </p:sp>
      <p:graphicFrame>
        <p:nvGraphicFramePr>
          <p:cNvPr id="12" name="Espace réservé du contenu 6"/>
          <p:cNvGraphicFramePr>
            <a:graphicFrameLocks noGrp="1"/>
          </p:cNvGraphicFramePr>
          <p:nvPr>
            <p:ph idx="1"/>
            <p:extLst>
              <p:ext uri="{D42A27DB-BD31-4B8C-83A1-F6EECF244321}">
                <p14:modId xmlns:p14="http://schemas.microsoft.com/office/powerpoint/2010/main" val="2824573598"/>
              </p:ext>
            </p:extLst>
          </p:nvPr>
        </p:nvGraphicFramePr>
        <p:xfrm>
          <a:off x="683568" y="1916832"/>
          <a:ext cx="6740525" cy="3456384"/>
        </p:xfrm>
        <a:graphic>
          <a:graphicData uri="http://schemas.openxmlformats.org/drawingml/2006/chart">
            <c:chart xmlns:c="http://schemas.openxmlformats.org/drawingml/2006/chart" xmlns:r="http://schemas.openxmlformats.org/officeDocument/2006/relationships" r:id="rId3"/>
          </a:graphicData>
        </a:graphic>
      </p:graphicFrame>
      <p:sp>
        <p:nvSpPr>
          <p:cNvPr id="13" name="ZoneTexte 2"/>
          <p:cNvSpPr txBox="1">
            <a:spLocks noChangeArrowheads="1"/>
          </p:cNvSpPr>
          <p:nvPr/>
        </p:nvSpPr>
        <p:spPr bwMode="auto">
          <a:xfrm>
            <a:off x="2843808" y="3284984"/>
            <a:ext cx="265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a:t>*</a:t>
            </a:r>
          </a:p>
        </p:txBody>
      </p:sp>
      <p:sp>
        <p:nvSpPr>
          <p:cNvPr id="14" name="ZoneTexte 9"/>
          <p:cNvSpPr txBox="1">
            <a:spLocks noChangeArrowheads="1"/>
          </p:cNvSpPr>
          <p:nvPr/>
        </p:nvSpPr>
        <p:spPr bwMode="auto">
          <a:xfrm>
            <a:off x="4904383" y="1965772"/>
            <a:ext cx="28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a:t>*</a:t>
            </a:r>
          </a:p>
        </p:txBody>
      </p:sp>
      <p:sp>
        <p:nvSpPr>
          <p:cNvPr id="15" name="Zone de texte 2"/>
          <p:cNvSpPr txBox="1">
            <a:spLocks noChangeArrowheads="1"/>
          </p:cNvSpPr>
          <p:nvPr/>
        </p:nvSpPr>
        <p:spPr bwMode="auto">
          <a:xfrm>
            <a:off x="0" y="5234534"/>
            <a:ext cx="5508104" cy="1592263"/>
          </a:xfrm>
          <a:prstGeom prst="rect">
            <a:avLst/>
          </a:prstGeom>
          <a:solidFill>
            <a:schemeClr val="bg1"/>
          </a:solidFill>
          <a:ln w="9525">
            <a:solidFill>
              <a:schemeClr val="tx1"/>
            </a:solidFill>
            <a:miter lim="800000"/>
            <a:headEnd/>
            <a:tailEnd/>
          </a:ln>
        </p:spPr>
        <p:txBody>
          <a:bodyPr wrap="none"/>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fr-FR" sz="1400" dirty="0" err="1" smtClean="0">
                <a:latin typeface="+mj-lt"/>
                <a:cs typeface="Times New Roman" pitchFamily="18" charset="0"/>
              </a:rPr>
              <a:t>Legend</a:t>
            </a:r>
            <a:r>
              <a:rPr lang="fr-FR" sz="1400" dirty="0" smtClean="0">
                <a:latin typeface="+mj-lt"/>
                <a:cs typeface="Times New Roman" pitchFamily="18" charset="0"/>
              </a:rPr>
              <a:t> of </a:t>
            </a:r>
            <a:r>
              <a:rPr lang="fr-FR" sz="1400" dirty="0" err="1" smtClean="0">
                <a:latin typeface="+mj-lt"/>
                <a:cs typeface="Times New Roman" pitchFamily="18" charset="0"/>
              </a:rPr>
              <a:t>levels</a:t>
            </a:r>
            <a:r>
              <a:rPr lang="fr-FR" sz="1400" dirty="0" smtClean="0">
                <a:latin typeface="+mj-lt"/>
                <a:cs typeface="Times New Roman" pitchFamily="18" charset="0"/>
              </a:rPr>
              <a:t>: </a:t>
            </a:r>
          </a:p>
          <a:p>
            <a:pPr eaLnBrk="1" hangingPunct="1">
              <a:defRPr/>
            </a:pPr>
            <a:r>
              <a:rPr lang="fr-FR" sz="1400" dirty="0" smtClean="0">
                <a:latin typeface="+mj-lt"/>
                <a:cs typeface="Times New Roman" pitchFamily="18" charset="0"/>
              </a:rPr>
              <a:t>1 : </a:t>
            </a:r>
            <a:r>
              <a:rPr lang="fr-FR" sz="1400" dirty="0" err="1" smtClean="0">
                <a:latin typeface="+mj-lt"/>
                <a:cs typeface="Times New Roman" pitchFamily="18" charset="0"/>
              </a:rPr>
              <a:t>without</a:t>
            </a:r>
            <a:r>
              <a:rPr lang="fr-FR" sz="1400" dirty="0" smtClean="0">
                <a:latin typeface="+mj-lt"/>
                <a:cs typeface="Times New Roman" pitchFamily="18" charset="0"/>
              </a:rPr>
              <a:t> </a:t>
            </a:r>
            <a:r>
              <a:rPr lang="fr-FR" sz="1400" dirty="0" err="1" smtClean="0">
                <a:latin typeface="+mj-lt"/>
                <a:cs typeface="Times New Roman" pitchFamily="18" charset="0"/>
              </a:rPr>
              <a:t>verbalization</a:t>
            </a:r>
            <a:endParaRPr lang="fr-FR" sz="1400" dirty="0">
              <a:latin typeface="+mj-lt"/>
              <a:cs typeface="Times New Roman" pitchFamily="18" charset="0"/>
            </a:endParaRPr>
          </a:p>
          <a:p>
            <a:pPr eaLnBrk="1" hangingPunct="1">
              <a:defRPr/>
            </a:pPr>
            <a:r>
              <a:rPr lang="fr-FR" sz="1400" dirty="0" smtClean="0">
                <a:latin typeface="+mj-lt"/>
                <a:cs typeface="Times New Roman" pitchFamily="18" charset="0"/>
              </a:rPr>
              <a:t>2 : </a:t>
            </a:r>
            <a:r>
              <a:rPr lang="fr-FR" sz="1400" dirty="0" err="1"/>
              <a:t>With</a:t>
            </a:r>
            <a:r>
              <a:rPr lang="fr-FR" sz="1400" dirty="0"/>
              <a:t> </a:t>
            </a:r>
            <a:r>
              <a:rPr lang="fr-FR" sz="1400" dirty="0" err="1"/>
              <a:t>conventinal</a:t>
            </a:r>
            <a:r>
              <a:rPr lang="fr-FR" sz="1400" dirty="0"/>
              <a:t> </a:t>
            </a:r>
            <a:r>
              <a:rPr lang="fr-FR" sz="1400" dirty="0" err="1"/>
              <a:t>verbalization</a:t>
            </a:r>
            <a:r>
              <a:rPr lang="fr-FR" sz="1400" dirty="0"/>
              <a:t> and </a:t>
            </a:r>
            <a:r>
              <a:rPr lang="fr-FR" sz="1400" dirty="0" err="1"/>
              <a:t>incongruous</a:t>
            </a:r>
            <a:r>
              <a:rPr lang="fr-FR" sz="1400" dirty="0"/>
              <a:t> nomination</a:t>
            </a:r>
            <a:endParaRPr lang="fr-FR" sz="1400" dirty="0">
              <a:ea typeface="Calibri" pitchFamily="34" charset="0"/>
              <a:cs typeface="Times New Roman" pitchFamily="18" charset="0"/>
            </a:endParaRPr>
          </a:p>
          <a:p>
            <a:pPr eaLnBrk="1" hangingPunct="1">
              <a:defRPr/>
            </a:pPr>
            <a:r>
              <a:rPr lang="fr-FR" sz="1400" dirty="0" smtClean="0">
                <a:latin typeface="+mj-lt"/>
                <a:cs typeface="Times New Roman" pitchFamily="18" charset="0"/>
              </a:rPr>
              <a:t>3 : </a:t>
            </a:r>
            <a:r>
              <a:rPr lang="fr-FR" sz="1400" dirty="0" err="1"/>
              <a:t>With</a:t>
            </a:r>
            <a:r>
              <a:rPr lang="fr-FR" sz="1400" dirty="0"/>
              <a:t> non </a:t>
            </a:r>
            <a:r>
              <a:rPr lang="fr-FR" sz="1400" dirty="0" err="1"/>
              <a:t>specific</a:t>
            </a:r>
            <a:r>
              <a:rPr lang="fr-FR" sz="1400" dirty="0"/>
              <a:t> </a:t>
            </a:r>
            <a:r>
              <a:rPr lang="fr-FR" sz="1400" dirty="0" err="1" smtClean="0"/>
              <a:t>verbalizations</a:t>
            </a:r>
            <a:endParaRPr lang="fr-FR" sz="1400" dirty="0" smtClean="0">
              <a:latin typeface="+mj-lt"/>
              <a:cs typeface="Times New Roman" pitchFamily="18" charset="0"/>
            </a:endParaRPr>
          </a:p>
          <a:p>
            <a:pPr eaLnBrk="1" hangingPunct="1">
              <a:defRPr/>
            </a:pPr>
            <a:r>
              <a:rPr lang="fr-FR" sz="1400" dirty="0" smtClean="0">
                <a:latin typeface="+mj-lt"/>
                <a:cs typeface="Times New Roman" pitchFamily="18" charset="0"/>
              </a:rPr>
              <a:t>4 : </a:t>
            </a:r>
            <a:r>
              <a:rPr lang="fr-FR" sz="1400" dirty="0" err="1"/>
              <a:t>With</a:t>
            </a:r>
            <a:r>
              <a:rPr lang="fr-FR" sz="1400" dirty="0"/>
              <a:t> </a:t>
            </a:r>
            <a:r>
              <a:rPr lang="fr-FR" sz="1400" dirty="0" err="1"/>
              <a:t>verbalization</a:t>
            </a:r>
            <a:r>
              <a:rPr lang="fr-FR" sz="1400" dirty="0"/>
              <a:t> </a:t>
            </a:r>
            <a:r>
              <a:rPr lang="fr-FR" sz="1400" dirty="0" err="1"/>
              <a:t>which</a:t>
            </a:r>
            <a:r>
              <a:rPr lang="fr-FR" sz="1400" dirty="0"/>
              <a:t> </a:t>
            </a:r>
            <a:r>
              <a:rPr lang="fr-FR" sz="1400" dirty="0" err="1"/>
              <a:t>emphasize</a:t>
            </a:r>
            <a:r>
              <a:rPr lang="fr-FR" sz="1400" dirty="0"/>
              <a:t> the </a:t>
            </a:r>
            <a:r>
              <a:rPr lang="fr-FR" sz="1400" dirty="0" smtClean="0"/>
              <a:t>actions</a:t>
            </a:r>
            <a:r>
              <a:rPr lang="fr-FR" sz="1400" dirty="0" smtClean="0">
                <a:latin typeface="+mj-lt"/>
                <a:cs typeface="Times New Roman" pitchFamily="18" charset="0"/>
              </a:rPr>
              <a:t> </a:t>
            </a:r>
          </a:p>
          <a:p>
            <a:pPr eaLnBrk="1" hangingPunct="1">
              <a:defRPr/>
            </a:pPr>
            <a:r>
              <a:rPr lang="fr-FR" sz="1400" dirty="0" smtClean="0">
                <a:latin typeface="+mj-lt"/>
                <a:cs typeface="Times New Roman" pitchFamily="18" charset="0"/>
              </a:rPr>
              <a:t>5 : </a:t>
            </a:r>
            <a:r>
              <a:rPr lang="fr-FR" sz="1400" dirty="0" err="1"/>
              <a:t>With</a:t>
            </a:r>
            <a:r>
              <a:rPr lang="fr-FR" sz="1400" dirty="0"/>
              <a:t> </a:t>
            </a:r>
            <a:r>
              <a:rPr lang="fr-FR" sz="1400" dirty="0" err="1"/>
              <a:t>verbalization</a:t>
            </a:r>
            <a:r>
              <a:rPr lang="fr-FR" sz="1400" dirty="0"/>
              <a:t> </a:t>
            </a:r>
            <a:r>
              <a:rPr lang="fr-FR" sz="1400" dirty="0" err="1"/>
              <a:t>which</a:t>
            </a:r>
            <a:r>
              <a:rPr lang="fr-FR" sz="1400" dirty="0"/>
              <a:t> </a:t>
            </a:r>
            <a:r>
              <a:rPr lang="fr-FR" sz="1400" dirty="0" err="1"/>
              <a:t>specified</a:t>
            </a:r>
            <a:r>
              <a:rPr lang="fr-FR" sz="1400" dirty="0"/>
              <a:t> </a:t>
            </a:r>
            <a:r>
              <a:rPr lang="fr-FR" sz="1400" dirty="0" err="1"/>
              <a:t>identity</a:t>
            </a:r>
            <a:r>
              <a:rPr lang="fr-FR" sz="1400" dirty="0"/>
              <a:t> of </a:t>
            </a:r>
            <a:r>
              <a:rPr lang="fr-FR" sz="1400" dirty="0" err="1"/>
              <a:t>represented</a:t>
            </a:r>
            <a:r>
              <a:rPr lang="fr-FR" sz="1400" dirty="0"/>
              <a:t> </a:t>
            </a:r>
            <a:r>
              <a:rPr lang="fr-FR" sz="1400" dirty="0" err="1" smtClean="0"/>
              <a:t>object</a:t>
            </a:r>
            <a:endParaRPr lang="fr-FR" sz="1400" dirty="0" smtClean="0">
              <a:latin typeface="+mj-lt"/>
              <a:cs typeface="Times New Roman" pitchFamily="18" charset="0"/>
            </a:endParaRPr>
          </a:p>
          <a:p>
            <a:pPr eaLnBrk="1" hangingPunct="1">
              <a:defRPr/>
            </a:pPr>
            <a:r>
              <a:rPr lang="fr-FR" sz="1400" dirty="0" smtClean="0">
                <a:latin typeface="+mj-lt"/>
                <a:cs typeface="Times New Roman" pitchFamily="18" charset="0"/>
              </a:rPr>
              <a:t>6 : </a:t>
            </a:r>
            <a:r>
              <a:rPr lang="fr-FR" sz="1400" dirty="0" err="1"/>
              <a:t>With</a:t>
            </a:r>
            <a:r>
              <a:rPr lang="fr-FR" sz="1400" dirty="0"/>
              <a:t> </a:t>
            </a:r>
            <a:r>
              <a:rPr lang="fr-FR" sz="1400" dirty="0" err="1"/>
              <a:t>only</a:t>
            </a:r>
            <a:r>
              <a:rPr lang="fr-FR" sz="1400" dirty="0"/>
              <a:t> verbal identification of the </a:t>
            </a:r>
            <a:r>
              <a:rPr lang="fr-FR" sz="1400" dirty="0" err="1"/>
              <a:t>represented</a:t>
            </a:r>
            <a:r>
              <a:rPr lang="fr-FR" sz="1400" dirty="0"/>
              <a:t> </a:t>
            </a:r>
            <a:r>
              <a:rPr lang="fr-FR" sz="1400" dirty="0" err="1"/>
              <a:t>object</a:t>
            </a:r>
            <a:r>
              <a:rPr lang="fr-FR" sz="1400" dirty="0"/>
              <a:t>, </a:t>
            </a:r>
            <a:r>
              <a:rPr lang="fr-FR" sz="1400" dirty="0" err="1"/>
              <a:t>without</a:t>
            </a:r>
            <a:r>
              <a:rPr lang="fr-FR" sz="1400" dirty="0"/>
              <a:t> use</a:t>
            </a:r>
            <a:endParaRPr lang="fr-FR" sz="1400" dirty="0">
              <a:ea typeface="Calibri" pitchFamily="34" charset="0"/>
              <a:cs typeface="Times New Roman" pitchFamily="18" charset="0"/>
            </a:endParaRPr>
          </a:p>
          <a:p>
            <a:pPr eaLnBrk="1" hangingPunct="1">
              <a:defRPr/>
            </a:pPr>
            <a:endParaRPr lang="fr-FR" sz="1400" dirty="0" smtClean="0">
              <a:latin typeface="+mj-lt"/>
              <a:cs typeface="Times New Roman" pitchFamily="18" charset="0"/>
            </a:endParaRPr>
          </a:p>
          <a:p>
            <a:pPr eaLnBrk="1" hangingPunct="1">
              <a:defRPr/>
            </a:pPr>
            <a:endParaRPr lang="fr-FR" sz="1400" dirty="0" smtClean="0">
              <a:latin typeface="+mj-lt"/>
              <a:cs typeface="Times New Roman" pitchFamily="18" charset="0"/>
            </a:endParaRPr>
          </a:p>
        </p:txBody>
      </p:sp>
    </p:spTree>
    <p:extLst>
      <p:ext uri="{BB962C8B-B14F-4D97-AF65-F5344CB8AC3E}">
        <p14:creationId xmlns:p14="http://schemas.microsoft.com/office/powerpoint/2010/main" val="1347404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606453"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smtClean="0"/>
              <a:t>6. </a:t>
            </a:r>
            <a:r>
              <a:rPr lang="fr-FR" sz="3200" dirty="0" err="1" smtClean="0"/>
              <a:t>Results</a:t>
            </a:r>
            <a:r>
              <a:rPr lang="fr-FR" sz="3200" dirty="0" smtClean="0"/>
              <a:t> : </a:t>
            </a:r>
            <a:r>
              <a:rPr lang="fr-FR" sz="3200" dirty="0" err="1"/>
              <a:t>Complexity</a:t>
            </a:r>
            <a:r>
              <a:rPr lang="fr-FR" sz="3200" dirty="0"/>
              <a:t> of </a:t>
            </a:r>
            <a:r>
              <a:rPr lang="fr-FR" sz="3200" dirty="0" smtClean="0"/>
              <a:t>verbal </a:t>
            </a:r>
            <a:r>
              <a:rPr lang="fr-FR" sz="3200" dirty="0" err="1" smtClean="0"/>
              <a:t>shared</a:t>
            </a:r>
            <a:r>
              <a:rPr lang="fr-FR" sz="3200" dirty="0" smtClean="0"/>
              <a:t> </a:t>
            </a:r>
            <a:r>
              <a:rPr lang="fr-FR" sz="3200" dirty="0" err="1" smtClean="0"/>
              <a:t>meanings</a:t>
            </a:r>
            <a:r>
              <a:rPr lang="fr-FR" sz="3200" dirty="0" smtClean="0"/>
              <a:t> in </a:t>
            </a:r>
            <a:r>
              <a:rPr lang="fr-FR" sz="3200" dirty="0" err="1" smtClean="0"/>
              <a:t>meal</a:t>
            </a:r>
            <a:r>
              <a:rPr lang="fr-FR" sz="3200" dirty="0" smtClean="0"/>
              <a:t> </a:t>
            </a:r>
            <a:r>
              <a:rPr lang="fr-FR" sz="3200" dirty="0" err="1" smtClean="0"/>
              <a:t>play</a:t>
            </a:r>
            <a:endParaRPr lang="fr-FR" sz="3200" dirty="0">
              <a:solidFill>
                <a:schemeClr val="tx1"/>
              </a:solidFill>
            </a:endParaRPr>
          </a:p>
          <a:p>
            <a:pPr algn="l"/>
            <a:r>
              <a:rPr lang="fr-FR" sz="3200" dirty="0" smtClean="0">
                <a:solidFill>
                  <a:schemeClr val="tx1"/>
                </a:solidFill>
                <a:latin typeface="Arial" pitchFamily="34" charset="0"/>
                <a:cs typeface="Arial" pitchFamily="34" charset="0"/>
              </a:rPr>
              <a:t> </a:t>
            </a:r>
            <a:endParaRPr lang="fr-FR" sz="32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15</a:t>
            </a:fld>
            <a:endParaRPr lang="fr-FR" dirty="0"/>
          </a:p>
        </p:txBody>
      </p:sp>
      <p:sp>
        <p:nvSpPr>
          <p:cNvPr id="6" name="Titre 1"/>
          <p:cNvSpPr txBox="1">
            <a:spLocks/>
          </p:cNvSpPr>
          <p:nvPr/>
        </p:nvSpPr>
        <p:spPr>
          <a:xfrm>
            <a:off x="457200" y="1196661"/>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err="1" smtClean="0">
                <a:solidFill>
                  <a:srgbClr val="FF0000"/>
                </a:solidFill>
              </a:rPr>
              <a:t>Mean</a:t>
            </a:r>
            <a:r>
              <a:rPr lang="fr-FR" sz="3200" dirty="0" smtClean="0">
                <a:solidFill>
                  <a:srgbClr val="FF0000"/>
                </a:solidFill>
              </a:rPr>
              <a:t> </a:t>
            </a:r>
            <a:r>
              <a:rPr lang="fr-FR" sz="3200" dirty="0" err="1" smtClean="0">
                <a:solidFill>
                  <a:srgbClr val="FF0000"/>
                </a:solidFill>
              </a:rPr>
              <a:t>number</a:t>
            </a:r>
            <a:r>
              <a:rPr lang="fr-FR" sz="3200" dirty="0" smtClean="0">
                <a:solidFill>
                  <a:srgbClr val="FF0000"/>
                </a:solidFill>
              </a:rPr>
              <a:t> of </a:t>
            </a:r>
            <a:r>
              <a:rPr lang="fr-FR" sz="3200" dirty="0" err="1" smtClean="0">
                <a:solidFill>
                  <a:srgbClr val="FF0000"/>
                </a:solidFill>
              </a:rPr>
              <a:t>substituted</a:t>
            </a:r>
            <a:r>
              <a:rPr lang="fr-FR" sz="3200" dirty="0" smtClean="0">
                <a:solidFill>
                  <a:srgbClr val="FF0000"/>
                </a:solidFill>
              </a:rPr>
              <a:t> uses</a:t>
            </a:r>
          </a:p>
          <a:p>
            <a:pPr algn="l"/>
            <a:endParaRPr lang="fr-FR" sz="3200" dirty="0" smtClean="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buFont typeface="Wingdings" pitchFamily="2" charset="2"/>
              <a:buChar char="Ø"/>
              <a:defRPr/>
            </a:pPr>
            <a:endParaRPr lang="fr-FR" sz="1200" dirty="0" smtClean="0">
              <a:solidFill>
                <a:srgbClr val="FF4343"/>
              </a:solidFill>
              <a:cs typeface="Arial" pitchFamily="34" charset="0"/>
            </a:endParaRPr>
          </a:p>
          <a:p>
            <a:pPr algn="l">
              <a:buFont typeface="Wingdings" pitchFamily="2" charset="2"/>
              <a:buChar char="Ø"/>
              <a:defRPr/>
            </a:pPr>
            <a:endParaRPr lang="fr-FR" sz="1200" dirty="0">
              <a:solidFill>
                <a:srgbClr val="FF4343"/>
              </a:solidFill>
              <a:cs typeface="Arial" pitchFamily="34" charset="0"/>
            </a:endParaRPr>
          </a:p>
          <a:p>
            <a:pPr algn="l">
              <a:buFont typeface="Wingdings" pitchFamily="2" charset="2"/>
              <a:buChar char="Ø"/>
              <a:defRPr/>
            </a:pPr>
            <a:endParaRPr lang="fr-FR" sz="1200" dirty="0" smtClean="0">
              <a:solidFill>
                <a:srgbClr val="FF4343"/>
              </a:solidFill>
              <a:cs typeface="Arial" pitchFamily="34" charset="0"/>
            </a:endParaRPr>
          </a:p>
          <a:p>
            <a:pPr algn="l">
              <a:buFont typeface="Wingdings" pitchFamily="2" charset="2"/>
              <a:buChar char="Ø"/>
              <a:defRPr/>
            </a:pPr>
            <a:endParaRPr lang="fr-FR" sz="1200" dirty="0" smtClean="0">
              <a:solidFill>
                <a:srgbClr val="FF4343"/>
              </a:solidFill>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
        <p:nvSpPr>
          <p:cNvPr id="11" name="Zone de texte 3"/>
          <p:cNvSpPr txBox="1">
            <a:spLocks noChangeArrowheads="1"/>
          </p:cNvSpPr>
          <p:nvPr/>
        </p:nvSpPr>
        <p:spPr bwMode="auto">
          <a:xfrm>
            <a:off x="6948264" y="1856061"/>
            <a:ext cx="1079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400" dirty="0"/>
              <a:t>* : p &lt; .05</a:t>
            </a:r>
          </a:p>
        </p:txBody>
      </p:sp>
      <p:graphicFrame>
        <p:nvGraphicFramePr>
          <p:cNvPr id="17" name="Graphique 4"/>
          <p:cNvGraphicFramePr>
            <a:graphicFrameLocks/>
          </p:cNvGraphicFramePr>
          <p:nvPr>
            <p:extLst>
              <p:ext uri="{D42A27DB-BD31-4B8C-83A1-F6EECF244321}">
                <p14:modId xmlns:p14="http://schemas.microsoft.com/office/powerpoint/2010/main" val="722140881"/>
              </p:ext>
            </p:extLst>
          </p:nvPr>
        </p:nvGraphicFramePr>
        <p:xfrm>
          <a:off x="1115616" y="2149581"/>
          <a:ext cx="6700837" cy="3432049"/>
        </p:xfrm>
        <a:graphic>
          <a:graphicData uri="http://schemas.openxmlformats.org/drawingml/2006/chart">
            <c:chart xmlns:c="http://schemas.openxmlformats.org/drawingml/2006/chart" xmlns:r="http://schemas.openxmlformats.org/officeDocument/2006/relationships" r:id="rId3"/>
          </a:graphicData>
        </a:graphic>
      </p:graphicFrame>
      <p:sp>
        <p:nvSpPr>
          <p:cNvPr id="18" name="ZoneTexte 5"/>
          <p:cNvSpPr txBox="1">
            <a:spLocks noChangeArrowheads="1"/>
          </p:cNvSpPr>
          <p:nvPr/>
        </p:nvSpPr>
        <p:spPr bwMode="auto">
          <a:xfrm>
            <a:off x="1979712" y="2060848"/>
            <a:ext cx="280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dirty="0"/>
              <a:t>*</a:t>
            </a:r>
          </a:p>
        </p:txBody>
      </p:sp>
      <p:sp>
        <p:nvSpPr>
          <p:cNvPr id="19" name="ZoneTexte 6"/>
          <p:cNvSpPr txBox="1">
            <a:spLocks noChangeArrowheads="1"/>
          </p:cNvSpPr>
          <p:nvPr/>
        </p:nvSpPr>
        <p:spPr bwMode="auto">
          <a:xfrm>
            <a:off x="4641949" y="2062436"/>
            <a:ext cx="28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a:t>*</a:t>
            </a:r>
          </a:p>
        </p:txBody>
      </p:sp>
      <p:sp>
        <p:nvSpPr>
          <p:cNvPr id="20" name="ZoneTexte 7"/>
          <p:cNvSpPr txBox="1">
            <a:spLocks noChangeArrowheads="1"/>
          </p:cNvSpPr>
          <p:nvPr/>
        </p:nvSpPr>
        <p:spPr bwMode="auto">
          <a:xfrm>
            <a:off x="6332637" y="2438673"/>
            <a:ext cx="28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a:t>*</a:t>
            </a:r>
          </a:p>
        </p:txBody>
      </p:sp>
      <p:sp>
        <p:nvSpPr>
          <p:cNvPr id="21" name="ZoneTexte 8"/>
          <p:cNvSpPr txBox="1">
            <a:spLocks noChangeArrowheads="1"/>
          </p:cNvSpPr>
          <p:nvPr/>
        </p:nvSpPr>
        <p:spPr bwMode="auto">
          <a:xfrm>
            <a:off x="5488087" y="2281511"/>
            <a:ext cx="282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a:t>*</a:t>
            </a:r>
          </a:p>
        </p:txBody>
      </p:sp>
      <p:sp>
        <p:nvSpPr>
          <p:cNvPr id="13" name="Zone de texte 2"/>
          <p:cNvSpPr txBox="1">
            <a:spLocks noChangeArrowheads="1"/>
          </p:cNvSpPr>
          <p:nvPr/>
        </p:nvSpPr>
        <p:spPr bwMode="auto">
          <a:xfrm>
            <a:off x="0" y="5234534"/>
            <a:ext cx="5508104" cy="1592263"/>
          </a:xfrm>
          <a:prstGeom prst="rect">
            <a:avLst/>
          </a:prstGeom>
          <a:solidFill>
            <a:schemeClr val="bg1"/>
          </a:solidFill>
          <a:ln w="9525">
            <a:solidFill>
              <a:schemeClr val="tx1"/>
            </a:solidFill>
            <a:miter lim="800000"/>
            <a:headEnd/>
            <a:tailEnd/>
          </a:ln>
        </p:spPr>
        <p:txBody>
          <a:bodyPr wrap="none"/>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fr-FR" sz="1400" dirty="0" err="1" smtClean="0">
                <a:latin typeface="+mj-lt"/>
                <a:cs typeface="Times New Roman" pitchFamily="18" charset="0"/>
              </a:rPr>
              <a:t>Legend</a:t>
            </a:r>
            <a:r>
              <a:rPr lang="fr-FR" sz="1400" dirty="0" smtClean="0">
                <a:latin typeface="+mj-lt"/>
                <a:cs typeface="Times New Roman" pitchFamily="18" charset="0"/>
              </a:rPr>
              <a:t> of </a:t>
            </a:r>
            <a:r>
              <a:rPr lang="fr-FR" sz="1400" dirty="0" err="1" smtClean="0">
                <a:latin typeface="+mj-lt"/>
                <a:cs typeface="Times New Roman" pitchFamily="18" charset="0"/>
              </a:rPr>
              <a:t>levels</a:t>
            </a:r>
            <a:r>
              <a:rPr lang="fr-FR" sz="1400" dirty="0" smtClean="0">
                <a:latin typeface="+mj-lt"/>
                <a:cs typeface="Times New Roman" pitchFamily="18" charset="0"/>
              </a:rPr>
              <a:t>: </a:t>
            </a:r>
          </a:p>
          <a:p>
            <a:pPr eaLnBrk="1" hangingPunct="1">
              <a:defRPr/>
            </a:pPr>
            <a:r>
              <a:rPr lang="fr-FR" sz="1400" dirty="0" smtClean="0">
                <a:latin typeface="+mj-lt"/>
                <a:cs typeface="Times New Roman" pitchFamily="18" charset="0"/>
              </a:rPr>
              <a:t>1 : </a:t>
            </a:r>
            <a:r>
              <a:rPr lang="fr-FR" sz="1400" dirty="0" err="1" smtClean="0">
                <a:latin typeface="+mj-lt"/>
                <a:cs typeface="Times New Roman" pitchFamily="18" charset="0"/>
              </a:rPr>
              <a:t>without</a:t>
            </a:r>
            <a:r>
              <a:rPr lang="fr-FR" sz="1400" dirty="0" smtClean="0">
                <a:latin typeface="+mj-lt"/>
                <a:cs typeface="Times New Roman" pitchFamily="18" charset="0"/>
              </a:rPr>
              <a:t> </a:t>
            </a:r>
            <a:r>
              <a:rPr lang="fr-FR" sz="1400" dirty="0" err="1" smtClean="0">
                <a:latin typeface="+mj-lt"/>
                <a:cs typeface="Times New Roman" pitchFamily="18" charset="0"/>
              </a:rPr>
              <a:t>verbalization</a:t>
            </a:r>
            <a:endParaRPr lang="fr-FR" sz="1400" dirty="0">
              <a:latin typeface="+mj-lt"/>
              <a:cs typeface="Times New Roman" pitchFamily="18" charset="0"/>
            </a:endParaRPr>
          </a:p>
          <a:p>
            <a:pPr eaLnBrk="1" hangingPunct="1">
              <a:defRPr/>
            </a:pPr>
            <a:r>
              <a:rPr lang="fr-FR" sz="1400" dirty="0" smtClean="0">
                <a:latin typeface="+mj-lt"/>
                <a:cs typeface="Times New Roman" pitchFamily="18" charset="0"/>
              </a:rPr>
              <a:t>2 : </a:t>
            </a:r>
            <a:r>
              <a:rPr lang="fr-FR" sz="1400" dirty="0" err="1"/>
              <a:t>With</a:t>
            </a:r>
            <a:r>
              <a:rPr lang="fr-FR" sz="1400" dirty="0"/>
              <a:t> </a:t>
            </a:r>
            <a:r>
              <a:rPr lang="fr-FR" sz="1400" dirty="0" err="1"/>
              <a:t>conventinal</a:t>
            </a:r>
            <a:r>
              <a:rPr lang="fr-FR" sz="1400" dirty="0"/>
              <a:t> </a:t>
            </a:r>
            <a:r>
              <a:rPr lang="fr-FR" sz="1400" dirty="0" err="1"/>
              <a:t>verbalization</a:t>
            </a:r>
            <a:r>
              <a:rPr lang="fr-FR" sz="1400" dirty="0"/>
              <a:t> and </a:t>
            </a:r>
            <a:r>
              <a:rPr lang="fr-FR" sz="1400" dirty="0" err="1"/>
              <a:t>incongruous</a:t>
            </a:r>
            <a:r>
              <a:rPr lang="fr-FR" sz="1400" dirty="0"/>
              <a:t> nomination</a:t>
            </a:r>
            <a:endParaRPr lang="fr-FR" sz="1400" dirty="0">
              <a:ea typeface="Calibri" pitchFamily="34" charset="0"/>
              <a:cs typeface="Times New Roman" pitchFamily="18" charset="0"/>
            </a:endParaRPr>
          </a:p>
          <a:p>
            <a:pPr eaLnBrk="1" hangingPunct="1">
              <a:defRPr/>
            </a:pPr>
            <a:r>
              <a:rPr lang="fr-FR" sz="1400" dirty="0" smtClean="0">
                <a:latin typeface="+mj-lt"/>
                <a:cs typeface="Times New Roman" pitchFamily="18" charset="0"/>
              </a:rPr>
              <a:t>3 : </a:t>
            </a:r>
            <a:r>
              <a:rPr lang="fr-FR" sz="1400" dirty="0" err="1"/>
              <a:t>With</a:t>
            </a:r>
            <a:r>
              <a:rPr lang="fr-FR" sz="1400" dirty="0"/>
              <a:t> non </a:t>
            </a:r>
            <a:r>
              <a:rPr lang="fr-FR" sz="1400" dirty="0" err="1"/>
              <a:t>specific</a:t>
            </a:r>
            <a:r>
              <a:rPr lang="fr-FR" sz="1400" dirty="0"/>
              <a:t> </a:t>
            </a:r>
            <a:r>
              <a:rPr lang="fr-FR" sz="1400" dirty="0" err="1" smtClean="0"/>
              <a:t>verbalizations</a:t>
            </a:r>
            <a:endParaRPr lang="fr-FR" sz="1400" dirty="0" smtClean="0">
              <a:latin typeface="+mj-lt"/>
              <a:cs typeface="Times New Roman" pitchFamily="18" charset="0"/>
            </a:endParaRPr>
          </a:p>
          <a:p>
            <a:pPr eaLnBrk="1" hangingPunct="1">
              <a:defRPr/>
            </a:pPr>
            <a:r>
              <a:rPr lang="fr-FR" sz="1400" dirty="0" smtClean="0">
                <a:latin typeface="+mj-lt"/>
                <a:cs typeface="Times New Roman" pitchFamily="18" charset="0"/>
              </a:rPr>
              <a:t>4 : </a:t>
            </a:r>
            <a:r>
              <a:rPr lang="fr-FR" sz="1400" dirty="0" err="1"/>
              <a:t>With</a:t>
            </a:r>
            <a:r>
              <a:rPr lang="fr-FR" sz="1400" dirty="0"/>
              <a:t> </a:t>
            </a:r>
            <a:r>
              <a:rPr lang="fr-FR" sz="1400" dirty="0" err="1"/>
              <a:t>verbalization</a:t>
            </a:r>
            <a:r>
              <a:rPr lang="fr-FR" sz="1400" dirty="0"/>
              <a:t> </a:t>
            </a:r>
            <a:r>
              <a:rPr lang="fr-FR" sz="1400" dirty="0" err="1"/>
              <a:t>which</a:t>
            </a:r>
            <a:r>
              <a:rPr lang="fr-FR" sz="1400" dirty="0"/>
              <a:t> </a:t>
            </a:r>
            <a:r>
              <a:rPr lang="fr-FR" sz="1400" dirty="0" err="1"/>
              <a:t>emphasize</a:t>
            </a:r>
            <a:r>
              <a:rPr lang="fr-FR" sz="1400" dirty="0"/>
              <a:t> the </a:t>
            </a:r>
            <a:r>
              <a:rPr lang="fr-FR" sz="1400" dirty="0" smtClean="0"/>
              <a:t>actions</a:t>
            </a:r>
            <a:r>
              <a:rPr lang="fr-FR" sz="1400" dirty="0" smtClean="0">
                <a:latin typeface="+mj-lt"/>
                <a:cs typeface="Times New Roman" pitchFamily="18" charset="0"/>
              </a:rPr>
              <a:t> </a:t>
            </a:r>
          </a:p>
          <a:p>
            <a:pPr eaLnBrk="1" hangingPunct="1">
              <a:defRPr/>
            </a:pPr>
            <a:r>
              <a:rPr lang="fr-FR" sz="1400" dirty="0" smtClean="0">
                <a:latin typeface="+mj-lt"/>
                <a:cs typeface="Times New Roman" pitchFamily="18" charset="0"/>
              </a:rPr>
              <a:t>5 : </a:t>
            </a:r>
            <a:r>
              <a:rPr lang="fr-FR" sz="1400" dirty="0" err="1"/>
              <a:t>With</a:t>
            </a:r>
            <a:r>
              <a:rPr lang="fr-FR" sz="1400" dirty="0"/>
              <a:t> </a:t>
            </a:r>
            <a:r>
              <a:rPr lang="fr-FR" sz="1400" dirty="0" err="1"/>
              <a:t>verbalization</a:t>
            </a:r>
            <a:r>
              <a:rPr lang="fr-FR" sz="1400" dirty="0"/>
              <a:t> </a:t>
            </a:r>
            <a:r>
              <a:rPr lang="fr-FR" sz="1400" dirty="0" err="1"/>
              <a:t>which</a:t>
            </a:r>
            <a:r>
              <a:rPr lang="fr-FR" sz="1400" dirty="0"/>
              <a:t> </a:t>
            </a:r>
            <a:r>
              <a:rPr lang="fr-FR" sz="1400" dirty="0" err="1"/>
              <a:t>specified</a:t>
            </a:r>
            <a:r>
              <a:rPr lang="fr-FR" sz="1400" dirty="0"/>
              <a:t> </a:t>
            </a:r>
            <a:r>
              <a:rPr lang="fr-FR" sz="1400" dirty="0" err="1"/>
              <a:t>identity</a:t>
            </a:r>
            <a:r>
              <a:rPr lang="fr-FR" sz="1400" dirty="0"/>
              <a:t> of </a:t>
            </a:r>
            <a:r>
              <a:rPr lang="fr-FR" sz="1400" dirty="0" err="1"/>
              <a:t>represented</a:t>
            </a:r>
            <a:r>
              <a:rPr lang="fr-FR" sz="1400" dirty="0"/>
              <a:t> </a:t>
            </a:r>
            <a:r>
              <a:rPr lang="fr-FR" sz="1400" dirty="0" err="1" smtClean="0"/>
              <a:t>object</a:t>
            </a:r>
            <a:endParaRPr lang="fr-FR" sz="1400" dirty="0" smtClean="0">
              <a:latin typeface="+mj-lt"/>
              <a:cs typeface="Times New Roman" pitchFamily="18" charset="0"/>
            </a:endParaRPr>
          </a:p>
          <a:p>
            <a:pPr eaLnBrk="1" hangingPunct="1">
              <a:defRPr/>
            </a:pPr>
            <a:r>
              <a:rPr lang="fr-FR" sz="1400" dirty="0" smtClean="0">
                <a:latin typeface="+mj-lt"/>
                <a:cs typeface="Times New Roman" pitchFamily="18" charset="0"/>
              </a:rPr>
              <a:t>6 : </a:t>
            </a:r>
            <a:r>
              <a:rPr lang="fr-FR" sz="1400" dirty="0" err="1"/>
              <a:t>With</a:t>
            </a:r>
            <a:r>
              <a:rPr lang="fr-FR" sz="1400" dirty="0"/>
              <a:t> </a:t>
            </a:r>
            <a:r>
              <a:rPr lang="fr-FR" sz="1400" dirty="0" err="1"/>
              <a:t>only</a:t>
            </a:r>
            <a:r>
              <a:rPr lang="fr-FR" sz="1400" dirty="0"/>
              <a:t> verbal identification of the </a:t>
            </a:r>
            <a:r>
              <a:rPr lang="fr-FR" sz="1400" dirty="0" err="1"/>
              <a:t>represented</a:t>
            </a:r>
            <a:r>
              <a:rPr lang="fr-FR" sz="1400" dirty="0"/>
              <a:t> </a:t>
            </a:r>
            <a:r>
              <a:rPr lang="fr-FR" sz="1400" dirty="0" err="1"/>
              <a:t>object</a:t>
            </a:r>
            <a:r>
              <a:rPr lang="fr-FR" sz="1400" dirty="0"/>
              <a:t>, </a:t>
            </a:r>
            <a:r>
              <a:rPr lang="fr-FR" sz="1400" dirty="0" err="1"/>
              <a:t>without</a:t>
            </a:r>
            <a:r>
              <a:rPr lang="fr-FR" sz="1400" dirty="0"/>
              <a:t> use</a:t>
            </a:r>
            <a:endParaRPr lang="fr-FR" sz="1400" dirty="0">
              <a:ea typeface="Calibri" pitchFamily="34" charset="0"/>
              <a:cs typeface="Times New Roman" pitchFamily="18" charset="0"/>
            </a:endParaRPr>
          </a:p>
          <a:p>
            <a:pPr eaLnBrk="1" hangingPunct="1">
              <a:defRPr/>
            </a:pPr>
            <a:endParaRPr lang="fr-FR" sz="1400" dirty="0" smtClean="0">
              <a:latin typeface="+mj-lt"/>
              <a:cs typeface="Times New Roman" pitchFamily="18" charset="0"/>
            </a:endParaRPr>
          </a:p>
          <a:p>
            <a:pPr eaLnBrk="1" hangingPunct="1">
              <a:defRPr/>
            </a:pPr>
            <a:endParaRPr lang="fr-FR" sz="1400" dirty="0" smtClean="0">
              <a:latin typeface="+mj-lt"/>
              <a:cs typeface="Times New Roman" pitchFamily="18" charset="0"/>
            </a:endParaRPr>
          </a:p>
        </p:txBody>
      </p:sp>
    </p:spTree>
    <p:extLst>
      <p:ext uri="{BB962C8B-B14F-4D97-AF65-F5344CB8AC3E}">
        <p14:creationId xmlns:p14="http://schemas.microsoft.com/office/powerpoint/2010/main" val="3949585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600" dirty="0" smtClean="0"/>
              <a:t>6. Conclusion of </a:t>
            </a:r>
            <a:r>
              <a:rPr lang="fr-FR" sz="3600" dirty="0" err="1" smtClean="0"/>
              <a:t>results</a:t>
            </a:r>
            <a:r>
              <a:rPr lang="fr-FR" sz="3600" dirty="0" smtClean="0"/>
              <a:t> </a:t>
            </a:r>
            <a:endParaRPr lang="fr-FR" sz="3600" dirty="0">
              <a:solidFill>
                <a:schemeClr val="tx1"/>
              </a:solidFill>
            </a:endParaRPr>
          </a:p>
          <a:p>
            <a:pPr algn="l"/>
            <a:r>
              <a:rPr lang="fr-FR" sz="3600" dirty="0" smtClean="0">
                <a:solidFill>
                  <a:schemeClr val="tx1"/>
                </a:solidFill>
                <a:latin typeface="Arial" pitchFamily="34" charset="0"/>
                <a:cs typeface="Arial" pitchFamily="34" charset="0"/>
              </a:rPr>
              <a:t> </a:t>
            </a:r>
            <a:endParaRPr lang="fr-FR" sz="36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16</a:t>
            </a:fld>
            <a:endParaRPr lang="fr-FR" dirty="0"/>
          </a:p>
        </p:txBody>
      </p:sp>
      <p:sp>
        <p:nvSpPr>
          <p:cNvPr id="6" name="Titre 1"/>
          <p:cNvSpPr txBox="1">
            <a:spLocks/>
          </p:cNvSpPr>
          <p:nvPr/>
        </p:nvSpPr>
        <p:spPr>
          <a:xfrm>
            <a:off x="457200" y="1196661"/>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2800" dirty="0" smtClean="0">
                <a:solidFill>
                  <a:srgbClr val="FF0000"/>
                </a:solidFill>
              </a:rPr>
              <a:t>  </a:t>
            </a:r>
          </a:p>
          <a:p>
            <a:pPr marL="457200" indent="-457200" algn="l">
              <a:buClr>
                <a:srgbClr val="FF0000"/>
              </a:buClr>
              <a:buFont typeface="Wingdings" panose="05000000000000000000" pitchFamily="2" charset="2"/>
              <a:buChar char="§"/>
            </a:pPr>
            <a:r>
              <a:rPr lang="fr-FR" sz="2400" dirty="0" err="1" smtClean="0">
                <a:solidFill>
                  <a:schemeClr val="tx1"/>
                </a:solidFill>
              </a:rPr>
              <a:t>Substituted</a:t>
            </a:r>
            <a:r>
              <a:rPr lang="fr-FR" sz="2400" dirty="0" smtClean="0">
                <a:solidFill>
                  <a:schemeClr val="tx1"/>
                </a:solidFill>
              </a:rPr>
              <a:t> uses are </a:t>
            </a:r>
            <a:r>
              <a:rPr lang="fr-FR" sz="2400" dirty="0" err="1" smtClean="0">
                <a:solidFill>
                  <a:schemeClr val="tx1"/>
                </a:solidFill>
              </a:rPr>
              <a:t>increasingly</a:t>
            </a:r>
            <a:r>
              <a:rPr lang="fr-FR" sz="2400" dirty="0" smtClean="0">
                <a:solidFill>
                  <a:schemeClr val="tx1"/>
                </a:solidFill>
              </a:rPr>
              <a:t> </a:t>
            </a:r>
            <a:r>
              <a:rPr lang="fr-FR" sz="2400" dirty="0" err="1" smtClean="0">
                <a:solidFill>
                  <a:schemeClr val="tx1"/>
                </a:solidFill>
              </a:rPr>
              <a:t>complex</a:t>
            </a:r>
            <a:r>
              <a:rPr lang="fr-FR" sz="2400" dirty="0" smtClean="0">
                <a:solidFill>
                  <a:schemeClr val="tx1"/>
                </a:solidFill>
              </a:rPr>
              <a:t> </a:t>
            </a:r>
            <a:r>
              <a:rPr lang="fr-FR" sz="2400" dirty="0" err="1" smtClean="0">
                <a:solidFill>
                  <a:schemeClr val="tx1"/>
                </a:solidFill>
              </a:rPr>
              <a:t>with</a:t>
            </a:r>
            <a:r>
              <a:rPr lang="fr-FR" sz="2400" dirty="0" smtClean="0">
                <a:solidFill>
                  <a:schemeClr val="tx1"/>
                </a:solidFill>
              </a:rPr>
              <a:t> </a:t>
            </a:r>
            <a:r>
              <a:rPr lang="fr-FR" sz="2400" dirty="0" err="1" smtClean="0">
                <a:solidFill>
                  <a:schemeClr val="tx1"/>
                </a:solidFill>
              </a:rPr>
              <a:t>age</a:t>
            </a:r>
            <a:r>
              <a:rPr lang="fr-FR" sz="2400" dirty="0" smtClean="0">
                <a:solidFill>
                  <a:schemeClr val="tx1"/>
                </a:solidFill>
              </a:rPr>
              <a:t> </a:t>
            </a:r>
            <a:r>
              <a:rPr lang="fr-FR" sz="2400" dirty="0" err="1" smtClean="0">
                <a:solidFill>
                  <a:schemeClr val="tx1"/>
                </a:solidFill>
              </a:rPr>
              <a:t>even</a:t>
            </a:r>
            <a:r>
              <a:rPr lang="fr-FR" sz="2400" dirty="0" smtClean="0">
                <a:solidFill>
                  <a:schemeClr val="tx1"/>
                </a:solidFill>
              </a:rPr>
              <a:t> in the </a:t>
            </a:r>
            <a:r>
              <a:rPr lang="fr-FR" sz="2400" dirty="0" err="1" smtClean="0">
                <a:solidFill>
                  <a:schemeClr val="tx1"/>
                </a:solidFill>
              </a:rPr>
              <a:t>less</a:t>
            </a:r>
            <a:r>
              <a:rPr lang="fr-FR" sz="2400" dirty="0" smtClean="0">
                <a:solidFill>
                  <a:schemeClr val="tx1"/>
                </a:solidFill>
              </a:rPr>
              <a:t> </a:t>
            </a:r>
            <a:r>
              <a:rPr lang="fr-FR" sz="2400" dirty="0" err="1" smtClean="0">
                <a:solidFill>
                  <a:schemeClr val="tx1"/>
                </a:solidFill>
              </a:rPr>
              <a:t>constraining</a:t>
            </a:r>
            <a:r>
              <a:rPr lang="fr-FR" sz="2400" dirty="0" smtClean="0">
                <a:solidFill>
                  <a:schemeClr val="tx1"/>
                </a:solidFill>
              </a:rPr>
              <a:t> </a:t>
            </a:r>
            <a:r>
              <a:rPr lang="fr-FR" sz="2400" dirty="0" err="1" smtClean="0">
                <a:solidFill>
                  <a:schemeClr val="tx1"/>
                </a:solidFill>
              </a:rPr>
              <a:t>context</a:t>
            </a:r>
            <a:r>
              <a:rPr lang="fr-FR" sz="2400" dirty="0" smtClean="0">
                <a:solidFill>
                  <a:schemeClr val="tx1"/>
                </a:solidFill>
              </a:rPr>
              <a:t> (free </a:t>
            </a:r>
            <a:r>
              <a:rPr lang="fr-FR" sz="2400" dirty="0" err="1" smtClean="0">
                <a:solidFill>
                  <a:schemeClr val="tx1"/>
                </a:solidFill>
              </a:rPr>
              <a:t>play</a:t>
            </a:r>
            <a:r>
              <a:rPr lang="fr-FR" sz="2400" dirty="0" smtClean="0">
                <a:solidFill>
                  <a:schemeClr val="tx1"/>
                </a:solidFill>
              </a:rPr>
              <a:t>) : </a:t>
            </a:r>
            <a:r>
              <a:rPr lang="fr-FR" sz="2400" dirty="0" err="1" smtClean="0">
                <a:solidFill>
                  <a:schemeClr val="tx1"/>
                </a:solidFill>
              </a:rPr>
              <a:t>Children</a:t>
            </a:r>
            <a:r>
              <a:rPr lang="fr-FR" sz="2400" dirty="0" smtClean="0">
                <a:solidFill>
                  <a:schemeClr val="tx1"/>
                </a:solidFill>
              </a:rPr>
              <a:t> of 3 </a:t>
            </a:r>
            <a:r>
              <a:rPr lang="fr-FR" sz="2400" dirty="0" err="1" smtClean="0">
                <a:solidFill>
                  <a:schemeClr val="tx1"/>
                </a:solidFill>
              </a:rPr>
              <a:t>y.o</a:t>
            </a:r>
            <a:r>
              <a:rPr lang="fr-FR" sz="2400" dirty="0" smtClean="0">
                <a:solidFill>
                  <a:schemeClr val="tx1"/>
                </a:solidFill>
              </a:rPr>
              <a:t>. </a:t>
            </a:r>
            <a:r>
              <a:rPr lang="fr-FR" sz="2400" dirty="0" err="1" smtClean="0">
                <a:solidFill>
                  <a:schemeClr val="tx1"/>
                </a:solidFill>
              </a:rPr>
              <a:t>co-construct</a:t>
            </a:r>
            <a:r>
              <a:rPr lang="fr-FR" sz="2400" dirty="0" smtClean="0">
                <a:solidFill>
                  <a:schemeClr val="tx1"/>
                </a:solidFill>
              </a:rPr>
              <a:t> </a:t>
            </a:r>
            <a:r>
              <a:rPr lang="fr-FR" sz="2400" dirty="0" err="1" smtClean="0">
                <a:solidFill>
                  <a:schemeClr val="tx1"/>
                </a:solidFill>
              </a:rPr>
              <a:t>less</a:t>
            </a:r>
            <a:r>
              <a:rPr lang="fr-FR" sz="2400" dirty="0" smtClean="0">
                <a:solidFill>
                  <a:schemeClr val="tx1"/>
                </a:solidFill>
              </a:rPr>
              <a:t> verbal </a:t>
            </a:r>
            <a:r>
              <a:rPr lang="fr-FR" sz="2400" dirty="0" err="1" smtClean="0">
                <a:solidFill>
                  <a:schemeClr val="tx1"/>
                </a:solidFill>
              </a:rPr>
              <a:t>shared</a:t>
            </a:r>
            <a:r>
              <a:rPr lang="fr-FR" sz="2400" dirty="0" smtClean="0">
                <a:solidFill>
                  <a:schemeClr val="tx1"/>
                </a:solidFill>
              </a:rPr>
              <a:t> </a:t>
            </a:r>
            <a:r>
              <a:rPr lang="fr-FR" sz="2400" dirty="0" err="1" smtClean="0">
                <a:solidFill>
                  <a:schemeClr val="tx1"/>
                </a:solidFill>
              </a:rPr>
              <a:t>meanings</a:t>
            </a:r>
            <a:r>
              <a:rPr lang="fr-FR" sz="2400" dirty="0" smtClean="0">
                <a:solidFill>
                  <a:schemeClr val="tx1"/>
                </a:solidFill>
              </a:rPr>
              <a:t> </a:t>
            </a:r>
            <a:r>
              <a:rPr lang="fr-FR" sz="2400" dirty="0" err="1" smtClean="0">
                <a:solidFill>
                  <a:schemeClr val="tx1"/>
                </a:solidFill>
              </a:rPr>
              <a:t>than</a:t>
            </a:r>
            <a:r>
              <a:rPr lang="fr-FR" sz="2400" dirty="0" smtClean="0">
                <a:solidFill>
                  <a:schemeClr val="tx1"/>
                </a:solidFill>
              </a:rPr>
              <a:t> </a:t>
            </a:r>
            <a:r>
              <a:rPr lang="fr-FR" sz="2400" dirty="0" err="1" smtClean="0">
                <a:solidFill>
                  <a:schemeClr val="tx1"/>
                </a:solidFill>
              </a:rPr>
              <a:t>those</a:t>
            </a:r>
            <a:r>
              <a:rPr lang="fr-FR" sz="2400" dirty="0" smtClean="0">
                <a:solidFill>
                  <a:schemeClr val="tx1"/>
                </a:solidFill>
              </a:rPr>
              <a:t> of 7 </a:t>
            </a:r>
            <a:r>
              <a:rPr lang="fr-FR" sz="2400" dirty="0" err="1" smtClean="0">
                <a:solidFill>
                  <a:schemeClr val="tx1"/>
                </a:solidFill>
              </a:rPr>
              <a:t>y.o</a:t>
            </a:r>
            <a:r>
              <a:rPr lang="fr-FR" sz="2400" dirty="0" smtClean="0">
                <a:solidFill>
                  <a:schemeClr val="tx1"/>
                </a:solidFill>
              </a:rPr>
              <a:t>.</a:t>
            </a:r>
          </a:p>
          <a:p>
            <a:pPr marL="457200" indent="-457200" algn="l">
              <a:buClr>
                <a:srgbClr val="FF0000"/>
              </a:buClr>
              <a:buFont typeface="Wingdings" panose="05000000000000000000" pitchFamily="2" charset="2"/>
              <a:buChar char="§"/>
            </a:pPr>
            <a:endParaRPr lang="fr-FR" sz="2400" dirty="0" smtClean="0">
              <a:solidFill>
                <a:schemeClr val="tx1"/>
              </a:solidFill>
            </a:endParaRPr>
          </a:p>
          <a:p>
            <a:pPr marL="457200" indent="-457200" algn="l">
              <a:buClr>
                <a:srgbClr val="FF0000"/>
              </a:buClr>
              <a:buFont typeface="Wingdings" panose="05000000000000000000" pitchFamily="2" charset="2"/>
              <a:buChar char="§"/>
            </a:pPr>
            <a:r>
              <a:rPr lang="fr-FR" sz="2400" dirty="0" smtClean="0">
                <a:solidFill>
                  <a:schemeClr val="tx1"/>
                </a:solidFill>
              </a:rPr>
              <a:t> The more </a:t>
            </a:r>
            <a:r>
              <a:rPr lang="fr-FR" sz="2400" dirty="0" err="1" smtClean="0">
                <a:solidFill>
                  <a:schemeClr val="tx1"/>
                </a:solidFill>
              </a:rPr>
              <a:t>constraining</a:t>
            </a:r>
            <a:r>
              <a:rPr lang="fr-FR" sz="2400" dirty="0" smtClean="0">
                <a:solidFill>
                  <a:schemeClr val="tx1"/>
                </a:solidFill>
              </a:rPr>
              <a:t> </a:t>
            </a:r>
            <a:r>
              <a:rPr lang="fr-FR" sz="2400" dirty="0" err="1" smtClean="0">
                <a:solidFill>
                  <a:schemeClr val="tx1"/>
                </a:solidFill>
              </a:rPr>
              <a:t>is</a:t>
            </a:r>
            <a:r>
              <a:rPr lang="fr-FR" sz="2400" dirty="0" smtClean="0">
                <a:solidFill>
                  <a:schemeClr val="tx1"/>
                </a:solidFill>
              </a:rPr>
              <a:t> the </a:t>
            </a:r>
            <a:r>
              <a:rPr lang="fr-FR" sz="2400" dirty="0" err="1" smtClean="0">
                <a:solidFill>
                  <a:schemeClr val="tx1"/>
                </a:solidFill>
              </a:rPr>
              <a:t>task</a:t>
            </a:r>
            <a:r>
              <a:rPr lang="fr-FR" sz="2400" dirty="0" smtClean="0">
                <a:solidFill>
                  <a:schemeClr val="tx1"/>
                </a:solidFill>
              </a:rPr>
              <a:t>, the more  </a:t>
            </a:r>
            <a:r>
              <a:rPr lang="fr-FR" sz="2400" dirty="0" err="1" smtClean="0">
                <a:solidFill>
                  <a:schemeClr val="tx1"/>
                </a:solidFill>
              </a:rPr>
              <a:t>youngest</a:t>
            </a:r>
            <a:r>
              <a:rPr lang="fr-FR" sz="2400" dirty="0" smtClean="0">
                <a:solidFill>
                  <a:schemeClr val="tx1"/>
                </a:solidFill>
              </a:rPr>
              <a:t> </a:t>
            </a:r>
            <a:r>
              <a:rPr lang="fr-FR" sz="2400" dirty="0" err="1" smtClean="0">
                <a:solidFill>
                  <a:schemeClr val="tx1"/>
                </a:solidFill>
              </a:rPr>
              <a:t>children</a:t>
            </a:r>
            <a:r>
              <a:rPr lang="fr-FR" sz="2400" dirty="0" smtClean="0">
                <a:solidFill>
                  <a:schemeClr val="tx1"/>
                </a:solidFill>
              </a:rPr>
              <a:t> are in </a:t>
            </a:r>
            <a:r>
              <a:rPr lang="fr-FR" sz="2400" dirty="0" err="1" smtClean="0">
                <a:solidFill>
                  <a:schemeClr val="tx1"/>
                </a:solidFill>
              </a:rPr>
              <a:t>difficulty</a:t>
            </a:r>
            <a:r>
              <a:rPr lang="fr-FR" sz="2400" dirty="0" smtClean="0">
                <a:solidFill>
                  <a:schemeClr val="tx1"/>
                </a:solidFill>
              </a:rPr>
              <a:t> to </a:t>
            </a:r>
            <a:r>
              <a:rPr lang="fr-FR" sz="2400" dirty="0" err="1" smtClean="0">
                <a:solidFill>
                  <a:schemeClr val="tx1"/>
                </a:solidFill>
              </a:rPr>
              <a:t>share</a:t>
            </a:r>
            <a:r>
              <a:rPr lang="fr-FR" sz="2400" dirty="0" smtClean="0">
                <a:solidFill>
                  <a:schemeClr val="tx1"/>
                </a:solidFill>
              </a:rPr>
              <a:t> verbal </a:t>
            </a:r>
            <a:r>
              <a:rPr lang="fr-FR" sz="2400" dirty="0" err="1" smtClean="0">
                <a:solidFill>
                  <a:schemeClr val="tx1"/>
                </a:solidFill>
              </a:rPr>
              <a:t>meanings</a:t>
            </a:r>
            <a:r>
              <a:rPr lang="fr-FR" sz="2400" dirty="0" smtClean="0">
                <a:solidFill>
                  <a:schemeClr val="tx1"/>
                </a:solidFill>
              </a:rPr>
              <a:t> about </a:t>
            </a:r>
            <a:r>
              <a:rPr lang="fr-FR" sz="2400" dirty="0" err="1" smtClean="0">
                <a:solidFill>
                  <a:schemeClr val="tx1"/>
                </a:solidFill>
              </a:rPr>
              <a:t>object’s</a:t>
            </a:r>
            <a:r>
              <a:rPr lang="fr-FR" sz="2400" dirty="0" smtClean="0">
                <a:solidFill>
                  <a:schemeClr val="tx1"/>
                </a:solidFill>
              </a:rPr>
              <a:t> </a:t>
            </a:r>
            <a:r>
              <a:rPr lang="fr-FR" sz="2400" dirty="0" smtClean="0">
                <a:solidFill>
                  <a:schemeClr val="tx1"/>
                </a:solidFill>
              </a:rPr>
              <a:t>substitution</a:t>
            </a:r>
          </a:p>
          <a:p>
            <a:pPr marL="457200" indent="-457200" algn="l">
              <a:buClr>
                <a:srgbClr val="FF0000"/>
              </a:buClr>
              <a:buFont typeface="Wingdings" panose="05000000000000000000" pitchFamily="2" charset="2"/>
              <a:buChar char="§"/>
            </a:pPr>
            <a:endParaRPr lang="fr-FR" sz="2400" dirty="0" smtClean="0">
              <a:solidFill>
                <a:schemeClr val="tx1"/>
              </a:solidFill>
            </a:endParaRPr>
          </a:p>
          <a:p>
            <a:pPr algn="l">
              <a:buClr>
                <a:srgbClr val="FF0000"/>
              </a:buClr>
            </a:pPr>
            <a:r>
              <a:rPr lang="fr-FR" sz="2400" b="1" dirty="0" smtClean="0">
                <a:solidFill>
                  <a:schemeClr val="tx1"/>
                </a:solidFill>
              </a:rPr>
              <a:t>=&gt; Sharing </a:t>
            </a:r>
            <a:r>
              <a:rPr lang="fr-FR" sz="2400" b="1" dirty="0" smtClean="0">
                <a:solidFill>
                  <a:schemeClr val="tx1"/>
                </a:solidFill>
              </a:rPr>
              <a:t>of verbal </a:t>
            </a:r>
            <a:r>
              <a:rPr lang="fr-FR" sz="2400" b="1" dirty="0" err="1" smtClean="0">
                <a:solidFill>
                  <a:schemeClr val="tx1"/>
                </a:solidFill>
              </a:rPr>
              <a:t>meanings</a:t>
            </a:r>
            <a:r>
              <a:rPr lang="fr-FR" sz="2400" b="1" dirty="0" smtClean="0">
                <a:solidFill>
                  <a:schemeClr val="tx1"/>
                </a:solidFill>
              </a:rPr>
              <a:t> </a:t>
            </a:r>
            <a:r>
              <a:rPr lang="fr-FR" sz="2400" b="1" dirty="0" err="1" smtClean="0">
                <a:solidFill>
                  <a:schemeClr val="tx1"/>
                </a:solidFill>
              </a:rPr>
              <a:t>defines</a:t>
            </a:r>
            <a:r>
              <a:rPr lang="fr-FR" sz="2400" b="1" dirty="0" smtClean="0">
                <a:solidFill>
                  <a:schemeClr val="tx1"/>
                </a:solidFill>
              </a:rPr>
              <a:t> the </a:t>
            </a:r>
            <a:r>
              <a:rPr lang="fr-FR" sz="2400" b="1" dirty="0" err="1" smtClean="0">
                <a:solidFill>
                  <a:schemeClr val="tx1"/>
                </a:solidFill>
              </a:rPr>
              <a:t>play</a:t>
            </a:r>
            <a:r>
              <a:rPr lang="fr-FR" sz="2400" b="1" dirty="0" smtClean="0">
                <a:solidFill>
                  <a:schemeClr val="tx1"/>
                </a:solidFill>
              </a:rPr>
              <a:t> frame and </a:t>
            </a:r>
            <a:r>
              <a:rPr lang="fr-FR" sz="2400" b="1" dirty="0" err="1" smtClean="0">
                <a:solidFill>
                  <a:schemeClr val="tx1"/>
                </a:solidFill>
              </a:rPr>
              <a:t>is</a:t>
            </a:r>
            <a:r>
              <a:rPr lang="fr-FR" sz="2400" b="1" dirty="0" smtClean="0">
                <a:solidFill>
                  <a:schemeClr val="tx1"/>
                </a:solidFill>
              </a:rPr>
              <a:t> </a:t>
            </a:r>
            <a:r>
              <a:rPr lang="fr-FR" sz="2400" b="1" dirty="0" err="1" smtClean="0">
                <a:solidFill>
                  <a:schemeClr val="tx1"/>
                </a:solidFill>
              </a:rPr>
              <a:t>linked</a:t>
            </a:r>
            <a:r>
              <a:rPr lang="fr-FR" sz="2400" b="1" dirty="0" smtClean="0">
                <a:solidFill>
                  <a:schemeClr val="tx1"/>
                </a:solidFill>
              </a:rPr>
              <a:t> to a more important production of substitutions </a:t>
            </a:r>
            <a:r>
              <a:rPr lang="fr-FR" sz="2400" b="1" dirty="0" err="1" smtClean="0">
                <a:solidFill>
                  <a:schemeClr val="tx1"/>
                </a:solidFill>
              </a:rPr>
              <a:t>leading</a:t>
            </a:r>
            <a:r>
              <a:rPr lang="fr-FR" sz="2400" b="1" dirty="0" smtClean="0">
                <a:solidFill>
                  <a:schemeClr val="tx1"/>
                </a:solidFill>
              </a:rPr>
              <a:t> to </a:t>
            </a:r>
            <a:r>
              <a:rPr lang="fr-FR" sz="2400" b="1" dirty="0" err="1" smtClean="0">
                <a:solidFill>
                  <a:schemeClr val="tx1"/>
                </a:solidFill>
              </a:rPr>
              <a:t>co-creation</a:t>
            </a:r>
            <a:r>
              <a:rPr lang="fr-FR" sz="2400" b="1" dirty="0" smtClean="0">
                <a:solidFill>
                  <a:schemeClr val="tx1"/>
                </a:solidFill>
              </a:rPr>
              <a:t> of </a:t>
            </a:r>
            <a:r>
              <a:rPr lang="fr-FR" sz="2400" b="1" dirty="0" err="1" smtClean="0">
                <a:solidFill>
                  <a:schemeClr val="tx1"/>
                </a:solidFill>
              </a:rPr>
              <a:t>complex</a:t>
            </a:r>
            <a:r>
              <a:rPr lang="fr-FR" sz="2400" b="1" dirty="0" smtClean="0">
                <a:solidFill>
                  <a:schemeClr val="tx1"/>
                </a:solidFill>
              </a:rPr>
              <a:t> </a:t>
            </a:r>
            <a:r>
              <a:rPr lang="fr-FR" sz="2400" b="1" dirty="0" err="1" smtClean="0">
                <a:solidFill>
                  <a:schemeClr val="tx1"/>
                </a:solidFill>
              </a:rPr>
              <a:t>thematic</a:t>
            </a:r>
            <a:r>
              <a:rPr lang="fr-FR" sz="2400" b="1" dirty="0" err="1">
                <a:solidFill>
                  <a:schemeClr val="tx1"/>
                </a:solidFill>
              </a:rPr>
              <a:t>s</a:t>
            </a:r>
            <a:endParaRPr lang="fr-FR" sz="2400" dirty="0" smtClean="0">
              <a:solidFill>
                <a:schemeClr val="tx1"/>
              </a:solidFill>
            </a:endParaRPr>
          </a:p>
          <a:p>
            <a:pPr marL="457200" indent="-457200" algn="l">
              <a:buClr>
                <a:srgbClr val="FF0000"/>
              </a:buClr>
              <a:buFont typeface="Wingdings" panose="05000000000000000000" pitchFamily="2" charset="2"/>
              <a:buChar char="§"/>
            </a:pPr>
            <a:endParaRPr lang="fr-FR" sz="1200" dirty="0" smtClean="0">
              <a:solidFill>
                <a:srgbClr val="FF4343"/>
              </a:solidFill>
              <a:cs typeface="Arial" pitchFamily="34" charset="0"/>
            </a:endParaRPr>
          </a:p>
          <a:p>
            <a:pPr algn="l">
              <a:buFont typeface="Wingdings" pitchFamily="2" charset="2"/>
              <a:buChar char="Ø"/>
              <a:defRPr/>
            </a:pPr>
            <a:endParaRPr lang="fr-FR" sz="1200" dirty="0" smtClean="0">
              <a:solidFill>
                <a:srgbClr val="FF4343"/>
              </a:solidFill>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973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29319" y="1052828"/>
            <a:ext cx="8568952" cy="5303522"/>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defRPr/>
            </a:pPr>
            <a:r>
              <a:rPr lang="fr-FR" sz="2400" b="1" dirty="0" smtClean="0">
                <a:solidFill>
                  <a:schemeClr val="tx1"/>
                </a:solidFill>
                <a:cs typeface="Arial" pitchFamily="34" charset="0"/>
                <a:sym typeface="Wingdings" panose="05000000000000000000" pitchFamily="2" charset="2"/>
              </a:rPr>
              <a:t>INFLUENCES OF PLAY PURPOSE</a:t>
            </a:r>
          </a:p>
          <a:p>
            <a:pPr algn="l">
              <a:defRPr/>
            </a:pPr>
            <a:endParaRPr lang="fr-FR" sz="2400" b="1" dirty="0">
              <a:solidFill>
                <a:schemeClr val="tx1"/>
              </a:solidFill>
              <a:cs typeface="Arial" pitchFamily="34" charset="0"/>
              <a:sym typeface="Wingdings" panose="05000000000000000000" pitchFamily="2" charset="2"/>
            </a:endParaRPr>
          </a:p>
          <a:p>
            <a:pPr algn="l">
              <a:defRPr/>
            </a:pPr>
            <a:r>
              <a:rPr lang="fr-FR" sz="2400" dirty="0" err="1" smtClean="0">
                <a:solidFill>
                  <a:schemeClr val="tx1"/>
                </a:solidFill>
                <a:cs typeface="Arial" pitchFamily="34" charset="0"/>
              </a:rPr>
              <a:t>Adult</a:t>
            </a:r>
            <a:r>
              <a:rPr lang="fr-FR" sz="2400" dirty="0" smtClean="0">
                <a:solidFill>
                  <a:schemeClr val="tx1"/>
                </a:solidFill>
                <a:cs typeface="Arial" pitchFamily="34" charset="0"/>
              </a:rPr>
              <a:t> </a:t>
            </a:r>
            <a:r>
              <a:rPr lang="fr-FR" sz="2400" dirty="0">
                <a:solidFill>
                  <a:schemeClr val="tx1"/>
                </a:solidFill>
                <a:cs typeface="Arial" pitchFamily="34" charset="0"/>
              </a:rPr>
              <a:t>instructions </a:t>
            </a:r>
            <a:r>
              <a:rPr lang="fr-FR" sz="2400" dirty="0" err="1">
                <a:solidFill>
                  <a:schemeClr val="tx1"/>
                </a:solidFill>
                <a:cs typeface="Arial" pitchFamily="34" charset="0"/>
              </a:rPr>
              <a:t>imply</a:t>
            </a:r>
            <a:r>
              <a:rPr lang="fr-FR" sz="2400" dirty="0">
                <a:solidFill>
                  <a:schemeClr val="tx1"/>
                </a:solidFill>
                <a:cs typeface="Arial" pitchFamily="34" charset="0"/>
              </a:rPr>
              <a:t> </a:t>
            </a:r>
            <a:r>
              <a:rPr lang="fr-FR" sz="2400" dirty="0" err="1">
                <a:solidFill>
                  <a:schemeClr val="tx1"/>
                </a:solidFill>
                <a:cs typeface="Arial" pitchFamily="34" charset="0"/>
              </a:rPr>
              <a:t>different</a:t>
            </a:r>
            <a:r>
              <a:rPr lang="fr-FR" sz="2400" dirty="0">
                <a:solidFill>
                  <a:schemeClr val="tx1"/>
                </a:solidFill>
                <a:cs typeface="Arial" pitchFamily="34" charset="0"/>
              </a:rPr>
              <a:t> </a:t>
            </a:r>
            <a:r>
              <a:rPr lang="fr-FR" sz="2400" dirty="0" err="1">
                <a:solidFill>
                  <a:schemeClr val="tx1"/>
                </a:solidFill>
                <a:cs typeface="Arial" pitchFamily="34" charset="0"/>
              </a:rPr>
              <a:t>kinds</a:t>
            </a:r>
            <a:r>
              <a:rPr lang="fr-FR" sz="2400" dirty="0">
                <a:solidFill>
                  <a:schemeClr val="tx1"/>
                </a:solidFill>
                <a:cs typeface="Arial" pitchFamily="34" charset="0"/>
              </a:rPr>
              <a:t> of </a:t>
            </a:r>
            <a:r>
              <a:rPr lang="fr-FR" sz="2400" dirty="0" err="1">
                <a:solidFill>
                  <a:schemeClr val="tx1"/>
                </a:solidFill>
                <a:cs typeface="Arial" pitchFamily="34" charset="0"/>
              </a:rPr>
              <a:t>understanding</a:t>
            </a:r>
            <a:r>
              <a:rPr lang="fr-FR" sz="2400" dirty="0">
                <a:solidFill>
                  <a:schemeClr val="tx1"/>
                </a:solidFill>
                <a:cs typeface="Arial" pitchFamily="34" charset="0"/>
              </a:rPr>
              <a:t> : </a:t>
            </a:r>
            <a:r>
              <a:rPr lang="fr-FR" sz="2400" dirty="0" err="1" smtClean="0">
                <a:solidFill>
                  <a:schemeClr val="tx1"/>
                </a:solidFill>
                <a:cs typeface="Arial" pitchFamily="34" charset="0"/>
              </a:rPr>
              <a:t>different</a:t>
            </a:r>
            <a:r>
              <a:rPr lang="fr-FR" sz="2400" dirty="0" smtClean="0">
                <a:solidFill>
                  <a:schemeClr val="tx1"/>
                </a:solidFill>
                <a:cs typeface="Arial" pitchFamily="34" charset="0"/>
              </a:rPr>
              <a:t> </a:t>
            </a:r>
            <a:r>
              <a:rPr lang="fr-FR" sz="2400" dirty="0" err="1">
                <a:solidFill>
                  <a:schemeClr val="tx1"/>
                </a:solidFill>
                <a:cs typeface="Arial" pitchFamily="34" charset="0"/>
              </a:rPr>
              <a:t>kinds</a:t>
            </a:r>
            <a:r>
              <a:rPr lang="fr-FR" sz="2400" dirty="0">
                <a:solidFill>
                  <a:schemeClr val="tx1"/>
                </a:solidFill>
                <a:cs typeface="Arial" pitchFamily="34" charset="0"/>
              </a:rPr>
              <a:t> of </a:t>
            </a:r>
            <a:r>
              <a:rPr lang="fr-FR" sz="2400" b="1" dirty="0" err="1">
                <a:solidFill>
                  <a:schemeClr val="tx1"/>
                </a:solidFill>
                <a:cs typeface="Arial" pitchFamily="34" charset="0"/>
              </a:rPr>
              <a:t>symbolic</a:t>
            </a:r>
            <a:r>
              <a:rPr lang="fr-FR" sz="2400" b="1" dirty="0">
                <a:solidFill>
                  <a:schemeClr val="tx1"/>
                </a:solidFill>
                <a:cs typeface="Arial" pitchFamily="34" charset="0"/>
              </a:rPr>
              <a:t> </a:t>
            </a:r>
            <a:r>
              <a:rPr lang="fr-FR" sz="2400" b="1" dirty="0" smtClean="0">
                <a:solidFill>
                  <a:schemeClr val="tx1"/>
                </a:solidFill>
                <a:cs typeface="Arial" pitchFamily="34" charset="0"/>
              </a:rPr>
              <a:t>uses production</a:t>
            </a:r>
            <a:r>
              <a:rPr lang="fr-FR" sz="2400" dirty="0" smtClean="0">
                <a:solidFill>
                  <a:schemeClr val="tx1"/>
                </a:solidFill>
                <a:cs typeface="Arial" pitchFamily="34" charset="0"/>
              </a:rPr>
              <a:t>, </a:t>
            </a:r>
            <a:r>
              <a:rPr lang="fr-FR" sz="2400" dirty="0">
                <a:solidFill>
                  <a:schemeClr val="tx1"/>
                </a:solidFill>
                <a:cs typeface="Arial" pitchFamily="34" charset="0"/>
              </a:rPr>
              <a:t>of </a:t>
            </a:r>
            <a:r>
              <a:rPr lang="fr-FR" sz="2400" b="1" dirty="0" err="1">
                <a:solidFill>
                  <a:schemeClr val="tx1"/>
                </a:solidFill>
                <a:cs typeface="Arial" pitchFamily="34" charset="0"/>
              </a:rPr>
              <a:t>symbolic</a:t>
            </a:r>
            <a:r>
              <a:rPr lang="fr-FR" sz="2400" b="1" dirty="0">
                <a:solidFill>
                  <a:schemeClr val="tx1"/>
                </a:solidFill>
                <a:cs typeface="Arial" pitchFamily="34" charset="0"/>
              </a:rPr>
              <a:t> frame </a:t>
            </a:r>
            <a:r>
              <a:rPr lang="fr-FR" sz="2400" b="1" dirty="0" err="1" smtClean="0">
                <a:solidFill>
                  <a:schemeClr val="tx1"/>
                </a:solidFill>
                <a:cs typeface="Arial" pitchFamily="34" charset="0"/>
              </a:rPr>
              <a:t>creation</a:t>
            </a:r>
            <a:r>
              <a:rPr lang="fr-FR" sz="2400" b="1" dirty="0" smtClean="0">
                <a:solidFill>
                  <a:schemeClr val="tx1"/>
                </a:solidFill>
                <a:cs typeface="Arial" pitchFamily="34" charset="0"/>
              </a:rPr>
              <a:t> </a:t>
            </a:r>
            <a:r>
              <a:rPr lang="fr-FR" sz="2400" dirty="0" smtClean="0">
                <a:solidFill>
                  <a:schemeClr val="tx1"/>
                </a:solidFill>
                <a:cs typeface="Arial" pitchFamily="34" charset="0"/>
              </a:rPr>
              <a:t>(fiction</a:t>
            </a:r>
            <a:r>
              <a:rPr lang="fr-FR" sz="2400" dirty="0">
                <a:solidFill>
                  <a:schemeClr val="tx1"/>
                </a:solidFill>
                <a:cs typeface="Arial" pitchFamily="34" charset="0"/>
              </a:rPr>
              <a:t>) and </a:t>
            </a:r>
            <a:r>
              <a:rPr lang="fr-FR" sz="2400" b="1" dirty="0" err="1" smtClean="0">
                <a:solidFill>
                  <a:schemeClr val="tx1"/>
                </a:solidFill>
                <a:cs typeface="Arial" pitchFamily="34" charset="0"/>
              </a:rPr>
              <a:t>inter-comprehension</a:t>
            </a:r>
            <a:endParaRPr lang="fr-FR" sz="2400" b="1" dirty="0" smtClean="0">
              <a:solidFill>
                <a:schemeClr val="tx1"/>
              </a:solidFill>
              <a:cs typeface="Arial" pitchFamily="34" charset="0"/>
            </a:endParaRPr>
          </a:p>
          <a:p>
            <a:pPr algn="l">
              <a:defRPr/>
            </a:pPr>
            <a:endParaRPr lang="fr-FR" sz="2400" b="1" dirty="0">
              <a:solidFill>
                <a:schemeClr val="tx1"/>
              </a:solidFill>
              <a:cs typeface="Arial" pitchFamily="34" charset="0"/>
            </a:endParaRPr>
          </a:p>
          <a:p>
            <a:pPr algn="l">
              <a:defRPr/>
            </a:pPr>
            <a:r>
              <a:rPr lang="fr-FR" sz="2400" b="1" dirty="0" err="1" smtClean="0">
                <a:solidFill>
                  <a:schemeClr val="tx1"/>
                </a:solidFill>
                <a:cs typeface="Arial" pitchFamily="34" charset="0"/>
              </a:rPr>
              <a:t>Inter-comprehension</a:t>
            </a:r>
            <a:r>
              <a:rPr lang="fr-FR" sz="2400" b="1" dirty="0" smtClean="0">
                <a:solidFill>
                  <a:schemeClr val="tx1"/>
                </a:solidFill>
                <a:cs typeface="Arial" pitchFamily="34" charset="0"/>
              </a:rPr>
              <a:t> </a:t>
            </a:r>
            <a:r>
              <a:rPr lang="fr-FR" sz="2400" dirty="0" err="1" smtClean="0">
                <a:solidFill>
                  <a:schemeClr val="tx1"/>
                </a:solidFill>
                <a:cs typeface="Arial" pitchFamily="34" charset="0"/>
              </a:rPr>
              <a:t>is</a:t>
            </a:r>
            <a:r>
              <a:rPr lang="fr-FR" sz="2400" dirty="0" smtClean="0">
                <a:solidFill>
                  <a:schemeClr val="tx1"/>
                </a:solidFill>
                <a:cs typeface="Arial" pitchFamily="34" charset="0"/>
              </a:rPr>
              <a:t> </a:t>
            </a:r>
            <a:r>
              <a:rPr lang="fr-FR" sz="2400" dirty="0" err="1" smtClean="0">
                <a:solidFill>
                  <a:schemeClr val="tx1"/>
                </a:solidFill>
                <a:cs typeface="Arial" pitchFamily="34" charset="0"/>
              </a:rPr>
              <a:t>very</a:t>
            </a:r>
            <a:r>
              <a:rPr lang="fr-FR" sz="2400" dirty="0" smtClean="0">
                <a:solidFill>
                  <a:schemeClr val="tx1"/>
                </a:solidFill>
                <a:cs typeface="Arial" pitchFamily="34" charset="0"/>
              </a:rPr>
              <a:t> </a:t>
            </a:r>
            <a:r>
              <a:rPr lang="fr-FR" sz="2400" dirty="0" err="1" smtClean="0">
                <a:solidFill>
                  <a:schemeClr val="tx1"/>
                </a:solidFill>
                <a:cs typeface="Arial" pitchFamily="34" charset="0"/>
              </a:rPr>
              <a:t>difficult</a:t>
            </a:r>
            <a:r>
              <a:rPr lang="fr-FR" sz="2400" dirty="0" smtClean="0">
                <a:solidFill>
                  <a:schemeClr val="tx1"/>
                </a:solidFill>
                <a:cs typeface="Arial" pitchFamily="34" charset="0"/>
              </a:rPr>
              <a:t> in the </a:t>
            </a:r>
            <a:r>
              <a:rPr lang="fr-FR" sz="2400" dirty="0" err="1" smtClean="0">
                <a:solidFill>
                  <a:schemeClr val="tx1"/>
                </a:solidFill>
                <a:cs typeface="Arial" pitchFamily="34" charset="0"/>
              </a:rPr>
              <a:t>thematic</a:t>
            </a:r>
            <a:r>
              <a:rPr lang="fr-FR" sz="2400" dirty="0" smtClean="0">
                <a:solidFill>
                  <a:schemeClr val="tx1"/>
                </a:solidFill>
                <a:cs typeface="Arial" pitchFamily="34" charset="0"/>
              </a:rPr>
              <a:t> </a:t>
            </a:r>
            <a:r>
              <a:rPr lang="fr-FR" sz="2400" dirty="0" err="1" smtClean="0">
                <a:solidFill>
                  <a:schemeClr val="tx1"/>
                </a:solidFill>
                <a:cs typeface="Arial" pitchFamily="34" charset="0"/>
              </a:rPr>
              <a:t>play</a:t>
            </a:r>
            <a:r>
              <a:rPr lang="fr-FR" sz="2400" dirty="0" smtClean="0">
                <a:solidFill>
                  <a:schemeClr val="tx1"/>
                </a:solidFill>
                <a:cs typeface="Arial" pitchFamily="34" charset="0"/>
              </a:rPr>
              <a:t> : </a:t>
            </a:r>
          </a:p>
          <a:p>
            <a:pPr marL="342900" indent="-342900" algn="l">
              <a:buFont typeface="Wingdings" panose="05000000000000000000" pitchFamily="2" charset="2"/>
              <a:buChar char="à"/>
              <a:defRPr/>
            </a:pPr>
            <a:r>
              <a:rPr lang="fr-FR" sz="2400" dirty="0" smtClean="0">
                <a:solidFill>
                  <a:schemeClr val="tx1"/>
                </a:solidFill>
                <a:cs typeface="Arial" pitchFamily="34" charset="0"/>
                <a:sym typeface="Wingdings" panose="05000000000000000000" pitchFamily="2" charset="2"/>
              </a:rPr>
              <a:t>3 and 4 </a:t>
            </a:r>
            <a:r>
              <a:rPr lang="fr-FR" sz="2400" dirty="0" err="1" smtClean="0">
                <a:solidFill>
                  <a:schemeClr val="tx1"/>
                </a:solidFill>
                <a:cs typeface="Arial" pitchFamily="34" charset="0"/>
                <a:sym typeface="Wingdings" panose="05000000000000000000" pitchFamily="2" charset="2"/>
              </a:rPr>
              <a:t>y.o</a:t>
            </a:r>
            <a:r>
              <a:rPr lang="fr-FR" sz="2400" dirty="0" smtClean="0">
                <a:solidFill>
                  <a:schemeClr val="tx1"/>
                </a:solidFill>
                <a:cs typeface="Arial" pitchFamily="34" charset="0"/>
                <a:sym typeface="Wingdings" panose="05000000000000000000" pitchFamily="2" charset="2"/>
              </a:rPr>
              <a:t>. </a:t>
            </a:r>
            <a:r>
              <a:rPr lang="fr-FR" sz="2400" dirty="0" err="1" smtClean="0">
                <a:solidFill>
                  <a:schemeClr val="tx1"/>
                </a:solidFill>
                <a:cs typeface="Arial" pitchFamily="34" charset="0"/>
                <a:sym typeface="Wingdings" panose="05000000000000000000" pitchFamily="2" charset="2"/>
              </a:rPr>
              <a:t>children</a:t>
            </a:r>
            <a:r>
              <a:rPr lang="fr-FR" sz="2400" dirty="0" smtClean="0">
                <a:solidFill>
                  <a:schemeClr val="tx1"/>
                </a:solidFill>
                <a:cs typeface="Arial" pitchFamily="34" charset="0"/>
                <a:sym typeface="Wingdings" panose="05000000000000000000" pitchFamily="2" charset="2"/>
              </a:rPr>
              <a:t> </a:t>
            </a:r>
            <a:r>
              <a:rPr lang="fr-FR" sz="2400" dirty="0" err="1" smtClean="0">
                <a:solidFill>
                  <a:schemeClr val="tx1"/>
                </a:solidFill>
                <a:cs typeface="Arial" pitchFamily="34" charset="0"/>
                <a:sym typeface="Wingdings" panose="05000000000000000000" pitchFamily="2" charset="2"/>
              </a:rPr>
              <a:t>leave</a:t>
            </a:r>
            <a:r>
              <a:rPr lang="fr-FR" sz="2400" dirty="0" smtClean="0">
                <a:solidFill>
                  <a:schemeClr val="tx1"/>
                </a:solidFill>
                <a:cs typeface="Arial" pitchFamily="34" charset="0"/>
                <a:sym typeface="Wingdings" panose="05000000000000000000" pitchFamily="2" charset="2"/>
              </a:rPr>
              <a:t> the </a:t>
            </a:r>
            <a:r>
              <a:rPr lang="fr-FR" sz="2400" dirty="0" err="1" smtClean="0">
                <a:solidFill>
                  <a:schemeClr val="tx1"/>
                </a:solidFill>
                <a:cs typeface="Arial" pitchFamily="34" charset="0"/>
                <a:sym typeface="Wingdings" panose="05000000000000000000" pitchFamily="2" charset="2"/>
              </a:rPr>
              <a:t>meal</a:t>
            </a:r>
            <a:r>
              <a:rPr lang="fr-FR" sz="2400" dirty="0" smtClean="0">
                <a:solidFill>
                  <a:schemeClr val="tx1"/>
                </a:solidFill>
                <a:cs typeface="Arial" pitchFamily="34" charset="0"/>
                <a:sym typeface="Wingdings" panose="05000000000000000000" pitchFamily="2" charset="2"/>
              </a:rPr>
              <a:t> </a:t>
            </a:r>
            <a:r>
              <a:rPr lang="fr-FR" sz="2400" dirty="0" err="1" smtClean="0">
                <a:solidFill>
                  <a:schemeClr val="tx1"/>
                </a:solidFill>
                <a:cs typeface="Arial" pitchFamily="34" charset="0"/>
                <a:sym typeface="Wingdings" panose="05000000000000000000" pitchFamily="2" charset="2"/>
              </a:rPr>
              <a:t>play</a:t>
            </a:r>
            <a:r>
              <a:rPr lang="fr-FR" sz="2400" dirty="0" smtClean="0">
                <a:solidFill>
                  <a:schemeClr val="tx1"/>
                </a:solidFill>
                <a:cs typeface="Arial" pitchFamily="34" charset="0"/>
                <a:sym typeface="Wingdings" panose="05000000000000000000" pitchFamily="2" charset="2"/>
              </a:rPr>
              <a:t> and </a:t>
            </a:r>
            <a:r>
              <a:rPr lang="fr-FR" sz="2400" dirty="0" err="1" smtClean="0">
                <a:solidFill>
                  <a:schemeClr val="tx1"/>
                </a:solidFill>
                <a:cs typeface="Arial" pitchFamily="34" charset="0"/>
                <a:sym typeface="Wingdings" panose="05000000000000000000" pitchFamily="2" charset="2"/>
              </a:rPr>
              <a:t>develop</a:t>
            </a:r>
            <a:r>
              <a:rPr lang="fr-FR" sz="2400" dirty="0" smtClean="0">
                <a:solidFill>
                  <a:schemeClr val="tx1"/>
                </a:solidFill>
                <a:cs typeface="Arial" pitchFamily="34" charset="0"/>
                <a:sym typeface="Wingdings" panose="05000000000000000000" pitchFamily="2" charset="2"/>
              </a:rPr>
              <a:t> </a:t>
            </a:r>
            <a:r>
              <a:rPr lang="fr-FR" sz="2400" dirty="0" err="1" smtClean="0">
                <a:solidFill>
                  <a:schemeClr val="tx1"/>
                </a:solidFill>
                <a:cs typeface="Arial" pitchFamily="34" charset="0"/>
                <a:sym typeface="Wingdings" panose="05000000000000000000" pitchFamily="2" charset="2"/>
              </a:rPr>
              <a:t>thematics</a:t>
            </a:r>
            <a:r>
              <a:rPr lang="fr-FR" sz="2400" dirty="0" smtClean="0">
                <a:solidFill>
                  <a:schemeClr val="tx1"/>
                </a:solidFill>
                <a:cs typeface="Arial" pitchFamily="34" charset="0"/>
                <a:sym typeface="Wingdings" panose="05000000000000000000" pitchFamily="2" charset="2"/>
              </a:rPr>
              <a:t> in </a:t>
            </a:r>
            <a:r>
              <a:rPr lang="fr-FR" sz="2400" dirty="0" err="1" smtClean="0">
                <a:solidFill>
                  <a:schemeClr val="tx1"/>
                </a:solidFill>
                <a:cs typeface="Arial" pitchFamily="34" charset="0"/>
                <a:sym typeface="Wingdings" panose="05000000000000000000" pitchFamily="2" charset="2"/>
              </a:rPr>
              <a:t>which</a:t>
            </a:r>
            <a:r>
              <a:rPr lang="fr-FR" sz="2400" dirty="0" smtClean="0">
                <a:solidFill>
                  <a:schemeClr val="tx1"/>
                </a:solidFill>
                <a:cs typeface="Arial" pitchFamily="34" charset="0"/>
                <a:sym typeface="Wingdings" panose="05000000000000000000" pitchFamily="2" charset="2"/>
              </a:rPr>
              <a:t> </a:t>
            </a:r>
            <a:r>
              <a:rPr lang="fr-FR" sz="2400" dirty="0" err="1" smtClean="0">
                <a:solidFill>
                  <a:schemeClr val="tx1"/>
                </a:solidFill>
                <a:cs typeface="Arial" pitchFamily="34" charset="0"/>
                <a:sym typeface="Wingdings" panose="05000000000000000000" pitchFamily="2" charset="2"/>
              </a:rPr>
              <a:t>previous</a:t>
            </a:r>
            <a:r>
              <a:rPr lang="fr-FR" sz="2400" dirty="0" smtClean="0">
                <a:solidFill>
                  <a:schemeClr val="tx1"/>
                </a:solidFill>
                <a:cs typeface="Arial" pitchFamily="34" charset="0"/>
                <a:sym typeface="Wingdings" panose="05000000000000000000" pitchFamily="2" charset="2"/>
              </a:rPr>
              <a:t> </a:t>
            </a:r>
            <a:r>
              <a:rPr lang="fr-FR" sz="2400" dirty="0" err="1" smtClean="0">
                <a:solidFill>
                  <a:schemeClr val="tx1"/>
                </a:solidFill>
                <a:cs typeface="Arial" pitchFamily="34" charset="0"/>
                <a:sym typeface="Wingdings" panose="05000000000000000000" pitchFamily="2" charset="2"/>
              </a:rPr>
              <a:t>agreements</a:t>
            </a:r>
            <a:r>
              <a:rPr lang="fr-FR" sz="2400" dirty="0" smtClean="0">
                <a:solidFill>
                  <a:schemeClr val="tx1"/>
                </a:solidFill>
                <a:cs typeface="Arial" pitchFamily="34" charset="0"/>
                <a:sym typeface="Wingdings" panose="05000000000000000000" pitchFamily="2" charset="2"/>
              </a:rPr>
              <a:t> are </a:t>
            </a:r>
            <a:r>
              <a:rPr lang="fr-FR" sz="2400" dirty="0" err="1" smtClean="0">
                <a:solidFill>
                  <a:schemeClr val="tx1"/>
                </a:solidFill>
                <a:cs typeface="Arial" pitchFamily="34" charset="0"/>
                <a:sym typeface="Wingdings" panose="05000000000000000000" pitchFamily="2" charset="2"/>
              </a:rPr>
              <a:t>existing</a:t>
            </a:r>
            <a:r>
              <a:rPr lang="fr-FR" sz="2400" dirty="0" smtClean="0">
                <a:solidFill>
                  <a:schemeClr val="tx1"/>
                </a:solidFill>
                <a:cs typeface="Arial" pitchFamily="34" charset="0"/>
                <a:sym typeface="Wingdings" panose="05000000000000000000" pitchFamily="2" charset="2"/>
              </a:rPr>
              <a:t> </a:t>
            </a:r>
            <a:r>
              <a:rPr lang="fr-FR" sz="2400" dirty="0" err="1" smtClean="0">
                <a:solidFill>
                  <a:schemeClr val="tx1"/>
                </a:solidFill>
                <a:cs typeface="Arial" pitchFamily="34" charset="0"/>
                <a:sym typeface="Wingdings" panose="05000000000000000000" pitchFamily="2" charset="2"/>
              </a:rPr>
              <a:t>between</a:t>
            </a:r>
            <a:r>
              <a:rPr lang="fr-FR" sz="2400" dirty="0" smtClean="0">
                <a:solidFill>
                  <a:schemeClr val="tx1"/>
                </a:solidFill>
                <a:cs typeface="Arial" pitchFamily="34" charset="0"/>
                <a:sym typeface="Wingdings" panose="05000000000000000000" pitchFamily="2" charset="2"/>
              </a:rPr>
              <a:t> the </a:t>
            </a:r>
            <a:r>
              <a:rPr lang="fr-FR" sz="2400" dirty="0" err="1" smtClean="0">
                <a:solidFill>
                  <a:schemeClr val="tx1"/>
                </a:solidFill>
                <a:cs typeface="Arial" pitchFamily="34" charset="0"/>
                <a:sym typeface="Wingdings" panose="05000000000000000000" pitchFamily="2" charset="2"/>
              </a:rPr>
              <a:t>child</a:t>
            </a:r>
            <a:r>
              <a:rPr lang="fr-FR" sz="2400" dirty="0" smtClean="0">
                <a:solidFill>
                  <a:schemeClr val="tx1"/>
                </a:solidFill>
                <a:cs typeface="Arial" pitchFamily="34" charset="0"/>
                <a:sym typeface="Wingdings" panose="05000000000000000000" pitchFamily="2" charset="2"/>
              </a:rPr>
              <a:t> (painting, nursing, </a:t>
            </a:r>
            <a:r>
              <a:rPr lang="fr-FR" sz="2400" dirty="0" err="1" smtClean="0">
                <a:solidFill>
                  <a:schemeClr val="tx1"/>
                </a:solidFill>
                <a:cs typeface="Arial" pitchFamily="34" charset="0"/>
                <a:sym typeface="Wingdings" panose="05000000000000000000" pitchFamily="2" charset="2"/>
              </a:rPr>
              <a:t>toilet</a:t>
            </a:r>
            <a:r>
              <a:rPr lang="fr-FR" sz="2400" dirty="0" smtClean="0">
                <a:solidFill>
                  <a:schemeClr val="tx1"/>
                </a:solidFill>
                <a:cs typeface="Arial" pitchFamily="34" charset="0"/>
                <a:sym typeface="Wingdings" panose="05000000000000000000" pitchFamily="2" charset="2"/>
              </a:rPr>
              <a:t>) </a:t>
            </a:r>
          </a:p>
          <a:p>
            <a:pPr algn="l">
              <a:defRPr/>
            </a:pPr>
            <a:endParaRPr lang="fr-FR" sz="1200" dirty="0" smtClean="0">
              <a:solidFill>
                <a:srgbClr val="FF4343"/>
              </a:solidFill>
              <a:cs typeface="Arial" pitchFamily="34" charset="0"/>
            </a:endParaRPr>
          </a:p>
        </p:txBody>
      </p:sp>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600" dirty="0" smtClean="0"/>
              <a:t>7. General </a:t>
            </a:r>
            <a:r>
              <a:rPr lang="fr-FR" sz="3600" dirty="0" smtClean="0"/>
              <a:t>discussion (1/2) </a:t>
            </a:r>
            <a:endParaRPr lang="fr-FR" sz="3600" dirty="0">
              <a:solidFill>
                <a:schemeClr val="tx1"/>
              </a:solidFill>
            </a:endParaRPr>
          </a:p>
          <a:p>
            <a:pPr algn="l"/>
            <a:r>
              <a:rPr lang="fr-FR" sz="3600" dirty="0" smtClean="0">
                <a:solidFill>
                  <a:schemeClr val="tx1"/>
                </a:solidFill>
                <a:latin typeface="Arial" pitchFamily="34" charset="0"/>
                <a:cs typeface="Arial" pitchFamily="34" charset="0"/>
              </a:rPr>
              <a:t> </a:t>
            </a:r>
            <a:endParaRPr lang="fr-FR" sz="36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17</a:t>
            </a:fld>
            <a:endParaRPr lang="fr-FR" dirty="0"/>
          </a:p>
        </p:txBody>
      </p:sp>
      <p:cxnSp>
        <p:nvCxnSpPr>
          <p:cNvPr id="10" name="Connecteur droit 9"/>
          <p:cNvCxnSpPr/>
          <p:nvPr/>
        </p:nvCxnSpPr>
        <p:spPr>
          <a:xfrm>
            <a:off x="395536" y="1052736"/>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507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683568" y="1293830"/>
            <a:ext cx="8064896" cy="5303522"/>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defRPr/>
            </a:pPr>
            <a:endParaRPr lang="fr-FR" sz="2400" b="1" dirty="0" smtClean="0">
              <a:solidFill>
                <a:schemeClr val="tx1"/>
              </a:solidFill>
              <a:cs typeface="Arial" pitchFamily="34" charset="0"/>
              <a:sym typeface="Wingdings" panose="05000000000000000000" pitchFamily="2" charset="2"/>
            </a:endParaRPr>
          </a:p>
          <a:p>
            <a:pPr algn="l">
              <a:defRPr/>
            </a:pPr>
            <a:endParaRPr lang="fr-FR" sz="2400" b="1" dirty="0">
              <a:solidFill>
                <a:schemeClr val="tx1"/>
              </a:solidFill>
              <a:cs typeface="Arial" pitchFamily="34" charset="0"/>
              <a:sym typeface="Wingdings" panose="05000000000000000000" pitchFamily="2" charset="2"/>
            </a:endParaRPr>
          </a:p>
          <a:p>
            <a:pPr algn="l">
              <a:defRPr/>
            </a:pPr>
            <a:r>
              <a:rPr lang="fr-FR" sz="2400" b="1" dirty="0" smtClean="0">
                <a:solidFill>
                  <a:schemeClr val="tx1"/>
                </a:solidFill>
                <a:cs typeface="Arial" pitchFamily="34" charset="0"/>
                <a:sym typeface="Wingdings" panose="05000000000000000000" pitchFamily="2" charset="2"/>
              </a:rPr>
              <a:t>Verbal </a:t>
            </a:r>
            <a:r>
              <a:rPr lang="fr-FR" sz="2400" b="1" dirty="0">
                <a:solidFill>
                  <a:schemeClr val="tx1"/>
                </a:solidFill>
                <a:cs typeface="Arial" pitchFamily="34" charset="0"/>
                <a:sym typeface="Wingdings" panose="05000000000000000000" pitchFamily="2" charset="2"/>
              </a:rPr>
              <a:t>interactions </a:t>
            </a:r>
            <a:r>
              <a:rPr lang="fr-FR" sz="2400" dirty="0">
                <a:solidFill>
                  <a:schemeClr val="tx1"/>
                </a:solidFill>
                <a:cs typeface="Arial" pitchFamily="34" charset="0"/>
                <a:sym typeface="Wingdings" panose="05000000000000000000" pitchFamily="2" charset="2"/>
              </a:rPr>
              <a:t>about substitutions </a:t>
            </a:r>
            <a:r>
              <a:rPr lang="fr-FR" sz="2400" dirty="0" err="1">
                <a:solidFill>
                  <a:schemeClr val="tx1"/>
                </a:solidFill>
                <a:cs typeface="Arial" pitchFamily="34" charset="0"/>
                <a:sym typeface="Wingdings" panose="05000000000000000000" pitchFamily="2" charset="2"/>
              </a:rPr>
              <a:t>contributed</a:t>
            </a:r>
            <a:r>
              <a:rPr lang="fr-FR" sz="2400" dirty="0">
                <a:solidFill>
                  <a:schemeClr val="tx1"/>
                </a:solidFill>
                <a:cs typeface="Arial" pitchFamily="34" charset="0"/>
                <a:sym typeface="Wingdings" panose="05000000000000000000" pitchFamily="2" charset="2"/>
              </a:rPr>
              <a:t> to </a:t>
            </a:r>
            <a:r>
              <a:rPr lang="fr-FR" sz="2400" dirty="0" err="1">
                <a:solidFill>
                  <a:schemeClr val="tx1"/>
                </a:solidFill>
                <a:cs typeface="Arial" pitchFamily="34" charset="0"/>
                <a:sym typeface="Wingdings" panose="05000000000000000000" pitchFamily="2" charset="2"/>
              </a:rPr>
              <a:t>define</a:t>
            </a:r>
            <a:r>
              <a:rPr lang="fr-FR" sz="2400" dirty="0">
                <a:solidFill>
                  <a:schemeClr val="tx1"/>
                </a:solidFill>
                <a:cs typeface="Arial" pitchFamily="34" charset="0"/>
                <a:sym typeface="Wingdings" panose="05000000000000000000" pitchFamily="2" charset="2"/>
              </a:rPr>
              <a:t> the </a:t>
            </a:r>
            <a:r>
              <a:rPr lang="fr-FR" sz="2400" dirty="0" err="1">
                <a:solidFill>
                  <a:schemeClr val="tx1"/>
                </a:solidFill>
                <a:cs typeface="Arial" pitchFamily="34" charset="0"/>
                <a:sym typeface="Wingdings" panose="05000000000000000000" pitchFamily="2" charset="2"/>
              </a:rPr>
              <a:t>common</a:t>
            </a:r>
            <a:r>
              <a:rPr lang="fr-FR" sz="2400" dirty="0">
                <a:solidFill>
                  <a:schemeClr val="tx1"/>
                </a:solidFill>
                <a:cs typeface="Arial" pitchFamily="34" charset="0"/>
                <a:sym typeface="Wingdings" panose="05000000000000000000" pitchFamily="2" charset="2"/>
              </a:rPr>
              <a:t> </a:t>
            </a:r>
            <a:r>
              <a:rPr lang="fr-FR" sz="2400" dirty="0" smtClean="0">
                <a:solidFill>
                  <a:schemeClr val="tx1"/>
                </a:solidFill>
                <a:cs typeface="Arial" pitchFamily="34" charset="0"/>
                <a:sym typeface="Wingdings" panose="05000000000000000000" pitchFamily="2" charset="2"/>
              </a:rPr>
              <a:t>goal, </a:t>
            </a:r>
            <a:r>
              <a:rPr lang="fr-FR" sz="2400" dirty="0" err="1" smtClean="0">
                <a:solidFill>
                  <a:schemeClr val="tx1"/>
                </a:solidFill>
                <a:cs typeface="Arial" pitchFamily="34" charset="0"/>
                <a:sym typeface="Wingdings" panose="05000000000000000000" pitchFamily="2" charset="2"/>
              </a:rPr>
              <a:t>increasing</a:t>
            </a:r>
            <a:r>
              <a:rPr lang="fr-FR" sz="2400" dirty="0" smtClean="0">
                <a:solidFill>
                  <a:schemeClr val="tx1"/>
                </a:solidFill>
                <a:cs typeface="Arial" pitchFamily="34" charset="0"/>
                <a:sym typeface="Wingdings" panose="05000000000000000000" pitchFamily="2" charset="2"/>
              </a:rPr>
              <a:t> the </a:t>
            </a:r>
            <a:r>
              <a:rPr lang="fr-FR" sz="2400" dirty="0" err="1" smtClean="0">
                <a:solidFill>
                  <a:schemeClr val="tx1"/>
                </a:solidFill>
                <a:cs typeface="Arial" pitchFamily="34" charset="0"/>
                <a:sym typeface="Wingdings" panose="05000000000000000000" pitchFamily="2" charset="2"/>
              </a:rPr>
              <a:t>complexity</a:t>
            </a:r>
            <a:r>
              <a:rPr lang="fr-FR" sz="2400" dirty="0" smtClean="0">
                <a:solidFill>
                  <a:schemeClr val="tx1"/>
                </a:solidFill>
                <a:cs typeface="Arial" pitchFamily="34" charset="0"/>
                <a:sym typeface="Wingdings" panose="05000000000000000000" pitchFamily="2" charset="2"/>
              </a:rPr>
              <a:t> of the </a:t>
            </a:r>
            <a:r>
              <a:rPr lang="fr-FR" sz="2400" dirty="0" err="1" smtClean="0">
                <a:solidFill>
                  <a:schemeClr val="tx1"/>
                </a:solidFill>
                <a:cs typeface="Arial" pitchFamily="34" charset="0"/>
                <a:sym typeface="Wingdings" panose="05000000000000000000" pitchFamily="2" charset="2"/>
              </a:rPr>
              <a:t>substituted</a:t>
            </a:r>
            <a:r>
              <a:rPr lang="fr-FR" sz="2400" dirty="0" smtClean="0">
                <a:solidFill>
                  <a:schemeClr val="tx1"/>
                </a:solidFill>
                <a:cs typeface="Arial" pitchFamily="34" charset="0"/>
                <a:sym typeface="Wingdings" panose="05000000000000000000" pitchFamily="2" charset="2"/>
              </a:rPr>
              <a:t> uses</a:t>
            </a:r>
          </a:p>
          <a:p>
            <a:pPr algn="l">
              <a:defRPr/>
            </a:pPr>
            <a:endParaRPr lang="fr-FR" sz="2400" dirty="0">
              <a:solidFill>
                <a:schemeClr val="tx1"/>
              </a:solidFill>
              <a:cs typeface="Arial" pitchFamily="34" charset="0"/>
              <a:sym typeface="Wingdings" panose="05000000000000000000" pitchFamily="2" charset="2"/>
            </a:endParaRPr>
          </a:p>
          <a:p>
            <a:pPr algn="l">
              <a:defRPr/>
            </a:pPr>
            <a:r>
              <a:rPr lang="fr-FR" sz="2400" dirty="0">
                <a:solidFill>
                  <a:schemeClr val="tx1"/>
                </a:solidFill>
                <a:cs typeface="Arial" pitchFamily="34" charset="0"/>
              </a:rPr>
              <a:t>Substitutions in social fiction </a:t>
            </a:r>
            <a:r>
              <a:rPr lang="fr-FR" sz="2400" dirty="0" err="1">
                <a:solidFill>
                  <a:schemeClr val="tx1"/>
                </a:solidFill>
                <a:cs typeface="Arial" pitchFamily="34" charset="0"/>
              </a:rPr>
              <a:t>play</a:t>
            </a:r>
            <a:r>
              <a:rPr lang="fr-FR" sz="2400" dirty="0">
                <a:solidFill>
                  <a:schemeClr val="tx1"/>
                </a:solidFill>
                <a:cs typeface="Arial" pitchFamily="34" charset="0"/>
              </a:rPr>
              <a:t> </a:t>
            </a:r>
            <a:r>
              <a:rPr lang="fr-FR" sz="2400" dirty="0" err="1">
                <a:solidFill>
                  <a:schemeClr val="tx1"/>
                </a:solidFill>
                <a:cs typeface="Arial" pitchFamily="34" charset="0"/>
              </a:rPr>
              <a:t>imply</a:t>
            </a:r>
            <a:r>
              <a:rPr lang="fr-FR" sz="2400" dirty="0">
                <a:solidFill>
                  <a:schemeClr val="tx1"/>
                </a:solidFill>
                <a:cs typeface="Arial" pitchFamily="34" charset="0"/>
              </a:rPr>
              <a:t> </a:t>
            </a:r>
            <a:r>
              <a:rPr lang="fr-FR" sz="2400" b="1" dirty="0">
                <a:solidFill>
                  <a:schemeClr val="tx1"/>
                </a:solidFill>
                <a:cs typeface="Arial" pitchFamily="34" charset="0"/>
              </a:rPr>
              <a:t>the coordination </a:t>
            </a:r>
            <a:r>
              <a:rPr lang="fr-FR" sz="2400" b="1" dirty="0" smtClean="0">
                <a:solidFill>
                  <a:schemeClr val="tx1"/>
                </a:solidFill>
                <a:cs typeface="Arial" pitchFamily="34" charset="0"/>
              </a:rPr>
              <a:t>of</a:t>
            </a:r>
            <a:r>
              <a:rPr lang="fr-FR" sz="2400" dirty="0" smtClean="0">
                <a:solidFill>
                  <a:schemeClr val="tx1"/>
                </a:solidFill>
                <a:cs typeface="Arial" pitchFamily="34" charset="0"/>
              </a:rPr>
              <a:t> </a:t>
            </a:r>
            <a:r>
              <a:rPr lang="fr-FR" sz="2400" dirty="0">
                <a:solidFill>
                  <a:schemeClr val="tx1"/>
                </a:solidFill>
                <a:cs typeface="Arial" pitchFamily="34" charset="0"/>
              </a:rPr>
              <a:t>: </a:t>
            </a:r>
          </a:p>
          <a:p>
            <a:pPr marL="342900" indent="-342900" algn="l">
              <a:buClr>
                <a:srgbClr val="FF0000"/>
              </a:buClr>
              <a:buFont typeface="Wingdings" panose="05000000000000000000" pitchFamily="2" charset="2"/>
              <a:buChar char="§"/>
              <a:defRPr/>
            </a:pPr>
            <a:r>
              <a:rPr lang="fr-FR" sz="2400" dirty="0">
                <a:solidFill>
                  <a:schemeClr val="tx1"/>
                </a:solidFill>
                <a:cs typeface="Arial" pitchFamily="34" charset="0"/>
              </a:rPr>
              <a:t> </a:t>
            </a:r>
            <a:r>
              <a:rPr lang="fr-FR" sz="2000" dirty="0">
                <a:solidFill>
                  <a:schemeClr val="tx1"/>
                </a:solidFill>
                <a:cs typeface="Arial" pitchFamily="34" charset="0"/>
              </a:rPr>
              <a:t>production of </a:t>
            </a:r>
            <a:r>
              <a:rPr lang="fr-FR" sz="2000" dirty="0" err="1">
                <a:solidFill>
                  <a:schemeClr val="tx1"/>
                </a:solidFill>
                <a:cs typeface="Arial" pitchFamily="34" charset="0"/>
              </a:rPr>
              <a:t>object</a:t>
            </a:r>
            <a:r>
              <a:rPr lang="fr-FR" sz="2000" dirty="0">
                <a:solidFill>
                  <a:schemeClr val="tx1"/>
                </a:solidFill>
                <a:cs typeface="Arial" pitchFamily="34" charset="0"/>
              </a:rPr>
              <a:t> substitution </a:t>
            </a:r>
          </a:p>
          <a:p>
            <a:pPr marL="342900" indent="-342900" algn="l">
              <a:buClr>
                <a:srgbClr val="FF0000"/>
              </a:buClr>
              <a:buFont typeface="Wingdings" panose="05000000000000000000" pitchFamily="2" charset="2"/>
              <a:buChar char="§"/>
              <a:defRPr/>
            </a:pPr>
            <a:r>
              <a:rPr lang="fr-FR" sz="2000" dirty="0" err="1">
                <a:solidFill>
                  <a:schemeClr val="tx1"/>
                </a:solidFill>
                <a:cs typeface="Arial" pitchFamily="34" charset="0"/>
              </a:rPr>
              <a:t>understanding</a:t>
            </a:r>
            <a:r>
              <a:rPr lang="fr-FR" sz="2000" dirty="0">
                <a:solidFill>
                  <a:schemeClr val="tx1"/>
                </a:solidFill>
                <a:cs typeface="Arial" pitchFamily="34" charset="0"/>
              </a:rPr>
              <a:t> of the </a:t>
            </a:r>
            <a:r>
              <a:rPr lang="fr-FR" sz="2000" dirty="0" err="1">
                <a:solidFill>
                  <a:schemeClr val="tx1"/>
                </a:solidFill>
                <a:cs typeface="Arial" pitchFamily="34" charset="0"/>
              </a:rPr>
              <a:t>other’s</a:t>
            </a:r>
            <a:r>
              <a:rPr lang="fr-FR" sz="2000" dirty="0">
                <a:solidFill>
                  <a:schemeClr val="tx1"/>
                </a:solidFill>
                <a:cs typeface="Arial" pitchFamily="34" charset="0"/>
              </a:rPr>
              <a:t> intentions in </a:t>
            </a:r>
            <a:r>
              <a:rPr lang="fr-FR" sz="2000" dirty="0" err="1">
                <a:solidFill>
                  <a:schemeClr val="tx1"/>
                </a:solidFill>
                <a:cs typeface="Arial" pitchFamily="34" charset="0"/>
              </a:rPr>
              <a:t>context</a:t>
            </a:r>
            <a:endParaRPr lang="fr-FR" sz="2000" dirty="0">
              <a:solidFill>
                <a:schemeClr val="tx1"/>
              </a:solidFill>
              <a:cs typeface="Arial" pitchFamily="34" charset="0"/>
            </a:endParaRPr>
          </a:p>
          <a:p>
            <a:pPr marL="342900" indent="-342900" algn="l">
              <a:buClr>
                <a:srgbClr val="FF0000"/>
              </a:buClr>
              <a:buFont typeface="Wingdings" panose="05000000000000000000" pitchFamily="2" charset="2"/>
              <a:buChar char="§"/>
              <a:defRPr/>
            </a:pPr>
            <a:r>
              <a:rPr lang="fr-FR" sz="2000" dirty="0">
                <a:solidFill>
                  <a:schemeClr val="tx1"/>
                </a:solidFill>
                <a:cs typeface="Arial" pitchFamily="34" charset="0"/>
              </a:rPr>
              <a:t> </a:t>
            </a:r>
            <a:r>
              <a:rPr lang="fr-FR" sz="2000" dirty="0" err="1">
                <a:solidFill>
                  <a:schemeClr val="tx1"/>
                </a:solidFill>
                <a:cs typeface="Arial" pitchFamily="34" charset="0"/>
              </a:rPr>
              <a:t>understanding</a:t>
            </a:r>
            <a:r>
              <a:rPr lang="fr-FR" sz="2000" dirty="0">
                <a:solidFill>
                  <a:schemeClr val="tx1"/>
                </a:solidFill>
                <a:cs typeface="Arial" pitchFamily="34" charset="0"/>
              </a:rPr>
              <a:t> and </a:t>
            </a:r>
            <a:r>
              <a:rPr lang="fr-FR" sz="2000" dirty="0" err="1">
                <a:solidFill>
                  <a:schemeClr val="tx1"/>
                </a:solidFill>
                <a:cs typeface="Arial" pitchFamily="34" charset="0"/>
              </a:rPr>
              <a:t>creating</a:t>
            </a:r>
            <a:r>
              <a:rPr lang="fr-FR" sz="2000" dirty="0">
                <a:solidFill>
                  <a:schemeClr val="tx1"/>
                </a:solidFill>
                <a:cs typeface="Arial" pitchFamily="34" charset="0"/>
              </a:rPr>
              <a:t>  a frame for the </a:t>
            </a:r>
            <a:r>
              <a:rPr lang="fr-FR" sz="2000" dirty="0" err="1">
                <a:solidFill>
                  <a:schemeClr val="tx1"/>
                </a:solidFill>
                <a:cs typeface="Arial" pitchFamily="34" charset="0"/>
              </a:rPr>
              <a:t>play</a:t>
            </a:r>
            <a:r>
              <a:rPr lang="fr-FR" sz="2000" dirty="0">
                <a:solidFill>
                  <a:schemeClr val="tx1"/>
                </a:solidFill>
                <a:cs typeface="Arial" pitchFamily="34" charset="0"/>
              </a:rPr>
              <a:t> by </a:t>
            </a:r>
            <a:r>
              <a:rPr lang="fr-FR" sz="2000" dirty="0" err="1">
                <a:solidFill>
                  <a:schemeClr val="tx1"/>
                </a:solidFill>
                <a:cs typeface="Arial" pitchFamily="34" charset="0"/>
              </a:rPr>
              <a:t>producing</a:t>
            </a:r>
            <a:r>
              <a:rPr lang="fr-FR" sz="2000" dirty="0">
                <a:solidFill>
                  <a:schemeClr val="tx1"/>
                </a:solidFill>
                <a:cs typeface="Arial" pitchFamily="34" charset="0"/>
              </a:rPr>
              <a:t> </a:t>
            </a:r>
            <a:r>
              <a:rPr lang="fr-FR" sz="2000" dirty="0" err="1">
                <a:solidFill>
                  <a:schemeClr val="tx1"/>
                </a:solidFill>
                <a:cs typeface="Arial" pitchFamily="34" charset="0"/>
              </a:rPr>
              <a:t>appropriated</a:t>
            </a:r>
            <a:r>
              <a:rPr lang="fr-FR" sz="2000" dirty="0">
                <a:solidFill>
                  <a:schemeClr val="tx1"/>
                </a:solidFill>
                <a:cs typeface="Arial" pitchFamily="34" charset="0"/>
              </a:rPr>
              <a:t> substitutions </a:t>
            </a:r>
          </a:p>
          <a:p>
            <a:pPr algn="l">
              <a:defRPr/>
            </a:pPr>
            <a:endParaRPr lang="fr-FR" sz="500" dirty="0">
              <a:solidFill>
                <a:schemeClr val="tx1"/>
              </a:solidFill>
              <a:cs typeface="Arial" pitchFamily="34" charset="0"/>
            </a:endParaRPr>
          </a:p>
          <a:p>
            <a:pPr marL="342900" indent="-342900" algn="l">
              <a:buFont typeface="Symbol" panose="05050102010706020507" pitchFamily="18" charset="2"/>
              <a:buChar char="Þ"/>
              <a:defRPr/>
            </a:pPr>
            <a:r>
              <a:rPr lang="fr-FR" sz="2000" dirty="0">
                <a:solidFill>
                  <a:schemeClr val="tx1"/>
                </a:solidFill>
                <a:cs typeface="Arial" pitchFamily="34" charset="0"/>
              </a:rPr>
              <a:t>If 3 </a:t>
            </a:r>
            <a:r>
              <a:rPr lang="fr-FR" sz="2000" dirty="0" err="1">
                <a:solidFill>
                  <a:schemeClr val="tx1"/>
                </a:solidFill>
                <a:cs typeface="Arial" pitchFamily="34" charset="0"/>
              </a:rPr>
              <a:t>y.o</a:t>
            </a:r>
            <a:r>
              <a:rPr lang="fr-FR" sz="2000" dirty="0">
                <a:solidFill>
                  <a:schemeClr val="tx1"/>
                </a:solidFill>
                <a:cs typeface="Arial" pitchFamily="34" charset="0"/>
              </a:rPr>
              <a:t>. </a:t>
            </a:r>
            <a:r>
              <a:rPr lang="fr-FR" sz="2000" dirty="0" err="1">
                <a:solidFill>
                  <a:schemeClr val="tx1"/>
                </a:solidFill>
                <a:cs typeface="Arial" pitchFamily="34" charset="0"/>
              </a:rPr>
              <a:t>children</a:t>
            </a:r>
            <a:r>
              <a:rPr lang="fr-FR" sz="2000" dirty="0">
                <a:solidFill>
                  <a:schemeClr val="tx1"/>
                </a:solidFill>
                <a:cs typeface="Arial" pitchFamily="34" charset="0"/>
              </a:rPr>
              <a:t> </a:t>
            </a:r>
            <a:r>
              <a:rPr lang="fr-FR" sz="2000" dirty="0" err="1" smtClean="0">
                <a:solidFill>
                  <a:schemeClr val="tx1"/>
                </a:solidFill>
                <a:cs typeface="Arial" pitchFamily="34" charset="0"/>
              </a:rPr>
              <a:t>coordinate</a:t>
            </a:r>
            <a:r>
              <a:rPr lang="fr-FR" sz="2000" dirty="0" smtClean="0">
                <a:solidFill>
                  <a:schemeClr val="tx1"/>
                </a:solidFill>
                <a:cs typeface="Arial" pitchFamily="34" charset="0"/>
              </a:rPr>
              <a:t> </a:t>
            </a:r>
            <a:r>
              <a:rPr lang="fr-FR" sz="2000" dirty="0" err="1">
                <a:solidFill>
                  <a:schemeClr val="tx1"/>
                </a:solidFill>
                <a:cs typeface="Arial" pitchFamily="34" charset="0"/>
              </a:rPr>
              <a:t>these</a:t>
            </a:r>
            <a:r>
              <a:rPr lang="fr-FR" sz="2000" dirty="0">
                <a:solidFill>
                  <a:schemeClr val="tx1"/>
                </a:solidFill>
                <a:cs typeface="Arial" pitchFamily="34" charset="0"/>
              </a:rPr>
              <a:t> 3 </a:t>
            </a:r>
            <a:r>
              <a:rPr lang="fr-FR" sz="2000" dirty="0" err="1">
                <a:solidFill>
                  <a:schemeClr val="tx1"/>
                </a:solidFill>
                <a:cs typeface="Arial" pitchFamily="34" charset="0"/>
              </a:rPr>
              <a:t>levels</a:t>
            </a:r>
            <a:r>
              <a:rPr lang="fr-FR" sz="2000" dirty="0">
                <a:solidFill>
                  <a:schemeClr val="tx1"/>
                </a:solidFill>
                <a:cs typeface="Arial" pitchFamily="34" charset="0"/>
              </a:rPr>
              <a:t> (</a:t>
            </a:r>
            <a:r>
              <a:rPr lang="fr-FR" sz="2000" dirty="0" err="1">
                <a:solidFill>
                  <a:schemeClr val="tx1"/>
                </a:solidFill>
                <a:cs typeface="Arial" pitchFamily="34" charset="0"/>
              </a:rPr>
              <a:t>object</a:t>
            </a:r>
            <a:r>
              <a:rPr lang="fr-FR" sz="2000" dirty="0">
                <a:solidFill>
                  <a:schemeClr val="tx1"/>
                </a:solidFill>
                <a:cs typeface="Arial" pitchFamily="34" charset="0"/>
              </a:rPr>
              <a:t>, </a:t>
            </a:r>
            <a:r>
              <a:rPr lang="fr-FR" sz="2000" dirty="0" err="1">
                <a:solidFill>
                  <a:schemeClr val="tx1"/>
                </a:solidFill>
                <a:cs typeface="Arial" pitchFamily="34" charset="0"/>
              </a:rPr>
              <a:t>other</a:t>
            </a:r>
            <a:r>
              <a:rPr lang="fr-FR" sz="2000" dirty="0">
                <a:solidFill>
                  <a:schemeClr val="tx1"/>
                </a:solidFill>
                <a:cs typeface="Arial" pitchFamily="34" charset="0"/>
              </a:rPr>
              <a:t> and </a:t>
            </a:r>
            <a:r>
              <a:rPr lang="fr-FR" sz="2000" dirty="0" err="1">
                <a:solidFill>
                  <a:schemeClr val="tx1"/>
                </a:solidFill>
                <a:cs typeface="Arial" pitchFamily="34" charset="0"/>
              </a:rPr>
              <a:t>play</a:t>
            </a:r>
            <a:r>
              <a:rPr lang="fr-FR" sz="2000" dirty="0">
                <a:solidFill>
                  <a:schemeClr val="tx1"/>
                </a:solidFill>
                <a:cs typeface="Arial" pitchFamily="34" charset="0"/>
              </a:rPr>
              <a:t> frame) </a:t>
            </a:r>
            <a:r>
              <a:rPr lang="fr-FR" sz="2000" dirty="0" err="1">
                <a:solidFill>
                  <a:schemeClr val="tx1"/>
                </a:solidFill>
                <a:cs typeface="Arial" pitchFamily="34" charset="0"/>
              </a:rPr>
              <a:t>with</a:t>
            </a:r>
            <a:r>
              <a:rPr lang="fr-FR" sz="2000" dirty="0">
                <a:solidFill>
                  <a:schemeClr val="tx1"/>
                </a:solidFill>
                <a:cs typeface="Arial" pitchFamily="34" charset="0"/>
              </a:rPr>
              <a:t> an </a:t>
            </a:r>
            <a:r>
              <a:rPr lang="fr-FR" sz="2000" dirty="0" err="1">
                <a:solidFill>
                  <a:schemeClr val="tx1"/>
                </a:solidFill>
                <a:cs typeface="Arial" pitchFamily="34" charset="0"/>
              </a:rPr>
              <a:t>adult</a:t>
            </a:r>
            <a:r>
              <a:rPr lang="fr-FR" sz="2000" dirty="0">
                <a:solidFill>
                  <a:schemeClr val="tx1"/>
                </a:solidFill>
                <a:cs typeface="Arial" pitchFamily="34" charset="0"/>
              </a:rPr>
              <a:t> (Rakoczy, 2006), </a:t>
            </a:r>
            <a:r>
              <a:rPr lang="fr-FR" sz="2000" dirty="0" err="1">
                <a:solidFill>
                  <a:schemeClr val="tx1"/>
                </a:solidFill>
                <a:cs typeface="Arial" pitchFamily="34" charset="0"/>
              </a:rPr>
              <a:t>they</a:t>
            </a:r>
            <a:r>
              <a:rPr lang="fr-FR" sz="2000" dirty="0">
                <a:solidFill>
                  <a:schemeClr val="tx1"/>
                </a:solidFill>
                <a:cs typeface="Arial" pitchFamily="34" charset="0"/>
              </a:rPr>
              <a:t> have </a:t>
            </a:r>
            <a:r>
              <a:rPr lang="fr-FR" sz="2000" dirty="0" err="1" smtClean="0">
                <a:solidFill>
                  <a:schemeClr val="tx1"/>
                </a:solidFill>
                <a:cs typeface="Arial" pitchFamily="34" charset="0"/>
              </a:rPr>
              <a:t>still</a:t>
            </a:r>
            <a:r>
              <a:rPr lang="fr-FR" sz="2000" dirty="0" smtClean="0">
                <a:solidFill>
                  <a:schemeClr val="tx1"/>
                </a:solidFill>
                <a:cs typeface="Arial" pitchFamily="34" charset="0"/>
              </a:rPr>
              <a:t> </a:t>
            </a:r>
            <a:r>
              <a:rPr lang="fr-FR" sz="2000" dirty="0" err="1" smtClean="0">
                <a:solidFill>
                  <a:schemeClr val="tx1"/>
                </a:solidFill>
                <a:cs typeface="Arial" pitchFamily="34" charset="0"/>
              </a:rPr>
              <a:t>difficulties</a:t>
            </a:r>
            <a:r>
              <a:rPr lang="fr-FR" sz="2000" dirty="0" smtClean="0">
                <a:solidFill>
                  <a:schemeClr val="tx1"/>
                </a:solidFill>
                <a:cs typeface="Arial" pitchFamily="34" charset="0"/>
              </a:rPr>
              <a:t> </a:t>
            </a:r>
            <a:r>
              <a:rPr lang="fr-FR" sz="2000" dirty="0">
                <a:solidFill>
                  <a:schemeClr val="tx1"/>
                </a:solidFill>
                <a:cs typeface="Arial" pitchFamily="34" charset="0"/>
              </a:rPr>
              <a:t>in sharing and </a:t>
            </a:r>
            <a:r>
              <a:rPr lang="fr-FR" sz="2000" dirty="0" err="1">
                <a:solidFill>
                  <a:schemeClr val="tx1"/>
                </a:solidFill>
                <a:cs typeface="Arial" pitchFamily="34" charset="0"/>
              </a:rPr>
              <a:t>following</a:t>
            </a:r>
            <a:r>
              <a:rPr lang="fr-FR" sz="2000" dirty="0">
                <a:solidFill>
                  <a:schemeClr val="tx1"/>
                </a:solidFill>
                <a:cs typeface="Arial" pitchFamily="34" charset="0"/>
              </a:rPr>
              <a:t> the </a:t>
            </a:r>
            <a:r>
              <a:rPr lang="fr-FR" sz="2000" dirty="0" err="1">
                <a:solidFill>
                  <a:schemeClr val="tx1"/>
                </a:solidFill>
                <a:cs typeface="Arial" pitchFamily="34" charset="0"/>
              </a:rPr>
              <a:t>same</a:t>
            </a:r>
            <a:r>
              <a:rPr lang="fr-FR" sz="2000" dirty="0">
                <a:solidFill>
                  <a:schemeClr val="tx1"/>
                </a:solidFill>
                <a:cs typeface="Arial" pitchFamily="34" charset="0"/>
              </a:rPr>
              <a:t> </a:t>
            </a:r>
            <a:r>
              <a:rPr lang="fr-FR" sz="2000" dirty="0" err="1">
                <a:solidFill>
                  <a:schemeClr val="tx1"/>
                </a:solidFill>
                <a:cs typeface="Arial" pitchFamily="34" charset="0"/>
              </a:rPr>
              <a:t>common</a:t>
            </a:r>
            <a:r>
              <a:rPr lang="fr-FR" sz="2000" dirty="0">
                <a:solidFill>
                  <a:schemeClr val="tx1"/>
                </a:solidFill>
                <a:cs typeface="Arial" pitchFamily="34" charset="0"/>
              </a:rPr>
              <a:t> </a:t>
            </a:r>
            <a:r>
              <a:rPr lang="fr-FR" sz="2000" dirty="0" smtClean="0">
                <a:solidFill>
                  <a:schemeClr val="tx1"/>
                </a:solidFill>
                <a:cs typeface="Arial" pitchFamily="34" charset="0"/>
              </a:rPr>
              <a:t>goal in </a:t>
            </a:r>
            <a:r>
              <a:rPr lang="fr-FR" sz="2000" dirty="0" err="1" smtClean="0">
                <a:solidFill>
                  <a:schemeClr val="tx1"/>
                </a:solidFill>
                <a:cs typeface="Arial" pitchFamily="34" charset="0"/>
              </a:rPr>
              <a:t>peer’s</a:t>
            </a:r>
            <a:r>
              <a:rPr lang="fr-FR" sz="2000" dirty="0" smtClean="0">
                <a:solidFill>
                  <a:schemeClr val="tx1"/>
                </a:solidFill>
                <a:cs typeface="Arial" pitchFamily="34" charset="0"/>
              </a:rPr>
              <a:t> </a:t>
            </a:r>
            <a:r>
              <a:rPr lang="fr-FR" sz="2000" dirty="0" err="1" smtClean="0">
                <a:solidFill>
                  <a:schemeClr val="tx1"/>
                </a:solidFill>
                <a:cs typeface="Arial" pitchFamily="34" charset="0"/>
              </a:rPr>
              <a:t>play</a:t>
            </a:r>
            <a:endParaRPr lang="fr-FR" sz="2000" dirty="0">
              <a:solidFill>
                <a:schemeClr val="tx1"/>
              </a:solidFill>
              <a:cs typeface="Arial" pitchFamily="34" charset="0"/>
            </a:endParaRPr>
          </a:p>
          <a:p>
            <a:pPr algn="l">
              <a:defRPr/>
            </a:pPr>
            <a:endParaRPr lang="fr-FR" sz="2000" dirty="0">
              <a:solidFill>
                <a:schemeClr val="tx1"/>
              </a:solidFill>
              <a:cs typeface="Arial" pitchFamily="34" charset="0"/>
            </a:endParaRPr>
          </a:p>
          <a:p>
            <a:pPr algn="l">
              <a:defRPr/>
            </a:pPr>
            <a:endParaRPr lang="fr-FR" sz="2400" dirty="0">
              <a:solidFill>
                <a:schemeClr val="tx1"/>
              </a:solidFill>
              <a:cs typeface="Arial" pitchFamily="34" charset="0"/>
            </a:endParaRPr>
          </a:p>
          <a:p>
            <a:pPr algn="l">
              <a:defRPr/>
            </a:pPr>
            <a:endParaRPr lang="fr-FR" sz="1400" dirty="0" smtClean="0">
              <a:solidFill>
                <a:srgbClr val="FF4343"/>
              </a:solidFill>
              <a:cs typeface="Arial" pitchFamily="34" charset="0"/>
            </a:endParaRPr>
          </a:p>
        </p:txBody>
      </p:sp>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600" dirty="0" smtClean="0"/>
              <a:t>7. </a:t>
            </a:r>
            <a:r>
              <a:rPr lang="fr-FR" sz="3600" smtClean="0"/>
              <a:t>General </a:t>
            </a:r>
            <a:r>
              <a:rPr lang="fr-FR" sz="3600" smtClean="0"/>
              <a:t>discussion (2/2) </a:t>
            </a:r>
            <a:endParaRPr lang="fr-FR" sz="3600" dirty="0">
              <a:solidFill>
                <a:schemeClr val="tx1"/>
              </a:solidFill>
            </a:endParaRPr>
          </a:p>
          <a:p>
            <a:pPr algn="l"/>
            <a:r>
              <a:rPr lang="fr-FR" sz="3600" dirty="0" smtClean="0">
                <a:solidFill>
                  <a:schemeClr val="tx1"/>
                </a:solidFill>
                <a:latin typeface="Arial" pitchFamily="34" charset="0"/>
                <a:cs typeface="Arial" pitchFamily="34" charset="0"/>
              </a:rPr>
              <a:t> </a:t>
            </a:r>
            <a:endParaRPr lang="fr-FR" sz="36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18</a:t>
            </a:fld>
            <a:endParaRPr lang="fr-FR" dirty="0"/>
          </a:p>
        </p:txBody>
      </p:sp>
      <p:cxnSp>
        <p:nvCxnSpPr>
          <p:cNvPr id="10" name="Connecteur droit 9"/>
          <p:cNvCxnSpPr/>
          <p:nvPr/>
        </p:nvCxnSpPr>
        <p:spPr>
          <a:xfrm>
            <a:off x="395536" y="1052736"/>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664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8431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bg1"/>
              </a:solidFill>
            </a:endParaRPr>
          </a:p>
        </p:txBody>
      </p:sp>
      <p:sp>
        <p:nvSpPr>
          <p:cNvPr id="53251" name="Titre 1"/>
          <p:cNvSpPr>
            <a:spLocks noGrp="1"/>
          </p:cNvSpPr>
          <p:nvPr>
            <p:ph type="title"/>
          </p:nvPr>
        </p:nvSpPr>
        <p:spPr>
          <a:xfrm>
            <a:off x="0" y="4508500"/>
            <a:ext cx="9144000" cy="1143000"/>
          </a:xfrm>
        </p:spPr>
        <p:txBody>
          <a:bodyPr/>
          <a:lstStyle/>
          <a:p>
            <a:pPr eaLnBrk="1" hangingPunct="1"/>
            <a:r>
              <a:rPr lang="fr-FR" dirty="0" err="1" smtClean="0"/>
              <a:t>Thank</a:t>
            </a:r>
            <a:r>
              <a:rPr lang="fr-FR" dirty="0" smtClean="0"/>
              <a:t> </a:t>
            </a:r>
            <a:r>
              <a:rPr lang="fr-FR" dirty="0" err="1" smtClean="0"/>
              <a:t>you</a:t>
            </a:r>
            <a:r>
              <a:rPr lang="fr-FR" dirty="0" smtClean="0"/>
              <a:t> for </a:t>
            </a:r>
            <a:r>
              <a:rPr lang="fr-FR" dirty="0" err="1" smtClean="0"/>
              <a:t>your</a:t>
            </a:r>
            <a:r>
              <a:rPr lang="fr-FR" dirty="0" smtClean="0"/>
              <a:t> attention</a:t>
            </a:r>
          </a:p>
        </p:txBody>
      </p:sp>
      <p:sp>
        <p:nvSpPr>
          <p:cNvPr id="53252"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14DDA3-0404-4F65-8AD0-20E94B37B8BA}" type="slidenum">
              <a:rPr lang="fr-FR" sz="1200" smtClean="0">
                <a:solidFill>
                  <a:srgbClr val="898989"/>
                </a:solidFill>
              </a:rPr>
              <a:pPr>
                <a:spcBef>
                  <a:spcPct val="0"/>
                </a:spcBef>
                <a:buFontTx/>
                <a:buNone/>
              </a:pPr>
              <a:t>19</a:t>
            </a:fld>
            <a:endParaRPr lang="fr-FR" sz="1200" smtClean="0">
              <a:solidFill>
                <a:srgbClr val="898989"/>
              </a:solidFill>
            </a:endParaRPr>
          </a:p>
        </p:txBody>
      </p:sp>
      <p:pic>
        <p:nvPicPr>
          <p:cNvPr id="53253" name="Picture 5" descr="F:\THESE\REDACTION\Chapitre 1+2+3\Photo thèse\Dét de niveau 5 -photo1 dyade25-26 MS- JL.png"/>
          <p:cNvPicPr>
            <a:picLocks noChangeAspect="1" noChangeArrowheads="1"/>
          </p:cNvPicPr>
          <p:nvPr/>
        </p:nvPicPr>
        <p:blipFill>
          <a:blip r:embed="rId2">
            <a:extLst>
              <a:ext uri="{28A0092B-C50C-407E-A947-70E740481C1C}">
                <a14:useLocalDpi xmlns:a14="http://schemas.microsoft.com/office/drawing/2010/main" val="0"/>
              </a:ext>
            </a:extLst>
          </a:blip>
          <a:srcRect r="8534"/>
          <a:stretch>
            <a:fillRect/>
          </a:stretch>
        </p:blipFill>
        <p:spPr bwMode="auto">
          <a:xfrm>
            <a:off x="0" y="0"/>
            <a:ext cx="3132138"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6" descr="F:\THESE\REDACTION\Chapitre 1+2+3\Photo thèse\Dét de niveau 1 -photo 1 dyade 3-4 ps j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0"/>
            <a:ext cx="3059112"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2" descr="F:\THESE\photo garçon tire la langu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0"/>
            <a:ext cx="2952750"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583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2.   </a:t>
            </a:r>
            <a:r>
              <a:rPr lang="fr-FR" dirty="0" err="1" smtClean="0"/>
              <a:t>Three</a:t>
            </a:r>
            <a:r>
              <a:rPr lang="fr-FR" dirty="0" smtClean="0"/>
              <a:t> </a:t>
            </a:r>
            <a:r>
              <a:rPr lang="fr-FR" dirty="0" err="1" smtClean="0"/>
              <a:t>kinds</a:t>
            </a:r>
            <a:r>
              <a:rPr lang="fr-FR" dirty="0" smtClean="0"/>
              <a:t> of </a:t>
            </a:r>
            <a:r>
              <a:rPr lang="fr-FR" dirty="0" err="1" smtClean="0"/>
              <a:t>play</a:t>
            </a:r>
            <a:endParaRPr lang="fr-FR"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2</a:t>
            </a:fld>
            <a:endParaRPr lang="fr-FR" dirty="0"/>
          </a:p>
        </p:txBody>
      </p:sp>
      <p:sp>
        <p:nvSpPr>
          <p:cNvPr id="6" name="Titre 1"/>
          <p:cNvSpPr txBox="1">
            <a:spLocks/>
          </p:cNvSpPr>
          <p:nvPr/>
        </p:nvSpPr>
        <p:spPr>
          <a:xfrm>
            <a:off x="539552" y="1268469"/>
            <a:ext cx="8012310"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600" dirty="0">
                <a:solidFill>
                  <a:srgbClr val="FF0000"/>
                </a:solidFill>
              </a:rPr>
              <a:t>How </a:t>
            </a:r>
            <a:r>
              <a:rPr lang="fr-FR" sz="3600" dirty="0" smtClean="0">
                <a:solidFill>
                  <a:srgbClr val="FF0000"/>
                </a:solidFill>
              </a:rPr>
              <a:t>do 3-to-7 </a:t>
            </a:r>
            <a:r>
              <a:rPr lang="fr-FR" sz="3600" dirty="0" err="1" smtClean="0">
                <a:solidFill>
                  <a:srgbClr val="FF0000"/>
                </a:solidFill>
              </a:rPr>
              <a:t>year-old</a:t>
            </a:r>
            <a:r>
              <a:rPr lang="fr-FR" sz="3600" dirty="0" smtClean="0">
                <a:solidFill>
                  <a:srgbClr val="FF0000"/>
                </a:solidFill>
              </a:rPr>
              <a:t> </a:t>
            </a:r>
            <a:r>
              <a:rPr lang="fr-FR" sz="3600" dirty="0" err="1">
                <a:solidFill>
                  <a:srgbClr val="FF0000"/>
                </a:solidFill>
              </a:rPr>
              <a:t>children</a:t>
            </a:r>
            <a:r>
              <a:rPr lang="fr-FR" sz="3600" dirty="0">
                <a:solidFill>
                  <a:srgbClr val="FF0000"/>
                </a:solidFill>
              </a:rPr>
              <a:t> </a:t>
            </a:r>
            <a:r>
              <a:rPr lang="fr-FR" sz="3600" dirty="0" err="1" smtClean="0">
                <a:solidFill>
                  <a:srgbClr val="FF0000"/>
                </a:solidFill>
              </a:rPr>
              <a:t>construct</a:t>
            </a:r>
            <a:r>
              <a:rPr lang="fr-FR" sz="3600" dirty="0" smtClean="0">
                <a:solidFill>
                  <a:srgbClr val="FF0000"/>
                </a:solidFill>
              </a:rPr>
              <a:t> </a:t>
            </a:r>
            <a:r>
              <a:rPr lang="fr-FR" sz="3600" dirty="0">
                <a:solidFill>
                  <a:srgbClr val="FF0000"/>
                </a:solidFill>
              </a:rPr>
              <a:t>and </a:t>
            </a:r>
            <a:r>
              <a:rPr lang="fr-FR" sz="3600" dirty="0" err="1">
                <a:solidFill>
                  <a:srgbClr val="FF0000"/>
                </a:solidFill>
              </a:rPr>
              <a:t>develop</a:t>
            </a:r>
            <a:r>
              <a:rPr lang="fr-FR" sz="3600" dirty="0">
                <a:solidFill>
                  <a:srgbClr val="FF0000"/>
                </a:solidFill>
              </a:rPr>
              <a:t> </a:t>
            </a:r>
            <a:r>
              <a:rPr lang="fr-FR" sz="3600" dirty="0" smtClean="0">
                <a:solidFill>
                  <a:srgbClr val="FF0000"/>
                </a:solidFill>
              </a:rPr>
              <a:t>uses of </a:t>
            </a:r>
            <a:r>
              <a:rPr lang="fr-FR" sz="3600" dirty="0" err="1" smtClean="0">
                <a:solidFill>
                  <a:srgbClr val="FF0000"/>
                </a:solidFill>
              </a:rPr>
              <a:t>objects</a:t>
            </a:r>
            <a:r>
              <a:rPr lang="fr-FR" sz="3600" dirty="0" smtClean="0">
                <a:solidFill>
                  <a:srgbClr val="FF0000"/>
                </a:solidFill>
              </a:rPr>
              <a:t> </a:t>
            </a:r>
            <a:r>
              <a:rPr lang="fr-FR" sz="3600" dirty="0">
                <a:solidFill>
                  <a:srgbClr val="FF0000"/>
                </a:solidFill>
              </a:rPr>
              <a:t>in social </a:t>
            </a:r>
            <a:r>
              <a:rPr lang="fr-FR" sz="3600" dirty="0" err="1" smtClean="0">
                <a:solidFill>
                  <a:srgbClr val="FF0000"/>
                </a:solidFill>
              </a:rPr>
              <a:t>contexts</a:t>
            </a:r>
            <a:r>
              <a:rPr lang="fr-FR" sz="3600" dirty="0" smtClean="0">
                <a:solidFill>
                  <a:srgbClr val="FF0000"/>
                </a:solidFill>
              </a:rPr>
              <a:t>? </a:t>
            </a:r>
          </a:p>
          <a:p>
            <a:pPr marL="800100" lvl="1" indent="-342900">
              <a:buClr>
                <a:srgbClr val="FF0000"/>
              </a:buClr>
              <a:buFont typeface="Wingdings" panose="05000000000000000000" pitchFamily="2" charset="2"/>
              <a:buChar char="§"/>
            </a:pPr>
            <a:r>
              <a:rPr lang="fr-FR" sz="2000" dirty="0" err="1" smtClean="0"/>
              <a:t>Three</a:t>
            </a:r>
            <a:r>
              <a:rPr lang="fr-FR" sz="2000" dirty="0" smtClean="0"/>
              <a:t> </a:t>
            </a:r>
            <a:r>
              <a:rPr lang="fr-FR" sz="2000" dirty="0" err="1" smtClean="0"/>
              <a:t>different</a:t>
            </a:r>
            <a:r>
              <a:rPr lang="fr-FR" sz="2000" dirty="0" smtClean="0"/>
              <a:t> </a:t>
            </a:r>
            <a:r>
              <a:rPr lang="fr-FR" sz="2000" dirty="0" err="1" smtClean="0"/>
              <a:t>contexts</a:t>
            </a:r>
            <a:r>
              <a:rPr lang="fr-FR" sz="2000" dirty="0" smtClean="0"/>
              <a:t> of social </a:t>
            </a:r>
            <a:r>
              <a:rPr lang="fr-FR" sz="2000" b="1" dirty="0" err="1" smtClean="0"/>
              <a:t>peer’s</a:t>
            </a:r>
            <a:r>
              <a:rPr lang="fr-FR" sz="2000" b="1" dirty="0" smtClean="0"/>
              <a:t> </a:t>
            </a:r>
            <a:r>
              <a:rPr lang="fr-FR" sz="2000" b="1" dirty="0" err="1" smtClean="0"/>
              <a:t>play</a:t>
            </a:r>
            <a:endParaRPr lang="fr-FR" sz="2000" b="1" dirty="0" smtClean="0"/>
          </a:p>
          <a:p>
            <a:pPr lvl="1">
              <a:buClr>
                <a:srgbClr val="FF0000"/>
              </a:buClr>
            </a:pPr>
            <a:r>
              <a:rPr lang="fr-FR" sz="2000" dirty="0"/>
              <a:t> </a:t>
            </a:r>
            <a:endParaRPr lang="fr-FR" sz="2000" dirty="0" smtClean="0"/>
          </a:p>
          <a:p>
            <a:pPr marL="800100" lvl="1" indent="-342900">
              <a:buClr>
                <a:srgbClr val="FF0000"/>
              </a:buClr>
              <a:buFont typeface="Wingdings" panose="05000000000000000000" pitchFamily="2" charset="2"/>
              <a:buChar char="§"/>
            </a:pPr>
            <a:endParaRPr lang="fr-FR" sz="2000" dirty="0" smtClean="0"/>
          </a:p>
          <a:p>
            <a:pPr marL="800100" lvl="1" indent="-342900">
              <a:buClr>
                <a:srgbClr val="FF0000"/>
              </a:buClr>
              <a:buFont typeface="Wingdings" panose="05000000000000000000" pitchFamily="2" charset="2"/>
              <a:buChar char="§"/>
            </a:pPr>
            <a:endParaRPr lang="fr-FR" sz="2000" dirty="0"/>
          </a:p>
          <a:p>
            <a:pPr marL="800100" lvl="1" indent="-342900">
              <a:buClr>
                <a:srgbClr val="FF0000"/>
              </a:buClr>
              <a:buFont typeface="Wingdings" panose="05000000000000000000" pitchFamily="2" charset="2"/>
              <a:buChar char="§"/>
            </a:pPr>
            <a:endParaRPr lang="fr-FR" sz="2000" dirty="0" smtClean="0"/>
          </a:p>
          <a:p>
            <a:pPr marL="800100" lvl="1" indent="-342900">
              <a:buClr>
                <a:srgbClr val="FF0000"/>
              </a:buClr>
              <a:buFont typeface="Wingdings" panose="05000000000000000000" pitchFamily="2" charset="2"/>
              <a:buChar char="§"/>
            </a:pPr>
            <a:endParaRPr lang="fr-FR" sz="2000" dirty="0"/>
          </a:p>
          <a:p>
            <a:pPr marL="800100" lvl="1" indent="-342900">
              <a:buClr>
                <a:srgbClr val="FF0000"/>
              </a:buClr>
              <a:buFont typeface="Wingdings" panose="05000000000000000000" pitchFamily="2" charset="2"/>
              <a:buChar char="§"/>
            </a:pPr>
            <a:endParaRPr lang="fr-FR" sz="2000" dirty="0" smtClean="0"/>
          </a:p>
          <a:p>
            <a:pPr marL="800100" lvl="1" indent="-342900">
              <a:buClr>
                <a:srgbClr val="FF0000"/>
              </a:buClr>
              <a:buFont typeface="Wingdings" panose="05000000000000000000" pitchFamily="2" charset="2"/>
              <a:buChar char="§"/>
            </a:pPr>
            <a:r>
              <a:rPr lang="fr-FR" sz="2000" dirty="0" err="1" smtClean="0"/>
              <a:t>Interests</a:t>
            </a:r>
            <a:r>
              <a:rPr lang="fr-FR" sz="2000" dirty="0" smtClean="0"/>
              <a:t> for </a:t>
            </a:r>
            <a:r>
              <a:rPr lang="fr-FR" sz="2000" b="1" dirty="0" err="1" smtClean="0"/>
              <a:t>object</a:t>
            </a:r>
            <a:r>
              <a:rPr lang="fr-FR" sz="2000" b="1" dirty="0" smtClean="0"/>
              <a:t> substitutions</a:t>
            </a:r>
            <a:endParaRPr lang="fr-FR" dirty="0"/>
          </a:p>
          <a:p>
            <a:pPr marL="0" lvl="1"/>
            <a:r>
              <a:rPr lang="fr-FR" sz="2400" dirty="0" smtClean="0">
                <a:sym typeface="Wingdings" panose="05000000000000000000" pitchFamily="2" charset="2"/>
              </a:rPr>
              <a:t> </a:t>
            </a:r>
            <a:r>
              <a:rPr lang="fr-FR" sz="2400" dirty="0" smtClean="0"/>
              <a:t> </a:t>
            </a:r>
            <a:r>
              <a:rPr lang="fr-FR" sz="2400" dirty="0" err="1" smtClean="0"/>
              <a:t>what</a:t>
            </a:r>
            <a:r>
              <a:rPr lang="fr-FR" sz="2400" dirty="0" smtClean="0"/>
              <a:t> </a:t>
            </a:r>
            <a:r>
              <a:rPr lang="fr-FR" sz="2400" dirty="0" err="1" smtClean="0"/>
              <a:t>kind</a:t>
            </a:r>
            <a:r>
              <a:rPr lang="fr-FR" sz="2400" dirty="0" smtClean="0"/>
              <a:t> </a:t>
            </a:r>
            <a:r>
              <a:rPr lang="fr-FR" sz="2400" dirty="0"/>
              <a:t>of </a:t>
            </a:r>
            <a:r>
              <a:rPr lang="fr-FR" sz="2400" dirty="0" smtClean="0"/>
              <a:t>substitutions (</a:t>
            </a:r>
            <a:r>
              <a:rPr lang="fr-FR" sz="2400" dirty="0" err="1" smtClean="0"/>
              <a:t>shared</a:t>
            </a:r>
            <a:r>
              <a:rPr lang="fr-FR" sz="2400" dirty="0" smtClean="0"/>
              <a:t> conventions) </a:t>
            </a:r>
            <a:r>
              <a:rPr lang="fr-FR" sz="2400" dirty="0"/>
              <a:t>do </a:t>
            </a:r>
            <a:r>
              <a:rPr lang="fr-FR" sz="2400" dirty="0" err="1"/>
              <a:t>children</a:t>
            </a:r>
            <a:r>
              <a:rPr lang="fr-FR" sz="2400" dirty="0"/>
              <a:t> </a:t>
            </a:r>
            <a:r>
              <a:rPr lang="fr-FR" sz="2400" dirty="0" err="1" smtClean="0"/>
              <a:t>create</a:t>
            </a:r>
            <a:r>
              <a:rPr lang="fr-FR" sz="2400" dirty="0" smtClean="0"/>
              <a:t> </a:t>
            </a:r>
            <a:r>
              <a:rPr lang="fr-FR" sz="2400" dirty="0" err="1" smtClean="0"/>
              <a:t>together</a:t>
            </a:r>
            <a:r>
              <a:rPr lang="fr-FR" sz="2400" dirty="0" smtClean="0"/>
              <a:t> </a:t>
            </a:r>
            <a:r>
              <a:rPr lang="fr-FR" sz="2400" dirty="0"/>
              <a:t>in </a:t>
            </a:r>
            <a:r>
              <a:rPr lang="fr-FR" sz="2400" dirty="0" err="1"/>
              <a:t>their</a:t>
            </a:r>
            <a:r>
              <a:rPr lang="fr-FR" sz="2400" dirty="0"/>
              <a:t> </a:t>
            </a:r>
            <a:r>
              <a:rPr lang="fr-FR" sz="2400" dirty="0" err="1"/>
              <a:t>play</a:t>
            </a:r>
            <a:r>
              <a:rPr lang="fr-FR" sz="2400" dirty="0"/>
              <a:t> </a:t>
            </a:r>
            <a:r>
              <a:rPr lang="fr-FR" sz="2400" dirty="0" smtClean="0"/>
              <a:t>in </a:t>
            </a:r>
            <a:r>
              <a:rPr lang="fr-FR" sz="2400" dirty="0" err="1"/>
              <a:t>function</a:t>
            </a:r>
            <a:r>
              <a:rPr lang="fr-FR" sz="2400" dirty="0"/>
              <a:t> of </a:t>
            </a:r>
            <a:r>
              <a:rPr lang="fr-FR" sz="2400" dirty="0" err="1"/>
              <a:t>their</a:t>
            </a:r>
            <a:r>
              <a:rPr lang="fr-FR" sz="2400" dirty="0"/>
              <a:t> </a:t>
            </a:r>
            <a:r>
              <a:rPr lang="fr-FR" sz="2400" dirty="0" err="1"/>
              <a:t>age</a:t>
            </a:r>
            <a:r>
              <a:rPr lang="fr-FR" sz="2400" dirty="0"/>
              <a:t>?</a:t>
            </a:r>
          </a:p>
          <a:p>
            <a:pPr algn="l"/>
            <a:endParaRPr lang="fr-FR" sz="2000" dirty="0">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pic>
        <p:nvPicPr>
          <p:cNvPr id="8" name="Picture 5" descr="F:\THESE\REDACTION\Chapitre 1+2+3\Photo thèse\Dét de niveau 5 -photo1 dyade25-26 MS- JL.png">
            <a:hlinkClick r:id="rId3" action="ppaction://hlinkfile"/>
          </p:cNvPr>
          <p:cNvPicPr>
            <a:picLocks noChangeAspect="1" noChangeArrowheads="1"/>
          </p:cNvPicPr>
          <p:nvPr/>
        </p:nvPicPr>
        <p:blipFill>
          <a:blip r:embed="rId4"/>
          <a:srcRect/>
          <a:stretch>
            <a:fillRect/>
          </a:stretch>
        </p:blipFill>
        <p:spPr bwMode="auto">
          <a:xfrm>
            <a:off x="1547664" y="3290739"/>
            <a:ext cx="1694565" cy="13050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F:\THESE\photo garçon tire la langue.jpg">
            <a:hlinkClick r:id="rId5" action="ppaction://hlinkfile"/>
          </p:cNvPr>
          <p:cNvPicPr>
            <a:picLocks noChangeAspect="1" noChangeArrowheads="1"/>
          </p:cNvPicPr>
          <p:nvPr/>
        </p:nvPicPr>
        <p:blipFill>
          <a:blip r:embed="rId6"/>
          <a:srcRect/>
          <a:stretch>
            <a:fillRect/>
          </a:stretch>
        </p:blipFill>
        <p:spPr bwMode="auto">
          <a:xfrm>
            <a:off x="3572834" y="3429000"/>
            <a:ext cx="1355014" cy="13660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6" descr="F:\THESE\REDACTION\Chapitre 1+2+3\Photo thèse\Dét de niveau 1 -photo 1 dyade 3-4 ps jr2.png">
            <a:hlinkClick r:id="rId7" action="ppaction://hlinkfile"/>
          </p:cNvPr>
          <p:cNvPicPr>
            <a:picLocks noChangeAspect="1" noChangeArrowheads="1"/>
          </p:cNvPicPr>
          <p:nvPr/>
        </p:nvPicPr>
        <p:blipFill>
          <a:blip r:embed="rId8"/>
          <a:srcRect/>
          <a:stretch>
            <a:fillRect/>
          </a:stretch>
        </p:blipFill>
        <p:spPr bwMode="auto">
          <a:xfrm>
            <a:off x="5182724" y="3290739"/>
            <a:ext cx="1370476" cy="13660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94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3.   </a:t>
            </a:r>
            <a:r>
              <a:rPr lang="fr-FR" dirty="0" err="1" smtClean="0"/>
              <a:t>Theoretical</a:t>
            </a:r>
            <a:r>
              <a:rPr lang="fr-FR" dirty="0" smtClean="0"/>
              <a:t> </a:t>
            </a:r>
            <a:r>
              <a:rPr lang="fr-FR" dirty="0" err="1" smtClean="0"/>
              <a:t>context</a:t>
            </a:r>
            <a:endParaRPr lang="fr-FR"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20</a:t>
            </a:fld>
            <a:endParaRPr lang="fr-FR" dirty="0"/>
          </a:p>
        </p:txBody>
      </p:sp>
      <p:sp>
        <p:nvSpPr>
          <p:cNvPr id="6" name="Titre 1"/>
          <p:cNvSpPr txBox="1">
            <a:spLocks/>
          </p:cNvSpPr>
          <p:nvPr/>
        </p:nvSpPr>
        <p:spPr>
          <a:xfrm>
            <a:off x="251520" y="1196753"/>
            <a:ext cx="8750469" cy="5040850"/>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2800" dirty="0" err="1" smtClean="0">
                <a:solidFill>
                  <a:srgbClr val="FF0000"/>
                </a:solidFill>
              </a:rPr>
              <a:t>Development</a:t>
            </a:r>
            <a:r>
              <a:rPr lang="fr-FR" sz="2800" dirty="0" smtClean="0">
                <a:solidFill>
                  <a:srgbClr val="FF0000"/>
                </a:solidFill>
              </a:rPr>
              <a:t> of </a:t>
            </a:r>
            <a:r>
              <a:rPr lang="fr-FR" sz="2800" dirty="0">
                <a:solidFill>
                  <a:srgbClr val="FF0000"/>
                </a:solidFill>
              </a:rPr>
              <a:t>PRODUCTION of </a:t>
            </a:r>
            <a:r>
              <a:rPr lang="fr-FR" sz="2800" dirty="0" err="1">
                <a:solidFill>
                  <a:srgbClr val="FF0000"/>
                </a:solidFill>
              </a:rPr>
              <a:t>object’s</a:t>
            </a:r>
            <a:r>
              <a:rPr lang="fr-FR" sz="2800" dirty="0">
                <a:solidFill>
                  <a:srgbClr val="FF0000"/>
                </a:solidFill>
              </a:rPr>
              <a:t> substitutions </a:t>
            </a:r>
            <a:endParaRPr lang="fr-FR" sz="2800" dirty="0" smtClean="0">
              <a:solidFill>
                <a:srgbClr val="FF0000"/>
              </a:solidFill>
            </a:endParaRPr>
          </a:p>
          <a:p>
            <a:pPr algn="l"/>
            <a:endParaRPr lang="fr-FR" sz="1100" dirty="0" smtClean="0">
              <a:solidFill>
                <a:srgbClr val="FF4343"/>
              </a:solidFill>
              <a:cs typeface="Arial" pitchFamily="34" charset="0"/>
            </a:endParaRPr>
          </a:p>
          <a:p>
            <a:pPr marL="457200" indent="-457200" algn="l">
              <a:buClr>
                <a:srgbClr val="FF0000"/>
              </a:buClr>
              <a:buFont typeface="Wingdings" panose="05000000000000000000" pitchFamily="2" charset="2"/>
              <a:buChar char="§"/>
            </a:pPr>
            <a:r>
              <a:rPr lang="fr-FR" sz="2400" dirty="0" err="1"/>
              <a:t>Between</a:t>
            </a:r>
            <a:r>
              <a:rPr lang="fr-FR" sz="2400" dirty="0"/>
              <a:t> 2 and 3 </a:t>
            </a:r>
            <a:r>
              <a:rPr lang="fr-FR" sz="2400" dirty="0" err="1" smtClean="0"/>
              <a:t>y.o</a:t>
            </a:r>
            <a:r>
              <a:rPr lang="fr-FR" sz="2400" dirty="0" smtClean="0"/>
              <a:t> : </a:t>
            </a:r>
            <a:endParaRPr lang="fr-FR" sz="2400" dirty="0"/>
          </a:p>
          <a:p>
            <a:pPr algn="l"/>
            <a:r>
              <a:rPr lang="fr-FR" sz="2000" dirty="0" err="1"/>
              <a:t>Children</a:t>
            </a:r>
            <a:r>
              <a:rPr lang="fr-FR" sz="2000" dirty="0"/>
              <a:t> </a:t>
            </a:r>
            <a:r>
              <a:rPr lang="fr-FR" sz="2000" dirty="0" err="1"/>
              <a:t>followed</a:t>
            </a:r>
            <a:r>
              <a:rPr lang="fr-FR" sz="2000" dirty="0"/>
              <a:t> the </a:t>
            </a:r>
            <a:r>
              <a:rPr lang="fr-FR" sz="2000" dirty="0" smtClean="0"/>
              <a:t>substitutions </a:t>
            </a:r>
            <a:r>
              <a:rPr lang="fr-FR" sz="2000" dirty="0" err="1"/>
              <a:t>engaged</a:t>
            </a:r>
            <a:r>
              <a:rPr lang="fr-FR" sz="2000" dirty="0"/>
              <a:t> by the </a:t>
            </a:r>
            <a:r>
              <a:rPr lang="fr-FR" sz="2000" dirty="0" err="1" smtClean="0"/>
              <a:t>adult</a:t>
            </a:r>
            <a:r>
              <a:rPr lang="fr-FR" sz="2000" dirty="0" smtClean="0"/>
              <a:t> </a:t>
            </a:r>
            <a:r>
              <a:rPr lang="fr-FR" sz="2000" dirty="0" err="1" smtClean="0"/>
              <a:t>from</a:t>
            </a:r>
            <a:r>
              <a:rPr lang="fr-FR" sz="2000" dirty="0" smtClean="0"/>
              <a:t> 2 </a:t>
            </a:r>
            <a:r>
              <a:rPr lang="fr-FR" sz="2000" dirty="0" err="1" smtClean="0"/>
              <a:t>y.o</a:t>
            </a:r>
            <a:r>
              <a:rPr lang="fr-FR" sz="2000" dirty="0" smtClean="0"/>
              <a:t>. </a:t>
            </a:r>
            <a:r>
              <a:rPr lang="fr-FR" sz="2000" dirty="0" err="1" smtClean="0"/>
              <a:t>They</a:t>
            </a:r>
            <a:r>
              <a:rPr lang="fr-FR" sz="2000" dirty="0" smtClean="0"/>
              <a:t> </a:t>
            </a:r>
            <a:r>
              <a:rPr lang="fr-FR" sz="2000" dirty="0" err="1" smtClean="0"/>
              <a:t>shared</a:t>
            </a:r>
            <a:r>
              <a:rPr lang="fr-FR" sz="2000" dirty="0" smtClean="0"/>
              <a:t> </a:t>
            </a:r>
            <a:r>
              <a:rPr lang="fr-FR" sz="2000" dirty="0" err="1" smtClean="0"/>
              <a:t>adult’s</a:t>
            </a:r>
            <a:r>
              <a:rPr lang="fr-FR" sz="2000" dirty="0" smtClean="0"/>
              <a:t> </a:t>
            </a:r>
            <a:r>
              <a:rPr lang="fr-FR" sz="2000" dirty="0" err="1" smtClean="0"/>
              <a:t>rules</a:t>
            </a:r>
            <a:r>
              <a:rPr lang="fr-FR" sz="2000" dirty="0" smtClean="0"/>
              <a:t> and </a:t>
            </a:r>
            <a:r>
              <a:rPr lang="fr-FR" sz="2000" dirty="0" err="1" smtClean="0"/>
              <a:t>became</a:t>
            </a:r>
            <a:r>
              <a:rPr lang="fr-FR" sz="2000" dirty="0" smtClean="0"/>
              <a:t> able to </a:t>
            </a:r>
            <a:r>
              <a:rPr lang="fr-FR" sz="2000" dirty="0" err="1" smtClean="0"/>
              <a:t>create</a:t>
            </a:r>
            <a:r>
              <a:rPr lang="fr-FR" sz="2000" dirty="0" smtClean="0"/>
              <a:t> new conventions, new </a:t>
            </a:r>
            <a:r>
              <a:rPr lang="fr-FR" sz="2000" dirty="0" err="1" smtClean="0"/>
              <a:t>substituted</a:t>
            </a:r>
            <a:r>
              <a:rPr lang="fr-FR" sz="2000" dirty="0" smtClean="0"/>
              <a:t> uses. </a:t>
            </a:r>
            <a:r>
              <a:rPr lang="fr-FR" sz="2000" dirty="0" err="1" smtClean="0"/>
              <a:t>They</a:t>
            </a:r>
            <a:r>
              <a:rPr lang="fr-FR" sz="2000" dirty="0" smtClean="0"/>
              <a:t> </a:t>
            </a:r>
            <a:r>
              <a:rPr lang="fr-FR" sz="2000" dirty="0"/>
              <a:t>are </a:t>
            </a:r>
            <a:r>
              <a:rPr lang="fr-FR" sz="2000" dirty="0" err="1" smtClean="0"/>
              <a:t>increasingly</a:t>
            </a:r>
            <a:r>
              <a:rPr lang="fr-FR" sz="2000" dirty="0" smtClean="0"/>
              <a:t> </a:t>
            </a:r>
            <a:r>
              <a:rPr lang="fr-FR" sz="2000" dirty="0" err="1"/>
              <a:t>creative</a:t>
            </a:r>
            <a:r>
              <a:rPr lang="fr-FR" sz="2000" dirty="0"/>
              <a:t> </a:t>
            </a:r>
            <a:r>
              <a:rPr lang="fr-FR" sz="2000" dirty="0" smtClean="0"/>
              <a:t>(Rakoczy, 2006). </a:t>
            </a:r>
          </a:p>
          <a:p>
            <a:pPr algn="l"/>
            <a:endParaRPr lang="fr-FR" sz="2000" dirty="0" smtClean="0"/>
          </a:p>
          <a:p>
            <a:pPr marL="457200" indent="-457200" algn="l">
              <a:buClr>
                <a:srgbClr val="FF0000"/>
              </a:buClr>
              <a:buFont typeface="Wingdings" panose="05000000000000000000" pitchFamily="2" charset="2"/>
              <a:buChar char="§"/>
            </a:pPr>
            <a:r>
              <a:rPr lang="fr-FR" sz="2400" dirty="0" err="1" smtClean="0"/>
              <a:t>Between</a:t>
            </a:r>
            <a:r>
              <a:rPr lang="fr-FR" sz="2400" dirty="0" smtClean="0"/>
              <a:t> </a:t>
            </a:r>
            <a:r>
              <a:rPr lang="fr-FR" sz="2400" dirty="0"/>
              <a:t>3 and 5 </a:t>
            </a:r>
            <a:r>
              <a:rPr lang="fr-FR" sz="2400" dirty="0" err="1"/>
              <a:t>y.o</a:t>
            </a:r>
            <a:r>
              <a:rPr lang="fr-FR" sz="2400" dirty="0"/>
              <a:t> : </a:t>
            </a:r>
          </a:p>
          <a:p>
            <a:pPr algn="l"/>
            <a:r>
              <a:rPr lang="fr-FR" sz="2000" dirty="0" err="1"/>
              <a:t>Children</a:t>
            </a:r>
            <a:r>
              <a:rPr lang="fr-FR" sz="2000" dirty="0"/>
              <a:t> </a:t>
            </a:r>
            <a:r>
              <a:rPr lang="fr-FR" sz="2000" dirty="0" err="1"/>
              <a:t>choose</a:t>
            </a:r>
            <a:r>
              <a:rPr lang="fr-FR" sz="2000" dirty="0"/>
              <a:t> </a:t>
            </a:r>
            <a:r>
              <a:rPr lang="fr-FR" sz="2000" dirty="0" err="1"/>
              <a:t>increasingly</a:t>
            </a:r>
            <a:r>
              <a:rPr lang="fr-FR" sz="2000" dirty="0"/>
              <a:t> </a:t>
            </a:r>
            <a:r>
              <a:rPr lang="fr-FR" sz="2000" dirty="0" err="1" smtClean="0"/>
              <a:t>substituted</a:t>
            </a:r>
            <a:r>
              <a:rPr lang="fr-FR" sz="2000" dirty="0" smtClean="0"/>
              <a:t> </a:t>
            </a:r>
            <a:r>
              <a:rPr lang="fr-FR" sz="2000" dirty="0" err="1" smtClean="0"/>
              <a:t>objects</a:t>
            </a:r>
            <a:r>
              <a:rPr lang="fr-FR" sz="2000" dirty="0" smtClean="0"/>
              <a:t> </a:t>
            </a:r>
            <a:r>
              <a:rPr lang="fr-FR" sz="2000" dirty="0" err="1"/>
              <a:t>corresponding</a:t>
            </a:r>
            <a:r>
              <a:rPr lang="fr-FR" sz="2000" dirty="0"/>
              <a:t> to </a:t>
            </a:r>
            <a:r>
              <a:rPr lang="fr-FR" sz="2000" dirty="0" err="1"/>
              <a:t>their</a:t>
            </a:r>
            <a:r>
              <a:rPr lang="fr-FR" sz="2000" dirty="0"/>
              <a:t> action and not to </a:t>
            </a:r>
            <a:r>
              <a:rPr lang="fr-FR" sz="2000" dirty="0" err="1"/>
              <a:t>represent</a:t>
            </a:r>
            <a:r>
              <a:rPr lang="fr-FR" sz="2000" dirty="0"/>
              <a:t> </a:t>
            </a:r>
            <a:r>
              <a:rPr lang="fr-FR" sz="2000" dirty="0" smtClean="0"/>
              <a:t>the </a:t>
            </a:r>
            <a:r>
              <a:rPr lang="fr-FR" sz="2000" dirty="0" err="1" smtClean="0"/>
              <a:t>referent</a:t>
            </a:r>
            <a:r>
              <a:rPr lang="fr-FR" sz="2000" dirty="0" smtClean="0"/>
              <a:t> </a:t>
            </a:r>
            <a:r>
              <a:rPr lang="fr-FR" sz="2000" dirty="0" err="1" smtClean="0"/>
              <a:t>object</a:t>
            </a:r>
            <a:r>
              <a:rPr lang="fr-FR" sz="2000" dirty="0" smtClean="0"/>
              <a:t> (</a:t>
            </a:r>
            <a:r>
              <a:rPr lang="fr-FR" sz="2000" dirty="0" err="1" smtClean="0"/>
              <a:t>Copple</a:t>
            </a:r>
            <a:r>
              <a:rPr lang="fr-FR" sz="2000" dirty="0" smtClean="0"/>
              <a:t>, </a:t>
            </a:r>
            <a:r>
              <a:rPr lang="fr-FR" sz="2000" dirty="0" err="1" smtClean="0"/>
              <a:t>Cocking</a:t>
            </a:r>
            <a:r>
              <a:rPr lang="fr-FR" sz="2000" dirty="0" smtClean="0"/>
              <a:t> &amp; Matthews, 1984) </a:t>
            </a:r>
            <a:r>
              <a:rPr lang="fr-FR" sz="2000" dirty="0" smtClean="0">
                <a:sym typeface="Wingdings" panose="05000000000000000000" pitchFamily="2" charset="2"/>
              </a:rPr>
              <a:t> </a:t>
            </a:r>
            <a:r>
              <a:rPr lang="fr-FR" sz="2000" dirty="0" err="1" smtClean="0">
                <a:sym typeface="Wingdings" panose="05000000000000000000" pitchFamily="2" charset="2"/>
              </a:rPr>
              <a:t>They</a:t>
            </a:r>
            <a:r>
              <a:rPr lang="fr-FR" sz="2000" dirty="0" smtClean="0">
                <a:sym typeface="Wingdings" panose="05000000000000000000" pitchFamily="2" charset="2"/>
              </a:rPr>
              <a:t> use </a:t>
            </a:r>
            <a:r>
              <a:rPr lang="fr-FR" sz="2000" dirty="0" err="1" smtClean="0">
                <a:sym typeface="Wingdings" panose="05000000000000000000" pitchFamily="2" charset="2"/>
              </a:rPr>
              <a:t>objects</a:t>
            </a:r>
            <a:r>
              <a:rPr lang="fr-FR" sz="2000" dirty="0" smtClean="0">
                <a:sym typeface="Wingdings" panose="05000000000000000000" pitchFamily="2" charset="2"/>
              </a:rPr>
              <a:t> </a:t>
            </a:r>
            <a:r>
              <a:rPr lang="fr-FR" sz="2000" dirty="0" err="1" smtClean="0">
                <a:sym typeface="Wingdings" panose="05000000000000000000" pitchFamily="2" charset="2"/>
              </a:rPr>
              <a:t>increasingly</a:t>
            </a:r>
            <a:r>
              <a:rPr lang="fr-FR" sz="2000" dirty="0" smtClean="0">
                <a:sym typeface="Wingdings" panose="05000000000000000000" pitchFamily="2" charset="2"/>
              </a:rPr>
              <a:t> </a:t>
            </a:r>
            <a:r>
              <a:rPr lang="fr-FR" sz="2000" dirty="0" err="1" smtClean="0">
                <a:sym typeface="Wingdings" panose="05000000000000000000" pitchFamily="2" charset="2"/>
              </a:rPr>
              <a:t>different</a:t>
            </a:r>
            <a:r>
              <a:rPr lang="fr-FR" sz="2000" dirty="0" smtClean="0">
                <a:sym typeface="Wingdings" panose="05000000000000000000" pitchFamily="2" charset="2"/>
              </a:rPr>
              <a:t> </a:t>
            </a:r>
            <a:r>
              <a:rPr lang="fr-FR" sz="2000" dirty="0" err="1" smtClean="0">
                <a:sym typeface="Wingdings" panose="05000000000000000000" pitchFamily="2" charset="2"/>
              </a:rPr>
              <a:t>from</a:t>
            </a:r>
            <a:r>
              <a:rPr lang="fr-FR" sz="2000" dirty="0" smtClean="0">
                <a:sym typeface="Wingdings" panose="05000000000000000000" pitchFamily="2" charset="2"/>
              </a:rPr>
              <a:t> the </a:t>
            </a:r>
            <a:r>
              <a:rPr lang="fr-FR" sz="2000" dirty="0" err="1" smtClean="0">
                <a:sym typeface="Wingdings" panose="05000000000000000000" pitchFamily="2" charset="2"/>
              </a:rPr>
              <a:t>referent</a:t>
            </a:r>
            <a:r>
              <a:rPr lang="fr-FR" sz="2000" dirty="0" smtClean="0">
                <a:sym typeface="Wingdings" panose="05000000000000000000" pitchFamily="2" charset="2"/>
              </a:rPr>
              <a:t>.</a:t>
            </a:r>
          </a:p>
          <a:p>
            <a:pPr algn="l"/>
            <a:endParaRPr lang="fr-FR" sz="2000" dirty="0" smtClean="0">
              <a:sym typeface="Wingdings" panose="05000000000000000000" pitchFamily="2" charset="2"/>
            </a:endParaRPr>
          </a:p>
          <a:p>
            <a:pPr marL="457200" indent="-457200" algn="l">
              <a:buClr>
                <a:srgbClr val="FF0000"/>
              </a:buClr>
              <a:buFont typeface="Wingdings" panose="05000000000000000000" pitchFamily="2" charset="2"/>
              <a:buChar char="§"/>
            </a:pPr>
            <a:r>
              <a:rPr lang="fr-FR" sz="2400" dirty="0" err="1" smtClean="0">
                <a:sym typeface="Wingdings" panose="05000000000000000000" pitchFamily="2" charset="2"/>
              </a:rPr>
              <a:t>Between</a:t>
            </a:r>
            <a:r>
              <a:rPr lang="fr-FR" sz="2400" dirty="0" smtClean="0">
                <a:sym typeface="Wingdings" panose="05000000000000000000" pitchFamily="2" charset="2"/>
              </a:rPr>
              <a:t> 3 and 8 </a:t>
            </a:r>
            <a:r>
              <a:rPr lang="fr-FR" sz="2400" dirty="0" err="1" smtClean="0">
                <a:sym typeface="Wingdings" panose="05000000000000000000" pitchFamily="2" charset="2"/>
              </a:rPr>
              <a:t>y.o</a:t>
            </a:r>
            <a:r>
              <a:rPr lang="fr-FR" sz="2400" dirty="0" smtClean="0">
                <a:sym typeface="Wingdings" panose="05000000000000000000" pitchFamily="2" charset="2"/>
              </a:rPr>
              <a:t>. : </a:t>
            </a:r>
          </a:p>
          <a:p>
            <a:pPr algn="l">
              <a:buClr>
                <a:srgbClr val="FF0000"/>
              </a:buClr>
            </a:pPr>
            <a:r>
              <a:rPr lang="fr-FR" sz="2000" dirty="0" smtClean="0">
                <a:sym typeface="Wingdings" panose="05000000000000000000" pitchFamily="2" charset="2"/>
              </a:rPr>
              <a:t>In </a:t>
            </a:r>
            <a:r>
              <a:rPr lang="fr-FR" sz="2000" u="sng" dirty="0" err="1" smtClean="0">
                <a:sym typeface="Wingdings" panose="05000000000000000000" pitchFamily="2" charset="2"/>
              </a:rPr>
              <a:t>pretend</a:t>
            </a:r>
            <a:r>
              <a:rPr lang="fr-FR" sz="2000" dirty="0" smtClean="0">
                <a:sym typeface="Wingdings" panose="05000000000000000000" pitchFamily="2" charset="2"/>
              </a:rPr>
              <a:t> </a:t>
            </a:r>
            <a:r>
              <a:rPr lang="fr-FR" sz="2000" dirty="0" err="1" smtClean="0">
                <a:sym typeface="Wingdings" panose="05000000000000000000" pitchFamily="2" charset="2"/>
              </a:rPr>
              <a:t>play</a:t>
            </a:r>
            <a:r>
              <a:rPr lang="fr-FR" sz="2000" dirty="0" smtClean="0">
                <a:sym typeface="Wingdings" panose="05000000000000000000" pitchFamily="2" charset="2"/>
              </a:rPr>
              <a:t> </a:t>
            </a:r>
            <a:r>
              <a:rPr lang="fr-FR" sz="2000" u="sng" dirty="0" err="1" smtClean="0">
                <a:sym typeface="Wingdings" panose="05000000000000000000" pitchFamily="2" charset="2"/>
              </a:rPr>
              <a:t>where</a:t>
            </a:r>
            <a:r>
              <a:rPr lang="fr-FR" sz="2000">
                <a:sym typeface="Wingdings" panose="05000000000000000000" pitchFamily="2" charset="2"/>
              </a:rPr>
              <a:t> </a:t>
            </a:r>
            <a:r>
              <a:rPr lang="fr-FR" sz="2000" smtClean="0">
                <a:sym typeface="Wingdings" panose="05000000000000000000" pitchFamily="2" charset="2"/>
              </a:rPr>
              <a:t>the thematic</a:t>
            </a:r>
            <a:r>
              <a:rPr lang="fr-FR" sz="2000" dirty="0" smtClean="0">
                <a:sym typeface="Wingdings" panose="05000000000000000000" pitchFamily="2" charset="2"/>
              </a:rPr>
              <a:t> </a:t>
            </a:r>
            <a:r>
              <a:rPr lang="fr-FR" sz="2000" dirty="0" err="1" smtClean="0">
                <a:sym typeface="Wingdings" panose="05000000000000000000" pitchFamily="2" charset="2"/>
              </a:rPr>
              <a:t>is</a:t>
            </a:r>
            <a:r>
              <a:rPr lang="fr-FR" sz="2000" dirty="0">
                <a:sym typeface="Wingdings" panose="05000000000000000000" pitchFamily="2" charset="2"/>
              </a:rPr>
              <a:t> </a:t>
            </a:r>
            <a:r>
              <a:rPr lang="fr-FR" sz="2000" dirty="0" err="1" smtClean="0">
                <a:sym typeface="Wingdings" panose="05000000000000000000" pitchFamily="2" charset="2"/>
              </a:rPr>
              <a:t>proposed</a:t>
            </a:r>
            <a:r>
              <a:rPr lang="fr-FR" sz="2000" dirty="0" smtClean="0">
                <a:sym typeface="Wingdings" panose="05000000000000000000" pitchFamily="2" charset="2"/>
              </a:rPr>
              <a:t> by an </a:t>
            </a:r>
            <a:r>
              <a:rPr lang="fr-FR" sz="2000" dirty="0" err="1" smtClean="0">
                <a:sym typeface="Wingdings" panose="05000000000000000000" pitchFamily="2" charset="2"/>
              </a:rPr>
              <a:t>adult</a:t>
            </a:r>
            <a:r>
              <a:rPr lang="fr-FR" sz="2000" dirty="0" smtClean="0">
                <a:sym typeface="Wingdings" panose="05000000000000000000" pitchFamily="2" charset="2"/>
              </a:rPr>
              <a:t>, 3-4 </a:t>
            </a:r>
            <a:r>
              <a:rPr lang="fr-FR" sz="2000" dirty="0" err="1">
                <a:sym typeface="Wingdings" panose="05000000000000000000" pitchFamily="2" charset="2"/>
              </a:rPr>
              <a:t>y.o</a:t>
            </a:r>
            <a:r>
              <a:rPr lang="fr-FR" sz="2000" dirty="0">
                <a:sym typeface="Wingdings" panose="05000000000000000000" pitchFamily="2" charset="2"/>
              </a:rPr>
              <a:t>. </a:t>
            </a:r>
            <a:r>
              <a:rPr lang="fr-FR" sz="2000" dirty="0" err="1">
                <a:sym typeface="Wingdings" panose="05000000000000000000" pitchFamily="2" charset="2"/>
              </a:rPr>
              <a:t>had</a:t>
            </a:r>
            <a:r>
              <a:rPr lang="fr-FR" sz="2000" dirty="0">
                <a:sym typeface="Wingdings" panose="05000000000000000000" pitchFamily="2" charset="2"/>
              </a:rPr>
              <a:t> </a:t>
            </a:r>
            <a:r>
              <a:rPr lang="fr-FR" sz="2000" dirty="0" err="1" smtClean="0">
                <a:sym typeface="Wingdings" panose="05000000000000000000" pitchFamily="2" charset="2"/>
              </a:rPr>
              <a:t>difficulties</a:t>
            </a:r>
            <a:r>
              <a:rPr lang="fr-FR" sz="2000" dirty="0" smtClean="0">
                <a:sym typeface="Wingdings" panose="05000000000000000000" pitchFamily="2" charset="2"/>
              </a:rPr>
              <a:t> </a:t>
            </a:r>
            <a:r>
              <a:rPr lang="fr-FR" sz="2000" dirty="0">
                <a:sym typeface="Wingdings" panose="05000000000000000000" pitchFamily="2" charset="2"/>
              </a:rPr>
              <a:t>to </a:t>
            </a:r>
            <a:r>
              <a:rPr lang="fr-FR" sz="2000" dirty="0" err="1">
                <a:sym typeface="Wingdings" panose="05000000000000000000" pitchFamily="2" charset="2"/>
              </a:rPr>
              <a:t>exceed</a:t>
            </a:r>
            <a:r>
              <a:rPr lang="fr-FR" sz="2000" dirty="0">
                <a:sym typeface="Wingdings" panose="05000000000000000000" pitchFamily="2" charset="2"/>
              </a:rPr>
              <a:t> the </a:t>
            </a:r>
            <a:r>
              <a:rPr lang="fr-FR" sz="2000" dirty="0" err="1">
                <a:sym typeface="Wingdings" panose="05000000000000000000" pitchFamily="2" charset="2"/>
              </a:rPr>
              <a:t>level</a:t>
            </a:r>
            <a:r>
              <a:rPr lang="fr-FR" sz="2000" dirty="0">
                <a:sym typeface="Wingdings" panose="05000000000000000000" pitchFamily="2" charset="2"/>
              </a:rPr>
              <a:t> of « </a:t>
            </a:r>
            <a:r>
              <a:rPr lang="fr-FR" sz="2000" dirty="0" err="1">
                <a:sym typeface="Wingdings" panose="05000000000000000000" pitchFamily="2" charset="2"/>
              </a:rPr>
              <a:t>intentional</a:t>
            </a:r>
            <a:r>
              <a:rPr lang="fr-FR" sz="2000" dirty="0">
                <a:sym typeface="Wingdings" panose="05000000000000000000" pitchFamily="2" charset="2"/>
              </a:rPr>
              <a:t> use of </a:t>
            </a:r>
            <a:r>
              <a:rPr lang="fr-FR" sz="2000" dirty="0" err="1">
                <a:sym typeface="Wingdings" panose="05000000000000000000" pitchFamily="2" charset="2"/>
              </a:rPr>
              <a:t>objects</a:t>
            </a:r>
            <a:r>
              <a:rPr lang="fr-FR" sz="2000" dirty="0">
                <a:sym typeface="Wingdings" panose="05000000000000000000" pitchFamily="2" charset="2"/>
              </a:rPr>
              <a:t> » </a:t>
            </a:r>
            <a:r>
              <a:rPr lang="fr-FR" sz="2000" dirty="0" err="1" smtClean="0">
                <a:sym typeface="Wingdings" panose="05000000000000000000" pitchFamily="2" charset="2"/>
              </a:rPr>
              <a:t>whereas</a:t>
            </a:r>
            <a:r>
              <a:rPr lang="fr-FR" sz="2000" dirty="0" smtClean="0">
                <a:sym typeface="Wingdings" panose="05000000000000000000" pitchFamily="2" charset="2"/>
              </a:rPr>
              <a:t>  </a:t>
            </a:r>
            <a:r>
              <a:rPr lang="fr-FR" sz="2000" dirty="0">
                <a:sym typeface="Wingdings" panose="05000000000000000000" pitchFamily="2" charset="2"/>
              </a:rPr>
              <a:t>5-6 and 7-8 </a:t>
            </a:r>
            <a:r>
              <a:rPr lang="fr-FR" sz="2000" dirty="0" err="1">
                <a:sym typeface="Wingdings" panose="05000000000000000000" pitchFamily="2" charset="2"/>
              </a:rPr>
              <a:t>y.o</a:t>
            </a:r>
            <a:r>
              <a:rPr lang="fr-FR" sz="2000" dirty="0">
                <a:sym typeface="Wingdings" panose="05000000000000000000" pitchFamily="2" charset="2"/>
              </a:rPr>
              <a:t> do </a:t>
            </a:r>
            <a:r>
              <a:rPr lang="fr-FR" sz="2000" dirty="0" smtClean="0">
                <a:sym typeface="Wingdings" panose="05000000000000000000" pitchFamily="2" charset="2"/>
              </a:rPr>
              <a:t>not </a:t>
            </a:r>
            <a:r>
              <a:rPr lang="fr-FR" sz="2000" dirty="0"/>
              <a:t>(Barthélémy &amp; Tartas, 2009</a:t>
            </a:r>
            <a:r>
              <a:rPr lang="fr-FR" sz="2000" dirty="0" smtClean="0"/>
              <a:t>).</a:t>
            </a:r>
            <a:endParaRPr lang="fr-FR" sz="2000" dirty="0">
              <a:sym typeface="Wingdings" panose="05000000000000000000" pitchFamily="2" charset="2"/>
            </a:endParaRPr>
          </a:p>
          <a:p>
            <a:pPr algn="l">
              <a:buClr>
                <a:srgbClr val="FF0000"/>
              </a:buClr>
            </a:pPr>
            <a:endParaRPr lang="fr-FR" sz="2800" dirty="0"/>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33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3.   Few </a:t>
            </a:r>
            <a:r>
              <a:rPr lang="fr-FR" dirty="0" err="1" smtClean="0"/>
              <a:t>theoretical</a:t>
            </a:r>
            <a:r>
              <a:rPr lang="fr-FR" dirty="0" smtClean="0"/>
              <a:t> </a:t>
            </a:r>
            <a:r>
              <a:rPr lang="fr-FR" dirty="0" err="1" smtClean="0"/>
              <a:t>underpinnings</a:t>
            </a:r>
            <a:endParaRPr lang="fr-FR"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3</a:t>
            </a:fld>
            <a:endParaRPr lang="fr-FR" dirty="0"/>
          </a:p>
        </p:txBody>
      </p:sp>
      <p:sp>
        <p:nvSpPr>
          <p:cNvPr id="6" name="Titre 1"/>
          <p:cNvSpPr txBox="1">
            <a:spLocks/>
          </p:cNvSpPr>
          <p:nvPr/>
        </p:nvSpPr>
        <p:spPr>
          <a:xfrm>
            <a:off x="179512" y="1124453"/>
            <a:ext cx="8507287"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endParaRPr lang="fr-FR" sz="1100" dirty="0" smtClean="0">
              <a:solidFill>
                <a:srgbClr val="FF4343"/>
              </a:solidFill>
              <a:cs typeface="Arial" pitchFamily="34" charset="0"/>
            </a:endParaRPr>
          </a:p>
          <a:p>
            <a:pPr marL="457200" indent="-457200" algn="l">
              <a:buClr>
                <a:srgbClr val="FF0000"/>
              </a:buClr>
              <a:buFont typeface="Wingdings" panose="05000000000000000000" pitchFamily="2" charset="2"/>
              <a:buChar char="§"/>
            </a:pPr>
            <a:r>
              <a:rPr lang="fr-FR" sz="2400" dirty="0"/>
              <a:t>Production of substitutions </a:t>
            </a:r>
            <a:r>
              <a:rPr lang="fr-FR" sz="2400" dirty="0" err="1"/>
              <a:t>is</a:t>
            </a:r>
            <a:r>
              <a:rPr lang="fr-FR" sz="2400" dirty="0"/>
              <a:t> </a:t>
            </a:r>
            <a:r>
              <a:rPr lang="fr-FR" sz="2400" dirty="0" err="1"/>
              <a:t>often</a:t>
            </a:r>
            <a:r>
              <a:rPr lang="fr-FR" sz="2400" dirty="0"/>
              <a:t> </a:t>
            </a:r>
            <a:r>
              <a:rPr lang="fr-FR" sz="2400" dirty="0" err="1"/>
              <a:t>considered</a:t>
            </a:r>
            <a:r>
              <a:rPr lang="fr-FR" sz="2400" dirty="0"/>
              <a:t> as an </a:t>
            </a:r>
            <a:r>
              <a:rPr lang="fr-FR" sz="2400" b="1" dirty="0" err="1"/>
              <a:t>individual</a:t>
            </a:r>
            <a:r>
              <a:rPr lang="fr-FR" sz="2400" b="1" dirty="0"/>
              <a:t> </a:t>
            </a:r>
            <a:r>
              <a:rPr lang="fr-FR" sz="2400" b="1" dirty="0" err="1"/>
              <a:t>skill</a:t>
            </a:r>
            <a:r>
              <a:rPr lang="fr-FR" sz="2400" b="1" dirty="0"/>
              <a:t> </a:t>
            </a:r>
            <a:r>
              <a:rPr lang="fr-FR" sz="2400" dirty="0"/>
              <a:t>and </a:t>
            </a:r>
            <a:r>
              <a:rPr lang="fr-FR" sz="2400" dirty="0" err="1"/>
              <a:t>rarely</a:t>
            </a:r>
            <a:r>
              <a:rPr lang="fr-FR" sz="2400" dirty="0"/>
              <a:t> as a </a:t>
            </a:r>
            <a:r>
              <a:rPr lang="fr-FR" sz="2400" b="1" dirty="0" smtClean="0"/>
              <a:t>social construction </a:t>
            </a:r>
            <a:r>
              <a:rPr lang="fr-FR" sz="2400" dirty="0" err="1" smtClean="0"/>
              <a:t>through</a:t>
            </a:r>
            <a:r>
              <a:rPr lang="fr-FR" sz="2400" dirty="0" smtClean="0"/>
              <a:t> </a:t>
            </a:r>
            <a:r>
              <a:rPr lang="fr-FR" sz="2400" dirty="0" err="1" smtClean="0"/>
              <a:t>triadic</a:t>
            </a:r>
            <a:r>
              <a:rPr lang="fr-FR" sz="2400" dirty="0" smtClean="0"/>
              <a:t> interactions </a:t>
            </a:r>
            <a:r>
              <a:rPr lang="fr-FR" sz="2000" dirty="0" smtClean="0"/>
              <a:t>(Moro &amp; Rodriguez, 2005; </a:t>
            </a:r>
            <a:r>
              <a:rPr lang="fr-FR" sz="2000" dirty="0" smtClean="0"/>
              <a:t>Rodriguez &amp; Moro, </a:t>
            </a:r>
            <a:r>
              <a:rPr lang="fr-FR" sz="2000" dirty="0" smtClean="0"/>
              <a:t>2008)</a:t>
            </a:r>
            <a:endParaRPr lang="fr-FR" sz="2000" b="1" dirty="0"/>
          </a:p>
          <a:p>
            <a:pPr marL="457200" indent="-457200" algn="l">
              <a:buClr>
                <a:srgbClr val="FF0000"/>
              </a:buClr>
              <a:buFont typeface="Wingdings" panose="05000000000000000000" pitchFamily="2" charset="2"/>
              <a:buChar char="§"/>
            </a:pPr>
            <a:endParaRPr lang="fr-FR" sz="2400" dirty="0" smtClean="0"/>
          </a:p>
          <a:p>
            <a:pPr marL="457200" indent="-457200" algn="l">
              <a:buClr>
                <a:srgbClr val="FF0000"/>
              </a:buClr>
              <a:buFont typeface="Wingdings" panose="05000000000000000000" pitchFamily="2" charset="2"/>
              <a:buChar char="§"/>
            </a:pPr>
            <a:r>
              <a:rPr lang="fr-FR" sz="2400" dirty="0" smtClean="0"/>
              <a:t>Most </a:t>
            </a:r>
            <a:r>
              <a:rPr lang="fr-FR" sz="2400" dirty="0" err="1" smtClean="0"/>
              <a:t>studies</a:t>
            </a:r>
            <a:r>
              <a:rPr lang="fr-FR" sz="2400" dirty="0" smtClean="0"/>
              <a:t> focus on </a:t>
            </a:r>
            <a:r>
              <a:rPr lang="fr-FR" sz="2400" dirty="0" err="1" smtClean="0"/>
              <a:t>children’s</a:t>
            </a:r>
            <a:r>
              <a:rPr lang="fr-FR" sz="2400" dirty="0" smtClean="0"/>
              <a:t> </a:t>
            </a:r>
            <a:r>
              <a:rPr lang="fr-FR" sz="2400" b="1" dirty="0" err="1" smtClean="0"/>
              <a:t>comprehension</a:t>
            </a:r>
            <a:r>
              <a:rPr lang="fr-FR" sz="2400" dirty="0" smtClean="0"/>
              <a:t> </a:t>
            </a:r>
            <a:r>
              <a:rPr lang="fr-FR" sz="2400" dirty="0"/>
              <a:t>of </a:t>
            </a:r>
            <a:r>
              <a:rPr lang="fr-FR" sz="2400" dirty="0" err="1" smtClean="0"/>
              <a:t>object</a:t>
            </a:r>
            <a:r>
              <a:rPr lang="fr-FR" sz="2400" dirty="0" smtClean="0"/>
              <a:t> substitutions </a:t>
            </a:r>
            <a:r>
              <a:rPr lang="fr-FR" sz="2400" dirty="0" err="1" smtClean="0"/>
              <a:t>produced</a:t>
            </a:r>
            <a:r>
              <a:rPr lang="fr-FR" sz="2400" dirty="0" smtClean="0"/>
              <a:t> by an </a:t>
            </a:r>
            <a:r>
              <a:rPr lang="fr-FR" sz="2400" b="1" dirty="0" err="1" smtClean="0"/>
              <a:t>adult</a:t>
            </a:r>
            <a:endParaRPr lang="fr-FR" sz="2400" b="1" dirty="0" smtClean="0"/>
          </a:p>
          <a:p>
            <a:pPr marL="793750" indent="-342900" algn="l">
              <a:buClr>
                <a:srgbClr val="FF0000"/>
              </a:buClr>
              <a:buFont typeface="Wingdings" panose="05000000000000000000" pitchFamily="2" charset="2"/>
              <a:buChar char="à"/>
            </a:pPr>
            <a:r>
              <a:rPr lang="fr-FR" sz="2000" dirty="0" err="1" smtClean="0"/>
              <a:t>Bigham</a:t>
            </a:r>
            <a:r>
              <a:rPr lang="fr-FR" sz="2000" dirty="0" smtClean="0"/>
              <a:t> </a:t>
            </a:r>
            <a:r>
              <a:rPr lang="fr-FR" sz="2000" dirty="0"/>
              <a:t>&amp; </a:t>
            </a:r>
            <a:r>
              <a:rPr lang="fr-FR" sz="2000" dirty="0" err="1"/>
              <a:t>Bourchier</a:t>
            </a:r>
            <a:r>
              <a:rPr lang="fr-FR" sz="2000" dirty="0"/>
              <a:t>-Sutton </a:t>
            </a:r>
            <a:r>
              <a:rPr lang="fr-FR" sz="2000" dirty="0" smtClean="0"/>
              <a:t>(2008), </a:t>
            </a:r>
            <a:r>
              <a:rPr lang="fr-FR" sz="2000" dirty="0" smtClean="0">
                <a:solidFill>
                  <a:schemeClr val="tx1"/>
                </a:solidFill>
              </a:rPr>
              <a:t>Rakoczy (2006)</a:t>
            </a:r>
            <a:endParaRPr lang="fr-FR" sz="2000" dirty="0" smtClean="0">
              <a:solidFill>
                <a:schemeClr val="tx1"/>
              </a:solidFill>
            </a:endParaRPr>
          </a:p>
          <a:p>
            <a:pPr marL="450850" algn="l">
              <a:buClr>
                <a:srgbClr val="FF0000"/>
              </a:buClr>
            </a:pPr>
            <a:endParaRPr lang="fr-FR" sz="2000" dirty="0" smtClean="0"/>
          </a:p>
          <a:p>
            <a:pPr marL="449263" indent="-449263" algn="l">
              <a:buClr>
                <a:srgbClr val="FF0000"/>
              </a:buClr>
              <a:buFont typeface="Wingdings" panose="05000000000000000000" pitchFamily="2" charset="2"/>
              <a:buChar char="§"/>
            </a:pPr>
            <a:r>
              <a:rPr lang="fr-FR" sz="2400" dirty="0"/>
              <a:t>3 </a:t>
            </a:r>
            <a:r>
              <a:rPr lang="fr-FR" sz="2400" dirty="0" err="1"/>
              <a:t>y.o</a:t>
            </a:r>
            <a:r>
              <a:rPr lang="fr-FR" sz="2400" dirty="0"/>
              <a:t>. </a:t>
            </a:r>
            <a:r>
              <a:rPr lang="fr-FR" sz="2400" dirty="0" err="1"/>
              <a:t>children</a:t>
            </a:r>
            <a:r>
              <a:rPr lang="fr-FR" sz="2400" dirty="0"/>
              <a:t> </a:t>
            </a:r>
            <a:r>
              <a:rPr lang="fr-FR" sz="2400" b="1" dirty="0" err="1"/>
              <a:t>still</a:t>
            </a:r>
            <a:r>
              <a:rPr lang="fr-FR" sz="2400" b="1" dirty="0"/>
              <a:t> show </a:t>
            </a:r>
            <a:r>
              <a:rPr lang="fr-FR" sz="2400" b="1" dirty="0" err="1" smtClean="0"/>
              <a:t>difficulties</a:t>
            </a:r>
            <a:r>
              <a:rPr lang="fr-FR" sz="2400" dirty="0" smtClean="0"/>
              <a:t> </a:t>
            </a:r>
            <a:r>
              <a:rPr lang="fr-FR" sz="2400" dirty="0"/>
              <a:t>to </a:t>
            </a:r>
            <a:r>
              <a:rPr lang="fr-FR" sz="2400" dirty="0" err="1"/>
              <a:t>understand</a:t>
            </a:r>
            <a:r>
              <a:rPr lang="fr-FR" sz="2400" dirty="0"/>
              <a:t> </a:t>
            </a:r>
            <a:r>
              <a:rPr lang="fr-FR" sz="2400" dirty="0" err="1"/>
              <a:t>complex</a:t>
            </a:r>
            <a:r>
              <a:rPr lang="fr-FR" sz="2400" dirty="0"/>
              <a:t> </a:t>
            </a:r>
            <a:r>
              <a:rPr lang="fr-FR" sz="2400" dirty="0" err="1"/>
              <a:t>symbolic</a:t>
            </a:r>
            <a:r>
              <a:rPr lang="fr-FR" sz="2400" dirty="0"/>
              <a:t> </a:t>
            </a:r>
            <a:r>
              <a:rPr lang="fr-FR" sz="2400" dirty="0" smtClean="0"/>
              <a:t>uses in communicative situations </a:t>
            </a:r>
            <a:r>
              <a:rPr lang="fr-FR" sz="2000" dirty="0"/>
              <a:t>(</a:t>
            </a:r>
            <a:r>
              <a:rPr lang="fr-FR" sz="2000" dirty="0" err="1"/>
              <a:t>Tomasello</a:t>
            </a:r>
            <a:r>
              <a:rPr lang="fr-FR" sz="2000" dirty="0"/>
              <a:t>, </a:t>
            </a:r>
            <a:r>
              <a:rPr lang="fr-FR" sz="2000" dirty="0" err="1"/>
              <a:t>Striano</a:t>
            </a:r>
            <a:r>
              <a:rPr lang="fr-FR" sz="2000" dirty="0"/>
              <a:t> &amp; </a:t>
            </a:r>
            <a:r>
              <a:rPr lang="fr-FR" sz="2000" dirty="0" err="1"/>
              <a:t>Rochat</a:t>
            </a:r>
            <a:r>
              <a:rPr lang="fr-FR" sz="2000" dirty="0"/>
              <a:t>, 1999)</a:t>
            </a:r>
            <a:r>
              <a:rPr lang="fr-FR" sz="2400" dirty="0"/>
              <a:t> and </a:t>
            </a:r>
            <a:r>
              <a:rPr lang="fr-FR" sz="2400" dirty="0" err="1"/>
              <a:t>very</a:t>
            </a:r>
            <a:r>
              <a:rPr lang="fr-FR" sz="2400" dirty="0"/>
              <a:t> few </a:t>
            </a:r>
            <a:r>
              <a:rPr lang="fr-FR" sz="2400" dirty="0" err="1"/>
              <a:t>studies</a:t>
            </a:r>
            <a:r>
              <a:rPr lang="fr-FR" sz="2400" dirty="0"/>
              <a:t> are </a:t>
            </a:r>
            <a:r>
              <a:rPr lang="fr-FR" sz="2400" dirty="0" err="1"/>
              <a:t>interested</a:t>
            </a:r>
            <a:r>
              <a:rPr lang="fr-FR" sz="2400" dirty="0"/>
              <a:t> in </a:t>
            </a:r>
            <a:r>
              <a:rPr lang="fr-FR" sz="2400" dirty="0" err="1"/>
              <a:t>this</a:t>
            </a:r>
            <a:r>
              <a:rPr lang="fr-FR" sz="2400" dirty="0"/>
              <a:t> question </a:t>
            </a:r>
            <a:r>
              <a:rPr lang="fr-FR" sz="2400" dirty="0" err="1"/>
              <a:t>after</a:t>
            </a:r>
            <a:r>
              <a:rPr lang="fr-FR" sz="2400" dirty="0"/>
              <a:t> </a:t>
            </a:r>
            <a:r>
              <a:rPr lang="fr-FR" sz="2400" dirty="0" err="1"/>
              <a:t>this</a:t>
            </a:r>
            <a:r>
              <a:rPr lang="fr-FR" sz="2400" dirty="0"/>
              <a:t> </a:t>
            </a:r>
            <a:r>
              <a:rPr lang="fr-FR" sz="2400" dirty="0" err="1"/>
              <a:t>age</a:t>
            </a:r>
            <a:endParaRPr lang="fr-FR" sz="2400" dirty="0"/>
          </a:p>
          <a:p>
            <a:pPr marL="450850" algn="l">
              <a:buClr>
                <a:srgbClr val="FF0000"/>
              </a:buClr>
            </a:pPr>
            <a:endParaRPr lang="fr-FR" sz="2000" dirty="0"/>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468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txBox="1">
            <a:spLocks/>
          </p:cNvSpPr>
          <p:nvPr/>
        </p:nvSpPr>
        <p:spPr>
          <a:xfrm>
            <a:off x="34962" y="1375357"/>
            <a:ext cx="8507287"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endParaRPr lang="fr-FR" sz="2000" dirty="0"/>
          </a:p>
        </p:txBody>
      </p:sp>
      <p:sp>
        <p:nvSpPr>
          <p:cNvPr id="24" name="Rectangle 23"/>
          <p:cNvSpPr/>
          <p:nvPr/>
        </p:nvSpPr>
        <p:spPr>
          <a:xfrm>
            <a:off x="3175" y="0"/>
            <a:ext cx="9144000" cy="148431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bg1"/>
              </a:solidFill>
            </a:endParaRPr>
          </a:p>
        </p:txBody>
      </p:sp>
      <p:sp>
        <p:nvSpPr>
          <p:cNvPr id="11267"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CD4DDE-73A5-4428-9CC9-73067DB0F226}" type="slidenum">
              <a:rPr lang="fr-FR" sz="1200" smtClean="0">
                <a:solidFill>
                  <a:srgbClr val="898989"/>
                </a:solidFill>
              </a:rPr>
              <a:pPr>
                <a:spcBef>
                  <a:spcPct val="0"/>
                </a:spcBef>
                <a:buFontTx/>
                <a:buNone/>
              </a:pPr>
              <a:t>4</a:t>
            </a:fld>
            <a:endParaRPr lang="fr-FR" sz="1200" smtClean="0">
              <a:solidFill>
                <a:srgbClr val="898989"/>
              </a:solidFill>
            </a:endParaRPr>
          </a:p>
        </p:txBody>
      </p:sp>
      <p:sp>
        <p:nvSpPr>
          <p:cNvPr id="1126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r-FR" sz="1800"/>
          </a:p>
        </p:txBody>
      </p:sp>
      <p:sp>
        <p:nvSpPr>
          <p:cNvPr id="11269" name="Titre 1"/>
          <p:cNvSpPr>
            <a:spLocks noGrp="1"/>
          </p:cNvSpPr>
          <p:nvPr>
            <p:ph type="title"/>
          </p:nvPr>
        </p:nvSpPr>
        <p:spPr>
          <a:xfrm>
            <a:off x="468313" y="-27384"/>
            <a:ext cx="8280400" cy="1143000"/>
          </a:xfrm>
        </p:spPr>
        <p:txBody>
          <a:bodyPr/>
          <a:lstStyle/>
          <a:p>
            <a:pPr eaLnBrk="1" hangingPunct="1"/>
            <a:r>
              <a:rPr lang="fr-FR" dirty="0" err="1" smtClean="0"/>
              <a:t>Development</a:t>
            </a:r>
            <a:r>
              <a:rPr lang="fr-FR" dirty="0" smtClean="0"/>
              <a:t> of </a:t>
            </a:r>
            <a:r>
              <a:rPr lang="fr-FR" dirty="0" err="1" smtClean="0"/>
              <a:t>symbolic</a:t>
            </a:r>
            <a:r>
              <a:rPr lang="fr-FR" dirty="0" smtClean="0"/>
              <a:t> uses</a:t>
            </a:r>
          </a:p>
        </p:txBody>
      </p:sp>
      <p:sp>
        <p:nvSpPr>
          <p:cNvPr id="9231" name="Rectangle 10"/>
          <p:cNvSpPr>
            <a:spLocks noChangeArrowheads="1"/>
          </p:cNvSpPr>
          <p:nvPr/>
        </p:nvSpPr>
        <p:spPr bwMode="auto">
          <a:xfrm>
            <a:off x="5018563" y="2010869"/>
            <a:ext cx="2036762" cy="12003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eaLnBrk="1" hangingPunct="1">
              <a:defRPr/>
            </a:pPr>
            <a:r>
              <a:rPr lang="fr-FR" dirty="0" smtClean="0">
                <a:latin typeface="+mj-lt"/>
                <a:cs typeface="Arial" charset="0"/>
              </a:rPr>
              <a:t>No </a:t>
            </a:r>
            <a:r>
              <a:rPr lang="fr-FR" dirty="0" err="1" smtClean="0">
                <a:latin typeface="+mj-lt"/>
                <a:cs typeface="Arial" charset="0"/>
              </a:rPr>
              <a:t>developement</a:t>
            </a:r>
            <a:r>
              <a:rPr lang="fr-FR" dirty="0">
                <a:latin typeface="+mj-lt"/>
                <a:cs typeface="Arial" charset="0"/>
              </a:rPr>
              <a:t>, </a:t>
            </a:r>
            <a:r>
              <a:rPr lang="fr-FR" dirty="0" err="1">
                <a:latin typeface="+mj-lt"/>
                <a:cs typeface="Arial" charset="0"/>
              </a:rPr>
              <a:t>Bigham</a:t>
            </a:r>
            <a:r>
              <a:rPr lang="fr-FR" dirty="0">
                <a:latin typeface="+mj-lt"/>
                <a:cs typeface="Arial" charset="0"/>
              </a:rPr>
              <a:t> &amp; </a:t>
            </a:r>
            <a:r>
              <a:rPr lang="fr-FR" dirty="0" err="1">
                <a:latin typeface="+mj-lt"/>
                <a:cs typeface="Arial" charset="0"/>
              </a:rPr>
              <a:t>Bourchier</a:t>
            </a:r>
            <a:r>
              <a:rPr lang="fr-FR" dirty="0">
                <a:latin typeface="+mj-lt"/>
                <a:cs typeface="Arial" charset="0"/>
              </a:rPr>
              <a:t>-Sutton (2008)</a:t>
            </a:r>
          </a:p>
        </p:txBody>
      </p:sp>
      <p:grpSp>
        <p:nvGrpSpPr>
          <p:cNvPr id="11271" name="Groupe 2"/>
          <p:cNvGrpSpPr>
            <a:grpSpLocks/>
          </p:cNvGrpSpPr>
          <p:nvPr/>
        </p:nvGrpSpPr>
        <p:grpSpPr bwMode="auto">
          <a:xfrm>
            <a:off x="662755" y="3192012"/>
            <a:ext cx="7991475" cy="739775"/>
            <a:chOff x="523081" y="4093056"/>
            <a:chExt cx="7991475" cy="739775"/>
          </a:xfrm>
        </p:grpSpPr>
        <p:sp>
          <p:nvSpPr>
            <p:cNvPr id="8" name="Flèche droite 7"/>
            <p:cNvSpPr/>
            <p:nvPr/>
          </p:nvSpPr>
          <p:spPr>
            <a:xfrm>
              <a:off x="523081" y="4093056"/>
              <a:ext cx="7991475" cy="739775"/>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eaLnBrk="1" fontAlgn="auto" hangingPunct="1">
                <a:spcBef>
                  <a:spcPts val="0"/>
                </a:spcBef>
                <a:spcAft>
                  <a:spcPts val="0"/>
                </a:spcAft>
                <a:defRPr/>
              </a:pPr>
              <a:r>
                <a:rPr lang="fr-FR" dirty="0">
                  <a:solidFill>
                    <a:schemeClr val="tx1"/>
                  </a:solidFill>
                  <a:latin typeface="+mj-lt"/>
                </a:rPr>
                <a:t>		</a:t>
              </a:r>
            </a:p>
          </p:txBody>
        </p:sp>
        <p:sp>
          <p:nvSpPr>
            <p:cNvPr id="9230" name="Rectangle 4"/>
            <p:cNvSpPr>
              <a:spLocks noChangeArrowheads="1"/>
            </p:cNvSpPr>
            <p:nvPr/>
          </p:nvSpPr>
          <p:spPr bwMode="auto">
            <a:xfrm>
              <a:off x="615902" y="4225925"/>
              <a:ext cx="17291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fr-FR" sz="2000" b="1" dirty="0">
                  <a:latin typeface="+mj-lt"/>
                  <a:cs typeface="Arial" charset="0"/>
                </a:rPr>
                <a:t>12 </a:t>
              </a:r>
              <a:r>
                <a:rPr lang="fr-FR" sz="2000" b="1" dirty="0" err="1" smtClean="0">
                  <a:latin typeface="+mj-lt"/>
                  <a:cs typeface="Arial" charset="0"/>
                </a:rPr>
                <a:t>month-olds</a:t>
              </a:r>
              <a:endParaRPr lang="fr-FR" sz="2000" b="1" dirty="0">
                <a:latin typeface="+mj-lt"/>
                <a:cs typeface="Arial" charset="0"/>
              </a:endParaRPr>
            </a:p>
          </p:txBody>
        </p:sp>
        <p:sp>
          <p:nvSpPr>
            <p:cNvPr id="3" name="Rectangle 12"/>
            <p:cNvSpPr>
              <a:spLocks noChangeArrowheads="1"/>
            </p:cNvSpPr>
            <p:nvPr/>
          </p:nvSpPr>
          <p:spPr bwMode="auto">
            <a:xfrm>
              <a:off x="2632126" y="4253509"/>
              <a:ext cx="754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fr-FR" sz="2000" b="1" dirty="0">
                  <a:latin typeface="+mj-lt"/>
                  <a:cs typeface="Arial" charset="0"/>
                </a:rPr>
                <a:t>2 </a:t>
              </a:r>
              <a:r>
                <a:rPr lang="fr-FR" sz="2000" b="1" dirty="0" err="1" smtClean="0">
                  <a:latin typeface="+mj-lt"/>
                  <a:cs typeface="Arial" charset="0"/>
                </a:rPr>
                <a:t>y.o</a:t>
              </a:r>
              <a:r>
                <a:rPr lang="fr-FR" sz="2000" b="1" dirty="0" smtClean="0">
                  <a:latin typeface="+mj-lt"/>
                  <a:cs typeface="Arial" charset="0"/>
                </a:rPr>
                <a:t>.</a:t>
              </a:r>
              <a:endParaRPr lang="fr-FR" sz="2000" b="1" dirty="0">
                <a:latin typeface="+mj-lt"/>
                <a:cs typeface="Arial" charset="0"/>
              </a:endParaRPr>
            </a:p>
          </p:txBody>
        </p:sp>
        <p:sp>
          <p:nvSpPr>
            <p:cNvPr id="2" name="Rectangle 1"/>
            <p:cNvSpPr/>
            <p:nvPr/>
          </p:nvSpPr>
          <p:spPr>
            <a:xfrm>
              <a:off x="3820320" y="4267200"/>
              <a:ext cx="4179887" cy="3587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fr-FR">
                <a:latin typeface="+mj-lt"/>
              </a:endParaRPr>
            </a:p>
          </p:txBody>
        </p:sp>
        <p:sp>
          <p:nvSpPr>
            <p:cNvPr id="9233" name="Rectangle 14"/>
            <p:cNvSpPr>
              <a:spLocks noChangeArrowheads="1"/>
            </p:cNvSpPr>
            <p:nvPr/>
          </p:nvSpPr>
          <p:spPr bwMode="auto">
            <a:xfrm>
              <a:off x="4148932" y="4235450"/>
              <a:ext cx="754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fr-FR" sz="2000" b="1" dirty="0">
                  <a:latin typeface="+mj-lt"/>
                  <a:cs typeface="Arial" charset="0"/>
                </a:rPr>
                <a:t>3 </a:t>
              </a:r>
              <a:r>
                <a:rPr lang="fr-FR" sz="2000" b="1" dirty="0" err="1" smtClean="0">
                  <a:latin typeface="+mj-lt"/>
                  <a:cs typeface="Arial" charset="0"/>
                </a:rPr>
                <a:t>y.o</a:t>
              </a:r>
              <a:r>
                <a:rPr lang="fr-FR" sz="2000" b="1" dirty="0" smtClean="0">
                  <a:latin typeface="+mj-lt"/>
                  <a:cs typeface="Arial" charset="0"/>
                </a:rPr>
                <a:t>.</a:t>
              </a:r>
              <a:endParaRPr lang="fr-FR" sz="2000" b="1" dirty="0">
                <a:latin typeface="+mj-lt"/>
                <a:cs typeface="Arial" charset="0"/>
              </a:endParaRPr>
            </a:p>
          </p:txBody>
        </p:sp>
        <p:sp>
          <p:nvSpPr>
            <p:cNvPr id="9234" name="Rectangle 18"/>
            <p:cNvSpPr>
              <a:spLocks noChangeArrowheads="1"/>
            </p:cNvSpPr>
            <p:nvPr/>
          </p:nvSpPr>
          <p:spPr bwMode="auto">
            <a:xfrm>
              <a:off x="7215982" y="4238625"/>
              <a:ext cx="754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fr-FR" sz="2000" b="1" dirty="0">
                  <a:latin typeface="+mj-lt"/>
                  <a:cs typeface="Arial" charset="0"/>
                </a:rPr>
                <a:t>7 </a:t>
              </a:r>
              <a:r>
                <a:rPr lang="fr-FR" sz="2000" b="1" dirty="0" err="1" smtClean="0">
                  <a:latin typeface="+mj-lt"/>
                  <a:cs typeface="Arial" charset="0"/>
                </a:rPr>
                <a:t>y.o</a:t>
              </a:r>
              <a:r>
                <a:rPr lang="fr-FR" sz="2000" b="1" dirty="0" smtClean="0">
                  <a:latin typeface="+mj-lt"/>
                  <a:cs typeface="Arial" charset="0"/>
                </a:rPr>
                <a:t>.</a:t>
              </a:r>
              <a:endParaRPr lang="fr-FR" sz="2000" b="1" dirty="0">
                <a:latin typeface="+mj-lt"/>
                <a:cs typeface="Arial" charset="0"/>
              </a:endParaRPr>
            </a:p>
          </p:txBody>
        </p:sp>
      </p:grpSp>
      <p:sp>
        <p:nvSpPr>
          <p:cNvPr id="7" name="ZoneTexte 6"/>
          <p:cNvSpPr txBox="1"/>
          <p:nvPr/>
        </p:nvSpPr>
        <p:spPr>
          <a:xfrm>
            <a:off x="801295" y="4051025"/>
            <a:ext cx="1239837" cy="12001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hangingPunct="1">
              <a:defRPr/>
            </a:pPr>
            <a:r>
              <a:rPr lang="fr-FR" dirty="0">
                <a:latin typeface="+mj-lt"/>
                <a:cs typeface="Arial" charset="0"/>
              </a:rPr>
              <a:t>Rodriguez &amp; </a:t>
            </a:r>
            <a:r>
              <a:rPr lang="fr-FR" dirty="0" err="1">
                <a:latin typeface="+mj-lt"/>
                <a:cs typeface="Arial" charset="0"/>
              </a:rPr>
              <a:t>Palacios</a:t>
            </a:r>
            <a:r>
              <a:rPr lang="fr-FR" dirty="0">
                <a:latin typeface="+mj-lt"/>
                <a:cs typeface="Arial" charset="0"/>
              </a:rPr>
              <a:t> (2011)</a:t>
            </a:r>
          </a:p>
          <a:p>
            <a:pPr eaLnBrk="1" hangingPunct="1">
              <a:defRPr/>
            </a:pPr>
            <a:endParaRPr lang="fr-FR" dirty="0">
              <a:latin typeface="+mj-lt"/>
              <a:cs typeface="Arial" charset="0"/>
            </a:endParaRPr>
          </a:p>
        </p:txBody>
      </p:sp>
      <p:sp>
        <p:nvSpPr>
          <p:cNvPr id="23" name="ZoneTexte 22"/>
          <p:cNvSpPr txBox="1"/>
          <p:nvPr/>
        </p:nvSpPr>
        <p:spPr>
          <a:xfrm>
            <a:off x="2823270" y="1230104"/>
            <a:ext cx="2036762" cy="646331"/>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hangingPunct="1">
              <a:defRPr/>
            </a:pPr>
            <a:r>
              <a:rPr lang="fr-FR" dirty="0" err="1" smtClean="0">
                <a:latin typeface="+mj-lt"/>
                <a:cs typeface="Arial" charset="0"/>
              </a:rPr>
              <a:t>Tomasello</a:t>
            </a:r>
            <a:r>
              <a:rPr lang="fr-FR" dirty="0" smtClean="0">
                <a:latin typeface="+mj-lt"/>
                <a:cs typeface="Arial" charset="0"/>
              </a:rPr>
              <a:t>, </a:t>
            </a:r>
            <a:r>
              <a:rPr lang="fr-FR" dirty="0" err="1" smtClean="0">
                <a:latin typeface="+mj-lt"/>
                <a:cs typeface="Arial" charset="0"/>
              </a:rPr>
              <a:t>Striano</a:t>
            </a:r>
            <a:r>
              <a:rPr lang="fr-FR" dirty="0" smtClean="0">
                <a:latin typeface="+mj-lt"/>
                <a:cs typeface="Arial" charset="0"/>
              </a:rPr>
              <a:t> &amp; </a:t>
            </a:r>
            <a:r>
              <a:rPr lang="fr-FR" dirty="0" err="1" smtClean="0">
                <a:latin typeface="+mj-lt"/>
                <a:cs typeface="Arial" charset="0"/>
              </a:rPr>
              <a:t>Rochat</a:t>
            </a:r>
            <a:r>
              <a:rPr lang="fr-FR" dirty="0" smtClean="0">
                <a:latin typeface="+mj-lt"/>
                <a:cs typeface="Arial" charset="0"/>
              </a:rPr>
              <a:t> (1999</a:t>
            </a:r>
            <a:r>
              <a:rPr lang="fr-FR" dirty="0">
                <a:latin typeface="+mj-lt"/>
                <a:cs typeface="Arial" charset="0"/>
              </a:rPr>
              <a:t>)</a:t>
            </a:r>
          </a:p>
        </p:txBody>
      </p:sp>
      <p:sp>
        <p:nvSpPr>
          <p:cNvPr id="25" name="ZoneTexte 24"/>
          <p:cNvSpPr txBox="1"/>
          <p:nvPr/>
        </p:nvSpPr>
        <p:spPr>
          <a:xfrm>
            <a:off x="2823756" y="1967129"/>
            <a:ext cx="1438275" cy="12001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hangingPunct="1">
              <a:defRPr/>
            </a:pPr>
            <a:r>
              <a:rPr lang="fr-FR" dirty="0">
                <a:latin typeface="+mj-lt"/>
                <a:cs typeface="Arial" charset="0"/>
              </a:rPr>
              <a:t>Rakoczy (</a:t>
            </a:r>
            <a:r>
              <a:rPr lang="fr-FR" dirty="0" smtClean="0">
                <a:latin typeface="+mj-lt"/>
                <a:cs typeface="Arial" charset="0"/>
              </a:rPr>
              <a:t>2006 )</a:t>
            </a:r>
            <a:endParaRPr lang="fr-FR" dirty="0">
              <a:latin typeface="+mj-lt"/>
              <a:cs typeface="Arial" charset="0"/>
            </a:endParaRPr>
          </a:p>
          <a:p>
            <a:pPr eaLnBrk="1" hangingPunct="1">
              <a:defRPr/>
            </a:pPr>
            <a:r>
              <a:rPr lang="fr-FR" dirty="0" err="1">
                <a:latin typeface="+mj-lt"/>
                <a:cs typeface="Arial" charset="0"/>
              </a:rPr>
              <a:t>Tomasello</a:t>
            </a:r>
            <a:r>
              <a:rPr lang="fr-FR" dirty="0">
                <a:latin typeface="+mj-lt"/>
                <a:cs typeface="Arial" charset="0"/>
              </a:rPr>
              <a:t> (2004)</a:t>
            </a:r>
          </a:p>
        </p:txBody>
      </p:sp>
      <p:sp>
        <p:nvSpPr>
          <p:cNvPr id="26" name="ZoneTexte 25"/>
          <p:cNvSpPr txBox="1"/>
          <p:nvPr/>
        </p:nvSpPr>
        <p:spPr>
          <a:xfrm>
            <a:off x="5662489" y="4052194"/>
            <a:ext cx="2036762"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eaLnBrk="1" hangingPunct="1">
              <a:defRPr/>
            </a:pPr>
            <a:r>
              <a:rPr lang="fr-FR" dirty="0" err="1" smtClean="0">
                <a:latin typeface="+mj-lt"/>
                <a:cs typeface="Arial" charset="0"/>
              </a:rPr>
              <a:t>Developement</a:t>
            </a:r>
            <a:r>
              <a:rPr lang="fr-FR" dirty="0" smtClean="0">
                <a:latin typeface="+mj-lt"/>
                <a:cs typeface="Arial" charset="0"/>
              </a:rPr>
              <a:t> </a:t>
            </a:r>
            <a:r>
              <a:rPr lang="fr-FR" dirty="0" err="1" smtClean="0">
                <a:latin typeface="+mj-lt"/>
                <a:cs typeface="Arial" charset="0"/>
              </a:rPr>
              <a:t>between</a:t>
            </a:r>
            <a:r>
              <a:rPr lang="fr-FR" dirty="0" smtClean="0">
                <a:latin typeface="+mj-lt"/>
                <a:cs typeface="Arial" charset="0"/>
              </a:rPr>
              <a:t> </a:t>
            </a:r>
            <a:r>
              <a:rPr lang="fr-FR" dirty="0">
                <a:latin typeface="+mj-lt"/>
                <a:cs typeface="Arial" charset="0"/>
              </a:rPr>
              <a:t>3-4 </a:t>
            </a:r>
            <a:r>
              <a:rPr lang="fr-FR" dirty="0" smtClean="0">
                <a:latin typeface="+mj-lt"/>
                <a:cs typeface="Arial" charset="0"/>
              </a:rPr>
              <a:t>and 5-6 </a:t>
            </a:r>
            <a:r>
              <a:rPr lang="fr-FR" dirty="0" err="1" smtClean="0">
                <a:latin typeface="+mj-lt"/>
                <a:cs typeface="Arial" charset="0"/>
              </a:rPr>
              <a:t>y.o</a:t>
            </a:r>
            <a:r>
              <a:rPr lang="fr-FR" dirty="0" smtClean="0">
                <a:latin typeface="+mj-lt"/>
                <a:cs typeface="Arial" charset="0"/>
              </a:rPr>
              <a:t>., </a:t>
            </a:r>
            <a:r>
              <a:rPr lang="fr-FR" dirty="0">
                <a:latin typeface="+mj-lt"/>
                <a:cs typeface="Arial" charset="0"/>
              </a:rPr>
              <a:t>Barthélémy &amp; Tartas (2009)</a:t>
            </a:r>
          </a:p>
        </p:txBody>
      </p:sp>
      <p:cxnSp>
        <p:nvCxnSpPr>
          <p:cNvPr id="20" name="Connecteur droit 1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flipH="1">
            <a:off x="5004048" y="1258010"/>
            <a:ext cx="3456384" cy="369332"/>
          </a:xfrm>
          <a:prstGeom prst="rect">
            <a:avLst/>
          </a:prstGeom>
          <a:noFill/>
        </p:spPr>
        <p:txBody>
          <a:bodyPr wrap="square" rtlCol="0">
            <a:spAutoFit/>
          </a:bodyPr>
          <a:lstStyle/>
          <a:p>
            <a:r>
              <a:rPr lang="fr-FR" dirty="0" smtClean="0"/>
              <a:t>In </a:t>
            </a:r>
            <a:r>
              <a:rPr lang="fr-FR" dirty="0" err="1" smtClean="0"/>
              <a:t>child-adult</a:t>
            </a:r>
            <a:r>
              <a:rPr lang="fr-FR" dirty="0" smtClean="0"/>
              <a:t> interactions</a:t>
            </a:r>
            <a:endParaRPr lang="fr-FR" dirty="0"/>
          </a:p>
        </p:txBody>
      </p:sp>
      <p:sp>
        <p:nvSpPr>
          <p:cNvPr id="28" name="ZoneTexte 27"/>
          <p:cNvSpPr txBox="1"/>
          <p:nvPr/>
        </p:nvSpPr>
        <p:spPr>
          <a:xfrm flipH="1">
            <a:off x="2267744" y="4534096"/>
            <a:ext cx="3456384" cy="369332"/>
          </a:xfrm>
          <a:prstGeom prst="rect">
            <a:avLst/>
          </a:prstGeom>
          <a:noFill/>
        </p:spPr>
        <p:txBody>
          <a:bodyPr wrap="square" rtlCol="0">
            <a:spAutoFit/>
          </a:bodyPr>
          <a:lstStyle/>
          <a:p>
            <a:r>
              <a:rPr lang="fr-FR" dirty="0" smtClean="0"/>
              <a:t>In </a:t>
            </a:r>
            <a:r>
              <a:rPr lang="fr-FR" dirty="0" err="1" smtClean="0"/>
              <a:t>child-adult-object</a:t>
            </a:r>
            <a:r>
              <a:rPr lang="fr-FR" dirty="0" smtClean="0"/>
              <a:t> interactions</a:t>
            </a:r>
            <a:endParaRPr lang="fr-FR" dirty="0"/>
          </a:p>
        </p:txBody>
      </p:sp>
    </p:spTree>
    <p:extLst>
      <p:ext uri="{BB962C8B-B14F-4D97-AF65-F5344CB8AC3E}">
        <p14:creationId xmlns:p14="http://schemas.microsoft.com/office/powerpoint/2010/main" val="1587302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a:t>4</a:t>
            </a:r>
            <a:r>
              <a:rPr lang="fr-FR" dirty="0" smtClean="0"/>
              <a:t>.   General </a:t>
            </a:r>
            <a:r>
              <a:rPr lang="fr-FR" dirty="0" err="1" smtClean="0"/>
              <a:t>hypotheses</a:t>
            </a:r>
            <a:endParaRPr lang="fr-FR"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5</a:t>
            </a:fld>
            <a:endParaRPr lang="fr-FR" dirty="0"/>
          </a:p>
        </p:txBody>
      </p:sp>
      <p:sp>
        <p:nvSpPr>
          <p:cNvPr id="6" name="Titre 1"/>
          <p:cNvSpPr txBox="1">
            <a:spLocks/>
          </p:cNvSpPr>
          <p:nvPr/>
        </p:nvSpPr>
        <p:spPr>
          <a:xfrm>
            <a:off x="529208" y="1412485"/>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smtClean="0">
                <a:solidFill>
                  <a:srgbClr val="FF0000"/>
                </a:solidFill>
              </a:rPr>
              <a:t>In </a:t>
            </a:r>
            <a:r>
              <a:rPr lang="fr-FR" sz="3200" dirty="0" err="1" smtClean="0">
                <a:solidFill>
                  <a:srgbClr val="FF0000"/>
                </a:solidFill>
              </a:rPr>
              <a:t>peer’s</a:t>
            </a:r>
            <a:r>
              <a:rPr lang="fr-FR" sz="3200" dirty="0" smtClean="0">
                <a:solidFill>
                  <a:srgbClr val="FF0000"/>
                </a:solidFill>
              </a:rPr>
              <a:t> </a:t>
            </a:r>
            <a:r>
              <a:rPr lang="fr-FR" sz="3200" dirty="0" err="1" smtClean="0">
                <a:solidFill>
                  <a:srgbClr val="FF0000"/>
                </a:solidFill>
              </a:rPr>
              <a:t>play</a:t>
            </a:r>
            <a:r>
              <a:rPr lang="fr-FR" sz="3200" dirty="0" smtClean="0">
                <a:solidFill>
                  <a:srgbClr val="FF0000"/>
                </a:solidFill>
              </a:rPr>
              <a:t>, </a:t>
            </a:r>
            <a:r>
              <a:rPr lang="fr-FR" sz="3200" dirty="0" err="1" smtClean="0">
                <a:solidFill>
                  <a:srgbClr val="FF0000"/>
                </a:solidFill>
              </a:rPr>
              <a:t>children</a:t>
            </a:r>
            <a:r>
              <a:rPr lang="fr-FR" sz="3200" dirty="0" smtClean="0">
                <a:solidFill>
                  <a:srgbClr val="FF0000"/>
                </a:solidFill>
              </a:rPr>
              <a:t> </a:t>
            </a:r>
            <a:r>
              <a:rPr lang="fr-FR" sz="3200" dirty="0" err="1" smtClean="0">
                <a:solidFill>
                  <a:srgbClr val="FF0000"/>
                </a:solidFill>
              </a:rPr>
              <a:t>develop</a:t>
            </a:r>
            <a:r>
              <a:rPr lang="fr-FR" sz="3200" dirty="0" smtClean="0">
                <a:solidFill>
                  <a:srgbClr val="FF0000"/>
                </a:solidFill>
              </a:rPr>
              <a:t> </a:t>
            </a:r>
            <a:r>
              <a:rPr lang="fr-FR" sz="3200" dirty="0" err="1" smtClean="0">
                <a:solidFill>
                  <a:srgbClr val="FF0000"/>
                </a:solidFill>
              </a:rPr>
              <a:t>symbolic</a:t>
            </a:r>
            <a:r>
              <a:rPr lang="fr-FR" sz="3200" dirty="0" smtClean="0">
                <a:solidFill>
                  <a:srgbClr val="FF0000"/>
                </a:solidFill>
              </a:rPr>
              <a:t> uses of </a:t>
            </a:r>
            <a:r>
              <a:rPr lang="fr-FR" sz="3200" dirty="0" err="1" smtClean="0">
                <a:solidFill>
                  <a:srgbClr val="FF0000"/>
                </a:solidFill>
              </a:rPr>
              <a:t>objects</a:t>
            </a:r>
            <a:r>
              <a:rPr lang="fr-FR" sz="3200" dirty="0" smtClean="0">
                <a:solidFill>
                  <a:srgbClr val="FF0000"/>
                </a:solidFill>
              </a:rPr>
              <a:t> </a:t>
            </a:r>
            <a:r>
              <a:rPr lang="fr-FR" sz="3200" dirty="0" err="1" smtClean="0">
                <a:solidFill>
                  <a:srgbClr val="FF0000"/>
                </a:solidFill>
              </a:rPr>
              <a:t>increasing</a:t>
            </a:r>
            <a:r>
              <a:rPr lang="fr-FR" sz="3200" dirty="0" smtClean="0">
                <a:solidFill>
                  <a:srgbClr val="FF0000"/>
                </a:solidFill>
              </a:rPr>
              <a:t> in </a:t>
            </a:r>
            <a:r>
              <a:rPr lang="fr-FR" sz="3200" dirty="0" err="1" smtClean="0">
                <a:solidFill>
                  <a:srgbClr val="FF0000"/>
                </a:solidFill>
              </a:rPr>
              <a:t>complexity</a:t>
            </a:r>
            <a:r>
              <a:rPr lang="fr-FR" sz="3200" dirty="0" smtClean="0">
                <a:solidFill>
                  <a:srgbClr val="FF0000"/>
                </a:solidFill>
              </a:rPr>
              <a:t> </a:t>
            </a:r>
            <a:r>
              <a:rPr lang="fr-FR" sz="3200" dirty="0" err="1" smtClean="0">
                <a:solidFill>
                  <a:srgbClr val="FF0000"/>
                </a:solidFill>
              </a:rPr>
              <a:t>after</a:t>
            </a:r>
            <a:r>
              <a:rPr lang="fr-FR" sz="3200" dirty="0" smtClean="0">
                <a:solidFill>
                  <a:srgbClr val="FF0000"/>
                </a:solidFill>
              </a:rPr>
              <a:t> 3 </a:t>
            </a:r>
            <a:r>
              <a:rPr lang="fr-FR" sz="3200" dirty="0" err="1" smtClean="0">
                <a:solidFill>
                  <a:srgbClr val="FF0000"/>
                </a:solidFill>
              </a:rPr>
              <a:t>years-old</a:t>
            </a:r>
            <a:r>
              <a:rPr lang="fr-FR" sz="3200" dirty="0" smtClean="0">
                <a:solidFill>
                  <a:srgbClr val="FF0000"/>
                </a:solidFill>
              </a:rPr>
              <a:t>. </a:t>
            </a:r>
            <a:r>
              <a:rPr lang="fr-FR" sz="3200" dirty="0" err="1" smtClean="0">
                <a:solidFill>
                  <a:srgbClr val="FF0000"/>
                </a:solidFill>
              </a:rPr>
              <a:t>They</a:t>
            </a:r>
            <a:r>
              <a:rPr lang="fr-FR" sz="3200" dirty="0" smtClean="0">
                <a:solidFill>
                  <a:srgbClr val="FF0000"/>
                </a:solidFill>
              </a:rPr>
              <a:t> </a:t>
            </a:r>
            <a:r>
              <a:rPr lang="fr-FR" sz="3200" dirty="0" err="1" smtClean="0">
                <a:solidFill>
                  <a:srgbClr val="FF0000"/>
                </a:solidFill>
              </a:rPr>
              <a:t>share</a:t>
            </a:r>
            <a:r>
              <a:rPr lang="fr-FR" sz="3200" dirty="0" smtClean="0">
                <a:solidFill>
                  <a:srgbClr val="FF0000"/>
                </a:solidFill>
              </a:rPr>
              <a:t> social </a:t>
            </a:r>
            <a:r>
              <a:rPr lang="fr-FR" sz="3200" dirty="0" err="1" smtClean="0">
                <a:solidFill>
                  <a:srgbClr val="FF0000"/>
                </a:solidFill>
              </a:rPr>
              <a:t>rules</a:t>
            </a:r>
            <a:r>
              <a:rPr lang="fr-FR" sz="3200" dirty="0" smtClean="0">
                <a:solidFill>
                  <a:srgbClr val="FF0000"/>
                </a:solidFill>
              </a:rPr>
              <a:t> about uses of </a:t>
            </a:r>
            <a:r>
              <a:rPr lang="fr-FR" sz="3200" dirty="0" err="1" smtClean="0">
                <a:solidFill>
                  <a:srgbClr val="FF0000"/>
                </a:solidFill>
              </a:rPr>
              <a:t>objects</a:t>
            </a:r>
            <a:r>
              <a:rPr lang="fr-FR" sz="3200" dirty="0" smtClean="0">
                <a:solidFill>
                  <a:srgbClr val="FF0000"/>
                </a:solidFill>
              </a:rPr>
              <a:t> </a:t>
            </a:r>
            <a:r>
              <a:rPr lang="fr-FR" sz="3200" dirty="0" err="1" smtClean="0">
                <a:solidFill>
                  <a:srgbClr val="FF0000"/>
                </a:solidFill>
              </a:rPr>
              <a:t>relying</a:t>
            </a:r>
            <a:r>
              <a:rPr lang="fr-FR" sz="3200" dirty="0" smtClean="0">
                <a:solidFill>
                  <a:srgbClr val="FF0000"/>
                </a:solidFill>
              </a:rPr>
              <a:t> on new </a:t>
            </a:r>
            <a:r>
              <a:rPr lang="fr-FR" sz="3200" dirty="0" err="1" smtClean="0">
                <a:solidFill>
                  <a:srgbClr val="FF0000"/>
                </a:solidFill>
              </a:rPr>
              <a:t>abilities</a:t>
            </a:r>
            <a:r>
              <a:rPr lang="fr-FR" sz="3200" dirty="0" smtClean="0">
                <a:solidFill>
                  <a:srgbClr val="FF0000"/>
                </a:solidFill>
              </a:rPr>
              <a:t> to </a:t>
            </a:r>
            <a:r>
              <a:rPr lang="fr-FR" sz="3200" dirty="0" err="1" smtClean="0">
                <a:solidFill>
                  <a:srgbClr val="FF0000"/>
                </a:solidFill>
              </a:rPr>
              <a:t>coordinate</a:t>
            </a:r>
            <a:r>
              <a:rPr lang="fr-FR" sz="3200" dirty="0" smtClean="0">
                <a:solidFill>
                  <a:srgbClr val="FF0000"/>
                </a:solidFill>
              </a:rPr>
              <a:t> </a:t>
            </a:r>
            <a:r>
              <a:rPr lang="fr-FR" sz="3200" dirty="0" err="1" smtClean="0">
                <a:solidFill>
                  <a:srgbClr val="FF0000"/>
                </a:solidFill>
              </a:rPr>
              <a:t>different</a:t>
            </a:r>
            <a:r>
              <a:rPr lang="fr-FR" sz="3200" dirty="0" smtClean="0">
                <a:solidFill>
                  <a:srgbClr val="FF0000"/>
                </a:solidFill>
              </a:rPr>
              <a:t> </a:t>
            </a:r>
            <a:r>
              <a:rPr lang="fr-FR" sz="3200" dirty="0" err="1" smtClean="0">
                <a:solidFill>
                  <a:srgbClr val="FF0000"/>
                </a:solidFill>
              </a:rPr>
              <a:t>semiotic</a:t>
            </a:r>
            <a:r>
              <a:rPr lang="fr-FR" sz="3200" dirty="0" smtClean="0">
                <a:solidFill>
                  <a:srgbClr val="FF0000"/>
                </a:solidFill>
              </a:rPr>
              <a:t> </a:t>
            </a:r>
            <a:r>
              <a:rPr lang="fr-FR" sz="3200" dirty="0" err="1" smtClean="0">
                <a:solidFill>
                  <a:srgbClr val="FF0000"/>
                </a:solidFill>
              </a:rPr>
              <a:t>systems</a:t>
            </a:r>
            <a:r>
              <a:rPr lang="fr-FR" sz="3200" dirty="0" smtClean="0">
                <a:solidFill>
                  <a:srgbClr val="FF0000"/>
                </a:solidFill>
              </a:rPr>
              <a:t> (</a:t>
            </a:r>
            <a:r>
              <a:rPr lang="fr-FR" sz="3200" dirty="0" err="1" smtClean="0">
                <a:solidFill>
                  <a:srgbClr val="FF0000"/>
                </a:solidFill>
              </a:rPr>
              <a:t>language</a:t>
            </a:r>
            <a:r>
              <a:rPr lang="fr-FR" sz="3200" dirty="0" smtClean="0">
                <a:solidFill>
                  <a:srgbClr val="FF0000"/>
                </a:solidFill>
              </a:rPr>
              <a:t> and </a:t>
            </a:r>
            <a:r>
              <a:rPr lang="fr-FR" sz="3200" dirty="0" err="1" smtClean="0">
                <a:solidFill>
                  <a:srgbClr val="FF0000"/>
                </a:solidFill>
              </a:rPr>
              <a:t>object</a:t>
            </a:r>
            <a:r>
              <a:rPr lang="fr-FR" sz="3200" dirty="0" smtClean="0">
                <a:solidFill>
                  <a:srgbClr val="FF0000"/>
                </a:solidFill>
              </a:rPr>
              <a:t> uses)</a:t>
            </a:r>
            <a:endParaRPr lang="fr-FR" sz="3200" dirty="0">
              <a:solidFill>
                <a:srgbClr val="FF0000"/>
              </a:solidFill>
            </a:endParaRPr>
          </a:p>
          <a:p>
            <a:pPr algn="l"/>
            <a:endParaRPr lang="fr-FR" sz="3200" dirty="0" smtClean="0">
              <a:solidFill>
                <a:srgbClr val="FF0000"/>
              </a:solidFill>
            </a:endParaRPr>
          </a:p>
          <a:p>
            <a:pPr algn="l"/>
            <a:r>
              <a:rPr lang="fr-FR" sz="3200" dirty="0" smtClean="0">
                <a:solidFill>
                  <a:srgbClr val="FF0000"/>
                </a:solidFill>
              </a:rPr>
              <a:t>Play </a:t>
            </a:r>
            <a:r>
              <a:rPr lang="fr-FR" sz="3200" dirty="0" err="1" smtClean="0">
                <a:solidFill>
                  <a:srgbClr val="FF0000"/>
                </a:solidFill>
              </a:rPr>
              <a:t>context</a:t>
            </a:r>
            <a:r>
              <a:rPr lang="fr-FR" sz="3200" dirty="0" smtClean="0">
                <a:solidFill>
                  <a:srgbClr val="FF0000"/>
                </a:solidFill>
              </a:rPr>
              <a:t> influences </a:t>
            </a:r>
            <a:r>
              <a:rPr lang="fr-FR" sz="3200" dirty="0" err="1" smtClean="0">
                <a:solidFill>
                  <a:srgbClr val="FF0000"/>
                </a:solidFill>
              </a:rPr>
              <a:t>symbolic</a:t>
            </a:r>
            <a:r>
              <a:rPr lang="fr-FR" sz="3200" dirty="0" smtClean="0">
                <a:solidFill>
                  <a:srgbClr val="FF0000"/>
                </a:solidFill>
              </a:rPr>
              <a:t> uses productions : the </a:t>
            </a:r>
            <a:r>
              <a:rPr lang="fr-FR" sz="3200" dirty="0" err="1" smtClean="0">
                <a:solidFill>
                  <a:srgbClr val="FF0000"/>
                </a:solidFill>
              </a:rPr>
              <a:t>objects</a:t>
            </a:r>
            <a:r>
              <a:rPr lang="fr-FR" sz="3200" dirty="0" smtClean="0">
                <a:solidFill>
                  <a:srgbClr val="FF0000"/>
                </a:solidFill>
              </a:rPr>
              <a:t> </a:t>
            </a:r>
            <a:r>
              <a:rPr lang="fr-FR" sz="3200" dirty="0" smtClean="0">
                <a:solidFill>
                  <a:srgbClr val="FF0000"/>
                </a:solidFill>
              </a:rPr>
              <a:t>uses and the </a:t>
            </a:r>
            <a:r>
              <a:rPr lang="fr-FR" sz="3200" dirty="0" err="1" smtClean="0">
                <a:solidFill>
                  <a:srgbClr val="FF0000"/>
                </a:solidFill>
              </a:rPr>
              <a:t>children’s</a:t>
            </a:r>
            <a:r>
              <a:rPr lang="fr-FR" sz="3200" dirty="0" smtClean="0">
                <a:solidFill>
                  <a:srgbClr val="FF0000"/>
                </a:solidFill>
              </a:rPr>
              <a:t> </a:t>
            </a:r>
            <a:r>
              <a:rPr lang="fr-FR" sz="3200" dirty="0" err="1" smtClean="0">
                <a:solidFill>
                  <a:srgbClr val="FF0000"/>
                </a:solidFill>
              </a:rPr>
              <a:t>meaning</a:t>
            </a:r>
            <a:r>
              <a:rPr lang="fr-FR" sz="3200" dirty="0" smtClean="0">
                <a:solidFill>
                  <a:srgbClr val="FF0000"/>
                </a:solidFill>
              </a:rPr>
              <a:t> </a:t>
            </a:r>
            <a:r>
              <a:rPr lang="fr-FR" sz="3200" dirty="0" err="1" smtClean="0">
                <a:solidFill>
                  <a:srgbClr val="FF0000"/>
                </a:solidFill>
              </a:rPr>
              <a:t>making</a:t>
            </a:r>
            <a:r>
              <a:rPr lang="fr-FR" sz="3200" dirty="0" smtClean="0">
                <a:solidFill>
                  <a:srgbClr val="FF0000"/>
                </a:solidFill>
              </a:rPr>
              <a:t> </a:t>
            </a:r>
            <a:r>
              <a:rPr lang="fr-FR" sz="3200" dirty="0" err="1" smtClean="0">
                <a:solidFill>
                  <a:srgbClr val="FF0000"/>
                </a:solidFill>
              </a:rPr>
              <a:t>develop</a:t>
            </a:r>
            <a:r>
              <a:rPr lang="fr-FR" sz="3200" dirty="0" smtClean="0">
                <a:solidFill>
                  <a:srgbClr val="FF0000"/>
                </a:solidFill>
              </a:rPr>
              <a:t> </a:t>
            </a:r>
            <a:r>
              <a:rPr lang="fr-FR" sz="3200" dirty="0" err="1" smtClean="0">
                <a:solidFill>
                  <a:srgbClr val="FF0000"/>
                </a:solidFill>
              </a:rPr>
              <a:t>differently</a:t>
            </a:r>
            <a:r>
              <a:rPr lang="fr-FR" sz="3200" dirty="0" smtClean="0">
                <a:solidFill>
                  <a:srgbClr val="FF0000"/>
                </a:solidFill>
              </a:rPr>
              <a:t> </a:t>
            </a:r>
            <a:r>
              <a:rPr lang="fr-FR" sz="3200" dirty="0" err="1" smtClean="0">
                <a:solidFill>
                  <a:srgbClr val="FF0000"/>
                </a:solidFill>
              </a:rPr>
              <a:t>depending</a:t>
            </a:r>
            <a:r>
              <a:rPr lang="fr-FR" sz="3200" dirty="0" smtClean="0">
                <a:solidFill>
                  <a:srgbClr val="FF0000"/>
                </a:solidFill>
              </a:rPr>
              <a:t> on the social </a:t>
            </a:r>
            <a:r>
              <a:rPr lang="fr-FR" sz="3200" dirty="0" smtClean="0">
                <a:solidFill>
                  <a:srgbClr val="FF0000"/>
                </a:solidFill>
              </a:rPr>
              <a:t>instruction</a:t>
            </a:r>
            <a:endParaRPr lang="fr-FR" sz="3200" dirty="0">
              <a:solidFill>
                <a:srgbClr val="FF4343"/>
              </a:solidFill>
              <a:cs typeface="Arial" pitchFamily="34" charset="0"/>
            </a:endParaRPr>
          </a:p>
          <a:p>
            <a:pPr algn="l"/>
            <a:endParaRPr lang="fr-FR" sz="1200" dirty="0" smtClean="0">
              <a:solidFill>
                <a:srgbClr val="FF4343"/>
              </a:solidFill>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65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5.  </a:t>
            </a:r>
            <a:r>
              <a:rPr lang="fr-FR" dirty="0" err="1" smtClean="0"/>
              <a:t>Methodology</a:t>
            </a:r>
            <a:endParaRPr lang="fr-FR"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6</a:t>
            </a:fld>
            <a:endParaRPr lang="fr-FR" dirty="0"/>
          </a:p>
        </p:txBody>
      </p:sp>
      <p:sp>
        <p:nvSpPr>
          <p:cNvPr id="6" name="Titre 1"/>
          <p:cNvSpPr txBox="1">
            <a:spLocks/>
          </p:cNvSpPr>
          <p:nvPr/>
        </p:nvSpPr>
        <p:spPr>
          <a:xfrm>
            <a:off x="529208" y="1052736"/>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smtClean="0">
                <a:solidFill>
                  <a:srgbClr val="FF0000"/>
                </a:solidFill>
              </a:rPr>
              <a:t>bout </a:t>
            </a:r>
            <a:r>
              <a:rPr lang="fr-FR" sz="3200" dirty="0" err="1">
                <a:solidFill>
                  <a:srgbClr val="FF0000"/>
                </a:solidFill>
              </a:rPr>
              <a:t>object</a:t>
            </a:r>
            <a:r>
              <a:rPr lang="fr-FR" sz="3200" dirty="0">
                <a:solidFill>
                  <a:srgbClr val="FF0000"/>
                </a:solidFill>
              </a:rPr>
              <a:t> use </a:t>
            </a:r>
            <a:r>
              <a:rPr lang="fr-FR" sz="3200" dirty="0" err="1">
                <a:solidFill>
                  <a:srgbClr val="FF0000"/>
                </a:solidFill>
              </a:rPr>
              <a:t>is</a:t>
            </a:r>
            <a:r>
              <a:rPr lang="fr-FR" sz="3200" dirty="0">
                <a:solidFill>
                  <a:srgbClr val="FF0000"/>
                </a:solidFill>
              </a:rPr>
              <a:t> </a:t>
            </a:r>
            <a:r>
              <a:rPr lang="fr-FR" sz="3200" dirty="0" err="1">
                <a:solidFill>
                  <a:srgbClr val="FF0000"/>
                </a:solidFill>
              </a:rPr>
              <a:t>developing</a:t>
            </a:r>
            <a:r>
              <a:rPr lang="fr-FR" sz="3200" dirty="0">
                <a:solidFill>
                  <a:srgbClr val="FF0000"/>
                </a:solidFill>
              </a:rPr>
              <a:t>. </a:t>
            </a:r>
            <a:endParaRPr lang="fr-FR" sz="3200" dirty="0" smtClean="0">
              <a:solidFill>
                <a:srgbClr val="FF0000"/>
              </a:solidFill>
            </a:endParaRPr>
          </a:p>
          <a:p>
            <a:pPr algn="l"/>
            <a:endParaRPr lang="fr-FR" sz="3200" dirty="0">
              <a:solidFill>
                <a:srgbClr val="FF4343"/>
              </a:solidFill>
              <a:cs typeface="Arial" pitchFamily="34" charset="0"/>
            </a:endParaRPr>
          </a:p>
          <a:p>
            <a:pPr algn="l"/>
            <a:endParaRPr lang="fr-FR" sz="1200" dirty="0" smtClean="0">
              <a:solidFill>
                <a:srgbClr val="FF4343"/>
              </a:solidFill>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pic>
        <p:nvPicPr>
          <p:cNvPr id="8" name="Picture 5" descr="F:\THESE\REDACTION\Chapitre 1+2+3\Photo thèse\Dét de niveau 5 -photo1 dyade25-26 MS- JL.png"/>
          <p:cNvPicPr>
            <a:picLocks noChangeAspect="1" noChangeArrowheads="1"/>
          </p:cNvPicPr>
          <p:nvPr/>
        </p:nvPicPr>
        <p:blipFill>
          <a:blip r:embed="rId3"/>
          <a:srcRect/>
          <a:stretch>
            <a:fillRect/>
          </a:stretch>
        </p:blipFill>
        <p:spPr bwMode="auto">
          <a:xfrm>
            <a:off x="358775" y="2085678"/>
            <a:ext cx="3032125" cy="23352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F:\THESE\photo garçon tire la langue.jpg"/>
          <p:cNvPicPr>
            <a:picLocks noChangeAspect="1" noChangeArrowheads="1"/>
          </p:cNvPicPr>
          <p:nvPr/>
        </p:nvPicPr>
        <p:blipFill>
          <a:blip r:embed="rId4"/>
          <a:srcRect/>
          <a:stretch>
            <a:fillRect/>
          </a:stretch>
        </p:blipFill>
        <p:spPr bwMode="auto">
          <a:xfrm>
            <a:off x="2915816" y="1997612"/>
            <a:ext cx="2727325" cy="2749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6" descr="F:\THESE\REDACTION\Chapitre 1+2+3\Photo thèse\Dét de niveau 1 -photo 1 dyade 3-4 ps jr2.png"/>
          <p:cNvPicPr>
            <a:picLocks noChangeAspect="1" noChangeArrowheads="1"/>
          </p:cNvPicPr>
          <p:nvPr/>
        </p:nvPicPr>
        <p:blipFill>
          <a:blip r:embed="rId5"/>
          <a:srcRect/>
          <a:stretch>
            <a:fillRect/>
          </a:stretch>
        </p:blipFill>
        <p:spPr bwMode="auto">
          <a:xfrm>
            <a:off x="5599112" y="1988840"/>
            <a:ext cx="2952750" cy="2943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2" name="ZoneTexte 1"/>
          <p:cNvSpPr txBox="1">
            <a:spLocks noChangeArrowheads="1"/>
          </p:cNvSpPr>
          <p:nvPr/>
        </p:nvSpPr>
        <p:spPr bwMode="auto">
          <a:xfrm>
            <a:off x="467544" y="4725144"/>
            <a:ext cx="179017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sz="1800" b="1" dirty="0" smtClean="0"/>
              <a:t>Free </a:t>
            </a:r>
            <a:r>
              <a:rPr lang="fr-FR" sz="1800" b="1" dirty="0" err="1" smtClean="0"/>
              <a:t>play</a:t>
            </a:r>
            <a:endParaRPr lang="fr-FR" sz="1800" b="1" dirty="0" smtClean="0"/>
          </a:p>
          <a:p>
            <a:pPr algn="ctr" eaLnBrk="1" hangingPunct="1">
              <a:spcBef>
                <a:spcPct val="0"/>
              </a:spcBef>
              <a:buFontTx/>
              <a:buNone/>
            </a:pPr>
            <a:endParaRPr lang="fr-FR" sz="1800" b="1" dirty="0">
              <a:solidFill>
                <a:srgbClr val="FF0000"/>
              </a:solidFill>
            </a:endParaRPr>
          </a:p>
          <a:p>
            <a:pPr algn="ctr" eaLnBrk="1" hangingPunct="1">
              <a:spcBef>
                <a:spcPct val="0"/>
              </a:spcBef>
              <a:buFontTx/>
              <a:buNone/>
            </a:pPr>
            <a:r>
              <a:rPr lang="fr-FR" sz="1800" b="1" dirty="0" smtClean="0">
                <a:solidFill>
                  <a:srgbClr val="FF0000"/>
                </a:solidFill>
              </a:rPr>
              <a:t>NO CONSTRAINT</a:t>
            </a:r>
            <a:endParaRPr lang="fr-FR" sz="1800" b="1" dirty="0">
              <a:solidFill>
                <a:srgbClr val="FF0000"/>
              </a:solidFill>
            </a:endParaRPr>
          </a:p>
        </p:txBody>
      </p:sp>
      <p:sp>
        <p:nvSpPr>
          <p:cNvPr id="13" name="ZoneTexte 8"/>
          <p:cNvSpPr txBox="1">
            <a:spLocks noChangeArrowheads="1"/>
          </p:cNvSpPr>
          <p:nvPr/>
        </p:nvSpPr>
        <p:spPr bwMode="auto">
          <a:xfrm>
            <a:off x="2650354" y="4869160"/>
            <a:ext cx="312386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sz="1800" b="1" dirty="0" err="1" smtClean="0"/>
              <a:t>Humoristic</a:t>
            </a:r>
            <a:r>
              <a:rPr lang="fr-FR" sz="1800" b="1" dirty="0" smtClean="0"/>
              <a:t> </a:t>
            </a:r>
            <a:r>
              <a:rPr lang="fr-FR" sz="1800" b="1" dirty="0" err="1" smtClean="0"/>
              <a:t>play</a:t>
            </a:r>
            <a:endParaRPr lang="fr-FR" sz="1800" b="1" dirty="0" smtClean="0"/>
          </a:p>
          <a:p>
            <a:pPr algn="ctr" eaLnBrk="1" hangingPunct="1">
              <a:spcBef>
                <a:spcPct val="0"/>
              </a:spcBef>
              <a:buFontTx/>
              <a:buNone/>
            </a:pPr>
            <a:endParaRPr lang="fr-FR" sz="1800" b="1" dirty="0"/>
          </a:p>
          <a:p>
            <a:pPr algn="ctr" eaLnBrk="1" hangingPunct="1">
              <a:spcBef>
                <a:spcPct val="0"/>
              </a:spcBef>
              <a:buFontTx/>
              <a:buNone/>
            </a:pPr>
            <a:r>
              <a:rPr lang="fr-FR" sz="1800" b="1" dirty="0" smtClean="0">
                <a:solidFill>
                  <a:srgbClr val="FF0000"/>
                </a:solidFill>
              </a:rPr>
              <a:t>SOCIAL PURPOSE CONSTRAINT</a:t>
            </a:r>
            <a:endParaRPr lang="fr-FR" sz="1800" b="1" dirty="0">
              <a:solidFill>
                <a:srgbClr val="FF0000"/>
              </a:solidFill>
            </a:endParaRPr>
          </a:p>
        </p:txBody>
      </p:sp>
      <p:sp>
        <p:nvSpPr>
          <p:cNvPr id="14" name="ZoneTexte 9"/>
          <p:cNvSpPr txBox="1">
            <a:spLocks noChangeArrowheads="1"/>
          </p:cNvSpPr>
          <p:nvPr/>
        </p:nvSpPr>
        <p:spPr bwMode="auto">
          <a:xfrm>
            <a:off x="5442733" y="5157192"/>
            <a:ext cx="34312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sz="1800" b="1" dirty="0" err="1" smtClean="0"/>
              <a:t>Meal</a:t>
            </a:r>
            <a:r>
              <a:rPr lang="fr-FR" sz="1800" b="1" dirty="0" smtClean="0"/>
              <a:t> </a:t>
            </a:r>
            <a:r>
              <a:rPr lang="fr-FR" sz="1800" b="1" dirty="0" err="1" smtClean="0"/>
              <a:t>play</a:t>
            </a:r>
            <a:endParaRPr lang="fr-FR" sz="1800" b="1" dirty="0" smtClean="0"/>
          </a:p>
          <a:p>
            <a:pPr algn="ctr" eaLnBrk="1" hangingPunct="1">
              <a:spcBef>
                <a:spcPct val="0"/>
              </a:spcBef>
              <a:buFontTx/>
              <a:buNone/>
            </a:pPr>
            <a:endParaRPr lang="fr-FR" sz="1800" b="1" dirty="0">
              <a:solidFill>
                <a:srgbClr val="FF0000"/>
              </a:solidFill>
            </a:endParaRPr>
          </a:p>
          <a:p>
            <a:pPr algn="ctr" eaLnBrk="1" hangingPunct="1">
              <a:spcBef>
                <a:spcPct val="0"/>
              </a:spcBef>
              <a:buFontTx/>
              <a:buNone/>
            </a:pPr>
            <a:r>
              <a:rPr lang="fr-FR" sz="1800" b="1" dirty="0" smtClean="0">
                <a:solidFill>
                  <a:srgbClr val="FF0000"/>
                </a:solidFill>
              </a:rPr>
              <a:t>THEMATIC PURPOSE CONSTRAINT</a:t>
            </a:r>
            <a:endParaRPr lang="fr-FR" sz="1800" b="1" dirty="0">
              <a:solidFill>
                <a:srgbClr val="FF0000"/>
              </a:solidFill>
            </a:endParaRPr>
          </a:p>
        </p:txBody>
      </p:sp>
      <p:sp>
        <p:nvSpPr>
          <p:cNvPr id="15" name="Rectangle 14"/>
          <p:cNvSpPr/>
          <p:nvPr/>
        </p:nvSpPr>
        <p:spPr>
          <a:xfrm>
            <a:off x="593724" y="1280954"/>
            <a:ext cx="8093075" cy="707886"/>
          </a:xfrm>
          <a:prstGeom prst="rect">
            <a:avLst/>
          </a:prstGeom>
        </p:spPr>
        <p:txBody>
          <a:bodyPr wrap="square">
            <a:spAutoFit/>
          </a:bodyPr>
          <a:lstStyle/>
          <a:p>
            <a:r>
              <a:rPr lang="fr-FR" sz="2000" dirty="0" err="1"/>
              <a:t>We</a:t>
            </a:r>
            <a:r>
              <a:rPr lang="fr-FR" sz="2000" dirty="0"/>
              <a:t> </a:t>
            </a:r>
            <a:r>
              <a:rPr lang="fr-FR" sz="2000" dirty="0" err="1" smtClean="0"/>
              <a:t>proposed</a:t>
            </a:r>
            <a:r>
              <a:rPr lang="fr-FR" sz="2000" dirty="0" smtClean="0"/>
              <a:t> </a:t>
            </a:r>
            <a:r>
              <a:rPr lang="fr-FR" sz="2000" dirty="0"/>
              <a:t>3 </a:t>
            </a:r>
            <a:r>
              <a:rPr lang="fr-FR" sz="2000" dirty="0" err="1" smtClean="0"/>
              <a:t>different</a:t>
            </a:r>
            <a:r>
              <a:rPr lang="fr-FR" sz="2000" dirty="0" smtClean="0"/>
              <a:t> </a:t>
            </a:r>
            <a:r>
              <a:rPr lang="fr-FR" sz="2000" dirty="0" err="1"/>
              <a:t>kinds</a:t>
            </a:r>
            <a:r>
              <a:rPr lang="fr-FR" sz="2000" dirty="0"/>
              <a:t> of </a:t>
            </a:r>
            <a:r>
              <a:rPr lang="fr-FR" sz="2000" dirty="0" err="1"/>
              <a:t>play</a:t>
            </a:r>
            <a:r>
              <a:rPr lang="fr-FR" sz="2000" dirty="0"/>
              <a:t> </a:t>
            </a:r>
            <a:r>
              <a:rPr lang="fr-FR" sz="2000" dirty="0" err="1"/>
              <a:t>with</a:t>
            </a:r>
            <a:r>
              <a:rPr lang="fr-FR" sz="2000" dirty="0"/>
              <a:t> the </a:t>
            </a:r>
            <a:r>
              <a:rPr lang="fr-FR" sz="2000" dirty="0" err="1"/>
              <a:t>same</a:t>
            </a:r>
            <a:r>
              <a:rPr lang="fr-FR" sz="2000" dirty="0"/>
              <a:t> </a:t>
            </a:r>
            <a:r>
              <a:rPr lang="fr-FR" sz="2000" dirty="0" err="1"/>
              <a:t>objects</a:t>
            </a:r>
            <a:r>
              <a:rPr lang="fr-FR" sz="2000" dirty="0"/>
              <a:t> </a:t>
            </a:r>
            <a:r>
              <a:rPr lang="fr-FR" sz="2000" dirty="0" err="1"/>
              <a:t>at</a:t>
            </a:r>
            <a:r>
              <a:rPr lang="fr-FR" sz="2000" dirty="0"/>
              <a:t> </a:t>
            </a:r>
            <a:r>
              <a:rPr lang="fr-FR" sz="2000" dirty="0" err="1"/>
              <a:t>two</a:t>
            </a:r>
            <a:r>
              <a:rPr lang="fr-FR" sz="2000" dirty="0"/>
              <a:t> </a:t>
            </a:r>
            <a:r>
              <a:rPr lang="fr-FR" sz="2000" dirty="0" err="1"/>
              <a:t>same-age</a:t>
            </a:r>
            <a:r>
              <a:rPr lang="fr-FR" sz="2000" dirty="0"/>
              <a:t> </a:t>
            </a:r>
            <a:r>
              <a:rPr lang="fr-FR" sz="2000" dirty="0" err="1"/>
              <a:t>children</a:t>
            </a:r>
            <a:r>
              <a:rPr lang="fr-FR" sz="2000" dirty="0"/>
              <a:t> </a:t>
            </a:r>
            <a:endParaRPr lang="fr-FR" sz="2000" dirty="0" smtClean="0"/>
          </a:p>
        </p:txBody>
      </p:sp>
    </p:spTree>
    <p:extLst>
      <p:ext uri="{BB962C8B-B14F-4D97-AF65-F5344CB8AC3E}">
        <p14:creationId xmlns:p14="http://schemas.microsoft.com/office/powerpoint/2010/main" val="1928395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5.  </a:t>
            </a:r>
            <a:r>
              <a:rPr lang="fr-FR" dirty="0" err="1" smtClean="0"/>
              <a:t>Methodology</a:t>
            </a:r>
            <a:endParaRPr lang="fr-FR"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7</a:t>
            </a:fld>
            <a:endParaRPr lang="fr-FR" dirty="0"/>
          </a:p>
        </p:txBody>
      </p:sp>
      <p:sp>
        <p:nvSpPr>
          <p:cNvPr id="6" name="Titre 1"/>
          <p:cNvSpPr txBox="1">
            <a:spLocks/>
          </p:cNvSpPr>
          <p:nvPr/>
        </p:nvSpPr>
        <p:spPr>
          <a:xfrm>
            <a:off x="529208" y="1196752"/>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smtClean="0">
                <a:solidFill>
                  <a:srgbClr val="FF0000"/>
                </a:solidFill>
              </a:rPr>
              <a:t>Common </a:t>
            </a:r>
            <a:r>
              <a:rPr lang="fr-FR" sz="3200" dirty="0" err="1" smtClean="0">
                <a:solidFill>
                  <a:srgbClr val="FF0000"/>
                </a:solidFill>
              </a:rPr>
              <a:t>experimental</a:t>
            </a:r>
            <a:r>
              <a:rPr lang="fr-FR" sz="3200" dirty="0" smtClean="0">
                <a:solidFill>
                  <a:srgbClr val="FF0000"/>
                </a:solidFill>
              </a:rPr>
              <a:t> design for the 3 </a:t>
            </a:r>
            <a:r>
              <a:rPr lang="fr-FR" sz="3200" dirty="0" err="1" smtClean="0">
                <a:solidFill>
                  <a:srgbClr val="FF0000"/>
                </a:solidFill>
              </a:rPr>
              <a:t>plays</a:t>
            </a:r>
            <a:endParaRPr lang="fr-FR" sz="3200" dirty="0" smtClean="0">
              <a:solidFill>
                <a:srgbClr val="FF0000"/>
              </a:solidFill>
            </a:endParaRPr>
          </a:p>
          <a:p>
            <a:pPr algn="l"/>
            <a:endParaRPr lang="fr-FR" sz="3200" dirty="0" smtClean="0">
              <a:solidFill>
                <a:srgbClr val="FF0000"/>
              </a:solidFill>
            </a:endParaRPr>
          </a:p>
          <a:p>
            <a:pPr marL="342900" indent="-342900" algn="l">
              <a:buClr>
                <a:srgbClr val="FF0000"/>
              </a:buClr>
              <a:buFont typeface="Wingdings" panose="05000000000000000000" pitchFamily="2" charset="2"/>
              <a:buChar char="§"/>
              <a:defRPr/>
            </a:pPr>
            <a:r>
              <a:rPr lang="fr-FR" sz="2000" dirty="0">
                <a:solidFill>
                  <a:schemeClr val="tx1"/>
                </a:solidFill>
                <a:sym typeface="Wingdings" pitchFamily="2" charset="2"/>
              </a:rPr>
              <a:t>N = 288 </a:t>
            </a:r>
            <a:r>
              <a:rPr lang="fr-FR" sz="2000" dirty="0" err="1">
                <a:solidFill>
                  <a:schemeClr val="tx1"/>
                </a:solidFill>
                <a:sym typeface="Wingdings" pitchFamily="2" charset="2"/>
              </a:rPr>
              <a:t>children</a:t>
            </a:r>
            <a:endParaRPr lang="fr-FR" sz="2000" dirty="0">
              <a:solidFill>
                <a:schemeClr val="tx1"/>
              </a:solidFill>
              <a:sym typeface="Wingdings" pitchFamily="2" charset="2"/>
            </a:endParaRPr>
          </a:p>
          <a:p>
            <a:pPr marL="742950" lvl="1" indent="-285750" eaLnBrk="1" hangingPunct="1">
              <a:buClr>
                <a:srgbClr val="FF0000"/>
              </a:buClr>
              <a:buFont typeface="Wingdings" panose="05000000000000000000" pitchFamily="2" charset="2"/>
              <a:buChar char="§"/>
              <a:defRPr/>
            </a:pPr>
            <a:r>
              <a:rPr lang="fr-FR" dirty="0">
                <a:solidFill>
                  <a:schemeClr val="tx1"/>
                </a:solidFill>
                <a:sym typeface="Wingdings" pitchFamily="2" charset="2"/>
              </a:rPr>
              <a:t>96 </a:t>
            </a:r>
            <a:r>
              <a:rPr lang="fr-FR" dirty="0" err="1" smtClean="0">
                <a:solidFill>
                  <a:schemeClr val="tx1"/>
                </a:solidFill>
                <a:sym typeface="Wingdings" pitchFamily="2" charset="2"/>
              </a:rPr>
              <a:t>diffe</a:t>
            </a:r>
            <a:r>
              <a:rPr lang="fr-FR" dirty="0" smtClean="0">
                <a:solidFill>
                  <a:schemeClr val="tx1"/>
                </a:solidFill>
                <a:sym typeface="Wingdings" pitchFamily="2" charset="2"/>
              </a:rPr>
              <a:t> </a:t>
            </a:r>
            <a:r>
              <a:rPr lang="fr-FR" dirty="0" err="1" smtClean="0">
                <a:solidFill>
                  <a:schemeClr val="tx1"/>
                </a:solidFill>
                <a:sym typeface="Wingdings" pitchFamily="2" charset="2"/>
              </a:rPr>
              <a:t>rent</a:t>
            </a:r>
            <a:r>
              <a:rPr lang="fr-FR" dirty="0" smtClean="0">
                <a:solidFill>
                  <a:schemeClr val="tx1"/>
                </a:solidFill>
                <a:sym typeface="Wingdings" pitchFamily="2" charset="2"/>
              </a:rPr>
              <a:t> </a:t>
            </a:r>
            <a:r>
              <a:rPr lang="fr-FR" dirty="0" err="1">
                <a:solidFill>
                  <a:schemeClr val="tx1"/>
                </a:solidFill>
                <a:sym typeface="Wingdings" pitchFamily="2" charset="2"/>
              </a:rPr>
              <a:t>children</a:t>
            </a:r>
            <a:r>
              <a:rPr lang="fr-FR" dirty="0">
                <a:solidFill>
                  <a:schemeClr val="tx1"/>
                </a:solidFill>
                <a:sym typeface="Wingdings" pitchFamily="2" charset="2"/>
              </a:rPr>
              <a:t> </a:t>
            </a:r>
            <a:r>
              <a:rPr lang="fr-FR" dirty="0" smtClean="0">
                <a:solidFill>
                  <a:schemeClr val="tx1"/>
                </a:solidFill>
                <a:sym typeface="Wingdings" pitchFamily="2" charset="2"/>
              </a:rPr>
              <a:t>(48 </a:t>
            </a:r>
            <a:r>
              <a:rPr lang="fr-FR" dirty="0" err="1">
                <a:solidFill>
                  <a:schemeClr val="tx1"/>
                </a:solidFill>
                <a:sym typeface="Wingdings" pitchFamily="2" charset="2"/>
              </a:rPr>
              <a:t>dyads</a:t>
            </a:r>
            <a:r>
              <a:rPr lang="fr-FR" dirty="0">
                <a:solidFill>
                  <a:schemeClr val="tx1"/>
                </a:solidFill>
                <a:sym typeface="Wingdings" pitchFamily="2" charset="2"/>
              </a:rPr>
              <a:t>) </a:t>
            </a:r>
            <a:r>
              <a:rPr lang="fr-FR" dirty="0" err="1" smtClean="0">
                <a:solidFill>
                  <a:schemeClr val="tx1"/>
                </a:solidFill>
                <a:sym typeface="Wingdings" pitchFamily="2" charset="2"/>
              </a:rPr>
              <a:t>were</a:t>
            </a:r>
            <a:r>
              <a:rPr lang="fr-FR" dirty="0" smtClean="0">
                <a:solidFill>
                  <a:schemeClr val="tx1"/>
                </a:solidFill>
                <a:sym typeface="Wingdings" pitchFamily="2" charset="2"/>
              </a:rPr>
              <a:t> </a:t>
            </a:r>
            <a:r>
              <a:rPr lang="fr-FR" dirty="0" err="1" smtClean="0">
                <a:solidFill>
                  <a:schemeClr val="tx1"/>
                </a:solidFill>
                <a:sym typeface="Wingdings" pitchFamily="2" charset="2"/>
              </a:rPr>
              <a:t>recruited</a:t>
            </a:r>
            <a:r>
              <a:rPr lang="fr-FR" dirty="0" smtClean="0">
                <a:solidFill>
                  <a:schemeClr val="tx1"/>
                </a:solidFill>
                <a:sym typeface="Wingdings" pitchFamily="2" charset="2"/>
              </a:rPr>
              <a:t> </a:t>
            </a:r>
            <a:r>
              <a:rPr lang="fr-FR" dirty="0">
                <a:solidFill>
                  <a:schemeClr val="tx1"/>
                </a:solidFill>
                <a:sym typeface="Wingdings" pitchFamily="2" charset="2"/>
              </a:rPr>
              <a:t>in </a:t>
            </a:r>
            <a:r>
              <a:rPr lang="fr-FR" dirty="0" err="1">
                <a:solidFill>
                  <a:schemeClr val="tx1"/>
                </a:solidFill>
                <a:sym typeface="Wingdings" pitchFamily="2" charset="2"/>
              </a:rPr>
              <a:t>each</a:t>
            </a:r>
            <a:r>
              <a:rPr lang="fr-FR" dirty="0">
                <a:solidFill>
                  <a:schemeClr val="tx1"/>
                </a:solidFill>
                <a:sym typeface="Wingdings" pitchFamily="2" charset="2"/>
              </a:rPr>
              <a:t> </a:t>
            </a:r>
            <a:r>
              <a:rPr lang="fr-FR" dirty="0" err="1">
                <a:solidFill>
                  <a:schemeClr val="tx1"/>
                </a:solidFill>
                <a:sym typeface="Wingdings" pitchFamily="2" charset="2"/>
              </a:rPr>
              <a:t>study</a:t>
            </a:r>
            <a:endParaRPr lang="fr-FR" dirty="0">
              <a:solidFill>
                <a:schemeClr val="tx1"/>
              </a:solidFill>
              <a:sym typeface="Wingdings" pitchFamily="2" charset="2"/>
            </a:endParaRPr>
          </a:p>
          <a:p>
            <a:pPr marL="742950" lvl="1" indent="-285750" eaLnBrk="1" hangingPunct="1">
              <a:buClr>
                <a:srgbClr val="FF0000"/>
              </a:buClr>
              <a:buFont typeface="Wingdings" panose="05000000000000000000" pitchFamily="2" charset="2"/>
              <a:buChar char="§"/>
              <a:defRPr/>
            </a:pPr>
            <a:r>
              <a:rPr lang="fr-FR" dirty="0">
                <a:solidFill>
                  <a:schemeClr val="tx1"/>
                </a:solidFill>
                <a:sym typeface="Wingdings" pitchFamily="2" charset="2"/>
              </a:rPr>
              <a:t>4 </a:t>
            </a:r>
            <a:r>
              <a:rPr lang="fr-FR" dirty="0" err="1">
                <a:solidFill>
                  <a:schemeClr val="tx1"/>
                </a:solidFill>
                <a:sym typeface="Wingdings" pitchFamily="2" charset="2"/>
              </a:rPr>
              <a:t>age</a:t>
            </a:r>
            <a:r>
              <a:rPr lang="fr-FR" dirty="0">
                <a:solidFill>
                  <a:schemeClr val="tx1"/>
                </a:solidFill>
                <a:sym typeface="Wingdings" pitchFamily="2" charset="2"/>
              </a:rPr>
              <a:t> groups of 3, 4, 5 and 7 </a:t>
            </a:r>
            <a:r>
              <a:rPr lang="fr-FR" dirty="0" err="1">
                <a:solidFill>
                  <a:schemeClr val="tx1"/>
                </a:solidFill>
                <a:sym typeface="Wingdings" pitchFamily="2" charset="2"/>
              </a:rPr>
              <a:t>years-old</a:t>
            </a:r>
            <a:endParaRPr lang="fr-FR" dirty="0">
              <a:solidFill>
                <a:schemeClr val="tx1"/>
              </a:solidFill>
              <a:sym typeface="Wingdings" pitchFamily="2" charset="2"/>
            </a:endParaRPr>
          </a:p>
          <a:p>
            <a:pPr marL="342900" indent="-342900" algn="l">
              <a:buClr>
                <a:srgbClr val="FF0000"/>
              </a:buClr>
              <a:buFont typeface="Wingdings" panose="05000000000000000000" pitchFamily="2" charset="2"/>
              <a:buChar char="§"/>
              <a:defRPr/>
            </a:pPr>
            <a:r>
              <a:rPr lang="fr-FR" sz="2000" dirty="0" err="1" smtClean="0">
                <a:solidFill>
                  <a:schemeClr val="tx1"/>
                </a:solidFill>
                <a:sym typeface="Wingdings" pitchFamily="2" charset="2"/>
              </a:rPr>
              <a:t>Material</a:t>
            </a:r>
            <a:r>
              <a:rPr lang="fr-FR" sz="2000" dirty="0" smtClean="0">
                <a:solidFill>
                  <a:schemeClr val="tx1"/>
                </a:solidFill>
                <a:sym typeface="Wingdings" pitchFamily="2" charset="2"/>
              </a:rPr>
              <a:t> </a:t>
            </a:r>
            <a:r>
              <a:rPr lang="fr-FR" sz="2000" dirty="0">
                <a:solidFill>
                  <a:schemeClr val="tx1"/>
                </a:solidFill>
                <a:sym typeface="Wingdings" pitchFamily="2" charset="2"/>
              </a:rPr>
              <a:t>: </a:t>
            </a:r>
            <a:r>
              <a:rPr lang="fr-FR" sz="2000" dirty="0" smtClean="0">
                <a:solidFill>
                  <a:schemeClr val="tx1"/>
                </a:solidFill>
                <a:sym typeface="Wingdings" pitchFamily="2" charset="2"/>
              </a:rPr>
              <a:t>10 </a:t>
            </a:r>
            <a:r>
              <a:rPr lang="fr-FR" sz="2000" dirty="0" err="1" smtClean="0">
                <a:solidFill>
                  <a:schemeClr val="tx1"/>
                </a:solidFill>
                <a:sym typeface="Wingdings" pitchFamily="2" charset="2"/>
              </a:rPr>
              <a:t>familiar</a:t>
            </a:r>
            <a:r>
              <a:rPr lang="fr-FR" sz="2000" dirty="0" smtClean="0">
                <a:solidFill>
                  <a:schemeClr val="tx1"/>
                </a:solidFill>
                <a:sym typeface="Wingdings" pitchFamily="2" charset="2"/>
              </a:rPr>
              <a:t> </a:t>
            </a:r>
            <a:r>
              <a:rPr lang="fr-FR" sz="2000" dirty="0" err="1" smtClean="0">
                <a:solidFill>
                  <a:schemeClr val="tx1"/>
                </a:solidFill>
                <a:sym typeface="Wingdings" pitchFamily="2" charset="2"/>
              </a:rPr>
              <a:t>objects</a:t>
            </a:r>
            <a:r>
              <a:rPr lang="fr-FR" sz="2000" dirty="0" smtClean="0">
                <a:solidFill>
                  <a:schemeClr val="tx1"/>
                </a:solidFill>
              </a:rPr>
              <a:t>, </a:t>
            </a:r>
            <a:r>
              <a:rPr lang="fr-FR" sz="2000" dirty="0">
                <a:solidFill>
                  <a:schemeClr val="tx1"/>
                </a:solidFill>
              </a:rPr>
              <a:t>1 </a:t>
            </a:r>
            <a:r>
              <a:rPr lang="fr-FR" sz="2000" dirty="0" err="1" smtClean="0">
                <a:solidFill>
                  <a:schemeClr val="tx1"/>
                </a:solidFill>
              </a:rPr>
              <a:t>replica</a:t>
            </a:r>
            <a:r>
              <a:rPr lang="fr-FR" sz="2000" dirty="0" smtClean="0">
                <a:solidFill>
                  <a:schemeClr val="tx1"/>
                </a:solidFill>
              </a:rPr>
              <a:t> </a:t>
            </a:r>
            <a:r>
              <a:rPr lang="fr-FR" sz="2000" dirty="0" err="1" smtClean="0">
                <a:solidFill>
                  <a:schemeClr val="tx1"/>
                </a:solidFill>
              </a:rPr>
              <a:t>toy</a:t>
            </a:r>
            <a:r>
              <a:rPr lang="fr-FR" sz="2000" dirty="0" smtClean="0">
                <a:solidFill>
                  <a:schemeClr val="tx1"/>
                </a:solidFill>
              </a:rPr>
              <a:t> : a baby-</a:t>
            </a:r>
            <a:r>
              <a:rPr lang="fr-FR" sz="2000" dirty="0" err="1" smtClean="0">
                <a:solidFill>
                  <a:schemeClr val="tx1"/>
                </a:solidFill>
              </a:rPr>
              <a:t>doll</a:t>
            </a:r>
            <a:endParaRPr lang="fr-FR" sz="2000" dirty="0">
              <a:solidFill>
                <a:schemeClr val="tx1"/>
              </a:solidFill>
            </a:endParaRPr>
          </a:p>
          <a:p>
            <a:pPr marL="342900" indent="-342900" algn="l">
              <a:buClr>
                <a:srgbClr val="FF0000"/>
              </a:buClr>
              <a:buFont typeface="Wingdings" panose="05000000000000000000" pitchFamily="2" charset="2"/>
              <a:buChar char="§"/>
              <a:defRPr/>
            </a:pPr>
            <a:r>
              <a:rPr lang="fr-FR" sz="2000" dirty="0" smtClean="0">
                <a:solidFill>
                  <a:schemeClr val="tx1"/>
                </a:solidFill>
              </a:rPr>
              <a:t>Passation </a:t>
            </a:r>
            <a:r>
              <a:rPr lang="fr-FR" sz="2000" dirty="0" err="1">
                <a:solidFill>
                  <a:schemeClr val="tx1"/>
                </a:solidFill>
              </a:rPr>
              <a:t>at</a:t>
            </a:r>
            <a:r>
              <a:rPr lang="fr-FR" sz="2000" dirty="0">
                <a:solidFill>
                  <a:schemeClr val="tx1"/>
                </a:solidFill>
              </a:rPr>
              <a:t> </a:t>
            </a:r>
            <a:r>
              <a:rPr lang="fr-FR" sz="2000" dirty="0" err="1">
                <a:solidFill>
                  <a:schemeClr val="tx1"/>
                </a:solidFill>
              </a:rPr>
              <a:t>school</a:t>
            </a:r>
            <a:r>
              <a:rPr lang="fr-FR" sz="2000" dirty="0">
                <a:solidFill>
                  <a:schemeClr val="tx1"/>
                </a:solidFill>
              </a:rPr>
              <a:t> : 10 </a:t>
            </a:r>
            <a:r>
              <a:rPr lang="fr-FR" sz="2000" dirty="0" smtClean="0">
                <a:solidFill>
                  <a:schemeClr val="tx1"/>
                </a:solidFill>
              </a:rPr>
              <a:t>minutes</a:t>
            </a:r>
          </a:p>
          <a:p>
            <a:pPr marL="342900" indent="-342900" algn="l">
              <a:buClr>
                <a:srgbClr val="FF0000"/>
              </a:buClr>
              <a:buFont typeface="Wingdings" panose="05000000000000000000" pitchFamily="2" charset="2"/>
              <a:buChar char="§"/>
              <a:defRPr/>
            </a:pPr>
            <a:r>
              <a:rPr lang="fr-FR" sz="2000" dirty="0" smtClean="0">
                <a:solidFill>
                  <a:schemeClr val="tx1"/>
                </a:solidFill>
              </a:rPr>
              <a:t>All </a:t>
            </a:r>
            <a:r>
              <a:rPr lang="fr-FR" sz="2000" dirty="0" err="1">
                <a:solidFill>
                  <a:schemeClr val="tx1"/>
                </a:solidFill>
              </a:rPr>
              <a:t>children</a:t>
            </a:r>
            <a:r>
              <a:rPr lang="fr-FR" sz="2000" dirty="0">
                <a:solidFill>
                  <a:schemeClr val="tx1"/>
                </a:solidFill>
              </a:rPr>
              <a:t> </a:t>
            </a:r>
            <a:r>
              <a:rPr lang="fr-FR" sz="2000" dirty="0" err="1">
                <a:solidFill>
                  <a:schemeClr val="tx1"/>
                </a:solidFill>
              </a:rPr>
              <a:t>were</a:t>
            </a:r>
            <a:r>
              <a:rPr lang="fr-FR" sz="2000" dirty="0">
                <a:solidFill>
                  <a:schemeClr val="tx1"/>
                </a:solidFill>
              </a:rPr>
              <a:t> </a:t>
            </a:r>
            <a:r>
              <a:rPr lang="fr-FR" sz="2000" dirty="0" err="1">
                <a:solidFill>
                  <a:schemeClr val="tx1"/>
                </a:solidFill>
              </a:rPr>
              <a:t>video</a:t>
            </a:r>
            <a:r>
              <a:rPr lang="fr-FR" sz="2000" dirty="0">
                <a:solidFill>
                  <a:schemeClr val="tx1"/>
                </a:solidFill>
              </a:rPr>
              <a:t> </a:t>
            </a:r>
            <a:r>
              <a:rPr lang="fr-FR" sz="2000" dirty="0" err="1" smtClean="0">
                <a:solidFill>
                  <a:schemeClr val="tx1"/>
                </a:solidFill>
              </a:rPr>
              <a:t>recorded</a:t>
            </a:r>
            <a:r>
              <a:rPr lang="fr-FR" sz="3200" dirty="0" smtClean="0">
                <a:solidFill>
                  <a:srgbClr val="FF0000"/>
                </a:solidFill>
              </a:rPr>
              <a:t> </a:t>
            </a:r>
          </a:p>
          <a:p>
            <a:pPr marL="457200" indent="-457200" algn="l">
              <a:buClr>
                <a:srgbClr val="FF0000"/>
              </a:buClr>
              <a:buFont typeface="Wingdings" panose="05000000000000000000" pitchFamily="2" charset="2"/>
              <a:buChar char="§"/>
              <a:defRPr/>
            </a:pPr>
            <a:endParaRPr lang="fr-FR" sz="3200" dirty="0">
              <a:solidFill>
                <a:srgbClr val="FF0000"/>
              </a:solidFill>
              <a:cs typeface="Arial" pitchFamily="34" charset="0"/>
            </a:endParaRPr>
          </a:p>
          <a:p>
            <a:pPr marL="342900" indent="-342900" algn="l">
              <a:spcBef>
                <a:spcPts val="0"/>
              </a:spcBef>
              <a:buClr>
                <a:srgbClr val="FF0000"/>
              </a:buClr>
              <a:buFont typeface="Wingdings" panose="05000000000000000000" pitchFamily="2" charset="2"/>
              <a:buChar char="§"/>
              <a:defRPr/>
            </a:pPr>
            <a:r>
              <a:rPr lang="fr-FR" sz="2000" dirty="0" err="1" smtClean="0"/>
              <a:t>We</a:t>
            </a:r>
            <a:r>
              <a:rPr lang="fr-FR" sz="2000" dirty="0" smtClean="0"/>
              <a:t> </a:t>
            </a:r>
            <a:r>
              <a:rPr lang="fr-FR" sz="2000" dirty="0" err="1" smtClean="0"/>
              <a:t>evaluated</a:t>
            </a:r>
            <a:r>
              <a:rPr lang="fr-FR" sz="2000" dirty="0" smtClean="0"/>
              <a:t> in </a:t>
            </a:r>
            <a:r>
              <a:rPr lang="fr-FR" sz="2000" dirty="0" err="1" smtClean="0"/>
              <a:t>shared</a:t>
            </a:r>
            <a:r>
              <a:rPr lang="fr-FR" sz="2000" dirty="0" smtClean="0"/>
              <a:t> </a:t>
            </a:r>
            <a:r>
              <a:rPr lang="fr-FR" sz="2000" dirty="0" err="1" smtClean="0"/>
              <a:t>play</a:t>
            </a:r>
            <a:r>
              <a:rPr lang="fr-FR" sz="2000" dirty="0" smtClean="0"/>
              <a:t> </a:t>
            </a:r>
            <a:r>
              <a:rPr lang="fr-FR" sz="2000" dirty="0" smtClean="0"/>
              <a:t>(in joint attention situation, </a:t>
            </a:r>
            <a:r>
              <a:rPr lang="fr-FR" sz="2000" dirty="0" err="1" smtClean="0"/>
              <a:t>only</a:t>
            </a:r>
            <a:r>
              <a:rPr lang="fr-FR" sz="2000" dirty="0" smtClean="0"/>
              <a:t> </a:t>
            </a:r>
            <a:r>
              <a:rPr lang="fr-FR" sz="2000" dirty="0" err="1" smtClean="0"/>
              <a:t>when</a:t>
            </a:r>
            <a:r>
              <a:rPr lang="fr-FR" sz="2000" dirty="0" smtClean="0"/>
              <a:t> </a:t>
            </a:r>
            <a:r>
              <a:rPr lang="fr-FR" sz="2000" dirty="0" err="1" smtClean="0"/>
              <a:t>children</a:t>
            </a:r>
            <a:r>
              <a:rPr lang="fr-FR" sz="2000" dirty="0" smtClean="0"/>
              <a:t> </a:t>
            </a:r>
            <a:r>
              <a:rPr lang="fr-FR" sz="2000" dirty="0" err="1" smtClean="0"/>
              <a:t>focused</a:t>
            </a:r>
            <a:r>
              <a:rPr lang="fr-FR" sz="2000" dirty="0" smtClean="0"/>
              <a:t> on the </a:t>
            </a:r>
            <a:r>
              <a:rPr lang="fr-FR" sz="2000" dirty="0" err="1" smtClean="0"/>
              <a:t>same</a:t>
            </a:r>
            <a:r>
              <a:rPr lang="fr-FR" sz="2000" dirty="0" smtClean="0"/>
              <a:t> </a:t>
            </a:r>
            <a:r>
              <a:rPr lang="fr-FR" sz="2000" dirty="0" err="1" smtClean="0"/>
              <a:t>objects</a:t>
            </a:r>
            <a:r>
              <a:rPr lang="fr-FR" sz="2000" dirty="0" smtClean="0"/>
              <a:t>)</a:t>
            </a:r>
            <a:endParaRPr lang="fr-FR" sz="2000" dirty="0" smtClean="0"/>
          </a:p>
          <a:p>
            <a:pPr marL="342900" indent="-342900" algn="l">
              <a:spcBef>
                <a:spcPts val="0"/>
              </a:spcBef>
              <a:buClr>
                <a:srgbClr val="FF0000"/>
              </a:buClr>
              <a:buFont typeface="Wingdings" panose="05000000000000000000" pitchFamily="2" charset="2"/>
              <a:buChar char="§"/>
              <a:defRPr/>
            </a:pPr>
            <a:r>
              <a:rPr lang="fr-FR" sz="2000" dirty="0" smtClean="0"/>
              <a:t>(1) the </a:t>
            </a:r>
            <a:r>
              <a:rPr lang="fr-FR" sz="2000" dirty="0" err="1" smtClean="0"/>
              <a:t>number</a:t>
            </a:r>
            <a:r>
              <a:rPr lang="fr-FR" sz="2000" dirty="0" smtClean="0"/>
              <a:t> of </a:t>
            </a:r>
            <a:r>
              <a:rPr lang="fr-FR" sz="2000" dirty="0" err="1" smtClean="0"/>
              <a:t>substituted</a:t>
            </a:r>
            <a:r>
              <a:rPr lang="fr-FR" sz="2000" dirty="0" smtClean="0"/>
              <a:t>  </a:t>
            </a:r>
            <a:r>
              <a:rPr lang="fr-FR" sz="2000" dirty="0" err="1" smtClean="0"/>
              <a:t>object</a:t>
            </a:r>
            <a:r>
              <a:rPr lang="fr-FR" sz="2000" dirty="0" smtClean="0"/>
              <a:t> uses </a:t>
            </a:r>
            <a:endParaRPr lang="fr-FR" sz="2000" dirty="0"/>
          </a:p>
          <a:p>
            <a:pPr marL="342900" indent="-342900" algn="l">
              <a:spcBef>
                <a:spcPts val="0"/>
              </a:spcBef>
              <a:buClr>
                <a:srgbClr val="FF0000"/>
              </a:buClr>
              <a:buFont typeface="Wingdings" panose="05000000000000000000" pitchFamily="2" charset="2"/>
              <a:buChar char="§"/>
              <a:defRPr/>
            </a:pPr>
            <a:r>
              <a:rPr lang="fr-FR" sz="2000" dirty="0" smtClean="0"/>
              <a:t>(2) the </a:t>
            </a:r>
            <a:r>
              <a:rPr lang="fr-FR" sz="2000" dirty="0" err="1"/>
              <a:t>c</a:t>
            </a:r>
            <a:r>
              <a:rPr lang="fr-FR" sz="2000" dirty="0" err="1" smtClean="0"/>
              <a:t>omplexity</a:t>
            </a:r>
            <a:r>
              <a:rPr lang="fr-FR" sz="2000" dirty="0" smtClean="0"/>
              <a:t> of </a:t>
            </a:r>
            <a:r>
              <a:rPr lang="fr-FR" sz="2000" dirty="0" err="1" smtClean="0"/>
              <a:t>substituted</a:t>
            </a:r>
            <a:r>
              <a:rPr lang="fr-FR" sz="2000" dirty="0" smtClean="0"/>
              <a:t> </a:t>
            </a:r>
            <a:r>
              <a:rPr lang="fr-FR" sz="2000" dirty="0" err="1" smtClean="0"/>
              <a:t>object</a:t>
            </a:r>
            <a:r>
              <a:rPr lang="fr-FR" sz="2000" dirty="0" smtClean="0"/>
              <a:t> uses by </a:t>
            </a:r>
            <a:r>
              <a:rPr lang="fr-FR" sz="2000" dirty="0" err="1" smtClean="0"/>
              <a:t>examining</a:t>
            </a:r>
            <a:r>
              <a:rPr lang="fr-FR" sz="2000" dirty="0" smtClean="0"/>
              <a:t> verbal </a:t>
            </a:r>
            <a:r>
              <a:rPr lang="fr-FR" sz="2000" dirty="0" err="1" smtClean="0"/>
              <a:t>shared</a:t>
            </a:r>
            <a:r>
              <a:rPr lang="fr-FR" sz="2000" dirty="0" smtClean="0"/>
              <a:t> </a:t>
            </a:r>
            <a:r>
              <a:rPr lang="fr-FR" sz="2000" dirty="0" err="1" smtClean="0"/>
              <a:t>meanings</a:t>
            </a:r>
            <a:r>
              <a:rPr lang="fr-FR" sz="2000" dirty="0" smtClean="0"/>
              <a:t> </a:t>
            </a:r>
            <a:endParaRPr lang="fr-FR" sz="1800" dirty="0"/>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626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395536" y="1196752"/>
            <a:ext cx="8424936"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smtClean="0">
                <a:solidFill>
                  <a:srgbClr val="FF0000"/>
                </a:solidFill>
              </a:rPr>
              <a:t>Observation </a:t>
            </a:r>
            <a:r>
              <a:rPr lang="fr-FR" sz="3200" dirty="0" err="1" smtClean="0">
                <a:solidFill>
                  <a:srgbClr val="FF0000"/>
                </a:solidFill>
              </a:rPr>
              <a:t>grid</a:t>
            </a:r>
            <a:r>
              <a:rPr lang="fr-FR" sz="3200" dirty="0" smtClean="0">
                <a:solidFill>
                  <a:srgbClr val="FF0000"/>
                </a:solidFill>
              </a:rPr>
              <a:t> of </a:t>
            </a:r>
            <a:r>
              <a:rPr lang="fr-FR" sz="3200" dirty="0" err="1" smtClean="0">
                <a:solidFill>
                  <a:srgbClr val="FF0000"/>
                </a:solidFill>
              </a:rPr>
              <a:t>subsituted</a:t>
            </a:r>
            <a:r>
              <a:rPr lang="fr-FR" sz="3200" dirty="0" smtClean="0">
                <a:solidFill>
                  <a:srgbClr val="FF0000"/>
                </a:solidFill>
              </a:rPr>
              <a:t> uses of </a:t>
            </a:r>
            <a:r>
              <a:rPr lang="fr-FR" sz="3200" dirty="0" err="1" smtClean="0">
                <a:solidFill>
                  <a:srgbClr val="FF0000"/>
                </a:solidFill>
              </a:rPr>
              <a:t>objects</a:t>
            </a:r>
            <a:endParaRPr lang="fr-FR" sz="3200" dirty="0" smtClean="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buFont typeface="Wingdings" pitchFamily="2" charset="2"/>
              <a:buChar char="Ø"/>
              <a:defRPr/>
            </a:pPr>
            <a:endParaRPr lang="fr-FR" sz="1200" dirty="0" smtClean="0">
              <a:solidFill>
                <a:srgbClr val="FF4343"/>
              </a:solidFill>
              <a:cs typeface="Arial" pitchFamily="34" charset="0"/>
            </a:endParaRPr>
          </a:p>
        </p:txBody>
      </p:sp>
      <p:sp>
        <p:nvSpPr>
          <p:cNvPr id="7" name="Titre 1"/>
          <p:cNvSpPr txBox="1">
            <a:spLocks/>
          </p:cNvSpPr>
          <p:nvPr/>
        </p:nvSpPr>
        <p:spPr>
          <a:xfrm>
            <a:off x="286027" y="476672"/>
            <a:ext cx="810239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5.  </a:t>
            </a:r>
            <a:r>
              <a:rPr lang="fr-FR" dirty="0" err="1" smtClean="0"/>
              <a:t>Methodology</a:t>
            </a:r>
            <a:endParaRPr lang="fr-FR"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8</a:t>
            </a:fld>
            <a:endParaRPr lang="fr-FR" dirty="0"/>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grpSp>
        <p:nvGrpSpPr>
          <p:cNvPr id="2" name="Groupe 1"/>
          <p:cNvGrpSpPr/>
          <p:nvPr/>
        </p:nvGrpSpPr>
        <p:grpSpPr>
          <a:xfrm>
            <a:off x="1588" y="1748929"/>
            <a:ext cx="8796337" cy="815420"/>
            <a:chOff x="1588" y="1911350"/>
            <a:chExt cx="8796337" cy="815420"/>
          </a:xfrm>
        </p:grpSpPr>
        <p:cxnSp>
          <p:nvCxnSpPr>
            <p:cNvPr id="9" name="Connecteur droit avec flèche 8"/>
            <p:cNvCxnSpPr/>
            <p:nvPr/>
          </p:nvCxnSpPr>
          <p:spPr>
            <a:xfrm>
              <a:off x="107950" y="2297113"/>
              <a:ext cx="868997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ZoneTexte 10"/>
            <p:cNvSpPr txBox="1">
              <a:spLocks noChangeArrowheads="1"/>
            </p:cNvSpPr>
            <p:nvPr/>
          </p:nvSpPr>
          <p:spPr bwMode="auto">
            <a:xfrm>
              <a:off x="1588" y="1928813"/>
              <a:ext cx="276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fr-FR" dirty="0" smtClean="0">
                  <a:latin typeface="+mj-lt"/>
                </a:rPr>
                <a:t>Uses </a:t>
              </a:r>
              <a:r>
                <a:rPr lang="fr-FR" dirty="0" err="1" smtClean="0">
                  <a:latin typeface="+mj-lt"/>
                </a:rPr>
                <a:t>without</a:t>
              </a:r>
              <a:r>
                <a:rPr lang="fr-FR" dirty="0" smtClean="0">
                  <a:latin typeface="+mj-lt"/>
                </a:rPr>
                <a:t> </a:t>
              </a:r>
              <a:r>
                <a:rPr lang="fr-FR" dirty="0" err="1" smtClean="0">
                  <a:latin typeface="+mj-lt"/>
                </a:rPr>
                <a:t>verbalization</a:t>
              </a:r>
              <a:endParaRPr lang="fr-FR" dirty="0" smtClean="0">
                <a:latin typeface="+mj-lt"/>
              </a:endParaRPr>
            </a:p>
          </p:txBody>
        </p:sp>
        <p:sp>
          <p:nvSpPr>
            <p:cNvPr id="12" name="ZoneTexte 12"/>
            <p:cNvSpPr txBox="1">
              <a:spLocks noChangeArrowheads="1"/>
            </p:cNvSpPr>
            <p:nvPr/>
          </p:nvSpPr>
          <p:spPr bwMode="auto">
            <a:xfrm>
              <a:off x="6012160" y="1911350"/>
              <a:ext cx="2757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fr-FR" dirty="0" err="1" smtClean="0">
                  <a:latin typeface="+mj-lt"/>
                </a:rPr>
                <a:t>Verbalizations</a:t>
              </a:r>
              <a:r>
                <a:rPr lang="fr-FR" dirty="0" smtClean="0">
                  <a:latin typeface="+mj-lt"/>
                </a:rPr>
                <a:t> </a:t>
              </a:r>
              <a:r>
                <a:rPr lang="fr-FR" dirty="0" err="1" smtClean="0">
                  <a:latin typeface="+mj-lt"/>
                </a:rPr>
                <a:t>without</a:t>
              </a:r>
              <a:r>
                <a:rPr lang="fr-FR" dirty="0" smtClean="0">
                  <a:latin typeface="+mj-lt"/>
                </a:rPr>
                <a:t> use</a:t>
              </a:r>
            </a:p>
          </p:txBody>
        </p:sp>
        <p:sp>
          <p:nvSpPr>
            <p:cNvPr id="23" name="ZoneTexte 13"/>
            <p:cNvSpPr txBox="1">
              <a:spLocks noChangeArrowheads="1"/>
            </p:cNvSpPr>
            <p:nvPr/>
          </p:nvSpPr>
          <p:spPr bwMode="auto">
            <a:xfrm>
              <a:off x="1588" y="2357438"/>
              <a:ext cx="1871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fr-FR" dirty="0" smtClean="0">
                  <a:latin typeface="+mj-lt"/>
                </a:rPr>
                <a:t>The least </a:t>
              </a:r>
              <a:r>
                <a:rPr lang="fr-FR" dirty="0" err="1" smtClean="0">
                  <a:latin typeface="+mj-lt"/>
                </a:rPr>
                <a:t>complex</a:t>
              </a:r>
              <a:endParaRPr lang="fr-FR" dirty="0" smtClean="0">
                <a:latin typeface="+mj-lt"/>
              </a:endParaRPr>
            </a:p>
          </p:txBody>
        </p:sp>
        <p:sp>
          <p:nvSpPr>
            <p:cNvPr id="24" name="ZoneTexte 26"/>
            <p:cNvSpPr txBox="1">
              <a:spLocks noChangeArrowheads="1"/>
            </p:cNvSpPr>
            <p:nvPr/>
          </p:nvSpPr>
          <p:spPr bwMode="auto">
            <a:xfrm>
              <a:off x="6876256" y="2327275"/>
              <a:ext cx="18983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fr-FR" dirty="0" smtClean="0">
                  <a:latin typeface="+mj-lt"/>
                </a:rPr>
                <a:t>The </a:t>
              </a:r>
              <a:r>
                <a:rPr lang="fr-FR" dirty="0" err="1" smtClean="0">
                  <a:latin typeface="+mj-lt"/>
                </a:rPr>
                <a:t>most</a:t>
              </a:r>
              <a:r>
                <a:rPr lang="fr-FR" dirty="0" smtClean="0">
                  <a:latin typeface="+mj-lt"/>
                </a:rPr>
                <a:t> </a:t>
              </a:r>
              <a:r>
                <a:rPr lang="fr-FR" dirty="0" err="1" smtClean="0">
                  <a:latin typeface="+mj-lt"/>
                </a:rPr>
                <a:t>complex</a:t>
              </a:r>
              <a:endParaRPr lang="fr-FR" dirty="0" smtClean="0">
                <a:latin typeface="+mj-lt"/>
              </a:endParaRPr>
            </a:p>
          </p:txBody>
        </p:sp>
      </p:grpSp>
      <p:grpSp>
        <p:nvGrpSpPr>
          <p:cNvPr id="3" name="Groupe 2"/>
          <p:cNvGrpSpPr/>
          <p:nvPr/>
        </p:nvGrpSpPr>
        <p:grpSpPr>
          <a:xfrm>
            <a:off x="107504" y="2564904"/>
            <a:ext cx="8680450" cy="3869877"/>
            <a:chOff x="212725" y="3146425"/>
            <a:chExt cx="8680450" cy="3869877"/>
          </a:xfrm>
        </p:grpSpPr>
        <p:pic>
          <p:nvPicPr>
            <p:cNvPr id="36" name="Image 19" descr="C:\Users\Popul\Documents\Photo These Audrey\Bd-05.png"/>
            <p:cNvPicPr>
              <a:picLocks noChangeAspect="1" noChangeArrowheads="1"/>
            </p:cNvPicPr>
            <p:nvPr/>
          </p:nvPicPr>
          <p:blipFill>
            <a:blip r:embed="rId3">
              <a:extLst>
                <a:ext uri="{28A0092B-C50C-407E-A947-70E740481C1C}">
                  <a14:useLocalDpi xmlns:a14="http://schemas.microsoft.com/office/drawing/2010/main" val="0"/>
                </a:ext>
              </a:extLst>
            </a:blip>
            <a:srcRect l="11028" t="12772" r="50337" b="12500"/>
            <a:stretch>
              <a:fillRect/>
            </a:stretch>
          </p:blipFill>
          <p:spPr bwMode="auto">
            <a:xfrm>
              <a:off x="1547813" y="3500438"/>
              <a:ext cx="172878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6" descr="C:\Users\Popul\Documents\Photo These Audrey\Bd-05.png"/>
            <p:cNvPicPr>
              <a:picLocks noChangeAspect="1" noChangeArrowheads="1"/>
            </p:cNvPicPr>
            <p:nvPr/>
          </p:nvPicPr>
          <p:blipFill>
            <a:blip r:embed="rId3">
              <a:extLst>
                <a:ext uri="{28A0092B-C50C-407E-A947-70E740481C1C}">
                  <a14:useLocalDpi xmlns:a14="http://schemas.microsoft.com/office/drawing/2010/main" val="0"/>
                </a:ext>
              </a:extLst>
            </a:blip>
            <a:srcRect l="11028" t="12772" r="50337" b="12500"/>
            <a:stretch>
              <a:fillRect/>
            </a:stretch>
          </p:blipFill>
          <p:spPr bwMode="auto">
            <a:xfrm>
              <a:off x="212725" y="3500438"/>
              <a:ext cx="133508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ZoneTexte 11"/>
            <p:cNvSpPr txBox="1">
              <a:spLocks noChangeArrowheads="1"/>
            </p:cNvSpPr>
            <p:nvPr/>
          </p:nvSpPr>
          <p:spPr bwMode="auto">
            <a:xfrm>
              <a:off x="379413" y="3146425"/>
              <a:ext cx="8368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dirty="0" err="1" smtClean="0"/>
                <a:t>Level</a:t>
              </a:r>
              <a:r>
                <a:rPr lang="fr-FR" sz="1800" dirty="0" smtClean="0"/>
                <a:t> </a:t>
              </a:r>
              <a:r>
                <a:rPr lang="fr-FR" sz="1800" dirty="0"/>
                <a:t>1</a:t>
              </a:r>
            </a:p>
          </p:txBody>
        </p:sp>
        <p:sp>
          <p:nvSpPr>
            <p:cNvPr id="14" name="ZoneTexte 14"/>
            <p:cNvSpPr txBox="1">
              <a:spLocks noChangeArrowheads="1"/>
            </p:cNvSpPr>
            <p:nvPr/>
          </p:nvSpPr>
          <p:spPr bwMode="auto">
            <a:xfrm>
              <a:off x="1905000" y="3165475"/>
              <a:ext cx="8368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dirty="0" err="1"/>
                <a:t>Level</a:t>
              </a:r>
              <a:r>
                <a:rPr lang="fr-FR" sz="1800" dirty="0"/>
                <a:t> 2</a:t>
              </a:r>
            </a:p>
          </p:txBody>
        </p:sp>
        <p:sp>
          <p:nvSpPr>
            <p:cNvPr id="15" name="ZoneTexte 15"/>
            <p:cNvSpPr txBox="1">
              <a:spLocks noChangeArrowheads="1"/>
            </p:cNvSpPr>
            <p:nvPr/>
          </p:nvSpPr>
          <p:spPr bwMode="auto">
            <a:xfrm>
              <a:off x="3529013" y="3173413"/>
              <a:ext cx="8368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dirty="0" err="1"/>
                <a:t>Level</a:t>
              </a:r>
              <a:r>
                <a:rPr lang="fr-FR" sz="1800" dirty="0"/>
                <a:t> 3</a:t>
              </a:r>
            </a:p>
          </p:txBody>
        </p:sp>
        <p:sp>
          <p:nvSpPr>
            <p:cNvPr id="16" name="ZoneTexte 16"/>
            <p:cNvSpPr txBox="1">
              <a:spLocks noChangeArrowheads="1"/>
            </p:cNvSpPr>
            <p:nvPr/>
          </p:nvSpPr>
          <p:spPr bwMode="auto">
            <a:xfrm>
              <a:off x="4883150" y="3165475"/>
              <a:ext cx="8368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dirty="0" err="1"/>
                <a:t>Level</a:t>
              </a:r>
              <a:r>
                <a:rPr lang="fr-FR" sz="1800" dirty="0"/>
                <a:t> 4</a:t>
              </a:r>
            </a:p>
          </p:txBody>
        </p:sp>
        <p:sp>
          <p:nvSpPr>
            <p:cNvPr id="17" name="ZoneTexte 17"/>
            <p:cNvSpPr txBox="1">
              <a:spLocks noChangeArrowheads="1"/>
            </p:cNvSpPr>
            <p:nvPr/>
          </p:nvSpPr>
          <p:spPr bwMode="auto">
            <a:xfrm>
              <a:off x="6280150" y="3159125"/>
              <a:ext cx="8368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dirty="0" err="1"/>
                <a:t>Level</a:t>
              </a:r>
              <a:r>
                <a:rPr lang="fr-FR" sz="1800" dirty="0"/>
                <a:t> 5</a:t>
              </a:r>
            </a:p>
          </p:txBody>
        </p:sp>
        <p:sp>
          <p:nvSpPr>
            <p:cNvPr id="18" name="ZoneTexte 18"/>
            <p:cNvSpPr txBox="1">
              <a:spLocks noChangeArrowheads="1"/>
            </p:cNvSpPr>
            <p:nvPr/>
          </p:nvSpPr>
          <p:spPr bwMode="auto">
            <a:xfrm>
              <a:off x="7694613" y="3160713"/>
              <a:ext cx="8368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sz="1800" dirty="0" err="1"/>
                <a:t>Level</a:t>
              </a:r>
              <a:r>
                <a:rPr lang="fr-FR" sz="1800" dirty="0"/>
                <a:t> 6</a:t>
              </a:r>
            </a:p>
          </p:txBody>
        </p:sp>
        <p:pic>
          <p:nvPicPr>
            <p:cNvPr id="19" name="Image 20" descr="C:\Users\Popul\Documents\Photo These Audrey\Bd-05.png"/>
            <p:cNvPicPr>
              <a:picLocks noChangeAspect="1" noChangeArrowheads="1"/>
            </p:cNvPicPr>
            <p:nvPr/>
          </p:nvPicPr>
          <p:blipFill>
            <a:blip r:embed="rId3">
              <a:extLst>
                <a:ext uri="{28A0092B-C50C-407E-A947-70E740481C1C}">
                  <a14:useLocalDpi xmlns:a14="http://schemas.microsoft.com/office/drawing/2010/main" val="0"/>
                </a:ext>
              </a:extLst>
            </a:blip>
            <a:srcRect l="11028" t="12772" r="50337" b="12500"/>
            <a:stretch>
              <a:fillRect/>
            </a:stretch>
          </p:blipFill>
          <p:spPr bwMode="auto">
            <a:xfrm>
              <a:off x="3348038" y="3500438"/>
              <a:ext cx="13684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age 22" descr="C:\Users\Popul\Documents\Photo These Audrey\Bd-05.png"/>
            <p:cNvPicPr>
              <a:picLocks noChangeAspect="1" noChangeArrowheads="1"/>
            </p:cNvPicPr>
            <p:nvPr/>
          </p:nvPicPr>
          <p:blipFill>
            <a:blip r:embed="rId3">
              <a:extLst>
                <a:ext uri="{28A0092B-C50C-407E-A947-70E740481C1C}">
                  <a14:useLocalDpi xmlns:a14="http://schemas.microsoft.com/office/drawing/2010/main" val="0"/>
                </a:ext>
              </a:extLst>
            </a:blip>
            <a:srcRect l="11028" t="12772" r="50337" b="12500"/>
            <a:stretch>
              <a:fillRect/>
            </a:stretch>
          </p:blipFill>
          <p:spPr bwMode="auto">
            <a:xfrm>
              <a:off x="4716463" y="3500438"/>
              <a:ext cx="13684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Image 23" descr="C:\Users\Popul\Documents\Photo These Audrey\Bd-05.png"/>
            <p:cNvPicPr>
              <a:picLocks noChangeAspect="1" noChangeArrowheads="1"/>
            </p:cNvPicPr>
            <p:nvPr/>
          </p:nvPicPr>
          <p:blipFill>
            <a:blip r:embed="rId3">
              <a:extLst>
                <a:ext uri="{28A0092B-C50C-407E-A947-70E740481C1C}">
                  <a14:useLocalDpi xmlns:a14="http://schemas.microsoft.com/office/drawing/2010/main" val="0"/>
                </a:ext>
              </a:extLst>
            </a:blip>
            <a:srcRect l="11028" t="12772" r="50337" b="12500"/>
            <a:stretch>
              <a:fillRect/>
            </a:stretch>
          </p:blipFill>
          <p:spPr bwMode="auto">
            <a:xfrm>
              <a:off x="6083300" y="3500438"/>
              <a:ext cx="14414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Image 24" descr="C:\Users\Popul\Documents\Photo These Audrey\Bd-05.png"/>
            <p:cNvPicPr>
              <a:picLocks noChangeAspect="1" noChangeArrowheads="1"/>
            </p:cNvPicPr>
            <p:nvPr/>
          </p:nvPicPr>
          <p:blipFill>
            <a:blip r:embed="rId3">
              <a:extLst>
                <a:ext uri="{28A0092B-C50C-407E-A947-70E740481C1C}">
                  <a14:useLocalDpi xmlns:a14="http://schemas.microsoft.com/office/drawing/2010/main" val="0"/>
                </a:ext>
              </a:extLst>
            </a:blip>
            <a:srcRect l="11028" t="12772" r="50337" b="12500"/>
            <a:stretch>
              <a:fillRect/>
            </a:stretch>
          </p:blipFill>
          <p:spPr bwMode="auto">
            <a:xfrm>
              <a:off x="7526338" y="3500438"/>
              <a:ext cx="1366837"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p:nvSpPr>
          <p:spPr bwMode="auto">
            <a:xfrm>
              <a:off x="1577975" y="4941888"/>
              <a:ext cx="1689100" cy="12249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lnSpc>
                  <a:spcPct val="115000"/>
                </a:lnSpc>
                <a:defRPr/>
              </a:pPr>
              <a:r>
                <a:rPr lang="fr-FR" sz="1600" dirty="0" err="1" smtClean="0">
                  <a:latin typeface="+mj-lt"/>
                  <a:cs typeface="Arial" charset="0"/>
                </a:rPr>
                <a:t>With</a:t>
              </a:r>
              <a:r>
                <a:rPr lang="fr-FR" sz="1600" dirty="0" smtClean="0">
                  <a:latin typeface="+mj-lt"/>
                  <a:cs typeface="Arial" charset="0"/>
                </a:rPr>
                <a:t> </a:t>
              </a:r>
              <a:r>
                <a:rPr lang="fr-FR" sz="1600" dirty="0" err="1" smtClean="0">
                  <a:latin typeface="+mj-lt"/>
                  <a:cs typeface="Arial" charset="0"/>
                </a:rPr>
                <a:t>conventinal</a:t>
              </a:r>
              <a:r>
                <a:rPr lang="fr-FR" sz="1600" dirty="0" smtClean="0">
                  <a:latin typeface="+mj-lt"/>
                  <a:cs typeface="Arial" charset="0"/>
                </a:rPr>
                <a:t> </a:t>
              </a:r>
              <a:r>
                <a:rPr lang="fr-FR" sz="1600" dirty="0" err="1" smtClean="0">
                  <a:latin typeface="+mj-lt"/>
                  <a:cs typeface="Arial" charset="0"/>
                </a:rPr>
                <a:t>verbalization</a:t>
              </a:r>
              <a:r>
                <a:rPr lang="fr-FR" sz="1600" dirty="0" smtClean="0">
                  <a:latin typeface="+mj-lt"/>
                  <a:cs typeface="Arial" charset="0"/>
                </a:rPr>
                <a:t> and </a:t>
              </a:r>
              <a:r>
                <a:rPr lang="fr-FR" sz="1600" dirty="0" err="1" smtClean="0">
                  <a:latin typeface="+mj-lt"/>
                  <a:cs typeface="Arial" charset="0"/>
                </a:rPr>
                <a:t>incongruous</a:t>
              </a:r>
              <a:r>
                <a:rPr lang="fr-FR" sz="1600" dirty="0" smtClean="0">
                  <a:latin typeface="+mj-lt"/>
                  <a:cs typeface="Arial" charset="0"/>
                </a:rPr>
                <a:t> nomination</a:t>
              </a:r>
              <a:endParaRPr lang="fr-FR" sz="1600" dirty="0">
                <a:latin typeface="+mj-lt"/>
                <a:ea typeface="Calibri" pitchFamily="34" charset="0"/>
                <a:cs typeface="Times New Roman" pitchFamily="18" charset="0"/>
              </a:endParaRPr>
            </a:p>
          </p:txBody>
        </p:sp>
        <p:sp>
          <p:nvSpPr>
            <p:cNvPr id="26" name="Rectangle 28"/>
            <p:cNvSpPr>
              <a:spLocks noChangeArrowheads="1"/>
            </p:cNvSpPr>
            <p:nvPr/>
          </p:nvSpPr>
          <p:spPr bwMode="auto">
            <a:xfrm>
              <a:off x="230188" y="4941888"/>
              <a:ext cx="1303337" cy="6586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lnSpc>
                  <a:spcPct val="115000"/>
                </a:lnSpc>
                <a:defRPr/>
              </a:pPr>
              <a:r>
                <a:rPr lang="fr-FR" sz="1600" dirty="0" err="1" smtClean="0">
                  <a:latin typeface="+mj-lt"/>
                  <a:cs typeface="Arial" charset="0"/>
                </a:rPr>
                <a:t>Without</a:t>
              </a:r>
              <a:r>
                <a:rPr lang="fr-FR" sz="1600" dirty="0" smtClean="0">
                  <a:latin typeface="+mj-lt"/>
                  <a:cs typeface="Arial" charset="0"/>
                </a:rPr>
                <a:t> </a:t>
              </a:r>
              <a:r>
                <a:rPr lang="fr-FR" sz="1600" dirty="0" err="1" smtClean="0">
                  <a:latin typeface="+mj-lt"/>
                  <a:cs typeface="Arial" charset="0"/>
                </a:rPr>
                <a:t>verbalization</a:t>
              </a:r>
              <a:endParaRPr lang="fr-FR" sz="1600" dirty="0">
                <a:latin typeface="+mj-lt"/>
                <a:ea typeface="Calibri" pitchFamily="34" charset="0"/>
                <a:cs typeface="Times New Roman" pitchFamily="18" charset="0"/>
              </a:endParaRPr>
            </a:p>
          </p:txBody>
        </p:sp>
        <p:sp>
          <p:nvSpPr>
            <p:cNvPr id="27" name="Rectangle 29"/>
            <p:cNvSpPr>
              <a:spLocks noChangeArrowheads="1"/>
            </p:cNvSpPr>
            <p:nvPr/>
          </p:nvSpPr>
          <p:spPr bwMode="auto">
            <a:xfrm>
              <a:off x="3368675" y="4940300"/>
              <a:ext cx="1339850" cy="9417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lnSpc>
                  <a:spcPct val="115000"/>
                </a:lnSpc>
                <a:defRPr/>
              </a:pPr>
              <a:r>
                <a:rPr lang="fr-FR" sz="1600" dirty="0" err="1" smtClean="0">
                  <a:latin typeface="+mj-lt"/>
                  <a:cs typeface="Arial" charset="0"/>
                </a:rPr>
                <a:t>With</a:t>
              </a:r>
              <a:r>
                <a:rPr lang="fr-FR" sz="1600" dirty="0" smtClean="0">
                  <a:latin typeface="+mj-lt"/>
                  <a:cs typeface="Arial" charset="0"/>
                </a:rPr>
                <a:t> non </a:t>
              </a:r>
              <a:r>
                <a:rPr lang="fr-FR" sz="1600" dirty="0" err="1" smtClean="0">
                  <a:latin typeface="+mj-lt"/>
                  <a:cs typeface="Arial" charset="0"/>
                </a:rPr>
                <a:t>specific</a:t>
              </a:r>
              <a:r>
                <a:rPr lang="fr-FR" sz="1600" dirty="0" smtClean="0">
                  <a:latin typeface="+mj-lt"/>
                  <a:cs typeface="Arial" charset="0"/>
                </a:rPr>
                <a:t> </a:t>
              </a:r>
              <a:r>
                <a:rPr lang="fr-FR" sz="1600" dirty="0" err="1" smtClean="0">
                  <a:latin typeface="+mj-lt"/>
                  <a:cs typeface="Arial" charset="0"/>
                </a:rPr>
                <a:t>verbalizations</a:t>
              </a:r>
              <a:endParaRPr lang="fr-FR" sz="1600" dirty="0">
                <a:latin typeface="+mj-lt"/>
                <a:ea typeface="Calibri" pitchFamily="34" charset="0"/>
                <a:cs typeface="Times New Roman" pitchFamily="18" charset="0"/>
              </a:endParaRPr>
            </a:p>
          </p:txBody>
        </p:sp>
        <p:sp>
          <p:nvSpPr>
            <p:cNvPr id="28" name="Rectangle 30"/>
            <p:cNvSpPr>
              <a:spLocks noChangeArrowheads="1"/>
            </p:cNvSpPr>
            <p:nvPr/>
          </p:nvSpPr>
          <p:spPr bwMode="auto">
            <a:xfrm>
              <a:off x="4746625" y="4941888"/>
              <a:ext cx="1327150" cy="15081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lnSpc>
                  <a:spcPct val="115000"/>
                </a:lnSpc>
                <a:defRPr/>
              </a:pPr>
              <a:r>
                <a:rPr lang="fr-FR" sz="1600" dirty="0" err="1" smtClean="0">
                  <a:latin typeface="+mj-lt"/>
                  <a:cs typeface="Arial" charset="0"/>
                </a:rPr>
                <a:t>With</a:t>
              </a:r>
              <a:r>
                <a:rPr lang="fr-FR" sz="1600" dirty="0" smtClean="0">
                  <a:latin typeface="+mj-lt"/>
                  <a:cs typeface="Arial" charset="0"/>
                </a:rPr>
                <a:t> </a:t>
              </a:r>
              <a:r>
                <a:rPr lang="fr-FR" sz="1600" dirty="0" err="1" smtClean="0">
                  <a:latin typeface="+mj-lt"/>
                  <a:cs typeface="Arial" charset="0"/>
                </a:rPr>
                <a:t>verbalization</a:t>
              </a:r>
              <a:r>
                <a:rPr lang="fr-FR" sz="1600" dirty="0" smtClean="0">
                  <a:latin typeface="+mj-lt"/>
                  <a:cs typeface="Arial" charset="0"/>
                </a:rPr>
                <a:t> </a:t>
              </a:r>
              <a:r>
                <a:rPr lang="fr-FR" sz="1600" dirty="0" err="1" smtClean="0">
                  <a:latin typeface="+mj-lt"/>
                  <a:cs typeface="Arial" charset="0"/>
                </a:rPr>
                <a:t>which</a:t>
              </a:r>
              <a:r>
                <a:rPr lang="fr-FR" sz="1600" dirty="0" smtClean="0">
                  <a:latin typeface="+mj-lt"/>
                  <a:cs typeface="Arial" charset="0"/>
                </a:rPr>
                <a:t> </a:t>
              </a:r>
              <a:r>
                <a:rPr lang="fr-FR" sz="1600" dirty="0" err="1" smtClean="0">
                  <a:latin typeface="+mj-lt"/>
                  <a:cs typeface="Arial" charset="0"/>
                </a:rPr>
                <a:t>emphasizes</a:t>
              </a:r>
              <a:r>
                <a:rPr lang="fr-FR" sz="1600" dirty="0" smtClean="0">
                  <a:latin typeface="+mj-lt"/>
                  <a:cs typeface="Arial" charset="0"/>
                </a:rPr>
                <a:t> the actions</a:t>
              </a:r>
              <a:endParaRPr lang="fr-FR" sz="1600" dirty="0">
                <a:latin typeface="+mj-lt"/>
                <a:ea typeface="Calibri" pitchFamily="34" charset="0"/>
                <a:cs typeface="Times New Roman" pitchFamily="18" charset="0"/>
              </a:endParaRPr>
            </a:p>
          </p:txBody>
        </p:sp>
        <p:sp>
          <p:nvSpPr>
            <p:cNvPr id="29" name="Rectangle 14335"/>
            <p:cNvSpPr>
              <a:spLocks noChangeArrowheads="1"/>
            </p:cNvSpPr>
            <p:nvPr/>
          </p:nvSpPr>
          <p:spPr bwMode="auto">
            <a:xfrm>
              <a:off x="6105525" y="4941888"/>
              <a:ext cx="1409700" cy="20744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lnSpc>
                  <a:spcPct val="115000"/>
                </a:lnSpc>
                <a:defRPr/>
              </a:pPr>
              <a:r>
                <a:rPr lang="fr-FR" sz="1600" dirty="0" err="1">
                  <a:cs typeface="Arial" charset="0"/>
                </a:rPr>
                <a:t>With</a:t>
              </a:r>
              <a:r>
                <a:rPr lang="fr-FR" sz="1600" dirty="0">
                  <a:cs typeface="Arial" charset="0"/>
                </a:rPr>
                <a:t> </a:t>
              </a:r>
              <a:r>
                <a:rPr lang="fr-FR" sz="1600" dirty="0" err="1">
                  <a:cs typeface="Arial" charset="0"/>
                </a:rPr>
                <a:t>verbalization</a:t>
              </a:r>
              <a:r>
                <a:rPr lang="fr-FR" sz="1600" dirty="0">
                  <a:cs typeface="Arial" charset="0"/>
                </a:rPr>
                <a:t> </a:t>
              </a:r>
              <a:r>
                <a:rPr lang="fr-FR" sz="1600" dirty="0" err="1" smtClean="0">
                  <a:cs typeface="Arial" charset="0"/>
                </a:rPr>
                <a:t>which</a:t>
              </a:r>
              <a:r>
                <a:rPr lang="fr-FR" sz="1600" dirty="0" smtClean="0">
                  <a:cs typeface="Arial" charset="0"/>
                </a:rPr>
                <a:t> </a:t>
              </a:r>
              <a:r>
                <a:rPr lang="fr-FR" sz="1600" dirty="0" err="1" smtClean="0">
                  <a:cs typeface="Arial" charset="0"/>
                </a:rPr>
                <a:t>precises</a:t>
              </a:r>
              <a:r>
                <a:rPr lang="fr-FR" sz="1600" dirty="0" smtClean="0">
                  <a:cs typeface="Arial" charset="0"/>
                </a:rPr>
                <a:t> the </a:t>
              </a:r>
              <a:r>
                <a:rPr lang="fr-FR" sz="1600" dirty="0" err="1" smtClean="0">
                  <a:cs typeface="Arial" charset="0"/>
                </a:rPr>
                <a:t>identity</a:t>
              </a:r>
              <a:r>
                <a:rPr lang="fr-FR" sz="1600" dirty="0" smtClean="0">
                  <a:cs typeface="Arial" charset="0"/>
                </a:rPr>
                <a:t> of the </a:t>
              </a:r>
              <a:r>
                <a:rPr lang="fr-FR" sz="1600" dirty="0" err="1" smtClean="0">
                  <a:cs typeface="Arial" charset="0"/>
                </a:rPr>
                <a:t>represented</a:t>
              </a:r>
              <a:r>
                <a:rPr lang="fr-FR" sz="1600" dirty="0" smtClean="0">
                  <a:cs typeface="Arial" charset="0"/>
                </a:rPr>
                <a:t> </a:t>
              </a:r>
              <a:r>
                <a:rPr lang="fr-FR" sz="1600" dirty="0" err="1" smtClean="0">
                  <a:cs typeface="Arial" charset="0"/>
                </a:rPr>
                <a:t>object</a:t>
              </a:r>
              <a:endParaRPr lang="fr-FR" sz="1600" dirty="0">
                <a:latin typeface="+mj-lt"/>
                <a:ea typeface="Calibri" pitchFamily="34" charset="0"/>
                <a:cs typeface="Times New Roman" pitchFamily="18" charset="0"/>
              </a:endParaRPr>
            </a:p>
          </p:txBody>
        </p:sp>
        <p:sp>
          <p:nvSpPr>
            <p:cNvPr id="30" name="Rectangle 14336"/>
            <p:cNvSpPr>
              <a:spLocks noChangeArrowheads="1"/>
            </p:cNvSpPr>
            <p:nvPr/>
          </p:nvSpPr>
          <p:spPr bwMode="auto">
            <a:xfrm>
              <a:off x="7550150" y="4940300"/>
              <a:ext cx="1330325" cy="2074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lnSpc>
                  <a:spcPct val="115000"/>
                </a:lnSpc>
                <a:defRPr/>
              </a:pPr>
              <a:r>
                <a:rPr lang="fr-FR" sz="1600" dirty="0" err="1" smtClean="0">
                  <a:latin typeface="+mj-lt"/>
                  <a:cs typeface="Arial" charset="0"/>
                </a:rPr>
                <a:t>With</a:t>
              </a:r>
              <a:r>
                <a:rPr lang="fr-FR" sz="1600" dirty="0" smtClean="0">
                  <a:latin typeface="+mj-lt"/>
                  <a:cs typeface="Arial" charset="0"/>
                </a:rPr>
                <a:t> </a:t>
              </a:r>
              <a:r>
                <a:rPr lang="fr-FR" sz="1600" dirty="0" err="1" smtClean="0">
                  <a:latin typeface="+mj-lt"/>
                  <a:cs typeface="Arial" charset="0"/>
                </a:rPr>
                <a:t>only</a:t>
              </a:r>
              <a:r>
                <a:rPr lang="fr-FR" sz="1600" dirty="0" smtClean="0">
                  <a:latin typeface="+mj-lt"/>
                  <a:cs typeface="Arial" charset="0"/>
                </a:rPr>
                <a:t> verbal identification of the </a:t>
              </a:r>
              <a:r>
                <a:rPr lang="fr-FR" sz="1600" dirty="0" err="1" smtClean="0">
                  <a:latin typeface="+mj-lt"/>
                  <a:cs typeface="Arial" charset="0"/>
                </a:rPr>
                <a:t>represented</a:t>
              </a:r>
              <a:r>
                <a:rPr lang="fr-FR" sz="1600" dirty="0" smtClean="0">
                  <a:latin typeface="+mj-lt"/>
                  <a:cs typeface="Arial" charset="0"/>
                </a:rPr>
                <a:t> </a:t>
              </a:r>
              <a:r>
                <a:rPr lang="fr-FR" sz="1600" dirty="0" err="1" smtClean="0">
                  <a:latin typeface="+mj-lt"/>
                  <a:cs typeface="Arial" charset="0"/>
                </a:rPr>
                <a:t>object</a:t>
              </a:r>
              <a:r>
                <a:rPr lang="fr-FR" sz="1600" dirty="0" smtClean="0">
                  <a:latin typeface="+mj-lt"/>
                  <a:cs typeface="Arial" charset="0"/>
                </a:rPr>
                <a:t>, </a:t>
              </a:r>
              <a:r>
                <a:rPr lang="fr-FR" sz="1600" dirty="0" err="1" smtClean="0">
                  <a:latin typeface="+mj-lt"/>
                  <a:cs typeface="Arial" charset="0"/>
                </a:rPr>
                <a:t>without</a:t>
              </a:r>
              <a:r>
                <a:rPr lang="fr-FR" sz="1600" dirty="0" smtClean="0">
                  <a:latin typeface="+mj-lt"/>
                  <a:cs typeface="Arial" charset="0"/>
                </a:rPr>
                <a:t> use</a:t>
              </a:r>
              <a:endParaRPr lang="fr-FR" sz="1600" dirty="0">
                <a:latin typeface="+mj-lt"/>
                <a:ea typeface="Calibri" pitchFamily="34" charset="0"/>
                <a:cs typeface="Times New Roman" pitchFamily="18" charset="0"/>
              </a:endParaRPr>
            </a:p>
          </p:txBody>
        </p:sp>
        <p:sp>
          <p:nvSpPr>
            <p:cNvPr id="31" name="Rectangle à coins arrondis 30"/>
            <p:cNvSpPr/>
            <p:nvPr/>
          </p:nvSpPr>
          <p:spPr>
            <a:xfrm>
              <a:off x="2481263" y="4221163"/>
              <a:ext cx="722312" cy="612775"/>
            </a:xfrm>
            <a:prstGeom prst="wedgeRoundRectCallout">
              <a:avLst>
                <a:gd name="adj1" fmla="val -44444"/>
                <a:gd name="adj2" fmla="val -97118"/>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sz="1200" dirty="0" smtClean="0">
                  <a:latin typeface="Calibri (Corps)"/>
                </a:rPr>
                <a:t>Drink the glue</a:t>
              </a:r>
              <a:endParaRPr lang="fr-FR" sz="1200" dirty="0">
                <a:latin typeface="Calibri (Corps)"/>
              </a:endParaRPr>
            </a:p>
          </p:txBody>
        </p:sp>
        <p:sp>
          <p:nvSpPr>
            <p:cNvPr id="32" name="Rectangle à coins arrondis 31"/>
            <p:cNvSpPr/>
            <p:nvPr/>
          </p:nvSpPr>
          <p:spPr>
            <a:xfrm>
              <a:off x="3924300" y="4221163"/>
              <a:ext cx="722313" cy="612775"/>
            </a:xfrm>
            <a:prstGeom prst="wedgeRoundRectCallout">
              <a:avLst>
                <a:gd name="adj1" fmla="val -31257"/>
                <a:gd name="adj2" fmla="val -97118"/>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sz="1200" dirty="0" err="1" smtClean="0">
                  <a:latin typeface="Calibri (Corps)"/>
                </a:rPr>
                <a:t>Here</a:t>
              </a:r>
              <a:endParaRPr lang="fr-FR" sz="1200" dirty="0">
                <a:latin typeface="Calibri (Corps)"/>
              </a:endParaRPr>
            </a:p>
          </p:txBody>
        </p:sp>
        <p:sp>
          <p:nvSpPr>
            <p:cNvPr id="33" name="Rectangle à coins arrondis 32"/>
            <p:cNvSpPr/>
            <p:nvPr/>
          </p:nvSpPr>
          <p:spPr>
            <a:xfrm>
              <a:off x="5292725" y="4221163"/>
              <a:ext cx="722313" cy="612775"/>
            </a:xfrm>
            <a:prstGeom prst="wedgeRoundRectCallout">
              <a:avLst>
                <a:gd name="adj1" fmla="val -44444"/>
                <a:gd name="adj2" fmla="val -97118"/>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sz="1200" dirty="0" smtClean="0">
                  <a:latin typeface="Calibri (Corps)"/>
                </a:rPr>
                <a:t>Drink</a:t>
              </a:r>
              <a:endParaRPr lang="fr-FR" sz="1200" dirty="0">
                <a:latin typeface="Calibri (Corps)"/>
              </a:endParaRPr>
            </a:p>
          </p:txBody>
        </p:sp>
        <p:sp>
          <p:nvSpPr>
            <p:cNvPr id="34" name="Rectangle à coins arrondis 33"/>
            <p:cNvSpPr/>
            <p:nvPr/>
          </p:nvSpPr>
          <p:spPr>
            <a:xfrm>
              <a:off x="6588125" y="4221163"/>
              <a:ext cx="841375" cy="612775"/>
            </a:xfrm>
            <a:prstGeom prst="wedgeRoundRectCallout">
              <a:avLst>
                <a:gd name="adj1" fmla="val -33123"/>
                <a:gd name="adj2" fmla="val -103336"/>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sz="1200" dirty="0" smtClean="0">
                  <a:latin typeface="Calibri (Corps)"/>
                </a:rPr>
                <a:t>Drink the baby </a:t>
              </a:r>
              <a:r>
                <a:rPr lang="fr-FR" sz="1200" dirty="0" err="1" smtClean="0">
                  <a:latin typeface="Calibri (Corps)"/>
                </a:rPr>
                <a:t>bottle</a:t>
              </a:r>
              <a:endParaRPr lang="fr-FR" sz="1200" dirty="0">
                <a:latin typeface="Calibri (Corps)"/>
              </a:endParaRPr>
            </a:p>
          </p:txBody>
        </p:sp>
        <p:sp>
          <p:nvSpPr>
            <p:cNvPr id="35" name="Rectangle à coins arrondis 34"/>
            <p:cNvSpPr/>
            <p:nvPr/>
          </p:nvSpPr>
          <p:spPr>
            <a:xfrm>
              <a:off x="7637463" y="4256088"/>
              <a:ext cx="895350" cy="612775"/>
            </a:xfrm>
            <a:prstGeom prst="wedgeRoundRectCallout">
              <a:avLst>
                <a:gd name="adj1" fmla="val 22620"/>
                <a:gd name="adj2" fmla="val -94479"/>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sz="1200" dirty="0" smtClean="0">
                  <a:latin typeface="Calibri (Corps)"/>
                </a:rPr>
                <a:t>The baby-</a:t>
              </a:r>
              <a:r>
                <a:rPr lang="fr-FR" sz="1200" dirty="0" err="1" smtClean="0">
                  <a:latin typeface="Calibri (Corps)"/>
                </a:rPr>
                <a:t>bottle</a:t>
              </a:r>
              <a:r>
                <a:rPr lang="fr-FR" sz="1200" dirty="0" smtClean="0">
                  <a:latin typeface="Calibri (Corps)"/>
                </a:rPr>
                <a:t>!</a:t>
              </a:r>
              <a:endParaRPr lang="fr-FR" sz="1200" dirty="0">
                <a:latin typeface="Calibri (Corps)"/>
              </a:endParaRPr>
            </a:p>
          </p:txBody>
        </p:sp>
      </p:grpSp>
    </p:spTree>
    <p:extLst>
      <p:ext uri="{BB962C8B-B14F-4D97-AF65-F5344CB8AC3E}">
        <p14:creationId xmlns:p14="http://schemas.microsoft.com/office/powerpoint/2010/main" val="3849894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286027" y="476672"/>
            <a:ext cx="8822477" cy="529326"/>
          </a:xfrm>
          <a:prstGeom prst="rect">
            <a:avLst/>
          </a:prstGeom>
          <a:noFill/>
          <a:ln cap="sq">
            <a:noFill/>
          </a:ln>
          <a:effec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dirty="0" smtClean="0"/>
              <a:t>6. </a:t>
            </a:r>
            <a:r>
              <a:rPr lang="fr-FR" dirty="0" err="1" smtClean="0"/>
              <a:t>Results</a:t>
            </a:r>
            <a:r>
              <a:rPr lang="fr-FR" dirty="0" smtClean="0"/>
              <a:t> : Free </a:t>
            </a:r>
            <a:r>
              <a:rPr lang="fr-FR" dirty="0" err="1" smtClean="0"/>
              <a:t>play</a:t>
            </a:r>
            <a:r>
              <a:rPr lang="fr-FR" dirty="0" smtClean="0"/>
              <a:t> </a:t>
            </a:r>
            <a:r>
              <a:rPr lang="fr-FR" sz="2800" dirty="0" smtClean="0"/>
              <a:t>(no </a:t>
            </a:r>
            <a:r>
              <a:rPr lang="fr-FR" sz="2800" dirty="0" err="1" smtClean="0"/>
              <a:t>constraint</a:t>
            </a:r>
            <a:r>
              <a:rPr lang="fr-FR" sz="2800" dirty="0" smtClean="0"/>
              <a:t>)</a:t>
            </a:r>
            <a:endParaRPr lang="fr-FR" sz="2800" dirty="0">
              <a:solidFill>
                <a:schemeClr val="tx1"/>
              </a:solidFill>
            </a:endParaRPr>
          </a:p>
          <a:p>
            <a:pPr algn="l"/>
            <a:r>
              <a:rPr lang="fr-FR" sz="4000" dirty="0" smtClean="0">
                <a:solidFill>
                  <a:schemeClr val="tx1"/>
                </a:solidFill>
                <a:latin typeface="Arial" pitchFamily="34" charset="0"/>
                <a:cs typeface="Arial" pitchFamily="34" charset="0"/>
              </a:rPr>
              <a:t> </a:t>
            </a:r>
            <a:endParaRPr lang="fr-FR" sz="2800" dirty="0">
              <a:solidFill>
                <a:schemeClr val="tx1"/>
              </a:solidFill>
            </a:endParaRPr>
          </a:p>
        </p:txBody>
      </p:sp>
      <p:sp>
        <p:nvSpPr>
          <p:cNvPr id="4" name="Espace réservé du numéro de diapositive 3"/>
          <p:cNvSpPr>
            <a:spLocks noGrp="1"/>
          </p:cNvSpPr>
          <p:nvPr>
            <p:ph type="sldNum" sz="quarter" idx="12"/>
          </p:nvPr>
        </p:nvSpPr>
        <p:spPr/>
        <p:txBody>
          <a:bodyPr/>
          <a:lstStyle/>
          <a:p>
            <a:fld id="{A974EF24-2ACC-4FAC-B2BF-2F014BB3EBFC}" type="slidenum">
              <a:rPr lang="fr-FR" smtClean="0"/>
              <a:t>9</a:t>
            </a:fld>
            <a:endParaRPr lang="fr-FR" dirty="0"/>
          </a:p>
        </p:txBody>
      </p:sp>
      <p:sp>
        <p:nvSpPr>
          <p:cNvPr id="6" name="Titre 1"/>
          <p:cNvSpPr txBox="1">
            <a:spLocks/>
          </p:cNvSpPr>
          <p:nvPr/>
        </p:nvSpPr>
        <p:spPr>
          <a:xfrm>
            <a:off x="457200" y="1196661"/>
            <a:ext cx="8291264" cy="511285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72000" tIns="45720" rIns="7200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fr-FR" sz="3200" dirty="0" err="1" smtClean="0">
                <a:solidFill>
                  <a:srgbClr val="FF0000"/>
                </a:solidFill>
              </a:rPr>
              <a:t>Mean</a:t>
            </a:r>
            <a:r>
              <a:rPr lang="fr-FR" sz="3200" dirty="0" smtClean="0">
                <a:solidFill>
                  <a:srgbClr val="FF0000"/>
                </a:solidFill>
              </a:rPr>
              <a:t> </a:t>
            </a:r>
            <a:r>
              <a:rPr lang="fr-FR" sz="3200" dirty="0" err="1" smtClean="0">
                <a:solidFill>
                  <a:srgbClr val="FF0000"/>
                </a:solidFill>
              </a:rPr>
              <a:t>number</a:t>
            </a:r>
            <a:r>
              <a:rPr lang="fr-FR" sz="3200" dirty="0" smtClean="0">
                <a:solidFill>
                  <a:srgbClr val="FF0000"/>
                </a:solidFill>
              </a:rPr>
              <a:t> of </a:t>
            </a:r>
            <a:r>
              <a:rPr lang="fr-FR" sz="3200" dirty="0" err="1" smtClean="0">
                <a:solidFill>
                  <a:srgbClr val="FF0000"/>
                </a:solidFill>
              </a:rPr>
              <a:t>substituted</a:t>
            </a:r>
            <a:r>
              <a:rPr lang="fr-FR" sz="3200" dirty="0" smtClean="0">
                <a:solidFill>
                  <a:srgbClr val="FF0000"/>
                </a:solidFill>
              </a:rPr>
              <a:t> uses</a:t>
            </a:r>
          </a:p>
          <a:p>
            <a:pPr algn="l"/>
            <a:endParaRPr lang="fr-FR" sz="3200" dirty="0" smtClean="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endParaRPr lang="fr-FR" sz="3200" dirty="0">
              <a:solidFill>
                <a:srgbClr val="FF0000"/>
              </a:solidFill>
            </a:endParaRPr>
          </a:p>
          <a:p>
            <a:pPr algn="l"/>
            <a:endParaRPr lang="fr-FR" sz="3200" dirty="0" smtClean="0">
              <a:solidFill>
                <a:srgbClr val="FF0000"/>
              </a:solidFill>
            </a:endParaRPr>
          </a:p>
          <a:p>
            <a:pPr algn="l"/>
            <a:r>
              <a:rPr lang="fr-FR" sz="2800" dirty="0">
                <a:solidFill>
                  <a:schemeClr val="tx1"/>
                </a:solidFill>
              </a:rPr>
              <a:t>No </a:t>
            </a:r>
            <a:r>
              <a:rPr lang="fr-FR" sz="2800" dirty="0" err="1" smtClean="0">
                <a:solidFill>
                  <a:schemeClr val="tx1"/>
                </a:solidFill>
              </a:rPr>
              <a:t>difference</a:t>
            </a:r>
            <a:r>
              <a:rPr lang="fr-FR" sz="2800" dirty="0" smtClean="0">
                <a:solidFill>
                  <a:schemeClr val="tx1"/>
                </a:solidFill>
              </a:rPr>
              <a:t> </a:t>
            </a:r>
            <a:r>
              <a:rPr lang="fr-FR" sz="2800" dirty="0" err="1">
                <a:solidFill>
                  <a:schemeClr val="tx1"/>
                </a:solidFill>
              </a:rPr>
              <a:t>between</a:t>
            </a:r>
            <a:r>
              <a:rPr lang="fr-FR" sz="2800" dirty="0">
                <a:solidFill>
                  <a:schemeClr val="tx1"/>
                </a:solidFill>
              </a:rPr>
              <a:t> </a:t>
            </a:r>
            <a:r>
              <a:rPr lang="fr-FR" sz="2800" dirty="0" err="1">
                <a:solidFill>
                  <a:schemeClr val="tx1"/>
                </a:solidFill>
              </a:rPr>
              <a:t>age</a:t>
            </a:r>
            <a:r>
              <a:rPr lang="fr-FR" sz="2800" dirty="0">
                <a:solidFill>
                  <a:schemeClr val="tx1"/>
                </a:solidFill>
              </a:rPr>
              <a:t> </a:t>
            </a:r>
            <a:r>
              <a:rPr lang="fr-FR" sz="2800" dirty="0" smtClean="0">
                <a:solidFill>
                  <a:schemeClr val="tx1"/>
                </a:solidFill>
              </a:rPr>
              <a:t>groups</a:t>
            </a:r>
            <a:endParaRPr lang="fr-FR" sz="2800" dirty="0" smtClean="0">
              <a:solidFill>
                <a:srgbClr val="FF0000"/>
              </a:solidFill>
            </a:endParaRPr>
          </a:p>
          <a:p>
            <a:pPr algn="l">
              <a:buFont typeface="Wingdings" pitchFamily="2" charset="2"/>
              <a:buChar char="Ø"/>
              <a:defRPr/>
            </a:pPr>
            <a:endParaRPr lang="fr-FR" sz="1200" dirty="0" smtClean="0">
              <a:solidFill>
                <a:srgbClr val="FF4343"/>
              </a:solidFill>
              <a:cs typeface="Arial" pitchFamily="34" charset="0"/>
            </a:endParaRPr>
          </a:p>
        </p:txBody>
      </p:sp>
      <p:cxnSp>
        <p:nvCxnSpPr>
          <p:cNvPr id="10" name="Connecteur droit 9"/>
          <p:cNvCxnSpPr/>
          <p:nvPr/>
        </p:nvCxnSpPr>
        <p:spPr>
          <a:xfrm>
            <a:off x="395536" y="1124744"/>
            <a:ext cx="8352928" cy="0"/>
          </a:xfrm>
          <a:prstGeom prst="line">
            <a:avLst/>
          </a:prstGeom>
          <a:ln w="31750">
            <a:solidFill>
              <a:srgbClr val="FB7D7D"/>
            </a:solidFill>
          </a:ln>
        </p:spPr>
        <p:style>
          <a:lnRef idx="1">
            <a:schemeClr val="accent1"/>
          </a:lnRef>
          <a:fillRef idx="0">
            <a:schemeClr val="accent1"/>
          </a:fillRef>
          <a:effectRef idx="0">
            <a:schemeClr val="accent1"/>
          </a:effectRef>
          <a:fontRef idx="minor">
            <a:schemeClr val="tx1"/>
          </a:fontRef>
        </p:style>
      </p:cxnSp>
      <p:graphicFrame>
        <p:nvGraphicFramePr>
          <p:cNvPr id="17" name="Graphique 4"/>
          <p:cNvGraphicFramePr>
            <a:graphicFrameLocks/>
          </p:cNvGraphicFramePr>
          <p:nvPr>
            <p:extLst>
              <p:ext uri="{D42A27DB-BD31-4B8C-83A1-F6EECF244321}">
                <p14:modId xmlns:p14="http://schemas.microsoft.com/office/powerpoint/2010/main" val="4021152434"/>
              </p:ext>
            </p:extLst>
          </p:nvPr>
        </p:nvGraphicFramePr>
        <p:xfrm>
          <a:off x="251367" y="2060849"/>
          <a:ext cx="7880350" cy="36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2372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22434</TotalTime>
  <Words>2168</Words>
  <Application>Microsoft Office PowerPoint</Application>
  <PresentationFormat>Affichage à l'écran (4:3)</PresentationFormat>
  <Paragraphs>347</Paragraphs>
  <Slides>20</Slides>
  <Notes>18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Calibri</vt:lpstr>
      <vt:lpstr>Calibri (Corps)</vt:lpstr>
      <vt:lpstr>Symbol</vt:lpstr>
      <vt:lpstr>Times New Roman</vt:lpstr>
      <vt:lpstr>Verdana</vt:lpstr>
      <vt:lpstr>Wingdings</vt:lpstr>
      <vt:lpstr>Thème Office</vt:lpstr>
      <vt:lpstr>Audrey Barthélémy-Musso &amp; Valérie Tartas k University of Toulouse II- France Octogone-ECCD Laboratory  h   European Conference of Developmental Psychology Lausanne – 2013, 4th september 2013</vt:lpstr>
      <vt:lpstr>Présentation PowerPoint</vt:lpstr>
      <vt:lpstr>Présentation PowerPoint</vt:lpstr>
      <vt:lpstr>Development of symbolic uses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Thank you for your attention</vt:lpstr>
      <vt:lpstr>Présentation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Doctorat de l’université de Toulouse</dc:title>
  <dc:creator>delrieu</dc:creator>
  <cp:lastModifiedBy>Audrey barthelemy</cp:lastModifiedBy>
  <cp:revision>518</cp:revision>
  <dcterms:created xsi:type="dcterms:W3CDTF">2012-08-16T08:08:49Z</dcterms:created>
  <dcterms:modified xsi:type="dcterms:W3CDTF">2013-09-04T14:14:11Z</dcterms:modified>
</cp:coreProperties>
</file>