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2.xml" ContentType="application/vnd.openxmlformats-officedocument.drawingml.chart+xml"/>
  <Override PartName="/ppt/drawings/drawing1.xml" ContentType="application/vnd.openxmlformats-officedocument.drawingml.chartshapes+xml"/>
  <Override PartName="/ppt/notesSlides/notesSlide14.xml" ContentType="application/vnd.openxmlformats-officedocument.presentationml.notesSlide+xml"/>
  <Override PartName="/ppt/charts/chart3.xml" ContentType="application/vnd.openxmlformats-officedocument.drawingml.chart+xml"/>
  <Override PartName="/ppt/notesSlides/notesSlide15.xml" ContentType="application/vnd.openxmlformats-officedocument.presentationml.notesSlide+xml"/>
  <Override PartName="/ppt/charts/chart4.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4274" r:id="rId1"/>
  </p:sldMasterIdLst>
  <p:notesMasterIdLst>
    <p:notesMasterId r:id="rId25"/>
  </p:notesMasterIdLst>
  <p:sldIdLst>
    <p:sldId id="256" r:id="rId2"/>
    <p:sldId id="293" r:id="rId3"/>
    <p:sldId id="288" r:id="rId4"/>
    <p:sldId id="290" r:id="rId5"/>
    <p:sldId id="259" r:id="rId6"/>
    <p:sldId id="281" r:id="rId7"/>
    <p:sldId id="294" r:id="rId8"/>
    <p:sldId id="282" r:id="rId9"/>
    <p:sldId id="269" r:id="rId10"/>
    <p:sldId id="261" r:id="rId11"/>
    <p:sldId id="260" r:id="rId12"/>
    <p:sldId id="276" r:id="rId13"/>
    <p:sldId id="274" r:id="rId14"/>
    <p:sldId id="270" r:id="rId15"/>
    <p:sldId id="275" r:id="rId16"/>
    <p:sldId id="271" r:id="rId17"/>
    <p:sldId id="272" r:id="rId18"/>
    <p:sldId id="277" r:id="rId19"/>
    <p:sldId id="273" r:id="rId20"/>
    <p:sldId id="278" r:id="rId21"/>
    <p:sldId id="279" r:id="rId22"/>
    <p:sldId id="280" r:id="rId23"/>
    <p:sldId id="287" r:id="rId2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CC"/>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4" autoAdjust="0"/>
    <p:restoredTop sz="93617" autoAdjust="0"/>
  </p:normalViewPr>
  <p:slideViewPr>
    <p:cSldViewPr>
      <p:cViewPr>
        <p:scale>
          <a:sx n="80" d="100"/>
          <a:sy n="80" d="100"/>
        </p:scale>
        <p:origin x="-1272" y="-24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Feuille_de_calcul_Microsoft_Excel1.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Feuille_de_calcul_Microsoft_Excel2.xlsx"/></Relationships>
</file>

<file path=ppt/charts/_rels/chart3.xml.rels><?xml version="1.0" encoding="UTF-8" standalone="yes"?>
<Relationships xmlns="http://schemas.openxmlformats.org/package/2006/relationships"><Relationship Id="rId1" Type="http://schemas.openxmlformats.org/officeDocument/2006/relationships/package" Target="../embeddings/Feuille_de_calcul_Microsoft_Excel3.xlsx"/></Relationships>
</file>

<file path=ppt/charts/_rels/chart4.xml.rels><?xml version="1.0" encoding="UTF-8" standalone="yes"?>
<Relationships xmlns="http://schemas.openxmlformats.org/package/2006/relationships"><Relationship Id="rId1" Type="http://schemas.openxmlformats.org/officeDocument/2006/relationships/oleObject" Target="Graphique%20dans%20Microsoft%20Word"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1"/>
    <c:plotArea>
      <c:layout/>
      <c:barChart>
        <c:barDir val="col"/>
        <c:grouping val="clustered"/>
        <c:varyColors val="0"/>
        <c:ser>
          <c:idx val="0"/>
          <c:order val="0"/>
          <c:tx>
            <c:strRef>
              <c:f>Feuil1!$B$1</c:f>
              <c:strCache>
                <c:ptCount val="1"/>
                <c:pt idx="0">
                  <c:v>CSR</c:v>
                </c:pt>
              </c:strCache>
            </c:strRef>
          </c:tx>
          <c:invertIfNegative val="0"/>
          <c:dLbls>
            <c:showLegendKey val="0"/>
            <c:showVal val="1"/>
            <c:showCatName val="0"/>
            <c:showSerName val="0"/>
            <c:showPercent val="0"/>
            <c:showBubbleSize val="0"/>
            <c:showLeaderLines val="0"/>
          </c:dLbls>
          <c:cat>
            <c:strRef>
              <c:f>Feuil1!$A$2:$A$5</c:f>
              <c:strCache>
                <c:ptCount val="4"/>
                <c:pt idx="0">
                  <c:v>3 ans</c:v>
                </c:pt>
                <c:pt idx="1">
                  <c:v>4 ans</c:v>
                </c:pt>
                <c:pt idx="2">
                  <c:v>5 ans</c:v>
                </c:pt>
                <c:pt idx="3">
                  <c:v>7 ans</c:v>
                </c:pt>
              </c:strCache>
            </c:strRef>
          </c:cat>
          <c:val>
            <c:numRef>
              <c:f>Feuil1!$B$2:$B$5</c:f>
              <c:numCache>
                <c:formatCode>General</c:formatCode>
                <c:ptCount val="4"/>
                <c:pt idx="0">
                  <c:v>8</c:v>
                </c:pt>
                <c:pt idx="1">
                  <c:v>7</c:v>
                </c:pt>
                <c:pt idx="2">
                  <c:v>11</c:v>
                </c:pt>
                <c:pt idx="3">
                  <c:v>12</c:v>
                </c:pt>
              </c:numCache>
            </c:numRef>
          </c:val>
        </c:ser>
        <c:dLbls>
          <c:showLegendKey val="0"/>
          <c:showVal val="0"/>
          <c:showCatName val="0"/>
          <c:showSerName val="0"/>
          <c:showPercent val="0"/>
          <c:showBubbleSize val="0"/>
        </c:dLbls>
        <c:gapWidth val="150"/>
        <c:axId val="30694400"/>
        <c:axId val="30712576"/>
      </c:barChart>
      <c:catAx>
        <c:axId val="30694400"/>
        <c:scaling>
          <c:orientation val="minMax"/>
        </c:scaling>
        <c:delete val="0"/>
        <c:axPos val="b"/>
        <c:majorTickMark val="out"/>
        <c:minorTickMark val="none"/>
        <c:tickLblPos val="nextTo"/>
        <c:crossAx val="30712576"/>
        <c:crosses val="autoZero"/>
        <c:auto val="1"/>
        <c:lblAlgn val="ctr"/>
        <c:lblOffset val="100"/>
        <c:noMultiLvlLbl val="0"/>
      </c:catAx>
      <c:valAx>
        <c:axId val="30712576"/>
        <c:scaling>
          <c:orientation val="minMax"/>
          <c:max val="12"/>
        </c:scaling>
        <c:delete val="0"/>
        <c:axPos val="l"/>
        <c:majorGridlines/>
        <c:title>
          <c:tx>
            <c:rich>
              <a:bodyPr rot="-5400000" vert="horz"/>
              <a:lstStyle/>
              <a:p>
                <a:pPr>
                  <a:defRPr sz="1200"/>
                </a:pPr>
                <a:r>
                  <a:rPr lang="fr-FR" sz="1200" dirty="0" err="1" smtClean="0"/>
                  <a:t>Number</a:t>
                </a:r>
                <a:r>
                  <a:rPr lang="fr-FR" sz="1200" baseline="0" dirty="0" smtClean="0"/>
                  <a:t> of </a:t>
                </a:r>
                <a:r>
                  <a:rPr lang="fr-FR" sz="1200" baseline="0" dirty="0" err="1" smtClean="0"/>
                  <a:t>dyads</a:t>
                </a:r>
                <a:endParaRPr lang="fr-FR" sz="1200" dirty="0"/>
              </a:p>
            </c:rich>
          </c:tx>
          <c:layout/>
          <c:overlay val="0"/>
        </c:title>
        <c:numFmt formatCode="General" sourceLinked="1"/>
        <c:majorTickMark val="out"/>
        <c:minorTickMark val="none"/>
        <c:tickLblPos val="nextTo"/>
        <c:crossAx val="30694400"/>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34"/>
    </mc:Choice>
    <mc:Fallback>
      <c:style val="34"/>
    </mc:Fallback>
  </mc:AlternateContent>
  <c:chart>
    <c:autoTitleDeleted val="0"/>
    <c:plotArea>
      <c:layout>
        <c:manualLayout>
          <c:layoutTarget val="inner"/>
          <c:xMode val="edge"/>
          <c:yMode val="edge"/>
          <c:x val="0.13063534607265859"/>
          <c:y val="8.0409055078536254E-2"/>
          <c:w val="0.71298564048439061"/>
          <c:h val="0.72175424071046779"/>
        </c:manualLayout>
      </c:layout>
      <c:barChart>
        <c:barDir val="col"/>
        <c:grouping val="clustered"/>
        <c:varyColors val="0"/>
        <c:ser>
          <c:idx val="0"/>
          <c:order val="0"/>
          <c:tx>
            <c:strRef>
              <c:f>Feuil1!$B$1</c:f>
              <c:strCache>
                <c:ptCount val="1"/>
                <c:pt idx="0">
                  <c:v>3 y.o.</c:v>
                </c:pt>
              </c:strCache>
            </c:strRef>
          </c:tx>
          <c:invertIfNegative val="0"/>
          <c:cat>
            <c:strRef>
              <c:f>Feuil1!$A$2:$A$6</c:f>
              <c:strCache>
                <c:ptCount val="5"/>
                <c:pt idx="0">
                  <c:v>Sub+verbal</c:v>
                </c:pt>
                <c:pt idx="1">
                  <c:v>Sub+voc</c:v>
                </c:pt>
                <c:pt idx="2">
                  <c:v>Sub only</c:v>
                </c:pt>
                <c:pt idx="3">
                  <c:v>Verbal only</c:v>
                </c:pt>
                <c:pt idx="4">
                  <c:v>Sub Conv</c:v>
                </c:pt>
              </c:strCache>
            </c:strRef>
          </c:cat>
          <c:val>
            <c:numRef>
              <c:f>Feuil1!$B$2:$B$6</c:f>
              <c:numCache>
                <c:formatCode>General</c:formatCode>
                <c:ptCount val="5"/>
                <c:pt idx="0">
                  <c:v>0.25</c:v>
                </c:pt>
                <c:pt idx="1">
                  <c:v>2</c:v>
                </c:pt>
                <c:pt idx="2">
                  <c:v>5.25</c:v>
                </c:pt>
                <c:pt idx="3">
                  <c:v>0</c:v>
                </c:pt>
                <c:pt idx="4">
                  <c:v>1.1299999999999999</c:v>
                </c:pt>
              </c:numCache>
            </c:numRef>
          </c:val>
        </c:ser>
        <c:ser>
          <c:idx val="1"/>
          <c:order val="1"/>
          <c:tx>
            <c:strRef>
              <c:f>Feuil1!$C$1</c:f>
              <c:strCache>
                <c:ptCount val="1"/>
                <c:pt idx="0">
                  <c:v>4 y.o.</c:v>
                </c:pt>
              </c:strCache>
            </c:strRef>
          </c:tx>
          <c:invertIfNegative val="0"/>
          <c:cat>
            <c:strRef>
              <c:f>Feuil1!$A$2:$A$6</c:f>
              <c:strCache>
                <c:ptCount val="5"/>
                <c:pt idx="0">
                  <c:v>Sub+verbal</c:v>
                </c:pt>
                <c:pt idx="1">
                  <c:v>Sub+voc</c:v>
                </c:pt>
                <c:pt idx="2">
                  <c:v>Sub only</c:v>
                </c:pt>
                <c:pt idx="3">
                  <c:v>Verbal only</c:v>
                </c:pt>
                <c:pt idx="4">
                  <c:v>Sub Conv</c:v>
                </c:pt>
              </c:strCache>
            </c:strRef>
          </c:cat>
          <c:val>
            <c:numRef>
              <c:f>Feuil1!$C$2:$C$6</c:f>
              <c:numCache>
                <c:formatCode>General</c:formatCode>
                <c:ptCount val="5"/>
                <c:pt idx="0">
                  <c:v>1.57</c:v>
                </c:pt>
                <c:pt idx="1">
                  <c:v>1.1399999999999999</c:v>
                </c:pt>
                <c:pt idx="2">
                  <c:v>9.86</c:v>
                </c:pt>
                <c:pt idx="3">
                  <c:v>0.86</c:v>
                </c:pt>
                <c:pt idx="4">
                  <c:v>4.43</c:v>
                </c:pt>
              </c:numCache>
            </c:numRef>
          </c:val>
        </c:ser>
        <c:ser>
          <c:idx val="2"/>
          <c:order val="2"/>
          <c:tx>
            <c:strRef>
              <c:f>Feuil1!$D$1</c:f>
              <c:strCache>
                <c:ptCount val="1"/>
                <c:pt idx="0">
                  <c:v>5 y.o.</c:v>
                </c:pt>
              </c:strCache>
            </c:strRef>
          </c:tx>
          <c:invertIfNegative val="0"/>
          <c:cat>
            <c:strRef>
              <c:f>Feuil1!$A$2:$A$6</c:f>
              <c:strCache>
                <c:ptCount val="5"/>
                <c:pt idx="0">
                  <c:v>Sub+verbal</c:v>
                </c:pt>
                <c:pt idx="1">
                  <c:v>Sub+voc</c:v>
                </c:pt>
                <c:pt idx="2">
                  <c:v>Sub only</c:v>
                </c:pt>
                <c:pt idx="3">
                  <c:v>Verbal only</c:v>
                </c:pt>
                <c:pt idx="4">
                  <c:v>Sub Conv</c:v>
                </c:pt>
              </c:strCache>
            </c:strRef>
          </c:cat>
          <c:val>
            <c:numRef>
              <c:f>Feuil1!$D$2:$D$6</c:f>
              <c:numCache>
                <c:formatCode>General</c:formatCode>
                <c:ptCount val="5"/>
                <c:pt idx="0">
                  <c:v>3.82</c:v>
                </c:pt>
                <c:pt idx="1">
                  <c:v>1.27</c:v>
                </c:pt>
                <c:pt idx="2">
                  <c:v>13.64</c:v>
                </c:pt>
                <c:pt idx="3">
                  <c:v>1.0900000000000001</c:v>
                </c:pt>
                <c:pt idx="4">
                  <c:v>0.73</c:v>
                </c:pt>
              </c:numCache>
            </c:numRef>
          </c:val>
        </c:ser>
        <c:ser>
          <c:idx val="3"/>
          <c:order val="3"/>
          <c:tx>
            <c:strRef>
              <c:f>Feuil1!$E$1</c:f>
              <c:strCache>
                <c:ptCount val="1"/>
                <c:pt idx="0">
                  <c:v>7 y.o.</c:v>
                </c:pt>
              </c:strCache>
            </c:strRef>
          </c:tx>
          <c:invertIfNegative val="0"/>
          <c:cat>
            <c:strRef>
              <c:f>Feuil1!$A$2:$A$6</c:f>
              <c:strCache>
                <c:ptCount val="5"/>
                <c:pt idx="0">
                  <c:v>Sub+verbal</c:v>
                </c:pt>
                <c:pt idx="1">
                  <c:v>Sub+voc</c:v>
                </c:pt>
                <c:pt idx="2">
                  <c:v>Sub only</c:v>
                </c:pt>
                <c:pt idx="3">
                  <c:v>Verbal only</c:v>
                </c:pt>
                <c:pt idx="4">
                  <c:v>Sub Conv</c:v>
                </c:pt>
              </c:strCache>
            </c:strRef>
          </c:cat>
          <c:val>
            <c:numRef>
              <c:f>Feuil1!$E$2:$E$6</c:f>
              <c:numCache>
                <c:formatCode>General</c:formatCode>
                <c:ptCount val="5"/>
                <c:pt idx="0">
                  <c:v>20</c:v>
                </c:pt>
                <c:pt idx="1">
                  <c:v>2.5499999999999998</c:v>
                </c:pt>
                <c:pt idx="2">
                  <c:v>9.4499999999999993</c:v>
                </c:pt>
                <c:pt idx="3">
                  <c:v>6.36</c:v>
                </c:pt>
                <c:pt idx="4">
                  <c:v>0</c:v>
                </c:pt>
              </c:numCache>
            </c:numRef>
          </c:val>
        </c:ser>
        <c:dLbls>
          <c:showLegendKey val="0"/>
          <c:showVal val="0"/>
          <c:showCatName val="0"/>
          <c:showSerName val="0"/>
          <c:showPercent val="0"/>
          <c:showBubbleSize val="0"/>
        </c:dLbls>
        <c:gapWidth val="150"/>
        <c:axId val="37170176"/>
        <c:axId val="37180544"/>
      </c:barChart>
      <c:catAx>
        <c:axId val="37170176"/>
        <c:scaling>
          <c:orientation val="minMax"/>
        </c:scaling>
        <c:delete val="0"/>
        <c:axPos val="b"/>
        <c:title>
          <c:tx>
            <c:rich>
              <a:bodyPr/>
              <a:lstStyle/>
              <a:p>
                <a:pPr>
                  <a:defRPr/>
                </a:pPr>
                <a:r>
                  <a:rPr lang="fr-FR" dirty="0" err="1"/>
                  <a:t>Complexity</a:t>
                </a:r>
                <a:r>
                  <a:rPr lang="fr-FR" dirty="0"/>
                  <a:t> of </a:t>
                </a:r>
                <a:r>
                  <a:rPr lang="fr-FR" dirty="0" err="1"/>
                  <a:t>S</a:t>
                </a:r>
                <a:r>
                  <a:rPr lang="fr-FR" dirty="0" err="1" smtClean="0"/>
                  <a:t>ymbolic</a:t>
                </a:r>
                <a:r>
                  <a:rPr lang="fr-FR" dirty="0" smtClean="0"/>
                  <a:t> </a:t>
                </a:r>
                <a:r>
                  <a:rPr lang="fr-FR" dirty="0"/>
                  <a:t>U</a:t>
                </a:r>
                <a:r>
                  <a:rPr lang="fr-FR" dirty="0" smtClean="0"/>
                  <a:t>ses</a:t>
                </a:r>
                <a:endParaRPr lang="fr-FR" dirty="0"/>
              </a:p>
            </c:rich>
          </c:tx>
          <c:layout/>
          <c:overlay val="0"/>
        </c:title>
        <c:majorTickMark val="out"/>
        <c:minorTickMark val="none"/>
        <c:tickLblPos val="nextTo"/>
        <c:txPr>
          <a:bodyPr/>
          <a:lstStyle/>
          <a:p>
            <a:pPr>
              <a:defRPr sz="1500"/>
            </a:pPr>
            <a:endParaRPr lang="fr-FR"/>
          </a:p>
        </c:txPr>
        <c:crossAx val="37180544"/>
        <c:crosses val="autoZero"/>
        <c:auto val="1"/>
        <c:lblAlgn val="ctr"/>
        <c:lblOffset val="100"/>
        <c:noMultiLvlLbl val="0"/>
      </c:catAx>
      <c:valAx>
        <c:axId val="37180544"/>
        <c:scaling>
          <c:orientation val="minMax"/>
          <c:max val="20"/>
        </c:scaling>
        <c:delete val="0"/>
        <c:axPos val="l"/>
        <c:majorGridlines/>
        <c:title>
          <c:tx>
            <c:rich>
              <a:bodyPr rot="-5400000" vert="horz"/>
              <a:lstStyle/>
              <a:p>
                <a:pPr>
                  <a:defRPr/>
                </a:pPr>
                <a:r>
                  <a:rPr lang="fr-FR" dirty="0" err="1"/>
                  <a:t>Mean</a:t>
                </a:r>
                <a:r>
                  <a:rPr lang="fr-FR" dirty="0"/>
                  <a:t> </a:t>
                </a:r>
                <a:r>
                  <a:rPr lang="fr-FR" dirty="0" err="1"/>
                  <a:t>N</a:t>
                </a:r>
                <a:r>
                  <a:rPr lang="fr-FR" dirty="0" err="1" smtClean="0"/>
                  <a:t>umber</a:t>
                </a:r>
                <a:r>
                  <a:rPr lang="fr-FR" dirty="0" smtClean="0"/>
                  <a:t> </a:t>
                </a:r>
                <a:r>
                  <a:rPr lang="fr-FR" dirty="0"/>
                  <a:t>of </a:t>
                </a:r>
                <a:r>
                  <a:rPr lang="fr-FR" dirty="0" smtClean="0"/>
                  <a:t>Uses</a:t>
                </a:r>
                <a:endParaRPr lang="fr-FR" dirty="0"/>
              </a:p>
            </c:rich>
          </c:tx>
          <c:layout/>
          <c:overlay val="0"/>
        </c:title>
        <c:numFmt formatCode="General" sourceLinked="1"/>
        <c:majorTickMark val="out"/>
        <c:minorTickMark val="none"/>
        <c:tickLblPos val="nextTo"/>
        <c:crossAx val="37170176"/>
        <c:crosses val="autoZero"/>
        <c:crossBetween val="between"/>
      </c:valAx>
    </c:plotArea>
    <c:legend>
      <c:legendPos val="r"/>
      <c:layout/>
      <c:overlay val="0"/>
    </c:legend>
    <c:plotVisOnly val="1"/>
    <c:dispBlanksAs val="gap"/>
    <c:showDLblsOverMax val="0"/>
  </c:chart>
  <c:txPr>
    <a:bodyPr/>
    <a:lstStyle/>
    <a:p>
      <a:pPr>
        <a:defRPr sz="1800"/>
      </a:pPr>
      <a:endParaRPr lang="fr-FR"/>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34"/>
    </mc:Choice>
    <mc:Fallback>
      <c:style val="34"/>
    </mc:Fallback>
  </mc:AlternateContent>
  <c:chart>
    <c:autoTitleDeleted val="0"/>
    <c:plotArea>
      <c:layout/>
      <c:barChart>
        <c:barDir val="col"/>
        <c:grouping val="clustered"/>
        <c:varyColors val="0"/>
        <c:ser>
          <c:idx val="0"/>
          <c:order val="0"/>
          <c:tx>
            <c:strRef>
              <c:f>Feuil1!$B$1</c:f>
              <c:strCache>
                <c:ptCount val="1"/>
                <c:pt idx="0">
                  <c:v> Ambiguous objects</c:v>
                </c:pt>
              </c:strCache>
            </c:strRef>
          </c:tx>
          <c:invertIfNegative val="0"/>
          <c:cat>
            <c:strRef>
              <c:f>Feuil1!$A$2:$A$5</c:f>
              <c:strCache>
                <c:ptCount val="4"/>
                <c:pt idx="0">
                  <c:v>3 y.o.</c:v>
                </c:pt>
                <c:pt idx="1">
                  <c:v>4 y.o.</c:v>
                </c:pt>
                <c:pt idx="2">
                  <c:v>5 y.o.</c:v>
                </c:pt>
                <c:pt idx="3">
                  <c:v>7 y.o.</c:v>
                </c:pt>
              </c:strCache>
            </c:strRef>
          </c:cat>
          <c:val>
            <c:numRef>
              <c:f>Feuil1!$B$2:$B$5</c:f>
              <c:numCache>
                <c:formatCode>General</c:formatCode>
                <c:ptCount val="4"/>
                <c:pt idx="0">
                  <c:v>22.5</c:v>
                </c:pt>
                <c:pt idx="1">
                  <c:v>27.4</c:v>
                </c:pt>
                <c:pt idx="2">
                  <c:v>32.700000000000003</c:v>
                </c:pt>
                <c:pt idx="3">
                  <c:v>40</c:v>
                </c:pt>
              </c:numCache>
            </c:numRef>
          </c:val>
        </c:ser>
        <c:ser>
          <c:idx val="1"/>
          <c:order val="1"/>
          <c:tx>
            <c:strRef>
              <c:f>Feuil1!$C$1</c:f>
              <c:strCache>
                <c:ptCount val="1"/>
                <c:pt idx="0">
                  <c:v> Artifacts objects</c:v>
                </c:pt>
              </c:strCache>
            </c:strRef>
          </c:tx>
          <c:invertIfNegative val="0"/>
          <c:cat>
            <c:strRef>
              <c:f>Feuil1!$A$2:$A$5</c:f>
              <c:strCache>
                <c:ptCount val="4"/>
                <c:pt idx="0">
                  <c:v>3 y.o.</c:v>
                </c:pt>
                <c:pt idx="1">
                  <c:v>4 y.o.</c:v>
                </c:pt>
                <c:pt idx="2">
                  <c:v>5 y.o.</c:v>
                </c:pt>
                <c:pt idx="3">
                  <c:v>7 y.o.</c:v>
                </c:pt>
              </c:strCache>
            </c:strRef>
          </c:cat>
          <c:val>
            <c:numRef>
              <c:f>Feuil1!$C$2:$C$5</c:f>
              <c:numCache>
                <c:formatCode>General</c:formatCode>
                <c:ptCount val="4"/>
                <c:pt idx="0">
                  <c:v>27</c:v>
                </c:pt>
                <c:pt idx="1">
                  <c:v>29</c:v>
                </c:pt>
                <c:pt idx="2">
                  <c:v>33.799999999999997</c:v>
                </c:pt>
                <c:pt idx="3">
                  <c:v>41</c:v>
                </c:pt>
              </c:numCache>
            </c:numRef>
          </c:val>
        </c:ser>
        <c:dLbls>
          <c:showLegendKey val="0"/>
          <c:showVal val="0"/>
          <c:showCatName val="0"/>
          <c:showSerName val="0"/>
          <c:showPercent val="0"/>
          <c:showBubbleSize val="0"/>
        </c:dLbls>
        <c:gapWidth val="150"/>
        <c:axId val="36974976"/>
        <c:axId val="36976896"/>
      </c:barChart>
      <c:catAx>
        <c:axId val="36974976"/>
        <c:scaling>
          <c:orientation val="minMax"/>
        </c:scaling>
        <c:delete val="0"/>
        <c:axPos val="b"/>
        <c:title>
          <c:tx>
            <c:rich>
              <a:bodyPr/>
              <a:lstStyle/>
              <a:p>
                <a:pPr>
                  <a:defRPr/>
                </a:pPr>
                <a:r>
                  <a:rPr lang="fr-FR"/>
                  <a:t>Age</a:t>
                </a:r>
              </a:p>
            </c:rich>
          </c:tx>
          <c:layout/>
          <c:overlay val="0"/>
        </c:title>
        <c:majorTickMark val="out"/>
        <c:minorTickMark val="none"/>
        <c:tickLblPos val="nextTo"/>
        <c:crossAx val="36976896"/>
        <c:crosses val="autoZero"/>
        <c:auto val="1"/>
        <c:lblAlgn val="ctr"/>
        <c:lblOffset val="100"/>
        <c:noMultiLvlLbl val="0"/>
      </c:catAx>
      <c:valAx>
        <c:axId val="36976896"/>
        <c:scaling>
          <c:orientation val="minMax"/>
        </c:scaling>
        <c:delete val="0"/>
        <c:axPos val="l"/>
        <c:majorGridlines/>
        <c:title>
          <c:tx>
            <c:rich>
              <a:bodyPr rot="-5400000" vert="horz"/>
              <a:lstStyle/>
              <a:p>
                <a:pPr>
                  <a:defRPr/>
                </a:pPr>
                <a:r>
                  <a:rPr lang="fr-FR" dirty="0" err="1"/>
                  <a:t>Number</a:t>
                </a:r>
                <a:r>
                  <a:rPr lang="fr-FR" dirty="0"/>
                  <a:t> of </a:t>
                </a:r>
                <a:r>
                  <a:rPr lang="fr-FR" dirty="0" err="1"/>
                  <a:t>O</a:t>
                </a:r>
                <a:r>
                  <a:rPr lang="fr-FR" dirty="0" err="1" smtClean="0"/>
                  <a:t>bjects</a:t>
                </a:r>
                <a:r>
                  <a:rPr lang="fr-FR" dirty="0" smtClean="0"/>
                  <a:t> </a:t>
                </a:r>
                <a:r>
                  <a:rPr lang="fr-FR" dirty="0"/>
                  <a:t>U</a:t>
                </a:r>
                <a:r>
                  <a:rPr lang="fr-FR" dirty="0" smtClean="0"/>
                  <a:t>ses</a:t>
                </a:r>
                <a:endParaRPr lang="fr-FR" dirty="0"/>
              </a:p>
            </c:rich>
          </c:tx>
          <c:layout/>
          <c:overlay val="0"/>
        </c:title>
        <c:numFmt formatCode="General" sourceLinked="1"/>
        <c:majorTickMark val="out"/>
        <c:minorTickMark val="none"/>
        <c:tickLblPos val="nextTo"/>
        <c:crossAx val="36974976"/>
        <c:crosses val="autoZero"/>
        <c:crossBetween val="between"/>
      </c:valAx>
    </c:plotArea>
    <c:legend>
      <c:legendPos val="r"/>
      <c:layout>
        <c:manualLayout>
          <c:xMode val="edge"/>
          <c:yMode val="edge"/>
          <c:x val="0.72408131900688288"/>
          <c:y val="0.35592128652371957"/>
          <c:w val="0.26584043571878252"/>
          <c:h val="0.28815714920564384"/>
        </c:manualLayout>
      </c:layout>
      <c:overlay val="0"/>
      <c:txPr>
        <a:bodyPr/>
        <a:lstStyle/>
        <a:p>
          <a:pPr>
            <a:defRPr sz="1400"/>
          </a:pPr>
          <a:endParaRPr lang="fr-FR"/>
        </a:p>
      </c:txPr>
    </c:legend>
    <c:plotVisOnly val="1"/>
    <c:dispBlanksAs val="gap"/>
    <c:showDLblsOverMax val="0"/>
  </c:chart>
  <c:txPr>
    <a:bodyPr/>
    <a:lstStyle/>
    <a:p>
      <a:pPr>
        <a:defRPr sz="1800"/>
      </a:pPr>
      <a:endParaRPr lang="fr-F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'[Graphique dans Microsoft Word]Feuil1'!$B$1</c:f>
              <c:strCache>
                <c:ptCount val="1"/>
                <c:pt idx="0">
                  <c:v>Nombre d'usage</c:v>
                </c:pt>
              </c:strCache>
            </c:strRef>
          </c:tx>
          <c:invertIfNegative val="0"/>
          <c:cat>
            <c:strRef>
              <c:f>'[Graphique dans Microsoft Word]Feuil1'!$A$2:$A$5</c:f>
              <c:strCache>
                <c:ptCount val="4"/>
                <c:pt idx="0">
                  <c:v>3 ans</c:v>
                </c:pt>
                <c:pt idx="1">
                  <c:v>4 ans</c:v>
                </c:pt>
                <c:pt idx="2">
                  <c:v>5 ans</c:v>
                </c:pt>
                <c:pt idx="3">
                  <c:v>7 ans</c:v>
                </c:pt>
              </c:strCache>
            </c:strRef>
          </c:cat>
          <c:val>
            <c:numRef>
              <c:f>'[Graphique dans Microsoft Word]Feuil1'!$B$2:$B$5</c:f>
              <c:numCache>
                <c:formatCode>General</c:formatCode>
                <c:ptCount val="4"/>
                <c:pt idx="0">
                  <c:v>2.56</c:v>
                </c:pt>
                <c:pt idx="1">
                  <c:v>3</c:v>
                </c:pt>
                <c:pt idx="2">
                  <c:v>4.2300000000000004</c:v>
                </c:pt>
                <c:pt idx="3">
                  <c:v>5.04</c:v>
                </c:pt>
              </c:numCache>
            </c:numRef>
          </c:val>
        </c:ser>
        <c:dLbls>
          <c:showLegendKey val="0"/>
          <c:showVal val="0"/>
          <c:showCatName val="0"/>
          <c:showSerName val="0"/>
          <c:showPercent val="0"/>
          <c:showBubbleSize val="0"/>
        </c:dLbls>
        <c:gapWidth val="150"/>
        <c:axId val="59809792"/>
        <c:axId val="59811712"/>
      </c:barChart>
      <c:catAx>
        <c:axId val="59809792"/>
        <c:scaling>
          <c:orientation val="minMax"/>
        </c:scaling>
        <c:delete val="0"/>
        <c:axPos val="b"/>
        <c:title>
          <c:tx>
            <c:rich>
              <a:bodyPr/>
              <a:lstStyle/>
              <a:p>
                <a:pPr>
                  <a:defRPr/>
                </a:pPr>
                <a:r>
                  <a:rPr lang="fr-FR" dirty="0" smtClean="0"/>
                  <a:t>Age</a:t>
                </a:r>
                <a:endParaRPr lang="fr-FR" dirty="0"/>
              </a:p>
            </c:rich>
          </c:tx>
          <c:layout/>
          <c:overlay val="0"/>
        </c:title>
        <c:majorTickMark val="out"/>
        <c:minorTickMark val="none"/>
        <c:tickLblPos val="nextTo"/>
        <c:crossAx val="59811712"/>
        <c:crosses val="autoZero"/>
        <c:auto val="1"/>
        <c:lblAlgn val="ctr"/>
        <c:lblOffset val="100"/>
        <c:noMultiLvlLbl val="0"/>
      </c:catAx>
      <c:valAx>
        <c:axId val="59811712"/>
        <c:scaling>
          <c:orientation val="minMax"/>
        </c:scaling>
        <c:delete val="0"/>
        <c:axPos val="l"/>
        <c:majorGridlines/>
        <c:title>
          <c:tx>
            <c:rich>
              <a:bodyPr rot="-5400000" vert="horz"/>
              <a:lstStyle/>
              <a:p>
                <a:pPr>
                  <a:defRPr/>
                </a:pPr>
                <a:r>
                  <a:rPr lang="fr-FR" dirty="0" err="1" smtClean="0"/>
                  <a:t>Mean</a:t>
                </a:r>
                <a:r>
                  <a:rPr lang="fr-FR" dirty="0" smtClean="0"/>
                  <a:t> </a:t>
                </a:r>
                <a:r>
                  <a:rPr lang="fr-FR" dirty="0" err="1" smtClean="0"/>
                  <a:t>Number</a:t>
                </a:r>
                <a:r>
                  <a:rPr lang="fr-FR" dirty="0" smtClean="0"/>
                  <a:t> of </a:t>
                </a:r>
                <a:r>
                  <a:rPr lang="fr-FR" dirty="0" err="1" smtClean="0"/>
                  <a:t>Reinvested</a:t>
                </a:r>
                <a:r>
                  <a:rPr lang="fr-FR" baseline="0" dirty="0" smtClean="0"/>
                  <a:t> </a:t>
                </a:r>
                <a:r>
                  <a:rPr lang="fr-FR" baseline="0" dirty="0" err="1" smtClean="0"/>
                  <a:t>Objects</a:t>
                </a:r>
                <a:endParaRPr lang="fr-FR" dirty="0"/>
              </a:p>
            </c:rich>
          </c:tx>
          <c:layout>
            <c:manualLayout>
              <c:xMode val="edge"/>
              <c:yMode val="edge"/>
              <c:x val="3.0092592592592591E-2"/>
              <c:y val="0.14376166520851555"/>
            </c:manualLayout>
          </c:layout>
          <c:overlay val="0"/>
        </c:title>
        <c:numFmt formatCode="General" sourceLinked="1"/>
        <c:majorTickMark val="out"/>
        <c:minorTickMark val="none"/>
        <c:tickLblPos val="nextTo"/>
        <c:crossAx val="59809792"/>
        <c:crosses val="autoZero"/>
        <c:crossBetween val="between"/>
      </c:valAx>
    </c:plotArea>
    <c:plotVisOnly val="1"/>
    <c:dispBlanksAs val="gap"/>
    <c:showDLblsOverMax val="0"/>
  </c:chart>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0.16</cdr:x>
      <cdr:y>0.50794</cdr:y>
    </cdr:from>
    <cdr:to>
      <cdr:x>0.205</cdr:x>
      <cdr:y>0.56248</cdr:y>
    </cdr:to>
    <cdr:sp macro="" textlink="">
      <cdr:nvSpPr>
        <cdr:cNvPr id="2" name="ZoneTexte 1"/>
        <cdr:cNvSpPr txBox="1"/>
      </cdr:nvSpPr>
      <cdr:spPr>
        <a:xfrm xmlns:a="http://schemas.openxmlformats.org/drawingml/2006/main">
          <a:off x="1152128" y="2304256"/>
          <a:ext cx="324036" cy="247446"/>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fr-FR" sz="2000" b="1" dirty="0" smtClean="0"/>
            <a:t>*</a:t>
          </a:r>
          <a:endParaRPr lang="fr-FR" sz="2000" b="1" dirty="0"/>
        </a:p>
      </cdr:txBody>
    </cdr:sp>
  </cdr:relSizeAnchor>
  <cdr:relSizeAnchor xmlns:cdr="http://schemas.openxmlformats.org/drawingml/2006/chartDrawing">
    <cdr:from>
      <cdr:x>0.215</cdr:x>
      <cdr:y>0.01587</cdr:y>
    </cdr:from>
    <cdr:to>
      <cdr:x>0.25103</cdr:x>
      <cdr:y>0.10678</cdr:y>
    </cdr:to>
    <cdr:sp macro="" textlink="">
      <cdr:nvSpPr>
        <cdr:cNvPr id="6" name="ZoneTexte 1"/>
        <cdr:cNvSpPr txBox="1"/>
      </cdr:nvSpPr>
      <cdr:spPr>
        <a:xfrm xmlns:a="http://schemas.openxmlformats.org/drawingml/2006/main">
          <a:off x="1548172" y="72008"/>
          <a:ext cx="259432" cy="412409"/>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fr-FR" sz="2000" b="1" dirty="0" smtClean="0"/>
            <a:t>*</a:t>
          </a:r>
          <a:endParaRPr lang="fr-FR" sz="2000" b="1" dirty="0"/>
        </a:p>
      </cdr:txBody>
    </cdr:sp>
  </cdr:relSizeAnchor>
  <cdr:relSizeAnchor xmlns:cdr="http://schemas.openxmlformats.org/drawingml/2006/chartDrawing">
    <cdr:from>
      <cdr:x>0.59</cdr:x>
      <cdr:y>0.68254</cdr:y>
    </cdr:from>
    <cdr:to>
      <cdr:x>0.65</cdr:x>
      <cdr:y>0.74603</cdr:y>
    </cdr:to>
    <cdr:sp macro="" textlink="">
      <cdr:nvSpPr>
        <cdr:cNvPr id="13" name="Accolade fermante 12"/>
        <cdr:cNvSpPr/>
      </cdr:nvSpPr>
      <cdr:spPr>
        <a:xfrm xmlns:a="http://schemas.openxmlformats.org/drawingml/2006/main" rot="16200000">
          <a:off x="4320480" y="3024336"/>
          <a:ext cx="288032" cy="432048"/>
        </a:xfrm>
        <a:prstGeom xmlns:a="http://schemas.openxmlformats.org/drawingml/2006/main" prst="rightBrace">
          <a:avLst>
            <a:gd name="adj1" fmla="val 8333"/>
            <a:gd name="adj2" fmla="val 55669"/>
          </a:avLst>
        </a:prstGeom>
      </cdr:spPr>
      <cdr:style>
        <a:lnRef xmlns:a="http://schemas.openxmlformats.org/drawingml/2006/main" idx="3">
          <a:schemeClr val="dk1"/>
        </a:lnRef>
        <a:fillRef xmlns:a="http://schemas.openxmlformats.org/drawingml/2006/main" idx="0">
          <a:schemeClr val="dk1"/>
        </a:fillRef>
        <a:effectRef xmlns:a="http://schemas.openxmlformats.org/drawingml/2006/main" idx="2">
          <a:schemeClr val="dk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fr-FR"/>
        </a:p>
      </cdr:txBody>
    </cdr:sp>
  </cdr:relSizeAnchor>
  <cdr:relSizeAnchor xmlns:cdr="http://schemas.openxmlformats.org/drawingml/2006/chartDrawing">
    <cdr:from>
      <cdr:x>0.14704</cdr:x>
      <cdr:y>0.58469</cdr:y>
    </cdr:from>
    <cdr:to>
      <cdr:x>0.21704</cdr:x>
      <cdr:y>0.65286</cdr:y>
    </cdr:to>
    <cdr:sp macro="" textlink="">
      <cdr:nvSpPr>
        <cdr:cNvPr id="14" name="Accolade fermante 13"/>
        <cdr:cNvSpPr/>
      </cdr:nvSpPr>
      <cdr:spPr>
        <a:xfrm xmlns:a="http://schemas.openxmlformats.org/drawingml/2006/main" rot="16200000">
          <a:off x="1156221" y="2555050"/>
          <a:ext cx="309240" cy="504056"/>
        </a:xfrm>
        <a:prstGeom xmlns:a="http://schemas.openxmlformats.org/drawingml/2006/main" prst="rightBrace">
          <a:avLst/>
        </a:prstGeom>
      </cdr:spPr>
      <cdr:style>
        <a:lnRef xmlns:a="http://schemas.openxmlformats.org/drawingml/2006/main" idx="3">
          <a:schemeClr val="dk1"/>
        </a:lnRef>
        <a:fillRef xmlns:a="http://schemas.openxmlformats.org/drawingml/2006/main" idx="0">
          <a:schemeClr val="dk1"/>
        </a:fillRef>
        <a:effectRef xmlns:a="http://schemas.openxmlformats.org/drawingml/2006/main" idx="2">
          <a:schemeClr val="dk1"/>
        </a:effectRef>
        <a:fontRef xmlns:a="http://schemas.openxmlformats.org/drawingml/2006/main" idx="minor">
          <a:schemeClr val="tx1"/>
        </a:fontRef>
      </cdr:style>
      <cdr:txBody>
        <a:bodyPr xmlns:a="http://schemas.openxmlformats.org/drawingml/2006/main"/>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endParaRPr lang="fr-FR"/>
        </a:p>
      </cdr:txBody>
    </cdr:sp>
  </cdr:relSizeAnchor>
  <cdr:relSizeAnchor xmlns:cdr="http://schemas.openxmlformats.org/drawingml/2006/chartDrawing">
    <cdr:from>
      <cdr:x>0.6</cdr:x>
      <cdr:y>0.61189</cdr:y>
    </cdr:from>
    <cdr:to>
      <cdr:x>0.645</cdr:x>
      <cdr:y>0.66643</cdr:y>
    </cdr:to>
    <cdr:sp macro="" textlink="">
      <cdr:nvSpPr>
        <cdr:cNvPr id="15" name="ZoneTexte 1"/>
        <cdr:cNvSpPr txBox="1"/>
      </cdr:nvSpPr>
      <cdr:spPr>
        <a:xfrm xmlns:a="http://schemas.openxmlformats.org/drawingml/2006/main">
          <a:off x="4320480" y="2775824"/>
          <a:ext cx="324036" cy="247446"/>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fr-FR" sz="2000" b="1" dirty="0" smtClean="0"/>
            <a:t>*</a:t>
          </a:r>
          <a:endParaRPr lang="fr-FR" sz="2000" b="1" dirty="0"/>
        </a:p>
      </cdr:txBody>
    </cdr:sp>
  </cdr:relSizeAnchor>
  <cdr:relSizeAnchor xmlns:cdr="http://schemas.openxmlformats.org/drawingml/2006/chartDrawing">
    <cdr:from>
      <cdr:x>0.65</cdr:x>
      <cdr:y>0.50794</cdr:y>
    </cdr:from>
    <cdr:to>
      <cdr:x>0.69</cdr:x>
      <cdr:y>0.56248</cdr:y>
    </cdr:to>
    <cdr:sp macro="" textlink="">
      <cdr:nvSpPr>
        <cdr:cNvPr id="16" name="ZoneTexte 1"/>
        <cdr:cNvSpPr txBox="1"/>
      </cdr:nvSpPr>
      <cdr:spPr>
        <a:xfrm xmlns:a="http://schemas.openxmlformats.org/drawingml/2006/main">
          <a:off x="4680520" y="2304256"/>
          <a:ext cx="288032" cy="247446"/>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fr-FR" sz="2000" b="1" dirty="0" smtClean="0"/>
            <a:t>*</a:t>
          </a:r>
          <a:endParaRPr lang="fr-FR" sz="2000" b="1"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6C0193-0780-4CAA-B729-2E3F1518186D}" type="datetimeFigureOut">
              <a:rPr lang="fr-FR" smtClean="0"/>
              <a:t>30/08/2011</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E6FCC3-4254-4D35-AE7C-9BA5E0F12963}" type="slidenum">
              <a:rPr lang="fr-FR" smtClean="0"/>
              <a:t>‹N°›</a:t>
            </a:fld>
            <a:endParaRPr lang="fr-FR"/>
          </a:p>
        </p:txBody>
      </p:sp>
    </p:spTree>
    <p:extLst>
      <p:ext uri="{BB962C8B-B14F-4D97-AF65-F5344CB8AC3E}">
        <p14:creationId xmlns:p14="http://schemas.microsoft.com/office/powerpoint/2010/main" val="2605104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b="0" i="0" dirty="0" smtClean="0"/>
              <a:t>Let's begin. </a:t>
            </a:r>
          </a:p>
          <a:p>
            <a:r>
              <a:rPr lang="en-US" b="0" i="0" dirty="0" smtClean="0"/>
              <a:t>Good morning/afternoon everybody</a:t>
            </a:r>
          </a:p>
          <a:p>
            <a:r>
              <a:rPr lang="en-US" b="0" i="0" dirty="0" smtClean="0"/>
              <a:t>I'd like to start by introducing myself. My name is... I am a </a:t>
            </a:r>
            <a:r>
              <a:rPr lang="en-US" b="0" i="0" dirty="0" err="1" smtClean="0"/>
              <a:t>phD</a:t>
            </a:r>
            <a:r>
              <a:rPr lang="en-US" b="0" i="0" dirty="0" smtClean="0"/>
              <a:t> student in the Cognitive Communication and Development Team in Toulouse . </a:t>
            </a:r>
          </a:p>
          <a:p>
            <a:r>
              <a:rPr lang="en-US" b="0" i="0" dirty="0" smtClean="0"/>
              <a:t>I work under the tutoring of </a:t>
            </a:r>
            <a:r>
              <a:rPr lang="en-US" b="0" i="0" dirty="0" err="1" smtClean="0"/>
              <a:t>Valérie</a:t>
            </a:r>
            <a:r>
              <a:rPr lang="en-US" b="0" i="0" dirty="0" smtClean="0"/>
              <a:t> </a:t>
            </a:r>
            <a:r>
              <a:rPr lang="en-US" b="0" i="0" dirty="0" err="1" smtClean="0"/>
              <a:t>Tartas</a:t>
            </a:r>
            <a:r>
              <a:rPr lang="en-US" b="0" i="0" dirty="0" smtClean="0"/>
              <a:t>  and the direction of the Pr. </a:t>
            </a:r>
            <a:r>
              <a:rPr lang="en-US" b="0" i="0" dirty="0" err="1" smtClean="0"/>
              <a:t>Michèle</a:t>
            </a:r>
            <a:r>
              <a:rPr lang="en-US" b="0" i="0" dirty="0" smtClean="0"/>
              <a:t> </a:t>
            </a:r>
            <a:r>
              <a:rPr lang="en-US" b="0" i="0" dirty="0" err="1" smtClean="0"/>
              <a:t>Guidetti</a:t>
            </a:r>
            <a:r>
              <a:rPr lang="en-US" b="0" i="0" dirty="0" smtClean="0"/>
              <a:t>.</a:t>
            </a:r>
          </a:p>
          <a:p>
            <a:r>
              <a:rPr lang="en-US" b="0" i="0" dirty="0" smtClean="0"/>
              <a:t>I am  going to talk about the “</a:t>
            </a:r>
            <a:r>
              <a:rPr lang="fr-FR" sz="1200" b="0" dirty="0" smtClean="0">
                <a:ln>
                  <a:solidFill>
                    <a:schemeClr val="tx1"/>
                  </a:solidFill>
                </a:ln>
                <a:solidFill>
                  <a:schemeClr val="bg1"/>
                </a:solidFill>
                <a:effectLst/>
              </a:rPr>
              <a:t>Construction of </a:t>
            </a:r>
            <a:r>
              <a:rPr lang="fr-FR" sz="1200" b="0" dirty="0" err="1" smtClean="0">
                <a:ln>
                  <a:solidFill>
                    <a:schemeClr val="tx1"/>
                  </a:solidFill>
                </a:ln>
                <a:solidFill>
                  <a:schemeClr val="bg1"/>
                </a:solidFill>
                <a:effectLst/>
              </a:rPr>
              <a:t>Symbolic</a:t>
            </a:r>
            <a:r>
              <a:rPr lang="fr-FR" sz="1200" b="0" dirty="0" smtClean="0">
                <a:ln>
                  <a:solidFill>
                    <a:schemeClr val="tx1"/>
                  </a:solidFill>
                </a:ln>
                <a:solidFill>
                  <a:schemeClr val="bg1"/>
                </a:solidFill>
                <a:effectLst/>
              </a:rPr>
              <a:t> uses of </a:t>
            </a:r>
            <a:r>
              <a:rPr lang="fr-FR" sz="1200" b="0" dirty="0" err="1" smtClean="0">
                <a:ln>
                  <a:solidFill>
                    <a:schemeClr val="tx1"/>
                  </a:solidFill>
                </a:ln>
                <a:solidFill>
                  <a:schemeClr val="bg1"/>
                </a:solidFill>
                <a:effectLst/>
              </a:rPr>
              <a:t>objects</a:t>
            </a:r>
            <a:r>
              <a:rPr lang="fr-FR" sz="1200" b="0" dirty="0" smtClean="0">
                <a:ln>
                  <a:solidFill>
                    <a:schemeClr val="tx1"/>
                  </a:solidFill>
                </a:ln>
                <a:solidFill>
                  <a:schemeClr val="bg1"/>
                </a:solidFill>
                <a:effectLst/>
              </a:rPr>
              <a:t> in </a:t>
            </a:r>
            <a:r>
              <a:rPr lang="fr-FR" sz="1200" b="0" dirty="0" err="1" smtClean="0">
                <a:ln>
                  <a:solidFill>
                    <a:schemeClr val="tx1"/>
                  </a:solidFill>
                </a:ln>
                <a:solidFill>
                  <a:schemeClr val="bg1"/>
                </a:solidFill>
                <a:effectLst/>
              </a:rPr>
              <a:t>shared</a:t>
            </a:r>
            <a:r>
              <a:rPr lang="fr-FR" sz="1200" b="0" dirty="0" smtClean="0">
                <a:ln>
                  <a:solidFill>
                    <a:schemeClr val="tx1"/>
                  </a:solidFill>
                </a:ln>
                <a:solidFill>
                  <a:schemeClr val="bg1"/>
                </a:solidFill>
                <a:effectLst/>
              </a:rPr>
              <a:t> </a:t>
            </a:r>
            <a:r>
              <a:rPr lang="fr-FR" sz="1200" b="0" dirty="0" err="1" smtClean="0">
                <a:ln>
                  <a:solidFill>
                    <a:schemeClr val="tx1"/>
                  </a:solidFill>
                </a:ln>
                <a:solidFill>
                  <a:schemeClr val="bg1"/>
                </a:solidFill>
                <a:effectLst/>
              </a:rPr>
              <a:t>pretend</a:t>
            </a:r>
            <a:r>
              <a:rPr lang="fr-FR" sz="1200" b="0" dirty="0" smtClean="0">
                <a:ln>
                  <a:solidFill>
                    <a:schemeClr val="tx1"/>
                  </a:solidFill>
                </a:ln>
                <a:solidFill>
                  <a:schemeClr val="bg1"/>
                </a:solidFill>
                <a:effectLst/>
              </a:rPr>
              <a:t> </a:t>
            </a:r>
            <a:r>
              <a:rPr lang="fr-FR" sz="1200" b="0" dirty="0" err="1" smtClean="0">
                <a:ln>
                  <a:solidFill>
                    <a:schemeClr val="tx1"/>
                  </a:solidFill>
                </a:ln>
                <a:solidFill>
                  <a:schemeClr val="bg1"/>
                </a:solidFill>
                <a:effectLst/>
              </a:rPr>
              <a:t>play</a:t>
            </a:r>
            <a:r>
              <a:rPr lang="fr-FR" sz="1200" b="0" dirty="0" smtClean="0">
                <a:ln>
                  <a:solidFill>
                    <a:schemeClr val="tx1"/>
                  </a:solidFill>
                </a:ln>
                <a:solidFill>
                  <a:schemeClr val="bg1"/>
                </a:solidFill>
                <a:effectLst/>
              </a:rPr>
              <a:t> in 3 to 7 </a:t>
            </a:r>
            <a:r>
              <a:rPr lang="fr-FR" sz="1200" b="0" dirty="0" err="1" smtClean="0">
                <a:ln>
                  <a:solidFill>
                    <a:schemeClr val="tx1"/>
                  </a:solidFill>
                </a:ln>
                <a:solidFill>
                  <a:schemeClr val="bg1"/>
                </a:solidFill>
                <a:effectLst/>
              </a:rPr>
              <a:t>y.o</a:t>
            </a:r>
            <a:r>
              <a:rPr lang="fr-FR" sz="1200" b="0" dirty="0" smtClean="0">
                <a:ln>
                  <a:solidFill>
                    <a:schemeClr val="tx1"/>
                  </a:solidFill>
                </a:ln>
                <a:solidFill>
                  <a:schemeClr val="bg1"/>
                </a:solidFill>
                <a:effectLst/>
              </a:rPr>
              <a:t>. </a:t>
            </a:r>
            <a:r>
              <a:rPr lang="fr-FR" sz="1200" b="0" dirty="0" err="1" smtClean="0">
                <a:ln>
                  <a:solidFill>
                    <a:schemeClr val="tx1"/>
                  </a:solidFill>
                </a:ln>
                <a:solidFill>
                  <a:schemeClr val="bg1"/>
                </a:solidFill>
                <a:effectLst/>
              </a:rPr>
              <a:t>children</a:t>
            </a:r>
            <a:r>
              <a:rPr lang="fr-FR" sz="1200" b="0" dirty="0" smtClean="0">
                <a:ln>
                  <a:solidFill>
                    <a:schemeClr val="tx1"/>
                  </a:solidFill>
                </a:ln>
                <a:solidFill>
                  <a:schemeClr val="bg1"/>
                </a:solidFill>
                <a:effectLst/>
              </a:rPr>
              <a:t> »</a:t>
            </a:r>
            <a:r>
              <a:rPr lang="en-US" b="0" i="0" dirty="0" smtClean="0"/>
              <a:t>. </a:t>
            </a:r>
            <a:endParaRPr lang="fr-FR" dirty="0"/>
          </a:p>
        </p:txBody>
      </p:sp>
      <p:sp>
        <p:nvSpPr>
          <p:cNvPr id="4" name="Espace réservé du numéro de diapositive 3"/>
          <p:cNvSpPr>
            <a:spLocks noGrp="1"/>
          </p:cNvSpPr>
          <p:nvPr>
            <p:ph type="sldNum" sz="quarter" idx="10"/>
          </p:nvPr>
        </p:nvSpPr>
        <p:spPr/>
        <p:txBody>
          <a:bodyPr/>
          <a:lstStyle/>
          <a:p>
            <a:fld id="{B1E6FCC3-4254-4D35-AE7C-9BA5E0F12963}" type="slidenum">
              <a:rPr lang="fr-FR" smtClean="0"/>
              <a:t>1</a:t>
            </a:fld>
            <a:endParaRPr lang="fr-FR"/>
          </a:p>
        </p:txBody>
      </p:sp>
    </p:spTree>
    <p:extLst>
      <p:ext uri="{BB962C8B-B14F-4D97-AF65-F5344CB8AC3E}">
        <p14:creationId xmlns:p14="http://schemas.microsoft.com/office/powerpoint/2010/main" val="39613301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just">
              <a:lnSpc>
                <a:spcPct val="115000"/>
              </a:lnSpc>
              <a:spcAft>
                <a:spcPts val="0"/>
              </a:spcAft>
            </a:pPr>
            <a:r>
              <a:rPr lang="fr-FR" sz="1200" dirty="0" err="1" smtClean="0">
                <a:effectLst/>
              </a:rPr>
              <a:t>Symbolic</a:t>
            </a:r>
            <a:r>
              <a:rPr lang="fr-FR" sz="1200" dirty="0" smtClean="0">
                <a:effectLst/>
              </a:rPr>
              <a:t> use of type 1</a:t>
            </a:r>
            <a:endParaRPr lang="fr-FR" sz="1400" dirty="0" smtClean="0">
              <a:effectLst/>
            </a:endParaRPr>
          </a:p>
          <a:p>
            <a:pPr algn="just">
              <a:lnSpc>
                <a:spcPct val="115000"/>
              </a:lnSpc>
              <a:spcAft>
                <a:spcPts val="0"/>
              </a:spcAft>
            </a:pPr>
            <a:r>
              <a:rPr lang="fr-FR" sz="1200" dirty="0" err="1" smtClean="0">
                <a:effectLst/>
              </a:rPr>
              <a:t>E.g</a:t>
            </a:r>
            <a:r>
              <a:rPr lang="fr-FR" sz="1200" dirty="0" smtClean="0">
                <a:effectLst/>
              </a:rPr>
              <a:t>. : L’enfant précise que le pinceau est une fourchette et l’utilise pour nourrir le poupon.</a:t>
            </a:r>
            <a:endParaRPr lang="fr-FR" sz="1400" dirty="0" smtClean="0">
              <a:effectLst/>
            </a:endParaRPr>
          </a:p>
          <a:p>
            <a:pPr algn="just">
              <a:lnSpc>
                <a:spcPct val="115000"/>
              </a:lnSpc>
              <a:spcAft>
                <a:spcPts val="0"/>
              </a:spcAft>
            </a:pPr>
            <a:r>
              <a:rPr lang="fr-FR" sz="1200" dirty="0" err="1" smtClean="0">
                <a:effectLst/>
              </a:rPr>
              <a:t>Symbolic</a:t>
            </a:r>
            <a:r>
              <a:rPr lang="fr-FR" sz="1200" dirty="0" smtClean="0">
                <a:effectLst/>
              </a:rPr>
              <a:t> use of type 2</a:t>
            </a:r>
            <a:endParaRPr lang="fr-FR" sz="1400" dirty="0" smtClean="0">
              <a:effectLst/>
            </a:endParaRPr>
          </a:p>
          <a:p>
            <a:pPr algn="just">
              <a:lnSpc>
                <a:spcPct val="115000"/>
              </a:lnSpc>
              <a:spcAft>
                <a:spcPts val="0"/>
              </a:spcAft>
            </a:pPr>
            <a:r>
              <a:rPr lang="fr-FR" sz="1200" dirty="0" smtClean="0">
                <a:effectLst/>
              </a:rPr>
              <a:t>Exemple : L’enfant utilise la bouteille de shampoing comme un biberon pour nourrir le poupon, ne stipule pas la nouvelle identité attribuée à la bouteille de shampoing mais, associe un bruitage à son usage.</a:t>
            </a:r>
            <a:endParaRPr lang="fr-FR" sz="1400" dirty="0" smtClean="0">
              <a:effectLst/>
            </a:endParaRPr>
          </a:p>
          <a:p>
            <a:pPr algn="just">
              <a:lnSpc>
                <a:spcPct val="115000"/>
              </a:lnSpc>
              <a:spcAft>
                <a:spcPts val="0"/>
              </a:spcAft>
            </a:pPr>
            <a:r>
              <a:rPr lang="fr-FR" sz="1200" dirty="0" err="1" smtClean="0">
                <a:effectLst/>
              </a:rPr>
              <a:t>Symbolic</a:t>
            </a:r>
            <a:r>
              <a:rPr lang="fr-FR" sz="1200" dirty="0" smtClean="0">
                <a:effectLst/>
              </a:rPr>
              <a:t> use of type 3</a:t>
            </a:r>
            <a:endParaRPr lang="fr-FR" sz="1400" dirty="0" smtClean="0">
              <a:effectLst/>
            </a:endParaRPr>
          </a:p>
          <a:p>
            <a:pPr algn="just">
              <a:lnSpc>
                <a:spcPct val="115000"/>
              </a:lnSpc>
              <a:spcAft>
                <a:spcPts val="0"/>
              </a:spcAft>
            </a:pPr>
            <a:r>
              <a:rPr lang="fr-FR" sz="1200" dirty="0" smtClean="0">
                <a:effectLst/>
              </a:rPr>
              <a:t>Exemple : L’enfant utilise la bouteille de shampoing comme un biberon pour nourrir le poupon, mais il ne stipule pas la nouvelle identité attribuée à la bouteille de shampoing. On ne sait pas si la bouteille de shampoing est un biberon ou un aliment.</a:t>
            </a:r>
            <a:endParaRPr lang="fr-FR" sz="1400" dirty="0" smtClean="0">
              <a:effectLst/>
            </a:endParaRPr>
          </a:p>
          <a:p>
            <a:pPr algn="just">
              <a:lnSpc>
                <a:spcPct val="115000"/>
              </a:lnSpc>
              <a:spcAft>
                <a:spcPts val="0"/>
              </a:spcAft>
            </a:pPr>
            <a:r>
              <a:rPr lang="fr-FR" sz="1200" dirty="0" err="1" smtClean="0">
                <a:effectLst/>
              </a:rPr>
              <a:t>Symbolic</a:t>
            </a:r>
            <a:r>
              <a:rPr lang="fr-FR" sz="1200" dirty="0" smtClean="0">
                <a:effectLst/>
              </a:rPr>
              <a:t> use of type 4</a:t>
            </a:r>
            <a:endParaRPr lang="fr-FR" sz="1400" dirty="0" smtClean="0">
              <a:effectLst/>
            </a:endParaRPr>
          </a:p>
          <a:p>
            <a:pPr algn="just">
              <a:lnSpc>
                <a:spcPct val="115000"/>
              </a:lnSpc>
              <a:spcAft>
                <a:spcPts val="0"/>
              </a:spcAft>
            </a:pPr>
            <a:r>
              <a:rPr lang="fr-FR" sz="1200" dirty="0" smtClean="0">
                <a:effectLst/>
              </a:rPr>
              <a:t>Exemple : L’enfant précise que la balle est comme une pomme mais ne l’utilise pas en tant que telle. La balle est juste soulevée ou déplacée.</a:t>
            </a:r>
            <a:endParaRPr lang="fr-FR" sz="1400" dirty="0" smtClean="0">
              <a:effectLst/>
            </a:endParaRPr>
          </a:p>
          <a:p>
            <a:pPr algn="just">
              <a:lnSpc>
                <a:spcPct val="115000"/>
              </a:lnSpc>
              <a:spcAft>
                <a:spcPts val="0"/>
              </a:spcAft>
            </a:pPr>
            <a:r>
              <a:rPr lang="fr-FR" sz="1200" dirty="0" smtClean="0">
                <a:effectLst/>
              </a:rPr>
              <a:t> </a:t>
            </a:r>
            <a:endParaRPr lang="fr-FR" sz="1400" dirty="0" smtClean="0">
              <a:effectLst/>
              <a:latin typeface="+mn-lt"/>
              <a:ea typeface="Calibri"/>
              <a:cs typeface="Times New Roman"/>
            </a:endParaRPr>
          </a:p>
          <a:p>
            <a:endParaRPr lang="fr-FR" dirty="0"/>
          </a:p>
        </p:txBody>
      </p:sp>
      <p:sp>
        <p:nvSpPr>
          <p:cNvPr id="4" name="Espace réservé du numéro de diapositive 3"/>
          <p:cNvSpPr>
            <a:spLocks noGrp="1"/>
          </p:cNvSpPr>
          <p:nvPr>
            <p:ph type="sldNum" sz="quarter" idx="10"/>
          </p:nvPr>
        </p:nvSpPr>
        <p:spPr/>
        <p:txBody>
          <a:bodyPr/>
          <a:lstStyle/>
          <a:p>
            <a:fld id="{B1E6FCC3-4254-4D35-AE7C-9BA5E0F12963}" type="slidenum">
              <a:rPr lang="fr-FR" smtClean="0"/>
              <a:t>15</a:t>
            </a:fld>
            <a:endParaRPr lang="fr-FR"/>
          </a:p>
        </p:txBody>
      </p:sp>
    </p:spTree>
    <p:extLst>
      <p:ext uri="{BB962C8B-B14F-4D97-AF65-F5344CB8AC3E}">
        <p14:creationId xmlns:p14="http://schemas.microsoft.com/office/powerpoint/2010/main" val="1332806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Malgré l’absence de différence significative entre les groupes d’âges, on observe que les groupes des enfants de 3 ans et des enfants de 4 ans comprennent respectivement quatre et cinq dyades, qui ne sont pas entrées dans la construction d’un scénario partagé sur le repas alors que dans les deux groupes d’enfants de 5 et 7 ans , une seule dyade n’a pas réussi à entrer dans le jeu demandé. </a:t>
            </a:r>
            <a:endParaRPr lang="fr-FR" dirty="0"/>
          </a:p>
        </p:txBody>
      </p:sp>
      <p:sp>
        <p:nvSpPr>
          <p:cNvPr id="4" name="Espace réservé du numéro de diapositive 3"/>
          <p:cNvSpPr>
            <a:spLocks noGrp="1"/>
          </p:cNvSpPr>
          <p:nvPr>
            <p:ph type="sldNum" sz="quarter" idx="10"/>
          </p:nvPr>
        </p:nvSpPr>
        <p:spPr/>
        <p:txBody>
          <a:bodyPr/>
          <a:lstStyle/>
          <a:p>
            <a:fld id="{B1E6FCC3-4254-4D35-AE7C-9BA5E0F12963}" type="slidenum">
              <a:rPr lang="fr-FR" smtClean="0"/>
              <a:t>16</a:t>
            </a:fld>
            <a:endParaRPr lang="fr-FR"/>
          </a:p>
        </p:txBody>
      </p:sp>
    </p:spTree>
    <p:extLst>
      <p:ext uri="{BB962C8B-B14F-4D97-AF65-F5344CB8AC3E}">
        <p14:creationId xmlns:p14="http://schemas.microsoft.com/office/powerpoint/2010/main" val="4260062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L’application d’un Chi-2 de Pearson nous permet de tester l’indépendance des deux variables qualitatives Age et Type de Scénario. Les résultats montrent un effet significatif, Chi2 = 18.657, p = .005, révélant l’existence d’un lien entre le niveau d’Age et le Type de scénario produit.</a:t>
            </a:r>
          </a:p>
          <a:p>
            <a:r>
              <a:rPr lang="fr-FR" sz="1200" kern="1200" dirty="0" smtClean="0">
                <a:solidFill>
                  <a:schemeClr val="tx1"/>
                </a:solidFill>
                <a:effectLst/>
                <a:latin typeface="+mn-lt"/>
                <a:ea typeface="+mn-ea"/>
                <a:cs typeface="+mn-cs"/>
              </a:rPr>
              <a:t>L’analyse détaillée du lien entre la variable Age et Type de scénario montre une différence significative entre le groupe des enfants de 3 ans et ceux des enfants de 5 et 7 ans (respectivement Chi-2 = 8.328, p = .016 ; Chi-2 = 14.705, p = .001). </a:t>
            </a:r>
          </a:p>
          <a:p>
            <a:endParaRPr lang="fr-FR" dirty="0"/>
          </a:p>
        </p:txBody>
      </p:sp>
      <p:sp>
        <p:nvSpPr>
          <p:cNvPr id="4" name="Espace réservé du numéro de diapositive 3"/>
          <p:cNvSpPr>
            <a:spLocks noGrp="1"/>
          </p:cNvSpPr>
          <p:nvPr>
            <p:ph type="sldNum" sz="quarter" idx="10"/>
          </p:nvPr>
        </p:nvSpPr>
        <p:spPr/>
        <p:txBody>
          <a:bodyPr/>
          <a:lstStyle/>
          <a:p>
            <a:fld id="{B1E6FCC3-4254-4D35-AE7C-9BA5E0F12963}" type="slidenum">
              <a:rPr lang="fr-FR" smtClean="0"/>
              <a:t>17</a:t>
            </a:fld>
            <a:endParaRPr lang="fr-FR"/>
          </a:p>
        </p:txBody>
      </p:sp>
    </p:spTree>
    <p:extLst>
      <p:ext uri="{BB962C8B-B14F-4D97-AF65-F5344CB8AC3E}">
        <p14:creationId xmlns:p14="http://schemas.microsoft.com/office/powerpoint/2010/main" val="4091304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The </a:t>
            </a:r>
            <a:r>
              <a:rPr lang="fr-FR" dirty="0" err="1" smtClean="0"/>
              <a:t>symbolic</a:t>
            </a:r>
            <a:r>
              <a:rPr lang="fr-FR" dirty="0" smtClean="0"/>
              <a:t> uses of </a:t>
            </a:r>
            <a:r>
              <a:rPr lang="fr-FR" dirty="0" err="1" smtClean="0"/>
              <a:t>objects</a:t>
            </a:r>
            <a:r>
              <a:rPr lang="fr-FR" dirty="0" smtClean="0"/>
              <a:t> </a:t>
            </a:r>
            <a:r>
              <a:rPr lang="fr-FR" dirty="0" err="1" smtClean="0"/>
              <a:t>develop</a:t>
            </a:r>
            <a:r>
              <a:rPr lang="fr-FR" dirty="0" smtClean="0"/>
              <a:t> </a:t>
            </a:r>
            <a:r>
              <a:rPr lang="fr-FR" dirty="0" err="1" smtClean="0"/>
              <a:t>after</a:t>
            </a:r>
            <a:r>
              <a:rPr lang="fr-FR" dirty="0" smtClean="0"/>
              <a:t> 3 </a:t>
            </a:r>
            <a:r>
              <a:rPr lang="fr-FR" dirty="0" err="1" smtClean="0"/>
              <a:t>y.o</a:t>
            </a:r>
            <a:r>
              <a:rPr lang="fr-FR" dirty="0" smtClean="0"/>
              <a:t>.</a:t>
            </a:r>
          </a:p>
          <a:p>
            <a:pPr marL="365760" lvl="1" indent="0">
              <a:buNone/>
            </a:pPr>
            <a:r>
              <a:rPr lang="fr-FR" i="1" dirty="0" smtClean="0">
                <a:solidFill>
                  <a:schemeClr val="accent3"/>
                </a:solidFill>
                <a:sym typeface="Wingdings" pitchFamily="2" charset="2"/>
              </a:rPr>
              <a:t> </a:t>
            </a:r>
            <a:r>
              <a:rPr lang="fr-FR" i="1" dirty="0" err="1" smtClean="0">
                <a:solidFill>
                  <a:schemeClr val="accent3"/>
                </a:solidFill>
              </a:rPr>
              <a:t>Oldest</a:t>
            </a:r>
            <a:r>
              <a:rPr lang="fr-FR" i="1" dirty="0" smtClean="0">
                <a:solidFill>
                  <a:schemeClr val="accent3"/>
                </a:solidFill>
              </a:rPr>
              <a:t> </a:t>
            </a:r>
            <a:r>
              <a:rPr lang="fr-FR" i="1" dirty="0" err="1" smtClean="0">
                <a:solidFill>
                  <a:schemeClr val="accent3"/>
                </a:solidFill>
              </a:rPr>
              <a:t>chilren</a:t>
            </a:r>
            <a:r>
              <a:rPr lang="fr-FR" i="1" dirty="0" smtClean="0">
                <a:solidFill>
                  <a:schemeClr val="accent3"/>
                </a:solidFill>
              </a:rPr>
              <a:t> </a:t>
            </a:r>
            <a:r>
              <a:rPr lang="fr-FR" i="1" dirty="0" err="1" smtClean="0">
                <a:solidFill>
                  <a:schemeClr val="accent3"/>
                </a:solidFill>
              </a:rPr>
              <a:t>produce</a:t>
            </a:r>
            <a:r>
              <a:rPr lang="fr-FR" i="1" dirty="0" smtClean="0">
                <a:solidFill>
                  <a:schemeClr val="accent3"/>
                </a:solidFill>
              </a:rPr>
              <a:t> more </a:t>
            </a:r>
            <a:r>
              <a:rPr lang="fr-FR" i="1" dirty="0" err="1" smtClean="0">
                <a:solidFill>
                  <a:schemeClr val="accent3"/>
                </a:solidFill>
              </a:rPr>
              <a:t>complex</a:t>
            </a:r>
            <a:r>
              <a:rPr lang="fr-FR" i="1" dirty="0" smtClean="0">
                <a:solidFill>
                  <a:schemeClr val="accent3"/>
                </a:solidFill>
              </a:rPr>
              <a:t> </a:t>
            </a:r>
            <a:r>
              <a:rPr lang="fr-FR" i="1" dirty="0" err="1" smtClean="0">
                <a:solidFill>
                  <a:schemeClr val="accent3"/>
                </a:solidFill>
              </a:rPr>
              <a:t>symbolic</a:t>
            </a:r>
            <a:r>
              <a:rPr lang="fr-FR" i="1" dirty="0" smtClean="0">
                <a:solidFill>
                  <a:schemeClr val="accent3"/>
                </a:solidFill>
              </a:rPr>
              <a:t> uses, as </a:t>
            </a:r>
            <a:r>
              <a:rPr lang="fr-FR" i="1" dirty="0" err="1" smtClean="0">
                <a:solidFill>
                  <a:schemeClr val="accent3"/>
                </a:solidFill>
              </a:rPr>
              <a:t>Symbolic</a:t>
            </a:r>
            <a:r>
              <a:rPr lang="fr-FR" i="1" dirty="0" smtClean="0">
                <a:solidFill>
                  <a:schemeClr val="accent3"/>
                </a:solidFill>
              </a:rPr>
              <a:t> Uses 1 (SU1) and </a:t>
            </a:r>
            <a:r>
              <a:rPr lang="fr-FR" i="1" dirty="0" err="1" smtClean="0">
                <a:solidFill>
                  <a:schemeClr val="accent3"/>
                </a:solidFill>
              </a:rPr>
              <a:t>Symbolic</a:t>
            </a:r>
            <a:r>
              <a:rPr lang="fr-FR" i="1" dirty="0" smtClean="0">
                <a:solidFill>
                  <a:schemeClr val="accent3"/>
                </a:solidFill>
              </a:rPr>
              <a:t> Uses 4 (SU4), </a:t>
            </a:r>
            <a:r>
              <a:rPr lang="fr-FR" i="1" dirty="0" err="1" smtClean="0">
                <a:solidFill>
                  <a:schemeClr val="accent3"/>
                </a:solidFill>
              </a:rPr>
              <a:t>than</a:t>
            </a:r>
            <a:r>
              <a:rPr lang="fr-FR" i="1" dirty="0" smtClean="0">
                <a:solidFill>
                  <a:schemeClr val="accent3"/>
                </a:solidFill>
              </a:rPr>
              <a:t> the </a:t>
            </a:r>
            <a:r>
              <a:rPr lang="fr-FR" i="1" dirty="0" err="1" smtClean="0">
                <a:solidFill>
                  <a:schemeClr val="accent3"/>
                </a:solidFill>
              </a:rPr>
              <a:t>youngest</a:t>
            </a:r>
            <a:r>
              <a:rPr lang="fr-FR" i="1" dirty="0" smtClean="0">
                <a:solidFill>
                  <a:schemeClr val="accent3"/>
                </a:solidFill>
              </a:rPr>
              <a:t>.</a:t>
            </a:r>
          </a:p>
          <a:p>
            <a:endParaRPr lang="fr-FR" dirty="0" smtClean="0"/>
          </a:p>
          <a:p>
            <a:r>
              <a:rPr lang="fr-FR" dirty="0" smtClean="0"/>
              <a:t>SU1 : </a:t>
            </a:r>
            <a:r>
              <a:rPr lang="fr-FR" dirty="0" err="1" smtClean="0"/>
              <a:t>Sub+verbal</a:t>
            </a:r>
            <a:endParaRPr lang="fr-FR" dirty="0" smtClean="0"/>
          </a:p>
          <a:p>
            <a:r>
              <a:rPr lang="fr-FR" dirty="0" smtClean="0"/>
              <a:t>SU2</a:t>
            </a:r>
            <a:r>
              <a:rPr lang="fr-FR" baseline="0" dirty="0" smtClean="0"/>
              <a:t> : </a:t>
            </a:r>
            <a:r>
              <a:rPr lang="fr-FR" baseline="0" dirty="0" err="1" smtClean="0"/>
              <a:t>Sub+voc</a:t>
            </a:r>
            <a:endParaRPr lang="fr-FR" baseline="0" dirty="0" smtClean="0"/>
          </a:p>
          <a:p>
            <a:r>
              <a:rPr lang="fr-FR" baseline="0" dirty="0" smtClean="0"/>
              <a:t>SU3 : </a:t>
            </a:r>
            <a:r>
              <a:rPr lang="fr-FR" baseline="0" dirty="0" err="1" smtClean="0"/>
              <a:t>Sub</a:t>
            </a:r>
            <a:r>
              <a:rPr lang="fr-FR" baseline="0" dirty="0" smtClean="0"/>
              <a:t> </a:t>
            </a:r>
            <a:r>
              <a:rPr lang="fr-FR" baseline="0" dirty="0" err="1" smtClean="0"/>
              <a:t>only</a:t>
            </a:r>
            <a:endParaRPr lang="fr-FR" baseline="0" dirty="0" smtClean="0"/>
          </a:p>
          <a:p>
            <a:r>
              <a:rPr lang="fr-FR" baseline="0" dirty="0" smtClean="0"/>
              <a:t>SU4 : Verbal </a:t>
            </a:r>
            <a:r>
              <a:rPr lang="fr-FR" baseline="0" dirty="0" err="1" smtClean="0"/>
              <a:t>only</a:t>
            </a:r>
            <a:endParaRPr lang="fr-FR" dirty="0"/>
          </a:p>
        </p:txBody>
      </p:sp>
      <p:sp>
        <p:nvSpPr>
          <p:cNvPr id="4" name="Espace réservé du numéro de diapositive 3"/>
          <p:cNvSpPr>
            <a:spLocks noGrp="1"/>
          </p:cNvSpPr>
          <p:nvPr>
            <p:ph type="sldNum" sz="quarter" idx="10"/>
          </p:nvPr>
        </p:nvSpPr>
        <p:spPr/>
        <p:txBody>
          <a:bodyPr/>
          <a:lstStyle/>
          <a:p>
            <a:fld id="{B1E6FCC3-4254-4D35-AE7C-9BA5E0F12963}" type="slidenum">
              <a:rPr lang="fr-FR" smtClean="0"/>
              <a:t>18</a:t>
            </a:fld>
            <a:endParaRPr lang="fr-FR"/>
          </a:p>
        </p:txBody>
      </p:sp>
    </p:spTree>
    <p:extLst>
      <p:ext uri="{BB962C8B-B14F-4D97-AF65-F5344CB8AC3E}">
        <p14:creationId xmlns:p14="http://schemas.microsoft.com/office/powerpoint/2010/main" val="111539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Dans une étude plus récente, </a:t>
            </a:r>
            <a:r>
              <a:rPr lang="fr-FR" sz="1200" kern="1200" dirty="0" err="1" smtClean="0">
                <a:solidFill>
                  <a:schemeClr val="tx1"/>
                </a:solidFill>
                <a:effectLst/>
                <a:latin typeface="+mn-lt"/>
                <a:ea typeface="+mn-ea"/>
                <a:cs typeface="+mn-cs"/>
              </a:rPr>
              <a:t>Tomasello</a:t>
            </a:r>
            <a:r>
              <a:rPr lang="fr-FR" sz="1200" kern="1200" dirty="0" smtClean="0">
                <a:solidFill>
                  <a:schemeClr val="tx1"/>
                </a:solidFill>
                <a:effectLst/>
                <a:latin typeface="+mn-lt"/>
                <a:ea typeface="+mn-ea"/>
                <a:cs typeface="+mn-cs"/>
              </a:rPr>
              <a:t> et al. (2001) montrent que des objets naturels n’ayant pas de fonction spécifique sont plus facilement utilisés de manière symbolique par des enfants de 2 et 3 ans que des objets « </a:t>
            </a:r>
            <a:r>
              <a:rPr lang="fr-FR" sz="1200" kern="1200" dirty="0" err="1" smtClean="0">
                <a:solidFill>
                  <a:schemeClr val="tx1"/>
                </a:solidFill>
                <a:effectLst/>
                <a:latin typeface="+mn-lt"/>
                <a:ea typeface="+mn-ea"/>
                <a:cs typeface="+mn-cs"/>
              </a:rPr>
              <a:t>artefactuels</a:t>
            </a:r>
            <a:r>
              <a:rPr lang="fr-FR" sz="1200" kern="1200" dirty="0" smtClean="0">
                <a:solidFill>
                  <a:schemeClr val="tx1"/>
                </a:solidFill>
                <a:effectLst/>
                <a:latin typeface="+mn-lt"/>
                <a:ea typeface="+mn-ea"/>
                <a:cs typeface="+mn-cs"/>
              </a:rPr>
              <a:t> ». Nos résultats ne révèlent au contraire aucune différence d’usages entre des objets n’ayant pas de fonction spécifique et des objets ayant une fonction socialement déterminée. Plusieurs pistes de réponse peuvent être explorées pour expliquer cela, on peut supposer un effet d’âge ou de situation expérimentale. Notre recherche observe des enfants ayant pour les plus jeunes en moyenne 3 ans et demi. Les résultats montrent donc probablement que la disponibilité  intentionnelle  de l’objet « </a:t>
            </a:r>
            <a:r>
              <a:rPr lang="fr-FR" sz="1200" kern="1200" dirty="0" err="1" smtClean="0">
                <a:solidFill>
                  <a:schemeClr val="tx1"/>
                </a:solidFill>
                <a:effectLst/>
                <a:latin typeface="+mn-lt"/>
                <a:ea typeface="+mn-ea"/>
                <a:cs typeface="+mn-cs"/>
              </a:rPr>
              <a:t>artefactuel</a:t>
            </a:r>
            <a:r>
              <a:rPr lang="fr-FR" sz="1200" kern="1200" dirty="0" smtClean="0">
                <a:solidFill>
                  <a:schemeClr val="tx1"/>
                </a:solidFill>
                <a:effectLst/>
                <a:latin typeface="+mn-lt"/>
                <a:ea typeface="+mn-ea"/>
                <a:cs typeface="+mn-cs"/>
              </a:rPr>
              <a:t> » n’est plus un obstacle pour une utilisation symbolique de l’objet à cet âge-là. Ainsi si les enfants de 3 ans ont encore des difficultés à utiliser de manière symbolique un objet « </a:t>
            </a:r>
            <a:r>
              <a:rPr lang="fr-FR" sz="1200" kern="1200" dirty="0" err="1" smtClean="0">
                <a:solidFill>
                  <a:schemeClr val="tx1"/>
                </a:solidFill>
                <a:effectLst/>
                <a:latin typeface="+mn-lt"/>
                <a:ea typeface="+mn-ea"/>
                <a:cs typeface="+mn-cs"/>
              </a:rPr>
              <a:t>artefactuel</a:t>
            </a:r>
            <a:r>
              <a:rPr lang="fr-FR" sz="1200" kern="1200" dirty="0" smtClean="0">
                <a:solidFill>
                  <a:schemeClr val="tx1"/>
                </a:solidFill>
                <a:effectLst/>
                <a:latin typeface="+mn-lt"/>
                <a:ea typeface="+mn-ea"/>
                <a:cs typeface="+mn-cs"/>
              </a:rPr>
              <a:t> » à 3 ans comme le montrent les travaux de </a:t>
            </a:r>
            <a:r>
              <a:rPr lang="fr-FR" sz="1200" kern="1200" dirty="0" err="1" smtClean="0">
                <a:solidFill>
                  <a:schemeClr val="tx1"/>
                </a:solidFill>
                <a:effectLst/>
                <a:latin typeface="+mn-lt"/>
                <a:ea typeface="+mn-ea"/>
                <a:cs typeface="+mn-cs"/>
              </a:rPr>
              <a:t>Tomasello</a:t>
            </a:r>
            <a:r>
              <a:rPr lang="fr-FR" sz="1200" kern="1200" dirty="0" smtClean="0">
                <a:solidFill>
                  <a:schemeClr val="tx1"/>
                </a:solidFill>
                <a:effectLst/>
                <a:latin typeface="+mn-lt"/>
                <a:ea typeface="+mn-ea"/>
                <a:cs typeface="+mn-cs"/>
              </a:rPr>
              <a:t> et que cela n’est plus le cas quelques mois plus tard, il est possible qu’à ce niveau d’âge, cette difficulté n’existe plus.</a:t>
            </a:r>
          </a:p>
          <a:p>
            <a:r>
              <a:rPr lang="fr-FR" sz="1200" kern="1200" dirty="0" smtClean="0">
                <a:solidFill>
                  <a:schemeClr val="tx1"/>
                </a:solidFill>
                <a:effectLst/>
                <a:latin typeface="+mn-lt"/>
                <a:ea typeface="+mn-ea"/>
                <a:cs typeface="+mn-cs"/>
              </a:rPr>
              <a:t>La situation expérimentale proposée est également très différente de celles mises en place dans les études de </a:t>
            </a:r>
            <a:r>
              <a:rPr lang="fr-FR" sz="1200" kern="1200" dirty="0" err="1" smtClean="0">
                <a:solidFill>
                  <a:schemeClr val="tx1"/>
                </a:solidFill>
                <a:effectLst/>
                <a:latin typeface="+mn-lt"/>
                <a:ea typeface="+mn-ea"/>
                <a:cs typeface="+mn-cs"/>
              </a:rPr>
              <a:t>Tomasello</a:t>
            </a:r>
            <a:r>
              <a:rPr lang="fr-FR" sz="1200" kern="1200" dirty="0" smtClean="0">
                <a:solidFill>
                  <a:schemeClr val="tx1"/>
                </a:solidFill>
                <a:effectLst/>
                <a:latin typeface="+mn-lt"/>
                <a:ea typeface="+mn-ea"/>
                <a:cs typeface="+mn-cs"/>
              </a:rPr>
              <a:t>. Tout d’abord, dans notre recherche, les enfants sont entre eux. Bien qu’ils savent que l’adulte n’est pas loin, l’adulte n’est pas présent avec eux, ni dans l’espace de jeu, ni dans la salle  alors que dans les études de </a:t>
            </a:r>
            <a:r>
              <a:rPr lang="fr-FR" sz="1200" kern="1200" dirty="0" err="1" smtClean="0">
                <a:solidFill>
                  <a:schemeClr val="tx1"/>
                </a:solidFill>
                <a:effectLst/>
                <a:latin typeface="+mn-lt"/>
                <a:ea typeface="+mn-ea"/>
                <a:cs typeface="+mn-cs"/>
              </a:rPr>
              <a:t>Tomasello</a:t>
            </a:r>
            <a:r>
              <a:rPr lang="fr-FR" sz="1200" kern="1200" dirty="0" smtClean="0">
                <a:solidFill>
                  <a:schemeClr val="tx1"/>
                </a:solidFill>
                <a:effectLst/>
                <a:latin typeface="+mn-lt"/>
                <a:ea typeface="+mn-ea"/>
                <a:cs typeface="+mn-cs"/>
              </a:rPr>
              <a:t>, un expérimentateur adulte explore les réactions des enfants et guide la passation. Dans le cadre d’une tâche ou l’enjeu est de produire des usages détournés d’objets, donc des usages non conventionnels, il est probable que les résultats de </a:t>
            </a:r>
            <a:r>
              <a:rPr lang="fr-FR" sz="1200" kern="1200" dirty="0" err="1" smtClean="0">
                <a:solidFill>
                  <a:schemeClr val="tx1"/>
                </a:solidFill>
                <a:effectLst/>
                <a:latin typeface="+mn-lt"/>
                <a:ea typeface="+mn-ea"/>
                <a:cs typeface="+mn-cs"/>
              </a:rPr>
              <a:t>Tomasello</a:t>
            </a:r>
            <a:r>
              <a:rPr lang="fr-FR" sz="1200" kern="1200" dirty="0" smtClean="0">
                <a:solidFill>
                  <a:schemeClr val="tx1"/>
                </a:solidFill>
                <a:effectLst/>
                <a:latin typeface="+mn-lt"/>
                <a:ea typeface="+mn-ea"/>
                <a:cs typeface="+mn-cs"/>
              </a:rPr>
              <a:t> sous-estiment les compétences enfantines et </a:t>
            </a:r>
            <a:r>
              <a:rPr lang="fr-FR" sz="1200" kern="1200" dirty="0" err="1" smtClean="0">
                <a:solidFill>
                  <a:schemeClr val="tx1"/>
                </a:solidFill>
                <a:effectLst/>
                <a:latin typeface="+mn-lt"/>
                <a:ea typeface="+mn-ea"/>
                <a:cs typeface="+mn-cs"/>
              </a:rPr>
              <a:t>sur-estiment</a:t>
            </a:r>
            <a:r>
              <a:rPr lang="fr-FR" sz="1200" kern="1200" dirty="0" smtClean="0">
                <a:solidFill>
                  <a:schemeClr val="tx1"/>
                </a:solidFill>
                <a:effectLst/>
                <a:latin typeface="+mn-lt"/>
                <a:ea typeface="+mn-ea"/>
                <a:cs typeface="+mn-cs"/>
              </a:rPr>
              <a:t> leur difficulté. </a:t>
            </a:r>
          </a:p>
          <a:p>
            <a:endParaRPr lang="fr-FR" dirty="0" smtClean="0"/>
          </a:p>
          <a:p>
            <a:r>
              <a:rPr lang="fr-FR" sz="2000" dirty="0" smtClean="0">
                <a:sym typeface="Wingdings" pitchFamily="2" charset="2"/>
              </a:rPr>
              <a:t>No </a:t>
            </a:r>
            <a:r>
              <a:rPr lang="fr-FR" sz="2000" dirty="0" err="1" smtClean="0">
                <a:sym typeface="Wingdings" pitchFamily="2" charset="2"/>
              </a:rPr>
              <a:t>object’s</a:t>
            </a:r>
            <a:r>
              <a:rPr lang="fr-FR" sz="2000" dirty="0" smtClean="0">
                <a:sym typeface="Wingdings" pitchFamily="2" charset="2"/>
              </a:rPr>
              <a:t> type </a:t>
            </a:r>
            <a:r>
              <a:rPr lang="fr-FR" sz="2000" dirty="0" err="1" smtClean="0">
                <a:sym typeface="Wingdings" pitchFamily="2" charset="2"/>
              </a:rPr>
              <a:t>effect</a:t>
            </a:r>
            <a:endParaRPr lang="fr-FR" sz="2000" dirty="0" smtClean="0">
              <a:sym typeface="Wingdings" pitchFamily="2" charset="2"/>
            </a:endParaRPr>
          </a:p>
          <a:p>
            <a:pPr lvl="1"/>
            <a:r>
              <a:rPr lang="fr-FR" sz="2000" dirty="0" smtClean="0">
                <a:sym typeface="Wingdings" pitchFamily="2" charset="2"/>
              </a:rPr>
              <a:t>Peer </a:t>
            </a:r>
            <a:r>
              <a:rPr lang="fr-FR" sz="2000" dirty="0" err="1" smtClean="0">
                <a:sym typeface="Wingdings" pitchFamily="2" charset="2"/>
              </a:rPr>
              <a:t>dyadic</a:t>
            </a:r>
            <a:r>
              <a:rPr lang="fr-FR" sz="2000" dirty="0" smtClean="0">
                <a:sym typeface="Wingdings" pitchFamily="2" charset="2"/>
              </a:rPr>
              <a:t> </a:t>
            </a:r>
            <a:r>
              <a:rPr lang="fr-FR" sz="2000" dirty="0" err="1" smtClean="0">
                <a:sym typeface="Wingdings" pitchFamily="2" charset="2"/>
              </a:rPr>
              <a:t>play</a:t>
            </a:r>
            <a:r>
              <a:rPr lang="fr-FR" sz="2000" dirty="0" smtClean="0">
                <a:sym typeface="Wingdings" pitchFamily="2" charset="2"/>
              </a:rPr>
              <a:t> / </a:t>
            </a:r>
            <a:r>
              <a:rPr lang="fr-FR" sz="2000" dirty="0" err="1" smtClean="0">
                <a:sym typeface="Wingdings" pitchFamily="2" charset="2"/>
              </a:rPr>
              <a:t>Adult-child</a:t>
            </a:r>
            <a:r>
              <a:rPr lang="fr-FR" sz="2000" dirty="0" smtClean="0">
                <a:sym typeface="Wingdings" pitchFamily="2" charset="2"/>
              </a:rPr>
              <a:t> </a:t>
            </a:r>
            <a:r>
              <a:rPr lang="fr-FR" sz="2000" dirty="0" err="1" smtClean="0">
                <a:sym typeface="Wingdings" pitchFamily="2" charset="2"/>
              </a:rPr>
              <a:t>play</a:t>
            </a:r>
            <a:r>
              <a:rPr lang="fr-FR" sz="2000" dirty="0" smtClean="0">
                <a:sym typeface="Wingdings" pitchFamily="2" charset="2"/>
              </a:rPr>
              <a:t> </a:t>
            </a:r>
            <a:r>
              <a:rPr lang="fr-FR" sz="1100" dirty="0" smtClean="0">
                <a:sym typeface="Wingdings" pitchFamily="2" charset="2"/>
              </a:rPr>
              <a:t>(</a:t>
            </a:r>
            <a:r>
              <a:rPr lang="fr-FR" sz="1100" dirty="0" err="1" smtClean="0">
                <a:sym typeface="Wingdings" pitchFamily="2" charset="2"/>
              </a:rPr>
              <a:t>Striano</a:t>
            </a:r>
            <a:r>
              <a:rPr lang="fr-FR" sz="1100" dirty="0" smtClean="0">
                <a:sym typeface="Wingdings" pitchFamily="2" charset="2"/>
              </a:rPr>
              <a:t> &amp; al., 2001)</a:t>
            </a:r>
            <a:endParaRPr lang="fr-FR" sz="2000" dirty="0" smtClean="0">
              <a:sym typeface="Wingdings" pitchFamily="2" charset="2"/>
            </a:endParaRPr>
          </a:p>
          <a:p>
            <a:endParaRPr lang="fr-FR" dirty="0"/>
          </a:p>
        </p:txBody>
      </p:sp>
      <p:sp>
        <p:nvSpPr>
          <p:cNvPr id="4" name="Espace réservé du numéro de diapositive 3"/>
          <p:cNvSpPr>
            <a:spLocks noGrp="1"/>
          </p:cNvSpPr>
          <p:nvPr>
            <p:ph type="sldNum" sz="quarter" idx="10"/>
          </p:nvPr>
        </p:nvSpPr>
        <p:spPr/>
        <p:txBody>
          <a:bodyPr/>
          <a:lstStyle/>
          <a:p>
            <a:fld id="{B1E6FCC3-4254-4D35-AE7C-9BA5E0F12963}" type="slidenum">
              <a:rPr lang="fr-FR" smtClean="0"/>
              <a:t>19</a:t>
            </a:fld>
            <a:endParaRPr lang="fr-FR"/>
          </a:p>
        </p:txBody>
      </p:sp>
    </p:spTree>
    <p:extLst>
      <p:ext uri="{BB962C8B-B14F-4D97-AF65-F5344CB8AC3E}">
        <p14:creationId xmlns:p14="http://schemas.microsoft.com/office/powerpoint/2010/main" val="42397911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Co-construction of </a:t>
            </a:r>
            <a:r>
              <a:rPr lang="fr-FR" dirty="0" err="1" smtClean="0"/>
              <a:t>symbolic</a:t>
            </a:r>
            <a:r>
              <a:rPr lang="fr-FR" dirty="0" smtClean="0"/>
              <a:t> </a:t>
            </a:r>
            <a:r>
              <a:rPr lang="fr-FR" dirty="0" err="1" smtClean="0"/>
              <a:t>meanings</a:t>
            </a:r>
            <a:r>
              <a:rPr lang="fr-FR" dirty="0" smtClean="0"/>
              <a:t> </a:t>
            </a:r>
            <a:r>
              <a:rPr lang="fr-FR" dirty="0" err="1" smtClean="0"/>
              <a:t>develop</a:t>
            </a:r>
            <a:r>
              <a:rPr lang="fr-FR" dirty="0" smtClean="0"/>
              <a:t> </a:t>
            </a:r>
            <a:r>
              <a:rPr lang="fr-FR" dirty="0" err="1" smtClean="0"/>
              <a:t>through</a:t>
            </a:r>
            <a:r>
              <a:rPr lang="fr-FR" dirty="0" smtClean="0"/>
              <a:t> </a:t>
            </a:r>
            <a:r>
              <a:rPr lang="fr-FR" dirty="0" err="1" smtClean="0"/>
              <a:t>objects</a:t>
            </a:r>
            <a:r>
              <a:rPr lang="fr-FR" dirty="0" smtClean="0"/>
              <a:t> uses</a:t>
            </a:r>
          </a:p>
          <a:p>
            <a:pPr>
              <a:buFont typeface="Wingdings" pitchFamily="2" charset="2"/>
              <a:buChar char="à"/>
            </a:pPr>
            <a:r>
              <a:rPr lang="fr-FR" dirty="0" smtClean="0">
                <a:solidFill>
                  <a:schemeClr val="accent3"/>
                </a:solidFill>
              </a:rPr>
              <a:t>The </a:t>
            </a:r>
            <a:r>
              <a:rPr lang="fr-FR" dirty="0" err="1" smtClean="0">
                <a:solidFill>
                  <a:schemeClr val="accent3"/>
                </a:solidFill>
              </a:rPr>
              <a:t>oldest</a:t>
            </a:r>
            <a:r>
              <a:rPr lang="fr-FR" dirty="0" smtClean="0">
                <a:solidFill>
                  <a:schemeClr val="accent3"/>
                </a:solidFill>
              </a:rPr>
              <a:t> </a:t>
            </a:r>
            <a:r>
              <a:rPr lang="fr-FR" dirty="0" err="1" smtClean="0">
                <a:solidFill>
                  <a:schemeClr val="accent3"/>
                </a:solidFill>
              </a:rPr>
              <a:t>children</a:t>
            </a:r>
            <a:r>
              <a:rPr lang="fr-FR" dirty="0" smtClean="0">
                <a:solidFill>
                  <a:schemeClr val="accent3"/>
                </a:solidFill>
              </a:rPr>
              <a:t> have more </a:t>
            </a:r>
            <a:r>
              <a:rPr lang="fr-FR" dirty="0" err="1" smtClean="0">
                <a:solidFill>
                  <a:schemeClr val="accent3"/>
                </a:solidFill>
              </a:rPr>
              <a:t>symbolically</a:t>
            </a:r>
            <a:r>
              <a:rPr lang="fr-FR" dirty="0" smtClean="0">
                <a:solidFill>
                  <a:schemeClr val="accent3"/>
                </a:solidFill>
              </a:rPr>
              <a:t> </a:t>
            </a:r>
            <a:r>
              <a:rPr lang="fr-FR" dirty="0" err="1" smtClean="0">
                <a:solidFill>
                  <a:schemeClr val="accent3"/>
                </a:solidFill>
              </a:rPr>
              <a:t>re-used</a:t>
            </a:r>
            <a:r>
              <a:rPr lang="fr-FR" dirty="0" smtClean="0">
                <a:solidFill>
                  <a:schemeClr val="accent3"/>
                </a:solidFill>
              </a:rPr>
              <a:t> the </a:t>
            </a:r>
            <a:r>
              <a:rPr lang="fr-FR" dirty="0" err="1" smtClean="0">
                <a:solidFill>
                  <a:schemeClr val="accent3"/>
                </a:solidFill>
              </a:rPr>
              <a:t>objects</a:t>
            </a:r>
            <a:r>
              <a:rPr lang="fr-FR" dirty="0" smtClean="0">
                <a:solidFill>
                  <a:schemeClr val="accent3"/>
                </a:solidFill>
              </a:rPr>
              <a:t> in </a:t>
            </a:r>
            <a:r>
              <a:rPr lang="fr-FR" dirty="0" err="1" smtClean="0">
                <a:solidFill>
                  <a:schemeClr val="accent3"/>
                </a:solidFill>
              </a:rPr>
              <a:t>their</a:t>
            </a:r>
            <a:r>
              <a:rPr lang="fr-FR" dirty="0" smtClean="0">
                <a:solidFill>
                  <a:schemeClr val="accent3"/>
                </a:solidFill>
              </a:rPr>
              <a:t> </a:t>
            </a:r>
            <a:r>
              <a:rPr lang="fr-FR" dirty="0" err="1" smtClean="0">
                <a:solidFill>
                  <a:schemeClr val="accent3"/>
                </a:solidFill>
              </a:rPr>
              <a:t>shared</a:t>
            </a:r>
            <a:r>
              <a:rPr lang="fr-FR" dirty="0" smtClean="0">
                <a:solidFill>
                  <a:schemeClr val="accent3"/>
                </a:solidFill>
              </a:rPr>
              <a:t> </a:t>
            </a:r>
            <a:r>
              <a:rPr lang="fr-FR" dirty="0" err="1" smtClean="0">
                <a:solidFill>
                  <a:schemeClr val="accent3"/>
                </a:solidFill>
              </a:rPr>
              <a:t>play</a:t>
            </a:r>
            <a:r>
              <a:rPr lang="fr-FR" dirty="0" smtClean="0">
                <a:solidFill>
                  <a:schemeClr val="accent3"/>
                </a:solidFill>
              </a:rPr>
              <a:t> </a:t>
            </a:r>
            <a:r>
              <a:rPr lang="fr-FR" dirty="0" err="1" smtClean="0">
                <a:solidFill>
                  <a:schemeClr val="accent3"/>
                </a:solidFill>
              </a:rPr>
              <a:t>than</a:t>
            </a:r>
            <a:r>
              <a:rPr lang="fr-FR" dirty="0" smtClean="0">
                <a:solidFill>
                  <a:schemeClr val="accent3"/>
                </a:solidFill>
              </a:rPr>
              <a:t> the </a:t>
            </a:r>
            <a:r>
              <a:rPr lang="fr-FR" dirty="0" err="1" smtClean="0">
                <a:solidFill>
                  <a:schemeClr val="accent3"/>
                </a:solidFill>
              </a:rPr>
              <a:t>youngest</a:t>
            </a:r>
            <a:endParaRPr lang="fr-FR" dirty="0" smtClean="0">
              <a:solidFill>
                <a:schemeClr val="accent3"/>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Les résultats de l’</a:t>
            </a:r>
            <a:r>
              <a:rPr lang="fr-FR" sz="1200" kern="1200" dirty="0" err="1" smtClean="0">
                <a:solidFill>
                  <a:schemeClr val="tx1"/>
                </a:solidFill>
                <a:effectLst/>
                <a:latin typeface="+mn-lt"/>
                <a:ea typeface="+mn-ea"/>
                <a:cs typeface="+mn-cs"/>
              </a:rPr>
              <a:t>Anova</a:t>
            </a:r>
            <a:r>
              <a:rPr lang="fr-FR" sz="1200" kern="1200" dirty="0" smtClean="0">
                <a:solidFill>
                  <a:schemeClr val="tx1"/>
                </a:solidFill>
                <a:effectLst/>
                <a:latin typeface="+mn-lt"/>
                <a:ea typeface="+mn-ea"/>
                <a:cs typeface="+mn-cs"/>
              </a:rPr>
              <a:t> montrent une différence significative entre le groupe des enfants de 3 ans et celui des enfants de 7 ans (F (, ) = 4.58, p&lt;.05). L’usage des objets « partagés » est de plus en plus important avec l’âge des enfants contribuant à l’évolution des types d’usages (usages plus précis, modification de l’usage) et au développement d’un scénario partagé plus riche et plus créatif. Les enfants les plus grands ont ainsi un espace pour créer des significations partagées plus étendu que les enfants les plus jeunes.</a:t>
            </a:r>
          </a:p>
          <a:p>
            <a:endParaRPr lang="fr-FR" dirty="0"/>
          </a:p>
        </p:txBody>
      </p:sp>
      <p:sp>
        <p:nvSpPr>
          <p:cNvPr id="4" name="Espace réservé du numéro de diapositive 3"/>
          <p:cNvSpPr>
            <a:spLocks noGrp="1"/>
          </p:cNvSpPr>
          <p:nvPr>
            <p:ph type="sldNum" sz="quarter" idx="10"/>
          </p:nvPr>
        </p:nvSpPr>
        <p:spPr/>
        <p:txBody>
          <a:bodyPr/>
          <a:lstStyle/>
          <a:p>
            <a:fld id="{B1E6FCC3-4254-4D35-AE7C-9BA5E0F12963}" type="slidenum">
              <a:rPr lang="fr-FR" smtClean="0"/>
              <a:t>20</a:t>
            </a:fld>
            <a:endParaRPr lang="fr-FR"/>
          </a:p>
        </p:txBody>
      </p:sp>
    </p:spTree>
    <p:extLst>
      <p:ext uri="{BB962C8B-B14F-4D97-AF65-F5344CB8AC3E}">
        <p14:creationId xmlns:p14="http://schemas.microsoft.com/office/powerpoint/2010/main" val="10076846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sym typeface="Wingdings" pitchFamily="2" charset="2"/>
              </a:rPr>
              <a:t>Verbal </a:t>
            </a:r>
            <a:r>
              <a:rPr lang="fr-FR" sz="1200" dirty="0" err="1" smtClean="0">
                <a:sym typeface="Wingdings" pitchFamily="2" charset="2"/>
              </a:rPr>
              <a:t>meanings</a:t>
            </a:r>
            <a:r>
              <a:rPr lang="fr-FR" sz="1200" dirty="0" smtClean="0">
                <a:sym typeface="Wingdings" pitchFamily="2" charset="2"/>
              </a:rPr>
              <a:t> of </a:t>
            </a:r>
            <a:r>
              <a:rPr lang="fr-FR" sz="1200" dirty="0" err="1" smtClean="0">
                <a:sym typeface="Wingdings" pitchFamily="2" charset="2"/>
              </a:rPr>
              <a:t>objects</a:t>
            </a:r>
            <a:r>
              <a:rPr lang="fr-FR" sz="1200" dirty="0" smtClean="0">
                <a:sym typeface="Wingdings" pitchFamily="2" charset="2"/>
              </a:rPr>
              <a:t> uses </a:t>
            </a:r>
            <a:r>
              <a:rPr lang="fr-FR" sz="1200" dirty="0" err="1" smtClean="0">
                <a:sym typeface="Wingdings" pitchFamily="2" charset="2"/>
              </a:rPr>
              <a:t>become</a:t>
            </a:r>
            <a:r>
              <a:rPr lang="fr-FR" sz="1200" dirty="0" smtClean="0">
                <a:sym typeface="Wingdings" pitchFamily="2" charset="2"/>
              </a:rPr>
              <a:t> more and more </a:t>
            </a:r>
            <a:r>
              <a:rPr lang="fr-FR" sz="1200" dirty="0" err="1" smtClean="0">
                <a:sym typeface="Wingdings" pitchFamily="2" charset="2"/>
              </a:rPr>
              <a:t>precise</a:t>
            </a:r>
            <a:r>
              <a:rPr lang="fr-FR" sz="1200" dirty="0" smtClean="0">
                <a:sym typeface="Wingdings" pitchFamily="2" charset="2"/>
              </a:rPr>
              <a:t> up to a verbal </a:t>
            </a:r>
            <a:r>
              <a:rPr lang="fr-FR" sz="1200" dirty="0" err="1" smtClean="0">
                <a:sym typeface="Wingdings" pitchFamily="2" charset="2"/>
              </a:rPr>
              <a:t>play</a:t>
            </a:r>
            <a:r>
              <a:rPr lang="fr-FR" sz="1200" dirty="0" smtClean="0">
                <a:sym typeface="Wingdings" pitchFamily="2" charset="2"/>
              </a:rPr>
              <a:t> </a:t>
            </a:r>
            <a:r>
              <a:rPr lang="fr-FR" sz="1200" dirty="0" err="1" smtClean="0">
                <a:sym typeface="Wingdings" pitchFamily="2" charset="2"/>
              </a:rPr>
              <a:t>without</a:t>
            </a:r>
            <a:r>
              <a:rPr lang="fr-FR" sz="1200" dirty="0" smtClean="0">
                <a:sym typeface="Wingdings" pitchFamily="2" charset="2"/>
              </a:rPr>
              <a:t> uses of </a:t>
            </a:r>
            <a:r>
              <a:rPr lang="fr-FR" sz="1200" dirty="0" err="1" smtClean="0">
                <a:sym typeface="Wingdings" pitchFamily="2" charset="2"/>
              </a:rPr>
              <a:t>objects</a:t>
            </a:r>
            <a:r>
              <a:rPr lang="fr-FR" sz="1200" dirty="0" smtClean="0">
                <a:sym typeface="Wingdings" pitchFamily="2" charset="2"/>
              </a:rPr>
              <a:t> to 7 </a:t>
            </a:r>
            <a:r>
              <a:rPr lang="fr-FR" sz="1200" dirty="0" err="1" smtClean="0">
                <a:sym typeface="Wingdings" pitchFamily="2" charset="2"/>
              </a:rPr>
              <a:t>y.o</a:t>
            </a:r>
            <a:r>
              <a:rPr lang="fr-FR" sz="1200" dirty="0" smtClean="0">
                <a:sym typeface="Wingdings" pitchFamily="2" charset="2"/>
              </a:rPr>
              <a:t>. </a:t>
            </a:r>
            <a:r>
              <a:rPr lang="fr-FR" sz="1200" dirty="0" err="1" smtClean="0">
                <a:sym typeface="Wingdings" pitchFamily="2" charset="2"/>
              </a:rPr>
              <a:t>children</a:t>
            </a:r>
            <a:r>
              <a:rPr lang="fr-FR" sz="1200" dirty="0" smtClean="0">
                <a:sym typeface="Wingdings" pitchFamily="2" charset="2"/>
              </a:rPr>
              <a:t>(SU4)</a:t>
            </a:r>
          </a:p>
          <a:p>
            <a:endParaRPr lang="fr-FR" dirty="0"/>
          </a:p>
        </p:txBody>
      </p:sp>
      <p:sp>
        <p:nvSpPr>
          <p:cNvPr id="4" name="Espace réservé du numéro de diapositive 3"/>
          <p:cNvSpPr>
            <a:spLocks noGrp="1"/>
          </p:cNvSpPr>
          <p:nvPr>
            <p:ph type="sldNum" sz="quarter" idx="10"/>
          </p:nvPr>
        </p:nvSpPr>
        <p:spPr/>
        <p:txBody>
          <a:bodyPr/>
          <a:lstStyle/>
          <a:p>
            <a:fld id="{B1E6FCC3-4254-4D35-AE7C-9BA5E0F12963}" type="slidenum">
              <a:rPr lang="fr-FR" smtClean="0"/>
              <a:t>21</a:t>
            </a:fld>
            <a:endParaRPr lang="fr-FR"/>
          </a:p>
        </p:txBody>
      </p:sp>
    </p:spTree>
    <p:extLst>
      <p:ext uri="{BB962C8B-B14F-4D97-AF65-F5344CB8AC3E}">
        <p14:creationId xmlns:p14="http://schemas.microsoft.com/office/powerpoint/2010/main" val="5379952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smtClean="0"/>
          </a:p>
          <a:p>
            <a:r>
              <a:rPr lang="fr-FR" dirty="0" err="1" smtClean="0"/>
              <a:t>Development</a:t>
            </a:r>
            <a:r>
              <a:rPr lang="fr-FR" dirty="0" smtClean="0"/>
              <a:t> of </a:t>
            </a:r>
            <a:r>
              <a:rPr lang="fr-FR" dirty="0" err="1" smtClean="0"/>
              <a:t>symbolic</a:t>
            </a:r>
            <a:r>
              <a:rPr lang="fr-FR" dirty="0" smtClean="0"/>
              <a:t> uses of </a:t>
            </a:r>
            <a:r>
              <a:rPr lang="fr-FR" dirty="0" err="1" smtClean="0"/>
              <a:t>objects</a:t>
            </a:r>
            <a:r>
              <a:rPr lang="fr-FR" dirty="0" smtClean="0"/>
              <a:t> in a </a:t>
            </a:r>
            <a:r>
              <a:rPr lang="fr-FR" dirty="0" err="1" smtClean="0"/>
              <a:t>humoristic</a:t>
            </a:r>
            <a:r>
              <a:rPr lang="fr-FR" dirty="0" smtClean="0"/>
              <a:t> </a:t>
            </a:r>
            <a:r>
              <a:rPr lang="fr-FR" dirty="0" err="1" smtClean="0"/>
              <a:t>play</a:t>
            </a:r>
            <a:r>
              <a:rPr lang="fr-FR" dirty="0" smtClean="0"/>
              <a:t>. </a:t>
            </a:r>
            <a:r>
              <a:rPr lang="fr-FR" dirty="0" err="1" smtClean="0"/>
              <a:t>Does</a:t>
            </a:r>
            <a:r>
              <a:rPr lang="fr-FR" dirty="0" smtClean="0"/>
              <a:t> </a:t>
            </a:r>
            <a:r>
              <a:rPr lang="fr-FR" dirty="0" err="1" smtClean="0"/>
              <a:t>humor</a:t>
            </a:r>
            <a:r>
              <a:rPr lang="fr-FR" dirty="0" smtClean="0"/>
              <a:t> </a:t>
            </a:r>
            <a:r>
              <a:rPr lang="fr-FR" dirty="0" err="1" smtClean="0"/>
              <a:t>thematic</a:t>
            </a:r>
            <a:r>
              <a:rPr lang="fr-FR" dirty="0" smtClean="0"/>
              <a:t> </a:t>
            </a:r>
            <a:r>
              <a:rPr lang="fr-FR" dirty="0" err="1" smtClean="0"/>
              <a:t>play</a:t>
            </a:r>
            <a:r>
              <a:rPr lang="fr-FR" dirty="0" smtClean="0"/>
              <a:t> lead </a:t>
            </a:r>
            <a:r>
              <a:rPr lang="fr-FR" dirty="0" err="1" smtClean="0"/>
              <a:t>young</a:t>
            </a:r>
            <a:r>
              <a:rPr lang="fr-FR" dirty="0" smtClean="0"/>
              <a:t> </a:t>
            </a:r>
            <a:r>
              <a:rPr lang="fr-FR" dirty="0" err="1" smtClean="0"/>
              <a:t>children</a:t>
            </a:r>
            <a:r>
              <a:rPr lang="fr-FR" dirty="0" smtClean="0"/>
              <a:t> to </a:t>
            </a:r>
            <a:r>
              <a:rPr lang="fr-FR" dirty="0" err="1" smtClean="0"/>
              <a:t>produce</a:t>
            </a:r>
            <a:r>
              <a:rPr lang="fr-FR" dirty="0" smtClean="0"/>
              <a:t> more </a:t>
            </a:r>
            <a:r>
              <a:rPr lang="fr-FR" dirty="0" err="1" smtClean="0"/>
              <a:t>complex</a:t>
            </a:r>
            <a:r>
              <a:rPr lang="fr-FR" dirty="0" smtClean="0"/>
              <a:t> </a:t>
            </a:r>
            <a:r>
              <a:rPr lang="fr-FR" dirty="0" err="1" smtClean="0"/>
              <a:t>symbolic</a:t>
            </a:r>
            <a:r>
              <a:rPr lang="fr-FR" dirty="0" smtClean="0"/>
              <a:t> uses of </a:t>
            </a:r>
            <a:r>
              <a:rPr lang="fr-FR" dirty="0" err="1" smtClean="0"/>
              <a:t>objects</a:t>
            </a:r>
            <a:r>
              <a:rPr lang="fr-FR" dirty="0" smtClean="0"/>
              <a:t>?</a:t>
            </a:r>
          </a:p>
          <a:p>
            <a:r>
              <a:rPr lang="fr-FR" dirty="0" smtClean="0"/>
              <a:t>How </a:t>
            </a:r>
            <a:r>
              <a:rPr lang="fr-FR" dirty="0" err="1" smtClean="0"/>
              <a:t>children</a:t>
            </a:r>
            <a:r>
              <a:rPr lang="fr-FR" dirty="0" smtClean="0"/>
              <a:t> use </a:t>
            </a:r>
            <a:r>
              <a:rPr lang="fr-FR" dirty="0" err="1" smtClean="0"/>
              <a:t>object</a:t>
            </a:r>
            <a:r>
              <a:rPr lang="fr-FR" dirty="0" smtClean="0"/>
              <a:t> in a free-</a:t>
            </a:r>
            <a:r>
              <a:rPr lang="fr-FR" dirty="0" err="1" smtClean="0"/>
              <a:t>play</a:t>
            </a:r>
            <a:r>
              <a:rPr lang="fr-FR" dirty="0" smtClean="0"/>
              <a:t> </a:t>
            </a:r>
            <a:r>
              <a:rPr lang="fr-FR" dirty="0" err="1" smtClean="0"/>
              <a:t>without</a:t>
            </a:r>
            <a:r>
              <a:rPr lang="fr-FR" dirty="0" smtClean="0"/>
              <a:t> </a:t>
            </a:r>
            <a:r>
              <a:rPr lang="fr-FR" dirty="0" err="1" smtClean="0"/>
              <a:t>any</a:t>
            </a:r>
            <a:r>
              <a:rPr lang="fr-FR" dirty="0" smtClean="0"/>
              <a:t> </a:t>
            </a:r>
            <a:r>
              <a:rPr lang="fr-FR" dirty="0" err="1" smtClean="0"/>
              <a:t>thematic</a:t>
            </a:r>
            <a:r>
              <a:rPr lang="fr-FR" dirty="0" smtClean="0"/>
              <a:t> </a:t>
            </a:r>
            <a:r>
              <a:rPr lang="fr-FR" dirty="0" err="1" smtClean="0"/>
              <a:t>constraint</a:t>
            </a:r>
            <a:r>
              <a:rPr lang="fr-FR" dirty="0" smtClean="0"/>
              <a:t>? </a:t>
            </a:r>
          </a:p>
          <a:p>
            <a:pPr lvl="1"/>
            <a:r>
              <a:rPr lang="fr-FR" dirty="0" smtClean="0"/>
              <a:t>Are « </a:t>
            </a:r>
            <a:r>
              <a:rPr lang="fr-FR" dirty="0" err="1" smtClean="0"/>
              <a:t>conventional-symbolic</a:t>
            </a:r>
            <a:r>
              <a:rPr lang="fr-FR" dirty="0" smtClean="0"/>
              <a:t> » uses more </a:t>
            </a:r>
            <a:r>
              <a:rPr lang="fr-FR" dirty="0" err="1" smtClean="0"/>
              <a:t>developed</a:t>
            </a:r>
            <a:r>
              <a:rPr lang="fr-FR" dirty="0" smtClean="0"/>
              <a:t>?</a:t>
            </a:r>
          </a:p>
          <a:p>
            <a:pPr lvl="1"/>
            <a:r>
              <a:rPr lang="fr-FR" dirty="0" smtClean="0"/>
              <a:t>Are « </a:t>
            </a:r>
            <a:r>
              <a:rPr lang="fr-FR" dirty="0" err="1" smtClean="0"/>
              <a:t>symbolic</a:t>
            </a:r>
            <a:r>
              <a:rPr lang="fr-FR" dirty="0" smtClean="0"/>
              <a:t> » uses more </a:t>
            </a:r>
            <a:r>
              <a:rPr lang="fr-FR" dirty="0" err="1" smtClean="0"/>
              <a:t>elaborated</a:t>
            </a:r>
            <a:r>
              <a:rPr lang="fr-FR" dirty="0" smtClean="0"/>
              <a:t>?</a:t>
            </a:r>
          </a:p>
          <a:p>
            <a:endParaRPr lang="fr-FR" dirty="0"/>
          </a:p>
        </p:txBody>
      </p:sp>
      <p:sp>
        <p:nvSpPr>
          <p:cNvPr id="4" name="Espace réservé du numéro de diapositive 3"/>
          <p:cNvSpPr>
            <a:spLocks noGrp="1"/>
          </p:cNvSpPr>
          <p:nvPr>
            <p:ph type="sldNum" sz="quarter" idx="10"/>
          </p:nvPr>
        </p:nvSpPr>
        <p:spPr/>
        <p:txBody>
          <a:bodyPr/>
          <a:lstStyle/>
          <a:p>
            <a:fld id="{B1E6FCC3-4254-4D35-AE7C-9BA5E0F12963}" type="slidenum">
              <a:rPr lang="fr-FR" smtClean="0"/>
              <a:t>22</a:t>
            </a:fld>
            <a:endParaRPr lang="fr-FR"/>
          </a:p>
        </p:txBody>
      </p:sp>
    </p:spTree>
    <p:extLst>
      <p:ext uri="{BB962C8B-B14F-4D97-AF65-F5344CB8AC3E}">
        <p14:creationId xmlns:p14="http://schemas.microsoft.com/office/powerpoint/2010/main" val="1073446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aseline="0" dirty="0" err="1" smtClean="0"/>
              <a:t>Contrary</a:t>
            </a:r>
            <a:r>
              <a:rPr lang="fr-FR" baseline="0" dirty="0" smtClean="0"/>
              <a:t> to a </a:t>
            </a:r>
            <a:r>
              <a:rPr lang="fr-FR" baseline="0" dirty="0" err="1" smtClean="0"/>
              <a:t>piagetian</a:t>
            </a:r>
            <a:r>
              <a:rPr lang="fr-FR" baseline="0" dirty="0" smtClean="0"/>
              <a:t> </a:t>
            </a:r>
            <a:r>
              <a:rPr lang="fr-FR" baseline="0" dirty="0" err="1" smtClean="0"/>
              <a:t>view</a:t>
            </a:r>
            <a:r>
              <a:rPr lang="fr-FR" baseline="0" dirty="0" smtClean="0"/>
              <a:t> in </a:t>
            </a:r>
            <a:r>
              <a:rPr lang="fr-FR" baseline="0" dirty="0" err="1" smtClean="0"/>
              <a:t>wich</a:t>
            </a:r>
            <a:r>
              <a:rPr lang="fr-FR" baseline="0" dirty="0" smtClean="0"/>
              <a:t> the </a:t>
            </a:r>
            <a:r>
              <a:rPr lang="fr-FR" baseline="0" dirty="0" err="1" smtClean="0"/>
              <a:t>ludic</a:t>
            </a:r>
            <a:r>
              <a:rPr lang="fr-FR" baseline="0" dirty="0" smtClean="0"/>
              <a:t> </a:t>
            </a:r>
            <a:r>
              <a:rPr lang="fr-FR" baseline="0" dirty="0" err="1" smtClean="0"/>
              <a:t>symbols</a:t>
            </a:r>
            <a:r>
              <a:rPr lang="fr-FR" baseline="0" dirty="0" smtClean="0"/>
              <a:t> arise </a:t>
            </a:r>
            <a:r>
              <a:rPr lang="fr-FR" baseline="0" dirty="0" err="1" smtClean="0"/>
              <a:t>from</a:t>
            </a:r>
            <a:r>
              <a:rPr lang="fr-FR" baseline="0" dirty="0" smtClean="0"/>
              <a:t> </a:t>
            </a:r>
            <a:r>
              <a:rPr lang="fr-FR" baseline="0" dirty="0" err="1" smtClean="0"/>
              <a:t>solitary</a:t>
            </a:r>
            <a:r>
              <a:rPr lang="fr-FR" baseline="0" dirty="0" smtClean="0"/>
              <a:t> </a:t>
            </a:r>
            <a:r>
              <a:rPr lang="fr-FR" baseline="0" dirty="0" err="1" smtClean="0"/>
              <a:t>play</a:t>
            </a:r>
            <a:r>
              <a:rPr lang="fr-FR" baseline="0" dirty="0" smtClean="0"/>
              <a:t> the </a:t>
            </a:r>
            <a:r>
              <a:rPr lang="fr-FR" baseline="0" dirty="0" err="1" smtClean="0"/>
              <a:t>majority</a:t>
            </a:r>
            <a:r>
              <a:rPr lang="fr-FR" baseline="0" dirty="0" smtClean="0"/>
              <a:t> of </a:t>
            </a:r>
            <a:r>
              <a:rPr lang="fr-FR" baseline="0" dirty="0" err="1" smtClean="0"/>
              <a:t>objects</a:t>
            </a:r>
            <a:r>
              <a:rPr lang="fr-FR" baseline="0" dirty="0" smtClean="0"/>
              <a:t> substitution </a:t>
            </a:r>
            <a:r>
              <a:rPr lang="fr-FR" baseline="0" dirty="0" err="1" smtClean="0"/>
              <a:t>during</a:t>
            </a:r>
            <a:r>
              <a:rPr lang="fr-FR" baseline="0" dirty="0" smtClean="0"/>
              <a:t> </a:t>
            </a:r>
            <a:r>
              <a:rPr lang="fr-FR" baseline="0" dirty="0" err="1" smtClean="0"/>
              <a:t>pretend</a:t>
            </a:r>
            <a:r>
              <a:rPr lang="fr-FR" baseline="0" dirty="0" smtClean="0"/>
              <a:t> </a:t>
            </a:r>
            <a:r>
              <a:rPr lang="fr-FR" baseline="0" dirty="0" err="1" smtClean="0"/>
              <a:t>play</a:t>
            </a:r>
            <a:r>
              <a:rPr lang="fr-FR" baseline="0" dirty="0" smtClean="0"/>
              <a:t> are </a:t>
            </a:r>
            <a:r>
              <a:rPr lang="fr-FR" baseline="0" dirty="0" err="1" smtClean="0"/>
              <a:t>initiated</a:t>
            </a:r>
            <a:r>
              <a:rPr lang="fr-FR" baseline="0" dirty="0" smtClean="0"/>
              <a:t> by the </a:t>
            </a:r>
            <a:r>
              <a:rPr lang="fr-FR" baseline="0" dirty="0" err="1" smtClean="0"/>
              <a:t>mother</a:t>
            </a:r>
            <a:r>
              <a:rPr lang="fr-FR" baseline="0" dirty="0" smtClean="0"/>
              <a:t>.</a:t>
            </a:r>
          </a:p>
          <a:p>
            <a:r>
              <a:rPr lang="fr-FR" baseline="0" dirty="0" smtClean="0"/>
              <a:t>D’ailleurs, </a:t>
            </a:r>
            <a:r>
              <a:rPr lang="fr-FR" baseline="0" dirty="0" err="1" smtClean="0"/>
              <a:t>most</a:t>
            </a:r>
            <a:r>
              <a:rPr lang="fr-FR" baseline="0" dirty="0" smtClean="0"/>
              <a:t> of </a:t>
            </a:r>
            <a:r>
              <a:rPr lang="fr-FR" baseline="0" dirty="0" err="1" smtClean="0"/>
              <a:t>research</a:t>
            </a:r>
            <a:r>
              <a:rPr lang="fr-FR" baseline="0" dirty="0" smtClean="0"/>
              <a:t> about </a:t>
            </a:r>
            <a:r>
              <a:rPr lang="fr-FR" baseline="0" dirty="0" err="1" smtClean="0"/>
              <a:t>object</a:t>
            </a:r>
            <a:r>
              <a:rPr lang="fr-FR" baseline="0" dirty="0" smtClean="0"/>
              <a:t> ‘s substitution focus on </a:t>
            </a:r>
            <a:r>
              <a:rPr lang="fr-FR" baseline="0" dirty="0" err="1" smtClean="0"/>
              <a:t>young</a:t>
            </a:r>
            <a:r>
              <a:rPr lang="fr-FR" baseline="0" dirty="0" smtClean="0"/>
              <a:t> </a:t>
            </a:r>
            <a:r>
              <a:rPr lang="fr-FR" baseline="0" dirty="0" err="1" smtClean="0"/>
              <a:t>children</a:t>
            </a:r>
            <a:r>
              <a:rPr lang="fr-FR" baseline="0" dirty="0" smtClean="0"/>
              <a:t> and </a:t>
            </a:r>
            <a:r>
              <a:rPr lang="fr-FR" baseline="0" dirty="0" err="1" smtClean="0"/>
              <a:t>adult</a:t>
            </a:r>
            <a:r>
              <a:rPr lang="fr-FR" baseline="0" dirty="0" smtClean="0"/>
              <a:t> interaction. </a:t>
            </a:r>
          </a:p>
          <a:p>
            <a:r>
              <a:rPr lang="fr-FR" baseline="0" dirty="0" err="1" smtClean="0"/>
              <a:t>What</a:t>
            </a:r>
            <a:r>
              <a:rPr lang="fr-FR" baseline="0" dirty="0" smtClean="0"/>
              <a:t> </a:t>
            </a:r>
            <a:r>
              <a:rPr lang="fr-FR" baseline="0" dirty="0" err="1" smtClean="0"/>
              <a:t>happens</a:t>
            </a:r>
            <a:r>
              <a:rPr lang="fr-FR" baseline="0" dirty="0" smtClean="0"/>
              <a:t> </a:t>
            </a:r>
            <a:r>
              <a:rPr lang="fr-FR" baseline="0" dirty="0" err="1" smtClean="0"/>
              <a:t>later</a:t>
            </a:r>
            <a:r>
              <a:rPr lang="fr-FR" baseline="0" dirty="0" smtClean="0"/>
              <a:t>  in </a:t>
            </a:r>
            <a:r>
              <a:rPr lang="fr-FR" baseline="0" dirty="0" err="1" smtClean="0"/>
              <a:t>development</a:t>
            </a:r>
            <a:r>
              <a:rPr lang="fr-FR" baseline="0" dirty="0" smtClean="0"/>
              <a:t> </a:t>
            </a:r>
            <a:r>
              <a:rPr lang="fr-FR" baseline="0" dirty="0" err="1" smtClean="0"/>
              <a:t>when</a:t>
            </a:r>
            <a:r>
              <a:rPr lang="fr-FR" baseline="0" dirty="0" smtClean="0"/>
              <a:t> the </a:t>
            </a:r>
            <a:r>
              <a:rPr lang="fr-FR" baseline="0" dirty="0" err="1" smtClean="0"/>
              <a:t>child’s</a:t>
            </a:r>
            <a:r>
              <a:rPr lang="fr-FR" baseline="0" dirty="0" smtClean="0"/>
              <a:t> </a:t>
            </a:r>
            <a:r>
              <a:rPr lang="fr-FR" baseline="0" dirty="0" err="1" smtClean="0"/>
              <a:t>partner</a:t>
            </a:r>
            <a:r>
              <a:rPr lang="fr-FR" baseline="0" dirty="0" smtClean="0"/>
              <a:t> </a:t>
            </a:r>
            <a:r>
              <a:rPr lang="fr-FR" baseline="0" dirty="0" err="1" smtClean="0"/>
              <a:t>is</a:t>
            </a:r>
            <a:r>
              <a:rPr lang="fr-FR" baseline="0" dirty="0" smtClean="0"/>
              <a:t> </a:t>
            </a:r>
            <a:r>
              <a:rPr lang="fr-FR" baseline="0" dirty="0" err="1" smtClean="0"/>
              <a:t>mainly</a:t>
            </a:r>
            <a:r>
              <a:rPr lang="fr-FR" baseline="0" dirty="0" smtClean="0"/>
              <a:t> </a:t>
            </a:r>
            <a:r>
              <a:rPr lang="fr-FR" baseline="0" dirty="0" err="1" smtClean="0"/>
              <a:t>another</a:t>
            </a:r>
            <a:r>
              <a:rPr lang="fr-FR" baseline="0" dirty="0" smtClean="0"/>
              <a:t> </a:t>
            </a:r>
            <a:r>
              <a:rPr lang="fr-FR" baseline="0" dirty="0" err="1" smtClean="0"/>
              <a:t>child</a:t>
            </a:r>
            <a:r>
              <a:rPr lang="fr-FR" baseline="0" dirty="0" smtClean="0"/>
              <a:t>? </a:t>
            </a:r>
          </a:p>
          <a:p>
            <a:r>
              <a:rPr lang="fr-FR" baseline="0" dirty="0" smtClean="0"/>
              <a:t>There </a:t>
            </a:r>
            <a:r>
              <a:rPr lang="fr-FR" baseline="0" dirty="0" err="1" smtClean="0"/>
              <a:t>is</a:t>
            </a:r>
            <a:r>
              <a:rPr lang="fr-FR" baseline="0" dirty="0" smtClean="0"/>
              <a:t> </a:t>
            </a:r>
            <a:r>
              <a:rPr lang="fr-FR" baseline="0" dirty="0" err="1" smtClean="0"/>
              <a:t>very</a:t>
            </a:r>
            <a:r>
              <a:rPr lang="fr-FR" baseline="0" dirty="0" smtClean="0"/>
              <a:t> few </a:t>
            </a:r>
            <a:r>
              <a:rPr lang="fr-FR" baseline="0" dirty="0" err="1" smtClean="0"/>
              <a:t>study</a:t>
            </a:r>
            <a:r>
              <a:rPr lang="fr-FR" baseline="0" dirty="0" smtClean="0"/>
              <a:t> </a:t>
            </a:r>
            <a:r>
              <a:rPr lang="fr-FR" baseline="0" dirty="0" err="1" smtClean="0"/>
              <a:t>after</a:t>
            </a:r>
            <a:r>
              <a:rPr lang="fr-FR" baseline="0" dirty="0" smtClean="0"/>
              <a:t> 3 </a:t>
            </a:r>
            <a:r>
              <a:rPr lang="fr-FR" baseline="0" dirty="0" err="1" smtClean="0"/>
              <a:t>y.o</a:t>
            </a:r>
            <a:r>
              <a:rPr lang="fr-FR" baseline="0" dirty="0" smtClean="0"/>
              <a:t>. </a:t>
            </a:r>
          </a:p>
          <a:p>
            <a:r>
              <a:rPr lang="fr-FR" baseline="0" dirty="0" smtClean="0"/>
              <a:t>This </a:t>
            </a:r>
            <a:r>
              <a:rPr lang="fr-FR" baseline="0" dirty="0" err="1" smtClean="0"/>
              <a:t>is</a:t>
            </a:r>
            <a:r>
              <a:rPr lang="fr-FR" baseline="0" dirty="0" smtClean="0"/>
              <a:t> the </a:t>
            </a:r>
            <a:r>
              <a:rPr lang="fr-FR" baseline="0" dirty="0" err="1" smtClean="0"/>
              <a:t>aim</a:t>
            </a:r>
            <a:r>
              <a:rPr lang="fr-FR" baseline="0" dirty="0" smtClean="0"/>
              <a:t> of the </a:t>
            </a:r>
            <a:r>
              <a:rPr lang="fr-FR" baseline="0" dirty="0" err="1" smtClean="0"/>
              <a:t>current</a:t>
            </a:r>
            <a:r>
              <a:rPr lang="fr-FR" baseline="0" dirty="0" smtClean="0"/>
              <a:t> communication to </a:t>
            </a:r>
            <a:r>
              <a:rPr lang="fr-FR" baseline="0" dirty="0" err="1" smtClean="0"/>
              <a:t>present</a:t>
            </a:r>
            <a:r>
              <a:rPr lang="fr-FR" baseline="0" dirty="0" smtClean="0"/>
              <a:t> a </a:t>
            </a:r>
            <a:r>
              <a:rPr lang="fr-FR" baseline="0" dirty="0" err="1" smtClean="0"/>
              <a:t>study</a:t>
            </a:r>
            <a:r>
              <a:rPr lang="fr-FR" baseline="0" dirty="0" smtClean="0"/>
              <a:t> about  </a:t>
            </a:r>
            <a:r>
              <a:rPr lang="fr-FR" baseline="0" dirty="0" err="1" smtClean="0"/>
              <a:t>children’s</a:t>
            </a:r>
            <a:r>
              <a:rPr lang="fr-FR" baseline="0" dirty="0" smtClean="0"/>
              <a:t> interaction in </a:t>
            </a:r>
            <a:r>
              <a:rPr lang="fr-FR" baseline="0" dirty="0" err="1" smtClean="0"/>
              <a:t>pretend</a:t>
            </a:r>
            <a:r>
              <a:rPr lang="fr-FR" baseline="0" dirty="0" smtClean="0"/>
              <a:t> </a:t>
            </a:r>
            <a:r>
              <a:rPr lang="fr-FR" baseline="0" dirty="0" err="1" smtClean="0"/>
              <a:t>play</a:t>
            </a:r>
            <a:r>
              <a:rPr lang="fr-FR" baseline="0" dirty="0" smtClean="0"/>
              <a:t> </a:t>
            </a:r>
            <a:r>
              <a:rPr lang="fr-FR" baseline="0" dirty="0" err="1" smtClean="0"/>
              <a:t>from</a:t>
            </a:r>
            <a:r>
              <a:rPr lang="fr-FR" baseline="0" dirty="0" smtClean="0"/>
              <a:t> 3 to 7 </a:t>
            </a:r>
            <a:r>
              <a:rPr lang="fr-FR" baseline="0" dirty="0" err="1" smtClean="0"/>
              <a:t>y.o</a:t>
            </a:r>
            <a:r>
              <a:rPr lang="fr-FR" baseline="0" dirty="0" smtClean="0"/>
              <a:t>. </a:t>
            </a:r>
            <a:endParaRPr lang="fr-FR" dirty="0"/>
          </a:p>
        </p:txBody>
      </p:sp>
      <p:sp>
        <p:nvSpPr>
          <p:cNvPr id="4" name="Espace réservé du numéro de diapositive 3"/>
          <p:cNvSpPr>
            <a:spLocks noGrp="1"/>
          </p:cNvSpPr>
          <p:nvPr>
            <p:ph type="sldNum" sz="quarter" idx="10"/>
          </p:nvPr>
        </p:nvSpPr>
        <p:spPr/>
        <p:txBody>
          <a:bodyPr/>
          <a:lstStyle/>
          <a:p>
            <a:fld id="{B1E6FCC3-4254-4D35-AE7C-9BA5E0F12963}" type="slidenum">
              <a:rPr lang="fr-FR" smtClean="0"/>
              <a:t>3</a:t>
            </a:fld>
            <a:endParaRPr lang="fr-FR"/>
          </a:p>
        </p:txBody>
      </p:sp>
    </p:spTree>
    <p:extLst>
      <p:ext uri="{BB962C8B-B14F-4D97-AF65-F5344CB8AC3E}">
        <p14:creationId xmlns:p14="http://schemas.microsoft.com/office/powerpoint/2010/main" val="4171357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1- The</a:t>
            </a:r>
            <a:r>
              <a:rPr lang="fr-FR" baseline="0" dirty="0" smtClean="0"/>
              <a:t> main focus of the </a:t>
            </a:r>
            <a:r>
              <a:rPr lang="fr-FR" baseline="0" dirty="0" err="1" smtClean="0"/>
              <a:t>study</a:t>
            </a:r>
            <a:r>
              <a:rPr lang="fr-FR" baseline="0" dirty="0" smtClean="0"/>
              <a:t> </a:t>
            </a:r>
            <a:r>
              <a:rPr lang="fr-FR" baseline="0" dirty="0" err="1" smtClean="0"/>
              <a:t>considers</a:t>
            </a:r>
            <a:r>
              <a:rPr lang="fr-FR" baseline="0" dirty="0" smtClean="0"/>
              <a:t> the </a:t>
            </a:r>
            <a:r>
              <a:rPr lang="fr-FR" baseline="0" dirty="0" err="1" smtClean="0"/>
              <a:t>development</a:t>
            </a:r>
            <a:r>
              <a:rPr lang="fr-FR" baseline="0" dirty="0" smtClean="0"/>
              <a:t> of </a:t>
            </a:r>
            <a:r>
              <a:rPr lang="fr-FR" baseline="0" dirty="0" err="1" smtClean="0"/>
              <a:t>symbolic</a:t>
            </a:r>
            <a:r>
              <a:rPr lang="fr-FR" baseline="0" dirty="0" smtClean="0"/>
              <a:t> uses of </a:t>
            </a:r>
            <a:r>
              <a:rPr lang="fr-FR" baseline="0" dirty="0" err="1" smtClean="0"/>
              <a:t>objects</a:t>
            </a:r>
            <a:r>
              <a:rPr lang="fr-FR" baseline="0" dirty="0" smtClean="0"/>
              <a:t> </a:t>
            </a:r>
            <a:r>
              <a:rPr lang="fr-FR" baseline="0" dirty="0" err="1" smtClean="0"/>
              <a:t>after</a:t>
            </a:r>
            <a:r>
              <a:rPr lang="fr-FR" baseline="0" dirty="0" smtClean="0"/>
              <a:t> 3 </a:t>
            </a:r>
            <a:r>
              <a:rPr lang="fr-FR" baseline="0" dirty="0" err="1" smtClean="0"/>
              <a:t>years-old</a:t>
            </a:r>
            <a:r>
              <a:rPr lang="fr-FR" baseline="0" dirty="0" smtClean="0"/>
              <a:t>.</a:t>
            </a:r>
          </a:p>
          <a:p>
            <a:r>
              <a:rPr lang="fr-FR" baseline="0" dirty="0" err="1" smtClean="0"/>
              <a:t>Developmental</a:t>
            </a:r>
            <a:r>
              <a:rPr lang="fr-FR" baseline="0" dirty="0" smtClean="0"/>
              <a:t> </a:t>
            </a:r>
            <a:r>
              <a:rPr lang="fr-FR" baseline="0" dirty="0" err="1" smtClean="0"/>
              <a:t>differences</a:t>
            </a:r>
            <a:r>
              <a:rPr lang="fr-FR" baseline="0" dirty="0" smtClean="0"/>
              <a:t> in the </a:t>
            </a:r>
            <a:r>
              <a:rPr lang="fr-FR" baseline="0" dirty="0" err="1" smtClean="0"/>
              <a:t>child’s</a:t>
            </a:r>
            <a:r>
              <a:rPr lang="fr-FR" baseline="0" dirty="0" smtClean="0"/>
              <a:t> </a:t>
            </a:r>
            <a:r>
              <a:rPr lang="fr-FR" baseline="0" dirty="0" err="1" smtClean="0"/>
              <a:t>symbolic</a:t>
            </a:r>
            <a:r>
              <a:rPr lang="fr-FR" baseline="0" dirty="0" smtClean="0"/>
              <a:t> uses of </a:t>
            </a:r>
            <a:r>
              <a:rPr lang="fr-FR" baseline="0" dirty="0" err="1" smtClean="0"/>
              <a:t>objects</a:t>
            </a:r>
            <a:r>
              <a:rPr lang="fr-FR" baseline="0" dirty="0" smtClean="0"/>
              <a:t> are </a:t>
            </a:r>
            <a:r>
              <a:rPr lang="fr-FR" baseline="0" dirty="0" err="1" smtClean="0"/>
              <a:t>investigated</a:t>
            </a:r>
            <a:r>
              <a:rPr lang="fr-FR" baseline="0" dirty="0" smtClean="0"/>
              <a:t>.</a:t>
            </a:r>
          </a:p>
          <a:p>
            <a:r>
              <a:rPr lang="fr-FR" baseline="0" dirty="0" err="1" smtClean="0"/>
              <a:t>Two</a:t>
            </a:r>
            <a:r>
              <a:rPr lang="fr-FR" baseline="0" dirty="0" smtClean="0"/>
              <a:t> types of </a:t>
            </a:r>
            <a:r>
              <a:rPr lang="fr-FR" baseline="0" dirty="0" err="1" smtClean="0"/>
              <a:t>objects</a:t>
            </a:r>
            <a:r>
              <a:rPr lang="fr-FR" baseline="0" dirty="0" smtClean="0"/>
              <a:t> -</a:t>
            </a:r>
            <a:r>
              <a:rPr lang="fr-FR" baseline="0" dirty="0" err="1" smtClean="0"/>
              <a:t>artifacts</a:t>
            </a:r>
            <a:r>
              <a:rPr lang="fr-FR" baseline="0" dirty="0" smtClean="0"/>
              <a:t> vs </a:t>
            </a:r>
            <a:r>
              <a:rPr lang="fr-FR" baseline="0" dirty="0" err="1" smtClean="0"/>
              <a:t>natural</a:t>
            </a:r>
            <a:r>
              <a:rPr lang="fr-FR" baseline="0" dirty="0" smtClean="0"/>
              <a:t>-, </a:t>
            </a:r>
            <a:r>
              <a:rPr lang="fr-FR" baseline="0" dirty="0" err="1" smtClean="0"/>
              <a:t>were</a:t>
            </a:r>
            <a:r>
              <a:rPr lang="fr-FR" baseline="0" dirty="0" smtClean="0"/>
              <a:t> </a:t>
            </a:r>
            <a:r>
              <a:rPr lang="fr-FR" baseline="0" dirty="0" err="1" smtClean="0"/>
              <a:t>proposed</a:t>
            </a:r>
            <a:r>
              <a:rPr lang="fr-FR" baseline="0" dirty="0" smtClean="0"/>
              <a:t> to </a:t>
            </a:r>
            <a:r>
              <a:rPr lang="fr-FR" baseline="0" dirty="0" err="1" smtClean="0"/>
              <a:t>children</a:t>
            </a:r>
            <a:r>
              <a:rPr lang="fr-FR" baseline="0" dirty="0" smtClean="0"/>
              <a:t> for the </a:t>
            </a:r>
            <a:r>
              <a:rPr lang="fr-FR" baseline="0" dirty="0" err="1" smtClean="0"/>
              <a:t>play</a:t>
            </a:r>
            <a:r>
              <a:rPr lang="fr-FR" baseline="0" dirty="0" smtClean="0"/>
              <a:t>.</a:t>
            </a:r>
          </a:p>
          <a:p>
            <a:r>
              <a:rPr lang="fr-FR" baseline="0" dirty="0" smtClean="0"/>
              <a:t>In </a:t>
            </a:r>
            <a:r>
              <a:rPr lang="fr-FR" baseline="0" dirty="0" err="1" smtClean="0"/>
              <a:t>fact</a:t>
            </a:r>
            <a:r>
              <a:rPr lang="fr-FR" baseline="0" dirty="0" smtClean="0"/>
              <a:t>, </a:t>
            </a:r>
            <a:r>
              <a:rPr lang="fr-FR" baseline="0" dirty="0" err="1" smtClean="0"/>
              <a:t>we</a:t>
            </a:r>
            <a:r>
              <a:rPr lang="fr-FR" baseline="0" dirty="0" smtClean="0"/>
              <a:t> suppose </a:t>
            </a:r>
            <a:r>
              <a:rPr lang="fr-FR" baseline="0" dirty="0" err="1" smtClean="0"/>
              <a:t>that</a:t>
            </a:r>
            <a:r>
              <a:rPr lang="fr-FR" baseline="0" dirty="0" smtClean="0"/>
              <a:t> </a:t>
            </a:r>
            <a:r>
              <a:rPr lang="fr-FR" baseline="0" dirty="0" err="1" smtClean="0"/>
              <a:t>some</a:t>
            </a:r>
            <a:r>
              <a:rPr lang="fr-FR" baseline="0" dirty="0" smtClean="0"/>
              <a:t> </a:t>
            </a:r>
            <a:r>
              <a:rPr lang="fr-FR" baseline="0" dirty="0" err="1" smtClean="0"/>
              <a:t>kind</a:t>
            </a:r>
            <a:r>
              <a:rPr lang="fr-FR" baseline="0" dirty="0" smtClean="0"/>
              <a:t> of </a:t>
            </a:r>
            <a:r>
              <a:rPr lang="fr-FR" baseline="0" dirty="0" err="1" smtClean="0"/>
              <a:t>objects</a:t>
            </a:r>
            <a:r>
              <a:rPr lang="fr-FR" baseline="0" dirty="0" smtClean="0"/>
              <a:t>, as « </a:t>
            </a:r>
            <a:r>
              <a:rPr lang="fr-FR" baseline="0" dirty="0" err="1" smtClean="0"/>
              <a:t>ambiguous</a:t>
            </a:r>
            <a:r>
              <a:rPr lang="fr-FR" baseline="0" dirty="0" smtClean="0"/>
              <a:t> </a:t>
            </a:r>
            <a:r>
              <a:rPr lang="fr-FR" baseline="0" dirty="0" err="1" smtClean="0"/>
              <a:t>object</a:t>
            </a:r>
            <a:r>
              <a:rPr lang="fr-FR" baseline="0" dirty="0" smtClean="0"/>
              <a:t> », </a:t>
            </a:r>
            <a:r>
              <a:rPr lang="fr-FR" baseline="0" dirty="0" err="1" smtClean="0"/>
              <a:t>objects</a:t>
            </a:r>
            <a:r>
              <a:rPr lang="fr-FR" baseline="0" dirty="0" smtClean="0"/>
              <a:t> </a:t>
            </a:r>
            <a:r>
              <a:rPr lang="fr-FR" baseline="0" dirty="0" err="1" smtClean="0"/>
              <a:t>without</a:t>
            </a:r>
            <a:r>
              <a:rPr lang="fr-FR" baseline="0" dirty="0" smtClean="0"/>
              <a:t> </a:t>
            </a:r>
            <a:r>
              <a:rPr lang="fr-FR" baseline="0" dirty="0" err="1" smtClean="0"/>
              <a:t>precise</a:t>
            </a:r>
            <a:r>
              <a:rPr lang="fr-FR" baseline="0" dirty="0" smtClean="0"/>
              <a:t> </a:t>
            </a:r>
            <a:r>
              <a:rPr lang="fr-FR" baseline="0" dirty="0" err="1" smtClean="0"/>
              <a:t>functions</a:t>
            </a:r>
            <a:r>
              <a:rPr lang="fr-FR" baseline="0" dirty="0" smtClean="0"/>
              <a:t> are more </a:t>
            </a:r>
            <a:r>
              <a:rPr lang="fr-FR" baseline="0" dirty="0" err="1" smtClean="0"/>
              <a:t>easily</a:t>
            </a:r>
            <a:r>
              <a:rPr lang="fr-FR" baseline="0" dirty="0" smtClean="0"/>
              <a:t> </a:t>
            </a:r>
            <a:r>
              <a:rPr lang="fr-FR" baseline="0" dirty="0" err="1" smtClean="0"/>
              <a:t>used</a:t>
            </a:r>
            <a:r>
              <a:rPr lang="fr-FR" baseline="0" dirty="0" smtClean="0"/>
              <a:t> in a </a:t>
            </a:r>
            <a:r>
              <a:rPr lang="fr-FR" baseline="0" dirty="0" err="1" smtClean="0"/>
              <a:t>symbolic</a:t>
            </a:r>
            <a:r>
              <a:rPr lang="fr-FR" baseline="0" dirty="0" smtClean="0"/>
              <a:t> </a:t>
            </a:r>
            <a:r>
              <a:rPr lang="fr-FR" baseline="0" dirty="0" err="1" smtClean="0"/>
              <a:t>way</a:t>
            </a:r>
            <a:r>
              <a:rPr lang="fr-FR" baseline="0" dirty="0" smtClean="0"/>
              <a:t> </a:t>
            </a:r>
            <a:r>
              <a:rPr lang="fr-FR" baseline="0" dirty="0" err="1" smtClean="0"/>
              <a:t>than</a:t>
            </a:r>
            <a:r>
              <a:rPr lang="fr-FR" baseline="0" dirty="0" smtClean="0"/>
              <a:t> </a:t>
            </a:r>
            <a:r>
              <a:rPr lang="fr-FR" baseline="0" dirty="0" err="1" smtClean="0"/>
              <a:t>artifacts</a:t>
            </a:r>
            <a:r>
              <a:rPr lang="fr-FR" baseline="0" dirty="0" smtClean="0"/>
              <a:t> </a:t>
            </a:r>
            <a:r>
              <a:rPr lang="fr-FR" baseline="0" dirty="0" err="1" smtClean="0"/>
              <a:t>objects</a:t>
            </a:r>
            <a:r>
              <a:rPr lang="fr-FR" baseline="0" dirty="0" smtClean="0"/>
              <a:t> </a:t>
            </a:r>
            <a:r>
              <a:rPr lang="fr-FR" baseline="0" dirty="0" err="1" smtClean="0"/>
              <a:t>with</a:t>
            </a:r>
            <a:r>
              <a:rPr lang="fr-FR" baseline="0" dirty="0" smtClean="0"/>
              <a:t> a </a:t>
            </a:r>
            <a:r>
              <a:rPr lang="fr-FR" baseline="0" dirty="0" err="1" smtClean="0"/>
              <a:t>conventional</a:t>
            </a:r>
            <a:r>
              <a:rPr lang="fr-FR" baseline="0" dirty="0" smtClean="0"/>
              <a:t> </a:t>
            </a:r>
            <a:r>
              <a:rPr lang="fr-FR" baseline="0" dirty="0" err="1" smtClean="0"/>
              <a:t>function</a:t>
            </a:r>
            <a:r>
              <a:rPr lang="fr-FR" baseline="0" dirty="0" smtClean="0"/>
              <a:t>,</a:t>
            </a:r>
          </a:p>
          <a:p>
            <a:r>
              <a:rPr lang="fr-FR" baseline="0" dirty="0" smtClean="0"/>
              <a:t>2- </a:t>
            </a:r>
            <a:r>
              <a:rPr lang="fr-FR" baseline="0" dirty="0" err="1" smtClean="0"/>
              <a:t>Secondly</a:t>
            </a:r>
            <a:r>
              <a:rPr lang="fr-FR" baseline="0" dirty="0" smtClean="0"/>
              <a:t>, </a:t>
            </a:r>
            <a:r>
              <a:rPr lang="fr-FR" baseline="0" dirty="0" err="1" smtClean="0"/>
              <a:t>our</a:t>
            </a:r>
            <a:r>
              <a:rPr lang="fr-FR" baseline="0" dirty="0" smtClean="0"/>
              <a:t> </a:t>
            </a:r>
            <a:r>
              <a:rPr lang="fr-FR" baseline="0" dirty="0" err="1" smtClean="0"/>
              <a:t>study</a:t>
            </a:r>
            <a:r>
              <a:rPr lang="fr-FR" baseline="0" dirty="0" smtClean="0"/>
              <a:t> </a:t>
            </a:r>
            <a:r>
              <a:rPr lang="fr-FR" baseline="0" dirty="0" err="1" smtClean="0"/>
              <a:t>interests</a:t>
            </a:r>
            <a:r>
              <a:rPr lang="fr-FR" baseline="0" dirty="0" smtClean="0"/>
              <a:t> in how do </a:t>
            </a:r>
            <a:r>
              <a:rPr lang="fr-FR" baseline="0" dirty="0" err="1" smtClean="0"/>
              <a:t>children</a:t>
            </a:r>
            <a:r>
              <a:rPr lang="fr-FR" baseline="0" dirty="0" smtClean="0"/>
              <a:t> </a:t>
            </a:r>
            <a:r>
              <a:rPr lang="fr-FR" baseline="0" dirty="0" err="1" smtClean="0"/>
              <a:t>co-construct</a:t>
            </a:r>
            <a:r>
              <a:rPr lang="fr-FR" baseline="0" dirty="0" smtClean="0"/>
              <a:t> new </a:t>
            </a:r>
            <a:r>
              <a:rPr lang="fr-FR" baseline="0" dirty="0" err="1" smtClean="0"/>
              <a:t>symbolic</a:t>
            </a:r>
            <a:r>
              <a:rPr lang="fr-FR" baseline="0" dirty="0" smtClean="0"/>
              <a:t> </a:t>
            </a:r>
            <a:r>
              <a:rPr lang="fr-FR" baseline="0" dirty="0" err="1" smtClean="0"/>
              <a:t>meanings</a:t>
            </a:r>
            <a:r>
              <a:rPr lang="fr-FR" baseline="0" dirty="0" smtClean="0"/>
              <a:t> </a:t>
            </a:r>
            <a:r>
              <a:rPr lang="fr-FR" baseline="0" dirty="0" err="1" smtClean="0"/>
              <a:t>with</a:t>
            </a:r>
            <a:r>
              <a:rPr lang="fr-FR" baseline="0" dirty="0" smtClean="0"/>
              <a:t> a pair, </a:t>
            </a:r>
            <a:r>
              <a:rPr lang="fr-FR" baseline="0" dirty="0" err="1" smtClean="0"/>
              <a:t>through</a:t>
            </a:r>
            <a:r>
              <a:rPr lang="fr-FR" baseline="0" dirty="0" smtClean="0"/>
              <a:t> </a:t>
            </a:r>
            <a:r>
              <a:rPr lang="fr-FR" baseline="0" dirty="0" err="1" smtClean="0"/>
              <a:t>objects</a:t>
            </a:r>
            <a:r>
              <a:rPr lang="fr-FR" baseline="0" dirty="0" smtClean="0"/>
              <a:t> uses,</a:t>
            </a:r>
          </a:p>
          <a:p>
            <a:r>
              <a:rPr lang="fr-FR" baseline="0" dirty="0" smtClean="0"/>
              <a:t>(In </a:t>
            </a:r>
            <a:r>
              <a:rPr lang="fr-FR" baseline="0" dirty="0" err="1" smtClean="0"/>
              <a:t>other</a:t>
            </a:r>
            <a:r>
              <a:rPr lang="fr-FR" baseline="0" dirty="0" smtClean="0"/>
              <a:t> </a:t>
            </a:r>
            <a:r>
              <a:rPr lang="fr-FR" baseline="0" dirty="0" err="1" smtClean="0"/>
              <a:t>words</a:t>
            </a:r>
            <a:r>
              <a:rPr lang="fr-FR" baseline="0" dirty="0" smtClean="0"/>
              <a:t> : How do </a:t>
            </a:r>
            <a:r>
              <a:rPr lang="fr-FR" baseline="0" dirty="0" err="1" smtClean="0"/>
              <a:t>they</a:t>
            </a:r>
            <a:r>
              <a:rPr lang="fr-FR" baseline="0" dirty="0" smtClean="0"/>
              <a:t> </a:t>
            </a:r>
            <a:r>
              <a:rPr lang="fr-FR" baseline="0" dirty="0" err="1" smtClean="0"/>
              <a:t>co-construct</a:t>
            </a:r>
            <a:r>
              <a:rPr lang="fr-FR" baseline="0" dirty="0" smtClean="0"/>
              <a:t> a </a:t>
            </a:r>
            <a:r>
              <a:rPr lang="fr-FR" baseline="0" dirty="0" err="1" smtClean="0"/>
              <a:t>shared</a:t>
            </a:r>
            <a:r>
              <a:rPr lang="fr-FR" baseline="0" dirty="0" smtClean="0"/>
              <a:t> </a:t>
            </a:r>
            <a:r>
              <a:rPr lang="fr-FR" baseline="0" dirty="0" err="1" smtClean="0"/>
              <a:t>imaginary</a:t>
            </a:r>
            <a:r>
              <a:rPr lang="fr-FR" baseline="0" dirty="0" smtClean="0"/>
              <a:t> world by </a:t>
            </a:r>
            <a:r>
              <a:rPr lang="fr-FR" baseline="0" dirty="0" err="1" smtClean="0"/>
              <a:t>using</a:t>
            </a:r>
            <a:r>
              <a:rPr lang="fr-FR" baseline="0" dirty="0" smtClean="0"/>
              <a:t> </a:t>
            </a:r>
            <a:r>
              <a:rPr lang="fr-FR" baseline="0" dirty="0" err="1" smtClean="0"/>
              <a:t>objects</a:t>
            </a:r>
            <a:r>
              <a:rPr lang="fr-FR" baseline="0" dirty="0" smtClean="0"/>
              <a:t> in a </a:t>
            </a:r>
            <a:r>
              <a:rPr lang="fr-FR" baseline="0" dirty="0" err="1" smtClean="0"/>
              <a:t>symbolic</a:t>
            </a:r>
            <a:r>
              <a:rPr lang="fr-FR" baseline="0" dirty="0" smtClean="0"/>
              <a:t> </a:t>
            </a:r>
            <a:r>
              <a:rPr lang="fr-FR" baseline="0" dirty="0" err="1" smtClean="0"/>
              <a:t>way</a:t>
            </a:r>
            <a:r>
              <a:rPr lang="fr-FR" baseline="0" dirty="0" smtClean="0"/>
              <a:t>.)</a:t>
            </a:r>
          </a:p>
          <a:p>
            <a:r>
              <a:rPr lang="fr-FR" baseline="0" dirty="0" smtClean="0"/>
              <a:t>Our </a:t>
            </a:r>
            <a:r>
              <a:rPr lang="fr-FR" baseline="0" dirty="0" err="1" smtClean="0"/>
              <a:t>intersest</a:t>
            </a:r>
            <a:r>
              <a:rPr lang="fr-FR" baseline="0" dirty="0" smtClean="0"/>
              <a:t> </a:t>
            </a:r>
            <a:r>
              <a:rPr lang="fr-FR" baseline="0" dirty="0" err="1" smtClean="0"/>
              <a:t>focuses</a:t>
            </a:r>
            <a:r>
              <a:rPr lang="fr-FR" baseline="0" dirty="0" smtClean="0"/>
              <a:t> on </a:t>
            </a:r>
            <a:r>
              <a:rPr lang="fr-FR" baseline="0" dirty="0" err="1" smtClean="0"/>
              <a:t>development</a:t>
            </a:r>
            <a:r>
              <a:rPr lang="fr-FR" baseline="0" dirty="0" smtClean="0"/>
              <a:t> of « </a:t>
            </a:r>
            <a:r>
              <a:rPr lang="fr-FR" baseline="0" dirty="0" err="1" smtClean="0"/>
              <a:t>shared</a:t>
            </a:r>
            <a:r>
              <a:rPr lang="fr-FR" baseline="0" dirty="0" smtClean="0"/>
              <a:t> </a:t>
            </a:r>
            <a:r>
              <a:rPr lang="fr-FR" baseline="0" dirty="0" err="1" smtClean="0"/>
              <a:t>objects</a:t>
            </a:r>
            <a:r>
              <a:rPr lang="fr-FR" baseline="0" dirty="0" smtClean="0"/>
              <a:t> », </a:t>
            </a:r>
            <a:r>
              <a:rPr lang="fr-FR" baseline="0" dirty="0" err="1" smtClean="0"/>
              <a:t>that</a:t>
            </a:r>
            <a:r>
              <a:rPr lang="fr-FR" baseline="0" dirty="0" smtClean="0"/>
              <a:t> </a:t>
            </a:r>
            <a:r>
              <a:rPr lang="fr-FR" baseline="0" dirty="0" err="1" smtClean="0"/>
              <a:t>is</a:t>
            </a:r>
            <a:r>
              <a:rPr lang="fr-FR" baseline="0" dirty="0" smtClean="0"/>
              <a:t> </a:t>
            </a:r>
            <a:r>
              <a:rPr lang="fr-FR" baseline="0" dirty="0" err="1" smtClean="0"/>
              <a:t>objects</a:t>
            </a:r>
            <a:r>
              <a:rPr lang="fr-FR" baseline="0" dirty="0" smtClean="0"/>
              <a:t> </a:t>
            </a:r>
            <a:r>
              <a:rPr lang="fr-FR" baseline="0" dirty="0" err="1" smtClean="0"/>
              <a:t>that</a:t>
            </a:r>
            <a:r>
              <a:rPr lang="fr-FR" baseline="0" dirty="0" smtClean="0"/>
              <a:t> the </a:t>
            </a:r>
            <a:r>
              <a:rPr lang="fr-FR" baseline="0" dirty="0" err="1" smtClean="0"/>
              <a:t>two</a:t>
            </a:r>
            <a:r>
              <a:rPr lang="fr-FR" baseline="0" dirty="0" smtClean="0"/>
              <a:t> </a:t>
            </a:r>
            <a:r>
              <a:rPr lang="fr-FR" baseline="0" dirty="0" err="1" smtClean="0"/>
              <a:t>children</a:t>
            </a:r>
            <a:r>
              <a:rPr lang="fr-FR" baseline="0" dirty="0" smtClean="0"/>
              <a:t> use.</a:t>
            </a:r>
          </a:p>
          <a:p>
            <a:endParaRPr lang="fr-FR" dirty="0"/>
          </a:p>
        </p:txBody>
      </p:sp>
      <p:sp>
        <p:nvSpPr>
          <p:cNvPr id="4" name="Espace réservé du numéro de diapositive 3"/>
          <p:cNvSpPr>
            <a:spLocks noGrp="1"/>
          </p:cNvSpPr>
          <p:nvPr>
            <p:ph type="sldNum" sz="quarter" idx="10"/>
          </p:nvPr>
        </p:nvSpPr>
        <p:spPr/>
        <p:txBody>
          <a:bodyPr/>
          <a:lstStyle/>
          <a:p>
            <a:fld id="{B1E6FCC3-4254-4D35-AE7C-9BA5E0F12963}" type="slidenum">
              <a:rPr lang="fr-FR" smtClean="0"/>
              <a:t>5</a:t>
            </a:fld>
            <a:endParaRPr lang="fr-FR"/>
          </a:p>
        </p:txBody>
      </p:sp>
    </p:spTree>
    <p:extLst>
      <p:ext uri="{BB962C8B-B14F-4D97-AF65-F5344CB8AC3E}">
        <p14:creationId xmlns:p14="http://schemas.microsoft.com/office/powerpoint/2010/main" val="3266123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Nadel</a:t>
            </a:r>
            <a:r>
              <a:rPr lang="fr-FR" dirty="0" smtClean="0"/>
              <a:t> &amp; </a:t>
            </a:r>
            <a:r>
              <a:rPr lang="fr-FR" dirty="0" err="1" smtClean="0"/>
              <a:t>Baudonnière</a:t>
            </a:r>
            <a:r>
              <a:rPr lang="fr-FR" baseline="0" dirty="0" smtClean="0"/>
              <a:t> </a:t>
            </a:r>
            <a:r>
              <a:rPr lang="fr-FR" baseline="0" dirty="0" err="1" smtClean="0"/>
              <a:t>insist</a:t>
            </a:r>
            <a:r>
              <a:rPr lang="fr-FR" baseline="0" dirty="0" smtClean="0"/>
              <a:t> on the importance of </a:t>
            </a:r>
            <a:r>
              <a:rPr lang="fr-FR" baseline="0" dirty="0" err="1" smtClean="0"/>
              <a:t>object</a:t>
            </a:r>
            <a:r>
              <a:rPr lang="fr-FR" baseline="0" dirty="0" smtClean="0"/>
              <a:t> as a </a:t>
            </a:r>
            <a:r>
              <a:rPr lang="fr-FR" baseline="0" dirty="0" err="1" smtClean="0"/>
              <a:t>communicational</a:t>
            </a:r>
            <a:r>
              <a:rPr lang="fr-FR" baseline="0" dirty="0" smtClean="0"/>
              <a:t> media </a:t>
            </a:r>
            <a:r>
              <a:rPr lang="fr-FR" baseline="0" dirty="0" err="1" smtClean="0"/>
              <a:t>through</a:t>
            </a:r>
            <a:r>
              <a:rPr lang="fr-FR" baseline="0" dirty="0" smtClean="0"/>
              <a:t> an interaction </a:t>
            </a:r>
            <a:r>
              <a:rPr lang="fr-FR" baseline="0" dirty="0" err="1" smtClean="0"/>
              <a:t>based</a:t>
            </a:r>
            <a:r>
              <a:rPr lang="fr-FR" baseline="0" dirty="0" smtClean="0"/>
              <a:t> on imitation </a:t>
            </a:r>
            <a:r>
              <a:rPr lang="fr-FR" baseline="0" dirty="0" err="1" smtClean="0"/>
              <a:t>process</a:t>
            </a:r>
            <a:r>
              <a:rPr lang="fr-FR" baseline="0" dirty="0" smtClean="0"/>
              <a:t>.</a:t>
            </a:r>
          </a:p>
          <a:p>
            <a:r>
              <a:rPr lang="fr-FR" baseline="0" dirty="0" smtClean="0"/>
              <a:t>Verba (1983) </a:t>
            </a:r>
            <a:r>
              <a:rPr lang="fr-FR" baseline="0" dirty="0" err="1" smtClean="0"/>
              <a:t>develop</a:t>
            </a:r>
            <a:r>
              <a:rPr lang="fr-FR" baseline="0" dirty="0" smtClean="0"/>
              <a:t> an </a:t>
            </a:r>
            <a:r>
              <a:rPr lang="fr-FR" baseline="0" dirty="0" err="1" smtClean="0"/>
              <a:t>interest</a:t>
            </a:r>
            <a:r>
              <a:rPr lang="fr-FR" baseline="0" dirty="0" smtClean="0"/>
              <a:t> in verbal </a:t>
            </a:r>
            <a:r>
              <a:rPr lang="fr-FR" baseline="0" dirty="0" err="1" smtClean="0"/>
              <a:t>co</a:t>
            </a:r>
            <a:r>
              <a:rPr lang="fr-FR" baseline="0" dirty="0" smtClean="0"/>
              <a:t>-construction of </a:t>
            </a:r>
            <a:r>
              <a:rPr lang="fr-FR" baseline="0" dirty="0" err="1" smtClean="0"/>
              <a:t>meaning</a:t>
            </a:r>
            <a:endParaRPr lang="fr-FR" dirty="0"/>
          </a:p>
        </p:txBody>
      </p:sp>
      <p:sp>
        <p:nvSpPr>
          <p:cNvPr id="4" name="Espace réservé du numéro de diapositive 3"/>
          <p:cNvSpPr>
            <a:spLocks noGrp="1"/>
          </p:cNvSpPr>
          <p:nvPr>
            <p:ph type="sldNum" sz="quarter" idx="10"/>
          </p:nvPr>
        </p:nvSpPr>
        <p:spPr/>
        <p:txBody>
          <a:bodyPr/>
          <a:lstStyle/>
          <a:p>
            <a:fld id="{B1E6FCC3-4254-4D35-AE7C-9BA5E0F12963}" type="slidenum">
              <a:rPr lang="fr-FR" smtClean="0"/>
              <a:t>9</a:t>
            </a:fld>
            <a:endParaRPr lang="fr-FR"/>
          </a:p>
        </p:txBody>
      </p:sp>
    </p:spTree>
    <p:extLst>
      <p:ext uri="{BB962C8B-B14F-4D97-AF65-F5344CB8AC3E}">
        <p14:creationId xmlns:p14="http://schemas.microsoft.com/office/powerpoint/2010/main" val="3239438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1- The </a:t>
            </a:r>
            <a:r>
              <a:rPr lang="fr-FR" dirty="0" err="1" smtClean="0"/>
              <a:t>oldest</a:t>
            </a:r>
            <a:r>
              <a:rPr lang="fr-FR" dirty="0" smtClean="0"/>
              <a:t> </a:t>
            </a:r>
            <a:r>
              <a:rPr lang="fr-FR" dirty="0" err="1" smtClean="0"/>
              <a:t>chilren</a:t>
            </a:r>
            <a:r>
              <a:rPr lang="fr-FR" dirty="0" smtClean="0"/>
              <a:t> </a:t>
            </a:r>
            <a:r>
              <a:rPr lang="fr-FR" dirty="0" err="1" smtClean="0"/>
              <a:t>produce</a:t>
            </a:r>
            <a:r>
              <a:rPr lang="fr-FR" dirty="0" smtClean="0"/>
              <a:t> more</a:t>
            </a:r>
            <a:r>
              <a:rPr lang="fr-FR" baseline="0" dirty="0" smtClean="0"/>
              <a:t> </a:t>
            </a:r>
            <a:r>
              <a:rPr lang="fr-FR" baseline="0" dirty="0" err="1" smtClean="0"/>
              <a:t>complex</a:t>
            </a:r>
            <a:r>
              <a:rPr lang="fr-FR" baseline="0" dirty="0" smtClean="0"/>
              <a:t> </a:t>
            </a:r>
            <a:r>
              <a:rPr lang="fr-FR" baseline="0" dirty="0" err="1" smtClean="0"/>
              <a:t>symbolic</a:t>
            </a:r>
            <a:r>
              <a:rPr lang="fr-FR" baseline="0" dirty="0" smtClean="0"/>
              <a:t> uses </a:t>
            </a:r>
            <a:r>
              <a:rPr lang="fr-FR" baseline="0" dirty="0" err="1" smtClean="0"/>
              <a:t>than</a:t>
            </a:r>
            <a:r>
              <a:rPr lang="fr-FR" baseline="0" dirty="0" smtClean="0"/>
              <a:t> </a:t>
            </a:r>
            <a:r>
              <a:rPr lang="fr-FR" baseline="0" dirty="0" err="1" smtClean="0"/>
              <a:t>youngest</a:t>
            </a:r>
            <a:r>
              <a:rPr lang="fr-FR" baseline="0" dirty="0" smtClean="0"/>
              <a:t>.</a:t>
            </a:r>
          </a:p>
          <a:p>
            <a:r>
              <a:rPr lang="fr-FR" baseline="0" dirty="0" smtClean="0"/>
              <a:t>2- </a:t>
            </a:r>
            <a:r>
              <a:rPr lang="fr-FR" baseline="0" dirty="0" err="1" smtClean="0"/>
              <a:t>Children</a:t>
            </a:r>
            <a:r>
              <a:rPr lang="fr-FR" baseline="0" dirty="0" smtClean="0"/>
              <a:t> </a:t>
            </a:r>
            <a:r>
              <a:rPr lang="fr-FR" baseline="0" dirty="0" err="1" smtClean="0"/>
              <a:t>produce</a:t>
            </a:r>
            <a:r>
              <a:rPr lang="fr-FR" baseline="0" dirty="0" smtClean="0"/>
              <a:t> more </a:t>
            </a:r>
            <a:r>
              <a:rPr lang="fr-FR" baseline="0" dirty="0" err="1" smtClean="0"/>
              <a:t>complex</a:t>
            </a:r>
            <a:r>
              <a:rPr lang="fr-FR" baseline="0" dirty="0" smtClean="0"/>
              <a:t> </a:t>
            </a:r>
            <a:r>
              <a:rPr lang="fr-FR" baseline="0" dirty="0" err="1" smtClean="0"/>
              <a:t>symbolic</a:t>
            </a:r>
            <a:r>
              <a:rPr lang="fr-FR" baseline="0" dirty="0" smtClean="0"/>
              <a:t> uses </a:t>
            </a:r>
            <a:r>
              <a:rPr lang="fr-FR" baseline="0" dirty="0" err="1" smtClean="0"/>
              <a:t>with</a:t>
            </a:r>
            <a:r>
              <a:rPr lang="fr-FR" baseline="0" dirty="0" smtClean="0"/>
              <a:t> </a:t>
            </a:r>
            <a:r>
              <a:rPr lang="fr-FR" baseline="0" dirty="0" err="1" smtClean="0"/>
              <a:t>objects</a:t>
            </a:r>
            <a:r>
              <a:rPr lang="fr-FR" baseline="0" dirty="0" smtClean="0"/>
              <a:t> </a:t>
            </a:r>
            <a:r>
              <a:rPr lang="fr-FR" baseline="0" dirty="0" err="1" smtClean="0"/>
              <a:t>without</a:t>
            </a:r>
            <a:r>
              <a:rPr lang="fr-FR" baseline="0" dirty="0" smtClean="0"/>
              <a:t> </a:t>
            </a:r>
            <a:r>
              <a:rPr lang="fr-FR" baseline="0" dirty="0" err="1" smtClean="0"/>
              <a:t>precise</a:t>
            </a:r>
            <a:r>
              <a:rPr lang="fr-FR" baseline="0" dirty="0" smtClean="0"/>
              <a:t> </a:t>
            </a:r>
            <a:r>
              <a:rPr lang="fr-FR" baseline="0" dirty="0" err="1" smtClean="0"/>
              <a:t>function</a:t>
            </a:r>
            <a:r>
              <a:rPr lang="fr-FR" baseline="0" dirty="0" smtClean="0"/>
              <a:t> </a:t>
            </a:r>
            <a:r>
              <a:rPr lang="fr-FR" baseline="0" dirty="0" err="1" smtClean="0"/>
              <a:t>than</a:t>
            </a:r>
            <a:r>
              <a:rPr lang="fr-FR" baseline="0" dirty="0" smtClean="0"/>
              <a:t> </a:t>
            </a:r>
            <a:r>
              <a:rPr lang="fr-FR" baseline="0" dirty="0" err="1" smtClean="0"/>
              <a:t>with</a:t>
            </a:r>
            <a:r>
              <a:rPr lang="fr-FR" baseline="0" dirty="0" smtClean="0"/>
              <a:t> </a:t>
            </a:r>
            <a:r>
              <a:rPr lang="fr-FR" baseline="0" dirty="0" err="1" smtClean="0"/>
              <a:t>objects</a:t>
            </a:r>
            <a:r>
              <a:rPr lang="fr-FR" baseline="0" dirty="0" smtClean="0"/>
              <a:t> </a:t>
            </a:r>
            <a:r>
              <a:rPr lang="fr-FR" baseline="0" dirty="0" err="1" smtClean="0"/>
              <a:t>with</a:t>
            </a:r>
            <a:r>
              <a:rPr lang="fr-FR" baseline="0" dirty="0" smtClean="0"/>
              <a:t> </a:t>
            </a:r>
            <a:r>
              <a:rPr lang="fr-FR" baseline="0" dirty="0" err="1" smtClean="0"/>
              <a:t>defined</a:t>
            </a:r>
            <a:r>
              <a:rPr lang="fr-FR" baseline="0" dirty="0" smtClean="0"/>
              <a:t> </a:t>
            </a:r>
            <a:r>
              <a:rPr lang="fr-FR" baseline="0" dirty="0" err="1" smtClean="0"/>
              <a:t>function</a:t>
            </a:r>
            <a:r>
              <a:rPr lang="fr-FR" baseline="0" dirty="0" smtClean="0"/>
              <a:t>.</a:t>
            </a:r>
          </a:p>
          <a:p>
            <a:r>
              <a:rPr lang="fr-FR" baseline="0" dirty="0" smtClean="0"/>
              <a:t>That </a:t>
            </a:r>
            <a:r>
              <a:rPr lang="fr-FR" baseline="0" dirty="0" err="1" smtClean="0"/>
              <a:t>is</a:t>
            </a:r>
            <a:r>
              <a:rPr lang="fr-FR" baseline="0" dirty="0" smtClean="0"/>
              <a:t>, </a:t>
            </a:r>
            <a:r>
              <a:rPr lang="fr-FR" baseline="0" dirty="0" err="1" smtClean="0"/>
              <a:t>children</a:t>
            </a:r>
            <a:r>
              <a:rPr lang="fr-FR" baseline="0" dirty="0" smtClean="0"/>
              <a:t> </a:t>
            </a:r>
            <a:r>
              <a:rPr lang="fr-FR" baseline="0" dirty="0" err="1" smtClean="0"/>
              <a:t>produce</a:t>
            </a:r>
            <a:r>
              <a:rPr lang="fr-FR" baseline="0" dirty="0" smtClean="0"/>
              <a:t> more </a:t>
            </a:r>
            <a:r>
              <a:rPr lang="fr-FR" baseline="0" dirty="0" err="1" smtClean="0"/>
              <a:t>symbolic</a:t>
            </a:r>
            <a:r>
              <a:rPr lang="fr-FR" baseline="0" dirty="0" smtClean="0"/>
              <a:t> </a:t>
            </a:r>
            <a:r>
              <a:rPr lang="fr-FR" baseline="0" dirty="0" err="1" smtClean="0"/>
              <a:t>complex</a:t>
            </a:r>
            <a:r>
              <a:rPr lang="fr-FR" baseline="0" dirty="0" smtClean="0"/>
              <a:t> uses </a:t>
            </a:r>
            <a:r>
              <a:rPr lang="fr-FR" baseline="0" dirty="0" err="1" smtClean="0"/>
              <a:t>with</a:t>
            </a:r>
            <a:r>
              <a:rPr lang="fr-FR" baseline="0" dirty="0" smtClean="0"/>
              <a:t> </a:t>
            </a:r>
            <a:r>
              <a:rPr lang="fr-FR" baseline="0" dirty="0" err="1" smtClean="0"/>
              <a:t>ambiguous</a:t>
            </a:r>
            <a:r>
              <a:rPr lang="fr-FR" baseline="0" dirty="0" smtClean="0"/>
              <a:t> </a:t>
            </a:r>
            <a:r>
              <a:rPr lang="fr-FR" baseline="0" dirty="0" err="1" smtClean="0"/>
              <a:t>objects</a:t>
            </a:r>
            <a:r>
              <a:rPr lang="fr-FR" baseline="0" dirty="0" smtClean="0"/>
              <a:t> </a:t>
            </a:r>
            <a:r>
              <a:rPr lang="fr-FR" baseline="0" dirty="0" err="1" smtClean="0"/>
              <a:t>than</a:t>
            </a:r>
            <a:r>
              <a:rPr lang="fr-FR" baseline="0" dirty="0" smtClean="0"/>
              <a:t> </a:t>
            </a:r>
            <a:r>
              <a:rPr lang="fr-FR" baseline="0" dirty="0" err="1" smtClean="0"/>
              <a:t>artifacts</a:t>
            </a:r>
            <a:r>
              <a:rPr lang="fr-FR" baseline="0" dirty="0" smtClean="0"/>
              <a:t> </a:t>
            </a:r>
            <a:r>
              <a:rPr lang="fr-FR" baseline="0" dirty="0" err="1" smtClean="0"/>
              <a:t>objects</a:t>
            </a:r>
            <a:endParaRPr lang="fr-FR" baseline="0" dirty="0" smtClean="0"/>
          </a:p>
          <a:p>
            <a:r>
              <a:rPr lang="fr-FR" baseline="0" dirty="0" smtClean="0"/>
              <a:t>3- The </a:t>
            </a:r>
            <a:r>
              <a:rPr lang="fr-FR" baseline="0" dirty="0" err="1" smtClean="0"/>
              <a:t>oldest</a:t>
            </a:r>
            <a:r>
              <a:rPr lang="fr-FR" baseline="0" dirty="0" smtClean="0"/>
              <a:t> </a:t>
            </a:r>
            <a:r>
              <a:rPr lang="fr-FR" baseline="0" dirty="0" err="1" smtClean="0"/>
              <a:t>children</a:t>
            </a:r>
            <a:r>
              <a:rPr lang="fr-FR" baseline="0" dirty="0" smtClean="0"/>
              <a:t> </a:t>
            </a:r>
            <a:r>
              <a:rPr lang="fr-FR" baseline="0" dirty="0" err="1" smtClean="0"/>
              <a:t>develop</a:t>
            </a:r>
            <a:r>
              <a:rPr lang="fr-FR" baseline="0" dirty="0" smtClean="0"/>
              <a:t> more </a:t>
            </a:r>
            <a:r>
              <a:rPr lang="fr-FR" baseline="0" dirty="0" err="1" smtClean="0"/>
              <a:t>complex</a:t>
            </a:r>
            <a:r>
              <a:rPr lang="fr-FR" baseline="0" dirty="0" smtClean="0"/>
              <a:t> </a:t>
            </a:r>
            <a:r>
              <a:rPr lang="fr-FR" baseline="0" dirty="0" err="1" smtClean="0"/>
              <a:t>symbolic</a:t>
            </a:r>
            <a:r>
              <a:rPr lang="fr-FR" baseline="0" dirty="0" smtClean="0"/>
              <a:t> </a:t>
            </a:r>
            <a:r>
              <a:rPr lang="fr-FR" baseline="0" dirty="0" err="1" smtClean="0"/>
              <a:t>meanings</a:t>
            </a:r>
            <a:r>
              <a:rPr lang="fr-FR" baseline="0" dirty="0" smtClean="0"/>
              <a:t> </a:t>
            </a:r>
            <a:r>
              <a:rPr lang="fr-FR" baseline="0" dirty="0" err="1" smtClean="0"/>
              <a:t>through</a:t>
            </a:r>
            <a:r>
              <a:rPr lang="fr-FR" baseline="0" dirty="0" smtClean="0"/>
              <a:t> </a:t>
            </a:r>
            <a:r>
              <a:rPr lang="fr-FR" baseline="0" dirty="0" err="1" smtClean="0"/>
              <a:t>objects</a:t>
            </a:r>
            <a:r>
              <a:rPr lang="fr-FR" baseline="0" dirty="0" smtClean="0"/>
              <a:t> uses </a:t>
            </a:r>
            <a:r>
              <a:rPr lang="fr-FR" baseline="0" dirty="0" err="1" smtClean="0"/>
              <a:t>than</a:t>
            </a:r>
            <a:r>
              <a:rPr lang="fr-FR" baseline="0" dirty="0" smtClean="0"/>
              <a:t> </a:t>
            </a:r>
            <a:r>
              <a:rPr lang="fr-FR" baseline="0" dirty="0" err="1" smtClean="0"/>
              <a:t>youngest</a:t>
            </a:r>
            <a:r>
              <a:rPr lang="fr-FR" baseline="0" dirty="0" smtClean="0"/>
              <a:t> </a:t>
            </a:r>
            <a:r>
              <a:rPr lang="fr-FR" baseline="0" dirty="0" err="1" smtClean="0"/>
              <a:t>children</a:t>
            </a:r>
            <a:endParaRPr lang="fr-FR" dirty="0"/>
          </a:p>
        </p:txBody>
      </p:sp>
      <p:sp>
        <p:nvSpPr>
          <p:cNvPr id="4" name="Espace réservé du numéro de diapositive 3"/>
          <p:cNvSpPr>
            <a:spLocks noGrp="1"/>
          </p:cNvSpPr>
          <p:nvPr>
            <p:ph type="sldNum" sz="quarter" idx="10"/>
          </p:nvPr>
        </p:nvSpPr>
        <p:spPr/>
        <p:txBody>
          <a:bodyPr/>
          <a:lstStyle/>
          <a:p>
            <a:fld id="{B1E6FCC3-4254-4D35-AE7C-9BA5E0F12963}" type="slidenum">
              <a:rPr lang="fr-FR" smtClean="0"/>
              <a:t>10</a:t>
            </a:fld>
            <a:endParaRPr lang="fr-FR"/>
          </a:p>
        </p:txBody>
      </p:sp>
    </p:spTree>
    <p:extLst>
      <p:ext uri="{BB962C8B-B14F-4D97-AF65-F5344CB8AC3E}">
        <p14:creationId xmlns:p14="http://schemas.microsoft.com/office/powerpoint/2010/main" val="1794273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dirty="0" smtClean="0"/>
          </a:p>
          <a:p>
            <a:endParaRPr lang="fr-FR" dirty="0"/>
          </a:p>
        </p:txBody>
      </p:sp>
      <p:sp>
        <p:nvSpPr>
          <p:cNvPr id="4" name="Espace réservé du numéro de diapositive 3"/>
          <p:cNvSpPr>
            <a:spLocks noGrp="1"/>
          </p:cNvSpPr>
          <p:nvPr>
            <p:ph type="sldNum" sz="quarter" idx="10"/>
          </p:nvPr>
        </p:nvSpPr>
        <p:spPr/>
        <p:txBody>
          <a:bodyPr/>
          <a:lstStyle/>
          <a:p>
            <a:fld id="{B1E6FCC3-4254-4D35-AE7C-9BA5E0F12963}" type="slidenum">
              <a:rPr lang="fr-FR" smtClean="0"/>
              <a:t>11</a:t>
            </a:fld>
            <a:endParaRPr lang="fr-FR"/>
          </a:p>
        </p:txBody>
      </p:sp>
    </p:spTree>
    <p:extLst>
      <p:ext uri="{BB962C8B-B14F-4D97-AF65-F5344CB8AC3E}">
        <p14:creationId xmlns:p14="http://schemas.microsoft.com/office/powerpoint/2010/main" val="1816062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Play sessions took play at school during ≈ 10 minutes,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Children were asked to play as they want with the presented objects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Children were asked to pretend to prepare a meal for a baby which has very angry. </a:t>
            </a:r>
          </a:p>
          <a:p>
            <a:endParaRPr lang="fr-FR" dirty="0"/>
          </a:p>
        </p:txBody>
      </p:sp>
      <p:sp>
        <p:nvSpPr>
          <p:cNvPr id="4" name="Espace réservé du numéro de diapositive 3"/>
          <p:cNvSpPr>
            <a:spLocks noGrp="1"/>
          </p:cNvSpPr>
          <p:nvPr>
            <p:ph type="sldNum" sz="quarter" idx="10"/>
          </p:nvPr>
        </p:nvSpPr>
        <p:spPr/>
        <p:txBody>
          <a:bodyPr/>
          <a:lstStyle/>
          <a:p>
            <a:fld id="{B1E6FCC3-4254-4D35-AE7C-9BA5E0F12963}" type="slidenum">
              <a:rPr lang="fr-FR" smtClean="0"/>
              <a:t>12</a:t>
            </a:fld>
            <a:endParaRPr lang="fr-FR"/>
          </a:p>
        </p:txBody>
      </p:sp>
    </p:spTree>
    <p:extLst>
      <p:ext uri="{BB962C8B-B14F-4D97-AF65-F5344CB8AC3E}">
        <p14:creationId xmlns:p14="http://schemas.microsoft.com/office/powerpoint/2010/main" val="2048309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1"/>
            <a:r>
              <a:rPr lang="en-US" sz="2000" dirty="0" smtClean="0"/>
              <a:t>3 kinds of objects</a:t>
            </a:r>
          </a:p>
          <a:p>
            <a:pPr lvl="2"/>
            <a:r>
              <a:rPr lang="en-US" sz="1800" dirty="0" smtClean="0">
                <a:solidFill>
                  <a:schemeClr val="accent2"/>
                </a:solidFill>
              </a:rPr>
              <a:t>- 4 “Ambiguous” objects </a:t>
            </a:r>
            <a:r>
              <a:rPr lang="en-US" sz="1800" dirty="0" smtClean="0"/>
              <a:t>: a shell, a wooden board, a woodblock, a pebble</a:t>
            </a:r>
          </a:p>
          <a:p>
            <a:pPr lvl="2"/>
            <a:r>
              <a:rPr lang="en-US" sz="1800" dirty="0" smtClean="0">
                <a:solidFill>
                  <a:schemeClr val="accent2"/>
                </a:solidFill>
              </a:rPr>
              <a:t>- 6 “Artifacts” objects </a:t>
            </a:r>
            <a:r>
              <a:rPr lang="en-US" sz="1800" dirty="0" smtClean="0"/>
              <a:t>: a cardboard, a cd music, a brush, a glue, a ball, a shampoo</a:t>
            </a:r>
          </a:p>
          <a:p>
            <a:pPr lvl="1"/>
            <a:r>
              <a:rPr lang="en-US" sz="2000" dirty="0" smtClean="0"/>
              <a:t>- 1 “figurative” object : a baby-doll</a:t>
            </a:r>
          </a:p>
          <a:p>
            <a:endParaRPr lang="fr-FR" dirty="0"/>
          </a:p>
        </p:txBody>
      </p:sp>
      <p:sp>
        <p:nvSpPr>
          <p:cNvPr id="4" name="Espace réservé du numéro de diapositive 3"/>
          <p:cNvSpPr>
            <a:spLocks noGrp="1"/>
          </p:cNvSpPr>
          <p:nvPr>
            <p:ph type="sldNum" sz="quarter" idx="10"/>
          </p:nvPr>
        </p:nvSpPr>
        <p:spPr/>
        <p:txBody>
          <a:bodyPr/>
          <a:lstStyle/>
          <a:p>
            <a:fld id="{B1E6FCC3-4254-4D35-AE7C-9BA5E0F12963}" type="slidenum">
              <a:rPr lang="fr-FR" smtClean="0"/>
              <a:t>13</a:t>
            </a:fld>
            <a:endParaRPr lang="fr-FR"/>
          </a:p>
        </p:txBody>
      </p:sp>
    </p:spTree>
    <p:extLst>
      <p:ext uri="{BB962C8B-B14F-4D97-AF65-F5344CB8AC3E}">
        <p14:creationId xmlns:p14="http://schemas.microsoft.com/office/powerpoint/2010/main" val="3342680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3- L’action peut être menée par un seul enfant, l’autre regardant ou l’action peut être conduite conjointement. La séquence partagée s’arrête dès lors que l’attention n’est plus conjointe ou dès lors que les deux enfants discutent ensemble et ne portent plus d’attention à un même objet. Dans ces cas, ils ne développent pas une interaction partagée au sens où nous l’entendons, c’est-à-dire une situation triadique, enfant-enfant-objet (Rodriguez et Moro, 1999).</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2- Une séquence de jeu est partagée lorsque les deux enfants dirigent leur attention vers au moins un même objet (Rodriguez et Moro, 1999). Si les deux enfants se concentrent sur deux objets différents, leur attention n’est pas conjointe et les enfants développent une activité chacun de leur côté du type [enfant 1 – objet X] et [enfant 2 – objet Y]. En revanche lorsque les deux enfants s’intéressent à l’usage produit par l’autre et interagissent entre eux, soit en regardant l’usage produit, soit en agrémentant les usages produits par l’autre par de nouveaux usages, soit en apportant un jugement, une remarque ou un rire, alors la situation devient partagée.</a:t>
            </a:r>
          </a:p>
          <a:p>
            <a:endParaRPr lang="fr-FR" dirty="0"/>
          </a:p>
        </p:txBody>
      </p:sp>
      <p:sp>
        <p:nvSpPr>
          <p:cNvPr id="4" name="Espace réservé du numéro de diapositive 3"/>
          <p:cNvSpPr>
            <a:spLocks noGrp="1"/>
          </p:cNvSpPr>
          <p:nvPr>
            <p:ph type="sldNum" sz="quarter" idx="10"/>
          </p:nvPr>
        </p:nvSpPr>
        <p:spPr/>
        <p:txBody>
          <a:bodyPr/>
          <a:lstStyle/>
          <a:p>
            <a:fld id="{B1E6FCC3-4254-4D35-AE7C-9BA5E0F12963}" type="slidenum">
              <a:rPr lang="fr-FR" smtClean="0"/>
              <a:t>14</a:t>
            </a:fld>
            <a:endParaRPr lang="fr-FR"/>
          </a:p>
        </p:txBody>
      </p:sp>
    </p:spTree>
    <p:extLst>
      <p:ext uri="{BB962C8B-B14F-4D97-AF65-F5344CB8AC3E}">
        <p14:creationId xmlns:p14="http://schemas.microsoft.com/office/powerpoint/2010/main" val="2572446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fr-FR" smtClean="0"/>
              <a:t>Modifiez le style du titre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FC41ED97-AFE7-4A83-81DE-0213B2EDD0B9}" type="datetime1">
              <a:rPr lang="fr-FR" smtClean="0"/>
              <a:t>30/08/2011</a:t>
            </a:fld>
            <a:endParaRPr lang="fr-FR"/>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fr-FR"/>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E02E1E6D-4096-47E4-A523-D2B84E5BBB0A}" type="slidenum">
              <a:rPr lang="fr-FR" smtClean="0"/>
              <a:t>‹N°›</a:t>
            </a:fld>
            <a:endParaRPr lang="fr-FR"/>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0B535B30-049F-43E5-88FD-647AD210C6A4}" type="datetime1">
              <a:rPr lang="fr-FR" smtClean="0"/>
              <a:t>30/08/2011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02E1E6D-4096-47E4-A523-D2B84E5BBB0A}"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fr-FR" smtClean="0"/>
              <a:t>Modifiez le style du titre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A9C32DB6-AC6F-46B6-B09A-B7A310852D11}" type="datetime1">
              <a:rPr lang="fr-FR" smtClean="0"/>
              <a:t>30/08/2011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02E1E6D-4096-47E4-A523-D2B84E5BBB0A}"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E7066EAE-4578-425E-84FC-6DC36246E67B}" type="datetime1">
              <a:rPr lang="fr-FR" smtClean="0"/>
              <a:t>30/08/2011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02E1E6D-4096-47E4-A523-D2B84E5BBB0A}"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fr-FR" smtClean="0"/>
              <a:t>Modifiez le style du titre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C7C2D4D6-1AED-40FC-8874-226029B82B95}" type="datetime1">
              <a:rPr lang="fr-FR" smtClean="0"/>
              <a:t>30/08/2011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02E1E6D-4096-47E4-A523-D2B84E5BBB0A}"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5" name="Date Placeholder 4"/>
          <p:cNvSpPr>
            <a:spLocks noGrp="1"/>
          </p:cNvSpPr>
          <p:nvPr>
            <p:ph type="dt" sz="half" idx="10"/>
          </p:nvPr>
        </p:nvSpPr>
        <p:spPr/>
        <p:txBody>
          <a:bodyPr/>
          <a:lstStyle/>
          <a:p>
            <a:fld id="{08069792-76A5-463A-BF02-F52FA135D0DD}" type="datetime1">
              <a:rPr lang="fr-FR" smtClean="0"/>
              <a:t>30/08/2011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02E1E6D-4096-47E4-A523-D2B84E5BBB0A}" type="slidenum">
              <a:rPr lang="fr-FR" smtClean="0"/>
              <a:t>‹N°›</a:t>
            </a:fld>
            <a:endParaRPr lang="fr-FR"/>
          </a:p>
        </p:txBody>
      </p:sp>
      <p:sp>
        <p:nvSpPr>
          <p:cNvPr id="9" name="Content Placeholder 8"/>
          <p:cNvSpPr>
            <a:spLocks noGrp="1"/>
          </p:cNvSpPr>
          <p:nvPr>
            <p:ph sz="quarter" idx="13"/>
          </p:nvPr>
        </p:nvSpPr>
        <p:spPr>
          <a:xfrm>
            <a:off x="1042416" y="2313432"/>
            <a:ext cx="3419856" cy="349300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0A8F9CA-A71E-4044-B5DC-A3AE8ED65A88}" type="datetime1">
              <a:rPr lang="fr-FR" smtClean="0"/>
              <a:t>30/08/2011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02E1E6D-4096-47E4-A523-D2B84E5BBB0A}"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Date Placeholder 2"/>
          <p:cNvSpPr>
            <a:spLocks noGrp="1"/>
          </p:cNvSpPr>
          <p:nvPr>
            <p:ph type="dt" sz="half" idx="10"/>
          </p:nvPr>
        </p:nvSpPr>
        <p:spPr/>
        <p:txBody>
          <a:bodyPr/>
          <a:lstStyle/>
          <a:p>
            <a:fld id="{C8B6D9C5-ED12-4157-8919-07B41EBC743A}" type="datetime1">
              <a:rPr lang="fr-FR" smtClean="0"/>
              <a:t>30/08/2011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02E1E6D-4096-47E4-A523-D2B84E5BBB0A}"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222185-E8FA-4249-93E5-32F7D26BDB81}" type="datetime1">
              <a:rPr lang="fr-FR" smtClean="0"/>
              <a:t>30/08/2011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02E1E6D-4096-47E4-A523-D2B84E5BBB0A}"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AAB22ECF-3D38-44FE-9593-A0453CC646D5}" type="datetime1">
              <a:rPr lang="fr-FR" smtClean="0"/>
              <a:t>30/08/2011</a:t>
            </a:fld>
            <a:endParaRPr lang="fr-FR"/>
          </a:p>
        </p:txBody>
      </p:sp>
      <p:sp>
        <p:nvSpPr>
          <p:cNvPr id="7" name="Slide Number Placeholder 6"/>
          <p:cNvSpPr>
            <a:spLocks noGrp="1"/>
          </p:cNvSpPr>
          <p:nvPr>
            <p:ph type="sldNum" sz="quarter" idx="12"/>
          </p:nvPr>
        </p:nvSpPr>
        <p:spPr/>
        <p:txBody>
          <a:bodyPr/>
          <a:lstStyle/>
          <a:p>
            <a:fld id="{E02E1E6D-4096-47E4-A523-D2B84E5BBB0A}" type="slidenum">
              <a:rPr lang="fr-FR" smtClean="0"/>
              <a:t>‹N°›</a:t>
            </a:fld>
            <a:endParaRPr lang="fr-FR"/>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fr-FR"/>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fr-FR" smtClean="0"/>
              <a:t>Modifiez le style du titre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fr-FR" smtClean="0"/>
              <a:t>Modifiez le style du titre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74FF81F-40FD-49EE-A981-FBCA24F14B9B}" type="datetime1">
              <a:rPr lang="fr-FR" smtClean="0"/>
              <a:t>30/08/2011</a:t>
            </a:fld>
            <a:endParaRPr lang="fr-FR"/>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fr-FR"/>
          </a:p>
        </p:txBody>
      </p:sp>
      <p:sp>
        <p:nvSpPr>
          <p:cNvPr id="7" name="Slide Number Placeholder 6"/>
          <p:cNvSpPr>
            <a:spLocks noGrp="1"/>
          </p:cNvSpPr>
          <p:nvPr>
            <p:ph type="sldNum" sz="quarter" idx="12"/>
          </p:nvPr>
        </p:nvSpPr>
        <p:spPr/>
        <p:txBody>
          <a:bodyPr/>
          <a:lstStyle/>
          <a:p>
            <a:fld id="{E02E1E6D-4096-47E4-A523-D2B84E5BBB0A}"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5B58ABD9-6F49-4EA2-87E1-7FEC2F18EECC}" type="datetime1">
              <a:rPr lang="fr-FR" smtClean="0"/>
              <a:t>30/08/2011</a:t>
            </a:fld>
            <a:endParaRPr lang="fr-FR"/>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fr-FR"/>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E02E1E6D-4096-47E4-A523-D2B84E5BBB0A}"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4275" r:id="rId1"/>
    <p:sldLayoutId id="2147484276" r:id="rId2"/>
    <p:sldLayoutId id="2147484277" r:id="rId3"/>
    <p:sldLayoutId id="2147484278" r:id="rId4"/>
    <p:sldLayoutId id="2147484279" r:id="rId5"/>
    <p:sldLayoutId id="2147484280" r:id="rId6"/>
    <p:sldLayoutId id="2147484281" r:id="rId7"/>
    <p:sldLayoutId id="2147484282" r:id="rId8"/>
    <p:sldLayoutId id="2147484283" r:id="rId9"/>
    <p:sldLayoutId id="2147484284" r:id="rId10"/>
    <p:sldLayoutId id="2147484285" r:id="rId11"/>
  </p:sldLayoutIdLst>
  <p:hf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file:///G:\ppt\Rome\CI%20-%20Rome.avi" TargetMode="External"/><Relationship Id="rId3" Type="http://schemas.openxmlformats.org/officeDocument/2006/relationships/hyperlink" Target="file:///G:\ppt\Rome\SU1%20-%20Rome.avi" TargetMode="External"/><Relationship Id="rId7" Type="http://schemas.openxmlformats.org/officeDocument/2006/relationships/hyperlink" Target="file:///G:\ppt\Rome\SU4%20-%20Rome.avi"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file:///G:\ppt\Rome\SU3.avi" TargetMode="External"/><Relationship Id="rId5" Type="http://schemas.openxmlformats.org/officeDocument/2006/relationships/hyperlink" Target="file:///G:\ppt\Rome\SU2%20-%20Rome.avi" TargetMode="External"/><Relationship Id="rId4" Type="http://schemas.openxmlformats.org/officeDocument/2006/relationships/image" Target="../media/image10.wmf"/></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mailto:tartas@univ-tlse2.fr" TargetMode="External"/><Relationship Id="rId2" Type="http://schemas.openxmlformats.org/officeDocument/2006/relationships/hyperlink" Target="mailto:audrey.barthelemy@univ-tlse2.f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763688" y="1988840"/>
            <a:ext cx="5400599" cy="2471999"/>
          </a:xfrm>
        </p:spPr>
        <p:style>
          <a:lnRef idx="1">
            <a:schemeClr val="accent6"/>
          </a:lnRef>
          <a:fillRef idx="2">
            <a:schemeClr val="accent6"/>
          </a:fillRef>
          <a:effectRef idx="1">
            <a:schemeClr val="accent6"/>
          </a:effectRef>
          <a:fontRef idx="minor">
            <a:schemeClr val="dk1"/>
          </a:fontRef>
        </p:style>
        <p:txBody>
          <a:bodyPr>
            <a:noAutofit/>
          </a:bodyPr>
          <a:lstStyle/>
          <a:p>
            <a:pPr algn="ctr"/>
            <a:r>
              <a:rPr lang="en-US" sz="2800" dirty="0">
                <a:ln>
                  <a:solidFill>
                    <a:schemeClr val="tx1"/>
                  </a:solidFill>
                </a:ln>
              </a:rPr>
              <a:t>Development of </a:t>
            </a:r>
            <a:r>
              <a:rPr lang="en-US" sz="2800" dirty="0" smtClean="0">
                <a:ln>
                  <a:solidFill>
                    <a:schemeClr val="tx1"/>
                  </a:solidFill>
                </a:ln>
              </a:rPr>
              <a:t>Shared Symbols </a:t>
            </a:r>
            <a:r>
              <a:rPr lang="en-US" sz="2800" dirty="0">
                <a:ln>
                  <a:solidFill>
                    <a:schemeClr val="tx1"/>
                  </a:solidFill>
                </a:ln>
              </a:rPr>
              <a:t>in </a:t>
            </a:r>
            <a:r>
              <a:rPr lang="en-US" sz="2800" dirty="0" smtClean="0">
                <a:ln>
                  <a:solidFill>
                    <a:schemeClr val="tx1"/>
                  </a:solidFill>
                </a:ln>
              </a:rPr>
              <a:t>Children’s Play</a:t>
            </a:r>
            <a:r>
              <a:rPr lang="en-US" sz="2800" dirty="0">
                <a:ln>
                  <a:solidFill>
                    <a:schemeClr val="tx1"/>
                  </a:solidFill>
                </a:ln>
              </a:rPr>
              <a:t>: </a:t>
            </a:r>
            <a:r>
              <a:rPr lang="en-US" sz="2800" dirty="0" smtClean="0">
                <a:ln>
                  <a:solidFill>
                    <a:schemeClr val="tx1"/>
                  </a:solidFill>
                </a:ln>
              </a:rPr>
              <a:t/>
            </a:r>
            <a:br>
              <a:rPr lang="en-US" sz="2800" dirty="0" smtClean="0">
                <a:ln>
                  <a:solidFill>
                    <a:schemeClr val="tx1"/>
                  </a:solidFill>
                </a:ln>
              </a:rPr>
            </a:br>
            <a:r>
              <a:rPr lang="en-US" sz="2800" dirty="0" smtClean="0">
                <a:ln>
                  <a:solidFill>
                    <a:schemeClr val="tx1"/>
                  </a:solidFill>
                </a:ln>
              </a:rPr>
              <a:t>Role </a:t>
            </a:r>
            <a:r>
              <a:rPr lang="en-US" sz="2800" dirty="0">
                <a:ln>
                  <a:solidFill>
                    <a:schemeClr val="tx1"/>
                  </a:solidFill>
                </a:ln>
              </a:rPr>
              <a:t>of </a:t>
            </a:r>
            <a:r>
              <a:rPr lang="en-US" sz="2800" dirty="0" smtClean="0">
                <a:ln>
                  <a:solidFill>
                    <a:schemeClr val="tx1"/>
                  </a:solidFill>
                </a:ln>
              </a:rPr>
              <a:t>Social Interactions </a:t>
            </a:r>
            <a:br>
              <a:rPr lang="en-US" sz="2800" dirty="0" smtClean="0">
                <a:ln>
                  <a:solidFill>
                    <a:schemeClr val="tx1"/>
                  </a:solidFill>
                </a:ln>
              </a:rPr>
            </a:br>
            <a:r>
              <a:rPr lang="en-US" sz="2800" dirty="0" smtClean="0">
                <a:ln>
                  <a:solidFill>
                    <a:schemeClr val="tx1"/>
                  </a:solidFill>
                </a:ln>
              </a:rPr>
              <a:t>and Everyday Objects</a:t>
            </a:r>
            <a:r>
              <a:rPr lang="fr-FR" sz="2800" dirty="0" smtClean="0">
                <a:ln>
                  <a:solidFill>
                    <a:schemeClr val="tx1"/>
                  </a:solidFill>
                </a:ln>
                <a:solidFill>
                  <a:schemeClr val="tx1"/>
                </a:solidFill>
                <a:effectLst/>
              </a:rPr>
              <a:t/>
            </a:r>
            <a:br>
              <a:rPr lang="fr-FR" sz="2800" dirty="0" smtClean="0">
                <a:ln>
                  <a:solidFill>
                    <a:schemeClr val="tx1"/>
                  </a:solidFill>
                </a:ln>
                <a:solidFill>
                  <a:schemeClr val="tx1"/>
                </a:solidFill>
                <a:effectLst/>
              </a:rPr>
            </a:br>
            <a:endParaRPr lang="fr-FR" sz="2800" dirty="0">
              <a:ln>
                <a:solidFill>
                  <a:schemeClr val="tx1"/>
                </a:solidFill>
              </a:ln>
              <a:solidFill>
                <a:schemeClr val="tx1"/>
              </a:solidFill>
              <a:effectLst/>
            </a:endParaRPr>
          </a:p>
        </p:txBody>
      </p:sp>
      <p:sp>
        <p:nvSpPr>
          <p:cNvPr id="3" name="Sous-titre 2"/>
          <p:cNvSpPr>
            <a:spLocks noGrp="1"/>
          </p:cNvSpPr>
          <p:nvPr>
            <p:ph type="subTitle" idx="1"/>
          </p:nvPr>
        </p:nvSpPr>
        <p:spPr>
          <a:xfrm>
            <a:off x="4644008" y="4797152"/>
            <a:ext cx="3600400" cy="1066800"/>
          </a:xfrm>
        </p:spPr>
        <p:txBody>
          <a:bodyPr>
            <a:normAutofit fontScale="92500" lnSpcReduction="10000"/>
          </a:bodyPr>
          <a:lstStyle/>
          <a:p>
            <a:pPr algn="r"/>
            <a:endParaRPr lang="fr-FR" sz="1600" b="1" dirty="0" smtClean="0"/>
          </a:p>
          <a:p>
            <a:pPr algn="r"/>
            <a:r>
              <a:rPr lang="fr-FR" sz="1600" b="1" dirty="0" smtClean="0"/>
              <a:t>Audrey Barthélémy &amp; Valérie Tartas</a:t>
            </a:r>
          </a:p>
          <a:p>
            <a:pPr algn="r"/>
            <a:r>
              <a:rPr lang="fr-FR" sz="1600" b="1" dirty="0" smtClean="0"/>
              <a:t>Octogone – ECCD </a:t>
            </a:r>
            <a:r>
              <a:rPr lang="fr-FR" sz="1600" b="1" dirty="0" err="1" smtClean="0"/>
              <a:t>Laboratory</a:t>
            </a:r>
            <a:endParaRPr lang="fr-FR" sz="1600" b="1" dirty="0" smtClean="0"/>
          </a:p>
          <a:p>
            <a:pPr algn="r"/>
            <a:r>
              <a:rPr lang="fr-FR" sz="1600" b="1" dirty="0" err="1" smtClean="0"/>
              <a:t>University</a:t>
            </a:r>
            <a:r>
              <a:rPr lang="fr-FR" sz="1600" b="1" dirty="0" smtClean="0"/>
              <a:t> of Toulouse – Le Mirail</a:t>
            </a:r>
          </a:p>
        </p:txBody>
      </p:sp>
      <p:sp>
        <p:nvSpPr>
          <p:cNvPr id="4" name="ZoneTexte 3"/>
          <p:cNvSpPr txBox="1"/>
          <p:nvPr/>
        </p:nvSpPr>
        <p:spPr>
          <a:xfrm>
            <a:off x="4644008" y="-98374"/>
            <a:ext cx="3528392" cy="1477328"/>
          </a:xfrm>
          <a:prstGeom prst="rect">
            <a:avLst/>
          </a:prstGeom>
          <a:noFill/>
        </p:spPr>
        <p:txBody>
          <a:bodyPr wrap="square" rtlCol="0">
            <a:spAutoFit/>
          </a:bodyPr>
          <a:lstStyle/>
          <a:p>
            <a:pPr algn="ctr"/>
            <a:endParaRPr lang="fr-FR" b="1" dirty="0" smtClean="0">
              <a:solidFill>
                <a:schemeClr val="bg1"/>
              </a:solidFill>
            </a:endParaRPr>
          </a:p>
          <a:p>
            <a:pPr algn="ctr"/>
            <a:endParaRPr lang="fr-FR" b="1" dirty="0" smtClean="0">
              <a:solidFill>
                <a:schemeClr val="bg1"/>
              </a:solidFill>
            </a:endParaRPr>
          </a:p>
          <a:p>
            <a:pPr algn="ctr"/>
            <a:r>
              <a:rPr lang="fr-FR" b="1" dirty="0" err="1" smtClean="0">
                <a:solidFill>
                  <a:schemeClr val="bg1"/>
                </a:solidFill>
              </a:rPr>
              <a:t>University</a:t>
            </a:r>
            <a:r>
              <a:rPr lang="fr-FR" b="1" dirty="0" smtClean="0">
                <a:solidFill>
                  <a:schemeClr val="bg1"/>
                </a:solidFill>
              </a:rPr>
              <a:t> </a:t>
            </a:r>
            <a:r>
              <a:rPr lang="fr-FR" b="1" dirty="0">
                <a:solidFill>
                  <a:schemeClr val="bg1"/>
                </a:solidFill>
              </a:rPr>
              <a:t>« </a:t>
            </a:r>
            <a:r>
              <a:rPr lang="fr-FR" b="1" dirty="0" err="1">
                <a:solidFill>
                  <a:schemeClr val="bg1"/>
                </a:solidFill>
              </a:rPr>
              <a:t>Sapienza</a:t>
            </a:r>
            <a:r>
              <a:rPr lang="fr-FR" b="1" dirty="0">
                <a:solidFill>
                  <a:schemeClr val="bg1"/>
                </a:solidFill>
              </a:rPr>
              <a:t> »</a:t>
            </a:r>
          </a:p>
          <a:p>
            <a:pPr algn="ctr"/>
            <a:r>
              <a:rPr lang="fr-FR" b="1" dirty="0">
                <a:solidFill>
                  <a:schemeClr val="bg1"/>
                </a:solidFill>
              </a:rPr>
              <a:t>ISCAR </a:t>
            </a:r>
            <a:r>
              <a:rPr lang="fr-FR" b="1" dirty="0" err="1" smtClean="0">
                <a:solidFill>
                  <a:schemeClr val="bg1"/>
                </a:solidFill>
              </a:rPr>
              <a:t>Congress</a:t>
            </a:r>
            <a:r>
              <a:rPr lang="fr-FR" b="1" dirty="0" smtClean="0">
                <a:solidFill>
                  <a:schemeClr val="bg1"/>
                </a:solidFill>
              </a:rPr>
              <a:t> - Rome</a:t>
            </a:r>
          </a:p>
          <a:p>
            <a:pPr algn="ctr"/>
            <a:r>
              <a:rPr lang="fr-FR" b="1" dirty="0" err="1" smtClean="0">
                <a:solidFill>
                  <a:schemeClr val="bg1"/>
                </a:solidFill>
              </a:rPr>
              <a:t>September</a:t>
            </a:r>
            <a:r>
              <a:rPr lang="fr-FR" b="1" dirty="0" smtClean="0">
                <a:solidFill>
                  <a:schemeClr val="bg1"/>
                </a:solidFill>
              </a:rPr>
              <a:t>, 5-10, 2011</a:t>
            </a:r>
            <a:endParaRPr lang="fr-FR" b="1" dirty="0">
              <a:solidFill>
                <a:schemeClr val="bg1"/>
              </a:solidFill>
            </a:endParaRPr>
          </a:p>
        </p:txBody>
      </p:sp>
      <p:pic>
        <p:nvPicPr>
          <p:cNvPr id="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401" y="2090870"/>
            <a:ext cx="923925"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767" y="335837"/>
            <a:ext cx="792088" cy="1047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272" y="3645024"/>
            <a:ext cx="913343" cy="8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767" y="5373216"/>
            <a:ext cx="67627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2488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err="1" smtClean="0"/>
              <a:t>Hypothesis</a:t>
            </a:r>
            <a:endParaRPr lang="fr-FR" sz="3600" dirty="0"/>
          </a:p>
        </p:txBody>
      </p:sp>
      <p:sp>
        <p:nvSpPr>
          <p:cNvPr id="3" name="Espace réservé du contenu 2"/>
          <p:cNvSpPr>
            <a:spLocks noGrp="1"/>
          </p:cNvSpPr>
          <p:nvPr>
            <p:ph idx="1"/>
          </p:nvPr>
        </p:nvSpPr>
        <p:spPr>
          <a:xfrm>
            <a:off x="1043492" y="2708920"/>
            <a:ext cx="6777317" cy="3123709"/>
          </a:xfrm>
        </p:spPr>
        <p:txBody>
          <a:bodyPr>
            <a:normAutofit/>
          </a:bodyPr>
          <a:lstStyle/>
          <a:p>
            <a:r>
              <a:rPr lang="fr-FR" sz="2000" dirty="0" smtClean="0"/>
              <a:t>1- The </a:t>
            </a:r>
            <a:r>
              <a:rPr lang="fr-FR" sz="2000" dirty="0" err="1" smtClean="0"/>
              <a:t>symbolic</a:t>
            </a:r>
            <a:r>
              <a:rPr lang="fr-FR" sz="2000" dirty="0" smtClean="0"/>
              <a:t> uses of </a:t>
            </a:r>
            <a:r>
              <a:rPr lang="fr-FR" sz="2000" dirty="0" err="1" smtClean="0"/>
              <a:t>objects</a:t>
            </a:r>
            <a:r>
              <a:rPr lang="fr-FR" sz="2000" dirty="0" smtClean="0"/>
              <a:t> </a:t>
            </a:r>
            <a:r>
              <a:rPr lang="fr-FR" sz="2000" dirty="0" err="1" smtClean="0"/>
              <a:t>develop</a:t>
            </a:r>
            <a:r>
              <a:rPr lang="fr-FR" sz="2000" dirty="0" smtClean="0"/>
              <a:t> </a:t>
            </a:r>
            <a:r>
              <a:rPr lang="fr-FR" sz="2000" dirty="0" err="1" smtClean="0"/>
              <a:t>after</a:t>
            </a:r>
            <a:r>
              <a:rPr lang="fr-FR" sz="2000" dirty="0" smtClean="0"/>
              <a:t> 3 </a:t>
            </a:r>
            <a:r>
              <a:rPr lang="fr-FR" sz="2000" dirty="0" err="1" smtClean="0"/>
              <a:t>y.o</a:t>
            </a:r>
            <a:r>
              <a:rPr lang="fr-FR" sz="2000" dirty="0" smtClean="0"/>
              <a:t>. in/</a:t>
            </a:r>
            <a:r>
              <a:rPr lang="fr-FR" sz="2000" dirty="0" err="1" smtClean="0"/>
              <a:t>through</a:t>
            </a:r>
            <a:r>
              <a:rPr lang="fr-FR" sz="2000" dirty="0" smtClean="0"/>
              <a:t> </a:t>
            </a:r>
            <a:r>
              <a:rPr lang="fr-FR" sz="2000" dirty="0" err="1" smtClean="0"/>
              <a:t>peer</a:t>
            </a:r>
            <a:r>
              <a:rPr lang="fr-FR" sz="2000" dirty="0" smtClean="0"/>
              <a:t> </a:t>
            </a:r>
            <a:r>
              <a:rPr lang="fr-FR" sz="2000" dirty="0" smtClean="0"/>
              <a:t>interactions</a:t>
            </a:r>
            <a:endParaRPr lang="fr-FR" sz="2000" dirty="0" smtClean="0"/>
          </a:p>
          <a:p>
            <a:endParaRPr lang="fr-FR" sz="2000" dirty="0" smtClean="0"/>
          </a:p>
          <a:p>
            <a:r>
              <a:rPr lang="fr-FR" sz="2000" dirty="0" smtClean="0"/>
              <a:t>2- Co-construction of </a:t>
            </a:r>
            <a:r>
              <a:rPr lang="fr-FR" sz="2000" dirty="0" err="1" smtClean="0"/>
              <a:t>symbolic</a:t>
            </a:r>
            <a:r>
              <a:rPr lang="fr-FR" sz="2000" dirty="0" smtClean="0"/>
              <a:t> </a:t>
            </a:r>
            <a:r>
              <a:rPr lang="fr-FR" sz="2000" dirty="0" err="1" smtClean="0"/>
              <a:t>meanings</a:t>
            </a:r>
            <a:r>
              <a:rPr lang="fr-FR" sz="2000" dirty="0" smtClean="0"/>
              <a:t> </a:t>
            </a:r>
            <a:r>
              <a:rPr lang="fr-FR" sz="2000" dirty="0" err="1" smtClean="0"/>
              <a:t>develop</a:t>
            </a:r>
            <a:r>
              <a:rPr lang="fr-FR" sz="2000" dirty="0" smtClean="0"/>
              <a:t> </a:t>
            </a:r>
            <a:r>
              <a:rPr lang="fr-FR" sz="2000" dirty="0" err="1" smtClean="0"/>
              <a:t>through</a:t>
            </a:r>
            <a:r>
              <a:rPr lang="fr-FR" sz="2000" dirty="0" smtClean="0"/>
              <a:t> the uses of </a:t>
            </a:r>
            <a:r>
              <a:rPr lang="fr-FR" sz="2000" dirty="0" err="1" smtClean="0"/>
              <a:t>objects</a:t>
            </a:r>
            <a:endParaRPr lang="fr-FR" sz="2000" dirty="0"/>
          </a:p>
        </p:txBody>
      </p:sp>
      <p:sp>
        <p:nvSpPr>
          <p:cNvPr id="4" name="ZoneTexte 3"/>
          <p:cNvSpPr txBox="1"/>
          <p:nvPr/>
        </p:nvSpPr>
        <p:spPr>
          <a:xfrm>
            <a:off x="4716016" y="44624"/>
            <a:ext cx="3456384" cy="400110"/>
          </a:xfrm>
          <a:prstGeom prst="rect">
            <a:avLst/>
          </a:prstGeom>
          <a:noFill/>
        </p:spPr>
        <p:txBody>
          <a:bodyPr wrap="square" rtlCol="0">
            <a:spAutoFit/>
          </a:bodyPr>
          <a:lstStyle/>
          <a:p>
            <a:pPr algn="ctr"/>
            <a:r>
              <a:rPr lang="fr-FR" sz="2000" b="1" dirty="0" err="1" smtClean="0">
                <a:solidFill>
                  <a:schemeClr val="bg1"/>
                </a:solidFill>
              </a:rPr>
              <a:t>Hypothesis</a:t>
            </a:r>
            <a:endParaRPr lang="fr-FR" sz="2000" b="1" dirty="0">
              <a:solidFill>
                <a:schemeClr val="bg1"/>
              </a:solidFill>
            </a:endParaRPr>
          </a:p>
        </p:txBody>
      </p:sp>
      <p:sp>
        <p:nvSpPr>
          <p:cNvPr id="6" name="Espace réservé du numéro de diapositive 5"/>
          <p:cNvSpPr>
            <a:spLocks noGrp="1"/>
          </p:cNvSpPr>
          <p:nvPr>
            <p:ph type="sldNum" sz="quarter" idx="12"/>
          </p:nvPr>
        </p:nvSpPr>
        <p:spPr/>
        <p:txBody>
          <a:bodyPr/>
          <a:lstStyle/>
          <a:p>
            <a:fld id="{E02E1E6D-4096-47E4-A523-D2B84E5BBB0A}" type="slidenum">
              <a:rPr lang="fr-FR" smtClean="0"/>
              <a:t>10</a:t>
            </a:fld>
            <a:endParaRPr lang="fr-FR"/>
          </a:p>
        </p:txBody>
      </p:sp>
    </p:spTree>
    <p:extLst>
      <p:ext uri="{BB962C8B-B14F-4D97-AF65-F5344CB8AC3E}">
        <p14:creationId xmlns:p14="http://schemas.microsoft.com/office/powerpoint/2010/main" val="23912213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p:cNvSpPr>
            <a:spLocks noGrp="1"/>
          </p:cNvSpPr>
          <p:nvPr>
            <p:ph idx="1"/>
          </p:nvPr>
        </p:nvSpPr>
        <p:spPr>
          <a:xfrm>
            <a:off x="1327357" y="2249488"/>
            <a:ext cx="6777317" cy="4608512"/>
          </a:xfrm>
        </p:spPr>
        <p:txBody>
          <a:bodyPr>
            <a:normAutofit/>
          </a:bodyPr>
          <a:lstStyle/>
          <a:p>
            <a:endParaRPr lang="en-US" sz="2000" dirty="0" smtClean="0"/>
          </a:p>
          <a:p>
            <a:r>
              <a:rPr lang="en-US" sz="2000" dirty="0" smtClean="0"/>
              <a:t>N = 96</a:t>
            </a:r>
          </a:p>
          <a:p>
            <a:pPr marL="365760" lvl="1" indent="0">
              <a:buNone/>
            </a:pPr>
            <a:endParaRPr lang="en-US" sz="1800" dirty="0" smtClean="0"/>
          </a:p>
          <a:p>
            <a:pPr marL="365760" lvl="1" indent="0">
              <a:buNone/>
            </a:pPr>
            <a:endParaRPr lang="en-US" sz="1800" dirty="0"/>
          </a:p>
          <a:p>
            <a:pPr marL="365760" lvl="1" indent="0">
              <a:buNone/>
            </a:pPr>
            <a:endParaRPr lang="en-US" sz="1800" dirty="0" smtClean="0"/>
          </a:p>
          <a:p>
            <a:pPr marL="365760" lvl="1" indent="0">
              <a:buNone/>
            </a:pPr>
            <a:endParaRPr lang="en-US" sz="1800" dirty="0" smtClean="0"/>
          </a:p>
          <a:p>
            <a:pPr marL="365760" lvl="1" indent="0">
              <a:buNone/>
            </a:pPr>
            <a:endParaRPr lang="en-US" sz="1800" dirty="0"/>
          </a:p>
          <a:p>
            <a:pPr marL="365760" lvl="1" indent="0">
              <a:buNone/>
            </a:pPr>
            <a:endParaRPr lang="en-US" sz="1800" dirty="0"/>
          </a:p>
          <a:p>
            <a:pPr marL="365760" lvl="1" indent="0">
              <a:buNone/>
            </a:pPr>
            <a:endParaRPr lang="en-US" sz="1800" dirty="0" smtClean="0"/>
          </a:p>
          <a:p>
            <a:pPr lvl="1">
              <a:buFont typeface="Wingdings 2" pitchFamily="18" charset="2"/>
              <a:buNone/>
            </a:pPr>
            <a:endParaRPr lang="en-US" sz="1800" dirty="0" smtClean="0"/>
          </a:p>
          <a:p>
            <a:pPr lvl="1"/>
            <a:endParaRPr lang="en-US" sz="1600" dirty="0" smtClean="0"/>
          </a:p>
          <a:p>
            <a:endParaRPr lang="en-US" sz="2000" dirty="0" smtClean="0"/>
          </a:p>
        </p:txBody>
      </p:sp>
      <p:sp>
        <p:nvSpPr>
          <p:cNvPr id="5" name="ZoneTexte 4"/>
          <p:cNvSpPr txBox="1"/>
          <p:nvPr/>
        </p:nvSpPr>
        <p:spPr>
          <a:xfrm>
            <a:off x="4716016" y="44624"/>
            <a:ext cx="3456384" cy="400110"/>
          </a:xfrm>
          <a:prstGeom prst="rect">
            <a:avLst/>
          </a:prstGeom>
          <a:noFill/>
        </p:spPr>
        <p:txBody>
          <a:bodyPr wrap="square" rtlCol="0">
            <a:spAutoFit/>
          </a:bodyPr>
          <a:lstStyle/>
          <a:p>
            <a:pPr algn="ctr"/>
            <a:r>
              <a:rPr lang="fr-FR" sz="2000" b="1" dirty="0" err="1" smtClean="0">
                <a:solidFill>
                  <a:schemeClr val="bg1"/>
                </a:solidFill>
              </a:rPr>
              <a:t>Method</a:t>
            </a:r>
            <a:endParaRPr lang="fr-FR" sz="2000" b="1" dirty="0">
              <a:solidFill>
                <a:schemeClr val="bg1"/>
              </a:solidFill>
            </a:endParaRPr>
          </a:p>
        </p:txBody>
      </p:sp>
      <p:graphicFrame>
        <p:nvGraphicFramePr>
          <p:cNvPr id="3" name="Tableau 2"/>
          <p:cNvGraphicFramePr>
            <a:graphicFrameLocks noGrp="1"/>
          </p:cNvGraphicFramePr>
          <p:nvPr>
            <p:extLst>
              <p:ext uri="{D42A27DB-BD31-4B8C-83A1-F6EECF244321}">
                <p14:modId xmlns:p14="http://schemas.microsoft.com/office/powerpoint/2010/main" val="2663992491"/>
              </p:ext>
            </p:extLst>
          </p:nvPr>
        </p:nvGraphicFramePr>
        <p:xfrm>
          <a:off x="1331640" y="3140968"/>
          <a:ext cx="6768752" cy="2664294"/>
        </p:xfrm>
        <a:graphic>
          <a:graphicData uri="http://schemas.openxmlformats.org/drawingml/2006/table">
            <a:tbl>
              <a:tblPr firstRow="1" firstCol="1" bandRow="1">
                <a:tableStyleId>{5C22544A-7EE6-4342-B048-85BDC9FD1C3A}</a:tableStyleId>
              </a:tblPr>
              <a:tblGrid>
                <a:gridCol w="1217983"/>
                <a:gridCol w="1087856"/>
                <a:gridCol w="1636402"/>
                <a:gridCol w="1413256"/>
                <a:gridCol w="1413255"/>
              </a:tblGrid>
              <a:tr h="723430">
                <a:tc>
                  <a:txBody>
                    <a:bodyPr/>
                    <a:lstStyle/>
                    <a:p>
                      <a:pPr algn="ctr">
                        <a:lnSpc>
                          <a:spcPct val="115000"/>
                        </a:lnSpc>
                        <a:spcAft>
                          <a:spcPts val="0"/>
                        </a:spcAft>
                      </a:pPr>
                      <a:r>
                        <a:rPr lang="fr-FR" sz="1400" dirty="0" smtClean="0">
                          <a:effectLst/>
                        </a:rPr>
                        <a:t>Age Group</a:t>
                      </a:r>
                      <a:endParaRPr lang="fr-FR" sz="14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fr-FR" sz="1400" dirty="0" err="1" smtClean="0">
                          <a:effectLst/>
                        </a:rPr>
                        <a:t>Mean</a:t>
                      </a:r>
                      <a:r>
                        <a:rPr lang="fr-FR" sz="1400" dirty="0" smtClean="0">
                          <a:effectLst/>
                        </a:rPr>
                        <a:t> Age</a:t>
                      </a:r>
                      <a:endParaRPr lang="fr-FR" sz="1400" dirty="0">
                        <a:effectLst/>
                      </a:endParaRPr>
                    </a:p>
                  </a:txBody>
                  <a:tcPr marL="68580" marR="68580" marT="0" marB="0"/>
                </a:tc>
                <a:tc>
                  <a:txBody>
                    <a:bodyPr/>
                    <a:lstStyle/>
                    <a:p>
                      <a:pPr algn="ctr">
                        <a:lnSpc>
                          <a:spcPct val="115000"/>
                        </a:lnSpc>
                        <a:spcAft>
                          <a:spcPts val="0"/>
                        </a:spcAft>
                      </a:pPr>
                      <a:r>
                        <a:rPr lang="fr-FR" sz="1400" dirty="0">
                          <a:effectLst/>
                        </a:rPr>
                        <a:t>Nb </a:t>
                      </a:r>
                      <a:r>
                        <a:rPr lang="fr-FR" sz="1400" dirty="0" smtClean="0">
                          <a:effectLst/>
                        </a:rPr>
                        <a:t>of</a:t>
                      </a:r>
                      <a:r>
                        <a:rPr lang="fr-FR" sz="1400" baseline="0" dirty="0" smtClean="0">
                          <a:effectLst/>
                        </a:rPr>
                        <a:t> Girls-</a:t>
                      </a:r>
                      <a:r>
                        <a:rPr lang="fr-FR" sz="1400" baseline="0" dirty="0" err="1" smtClean="0">
                          <a:effectLst/>
                        </a:rPr>
                        <a:t>Dyads</a:t>
                      </a:r>
                      <a:endParaRPr lang="fr-FR" sz="14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fr-FR" sz="1400" dirty="0">
                          <a:effectLst/>
                        </a:rPr>
                        <a:t>Nb </a:t>
                      </a:r>
                      <a:r>
                        <a:rPr lang="fr-FR" sz="1400" dirty="0" smtClean="0">
                          <a:effectLst/>
                        </a:rPr>
                        <a:t>of Boy-</a:t>
                      </a:r>
                      <a:r>
                        <a:rPr lang="fr-FR" sz="1400" dirty="0" err="1" smtClean="0">
                          <a:effectLst/>
                        </a:rPr>
                        <a:t>Dyads</a:t>
                      </a:r>
                      <a:endParaRPr lang="fr-FR" sz="14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fr-FR" sz="1400" dirty="0" smtClean="0">
                          <a:effectLst/>
                        </a:rPr>
                        <a:t>Total Nb of </a:t>
                      </a:r>
                      <a:r>
                        <a:rPr lang="fr-FR" sz="1400" dirty="0" err="1" smtClean="0">
                          <a:effectLst/>
                        </a:rPr>
                        <a:t>Dyads</a:t>
                      </a:r>
                      <a:endParaRPr lang="fr-FR" sz="1400" dirty="0">
                        <a:effectLst/>
                        <a:latin typeface="Calibri"/>
                        <a:ea typeface="Calibri"/>
                        <a:cs typeface="Times New Roman"/>
                      </a:endParaRPr>
                    </a:p>
                  </a:txBody>
                  <a:tcPr marL="68580" marR="68580" marT="0" marB="0"/>
                </a:tc>
              </a:tr>
              <a:tr h="485216">
                <a:tc>
                  <a:txBody>
                    <a:bodyPr/>
                    <a:lstStyle/>
                    <a:p>
                      <a:pPr algn="ctr">
                        <a:lnSpc>
                          <a:spcPct val="115000"/>
                        </a:lnSpc>
                        <a:spcAft>
                          <a:spcPts val="0"/>
                        </a:spcAft>
                      </a:pPr>
                      <a:r>
                        <a:rPr lang="fr-FR" sz="1200" dirty="0">
                          <a:effectLst/>
                        </a:rPr>
                        <a:t>3 </a:t>
                      </a:r>
                      <a:r>
                        <a:rPr lang="fr-FR" sz="1200" dirty="0" err="1" smtClean="0">
                          <a:effectLst/>
                        </a:rPr>
                        <a:t>y.o</a:t>
                      </a:r>
                      <a:r>
                        <a:rPr lang="fr-FR" sz="1200" dirty="0" smtClean="0">
                          <a:effectLst/>
                        </a:rPr>
                        <a:t>. (N=24</a:t>
                      </a:r>
                      <a:r>
                        <a:rPr lang="fr-FR" sz="1200" dirty="0">
                          <a:effectLst/>
                        </a:rPr>
                        <a:t>)</a:t>
                      </a:r>
                      <a:endParaRPr lang="fr-FR" sz="12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fr-FR" sz="1600" dirty="0" smtClean="0">
                          <a:effectLst/>
                        </a:rPr>
                        <a:t>3 y.</a:t>
                      </a:r>
                      <a:r>
                        <a:rPr lang="fr-FR" sz="1600" baseline="0" dirty="0" smtClean="0">
                          <a:effectLst/>
                        </a:rPr>
                        <a:t> </a:t>
                      </a:r>
                      <a:r>
                        <a:rPr lang="fr-FR" sz="1600" dirty="0" smtClean="0">
                          <a:effectLst/>
                        </a:rPr>
                        <a:t>6 m.</a:t>
                      </a:r>
                      <a:endParaRPr lang="fr-FR" sz="16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fr-FR" sz="1600" dirty="0">
                          <a:effectLst/>
                        </a:rPr>
                        <a:t>6</a:t>
                      </a:r>
                      <a:endParaRPr lang="fr-FR" sz="16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fr-FR" sz="1600">
                          <a:effectLst/>
                        </a:rPr>
                        <a:t>6</a:t>
                      </a:r>
                      <a:endParaRPr lang="fr-FR" sz="1600">
                        <a:effectLst/>
                        <a:latin typeface="Calibri"/>
                        <a:ea typeface="Calibri"/>
                        <a:cs typeface="Times New Roman"/>
                      </a:endParaRPr>
                    </a:p>
                  </a:txBody>
                  <a:tcPr marL="68580" marR="68580" marT="0" marB="0"/>
                </a:tc>
                <a:tc>
                  <a:txBody>
                    <a:bodyPr/>
                    <a:lstStyle/>
                    <a:p>
                      <a:pPr algn="ctr">
                        <a:lnSpc>
                          <a:spcPct val="115000"/>
                        </a:lnSpc>
                        <a:spcAft>
                          <a:spcPts val="0"/>
                        </a:spcAft>
                      </a:pPr>
                      <a:r>
                        <a:rPr lang="fr-FR" sz="1600">
                          <a:effectLst/>
                        </a:rPr>
                        <a:t>12</a:t>
                      </a:r>
                      <a:endParaRPr lang="fr-FR" sz="1600">
                        <a:effectLst/>
                        <a:latin typeface="Calibri"/>
                        <a:ea typeface="Calibri"/>
                        <a:cs typeface="Times New Roman"/>
                      </a:endParaRPr>
                    </a:p>
                  </a:txBody>
                  <a:tcPr marL="68580" marR="68580" marT="0" marB="0"/>
                </a:tc>
              </a:tr>
              <a:tr h="485216">
                <a:tc>
                  <a:txBody>
                    <a:bodyPr/>
                    <a:lstStyle/>
                    <a:p>
                      <a:pPr algn="ctr">
                        <a:lnSpc>
                          <a:spcPct val="115000"/>
                        </a:lnSpc>
                        <a:spcAft>
                          <a:spcPts val="0"/>
                        </a:spcAft>
                      </a:pPr>
                      <a:r>
                        <a:rPr lang="fr-FR" sz="1200" dirty="0">
                          <a:effectLst/>
                        </a:rPr>
                        <a:t>4 </a:t>
                      </a:r>
                      <a:r>
                        <a:rPr lang="fr-FR" sz="1200" dirty="0" err="1" smtClean="0">
                          <a:effectLst/>
                        </a:rPr>
                        <a:t>y.o</a:t>
                      </a:r>
                      <a:r>
                        <a:rPr lang="fr-FR" sz="1200" dirty="0" smtClean="0">
                          <a:effectLst/>
                        </a:rPr>
                        <a:t>. (</a:t>
                      </a:r>
                      <a:r>
                        <a:rPr lang="fr-FR" sz="1200" dirty="0">
                          <a:effectLst/>
                        </a:rPr>
                        <a:t>N=24)</a:t>
                      </a:r>
                      <a:endParaRPr lang="fr-FR" sz="12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fr-FR" sz="1600" dirty="0" smtClean="0">
                          <a:effectLst/>
                        </a:rPr>
                        <a:t>4 y. </a:t>
                      </a:r>
                      <a:r>
                        <a:rPr lang="fr-FR" sz="1600" dirty="0">
                          <a:effectLst/>
                        </a:rPr>
                        <a:t>6 </a:t>
                      </a:r>
                      <a:r>
                        <a:rPr lang="fr-FR" sz="1600" dirty="0" smtClean="0">
                          <a:effectLst/>
                        </a:rPr>
                        <a:t>m.</a:t>
                      </a:r>
                      <a:endParaRPr lang="fr-FR" sz="16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fr-FR" sz="1600" dirty="0">
                          <a:effectLst/>
                        </a:rPr>
                        <a:t>5</a:t>
                      </a:r>
                      <a:endParaRPr lang="fr-FR" sz="16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fr-FR" sz="1600">
                          <a:effectLst/>
                        </a:rPr>
                        <a:t>7</a:t>
                      </a:r>
                      <a:endParaRPr lang="fr-FR" sz="1600">
                        <a:effectLst/>
                        <a:latin typeface="Calibri"/>
                        <a:ea typeface="Calibri"/>
                        <a:cs typeface="Times New Roman"/>
                      </a:endParaRPr>
                    </a:p>
                  </a:txBody>
                  <a:tcPr marL="68580" marR="68580" marT="0" marB="0"/>
                </a:tc>
                <a:tc>
                  <a:txBody>
                    <a:bodyPr/>
                    <a:lstStyle/>
                    <a:p>
                      <a:pPr algn="ctr">
                        <a:lnSpc>
                          <a:spcPct val="115000"/>
                        </a:lnSpc>
                        <a:spcAft>
                          <a:spcPts val="0"/>
                        </a:spcAft>
                      </a:pPr>
                      <a:r>
                        <a:rPr lang="fr-FR" sz="1600">
                          <a:effectLst/>
                        </a:rPr>
                        <a:t>12</a:t>
                      </a:r>
                      <a:endParaRPr lang="fr-FR" sz="1600">
                        <a:effectLst/>
                        <a:latin typeface="Calibri"/>
                        <a:ea typeface="Calibri"/>
                        <a:cs typeface="Times New Roman"/>
                      </a:endParaRPr>
                    </a:p>
                  </a:txBody>
                  <a:tcPr marL="68580" marR="68580" marT="0" marB="0"/>
                </a:tc>
              </a:tr>
              <a:tr h="485216">
                <a:tc>
                  <a:txBody>
                    <a:bodyPr/>
                    <a:lstStyle/>
                    <a:p>
                      <a:pPr algn="ctr">
                        <a:lnSpc>
                          <a:spcPct val="115000"/>
                        </a:lnSpc>
                        <a:spcAft>
                          <a:spcPts val="0"/>
                        </a:spcAft>
                      </a:pPr>
                      <a:r>
                        <a:rPr lang="fr-FR" sz="1200" dirty="0">
                          <a:effectLst/>
                        </a:rPr>
                        <a:t>5 </a:t>
                      </a:r>
                      <a:r>
                        <a:rPr lang="fr-FR" sz="1200" dirty="0" err="1" smtClean="0">
                          <a:effectLst/>
                        </a:rPr>
                        <a:t>y.o</a:t>
                      </a:r>
                      <a:r>
                        <a:rPr lang="fr-FR" sz="1200" dirty="0" smtClean="0">
                          <a:effectLst/>
                        </a:rPr>
                        <a:t>. (</a:t>
                      </a:r>
                      <a:r>
                        <a:rPr lang="fr-FR" sz="1200" dirty="0">
                          <a:effectLst/>
                        </a:rPr>
                        <a:t>N=24)</a:t>
                      </a:r>
                      <a:endParaRPr lang="fr-FR" sz="12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fr-FR" sz="1600" dirty="0" smtClean="0">
                          <a:effectLst/>
                        </a:rPr>
                        <a:t>5 y. </a:t>
                      </a:r>
                      <a:r>
                        <a:rPr lang="fr-FR" sz="1600" dirty="0">
                          <a:effectLst/>
                        </a:rPr>
                        <a:t>6 </a:t>
                      </a:r>
                      <a:r>
                        <a:rPr lang="fr-FR" sz="1600" dirty="0" smtClean="0">
                          <a:effectLst/>
                        </a:rPr>
                        <a:t>m.</a:t>
                      </a:r>
                      <a:endParaRPr lang="fr-FR" sz="16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fr-FR" sz="1600" dirty="0">
                          <a:effectLst/>
                        </a:rPr>
                        <a:t>6</a:t>
                      </a:r>
                      <a:endParaRPr lang="fr-FR" sz="16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fr-FR" sz="1600" dirty="0">
                          <a:effectLst/>
                        </a:rPr>
                        <a:t>6</a:t>
                      </a:r>
                      <a:endParaRPr lang="fr-FR" sz="16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fr-FR" sz="1600">
                          <a:effectLst/>
                        </a:rPr>
                        <a:t>12</a:t>
                      </a:r>
                      <a:endParaRPr lang="fr-FR" sz="1600">
                        <a:effectLst/>
                        <a:latin typeface="Calibri"/>
                        <a:ea typeface="Calibri"/>
                        <a:cs typeface="Times New Roman"/>
                      </a:endParaRPr>
                    </a:p>
                  </a:txBody>
                  <a:tcPr marL="68580" marR="68580" marT="0" marB="0"/>
                </a:tc>
              </a:tr>
              <a:tr h="485216">
                <a:tc>
                  <a:txBody>
                    <a:bodyPr/>
                    <a:lstStyle/>
                    <a:p>
                      <a:pPr algn="ctr">
                        <a:lnSpc>
                          <a:spcPct val="115000"/>
                        </a:lnSpc>
                        <a:spcAft>
                          <a:spcPts val="0"/>
                        </a:spcAft>
                      </a:pPr>
                      <a:r>
                        <a:rPr lang="fr-FR" sz="1200" dirty="0">
                          <a:effectLst/>
                        </a:rPr>
                        <a:t>7 </a:t>
                      </a:r>
                      <a:r>
                        <a:rPr lang="fr-FR" sz="1200" dirty="0" err="1" smtClean="0">
                          <a:effectLst/>
                        </a:rPr>
                        <a:t>y.o</a:t>
                      </a:r>
                      <a:r>
                        <a:rPr lang="fr-FR" sz="1200" dirty="0" smtClean="0">
                          <a:effectLst/>
                        </a:rPr>
                        <a:t>. (</a:t>
                      </a:r>
                      <a:r>
                        <a:rPr lang="fr-FR" sz="1200" dirty="0">
                          <a:effectLst/>
                        </a:rPr>
                        <a:t>N=24)</a:t>
                      </a:r>
                      <a:endParaRPr lang="fr-FR" sz="12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fr-FR" sz="1600" dirty="0" smtClean="0">
                          <a:effectLst/>
                        </a:rPr>
                        <a:t>7 y. </a:t>
                      </a:r>
                      <a:r>
                        <a:rPr lang="fr-FR" sz="1600" dirty="0">
                          <a:effectLst/>
                        </a:rPr>
                        <a:t>6 </a:t>
                      </a:r>
                      <a:r>
                        <a:rPr lang="fr-FR" sz="1600" dirty="0" smtClean="0">
                          <a:effectLst/>
                        </a:rPr>
                        <a:t>m.</a:t>
                      </a:r>
                      <a:endParaRPr lang="fr-FR" sz="16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fr-FR" sz="1600" dirty="0">
                          <a:effectLst/>
                        </a:rPr>
                        <a:t>6</a:t>
                      </a:r>
                      <a:endParaRPr lang="fr-FR" sz="16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fr-FR" sz="1600" dirty="0">
                          <a:effectLst/>
                        </a:rPr>
                        <a:t>6</a:t>
                      </a:r>
                      <a:endParaRPr lang="fr-FR" sz="16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fr-FR" sz="1600" dirty="0">
                          <a:effectLst/>
                        </a:rPr>
                        <a:t>12</a:t>
                      </a:r>
                      <a:endParaRPr lang="fr-FR" sz="1600" dirty="0">
                        <a:effectLst/>
                        <a:latin typeface="Calibri"/>
                        <a:ea typeface="Calibri"/>
                        <a:cs typeface="Times New Roman"/>
                      </a:endParaRPr>
                    </a:p>
                  </a:txBody>
                  <a:tcPr marL="68580" marR="68580" marT="0" marB="0"/>
                </a:tc>
              </a:tr>
            </a:tbl>
          </a:graphicData>
        </a:graphic>
      </p:graphicFrame>
      <p:sp>
        <p:nvSpPr>
          <p:cNvPr id="7" name="Espace réservé du numéro de diapositive 6"/>
          <p:cNvSpPr>
            <a:spLocks noGrp="1"/>
          </p:cNvSpPr>
          <p:nvPr>
            <p:ph type="sldNum" sz="quarter" idx="12"/>
          </p:nvPr>
        </p:nvSpPr>
        <p:spPr/>
        <p:txBody>
          <a:bodyPr/>
          <a:lstStyle/>
          <a:p>
            <a:fld id="{E02E1E6D-4096-47E4-A523-D2B84E5BBB0A}" type="slidenum">
              <a:rPr lang="fr-FR" smtClean="0"/>
              <a:t>11</a:t>
            </a:fld>
            <a:endParaRPr lang="fr-FR"/>
          </a:p>
        </p:txBody>
      </p:sp>
      <p:sp>
        <p:nvSpPr>
          <p:cNvPr id="6" name="Titre 5"/>
          <p:cNvSpPr>
            <a:spLocks noGrp="1"/>
          </p:cNvSpPr>
          <p:nvPr>
            <p:ph type="title"/>
          </p:nvPr>
        </p:nvSpPr>
        <p:spPr/>
        <p:txBody>
          <a:bodyPr/>
          <a:lstStyle/>
          <a:p>
            <a:r>
              <a:rPr lang="fr-FR" dirty="0" smtClean="0"/>
              <a:t>Participants</a:t>
            </a:r>
            <a:endParaRPr lang="fr-FR" dirty="0"/>
          </a:p>
        </p:txBody>
      </p:sp>
    </p:spTree>
    <p:extLst>
      <p:ext uri="{BB962C8B-B14F-4D97-AF65-F5344CB8AC3E}">
        <p14:creationId xmlns:p14="http://schemas.microsoft.com/office/powerpoint/2010/main" val="6445966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err="1" smtClean="0"/>
              <a:t>Task</a:t>
            </a:r>
            <a:endParaRPr lang="fr-FR" sz="3600" dirty="0"/>
          </a:p>
        </p:txBody>
      </p:sp>
      <p:sp>
        <p:nvSpPr>
          <p:cNvPr id="3" name="Espace réservé du contenu 2"/>
          <p:cNvSpPr>
            <a:spLocks noGrp="1"/>
          </p:cNvSpPr>
          <p:nvPr>
            <p:ph idx="1"/>
          </p:nvPr>
        </p:nvSpPr>
        <p:spPr/>
        <p:txBody>
          <a:bodyPr/>
          <a:lstStyle/>
          <a:p>
            <a:pPr lvl="1"/>
            <a:r>
              <a:rPr lang="en-US" sz="2000" dirty="0" smtClean="0"/>
              <a:t>Children play was video-recorded at school for a period of 10 minutes</a:t>
            </a:r>
          </a:p>
          <a:p>
            <a:pPr marL="365760" lvl="1" indent="0">
              <a:buNone/>
            </a:pPr>
            <a:endParaRPr lang="en-US" sz="2000" dirty="0" smtClean="0"/>
          </a:p>
          <a:p>
            <a:pPr lvl="1"/>
            <a:r>
              <a:rPr lang="en-US" sz="2000" dirty="0" smtClean="0"/>
              <a:t>Purpose</a:t>
            </a:r>
          </a:p>
          <a:p>
            <a:pPr marL="365760" lvl="1" indent="0">
              <a:buNone/>
            </a:pPr>
            <a:endParaRPr lang="en-US" sz="2000" dirty="0" smtClean="0"/>
          </a:p>
          <a:p>
            <a:pPr lvl="2"/>
            <a:r>
              <a:rPr lang="en-US" sz="1800" dirty="0"/>
              <a:t>P</a:t>
            </a:r>
            <a:r>
              <a:rPr lang="en-US" sz="1800" dirty="0" smtClean="0"/>
              <a:t>repare a meal for a baby-doll that is very hungry</a:t>
            </a:r>
            <a:endParaRPr lang="en-US" sz="1800" dirty="0"/>
          </a:p>
          <a:p>
            <a:pPr lvl="2"/>
            <a:endParaRPr lang="en-US" sz="1800" dirty="0" smtClean="0"/>
          </a:p>
          <a:p>
            <a:pPr lvl="2"/>
            <a:r>
              <a:rPr lang="en-US" sz="1800" dirty="0" smtClean="0"/>
              <a:t>Play together</a:t>
            </a:r>
          </a:p>
          <a:p>
            <a:pPr marL="685800" lvl="2" indent="0">
              <a:buNone/>
            </a:pPr>
            <a:endParaRPr lang="en-US" sz="1800" dirty="0" smtClean="0"/>
          </a:p>
          <a:p>
            <a:pPr lvl="2"/>
            <a:r>
              <a:rPr lang="en-US" sz="1800" dirty="0" smtClean="0"/>
              <a:t>Use all the presented objects</a:t>
            </a:r>
          </a:p>
          <a:p>
            <a:endParaRPr lang="fr-FR" dirty="0"/>
          </a:p>
        </p:txBody>
      </p:sp>
      <p:sp>
        <p:nvSpPr>
          <p:cNvPr id="4" name="ZoneTexte 3"/>
          <p:cNvSpPr txBox="1"/>
          <p:nvPr/>
        </p:nvSpPr>
        <p:spPr>
          <a:xfrm>
            <a:off x="4716016" y="44624"/>
            <a:ext cx="3456384" cy="400110"/>
          </a:xfrm>
          <a:prstGeom prst="rect">
            <a:avLst/>
          </a:prstGeom>
          <a:noFill/>
        </p:spPr>
        <p:txBody>
          <a:bodyPr wrap="square" rtlCol="0">
            <a:spAutoFit/>
          </a:bodyPr>
          <a:lstStyle/>
          <a:p>
            <a:pPr algn="ctr"/>
            <a:r>
              <a:rPr lang="fr-FR" sz="2000" b="1" dirty="0" err="1" smtClean="0">
                <a:solidFill>
                  <a:schemeClr val="bg1"/>
                </a:solidFill>
              </a:rPr>
              <a:t>Method</a:t>
            </a:r>
            <a:endParaRPr lang="fr-FR" sz="2000" b="1" dirty="0">
              <a:solidFill>
                <a:schemeClr val="bg1"/>
              </a:solidFill>
            </a:endParaRPr>
          </a:p>
        </p:txBody>
      </p:sp>
      <p:sp>
        <p:nvSpPr>
          <p:cNvPr id="6" name="Espace réservé du numéro de diapositive 5"/>
          <p:cNvSpPr>
            <a:spLocks noGrp="1"/>
          </p:cNvSpPr>
          <p:nvPr>
            <p:ph type="sldNum" sz="quarter" idx="12"/>
          </p:nvPr>
        </p:nvSpPr>
        <p:spPr/>
        <p:txBody>
          <a:bodyPr/>
          <a:lstStyle/>
          <a:p>
            <a:fld id="{E02E1E6D-4096-47E4-A523-D2B84E5BBB0A}" type="slidenum">
              <a:rPr lang="fr-FR" smtClean="0"/>
              <a:t>12</a:t>
            </a:fld>
            <a:endParaRPr lang="fr-FR"/>
          </a:p>
        </p:txBody>
      </p:sp>
    </p:spTree>
    <p:extLst>
      <p:ext uri="{BB962C8B-B14F-4D97-AF65-F5344CB8AC3E}">
        <p14:creationId xmlns:p14="http://schemas.microsoft.com/office/powerpoint/2010/main" val="19513408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991402" y="908720"/>
            <a:ext cx="7024744" cy="432048"/>
          </a:xfrm>
        </p:spPr>
        <p:txBody>
          <a:bodyPr>
            <a:normAutofit fontScale="90000"/>
          </a:bodyPr>
          <a:lstStyle/>
          <a:p>
            <a:r>
              <a:rPr lang="fr-FR" dirty="0" err="1" smtClean="0"/>
              <a:t>Material</a:t>
            </a:r>
            <a:r>
              <a:rPr lang="fr-FR" dirty="0" smtClean="0"/>
              <a:t> :  3 </a:t>
            </a:r>
            <a:r>
              <a:rPr lang="fr-FR" dirty="0" err="1" smtClean="0"/>
              <a:t>kinds</a:t>
            </a:r>
            <a:r>
              <a:rPr lang="fr-FR" dirty="0" smtClean="0"/>
              <a:t> of </a:t>
            </a:r>
            <a:r>
              <a:rPr lang="fr-FR" dirty="0" err="1" smtClean="0"/>
              <a:t>objects</a:t>
            </a:r>
            <a:endParaRPr lang="fr-FR" dirty="0"/>
          </a:p>
        </p:txBody>
      </p:sp>
      <p:sp>
        <p:nvSpPr>
          <p:cNvPr id="3" name="Espace réservé du contenu 2"/>
          <p:cNvSpPr>
            <a:spLocks noGrp="1"/>
          </p:cNvSpPr>
          <p:nvPr>
            <p:ph idx="1"/>
          </p:nvPr>
        </p:nvSpPr>
        <p:spPr>
          <a:xfrm>
            <a:off x="467544" y="1425377"/>
            <a:ext cx="8280920" cy="4811935"/>
          </a:xfrm>
        </p:spPr>
        <p:txBody>
          <a:bodyPr>
            <a:normAutofit/>
          </a:bodyPr>
          <a:lstStyle/>
          <a:p>
            <a:pPr lvl="2"/>
            <a:endParaRPr lang="en-US" sz="1600" dirty="0" smtClean="0"/>
          </a:p>
          <a:p>
            <a:pPr lvl="1"/>
            <a:endParaRPr lang="en-US" sz="1800" dirty="0" smtClean="0"/>
          </a:p>
          <a:p>
            <a:pPr lvl="1"/>
            <a:endParaRPr lang="en-US" sz="1800" dirty="0"/>
          </a:p>
          <a:p>
            <a:pPr lvl="1"/>
            <a:endParaRPr lang="en-US" sz="1800" dirty="0" smtClean="0"/>
          </a:p>
          <a:p>
            <a:pPr lvl="1"/>
            <a:endParaRPr lang="en-US" sz="1800" dirty="0"/>
          </a:p>
          <a:p>
            <a:pPr lvl="1"/>
            <a:endParaRPr lang="en-US" sz="1800" dirty="0" smtClean="0"/>
          </a:p>
          <a:p>
            <a:pPr lvl="1"/>
            <a:endParaRPr lang="en-US" sz="1800" dirty="0" smtClean="0"/>
          </a:p>
          <a:p>
            <a:pPr lvl="1"/>
            <a:endParaRPr lang="en-US" sz="1800" dirty="0" smtClean="0"/>
          </a:p>
          <a:p>
            <a:pPr marL="365760" lvl="1" indent="0">
              <a:buNone/>
            </a:pPr>
            <a:endParaRPr lang="en-US" sz="1800" dirty="0" smtClean="0"/>
          </a:p>
        </p:txBody>
      </p:sp>
      <p:sp>
        <p:nvSpPr>
          <p:cNvPr id="5" name="ZoneTexte 4"/>
          <p:cNvSpPr txBox="1"/>
          <p:nvPr/>
        </p:nvSpPr>
        <p:spPr>
          <a:xfrm>
            <a:off x="4716016" y="44624"/>
            <a:ext cx="3456384" cy="400110"/>
          </a:xfrm>
          <a:prstGeom prst="rect">
            <a:avLst/>
          </a:prstGeom>
          <a:noFill/>
        </p:spPr>
        <p:txBody>
          <a:bodyPr wrap="square" rtlCol="0">
            <a:spAutoFit/>
          </a:bodyPr>
          <a:lstStyle/>
          <a:p>
            <a:pPr algn="ctr"/>
            <a:r>
              <a:rPr lang="fr-FR" sz="2000" b="1" dirty="0" err="1" smtClean="0">
                <a:solidFill>
                  <a:schemeClr val="bg1"/>
                </a:solidFill>
              </a:rPr>
              <a:t>Method</a:t>
            </a:r>
            <a:endParaRPr lang="fr-FR" sz="2000" b="1" dirty="0">
              <a:solidFill>
                <a:schemeClr val="bg1"/>
              </a:solidFill>
            </a:endParaRPr>
          </a:p>
        </p:txBody>
      </p:sp>
      <p:sp>
        <p:nvSpPr>
          <p:cNvPr id="6" name="Espace réservé du numéro de diapositive 5"/>
          <p:cNvSpPr>
            <a:spLocks noGrp="1"/>
          </p:cNvSpPr>
          <p:nvPr>
            <p:ph type="sldNum" sz="quarter" idx="12"/>
          </p:nvPr>
        </p:nvSpPr>
        <p:spPr/>
        <p:txBody>
          <a:bodyPr/>
          <a:lstStyle/>
          <a:p>
            <a:fld id="{E02E1E6D-4096-47E4-A523-D2B84E5BBB0A}" type="slidenum">
              <a:rPr lang="fr-FR" smtClean="0"/>
              <a:t>13</a:t>
            </a:fld>
            <a:endParaRPr lang="fr-FR"/>
          </a:p>
        </p:txBody>
      </p:sp>
      <p:pic>
        <p:nvPicPr>
          <p:cNvPr id="1027" name="Picture 3" descr="C:\Users\octogone\Desktop\-im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3778" y="2707758"/>
            <a:ext cx="3076101" cy="2310687"/>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2" name="ZoneTexte 1"/>
          <p:cNvSpPr txBox="1"/>
          <p:nvPr/>
        </p:nvSpPr>
        <p:spPr>
          <a:xfrm>
            <a:off x="939043" y="5949280"/>
            <a:ext cx="7272807" cy="615553"/>
          </a:xfrm>
          <a:prstGeom prst="rect">
            <a:avLst/>
          </a:prstGeom>
          <a:noFill/>
        </p:spPr>
        <p:txBody>
          <a:bodyPr wrap="square" rtlCol="0">
            <a:spAutoFit/>
          </a:bodyPr>
          <a:lstStyle/>
          <a:p>
            <a:pPr marL="0" lvl="2"/>
            <a:r>
              <a:rPr lang="en-US" sz="1600" dirty="0">
                <a:sym typeface="Wingdings" pitchFamily="2" charset="2"/>
              </a:rPr>
              <a:t> No objects can be used conventionally in the pretend  meal-play</a:t>
            </a:r>
          </a:p>
          <a:p>
            <a:endParaRPr lang="fr-FR" dirty="0"/>
          </a:p>
        </p:txBody>
      </p:sp>
      <p:sp>
        <p:nvSpPr>
          <p:cNvPr id="7" name="Bulle ronde 6"/>
          <p:cNvSpPr/>
          <p:nvPr/>
        </p:nvSpPr>
        <p:spPr>
          <a:xfrm>
            <a:off x="0" y="3140968"/>
            <a:ext cx="2771800" cy="1872208"/>
          </a:xfrm>
          <a:prstGeom prst="wedgeEllipseCallout">
            <a:avLst>
              <a:gd name="adj1" fmla="val 110807"/>
              <a:gd name="adj2" fmla="val 469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lgn="ctr"/>
            <a:r>
              <a:rPr lang="en-US" sz="1600" b="1" dirty="0">
                <a:solidFill>
                  <a:schemeClr val="accent2"/>
                </a:solidFill>
              </a:rPr>
              <a:t>4 “Ambiguous” </a:t>
            </a:r>
            <a:endParaRPr lang="en-US" sz="1600" b="1" dirty="0" smtClean="0">
              <a:solidFill>
                <a:schemeClr val="accent2"/>
              </a:solidFill>
            </a:endParaRPr>
          </a:p>
          <a:p>
            <a:pPr marL="0" lvl="2" algn="ctr"/>
            <a:r>
              <a:rPr lang="en-US" sz="1600" dirty="0" smtClean="0"/>
              <a:t>a </a:t>
            </a:r>
            <a:r>
              <a:rPr lang="en-US" sz="1600" dirty="0"/>
              <a:t>shell, </a:t>
            </a:r>
            <a:endParaRPr lang="en-US" sz="1600" dirty="0" smtClean="0"/>
          </a:p>
          <a:p>
            <a:pPr marL="0" lvl="2" algn="ctr"/>
            <a:r>
              <a:rPr lang="en-US" sz="1600" dirty="0" smtClean="0"/>
              <a:t>a wooden board</a:t>
            </a:r>
            <a:r>
              <a:rPr lang="en-US" sz="1600" dirty="0"/>
              <a:t>, </a:t>
            </a:r>
            <a:endParaRPr lang="en-US" sz="1600" dirty="0" smtClean="0"/>
          </a:p>
          <a:p>
            <a:pPr marL="0" lvl="2" algn="ctr"/>
            <a:r>
              <a:rPr lang="en-US" sz="1600" dirty="0" smtClean="0"/>
              <a:t>a </a:t>
            </a:r>
            <a:r>
              <a:rPr lang="en-US" sz="1600" dirty="0"/>
              <a:t>woodblock, </a:t>
            </a:r>
            <a:endParaRPr lang="en-US" sz="1600" dirty="0" smtClean="0"/>
          </a:p>
          <a:p>
            <a:pPr marL="0" lvl="2" algn="ctr"/>
            <a:r>
              <a:rPr lang="en-US" sz="1600" dirty="0" smtClean="0"/>
              <a:t>a </a:t>
            </a:r>
            <a:r>
              <a:rPr lang="en-US" sz="1600" dirty="0"/>
              <a:t>pebble</a:t>
            </a:r>
          </a:p>
          <a:p>
            <a:pPr algn="ctr"/>
            <a:endParaRPr lang="fr-FR" dirty="0"/>
          </a:p>
        </p:txBody>
      </p:sp>
      <p:sp>
        <p:nvSpPr>
          <p:cNvPr id="10" name="Bulle ronde 9"/>
          <p:cNvSpPr/>
          <p:nvPr/>
        </p:nvSpPr>
        <p:spPr>
          <a:xfrm>
            <a:off x="5847901" y="1412776"/>
            <a:ext cx="2616350" cy="2650143"/>
          </a:xfrm>
          <a:prstGeom prst="wedgeEllipseCallout">
            <a:avLst>
              <a:gd name="adj1" fmla="val -57247"/>
              <a:gd name="adj2" fmla="val 321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lgn="ctr"/>
            <a:r>
              <a:rPr lang="en-US" sz="1600" b="1" dirty="0">
                <a:solidFill>
                  <a:schemeClr val="accent2"/>
                </a:solidFill>
              </a:rPr>
              <a:t>6 “Artifacts” </a:t>
            </a:r>
            <a:endParaRPr lang="en-US" sz="1600" b="1" dirty="0" smtClean="0">
              <a:solidFill>
                <a:schemeClr val="accent2"/>
              </a:solidFill>
            </a:endParaRPr>
          </a:p>
          <a:p>
            <a:pPr marL="0" lvl="2" algn="ctr"/>
            <a:r>
              <a:rPr lang="en-US" sz="1600" dirty="0" smtClean="0"/>
              <a:t>A piece of  </a:t>
            </a:r>
            <a:r>
              <a:rPr lang="en-US" sz="1600" dirty="0"/>
              <a:t>cardboard, </a:t>
            </a:r>
            <a:endParaRPr lang="en-US" sz="1600" dirty="0" smtClean="0"/>
          </a:p>
          <a:p>
            <a:pPr marL="0" lvl="2" algn="ctr"/>
            <a:r>
              <a:rPr lang="en-US" sz="1600" dirty="0" smtClean="0"/>
              <a:t>a music cd, </a:t>
            </a:r>
          </a:p>
          <a:p>
            <a:pPr marL="0" lvl="2" algn="ctr"/>
            <a:r>
              <a:rPr lang="en-US" sz="1600" dirty="0" smtClean="0"/>
              <a:t>a </a:t>
            </a:r>
            <a:r>
              <a:rPr lang="en-US" sz="1600" dirty="0"/>
              <a:t>brush</a:t>
            </a:r>
            <a:r>
              <a:rPr lang="en-US" sz="1600" dirty="0" smtClean="0"/>
              <a:t>,</a:t>
            </a:r>
          </a:p>
          <a:p>
            <a:pPr marL="0" lvl="2" algn="ctr"/>
            <a:r>
              <a:rPr lang="en-US" sz="1600" dirty="0" smtClean="0"/>
              <a:t> </a:t>
            </a:r>
            <a:r>
              <a:rPr lang="en-US" sz="1600" dirty="0"/>
              <a:t>a </a:t>
            </a:r>
            <a:r>
              <a:rPr lang="en-US" sz="1600" dirty="0" smtClean="0"/>
              <a:t>tube of glue</a:t>
            </a:r>
            <a:r>
              <a:rPr lang="en-US" sz="1600" dirty="0"/>
              <a:t>, </a:t>
            </a:r>
            <a:endParaRPr lang="en-US" sz="1600" dirty="0" smtClean="0"/>
          </a:p>
          <a:p>
            <a:pPr marL="0" lvl="2" algn="ctr"/>
            <a:r>
              <a:rPr lang="en-US" sz="1600" dirty="0" smtClean="0"/>
              <a:t>a </a:t>
            </a:r>
            <a:r>
              <a:rPr lang="en-US" sz="1600" dirty="0"/>
              <a:t>ball, </a:t>
            </a:r>
            <a:endParaRPr lang="en-US" sz="1600" dirty="0" smtClean="0"/>
          </a:p>
          <a:p>
            <a:pPr marL="0" lvl="2" algn="ctr"/>
            <a:r>
              <a:rPr lang="en-US" sz="1600" dirty="0" smtClean="0"/>
              <a:t>a bottle of shampoo</a:t>
            </a:r>
            <a:endParaRPr lang="en-US" sz="1600" dirty="0"/>
          </a:p>
          <a:p>
            <a:pPr algn="ctr"/>
            <a:endParaRPr lang="fr-FR" dirty="0"/>
          </a:p>
        </p:txBody>
      </p:sp>
      <p:pic>
        <p:nvPicPr>
          <p:cNvPr id="1028" name="Picture 4" descr="C:\Users\octogone\Desktop\GetAttachment.aspx.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1043882" y="1844090"/>
            <a:ext cx="1155362" cy="867878"/>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8" name="Bulle ronde 7"/>
          <p:cNvSpPr/>
          <p:nvPr/>
        </p:nvSpPr>
        <p:spPr>
          <a:xfrm>
            <a:off x="2483768" y="1556792"/>
            <a:ext cx="2520280" cy="865253"/>
          </a:xfrm>
          <a:prstGeom prst="wedgeEllipseCallout">
            <a:avLst>
              <a:gd name="adj1" fmla="val -66314"/>
              <a:gd name="adj2" fmla="val 385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b="1" dirty="0">
                <a:solidFill>
                  <a:schemeClr val="accent2"/>
                </a:solidFill>
              </a:rPr>
              <a:t>1 </a:t>
            </a:r>
            <a:r>
              <a:rPr lang="en-US" sz="1600" b="1" dirty="0" smtClean="0">
                <a:solidFill>
                  <a:schemeClr val="accent2"/>
                </a:solidFill>
              </a:rPr>
              <a:t>“</a:t>
            </a:r>
            <a:r>
              <a:rPr lang="en-US" sz="1600" b="1" dirty="0">
                <a:solidFill>
                  <a:schemeClr val="accent2"/>
                </a:solidFill>
              </a:rPr>
              <a:t>F</a:t>
            </a:r>
            <a:r>
              <a:rPr lang="en-US" sz="1600" b="1" dirty="0" smtClean="0">
                <a:solidFill>
                  <a:schemeClr val="accent2"/>
                </a:solidFill>
              </a:rPr>
              <a:t>igurative</a:t>
            </a:r>
            <a:r>
              <a:rPr lang="en-US" sz="1600" dirty="0" smtClean="0">
                <a:solidFill>
                  <a:schemeClr val="accent2"/>
                </a:solidFill>
              </a:rPr>
              <a:t>”</a:t>
            </a:r>
            <a:endParaRPr lang="fr-FR" dirty="0">
              <a:solidFill>
                <a:schemeClr val="accent2"/>
              </a:solidFill>
            </a:endParaRPr>
          </a:p>
          <a:p>
            <a:pPr marL="0" lvl="1" algn="ctr"/>
            <a:r>
              <a:rPr lang="fr-FR" sz="1600" dirty="0" smtClean="0"/>
              <a:t>a </a:t>
            </a:r>
            <a:r>
              <a:rPr lang="en-US" sz="1600" dirty="0" smtClean="0"/>
              <a:t>baby-doll</a:t>
            </a:r>
            <a:endParaRPr lang="en-US" sz="1600" dirty="0"/>
          </a:p>
        </p:txBody>
      </p:sp>
      <p:sp>
        <p:nvSpPr>
          <p:cNvPr id="12" name="ZoneTexte 11"/>
          <p:cNvSpPr txBox="1"/>
          <p:nvPr/>
        </p:nvSpPr>
        <p:spPr>
          <a:xfrm>
            <a:off x="918108" y="5382837"/>
            <a:ext cx="7344815" cy="861774"/>
          </a:xfrm>
          <a:prstGeom prst="rect">
            <a:avLst/>
          </a:prstGeom>
          <a:noFill/>
        </p:spPr>
        <p:txBody>
          <a:bodyPr wrap="square" rtlCol="0">
            <a:spAutoFit/>
          </a:bodyPr>
          <a:lstStyle/>
          <a:p>
            <a:pPr marL="0" lvl="2"/>
            <a:r>
              <a:rPr lang="en-US" sz="1600" dirty="0">
                <a:sym typeface="Wingdings" pitchFamily="2" charset="2"/>
              </a:rPr>
              <a:t> </a:t>
            </a:r>
            <a:r>
              <a:rPr lang="en-US" sz="1600" dirty="0" smtClean="0">
                <a:sym typeface="Wingdings" pitchFamily="2" charset="2"/>
              </a:rPr>
              <a:t>Different kinds of objects are chosen in relation to previous studies (</a:t>
            </a:r>
            <a:r>
              <a:rPr lang="en-US" sz="1600" dirty="0" err="1" smtClean="0">
                <a:sym typeface="Wingdings" pitchFamily="2" charset="2"/>
              </a:rPr>
              <a:t>Striano</a:t>
            </a:r>
            <a:r>
              <a:rPr lang="en-US" sz="1600" dirty="0" smtClean="0">
                <a:sym typeface="Wingdings" pitchFamily="2" charset="2"/>
              </a:rPr>
              <a:t>, </a:t>
            </a:r>
            <a:r>
              <a:rPr lang="en-US" sz="1600" dirty="0" err="1" smtClean="0">
                <a:sym typeface="Wingdings" pitchFamily="2" charset="2"/>
              </a:rPr>
              <a:t>Tomasello</a:t>
            </a:r>
            <a:r>
              <a:rPr lang="en-US" sz="1600" dirty="0" smtClean="0">
                <a:sym typeface="Wingdings" pitchFamily="2" charset="2"/>
              </a:rPr>
              <a:t>, </a:t>
            </a:r>
            <a:r>
              <a:rPr lang="en-US" sz="1600" dirty="0" err="1" smtClean="0">
                <a:sym typeface="Wingdings" pitchFamily="2" charset="2"/>
              </a:rPr>
              <a:t>Rochat</a:t>
            </a:r>
            <a:r>
              <a:rPr lang="en-US" sz="1600" dirty="0" smtClean="0">
                <a:sym typeface="Wingdings" pitchFamily="2" charset="2"/>
              </a:rPr>
              <a:t>, 2001; Palacios &amp; Rodriguez, 2010) </a:t>
            </a:r>
            <a:endParaRPr lang="en-US" sz="1600" dirty="0">
              <a:sym typeface="Wingdings" pitchFamily="2" charset="2"/>
            </a:endParaRPr>
          </a:p>
          <a:p>
            <a:endParaRPr lang="fr-FR" dirty="0"/>
          </a:p>
        </p:txBody>
      </p:sp>
    </p:spTree>
    <p:extLst>
      <p:ext uri="{BB962C8B-B14F-4D97-AF65-F5344CB8AC3E}">
        <p14:creationId xmlns:p14="http://schemas.microsoft.com/office/powerpoint/2010/main" val="1958925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7656" y="620688"/>
            <a:ext cx="7024744" cy="1143000"/>
          </a:xfrm>
        </p:spPr>
        <p:txBody>
          <a:bodyPr>
            <a:normAutofit/>
          </a:bodyPr>
          <a:lstStyle/>
          <a:p>
            <a:r>
              <a:rPr lang="fr-FR" sz="3600" dirty="0" err="1" smtClean="0"/>
              <a:t>Coding</a:t>
            </a:r>
            <a:r>
              <a:rPr lang="fr-FR" sz="3600" dirty="0" smtClean="0"/>
              <a:t> </a:t>
            </a:r>
            <a:r>
              <a:rPr lang="fr-FR" sz="3600" dirty="0" err="1" smtClean="0"/>
              <a:t>Procedure</a:t>
            </a:r>
            <a:r>
              <a:rPr lang="fr-FR" sz="3600" dirty="0" smtClean="0"/>
              <a:t> (1)</a:t>
            </a:r>
            <a:endParaRPr lang="fr-FR" sz="3600" dirty="0"/>
          </a:p>
        </p:txBody>
      </p:sp>
      <p:sp>
        <p:nvSpPr>
          <p:cNvPr id="3" name="Espace réservé du contenu 2"/>
          <p:cNvSpPr>
            <a:spLocks noGrp="1"/>
          </p:cNvSpPr>
          <p:nvPr>
            <p:ph idx="1"/>
          </p:nvPr>
        </p:nvSpPr>
        <p:spPr/>
        <p:txBody>
          <a:bodyPr>
            <a:normAutofit fontScale="92500"/>
          </a:bodyPr>
          <a:lstStyle/>
          <a:p>
            <a:r>
              <a:rPr lang="fr-FR" dirty="0" smtClean="0"/>
              <a:t>1- </a:t>
            </a:r>
            <a:r>
              <a:rPr lang="fr-FR" dirty="0" err="1" smtClean="0"/>
              <a:t>Thematic</a:t>
            </a:r>
            <a:r>
              <a:rPr lang="fr-FR" dirty="0" smtClean="0"/>
              <a:t> </a:t>
            </a:r>
            <a:r>
              <a:rPr lang="fr-FR" dirty="0" err="1" smtClean="0"/>
              <a:t>play</a:t>
            </a:r>
            <a:r>
              <a:rPr lang="fr-FR" dirty="0" smtClean="0"/>
              <a:t> </a:t>
            </a:r>
            <a:r>
              <a:rPr lang="fr-FR" dirty="0" err="1" smtClean="0"/>
              <a:t>related</a:t>
            </a:r>
            <a:r>
              <a:rPr lang="fr-FR" dirty="0" smtClean="0"/>
              <a:t> to </a:t>
            </a:r>
            <a:r>
              <a:rPr lang="fr-FR" b="1" dirty="0" smtClean="0"/>
              <a:t>« the  </a:t>
            </a:r>
            <a:r>
              <a:rPr lang="fr-FR" b="1" dirty="0" err="1" smtClean="0"/>
              <a:t>meal</a:t>
            </a:r>
            <a:r>
              <a:rPr lang="fr-FR" b="1" dirty="0" smtClean="0"/>
              <a:t> » </a:t>
            </a:r>
          </a:p>
          <a:p>
            <a:pPr lvl="1"/>
            <a:r>
              <a:rPr lang="fr-FR" dirty="0" err="1" smtClean="0"/>
              <a:t>Feeding</a:t>
            </a:r>
            <a:r>
              <a:rPr lang="fr-FR" dirty="0" smtClean="0"/>
              <a:t> the </a:t>
            </a:r>
            <a:r>
              <a:rPr lang="fr-FR" dirty="0" err="1" smtClean="0"/>
              <a:t>doll</a:t>
            </a:r>
            <a:endParaRPr lang="fr-FR" dirty="0" smtClean="0"/>
          </a:p>
          <a:p>
            <a:pPr lvl="1"/>
            <a:r>
              <a:rPr lang="fr-FR" dirty="0" smtClean="0"/>
              <a:t>Putting </a:t>
            </a:r>
            <a:r>
              <a:rPr lang="fr-FR" dirty="0" err="1" smtClean="0"/>
              <a:t>away</a:t>
            </a:r>
            <a:r>
              <a:rPr lang="fr-FR" dirty="0" smtClean="0"/>
              <a:t> the </a:t>
            </a:r>
            <a:r>
              <a:rPr lang="fr-FR" dirty="0" err="1" smtClean="0"/>
              <a:t>symbolic</a:t>
            </a:r>
            <a:r>
              <a:rPr lang="fr-FR" dirty="0" smtClean="0"/>
              <a:t> </a:t>
            </a:r>
            <a:r>
              <a:rPr lang="fr-FR" dirty="0" err="1" smtClean="0"/>
              <a:t>food</a:t>
            </a:r>
            <a:r>
              <a:rPr lang="fr-FR" dirty="0" smtClean="0"/>
              <a:t> </a:t>
            </a:r>
          </a:p>
          <a:p>
            <a:pPr lvl="1"/>
            <a:r>
              <a:rPr lang="fr-FR" dirty="0" err="1" smtClean="0"/>
              <a:t>Preparation</a:t>
            </a:r>
            <a:r>
              <a:rPr lang="fr-FR" dirty="0" smtClean="0"/>
              <a:t> of a </a:t>
            </a:r>
            <a:r>
              <a:rPr lang="fr-FR" dirty="0" err="1" smtClean="0"/>
              <a:t>meal</a:t>
            </a:r>
            <a:r>
              <a:rPr lang="fr-FR" dirty="0" smtClean="0"/>
              <a:t> (</a:t>
            </a:r>
            <a:r>
              <a:rPr lang="fr-FR" dirty="0" err="1" smtClean="0"/>
              <a:t>pouring</a:t>
            </a:r>
            <a:r>
              <a:rPr lang="fr-FR" dirty="0" smtClean="0"/>
              <a:t>, cooking,…)</a:t>
            </a:r>
          </a:p>
          <a:p>
            <a:pPr marL="365760" lvl="1" indent="0">
              <a:buNone/>
            </a:pPr>
            <a:endParaRPr lang="fr-FR" dirty="0" smtClean="0"/>
          </a:p>
          <a:p>
            <a:r>
              <a:rPr lang="fr-FR" dirty="0" smtClean="0"/>
              <a:t>2-</a:t>
            </a:r>
            <a:r>
              <a:rPr lang="fr-FR" b="1" dirty="0" smtClean="0"/>
              <a:t> </a:t>
            </a:r>
            <a:r>
              <a:rPr lang="fr-FR" b="1" dirty="0" err="1" smtClean="0"/>
              <a:t>Shared</a:t>
            </a:r>
            <a:r>
              <a:rPr lang="fr-FR" b="1" dirty="0" smtClean="0"/>
              <a:t> </a:t>
            </a:r>
            <a:r>
              <a:rPr lang="fr-FR" b="1" dirty="0" err="1" smtClean="0"/>
              <a:t>play</a:t>
            </a:r>
            <a:r>
              <a:rPr lang="fr-FR" b="1" dirty="0" smtClean="0"/>
              <a:t> </a:t>
            </a:r>
            <a:r>
              <a:rPr lang="fr-FR" dirty="0" err="1" smtClean="0"/>
              <a:t>begins</a:t>
            </a:r>
            <a:r>
              <a:rPr lang="fr-FR" dirty="0" smtClean="0"/>
              <a:t> : </a:t>
            </a:r>
            <a:endParaRPr lang="fr-FR" dirty="0"/>
          </a:p>
          <a:p>
            <a:pPr lvl="1"/>
            <a:r>
              <a:rPr lang="fr-FR" dirty="0" err="1" smtClean="0"/>
              <a:t>When</a:t>
            </a:r>
            <a:r>
              <a:rPr lang="fr-FR" dirty="0" smtClean="0"/>
              <a:t> </a:t>
            </a:r>
            <a:r>
              <a:rPr lang="fr-FR" sz="2000" dirty="0">
                <a:solidFill>
                  <a:srgbClr val="3E3D2D"/>
                </a:solidFill>
                <a:latin typeface="Century Gothic" charset="0"/>
              </a:rPr>
              <a:t>the attention of </a:t>
            </a:r>
            <a:r>
              <a:rPr lang="fr-FR" sz="2000" dirty="0" err="1">
                <a:solidFill>
                  <a:srgbClr val="3E3D2D"/>
                </a:solidFill>
                <a:latin typeface="Century Gothic" charset="0"/>
              </a:rPr>
              <a:t>both</a:t>
            </a:r>
            <a:r>
              <a:rPr lang="fr-FR" sz="2000" dirty="0">
                <a:solidFill>
                  <a:srgbClr val="3E3D2D"/>
                </a:solidFill>
                <a:latin typeface="Century Gothic" charset="0"/>
              </a:rPr>
              <a:t> </a:t>
            </a:r>
            <a:r>
              <a:rPr lang="fr-FR" sz="2000" dirty="0" err="1">
                <a:solidFill>
                  <a:srgbClr val="3E3D2D"/>
                </a:solidFill>
                <a:latin typeface="Century Gothic" charset="0"/>
              </a:rPr>
              <a:t>children</a:t>
            </a:r>
            <a:r>
              <a:rPr lang="fr-FR" sz="2000" dirty="0">
                <a:solidFill>
                  <a:srgbClr val="3E3D2D"/>
                </a:solidFill>
                <a:latin typeface="Century Gothic" charset="0"/>
              </a:rPr>
              <a:t> </a:t>
            </a:r>
            <a:r>
              <a:rPr lang="fr-FR" sz="2000" dirty="0" err="1">
                <a:solidFill>
                  <a:srgbClr val="3E3D2D"/>
                </a:solidFill>
                <a:latin typeface="Century Gothic" charset="0"/>
              </a:rPr>
              <a:t>focuses</a:t>
            </a:r>
            <a:r>
              <a:rPr lang="fr-FR" sz="2000" dirty="0">
                <a:solidFill>
                  <a:srgbClr val="3E3D2D"/>
                </a:solidFill>
                <a:latin typeface="Century Gothic" charset="0"/>
              </a:rPr>
              <a:t> on the </a:t>
            </a:r>
            <a:r>
              <a:rPr lang="fr-FR" sz="2000" dirty="0" err="1">
                <a:solidFill>
                  <a:srgbClr val="3E3D2D"/>
                </a:solidFill>
                <a:latin typeface="Century Gothic" charset="0"/>
              </a:rPr>
              <a:t>same</a:t>
            </a:r>
            <a:r>
              <a:rPr lang="fr-FR" sz="2000" dirty="0">
                <a:solidFill>
                  <a:srgbClr val="3E3D2D"/>
                </a:solidFill>
                <a:latin typeface="Century Gothic" charset="0"/>
              </a:rPr>
              <a:t> </a:t>
            </a:r>
            <a:r>
              <a:rPr lang="fr-FR" sz="2000" dirty="0" err="1">
                <a:solidFill>
                  <a:srgbClr val="3E3D2D"/>
                </a:solidFill>
                <a:latin typeface="Century Gothic" charset="0"/>
              </a:rPr>
              <a:t>object</a:t>
            </a:r>
            <a:r>
              <a:rPr lang="fr-FR" sz="2000" dirty="0">
                <a:solidFill>
                  <a:srgbClr val="3E3D2D"/>
                </a:solidFill>
                <a:latin typeface="Century Gothic" charset="0"/>
              </a:rPr>
              <a:t> and,</a:t>
            </a:r>
          </a:p>
          <a:p>
            <a:pPr lvl="1"/>
            <a:r>
              <a:rPr lang="fr-FR" dirty="0" err="1" smtClean="0"/>
              <a:t>when</a:t>
            </a:r>
            <a:r>
              <a:rPr lang="fr-FR" dirty="0" smtClean="0"/>
              <a:t> one </a:t>
            </a:r>
            <a:r>
              <a:rPr lang="fr-FR" dirty="0" err="1" smtClean="0"/>
              <a:t>child</a:t>
            </a:r>
            <a:r>
              <a:rPr lang="fr-FR" dirty="0" smtClean="0"/>
              <a:t> </a:t>
            </a:r>
            <a:r>
              <a:rPr lang="fr-FR" dirty="0" err="1" smtClean="0"/>
              <a:t>starts</a:t>
            </a:r>
            <a:r>
              <a:rPr lang="fr-FR" dirty="0" smtClean="0"/>
              <a:t> an action </a:t>
            </a:r>
            <a:r>
              <a:rPr lang="fr-FR" dirty="0" err="1" smtClean="0"/>
              <a:t>with</a:t>
            </a:r>
            <a:r>
              <a:rPr lang="fr-FR" dirty="0" smtClean="0"/>
              <a:t> an </a:t>
            </a:r>
            <a:r>
              <a:rPr lang="fr-FR" dirty="0" err="1" smtClean="0"/>
              <a:t>object</a:t>
            </a:r>
            <a:endParaRPr lang="fr-FR" dirty="0"/>
          </a:p>
        </p:txBody>
      </p:sp>
      <p:sp>
        <p:nvSpPr>
          <p:cNvPr id="4" name="ZoneTexte 3"/>
          <p:cNvSpPr txBox="1"/>
          <p:nvPr/>
        </p:nvSpPr>
        <p:spPr>
          <a:xfrm>
            <a:off x="4716016" y="44624"/>
            <a:ext cx="3456384" cy="400110"/>
          </a:xfrm>
          <a:prstGeom prst="rect">
            <a:avLst/>
          </a:prstGeom>
          <a:noFill/>
        </p:spPr>
        <p:txBody>
          <a:bodyPr wrap="square" rtlCol="0">
            <a:spAutoFit/>
          </a:bodyPr>
          <a:lstStyle/>
          <a:p>
            <a:pPr algn="ctr"/>
            <a:r>
              <a:rPr lang="fr-FR" sz="2000" b="1" dirty="0" err="1" smtClean="0">
                <a:solidFill>
                  <a:schemeClr val="bg1"/>
                </a:solidFill>
              </a:rPr>
              <a:t>Method</a:t>
            </a:r>
            <a:endParaRPr lang="fr-FR" sz="2000" b="1" dirty="0">
              <a:solidFill>
                <a:schemeClr val="bg1"/>
              </a:solidFill>
            </a:endParaRPr>
          </a:p>
        </p:txBody>
      </p:sp>
      <p:sp>
        <p:nvSpPr>
          <p:cNvPr id="6" name="Espace réservé du numéro de diapositive 5"/>
          <p:cNvSpPr>
            <a:spLocks noGrp="1"/>
          </p:cNvSpPr>
          <p:nvPr>
            <p:ph type="sldNum" sz="quarter" idx="12"/>
          </p:nvPr>
        </p:nvSpPr>
        <p:spPr/>
        <p:txBody>
          <a:bodyPr/>
          <a:lstStyle/>
          <a:p>
            <a:fld id="{E02E1E6D-4096-47E4-A523-D2B84E5BBB0A}" type="slidenum">
              <a:rPr lang="fr-FR" smtClean="0"/>
              <a:t>14</a:t>
            </a:fld>
            <a:endParaRPr lang="fr-FR"/>
          </a:p>
        </p:txBody>
      </p:sp>
    </p:spTree>
    <p:extLst>
      <p:ext uri="{BB962C8B-B14F-4D97-AF65-F5344CB8AC3E}">
        <p14:creationId xmlns:p14="http://schemas.microsoft.com/office/powerpoint/2010/main" val="21175296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43492" y="2323652"/>
            <a:ext cx="6777317" cy="3985668"/>
          </a:xfrm>
        </p:spPr>
        <p:txBody>
          <a:bodyPr>
            <a:normAutofit/>
          </a:bodyPr>
          <a:lstStyle/>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p:txBody>
      </p:sp>
      <p:sp>
        <p:nvSpPr>
          <p:cNvPr id="5" name="ZoneTexte 4"/>
          <p:cNvSpPr txBox="1"/>
          <p:nvPr/>
        </p:nvSpPr>
        <p:spPr>
          <a:xfrm>
            <a:off x="4716016" y="44624"/>
            <a:ext cx="3456384" cy="400110"/>
          </a:xfrm>
          <a:prstGeom prst="rect">
            <a:avLst/>
          </a:prstGeom>
          <a:noFill/>
        </p:spPr>
        <p:txBody>
          <a:bodyPr wrap="square" rtlCol="0">
            <a:spAutoFit/>
          </a:bodyPr>
          <a:lstStyle/>
          <a:p>
            <a:pPr algn="ctr"/>
            <a:r>
              <a:rPr lang="fr-FR" sz="2000" b="1" dirty="0" err="1" smtClean="0">
                <a:solidFill>
                  <a:schemeClr val="bg1"/>
                </a:solidFill>
              </a:rPr>
              <a:t>Method</a:t>
            </a:r>
            <a:endParaRPr lang="fr-FR" sz="2000" b="1" dirty="0">
              <a:solidFill>
                <a:schemeClr val="bg1"/>
              </a:solidFill>
            </a:endParaRPr>
          </a:p>
        </p:txBody>
      </p:sp>
      <p:graphicFrame>
        <p:nvGraphicFramePr>
          <p:cNvPr id="11" name="Tableau 10"/>
          <p:cNvGraphicFramePr>
            <a:graphicFrameLocks noGrp="1"/>
          </p:cNvGraphicFramePr>
          <p:nvPr>
            <p:extLst>
              <p:ext uri="{D42A27DB-BD31-4B8C-83A1-F6EECF244321}">
                <p14:modId xmlns:p14="http://schemas.microsoft.com/office/powerpoint/2010/main" val="1444296175"/>
              </p:ext>
            </p:extLst>
          </p:nvPr>
        </p:nvGraphicFramePr>
        <p:xfrm>
          <a:off x="755576" y="2348879"/>
          <a:ext cx="7848872" cy="3904176"/>
        </p:xfrm>
        <a:graphic>
          <a:graphicData uri="http://schemas.openxmlformats.org/drawingml/2006/table">
            <a:tbl>
              <a:tblPr firstRow="1" firstCol="1" bandRow="1">
                <a:tableStyleId>{5C22544A-7EE6-4342-B048-85BDC9FD1C3A}</a:tableStyleId>
              </a:tblPr>
              <a:tblGrid>
                <a:gridCol w="2850586"/>
                <a:gridCol w="2694030"/>
                <a:gridCol w="2304256"/>
              </a:tblGrid>
              <a:tr h="481888">
                <a:tc>
                  <a:txBody>
                    <a:bodyPr/>
                    <a:lstStyle/>
                    <a:p>
                      <a:pPr algn="just">
                        <a:lnSpc>
                          <a:spcPct val="115000"/>
                        </a:lnSpc>
                        <a:spcAft>
                          <a:spcPts val="0"/>
                        </a:spcAft>
                      </a:pPr>
                      <a:r>
                        <a:rPr lang="fr-FR" sz="1400" dirty="0">
                          <a:effectLst/>
                        </a:rPr>
                        <a:t> </a:t>
                      </a:r>
                      <a:endParaRPr lang="fr-FR" sz="1400" dirty="0">
                        <a:effectLst/>
                        <a:latin typeface="Calibri"/>
                        <a:ea typeface="Calibri"/>
                        <a:cs typeface="Times New Roman"/>
                      </a:endParaRPr>
                    </a:p>
                  </a:txBody>
                  <a:tcPr marL="63983" marR="63983" marT="0" marB="0"/>
                </a:tc>
                <a:tc>
                  <a:txBody>
                    <a:bodyPr/>
                    <a:lstStyle/>
                    <a:p>
                      <a:pPr algn="ctr">
                        <a:lnSpc>
                          <a:spcPct val="115000"/>
                        </a:lnSpc>
                        <a:spcAft>
                          <a:spcPts val="0"/>
                        </a:spcAft>
                      </a:pPr>
                      <a:r>
                        <a:rPr lang="fr-FR" sz="1400" dirty="0" err="1" smtClean="0">
                          <a:solidFill>
                            <a:schemeClr val="tx1"/>
                          </a:solidFill>
                          <a:effectLst/>
                        </a:rPr>
                        <a:t>With</a:t>
                      </a:r>
                      <a:r>
                        <a:rPr lang="fr-FR" sz="1400" dirty="0" smtClean="0">
                          <a:solidFill>
                            <a:schemeClr val="tx1"/>
                          </a:solidFill>
                          <a:effectLst/>
                        </a:rPr>
                        <a:t> Object</a:t>
                      </a:r>
                      <a:r>
                        <a:rPr lang="fr-FR" sz="1400" baseline="0" dirty="0" smtClean="0">
                          <a:solidFill>
                            <a:schemeClr val="tx1"/>
                          </a:solidFill>
                          <a:effectLst/>
                        </a:rPr>
                        <a:t> Uses</a:t>
                      </a:r>
                      <a:endParaRPr lang="fr-FR" sz="1400" dirty="0">
                        <a:solidFill>
                          <a:schemeClr val="tx1"/>
                        </a:solidFill>
                        <a:effectLst/>
                        <a:latin typeface="Calibri"/>
                        <a:ea typeface="Calibri"/>
                        <a:cs typeface="Times New Roman"/>
                      </a:endParaRPr>
                    </a:p>
                  </a:txBody>
                  <a:tcPr marL="63983" marR="63983" marT="0" marB="0"/>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kumimoji="0" lang="fr-FR" sz="1400" b="1" i="0" u="none" strike="noStrike" cap="none" normalizeH="0" baseline="0" dirty="0" err="1" smtClean="0">
                          <a:ln>
                            <a:noFill/>
                          </a:ln>
                          <a:solidFill>
                            <a:srgbClr val="3E3D2D"/>
                          </a:solidFill>
                          <a:effectLst/>
                          <a:latin typeface="Century Gothic" charset="0"/>
                          <a:ea typeface="Lucida Sans Unicode" charset="0"/>
                          <a:cs typeface="Lucida Sans Unicode" charset="0"/>
                        </a:rPr>
                        <a:t>With</a:t>
                      </a:r>
                      <a:r>
                        <a:rPr kumimoji="0" lang="fr-FR" sz="1400" b="1" i="0" u="none" strike="noStrike" cap="none" normalizeH="0" baseline="0" dirty="0" smtClean="0">
                          <a:ln>
                            <a:noFill/>
                          </a:ln>
                          <a:solidFill>
                            <a:srgbClr val="3E3D2D"/>
                          </a:solidFill>
                          <a:effectLst/>
                          <a:latin typeface="Century Gothic" charset="0"/>
                          <a:ea typeface="Lucida Sans Unicode" charset="0"/>
                          <a:cs typeface="Lucida Sans Unicode" charset="0"/>
                        </a:rPr>
                        <a:t> no Object Use (</a:t>
                      </a:r>
                      <a:r>
                        <a:rPr kumimoji="0" lang="fr-FR" sz="1400" b="1" i="0" u="none" strike="noStrike" cap="none" normalizeH="0" baseline="0" dirty="0" err="1" smtClean="0">
                          <a:ln>
                            <a:noFill/>
                          </a:ln>
                          <a:solidFill>
                            <a:srgbClr val="3E3D2D"/>
                          </a:solidFill>
                          <a:effectLst/>
                          <a:latin typeface="Century Gothic" charset="0"/>
                          <a:ea typeface="Lucida Sans Unicode" charset="0"/>
                          <a:cs typeface="Lucida Sans Unicode" charset="0"/>
                        </a:rPr>
                        <a:t>detached</a:t>
                      </a:r>
                      <a:r>
                        <a:rPr kumimoji="0" lang="fr-FR" sz="1400" b="1" i="0" u="none" strike="noStrike" cap="none" normalizeH="0" baseline="0" dirty="0" smtClean="0">
                          <a:ln>
                            <a:noFill/>
                          </a:ln>
                          <a:solidFill>
                            <a:srgbClr val="3E3D2D"/>
                          </a:solidFill>
                          <a:effectLst/>
                          <a:latin typeface="Century Gothic" charset="0"/>
                          <a:ea typeface="Lucida Sans Unicode" charset="0"/>
                          <a:cs typeface="Lucida Sans Unicode" charset="0"/>
                        </a:rPr>
                        <a:t>/</a:t>
                      </a:r>
                      <a:r>
                        <a:rPr kumimoji="0" lang="fr-FR" sz="1400" b="1" i="0" u="none" strike="noStrike" cap="none" normalizeH="0" baseline="0" dirty="0" err="1" smtClean="0">
                          <a:ln>
                            <a:noFill/>
                          </a:ln>
                          <a:solidFill>
                            <a:srgbClr val="3E3D2D"/>
                          </a:solidFill>
                          <a:effectLst/>
                          <a:latin typeface="Century Gothic" charset="0"/>
                          <a:ea typeface="Lucida Sans Unicode" charset="0"/>
                          <a:cs typeface="Lucida Sans Unicode" charset="0"/>
                        </a:rPr>
                        <a:t>distantiated</a:t>
                      </a:r>
                      <a:r>
                        <a:rPr kumimoji="0" lang="fr-FR" sz="1400" b="1" i="0" u="none" strike="noStrike" cap="none" normalizeH="0" baseline="0" dirty="0" smtClean="0">
                          <a:ln>
                            <a:noFill/>
                          </a:ln>
                          <a:solidFill>
                            <a:srgbClr val="3E3D2D"/>
                          </a:solidFill>
                          <a:effectLst/>
                          <a:latin typeface="Century Gothic" charset="0"/>
                          <a:ea typeface="Lucida Sans Unicode" charset="0"/>
                          <a:cs typeface="Lucida Sans Unicode" charset="0"/>
                        </a:rPr>
                        <a:t>)</a:t>
                      </a:r>
                      <a:endParaRPr lang="fr-FR" sz="1400" b="1" dirty="0">
                        <a:effectLst/>
                        <a:latin typeface="Calibri"/>
                        <a:ea typeface="Calibri"/>
                        <a:cs typeface="Times New Roman"/>
                      </a:endParaRPr>
                    </a:p>
                  </a:txBody>
                  <a:tcPr marL="63983" marR="63983" marT="0" marB="0"/>
                </a:tc>
              </a:tr>
              <a:tr h="758544">
                <a:tc>
                  <a:txBody>
                    <a:bodyPr/>
                    <a:lstStyle/>
                    <a:p>
                      <a:pPr marL="0" marR="0" lvl="0" indent="0" algn="l" defTabSz="449263" rtl="0" eaLnBrk="1" fontAlgn="base" latinLnBrk="0" hangingPunct="1">
                        <a:lnSpc>
                          <a:spcPct val="94000"/>
                        </a:lnSpc>
                        <a:spcBef>
                          <a:spcPct val="0"/>
                        </a:spcBef>
                        <a:spcAft>
                          <a:spcPts val="1425"/>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fr-FR" sz="1400" b="1" i="0" u="none" strike="noStrike" cap="none" normalizeH="0" baseline="0" dirty="0" err="1" smtClean="0">
                          <a:ln>
                            <a:noFill/>
                          </a:ln>
                          <a:solidFill>
                            <a:schemeClr val="tx1"/>
                          </a:solidFill>
                          <a:effectLst/>
                          <a:latin typeface="Century Gothic" charset="0"/>
                          <a:ea typeface="Lucida Sans Unicode" charset="0"/>
                          <a:cs typeface="Lucida Sans Unicode" charset="0"/>
                        </a:rPr>
                        <a:t>Verbally</a:t>
                      </a:r>
                      <a:r>
                        <a:rPr kumimoji="0" lang="fr-FR" sz="1400" b="1" i="0" u="none" strike="noStrike" cap="none" normalizeH="0" baseline="0" dirty="0" smtClean="0">
                          <a:ln>
                            <a:noFill/>
                          </a:ln>
                          <a:solidFill>
                            <a:schemeClr val="tx1"/>
                          </a:solidFill>
                          <a:effectLst/>
                          <a:latin typeface="Century Gothic" charset="0"/>
                          <a:ea typeface="Lucida Sans Unicode" charset="0"/>
                          <a:cs typeface="Lucida Sans Unicode" charset="0"/>
                        </a:rPr>
                        <a:t> </a:t>
                      </a:r>
                      <a:r>
                        <a:rPr kumimoji="0" lang="fr-FR" sz="1400" b="1" i="0" u="none" strike="noStrike" cap="none" normalizeH="0" baseline="0" dirty="0" err="1" smtClean="0">
                          <a:ln>
                            <a:noFill/>
                          </a:ln>
                          <a:solidFill>
                            <a:schemeClr val="tx1"/>
                          </a:solidFill>
                          <a:effectLst/>
                          <a:latin typeface="Century Gothic" charset="0"/>
                          <a:ea typeface="Lucida Sans Unicode" charset="0"/>
                          <a:cs typeface="Lucida Sans Unicode" charset="0"/>
                        </a:rPr>
                        <a:t>specified</a:t>
                      </a:r>
                      <a:r>
                        <a:rPr kumimoji="0" lang="fr-FR" sz="1400" b="1" i="0" u="none" strike="noStrike" cap="none" normalizeH="0" baseline="0" dirty="0" smtClean="0">
                          <a:ln>
                            <a:noFill/>
                          </a:ln>
                          <a:solidFill>
                            <a:schemeClr val="tx1"/>
                          </a:solidFill>
                          <a:effectLst/>
                          <a:latin typeface="Century Gothic" charset="0"/>
                          <a:ea typeface="Lucida Sans Unicode" charset="0"/>
                          <a:cs typeface="Lucida Sans Unicode" charset="0"/>
                        </a:rPr>
                        <a:t> </a:t>
                      </a:r>
                      <a:r>
                        <a:rPr kumimoji="0" lang="fr-FR" sz="1400" b="1" i="0" u="none" strike="noStrike" cap="none" normalizeH="0" baseline="0" dirty="0" err="1" smtClean="0">
                          <a:ln>
                            <a:noFill/>
                          </a:ln>
                          <a:solidFill>
                            <a:schemeClr val="tx1"/>
                          </a:solidFill>
                          <a:effectLst/>
                          <a:latin typeface="Century Gothic" charset="0"/>
                          <a:ea typeface="Lucida Sans Unicode" charset="0"/>
                          <a:cs typeface="Lucida Sans Unicode" charset="0"/>
                        </a:rPr>
                        <a:t>symbolic</a:t>
                      </a:r>
                      <a:r>
                        <a:rPr kumimoji="0" lang="fr-FR" sz="1400" b="1" i="0" u="none" strike="noStrike" cap="none" normalizeH="0" baseline="0" dirty="0" smtClean="0">
                          <a:ln>
                            <a:noFill/>
                          </a:ln>
                          <a:solidFill>
                            <a:schemeClr val="tx1"/>
                          </a:solidFill>
                          <a:effectLst/>
                          <a:latin typeface="Century Gothic" charset="0"/>
                          <a:ea typeface="Lucida Sans Unicode" charset="0"/>
                          <a:cs typeface="Lucida Sans Unicode" charset="0"/>
                        </a:rPr>
                        <a:t> </a:t>
                      </a:r>
                      <a:r>
                        <a:rPr kumimoji="0" lang="fr-FR" sz="1400" b="1" i="0" u="none" strike="noStrike" cap="none" normalizeH="0" baseline="0" dirty="0" err="1" smtClean="0">
                          <a:ln>
                            <a:noFill/>
                          </a:ln>
                          <a:solidFill>
                            <a:schemeClr val="tx1"/>
                          </a:solidFill>
                          <a:effectLst/>
                          <a:latin typeface="Century Gothic" charset="0"/>
                          <a:ea typeface="Lucida Sans Unicode" charset="0"/>
                          <a:cs typeface="Lucida Sans Unicode" charset="0"/>
                        </a:rPr>
                        <a:t>iidentity</a:t>
                      </a:r>
                      <a:r>
                        <a:rPr kumimoji="0" lang="fr-FR" sz="1400" b="1" i="0" u="none" strike="noStrike" cap="none" normalizeH="0" baseline="0" dirty="0" smtClean="0">
                          <a:ln>
                            <a:noFill/>
                          </a:ln>
                          <a:solidFill>
                            <a:schemeClr val="tx1"/>
                          </a:solidFill>
                          <a:effectLst/>
                          <a:latin typeface="Century Gothic" charset="0"/>
                          <a:ea typeface="Lucida Sans Unicode" charset="0"/>
                          <a:cs typeface="Lucida Sans Unicode" charset="0"/>
                        </a:rPr>
                        <a:t> </a:t>
                      </a:r>
                    </a:p>
                  </a:txBody>
                  <a:tcPr marL="63983" marR="63983" marT="0" marB="0"/>
                </a:tc>
                <a:tc>
                  <a:txBody>
                    <a:bodyPr/>
                    <a:lstStyle/>
                    <a:p>
                      <a:pPr algn="just">
                        <a:lnSpc>
                          <a:spcPct val="115000"/>
                        </a:lnSpc>
                        <a:spcAft>
                          <a:spcPts val="0"/>
                        </a:spcAft>
                      </a:pPr>
                      <a:r>
                        <a:rPr lang="fr-FR" sz="1400" b="1" dirty="0" smtClean="0">
                          <a:effectLst/>
                        </a:rPr>
                        <a:t>Substitution + verbal </a:t>
                      </a:r>
                      <a:r>
                        <a:rPr lang="fr-FR" sz="1400" b="1" dirty="0" err="1" smtClean="0">
                          <a:effectLst/>
                        </a:rPr>
                        <a:t>identity</a:t>
                      </a:r>
                      <a:endParaRPr lang="fr-FR" sz="1600" b="1" dirty="0">
                        <a:effectLst/>
                      </a:endParaRPr>
                    </a:p>
                    <a:p>
                      <a:pPr algn="just">
                        <a:lnSpc>
                          <a:spcPct val="115000"/>
                        </a:lnSpc>
                        <a:spcAft>
                          <a:spcPts val="0"/>
                        </a:spcAft>
                      </a:pPr>
                      <a:r>
                        <a:rPr lang="fr-FR" sz="1200" dirty="0">
                          <a:effectLst/>
                        </a:rPr>
                        <a:t> </a:t>
                      </a:r>
                      <a:endParaRPr lang="fr-FR" sz="1400" dirty="0">
                        <a:effectLst/>
                        <a:latin typeface="Calibri"/>
                        <a:ea typeface="Calibri"/>
                        <a:cs typeface="Times New Roman"/>
                      </a:endParaRPr>
                    </a:p>
                  </a:txBody>
                  <a:tcPr marL="63983" marR="63983" marT="0" marB="0"/>
                </a:tc>
                <a:tc>
                  <a:txBody>
                    <a:bodyPr/>
                    <a:lstStyle/>
                    <a:p>
                      <a:pPr algn="just">
                        <a:lnSpc>
                          <a:spcPct val="115000"/>
                        </a:lnSpc>
                        <a:spcAft>
                          <a:spcPts val="0"/>
                        </a:spcAft>
                      </a:pPr>
                      <a:r>
                        <a:rPr lang="fr-FR" sz="1400" b="1" i="0" dirty="0" smtClean="0">
                          <a:effectLst/>
                        </a:rPr>
                        <a:t>Verbal  </a:t>
                      </a:r>
                      <a:r>
                        <a:rPr lang="fr-FR" sz="1400" b="1" i="0" dirty="0" err="1" smtClean="0">
                          <a:effectLst/>
                        </a:rPr>
                        <a:t>identity</a:t>
                      </a:r>
                      <a:r>
                        <a:rPr lang="fr-FR" sz="1400" b="1" i="0" baseline="0" dirty="0" smtClean="0">
                          <a:effectLst/>
                        </a:rPr>
                        <a:t> </a:t>
                      </a:r>
                      <a:r>
                        <a:rPr lang="fr-FR" sz="1400" b="1" i="0" dirty="0" err="1" smtClean="0">
                          <a:effectLst/>
                        </a:rPr>
                        <a:t>only</a:t>
                      </a:r>
                      <a:endParaRPr lang="fr-FR" sz="1400" dirty="0">
                        <a:effectLst/>
                        <a:latin typeface="Calibri"/>
                        <a:ea typeface="Calibri"/>
                        <a:cs typeface="Times New Roman"/>
                      </a:endParaRPr>
                    </a:p>
                  </a:txBody>
                  <a:tcPr marL="63983" marR="63983" marT="0" marB="0"/>
                </a:tc>
              </a:tr>
              <a:tr h="884968">
                <a:tc>
                  <a:txBody>
                    <a:bodyPr/>
                    <a:lstStyle/>
                    <a:p>
                      <a:pPr algn="just">
                        <a:lnSpc>
                          <a:spcPct val="115000"/>
                        </a:lnSpc>
                        <a:spcAft>
                          <a:spcPts val="0"/>
                        </a:spcAft>
                      </a:pPr>
                      <a:r>
                        <a:rPr lang="fr-FR" sz="1400" b="1" dirty="0" err="1" smtClean="0">
                          <a:solidFill>
                            <a:schemeClr val="tx1"/>
                          </a:solidFill>
                          <a:effectLst/>
                        </a:rPr>
                        <a:t>Symbolic</a:t>
                      </a:r>
                      <a:r>
                        <a:rPr lang="fr-FR" sz="1400" b="1" dirty="0" smtClean="0">
                          <a:solidFill>
                            <a:schemeClr val="tx1"/>
                          </a:solidFill>
                          <a:effectLst/>
                        </a:rPr>
                        <a:t> </a:t>
                      </a:r>
                      <a:r>
                        <a:rPr lang="fr-FR" sz="1400" b="1" dirty="0" err="1" smtClean="0">
                          <a:solidFill>
                            <a:schemeClr val="tx1"/>
                          </a:solidFill>
                          <a:effectLst/>
                        </a:rPr>
                        <a:t>identity</a:t>
                      </a:r>
                      <a:r>
                        <a:rPr lang="fr-FR" sz="1400" b="1" dirty="0" smtClean="0">
                          <a:solidFill>
                            <a:schemeClr val="tx1"/>
                          </a:solidFill>
                          <a:effectLst/>
                        </a:rPr>
                        <a:t> not </a:t>
                      </a:r>
                      <a:r>
                        <a:rPr lang="fr-FR" sz="1400" b="1" dirty="0" err="1" smtClean="0">
                          <a:solidFill>
                            <a:schemeClr val="tx1"/>
                          </a:solidFill>
                          <a:effectLst/>
                        </a:rPr>
                        <a:t>verbally</a:t>
                      </a:r>
                      <a:r>
                        <a:rPr lang="fr-FR" sz="1400" b="1" dirty="0" smtClean="0">
                          <a:solidFill>
                            <a:schemeClr val="tx1"/>
                          </a:solidFill>
                          <a:effectLst/>
                        </a:rPr>
                        <a:t> </a:t>
                      </a:r>
                      <a:r>
                        <a:rPr lang="fr-FR" sz="1400" b="1" dirty="0" err="1" smtClean="0">
                          <a:solidFill>
                            <a:schemeClr val="tx1"/>
                          </a:solidFill>
                          <a:effectLst/>
                        </a:rPr>
                        <a:t>specified</a:t>
                      </a:r>
                      <a:r>
                        <a:rPr lang="fr-FR" sz="1400" b="1" dirty="0" smtClean="0">
                          <a:solidFill>
                            <a:schemeClr val="tx1"/>
                          </a:solidFill>
                          <a:effectLst/>
                        </a:rPr>
                        <a:t> </a:t>
                      </a:r>
                      <a:r>
                        <a:rPr kumimoji="0" lang="fr-FR" sz="1400" b="1" i="0" u="none" strike="noStrike" cap="none" normalizeH="0" baseline="0" dirty="0" smtClean="0">
                          <a:ln>
                            <a:noFill/>
                          </a:ln>
                          <a:solidFill>
                            <a:schemeClr val="tx1"/>
                          </a:solidFill>
                          <a:effectLst/>
                          <a:latin typeface="Century Gothic" charset="0"/>
                          <a:ea typeface="Lucida Sans Unicode" charset="0"/>
                          <a:cs typeface="Lucida Sans Unicode" charset="0"/>
                        </a:rPr>
                        <a:t>but </a:t>
                      </a:r>
                      <a:r>
                        <a:rPr kumimoji="0" lang="fr-FR" sz="1400" b="1" i="0" u="none" strike="noStrike" cap="none" normalizeH="0" baseline="0" dirty="0" err="1" smtClean="0">
                          <a:ln>
                            <a:noFill/>
                          </a:ln>
                          <a:solidFill>
                            <a:schemeClr val="tx1"/>
                          </a:solidFill>
                          <a:effectLst/>
                          <a:latin typeface="Century Gothic" charset="0"/>
                          <a:ea typeface="Lucida Sans Unicode" charset="0"/>
                          <a:cs typeface="Lucida Sans Unicode" charset="0"/>
                        </a:rPr>
                        <a:t>vocalizations</a:t>
                      </a:r>
                      <a:r>
                        <a:rPr kumimoji="0" lang="fr-FR" sz="1400" b="1" i="0" u="none" strike="noStrike" cap="none" normalizeH="0" baseline="0" dirty="0" smtClean="0">
                          <a:ln>
                            <a:noFill/>
                          </a:ln>
                          <a:solidFill>
                            <a:schemeClr val="tx1"/>
                          </a:solidFill>
                          <a:effectLst/>
                          <a:latin typeface="Century Gothic" charset="0"/>
                          <a:ea typeface="Lucida Sans Unicode" charset="0"/>
                          <a:cs typeface="Lucida Sans Unicode" charset="0"/>
                        </a:rPr>
                        <a:t> are </a:t>
                      </a:r>
                      <a:r>
                        <a:rPr kumimoji="0" lang="fr-FR" sz="1400" b="1" i="0" u="none" strike="noStrike" cap="none" normalizeH="0" baseline="0" dirty="0" err="1" smtClean="0">
                          <a:ln>
                            <a:noFill/>
                          </a:ln>
                          <a:solidFill>
                            <a:schemeClr val="tx1"/>
                          </a:solidFill>
                          <a:effectLst/>
                          <a:latin typeface="Century Gothic" charset="0"/>
                          <a:ea typeface="Lucida Sans Unicode" charset="0"/>
                          <a:cs typeface="Lucida Sans Unicode" charset="0"/>
                        </a:rPr>
                        <a:t>produced</a:t>
                      </a:r>
                      <a:r>
                        <a:rPr kumimoji="0" lang="fr-FR" sz="1400" b="1" i="0" u="none" strike="noStrike" cap="none" normalizeH="0" baseline="0" dirty="0" smtClean="0">
                          <a:ln>
                            <a:noFill/>
                          </a:ln>
                          <a:solidFill>
                            <a:schemeClr val="tx1"/>
                          </a:solidFill>
                          <a:effectLst/>
                          <a:latin typeface="Century Gothic" charset="0"/>
                          <a:ea typeface="Lucida Sans Unicode" charset="0"/>
                          <a:cs typeface="Lucida Sans Unicode" charset="0"/>
                        </a:rPr>
                        <a:t> (</a:t>
                      </a:r>
                      <a:r>
                        <a:rPr kumimoji="0" lang="fr-FR" sz="1400" b="1" i="0" u="none" strike="noStrike" cap="none" normalizeH="0" baseline="0" dirty="0" err="1" smtClean="0">
                          <a:ln>
                            <a:noFill/>
                          </a:ln>
                          <a:solidFill>
                            <a:schemeClr val="tx1"/>
                          </a:solidFill>
                          <a:effectLst/>
                          <a:latin typeface="Century Gothic" charset="0"/>
                          <a:ea typeface="Lucida Sans Unicode" charset="0"/>
                          <a:cs typeface="Lucida Sans Unicode" charset="0"/>
                        </a:rPr>
                        <a:t>sound</a:t>
                      </a:r>
                      <a:r>
                        <a:rPr kumimoji="0" lang="fr-FR" sz="1400" b="1" i="0" u="none" strike="noStrike" cap="none" normalizeH="0" baseline="0" dirty="0" smtClean="0">
                          <a:ln>
                            <a:noFill/>
                          </a:ln>
                          <a:solidFill>
                            <a:schemeClr val="tx1"/>
                          </a:solidFill>
                          <a:effectLst/>
                          <a:latin typeface="Century Gothic" charset="0"/>
                          <a:ea typeface="Lucida Sans Unicode" charset="0"/>
                          <a:cs typeface="Lucida Sans Unicode" charset="0"/>
                        </a:rPr>
                        <a:t> </a:t>
                      </a:r>
                      <a:r>
                        <a:rPr kumimoji="0" lang="fr-FR" sz="1400" b="1" i="0" u="none" strike="noStrike" cap="none" normalizeH="0" baseline="0" dirty="0" err="1" smtClean="0">
                          <a:ln>
                            <a:noFill/>
                          </a:ln>
                          <a:solidFill>
                            <a:schemeClr val="tx1"/>
                          </a:solidFill>
                          <a:effectLst/>
                          <a:latin typeface="Century Gothic" charset="0"/>
                          <a:ea typeface="Lucida Sans Unicode" charset="0"/>
                          <a:cs typeface="Lucida Sans Unicode" charset="0"/>
                        </a:rPr>
                        <a:t>effects</a:t>
                      </a:r>
                      <a:r>
                        <a:rPr kumimoji="0" lang="fr-FR" sz="1400" b="1" i="0" u="none" strike="noStrike" cap="none" normalizeH="0" baseline="0" dirty="0" smtClean="0">
                          <a:ln>
                            <a:noFill/>
                          </a:ln>
                          <a:solidFill>
                            <a:schemeClr val="tx1"/>
                          </a:solidFill>
                          <a:effectLst/>
                          <a:latin typeface="Century Gothic" charset="0"/>
                          <a:ea typeface="Lucida Sans Unicode" charset="0"/>
                          <a:cs typeface="Lucida Sans Unicode" charset="0"/>
                        </a:rPr>
                        <a:t>)</a:t>
                      </a:r>
                      <a:endParaRPr lang="fr-FR" sz="1400" b="1" dirty="0">
                        <a:solidFill>
                          <a:schemeClr val="tx1"/>
                        </a:solidFill>
                        <a:effectLst/>
                        <a:latin typeface="Calibri"/>
                        <a:ea typeface="Calibri"/>
                        <a:cs typeface="Times New Roman"/>
                      </a:endParaRPr>
                    </a:p>
                  </a:txBody>
                  <a:tcPr marL="63983" marR="63983" marT="0" marB="0"/>
                </a:tc>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fr-FR" sz="1400" b="1" dirty="0" smtClean="0">
                          <a:effectLst/>
                        </a:rPr>
                        <a:t>Substitution + </a:t>
                      </a:r>
                      <a:r>
                        <a:rPr lang="fr-FR" sz="1400" b="1" dirty="0" err="1" smtClean="0">
                          <a:effectLst/>
                        </a:rPr>
                        <a:t>vocalization</a:t>
                      </a:r>
                      <a:endParaRPr lang="fr-FR" sz="1600" b="1" dirty="0" smtClean="0">
                        <a:effectLst/>
                      </a:endParaRPr>
                    </a:p>
                    <a:p>
                      <a:pPr algn="just">
                        <a:lnSpc>
                          <a:spcPct val="115000"/>
                        </a:lnSpc>
                        <a:spcAft>
                          <a:spcPts val="0"/>
                        </a:spcAft>
                      </a:pPr>
                      <a:endParaRPr lang="fr-FR" sz="1400" dirty="0">
                        <a:effectLst/>
                        <a:latin typeface="Calibri"/>
                        <a:ea typeface="Calibri"/>
                        <a:cs typeface="Times New Roman"/>
                      </a:endParaRPr>
                    </a:p>
                  </a:txBody>
                  <a:tcPr marL="63983" marR="63983" marT="0" marB="0"/>
                </a:tc>
                <a:tc>
                  <a:txBody>
                    <a:bodyPr/>
                    <a:lstStyle/>
                    <a:p>
                      <a:pPr algn="just">
                        <a:lnSpc>
                          <a:spcPct val="115000"/>
                        </a:lnSpc>
                        <a:spcAft>
                          <a:spcPts val="0"/>
                        </a:spcAft>
                      </a:pPr>
                      <a:r>
                        <a:rPr lang="fr-FR" sz="1400" dirty="0">
                          <a:effectLst/>
                        </a:rPr>
                        <a:t> </a:t>
                      </a:r>
                      <a:endParaRPr lang="fr-FR" sz="1400" dirty="0">
                        <a:effectLst/>
                        <a:latin typeface="Calibri"/>
                        <a:ea typeface="Calibri"/>
                        <a:cs typeface="Times New Roman"/>
                      </a:endParaRPr>
                    </a:p>
                  </a:txBody>
                  <a:tcPr marL="63983" marR="63983" marT="0" marB="0"/>
                </a:tc>
              </a:tr>
              <a:tr h="884968">
                <a:tc>
                  <a:txBody>
                    <a:bodyPr/>
                    <a:lstStyle/>
                    <a:p>
                      <a:pPr algn="just">
                        <a:lnSpc>
                          <a:spcPct val="115000"/>
                        </a:lnSpc>
                        <a:spcAft>
                          <a:spcPts val="0"/>
                        </a:spcAft>
                      </a:pPr>
                      <a:r>
                        <a:rPr lang="fr-FR" sz="1400" b="1" dirty="0" err="1" smtClean="0">
                          <a:solidFill>
                            <a:schemeClr val="tx1"/>
                          </a:solidFill>
                          <a:effectLst/>
                        </a:rPr>
                        <a:t>Symbolic</a:t>
                      </a:r>
                      <a:r>
                        <a:rPr lang="fr-FR" sz="1400" b="1" dirty="0" smtClean="0">
                          <a:solidFill>
                            <a:schemeClr val="tx1"/>
                          </a:solidFill>
                          <a:effectLst/>
                        </a:rPr>
                        <a:t> </a:t>
                      </a:r>
                      <a:r>
                        <a:rPr lang="fr-FR" sz="1400" b="1" dirty="0" err="1" smtClean="0">
                          <a:solidFill>
                            <a:schemeClr val="tx1"/>
                          </a:solidFill>
                          <a:effectLst/>
                        </a:rPr>
                        <a:t>identity</a:t>
                      </a:r>
                      <a:r>
                        <a:rPr lang="fr-FR" sz="1400" b="1" dirty="0" smtClean="0">
                          <a:solidFill>
                            <a:schemeClr val="tx1"/>
                          </a:solidFill>
                          <a:effectLst/>
                        </a:rPr>
                        <a:t> not </a:t>
                      </a:r>
                      <a:r>
                        <a:rPr lang="fr-FR" sz="1400" b="1" dirty="0" err="1" smtClean="0">
                          <a:solidFill>
                            <a:schemeClr val="tx1"/>
                          </a:solidFill>
                          <a:effectLst/>
                        </a:rPr>
                        <a:t>verbally</a:t>
                      </a:r>
                      <a:r>
                        <a:rPr lang="fr-FR" sz="1400" b="1" dirty="0" smtClean="0">
                          <a:solidFill>
                            <a:schemeClr val="tx1"/>
                          </a:solidFill>
                          <a:effectLst/>
                        </a:rPr>
                        <a:t> </a:t>
                      </a:r>
                      <a:r>
                        <a:rPr lang="fr-FR" sz="1400" b="1" dirty="0" err="1" smtClean="0">
                          <a:solidFill>
                            <a:schemeClr val="tx1"/>
                          </a:solidFill>
                          <a:effectLst/>
                        </a:rPr>
                        <a:t>specified</a:t>
                      </a:r>
                      <a:r>
                        <a:rPr lang="fr-FR" sz="1400" b="1" dirty="0" smtClean="0">
                          <a:solidFill>
                            <a:schemeClr val="tx1"/>
                          </a:solidFill>
                          <a:effectLst/>
                        </a:rPr>
                        <a:t> </a:t>
                      </a:r>
                      <a:endParaRPr lang="fr-FR" sz="1400" b="1" dirty="0">
                        <a:solidFill>
                          <a:schemeClr val="tx1"/>
                        </a:solidFill>
                        <a:effectLst/>
                        <a:latin typeface="Calibri"/>
                        <a:ea typeface="Calibri"/>
                        <a:cs typeface="Times New Roman"/>
                      </a:endParaRPr>
                    </a:p>
                  </a:txBody>
                  <a:tcPr marL="63983" marR="63983" marT="0" marB="0"/>
                </a:tc>
                <a:tc>
                  <a:txBody>
                    <a:bodyPr/>
                    <a:lstStyle/>
                    <a:p>
                      <a:pPr algn="just">
                        <a:lnSpc>
                          <a:spcPct val="115000"/>
                        </a:lnSpc>
                        <a:spcAft>
                          <a:spcPts val="0"/>
                        </a:spcAft>
                      </a:pPr>
                      <a:r>
                        <a:rPr lang="fr-FR" sz="1400" b="1" dirty="0" smtClean="0">
                          <a:effectLst/>
                        </a:rPr>
                        <a:t>Substitution </a:t>
                      </a:r>
                      <a:r>
                        <a:rPr lang="fr-FR" sz="1400" b="1" dirty="0" err="1" smtClean="0">
                          <a:effectLst/>
                        </a:rPr>
                        <a:t>only</a:t>
                      </a:r>
                      <a:endParaRPr lang="fr-FR" sz="1600" b="1" dirty="0" smtClean="0">
                        <a:effectLst/>
                      </a:endParaRPr>
                    </a:p>
                    <a:p>
                      <a:pPr algn="just">
                        <a:lnSpc>
                          <a:spcPct val="115000"/>
                        </a:lnSpc>
                        <a:spcAft>
                          <a:spcPts val="0"/>
                        </a:spcAft>
                      </a:pPr>
                      <a:r>
                        <a:rPr lang="fr-FR" sz="1200" dirty="0">
                          <a:effectLst/>
                        </a:rPr>
                        <a:t> </a:t>
                      </a:r>
                      <a:endParaRPr lang="fr-FR" sz="1400" dirty="0">
                        <a:effectLst/>
                        <a:latin typeface="Calibri"/>
                        <a:ea typeface="Calibri"/>
                        <a:cs typeface="Times New Roman"/>
                      </a:endParaRPr>
                    </a:p>
                  </a:txBody>
                  <a:tcPr marL="63983" marR="63983" marT="0" marB="0"/>
                </a:tc>
                <a:tc>
                  <a:txBody>
                    <a:bodyPr/>
                    <a:lstStyle/>
                    <a:p>
                      <a:pPr algn="just">
                        <a:lnSpc>
                          <a:spcPct val="115000"/>
                        </a:lnSpc>
                        <a:spcAft>
                          <a:spcPts val="0"/>
                        </a:spcAft>
                      </a:pPr>
                      <a:r>
                        <a:rPr lang="fr-FR" sz="1400" dirty="0">
                          <a:effectLst/>
                        </a:rPr>
                        <a:t> </a:t>
                      </a:r>
                      <a:endParaRPr lang="fr-FR" sz="1400" dirty="0">
                        <a:effectLst/>
                        <a:latin typeface="Calibri"/>
                        <a:ea typeface="Calibri"/>
                        <a:cs typeface="Times New Roman"/>
                      </a:endParaRPr>
                    </a:p>
                  </a:txBody>
                  <a:tcPr marL="63983" marR="63983" marT="0" marB="0"/>
                </a:tc>
              </a:tr>
              <a:tr h="884968">
                <a:tc>
                  <a:txBody>
                    <a:bodyPr/>
                    <a:lstStyle/>
                    <a:p>
                      <a:pPr marL="0" marR="0" lvl="0" indent="0" algn="just" defTabSz="449263" rtl="0" eaLnBrk="1" fontAlgn="base" latinLnBrk="0" hangingPunct="1">
                        <a:lnSpc>
                          <a:spcPct val="92000"/>
                        </a:lnSpc>
                        <a:spcBef>
                          <a:spcPct val="0"/>
                        </a:spcBef>
                        <a:spcAft>
                          <a:spcPts val="1425"/>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fr-FR" sz="1400" b="1" i="0" u="none" strike="noStrike" cap="none" normalizeH="0" baseline="0" dirty="0" err="1" smtClean="0">
                          <a:ln>
                            <a:noFill/>
                          </a:ln>
                          <a:solidFill>
                            <a:schemeClr val="tx1"/>
                          </a:solidFill>
                          <a:effectLst/>
                          <a:latin typeface="Century Gothic" charset="0"/>
                          <a:ea typeface="Lucida Sans Unicode" charset="0"/>
                          <a:cs typeface="Lucida Sans Unicode" charset="0"/>
                        </a:rPr>
                        <a:t>Verbally</a:t>
                      </a:r>
                      <a:r>
                        <a:rPr kumimoji="0" lang="fr-FR" sz="1400" b="1" i="0" u="none" strike="noStrike" cap="none" normalizeH="0" baseline="0" dirty="0" smtClean="0">
                          <a:ln>
                            <a:noFill/>
                          </a:ln>
                          <a:solidFill>
                            <a:schemeClr val="tx1"/>
                          </a:solidFill>
                          <a:effectLst/>
                          <a:latin typeface="Century Gothic" charset="0"/>
                          <a:ea typeface="Lucida Sans Unicode" charset="0"/>
                          <a:cs typeface="Lucida Sans Unicode" charset="0"/>
                        </a:rPr>
                        <a:t> </a:t>
                      </a:r>
                      <a:r>
                        <a:rPr kumimoji="0" lang="fr-FR" sz="1400" b="1" i="0" u="none" strike="noStrike" cap="none" normalizeH="0" baseline="0" dirty="0" err="1" smtClean="0">
                          <a:ln>
                            <a:noFill/>
                          </a:ln>
                          <a:solidFill>
                            <a:schemeClr val="tx1"/>
                          </a:solidFill>
                          <a:effectLst/>
                          <a:latin typeface="Century Gothic" charset="0"/>
                          <a:ea typeface="Lucida Sans Unicode" charset="0"/>
                          <a:cs typeface="Lucida Sans Unicode" charset="0"/>
                        </a:rPr>
                        <a:t>specified</a:t>
                      </a:r>
                      <a:r>
                        <a:rPr kumimoji="0" lang="fr-FR" sz="1400" b="1" i="0" u="none" strike="noStrike" cap="none" normalizeH="0" baseline="0" dirty="0" smtClean="0">
                          <a:ln>
                            <a:noFill/>
                          </a:ln>
                          <a:solidFill>
                            <a:schemeClr val="tx1"/>
                          </a:solidFill>
                          <a:effectLst/>
                          <a:latin typeface="Century Gothic" charset="0"/>
                          <a:ea typeface="Lucida Sans Unicode" charset="0"/>
                          <a:cs typeface="Lucida Sans Unicode" charset="0"/>
                        </a:rPr>
                        <a:t> </a:t>
                      </a:r>
                      <a:r>
                        <a:rPr kumimoji="0" lang="fr-FR" sz="1400" b="1" i="0" u="none" strike="noStrike" cap="none" normalizeH="0" baseline="0" dirty="0" err="1" smtClean="0">
                          <a:ln>
                            <a:noFill/>
                          </a:ln>
                          <a:solidFill>
                            <a:schemeClr val="tx1"/>
                          </a:solidFill>
                          <a:effectLst/>
                          <a:latin typeface="Century Gothic" charset="0"/>
                          <a:ea typeface="Lucida Sans Unicode" charset="0"/>
                          <a:cs typeface="Lucida Sans Unicode" charset="0"/>
                        </a:rPr>
                        <a:t>conventional</a:t>
                      </a:r>
                      <a:r>
                        <a:rPr kumimoji="0" lang="fr-FR" sz="1400" b="1" i="0" u="none" strike="noStrike" cap="none" normalizeH="0" baseline="0" dirty="0" smtClean="0">
                          <a:ln>
                            <a:noFill/>
                          </a:ln>
                          <a:solidFill>
                            <a:schemeClr val="tx1"/>
                          </a:solidFill>
                          <a:effectLst/>
                          <a:latin typeface="Century Gothic" charset="0"/>
                          <a:ea typeface="Lucida Sans Unicode" charset="0"/>
                          <a:cs typeface="Lucida Sans Unicode" charset="0"/>
                        </a:rPr>
                        <a:t> </a:t>
                      </a:r>
                      <a:r>
                        <a:rPr kumimoji="0" lang="fr-FR" sz="1400" b="1" i="0" u="none" strike="noStrike" cap="none" normalizeH="0" baseline="0" dirty="0" err="1" smtClean="0">
                          <a:ln>
                            <a:noFill/>
                          </a:ln>
                          <a:solidFill>
                            <a:schemeClr val="tx1"/>
                          </a:solidFill>
                          <a:effectLst/>
                          <a:latin typeface="Century Gothic" charset="0"/>
                          <a:ea typeface="Lucida Sans Unicode" charset="0"/>
                          <a:cs typeface="Lucida Sans Unicode" charset="0"/>
                        </a:rPr>
                        <a:t>identity</a:t>
                      </a:r>
                      <a:r>
                        <a:rPr kumimoji="0" lang="fr-FR" sz="1400" b="1" i="0" u="none" strike="noStrike" cap="none" normalizeH="0" baseline="0" dirty="0" smtClean="0">
                          <a:ln>
                            <a:noFill/>
                          </a:ln>
                          <a:solidFill>
                            <a:schemeClr val="tx1"/>
                          </a:solidFill>
                          <a:effectLst/>
                          <a:latin typeface="Century Gothic" charset="0"/>
                          <a:ea typeface="Lucida Sans Unicode" charset="0"/>
                          <a:cs typeface="Lucida Sans Unicode" charset="0"/>
                        </a:rPr>
                        <a:t>  and </a:t>
                      </a:r>
                      <a:r>
                        <a:rPr kumimoji="0" lang="fr-FR" sz="1400" b="1" i="0" u="none" strike="noStrike" cap="none" normalizeH="0" baseline="0" dirty="0" err="1" smtClean="0">
                          <a:ln>
                            <a:noFill/>
                          </a:ln>
                          <a:solidFill>
                            <a:schemeClr val="tx1"/>
                          </a:solidFill>
                          <a:effectLst/>
                          <a:latin typeface="Century Gothic" charset="0"/>
                          <a:ea typeface="Lucida Sans Unicode" charset="0"/>
                          <a:cs typeface="Lucida Sans Unicode" charset="0"/>
                        </a:rPr>
                        <a:t>incongruous</a:t>
                      </a:r>
                      <a:r>
                        <a:rPr kumimoji="0" lang="fr-FR" sz="1400" b="1" i="0" u="none" strike="noStrike" cap="none" normalizeH="0" baseline="0" dirty="0" smtClean="0">
                          <a:ln>
                            <a:noFill/>
                          </a:ln>
                          <a:solidFill>
                            <a:schemeClr val="tx1"/>
                          </a:solidFill>
                          <a:effectLst/>
                          <a:latin typeface="Century Gothic" charset="0"/>
                          <a:ea typeface="Lucida Sans Unicode" charset="0"/>
                          <a:cs typeface="Lucida Sans Unicode" charset="0"/>
                        </a:rPr>
                        <a:t> use</a:t>
                      </a:r>
                    </a:p>
                  </a:txBody>
                  <a:tcPr marL="63983" marR="63983" marT="0" marB="0"/>
                </a:tc>
                <a:tc>
                  <a:txBody>
                    <a:bodyPr/>
                    <a:lstStyle/>
                    <a:p>
                      <a:pPr algn="just">
                        <a:lnSpc>
                          <a:spcPct val="115000"/>
                        </a:lnSpc>
                        <a:spcAft>
                          <a:spcPts val="0"/>
                        </a:spcAft>
                      </a:pPr>
                      <a:r>
                        <a:rPr lang="fr-FR" sz="1600" b="1" dirty="0" smtClean="0">
                          <a:effectLst/>
                          <a:latin typeface="Calibri"/>
                          <a:ea typeface="Calibri"/>
                          <a:cs typeface="Times New Roman"/>
                        </a:rPr>
                        <a:t>Substitution + </a:t>
                      </a:r>
                      <a:r>
                        <a:rPr lang="fr-FR" sz="1600" b="1" dirty="0" err="1" smtClean="0">
                          <a:effectLst/>
                          <a:latin typeface="Calibri"/>
                          <a:ea typeface="Calibri"/>
                          <a:cs typeface="Times New Roman"/>
                        </a:rPr>
                        <a:t>conventional</a:t>
                      </a:r>
                      <a:r>
                        <a:rPr lang="fr-FR" sz="1600" b="1" dirty="0" smtClean="0">
                          <a:effectLst/>
                          <a:latin typeface="Calibri"/>
                          <a:ea typeface="Calibri"/>
                          <a:cs typeface="Times New Roman"/>
                        </a:rPr>
                        <a:t> </a:t>
                      </a:r>
                      <a:r>
                        <a:rPr lang="fr-FR" sz="1600" b="1" dirty="0" err="1" smtClean="0">
                          <a:effectLst/>
                          <a:latin typeface="Calibri"/>
                          <a:ea typeface="Calibri"/>
                          <a:cs typeface="Times New Roman"/>
                        </a:rPr>
                        <a:t>identity</a:t>
                      </a:r>
                      <a:endParaRPr lang="fr-FR" sz="1600" b="1" dirty="0">
                        <a:effectLst/>
                        <a:latin typeface="Calibri"/>
                        <a:ea typeface="Calibri"/>
                        <a:cs typeface="Times New Roman"/>
                      </a:endParaRPr>
                    </a:p>
                  </a:txBody>
                  <a:tcPr marL="63983" marR="63983" marT="0" marB="0"/>
                </a:tc>
                <a:tc>
                  <a:txBody>
                    <a:bodyPr/>
                    <a:lstStyle/>
                    <a:p>
                      <a:pPr algn="just">
                        <a:lnSpc>
                          <a:spcPct val="115000"/>
                        </a:lnSpc>
                        <a:spcAft>
                          <a:spcPts val="0"/>
                        </a:spcAft>
                      </a:pPr>
                      <a:endParaRPr lang="fr-FR" sz="1400" dirty="0">
                        <a:effectLst/>
                        <a:latin typeface="Calibri"/>
                        <a:ea typeface="Calibri"/>
                        <a:cs typeface="Times New Roman"/>
                      </a:endParaRPr>
                    </a:p>
                  </a:txBody>
                  <a:tcPr marL="63983" marR="63983" marT="0" marB="0"/>
                </a:tc>
              </a:tr>
            </a:tbl>
          </a:graphicData>
        </a:graphic>
      </p:graphicFrame>
      <p:pic>
        <p:nvPicPr>
          <p:cNvPr id="2051" name="Picture 3" descr="C:\Users\octogone\AppData\Local\Microsoft\Windows\Temporary Internet Files\Content.IE5\EN0XIA8Q\MC900349245[1].wmf">
            <a:hlinkClick r:id="rId3" action="ppaction://program"/>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7945" y="3150719"/>
            <a:ext cx="487216" cy="35973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C:\Users\octogone\AppData\Local\Microsoft\Windows\Temporary Internet Files\Content.IE5\EN0XIA8Q\MC900349245[1].wmf">
            <a:hlinkClick r:id="rId5" action="ppaction://program"/>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50275" y="3956042"/>
            <a:ext cx="487216" cy="35973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octogone\AppData\Local\Microsoft\Windows\Temporary Internet Files\Content.IE5\EN0XIA8Q\MC900349245[1].wmf">
            <a:hlinkClick r:id="rId6" action="ppaction://program"/>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5909" y="4836154"/>
            <a:ext cx="469251" cy="34646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octogone\AppData\Local\Microsoft\Windows\Temporary Internet Files\Content.IE5\EN0XIA8Q\MC900349245[1].wmf">
            <a:hlinkClick r:id="rId7" action="ppaction://program"/>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50259" y="3154772"/>
            <a:ext cx="504056" cy="37216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octogone\AppData\Local\Microsoft\Windows\Temporary Internet Files\Content.IE5\EN0XIA8Q\MC900349245[1].wmf">
            <a:hlinkClick r:id="rId8" action="ppaction://program"/>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50275" y="5668200"/>
            <a:ext cx="464885" cy="343245"/>
          </a:xfrm>
          <a:prstGeom prst="rect">
            <a:avLst/>
          </a:prstGeom>
          <a:noFill/>
          <a:extLst>
            <a:ext uri="{909E8E84-426E-40DD-AFC4-6F175D3DCCD1}">
              <a14:hiddenFill xmlns:a14="http://schemas.microsoft.com/office/drawing/2010/main">
                <a:solidFill>
                  <a:srgbClr val="FFFFFF"/>
                </a:solidFill>
              </a14:hiddenFill>
            </a:ext>
          </a:extLst>
        </p:spPr>
      </p:pic>
      <p:sp>
        <p:nvSpPr>
          <p:cNvPr id="12" name="Titre 1"/>
          <p:cNvSpPr txBox="1">
            <a:spLocks/>
          </p:cNvSpPr>
          <p:nvPr/>
        </p:nvSpPr>
        <p:spPr>
          <a:xfrm>
            <a:off x="1133537" y="836712"/>
            <a:ext cx="7024744" cy="720080"/>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600" dirty="0" err="1" smtClean="0"/>
              <a:t>Coding</a:t>
            </a:r>
            <a:r>
              <a:rPr lang="fr-FR" sz="3600" dirty="0" smtClean="0"/>
              <a:t> </a:t>
            </a:r>
            <a:r>
              <a:rPr lang="fr-FR" sz="3600" dirty="0" err="1"/>
              <a:t>P</a:t>
            </a:r>
            <a:r>
              <a:rPr lang="fr-FR" sz="3600" dirty="0" err="1" smtClean="0"/>
              <a:t>rocedure</a:t>
            </a:r>
            <a:r>
              <a:rPr lang="fr-FR" sz="3600" dirty="0" smtClean="0"/>
              <a:t> (2)</a:t>
            </a:r>
            <a:endParaRPr lang="fr-FR" sz="3600" dirty="0"/>
          </a:p>
        </p:txBody>
      </p:sp>
      <p:sp>
        <p:nvSpPr>
          <p:cNvPr id="6" name="ZoneTexte 5"/>
          <p:cNvSpPr txBox="1"/>
          <p:nvPr/>
        </p:nvSpPr>
        <p:spPr>
          <a:xfrm>
            <a:off x="5089844" y="4045922"/>
            <a:ext cx="1159292" cy="261610"/>
          </a:xfrm>
          <a:prstGeom prst="rect">
            <a:avLst/>
          </a:prstGeom>
          <a:noFill/>
        </p:spPr>
        <p:txBody>
          <a:bodyPr wrap="none" rtlCol="0">
            <a:spAutoFit/>
          </a:bodyPr>
          <a:lstStyle/>
          <a:p>
            <a:r>
              <a:rPr lang="fr-FR" sz="1100" dirty="0" smtClean="0"/>
              <a:t>D17-18 – 5 </a:t>
            </a:r>
            <a:r>
              <a:rPr lang="fr-FR" sz="1100" dirty="0" err="1" smtClean="0"/>
              <a:t>y.o</a:t>
            </a:r>
            <a:r>
              <a:rPr lang="fr-FR" sz="1100" dirty="0" smtClean="0"/>
              <a:t>.</a:t>
            </a:r>
            <a:endParaRPr lang="fr-FR" sz="1100" dirty="0"/>
          </a:p>
        </p:txBody>
      </p:sp>
      <p:sp>
        <p:nvSpPr>
          <p:cNvPr id="17" name="ZoneTexte 16"/>
          <p:cNvSpPr txBox="1"/>
          <p:nvPr/>
        </p:nvSpPr>
        <p:spPr>
          <a:xfrm>
            <a:off x="5137491" y="4919401"/>
            <a:ext cx="1399035" cy="261610"/>
          </a:xfrm>
          <a:prstGeom prst="rect">
            <a:avLst/>
          </a:prstGeom>
          <a:noFill/>
        </p:spPr>
        <p:txBody>
          <a:bodyPr wrap="square" rtlCol="0">
            <a:spAutoFit/>
          </a:bodyPr>
          <a:lstStyle/>
          <a:p>
            <a:r>
              <a:rPr lang="fr-FR" sz="1100" dirty="0" smtClean="0"/>
              <a:t>D17-18 – 5 </a:t>
            </a:r>
            <a:r>
              <a:rPr lang="fr-FR" sz="1100" dirty="0" err="1" smtClean="0"/>
              <a:t>y.o</a:t>
            </a:r>
            <a:r>
              <a:rPr lang="fr-FR" sz="1100" dirty="0" smtClean="0"/>
              <a:t>.</a:t>
            </a:r>
            <a:endParaRPr lang="fr-FR" sz="1100" dirty="0"/>
          </a:p>
        </p:txBody>
      </p:sp>
      <p:sp>
        <p:nvSpPr>
          <p:cNvPr id="18" name="ZoneTexte 17"/>
          <p:cNvSpPr txBox="1"/>
          <p:nvPr/>
        </p:nvSpPr>
        <p:spPr>
          <a:xfrm>
            <a:off x="5089564" y="3175342"/>
            <a:ext cx="1040670" cy="261610"/>
          </a:xfrm>
          <a:prstGeom prst="rect">
            <a:avLst/>
          </a:prstGeom>
          <a:noFill/>
        </p:spPr>
        <p:txBody>
          <a:bodyPr wrap="none" rtlCol="0">
            <a:spAutoFit/>
          </a:bodyPr>
          <a:lstStyle/>
          <a:p>
            <a:r>
              <a:rPr lang="fr-FR" sz="1100" dirty="0" smtClean="0"/>
              <a:t>D1-2 – 7 </a:t>
            </a:r>
            <a:r>
              <a:rPr lang="fr-FR" sz="1100" dirty="0" err="1" smtClean="0"/>
              <a:t>y.o</a:t>
            </a:r>
            <a:r>
              <a:rPr lang="fr-FR" sz="1100" dirty="0" smtClean="0"/>
              <a:t>. </a:t>
            </a:r>
            <a:endParaRPr lang="fr-FR" sz="1100" dirty="0"/>
          </a:p>
        </p:txBody>
      </p:sp>
      <p:sp>
        <p:nvSpPr>
          <p:cNvPr id="19" name="ZoneTexte 18"/>
          <p:cNvSpPr txBox="1"/>
          <p:nvPr/>
        </p:nvSpPr>
        <p:spPr>
          <a:xfrm>
            <a:off x="7637525" y="3239909"/>
            <a:ext cx="1079142" cy="261610"/>
          </a:xfrm>
          <a:prstGeom prst="rect">
            <a:avLst/>
          </a:prstGeom>
          <a:noFill/>
        </p:spPr>
        <p:txBody>
          <a:bodyPr wrap="none" rtlCol="0">
            <a:spAutoFit/>
          </a:bodyPr>
          <a:lstStyle/>
          <a:p>
            <a:r>
              <a:rPr lang="fr-FR" sz="1100" dirty="0" smtClean="0"/>
              <a:t>D7-8 – 7 </a:t>
            </a:r>
            <a:r>
              <a:rPr lang="fr-FR" sz="1100" dirty="0" err="1" smtClean="0"/>
              <a:t>y.o</a:t>
            </a:r>
            <a:r>
              <a:rPr lang="fr-FR" sz="1100" dirty="0" smtClean="0"/>
              <a:t>.  </a:t>
            </a:r>
            <a:endParaRPr lang="fr-FR" sz="1100" dirty="0"/>
          </a:p>
        </p:txBody>
      </p:sp>
      <p:sp>
        <p:nvSpPr>
          <p:cNvPr id="20" name="ZoneTexte 19"/>
          <p:cNvSpPr txBox="1"/>
          <p:nvPr/>
        </p:nvSpPr>
        <p:spPr>
          <a:xfrm>
            <a:off x="5131522" y="5749835"/>
            <a:ext cx="1079142" cy="261610"/>
          </a:xfrm>
          <a:prstGeom prst="rect">
            <a:avLst/>
          </a:prstGeom>
          <a:noFill/>
        </p:spPr>
        <p:txBody>
          <a:bodyPr wrap="none" rtlCol="0">
            <a:spAutoFit/>
          </a:bodyPr>
          <a:lstStyle/>
          <a:p>
            <a:r>
              <a:rPr lang="fr-FR" sz="1100" dirty="0" smtClean="0"/>
              <a:t>D 7-8 – 5 </a:t>
            </a:r>
            <a:r>
              <a:rPr lang="fr-FR" sz="1100" dirty="0" err="1" smtClean="0"/>
              <a:t>y.o</a:t>
            </a:r>
            <a:r>
              <a:rPr lang="fr-FR" sz="1100" dirty="0" smtClean="0"/>
              <a:t>. </a:t>
            </a:r>
            <a:endParaRPr lang="fr-FR" sz="1100" dirty="0"/>
          </a:p>
        </p:txBody>
      </p:sp>
      <p:sp>
        <p:nvSpPr>
          <p:cNvPr id="8" name="Espace réservé du numéro de diapositive 7"/>
          <p:cNvSpPr>
            <a:spLocks noGrp="1"/>
          </p:cNvSpPr>
          <p:nvPr>
            <p:ph type="sldNum" sz="quarter" idx="12"/>
          </p:nvPr>
        </p:nvSpPr>
        <p:spPr/>
        <p:txBody>
          <a:bodyPr/>
          <a:lstStyle/>
          <a:p>
            <a:fld id="{E02E1E6D-4096-47E4-A523-D2B84E5BBB0A}" type="slidenum">
              <a:rPr lang="fr-FR" smtClean="0"/>
              <a:t>15</a:t>
            </a:fld>
            <a:endParaRPr lang="fr-FR"/>
          </a:p>
        </p:txBody>
      </p:sp>
      <p:sp>
        <p:nvSpPr>
          <p:cNvPr id="21" name="Espace réservé du contenu 2"/>
          <p:cNvSpPr txBox="1">
            <a:spLocks/>
          </p:cNvSpPr>
          <p:nvPr/>
        </p:nvSpPr>
        <p:spPr>
          <a:xfrm>
            <a:off x="1043607" y="1742699"/>
            <a:ext cx="6777317" cy="576064"/>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334963" indent="-265113">
              <a:lnSpc>
                <a:spcPct val="99000"/>
              </a:lnSpc>
              <a:spcBef>
                <a:spcPts val="488"/>
              </a:spcBef>
              <a:buClr>
                <a:srgbClr val="94C600"/>
              </a:buClr>
              <a:buFont typeface="Wingdings 2" pitchFamily="16" charset="2"/>
              <a:buChar char=""/>
              <a:tabLst>
                <a:tab pos="334963" algn="l"/>
                <a:tab pos="782638" algn="l"/>
                <a:tab pos="1231900" algn="l"/>
                <a:tab pos="1681163" algn="l"/>
                <a:tab pos="2130425" algn="l"/>
                <a:tab pos="2579688" algn="l"/>
                <a:tab pos="3028950" algn="l"/>
                <a:tab pos="3478213" algn="l"/>
                <a:tab pos="3927475" algn="l"/>
                <a:tab pos="4376738" algn="l"/>
                <a:tab pos="4826000" algn="l"/>
                <a:tab pos="5275263" algn="l"/>
                <a:tab pos="5724525" algn="l"/>
                <a:tab pos="6173788" algn="l"/>
                <a:tab pos="6623050" algn="l"/>
                <a:tab pos="7072313" algn="l"/>
                <a:tab pos="7521575" algn="l"/>
                <a:tab pos="7970838" algn="l"/>
                <a:tab pos="8420100" algn="l"/>
                <a:tab pos="8869363" algn="l"/>
                <a:tab pos="9318625" algn="l"/>
              </a:tabLst>
            </a:pPr>
            <a:r>
              <a:rPr lang="fr-FR" sz="2000" dirty="0">
                <a:solidFill>
                  <a:srgbClr val="3E3D2D"/>
                </a:solidFill>
                <a:latin typeface="Century Gothic" charset="0"/>
              </a:rPr>
              <a:t>3 types of </a:t>
            </a:r>
            <a:r>
              <a:rPr lang="fr-FR" sz="2000" b="1" dirty="0" err="1">
                <a:solidFill>
                  <a:srgbClr val="3E3D2D"/>
                </a:solidFill>
                <a:latin typeface="Century Gothic" charset="0"/>
              </a:rPr>
              <a:t>symbolic</a:t>
            </a:r>
            <a:r>
              <a:rPr lang="fr-FR" sz="2000" b="1" dirty="0">
                <a:solidFill>
                  <a:srgbClr val="3E3D2D"/>
                </a:solidFill>
                <a:latin typeface="Century Gothic" charset="0"/>
              </a:rPr>
              <a:t> uses of</a:t>
            </a:r>
            <a:r>
              <a:rPr lang="fr-FR" sz="2000" dirty="0">
                <a:solidFill>
                  <a:srgbClr val="3E3D2D"/>
                </a:solidFill>
                <a:latin typeface="Century Gothic" charset="0"/>
              </a:rPr>
              <a:t> </a:t>
            </a:r>
            <a:r>
              <a:rPr lang="fr-FR" sz="2000" b="1" dirty="0" err="1">
                <a:solidFill>
                  <a:srgbClr val="3E3D2D"/>
                </a:solidFill>
                <a:latin typeface="Century Gothic" charset="0"/>
              </a:rPr>
              <a:t>objects</a:t>
            </a:r>
            <a:r>
              <a:rPr lang="fr-FR" sz="2000" dirty="0">
                <a:solidFill>
                  <a:srgbClr val="3E3D2D"/>
                </a:solidFill>
                <a:latin typeface="Century Gothic" charset="0"/>
              </a:rPr>
              <a:t> in</a:t>
            </a:r>
            <a:r>
              <a:rPr lang="fr-FR" sz="2000" b="1" dirty="0">
                <a:solidFill>
                  <a:srgbClr val="3E3D2D"/>
                </a:solidFill>
                <a:latin typeface="Century Gothic" charset="0"/>
              </a:rPr>
              <a:t> '</a:t>
            </a:r>
            <a:r>
              <a:rPr lang="fr-FR" sz="2000" b="1" dirty="0" err="1">
                <a:solidFill>
                  <a:srgbClr val="3E3D2D"/>
                </a:solidFill>
                <a:latin typeface="Century Gothic" charset="0"/>
              </a:rPr>
              <a:t>meal</a:t>
            </a:r>
            <a:r>
              <a:rPr lang="fr-FR" sz="2000" b="1" dirty="0">
                <a:solidFill>
                  <a:srgbClr val="3E3D2D"/>
                </a:solidFill>
                <a:latin typeface="Century Gothic" charset="0"/>
              </a:rPr>
              <a:t> </a:t>
            </a:r>
            <a:r>
              <a:rPr lang="fr-FR" sz="2000" b="1" dirty="0" err="1">
                <a:solidFill>
                  <a:srgbClr val="3E3D2D"/>
                </a:solidFill>
                <a:latin typeface="Century Gothic" charset="0"/>
              </a:rPr>
              <a:t>play</a:t>
            </a:r>
            <a:r>
              <a:rPr lang="fr-FR" sz="2000" b="1" dirty="0">
                <a:solidFill>
                  <a:srgbClr val="3E3D2D"/>
                </a:solidFill>
                <a:latin typeface="Century Gothic" charset="0"/>
              </a:rPr>
              <a:t>'</a:t>
            </a:r>
          </a:p>
        </p:txBody>
      </p:sp>
    </p:spTree>
    <p:extLst>
      <p:ext uri="{BB962C8B-B14F-4D97-AF65-F5344CB8AC3E}">
        <p14:creationId xmlns:p14="http://schemas.microsoft.com/office/powerpoint/2010/main" val="8329653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3608" y="980728"/>
            <a:ext cx="7024744" cy="673144"/>
          </a:xfrm>
        </p:spPr>
        <p:txBody>
          <a:bodyPr>
            <a:normAutofit fontScale="90000"/>
          </a:bodyPr>
          <a:lstStyle/>
          <a:p>
            <a:r>
              <a:rPr lang="fr-FR" dirty="0" smtClean="0"/>
              <a:t>General </a:t>
            </a:r>
            <a:r>
              <a:rPr lang="fr-FR" dirty="0" err="1"/>
              <a:t>R</a:t>
            </a:r>
            <a:r>
              <a:rPr lang="fr-FR" dirty="0" err="1" smtClean="0"/>
              <a:t>esults</a:t>
            </a:r>
            <a:r>
              <a:rPr lang="fr-FR" dirty="0" smtClean="0"/>
              <a:t> : </a:t>
            </a:r>
            <a:br>
              <a:rPr lang="fr-FR" dirty="0" smtClean="0"/>
            </a:br>
            <a:r>
              <a:rPr lang="fr-FR" sz="3100" dirty="0" err="1" smtClean="0"/>
              <a:t>Shared</a:t>
            </a:r>
            <a:r>
              <a:rPr lang="fr-FR" sz="3100" dirty="0" smtClean="0"/>
              <a:t> </a:t>
            </a:r>
            <a:r>
              <a:rPr lang="fr-FR" sz="3100" dirty="0" err="1" smtClean="0"/>
              <a:t>Pretend-Meal</a:t>
            </a:r>
            <a:r>
              <a:rPr lang="fr-FR" sz="3100" dirty="0" smtClean="0"/>
              <a:t> Play</a:t>
            </a:r>
            <a:endParaRPr lang="fr-FR" sz="3100" dirty="0"/>
          </a:p>
        </p:txBody>
      </p:sp>
      <p:sp>
        <p:nvSpPr>
          <p:cNvPr id="4" name="ZoneTexte 3"/>
          <p:cNvSpPr txBox="1"/>
          <p:nvPr/>
        </p:nvSpPr>
        <p:spPr>
          <a:xfrm>
            <a:off x="4716016" y="44624"/>
            <a:ext cx="3456384" cy="400110"/>
          </a:xfrm>
          <a:prstGeom prst="rect">
            <a:avLst/>
          </a:prstGeom>
          <a:noFill/>
        </p:spPr>
        <p:txBody>
          <a:bodyPr wrap="square" rtlCol="0">
            <a:spAutoFit/>
          </a:bodyPr>
          <a:lstStyle/>
          <a:p>
            <a:pPr algn="ctr"/>
            <a:r>
              <a:rPr lang="fr-FR" sz="2000" b="1" dirty="0" err="1" smtClean="0">
                <a:solidFill>
                  <a:schemeClr val="bg1"/>
                </a:solidFill>
              </a:rPr>
              <a:t>Results</a:t>
            </a:r>
            <a:endParaRPr lang="fr-FR" sz="2000" b="1" dirty="0">
              <a:solidFill>
                <a:schemeClr val="bg1"/>
              </a:solidFill>
            </a:endParaRPr>
          </a:p>
        </p:txBody>
      </p:sp>
      <p:graphicFrame>
        <p:nvGraphicFramePr>
          <p:cNvPr id="5" name="Graphique 4"/>
          <p:cNvGraphicFramePr/>
          <p:nvPr>
            <p:extLst>
              <p:ext uri="{D42A27DB-BD31-4B8C-83A1-F6EECF244321}">
                <p14:modId xmlns:p14="http://schemas.microsoft.com/office/powerpoint/2010/main" val="2530466737"/>
              </p:ext>
            </p:extLst>
          </p:nvPr>
        </p:nvGraphicFramePr>
        <p:xfrm>
          <a:off x="1691680" y="1904712"/>
          <a:ext cx="5486400" cy="3200400"/>
        </p:xfrm>
        <a:graphic>
          <a:graphicData uri="http://schemas.openxmlformats.org/drawingml/2006/chart">
            <c:chart xmlns:c="http://schemas.openxmlformats.org/drawingml/2006/chart" xmlns:r="http://schemas.openxmlformats.org/officeDocument/2006/relationships" r:id="rId3"/>
          </a:graphicData>
        </a:graphic>
      </p:graphicFrame>
      <p:sp>
        <p:nvSpPr>
          <p:cNvPr id="6" name="ZoneTexte 5"/>
          <p:cNvSpPr txBox="1"/>
          <p:nvPr/>
        </p:nvSpPr>
        <p:spPr>
          <a:xfrm>
            <a:off x="870251" y="5116542"/>
            <a:ext cx="7587333" cy="369332"/>
          </a:xfrm>
          <a:prstGeom prst="rect">
            <a:avLst/>
          </a:prstGeom>
          <a:noFill/>
        </p:spPr>
        <p:txBody>
          <a:bodyPr wrap="none" rtlCol="0">
            <a:spAutoFit/>
          </a:bodyPr>
          <a:lstStyle/>
          <a:p>
            <a:r>
              <a:rPr lang="fr-FR" dirty="0" err="1" smtClean="0"/>
              <a:t>Number</a:t>
            </a:r>
            <a:r>
              <a:rPr lang="fr-FR" dirty="0" smtClean="0"/>
              <a:t> of </a:t>
            </a:r>
            <a:r>
              <a:rPr lang="fr-FR" dirty="0" err="1" smtClean="0"/>
              <a:t>dyads</a:t>
            </a:r>
            <a:r>
              <a:rPr lang="fr-FR" dirty="0" smtClean="0"/>
              <a:t> </a:t>
            </a:r>
            <a:r>
              <a:rPr lang="fr-FR" dirty="0" err="1" smtClean="0"/>
              <a:t>which</a:t>
            </a:r>
            <a:r>
              <a:rPr lang="fr-FR" dirty="0"/>
              <a:t> </a:t>
            </a:r>
            <a:r>
              <a:rPr lang="fr-FR" dirty="0" err="1" smtClean="0"/>
              <a:t>pretend</a:t>
            </a:r>
            <a:r>
              <a:rPr lang="fr-FR" dirty="0" smtClean="0"/>
              <a:t> to </a:t>
            </a:r>
            <a:r>
              <a:rPr lang="fr-FR" dirty="0" err="1" smtClean="0"/>
              <a:t>prepare</a:t>
            </a:r>
            <a:r>
              <a:rPr lang="fr-FR" dirty="0" smtClean="0"/>
              <a:t> a </a:t>
            </a:r>
            <a:r>
              <a:rPr lang="fr-FR" dirty="0" err="1" smtClean="0"/>
              <a:t>meal</a:t>
            </a:r>
            <a:r>
              <a:rPr lang="fr-FR" dirty="0" smtClean="0"/>
              <a:t> in </a:t>
            </a:r>
            <a:r>
              <a:rPr lang="fr-FR" dirty="0" err="1" smtClean="0"/>
              <a:t>shared</a:t>
            </a:r>
            <a:r>
              <a:rPr lang="fr-FR" dirty="0" smtClean="0"/>
              <a:t> </a:t>
            </a:r>
            <a:r>
              <a:rPr lang="fr-FR" dirty="0" err="1" smtClean="0"/>
              <a:t>play</a:t>
            </a:r>
            <a:endParaRPr lang="fr-FR" dirty="0"/>
          </a:p>
        </p:txBody>
      </p:sp>
      <p:sp>
        <p:nvSpPr>
          <p:cNvPr id="7" name="Espace réservé du numéro de diapositive 6"/>
          <p:cNvSpPr>
            <a:spLocks noGrp="1"/>
          </p:cNvSpPr>
          <p:nvPr>
            <p:ph type="sldNum" sz="quarter" idx="12"/>
          </p:nvPr>
        </p:nvSpPr>
        <p:spPr/>
        <p:txBody>
          <a:bodyPr/>
          <a:lstStyle/>
          <a:p>
            <a:fld id="{E02E1E6D-4096-47E4-A523-D2B84E5BBB0A}" type="slidenum">
              <a:rPr lang="fr-FR" smtClean="0"/>
              <a:t>16</a:t>
            </a:fld>
            <a:endParaRPr lang="fr-FR"/>
          </a:p>
        </p:txBody>
      </p:sp>
    </p:spTree>
    <p:extLst>
      <p:ext uri="{BB962C8B-B14F-4D97-AF65-F5344CB8AC3E}">
        <p14:creationId xmlns:p14="http://schemas.microsoft.com/office/powerpoint/2010/main" val="25049690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re 1"/>
          <p:cNvSpPr>
            <a:spLocks noGrp="1"/>
          </p:cNvSpPr>
          <p:nvPr>
            <p:ph type="title"/>
          </p:nvPr>
        </p:nvSpPr>
        <p:spPr/>
        <p:txBody>
          <a:bodyPr>
            <a:normAutofit fontScale="90000"/>
          </a:bodyPr>
          <a:lstStyle/>
          <a:p>
            <a:r>
              <a:rPr lang="fr-FR" dirty="0" smtClean="0"/>
              <a:t>General </a:t>
            </a:r>
            <a:r>
              <a:rPr lang="fr-FR" dirty="0" err="1"/>
              <a:t>R</a:t>
            </a:r>
            <a:r>
              <a:rPr lang="fr-FR" dirty="0" err="1" smtClean="0"/>
              <a:t>esults</a:t>
            </a:r>
            <a:r>
              <a:rPr lang="fr-FR" dirty="0" smtClean="0"/>
              <a:t> : </a:t>
            </a:r>
            <a:br>
              <a:rPr lang="fr-FR" dirty="0" smtClean="0"/>
            </a:br>
            <a:r>
              <a:rPr lang="fr-FR" sz="3100" dirty="0" smtClean="0"/>
              <a:t>Type of </a:t>
            </a:r>
            <a:r>
              <a:rPr lang="fr-FR" sz="3100" dirty="0" err="1"/>
              <a:t>S</a:t>
            </a:r>
            <a:r>
              <a:rPr lang="fr-FR" sz="3100" dirty="0" err="1" smtClean="0"/>
              <a:t>hared</a:t>
            </a:r>
            <a:r>
              <a:rPr lang="fr-FR" sz="3100" dirty="0" smtClean="0"/>
              <a:t> </a:t>
            </a:r>
            <a:r>
              <a:rPr lang="fr-FR" sz="3100" dirty="0" err="1" smtClean="0"/>
              <a:t>Pretend-Meal</a:t>
            </a:r>
            <a:r>
              <a:rPr lang="fr-FR" sz="3100" dirty="0" smtClean="0"/>
              <a:t> </a:t>
            </a:r>
            <a:r>
              <a:rPr lang="fr-FR" sz="3100" dirty="0"/>
              <a:t>P</a:t>
            </a:r>
            <a:r>
              <a:rPr lang="fr-FR" sz="3100" dirty="0" smtClean="0"/>
              <a:t>lay </a:t>
            </a:r>
            <a:endParaRPr lang="fr-FR" sz="3100" dirty="0"/>
          </a:p>
        </p:txBody>
      </p:sp>
      <p:sp>
        <p:nvSpPr>
          <p:cNvPr id="3" name="Espace réservé du contenu 2"/>
          <p:cNvSpPr>
            <a:spLocks noGrp="1"/>
          </p:cNvSpPr>
          <p:nvPr>
            <p:ph idx="1"/>
          </p:nvPr>
        </p:nvSpPr>
        <p:spPr>
          <a:xfrm>
            <a:off x="1331640" y="2399184"/>
            <a:ext cx="6840760" cy="3600400"/>
          </a:xfrm>
        </p:spPr>
        <p:txBody>
          <a:bodyPr/>
          <a:lstStyle/>
          <a:p>
            <a:pPr marL="68580" indent="0">
              <a:buNone/>
            </a:pPr>
            <a:endParaRPr lang="fr-FR" dirty="0"/>
          </a:p>
          <a:p>
            <a:endParaRPr lang="fr-FR" dirty="0"/>
          </a:p>
        </p:txBody>
      </p:sp>
      <p:sp>
        <p:nvSpPr>
          <p:cNvPr id="4" name="ZoneTexte 3"/>
          <p:cNvSpPr txBox="1"/>
          <p:nvPr/>
        </p:nvSpPr>
        <p:spPr>
          <a:xfrm>
            <a:off x="4716016" y="44624"/>
            <a:ext cx="3456384" cy="400110"/>
          </a:xfrm>
          <a:prstGeom prst="rect">
            <a:avLst/>
          </a:prstGeom>
          <a:noFill/>
        </p:spPr>
        <p:txBody>
          <a:bodyPr wrap="square" rtlCol="0">
            <a:spAutoFit/>
          </a:bodyPr>
          <a:lstStyle/>
          <a:p>
            <a:pPr algn="ctr"/>
            <a:r>
              <a:rPr lang="fr-FR" sz="2000" b="1" dirty="0" err="1" smtClean="0">
                <a:solidFill>
                  <a:schemeClr val="bg1"/>
                </a:solidFill>
              </a:rPr>
              <a:t>Results</a:t>
            </a:r>
            <a:endParaRPr lang="fr-FR" sz="2000" b="1" dirty="0">
              <a:solidFill>
                <a:schemeClr val="bg1"/>
              </a:solidFill>
            </a:endParaRPr>
          </a:p>
        </p:txBody>
      </p:sp>
      <p:graphicFrame>
        <p:nvGraphicFramePr>
          <p:cNvPr id="14" name="Tableau 13"/>
          <p:cNvGraphicFramePr>
            <a:graphicFrameLocks noGrp="1"/>
          </p:cNvGraphicFramePr>
          <p:nvPr>
            <p:extLst>
              <p:ext uri="{D42A27DB-BD31-4B8C-83A1-F6EECF244321}">
                <p14:modId xmlns:p14="http://schemas.microsoft.com/office/powerpoint/2010/main" val="2138357072"/>
              </p:ext>
            </p:extLst>
          </p:nvPr>
        </p:nvGraphicFramePr>
        <p:xfrm>
          <a:off x="1187625" y="2563753"/>
          <a:ext cx="6984775" cy="2979561"/>
        </p:xfrm>
        <a:graphic>
          <a:graphicData uri="http://schemas.openxmlformats.org/drawingml/2006/table">
            <a:tbl>
              <a:tblPr firstRow="1" firstCol="1" bandRow="1">
                <a:tableStyleId>{5C22544A-7EE6-4342-B048-85BDC9FD1C3A}</a:tableStyleId>
              </a:tblPr>
              <a:tblGrid>
                <a:gridCol w="1280693"/>
                <a:gridCol w="1513067"/>
                <a:gridCol w="1382704"/>
                <a:gridCol w="1584176"/>
                <a:gridCol w="1224135"/>
              </a:tblGrid>
              <a:tr h="395171">
                <a:tc>
                  <a:txBody>
                    <a:bodyPr/>
                    <a:lstStyle/>
                    <a:p>
                      <a:pPr indent="450215" algn="ctr">
                        <a:lnSpc>
                          <a:spcPct val="115000"/>
                        </a:lnSpc>
                        <a:spcBef>
                          <a:spcPts val="600"/>
                        </a:spcBef>
                        <a:spcAft>
                          <a:spcPts val="900"/>
                        </a:spcAft>
                      </a:pPr>
                      <a:r>
                        <a:rPr lang="fr-FR" sz="1200" dirty="0">
                          <a:effectLst/>
                        </a:rPr>
                        <a:t> </a:t>
                      </a:r>
                      <a:endParaRPr lang="fr-FR" sz="1100" dirty="0">
                        <a:solidFill>
                          <a:srgbClr val="000000"/>
                        </a:solidFill>
                        <a:effectLst/>
                        <a:latin typeface="Calibri"/>
                        <a:ea typeface="Calibri"/>
                        <a:cs typeface="Times New Roman"/>
                      </a:endParaRPr>
                    </a:p>
                  </a:txBody>
                  <a:tcPr marL="68580" marR="68580" marT="0" marB="0"/>
                </a:tc>
                <a:tc>
                  <a:txBody>
                    <a:bodyPr/>
                    <a:lstStyle/>
                    <a:p>
                      <a:pPr indent="450215" algn="just">
                        <a:lnSpc>
                          <a:spcPct val="115000"/>
                        </a:lnSpc>
                        <a:spcBef>
                          <a:spcPts val="600"/>
                        </a:spcBef>
                        <a:spcAft>
                          <a:spcPts val="900"/>
                        </a:spcAft>
                      </a:pPr>
                      <a:r>
                        <a:rPr lang="fr-FR" sz="1600" b="1" dirty="0" err="1" smtClean="0">
                          <a:solidFill>
                            <a:schemeClr val="lt1"/>
                          </a:solidFill>
                          <a:effectLst/>
                          <a:latin typeface="+mn-lt"/>
                          <a:ea typeface="+mn-ea"/>
                          <a:cs typeface="+mn-cs"/>
                        </a:rPr>
                        <a:t>Feeding</a:t>
                      </a:r>
                      <a:endParaRPr lang="fr-FR" sz="1400" b="1" dirty="0">
                        <a:solidFill>
                          <a:srgbClr val="000000"/>
                        </a:solidFill>
                        <a:effectLst/>
                        <a:latin typeface="Calibri"/>
                        <a:ea typeface="Calibri"/>
                        <a:cs typeface="Times New Roman"/>
                      </a:endParaRPr>
                    </a:p>
                  </a:txBody>
                  <a:tcPr marL="68580" marR="68580" marT="0" marB="0"/>
                </a:tc>
                <a:tc>
                  <a:txBody>
                    <a:bodyPr/>
                    <a:lstStyle/>
                    <a:p>
                      <a:pPr indent="450215" algn="ctr">
                        <a:lnSpc>
                          <a:spcPct val="115000"/>
                        </a:lnSpc>
                        <a:spcBef>
                          <a:spcPts val="600"/>
                        </a:spcBef>
                        <a:spcAft>
                          <a:spcPts val="900"/>
                        </a:spcAft>
                      </a:pPr>
                      <a:r>
                        <a:rPr lang="fr-FR" sz="1600" b="1" dirty="0" smtClean="0">
                          <a:effectLst/>
                        </a:rPr>
                        <a:t>Putting </a:t>
                      </a:r>
                      <a:r>
                        <a:rPr lang="fr-FR" sz="1600" b="1" dirty="0" err="1" smtClean="0">
                          <a:effectLst/>
                        </a:rPr>
                        <a:t>away</a:t>
                      </a:r>
                      <a:endParaRPr lang="fr-FR" sz="1400" b="1" dirty="0">
                        <a:solidFill>
                          <a:srgbClr val="000000"/>
                        </a:solidFill>
                        <a:effectLst/>
                        <a:latin typeface="Calibri"/>
                        <a:ea typeface="Calibri"/>
                        <a:cs typeface="Times New Roman"/>
                      </a:endParaRPr>
                    </a:p>
                  </a:txBody>
                  <a:tcPr marL="68580" marR="68580" marT="0" marB="0"/>
                </a:tc>
                <a:tc>
                  <a:txBody>
                    <a:bodyPr/>
                    <a:lstStyle/>
                    <a:p>
                      <a:pPr indent="450215" algn="just">
                        <a:lnSpc>
                          <a:spcPct val="115000"/>
                        </a:lnSpc>
                        <a:spcBef>
                          <a:spcPts val="600"/>
                        </a:spcBef>
                        <a:spcAft>
                          <a:spcPts val="900"/>
                        </a:spcAft>
                      </a:pPr>
                      <a:r>
                        <a:rPr lang="fr-FR" sz="1600" b="1" dirty="0" smtClean="0">
                          <a:effectLst/>
                        </a:rPr>
                        <a:t>Cooking</a:t>
                      </a:r>
                      <a:endParaRPr lang="fr-FR" sz="1400" b="1" dirty="0">
                        <a:solidFill>
                          <a:srgbClr val="000000"/>
                        </a:solidFill>
                        <a:effectLst/>
                        <a:latin typeface="Calibri"/>
                        <a:ea typeface="Calibri"/>
                        <a:cs typeface="Times New Roman"/>
                      </a:endParaRPr>
                    </a:p>
                  </a:txBody>
                  <a:tcPr marL="68580" marR="68580" marT="0" marB="0"/>
                </a:tc>
                <a:tc>
                  <a:txBody>
                    <a:bodyPr/>
                    <a:lstStyle/>
                    <a:p>
                      <a:pPr indent="450215" algn="just">
                        <a:lnSpc>
                          <a:spcPct val="115000"/>
                        </a:lnSpc>
                        <a:spcBef>
                          <a:spcPts val="600"/>
                        </a:spcBef>
                        <a:spcAft>
                          <a:spcPts val="900"/>
                        </a:spcAft>
                      </a:pPr>
                      <a:r>
                        <a:rPr lang="fr-FR" sz="1600" b="1" dirty="0">
                          <a:effectLst/>
                        </a:rPr>
                        <a:t>Total</a:t>
                      </a:r>
                      <a:endParaRPr lang="fr-FR" sz="1400" b="1" dirty="0">
                        <a:solidFill>
                          <a:srgbClr val="000000"/>
                        </a:solidFill>
                        <a:effectLst/>
                        <a:latin typeface="Calibri"/>
                        <a:ea typeface="Calibri"/>
                        <a:cs typeface="Times New Roman"/>
                      </a:endParaRPr>
                    </a:p>
                  </a:txBody>
                  <a:tcPr marL="68580" marR="68580" marT="0" marB="0"/>
                </a:tc>
              </a:tr>
              <a:tr h="526372">
                <a:tc>
                  <a:txBody>
                    <a:bodyPr/>
                    <a:lstStyle/>
                    <a:p>
                      <a:pPr indent="450215" algn="ctr">
                        <a:lnSpc>
                          <a:spcPct val="115000"/>
                        </a:lnSpc>
                        <a:spcBef>
                          <a:spcPts val="600"/>
                        </a:spcBef>
                        <a:spcAft>
                          <a:spcPts val="900"/>
                        </a:spcAft>
                      </a:pPr>
                      <a:r>
                        <a:rPr lang="fr-FR" sz="1800" dirty="0">
                          <a:effectLst/>
                        </a:rPr>
                        <a:t>3 </a:t>
                      </a:r>
                      <a:r>
                        <a:rPr lang="fr-FR" sz="1800" dirty="0" err="1" smtClean="0">
                          <a:effectLst/>
                        </a:rPr>
                        <a:t>y.o</a:t>
                      </a:r>
                      <a:r>
                        <a:rPr lang="fr-FR" sz="1800" dirty="0" smtClean="0">
                          <a:effectLst/>
                        </a:rPr>
                        <a:t>.</a:t>
                      </a:r>
                      <a:endParaRPr lang="fr-FR" sz="1800" dirty="0">
                        <a:solidFill>
                          <a:srgbClr val="000000"/>
                        </a:solidFill>
                        <a:effectLst/>
                        <a:latin typeface="Calibri"/>
                        <a:ea typeface="Calibri"/>
                        <a:cs typeface="Times New Roman"/>
                      </a:endParaRPr>
                    </a:p>
                  </a:txBody>
                  <a:tcPr marL="68580" marR="68580" marT="0" marB="0"/>
                </a:tc>
                <a:tc>
                  <a:txBody>
                    <a:bodyPr/>
                    <a:lstStyle/>
                    <a:p>
                      <a:pPr indent="450215" algn="just">
                        <a:lnSpc>
                          <a:spcPct val="115000"/>
                        </a:lnSpc>
                        <a:spcBef>
                          <a:spcPts val="600"/>
                        </a:spcBef>
                        <a:spcAft>
                          <a:spcPts val="900"/>
                        </a:spcAft>
                      </a:pPr>
                      <a:r>
                        <a:rPr lang="fr-FR" sz="1800" b="1" dirty="0">
                          <a:solidFill>
                            <a:schemeClr val="tx1"/>
                          </a:solidFill>
                          <a:effectLst/>
                        </a:rPr>
                        <a:t>6</a:t>
                      </a:r>
                      <a:endParaRPr lang="fr-FR" sz="1800" b="1" dirty="0">
                        <a:solidFill>
                          <a:schemeClr val="tx1"/>
                        </a:solidFill>
                        <a:effectLst/>
                        <a:latin typeface="Calibri"/>
                        <a:ea typeface="Calibri"/>
                        <a:cs typeface="Times New Roman"/>
                      </a:endParaRPr>
                    </a:p>
                  </a:txBody>
                  <a:tcPr marL="68580" marR="68580" marT="0" marB="0"/>
                </a:tc>
                <a:tc>
                  <a:txBody>
                    <a:bodyPr/>
                    <a:lstStyle/>
                    <a:p>
                      <a:pPr indent="450215" algn="just">
                        <a:lnSpc>
                          <a:spcPct val="115000"/>
                        </a:lnSpc>
                        <a:spcBef>
                          <a:spcPts val="600"/>
                        </a:spcBef>
                        <a:spcAft>
                          <a:spcPts val="900"/>
                        </a:spcAft>
                      </a:pPr>
                      <a:r>
                        <a:rPr lang="fr-FR" sz="1800" b="1">
                          <a:effectLst/>
                        </a:rPr>
                        <a:t>2</a:t>
                      </a:r>
                      <a:endParaRPr lang="fr-FR" sz="1800" b="1">
                        <a:solidFill>
                          <a:srgbClr val="000000"/>
                        </a:solidFill>
                        <a:effectLst/>
                        <a:latin typeface="Calibri"/>
                        <a:ea typeface="Calibri"/>
                        <a:cs typeface="Times New Roman"/>
                      </a:endParaRPr>
                    </a:p>
                  </a:txBody>
                  <a:tcPr marL="68580" marR="68580" marT="0" marB="0"/>
                </a:tc>
                <a:tc>
                  <a:txBody>
                    <a:bodyPr/>
                    <a:lstStyle/>
                    <a:p>
                      <a:pPr indent="450215" algn="just">
                        <a:lnSpc>
                          <a:spcPct val="115000"/>
                        </a:lnSpc>
                        <a:spcBef>
                          <a:spcPts val="600"/>
                        </a:spcBef>
                        <a:spcAft>
                          <a:spcPts val="900"/>
                        </a:spcAft>
                      </a:pPr>
                      <a:r>
                        <a:rPr lang="fr-FR" sz="1800" b="1" dirty="0">
                          <a:effectLst/>
                        </a:rPr>
                        <a:t>0</a:t>
                      </a:r>
                      <a:endParaRPr lang="fr-FR" sz="1800" b="1" dirty="0">
                        <a:solidFill>
                          <a:srgbClr val="000000"/>
                        </a:solidFill>
                        <a:effectLst/>
                        <a:latin typeface="Calibri"/>
                        <a:ea typeface="Calibri"/>
                        <a:cs typeface="Times New Roman"/>
                      </a:endParaRPr>
                    </a:p>
                  </a:txBody>
                  <a:tcPr marL="68580" marR="68580" marT="0" marB="0"/>
                </a:tc>
                <a:tc>
                  <a:txBody>
                    <a:bodyPr/>
                    <a:lstStyle/>
                    <a:p>
                      <a:pPr indent="450215" algn="just">
                        <a:lnSpc>
                          <a:spcPct val="115000"/>
                        </a:lnSpc>
                        <a:spcBef>
                          <a:spcPts val="600"/>
                        </a:spcBef>
                        <a:spcAft>
                          <a:spcPts val="900"/>
                        </a:spcAft>
                      </a:pPr>
                      <a:r>
                        <a:rPr lang="fr-FR" sz="1100" dirty="0">
                          <a:effectLst/>
                        </a:rPr>
                        <a:t>N = 8</a:t>
                      </a:r>
                      <a:endParaRPr lang="fr-FR" sz="1100" dirty="0">
                        <a:solidFill>
                          <a:srgbClr val="000000"/>
                        </a:solidFill>
                        <a:effectLst/>
                        <a:latin typeface="Calibri"/>
                        <a:ea typeface="Calibri"/>
                        <a:cs typeface="Times New Roman"/>
                      </a:endParaRPr>
                    </a:p>
                  </a:txBody>
                  <a:tcPr marL="68580" marR="68580" marT="0" marB="0"/>
                </a:tc>
              </a:tr>
              <a:tr h="494452">
                <a:tc>
                  <a:txBody>
                    <a:bodyPr/>
                    <a:lstStyle/>
                    <a:p>
                      <a:pPr indent="450215" algn="ctr">
                        <a:lnSpc>
                          <a:spcPct val="115000"/>
                        </a:lnSpc>
                        <a:spcBef>
                          <a:spcPts val="600"/>
                        </a:spcBef>
                        <a:spcAft>
                          <a:spcPts val="900"/>
                        </a:spcAft>
                      </a:pPr>
                      <a:r>
                        <a:rPr lang="fr-FR" sz="1800" dirty="0">
                          <a:effectLst/>
                        </a:rPr>
                        <a:t>4 </a:t>
                      </a:r>
                      <a:r>
                        <a:rPr lang="fr-FR" sz="1800" dirty="0" err="1" smtClean="0">
                          <a:effectLst/>
                        </a:rPr>
                        <a:t>y.o</a:t>
                      </a:r>
                      <a:r>
                        <a:rPr lang="fr-FR" sz="1800" dirty="0" smtClean="0">
                          <a:effectLst/>
                        </a:rPr>
                        <a:t>.</a:t>
                      </a:r>
                      <a:endParaRPr lang="fr-FR" sz="1800" dirty="0">
                        <a:solidFill>
                          <a:srgbClr val="000000"/>
                        </a:solidFill>
                        <a:effectLst/>
                        <a:latin typeface="Calibri"/>
                        <a:ea typeface="Calibri"/>
                        <a:cs typeface="Times New Roman"/>
                      </a:endParaRPr>
                    </a:p>
                  </a:txBody>
                  <a:tcPr marL="68580" marR="68580" marT="0" marB="0"/>
                </a:tc>
                <a:tc>
                  <a:txBody>
                    <a:bodyPr/>
                    <a:lstStyle/>
                    <a:p>
                      <a:pPr indent="450215" algn="just">
                        <a:lnSpc>
                          <a:spcPct val="115000"/>
                        </a:lnSpc>
                        <a:spcBef>
                          <a:spcPts val="600"/>
                        </a:spcBef>
                        <a:spcAft>
                          <a:spcPts val="900"/>
                        </a:spcAft>
                      </a:pPr>
                      <a:r>
                        <a:rPr lang="fr-FR" sz="1800" b="1" dirty="0">
                          <a:effectLst/>
                        </a:rPr>
                        <a:t>3</a:t>
                      </a:r>
                      <a:endParaRPr lang="fr-FR" sz="1800" b="1" dirty="0">
                        <a:solidFill>
                          <a:srgbClr val="000000"/>
                        </a:solidFill>
                        <a:effectLst/>
                        <a:latin typeface="Calibri"/>
                        <a:ea typeface="Calibri"/>
                        <a:cs typeface="Times New Roman"/>
                      </a:endParaRPr>
                    </a:p>
                  </a:txBody>
                  <a:tcPr marL="68580" marR="68580" marT="0" marB="0"/>
                </a:tc>
                <a:tc>
                  <a:txBody>
                    <a:bodyPr/>
                    <a:lstStyle/>
                    <a:p>
                      <a:pPr indent="450215" algn="just">
                        <a:lnSpc>
                          <a:spcPct val="115000"/>
                        </a:lnSpc>
                        <a:spcBef>
                          <a:spcPts val="600"/>
                        </a:spcBef>
                        <a:spcAft>
                          <a:spcPts val="900"/>
                        </a:spcAft>
                      </a:pPr>
                      <a:r>
                        <a:rPr lang="fr-FR" sz="1800" b="1" dirty="0">
                          <a:effectLst/>
                        </a:rPr>
                        <a:t>1</a:t>
                      </a:r>
                      <a:endParaRPr lang="fr-FR" sz="1800" b="1" dirty="0">
                        <a:solidFill>
                          <a:srgbClr val="000000"/>
                        </a:solidFill>
                        <a:effectLst/>
                        <a:latin typeface="Calibri"/>
                        <a:ea typeface="Calibri"/>
                        <a:cs typeface="Times New Roman"/>
                      </a:endParaRPr>
                    </a:p>
                  </a:txBody>
                  <a:tcPr marL="68580" marR="68580" marT="0" marB="0"/>
                </a:tc>
                <a:tc>
                  <a:txBody>
                    <a:bodyPr/>
                    <a:lstStyle/>
                    <a:p>
                      <a:pPr indent="450215" algn="just">
                        <a:lnSpc>
                          <a:spcPct val="115000"/>
                        </a:lnSpc>
                        <a:spcBef>
                          <a:spcPts val="600"/>
                        </a:spcBef>
                        <a:spcAft>
                          <a:spcPts val="900"/>
                        </a:spcAft>
                      </a:pPr>
                      <a:r>
                        <a:rPr lang="fr-FR" sz="1800" b="1" dirty="0">
                          <a:effectLst/>
                        </a:rPr>
                        <a:t>3</a:t>
                      </a:r>
                      <a:endParaRPr lang="fr-FR" sz="1800" b="1" dirty="0">
                        <a:solidFill>
                          <a:srgbClr val="000000"/>
                        </a:solidFill>
                        <a:effectLst/>
                        <a:latin typeface="Calibri"/>
                        <a:ea typeface="Calibri"/>
                        <a:cs typeface="Times New Roman"/>
                      </a:endParaRPr>
                    </a:p>
                  </a:txBody>
                  <a:tcPr marL="68580" marR="68580" marT="0" marB="0"/>
                </a:tc>
                <a:tc>
                  <a:txBody>
                    <a:bodyPr/>
                    <a:lstStyle/>
                    <a:p>
                      <a:pPr indent="450215" algn="just">
                        <a:lnSpc>
                          <a:spcPct val="115000"/>
                        </a:lnSpc>
                        <a:spcBef>
                          <a:spcPts val="600"/>
                        </a:spcBef>
                        <a:spcAft>
                          <a:spcPts val="900"/>
                        </a:spcAft>
                      </a:pPr>
                      <a:r>
                        <a:rPr lang="fr-FR" sz="1100" dirty="0">
                          <a:effectLst/>
                        </a:rPr>
                        <a:t>N = 7</a:t>
                      </a:r>
                      <a:endParaRPr lang="fr-FR" sz="1100" dirty="0">
                        <a:solidFill>
                          <a:srgbClr val="000000"/>
                        </a:solidFill>
                        <a:effectLst/>
                        <a:latin typeface="Calibri"/>
                        <a:ea typeface="Calibri"/>
                        <a:cs typeface="Times New Roman"/>
                      </a:endParaRPr>
                    </a:p>
                  </a:txBody>
                  <a:tcPr marL="68580" marR="68580" marT="0" marB="0"/>
                </a:tc>
              </a:tr>
              <a:tr h="528221">
                <a:tc>
                  <a:txBody>
                    <a:bodyPr/>
                    <a:lstStyle/>
                    <a:p>
                      <a:pPr indent="450215" algn="ctr">
                        <a:lnSpc>
                          <a:spcPct val="115000"/>
                        </a:lnSpc>
                        <a:spcBef>
                          <a:spcPts val="600"/>
                        </a:spcBef>
                        <a:spcAft>
                          <a:spcPts val="900"/>
                        </a:spcAft>
                      </a:pPr>
                      <a:r>
                        <a:rPr lang="fr-FR" sz="1800" dirty="0">
                          <a:effectLst/>
                        </a:rPr>
                        <a:t>5 </a:t>
                      </a:r>
                      <a:r>
                        <a:rPr lang="fr-FR" sz="1800" dirty="0" err="1" smtClean="0">
                          <a:effectLst/>
                        </a:rPr>
                        <a:t>y.o</a:t>
                      </a:r>
                      <a:r>
                        <a:rPr lang="fr-FR" sz="1800" dirty="0" smtClean="0">
                          <a:effectLst/>
                        </a:rPr>
                        <a:t>.</a:t>
                      </a:r>
                      <a:endParaRPr lang="fr-FR" sz="1800" dirty="0">
                        <a:solidFill>
                          <a:srgbClr val="000000"/>
                        </a:solidFill>
                        <a:effectLst/>
                        <a:latin typeface="Calibri"/>
                        <a:ea typeface="Calibri"/>
                        <a:cs typeface="Times New Roman"/>
                      </a:endParaRPr>
                    </a:p>
                  </a:txBody>
                  <a:tcPr marL="68580" marR="68580" marT="0" marB="0"/>
                </a:tc>
                <a:tc>
                  <a:txBody>
                    <a:bodyPr/>
                    <a:lstStyle/>
                    <a:p>
                      <a:pPr indent="450215" algn="just">
                        <a:lnSpc>
                          <a:spcPct val="115000"/>
                        </a:lnSpc>
                        <a:spcBef>
                          <a:spcPts val="600"/>
                        </a:spcBef>
                        <a:spcAft>
                          <a:spcPts val="900"/>
                        </a:spcAft>
                      </a:pPr>
                      <a:r>
                        <a:rPr lang="fr-FR" sz="1800" b="1" dirty="0">
                          <a:effectLst/>
                        </a:rPr>
                        <a:t>2</a:t>
                      </a:r>
                      <a:endParaRPr lang="fr-FR" sz="1800" b="1" dirty="0">
                        <a:solidFill>
                          <a:srgbClr val="000000"/>
                        </a:solidFill>
                        <a:effectLst/>
                        <a:latin typeface="Calibri"/>
                        <a:ea typeface="Calibri"/>
                        <a:cs typeface="Times New Roman"/>
                      </a:endParaRPr>
                    </a:p>
                  </a:txBody>
                  <a:tcPr marL="68580" marR="68580" marT="0" marB="0"/>
                </a:tc>
                <a:tc>
                  <a:txBody>
                    <a:bodyPr/>
                    <a:lstStyle/>
                    <a:p>
                      <a:pPr indent="450215" algn="just">
                        <a:lnSpc>
                          <a:spcPct val="115000"/>
                        </a:lnSpc>
                        <a:spcBef>
                          <a:spcPts val="600"/>
                        </a:spcBef>
                        <a:spcAft>
                          <a:spcPts val="900"/>
                        </a:spcAft>
                      </a:pPr>
                      <a:r>
                        <a:rPr lang="fr-FR" sz="1800" b="1" dirty="0">
                          <a:effectLst/>
                        </a:rPr>
                        <a:t>4</a:t>
                      </a:r>
                      <a:endParaRPr lang="fr-FR" sz="1800" b="1" dirty="0">
                        <a:solidFill>
                          <a:srgbClr val="000000"/>
                        </a:solidFill>
                        <a:effectLst/>
                        <a:latin typeface="Calibri"/>
                        <a:ea typeface="Calibri"/>
                        <a:cs typeface="Times New Roman"/>
                      </a:endParaRPr>
                    </a:p>
                  </a:txBody>
                  <a:tcPr marL="68580" marR="68580" marT="0" marB="0"/>
                </a:tc>
                <a:tc>
                  <a:txBody>
                    <a:bodyPr/>
                    <a:lstStyle/>
                    <a:p>
                      <a:pPr indent="450215" algn="just">
                        <a:lnSpc>
                          <a:spcPct val="115000"/>
                        </a:lnSpc>
                        <a:spcBef>
                          <a:spcPts val="600"/>
                        </a:spcBef>
                        <a:spcAft>
                          <a:spcPts val="900"/>
                        </a:spcAft>
                      </a:pPr>
                      <a:r>
                        <a:rPr lang="fr-FR" sz="1800" b="1" dirty="0">
                          <a:effectLst/>
                        </a:rPr>
                        <a:t>5</a:t>
                      </a:r>
                      <a:endParaRPr lang="fr-FR" sz="1800" b="1" dirty="0">
                        <a:solidFill>
                          <a:srgbClr val="000000"/>
                        </a:solidFill>
                        <a:effectLst/>
                        <a:latin typeface="Calibri"/>
                        <a:ea typeface="Calibri"/>
                        <a:cs typeface="Times New Roman"/>
                      </a:endParaRPr>
                    </a:p>
                  </a:txBody>
                  <a:tcPr marL="68580" marR="68580" marT="0" marB="0"/>
                </a:tc>
                <a:tc>
                  <a:txBody>
                    <a:bodyPr/>
                    <a:lstStyle/>
                    <a:p>
                      <a:pPr indent="450215" algn="just">
                        <a:lnSpc>
                          <a:spcPct val="115000"/>
                        </a:lnSpc>
                        <a:spcBef>
                          <a:spcPts val="600"/>
                        </a:spcBef>
                        <a:spcAft>
                          <a:spcPts val="900"/>
                        </a:spcAft>
                      </a:pPr>
                      <a:r>
                        <a:rPr lang="fr-FR" sz="1100" dirty="0">
                          <a:effectLst/>
                        </a:rPr>
                        <a:t>N = 11</a:t>
                      </a:r>
                      <a:endParaRPr lang="fr-FR" sz="1100" dirty="0">
                        <a:solidFill>
                          <a:srgbClr val="000000"/>
                        </a:solidFill>
                        <a:effectLst/>
                        <a:latin typeface="Calibri"/>
                        <a:ea typeface="Calibri"/>
                        <a:cs typeface="Times New Roman"/>
                      </a:endParaRPr>
                    </a:p>
                  </a:txBody>
                  <a:tcPr marL="68580" marR="68580" marT="0" marB="0"/>
                </a:tc>
              </a:tr>
              <a:tr h="502659">
                <a:tc>
                  <a:txBody>
                    <a:bodyPr/>
                    <a:lstStyle/>
                    <a:p>
                      <a:pPr indent="450215" algn="ctr">
                        <a:lnSpc>
                          <a:spcPct val="115000"/>
                        </a:lnSpc>
                        <a:spcBef>
                          <a:spcPts val="600"/>
                        </a:spcBef>
                        <a:spcAft>
                          <a:spcPts val="900"/>
                        </a:spcAft>
                      </a:pPr>
                      <a:r>
                        <a:rPr lang="fr-FR" sz="1800" dirty="0">
                          <a:effectLst/>
                        </a:rPr>
                        <a:t>7 </a:t>
                      </a:r>
                      <a:r>
                        <a:rPr lang="fr-FR" sz="1800" dirty="0" err="1" smtClean="0">
                          <a:effectLst/>
                        </a:rPr>
                        <a:t>y.o</a:t>
                      </a:r>
                      <a:r>
                        <a:rPr lang="fr-FR" sz="1800" dirty="0" smtClean="0">
                          <a:effectLst/>
                        </a:rPr>
                        <a:t>.</a:t>
                      </a:r>
                      <a:endParaRPr lang="fr-FR" sz="1800" dirty="0">
                        <a:solidFill>
                          <a:srgbClr val="000000"/>
                        </a:solidFill>
                        <a:effectLst/>
                        <a:latin typeface="Calibri"/>
                        <a:ea typeface="Calibri"/>
                        <a:cs typeface="Times New Roman"/>
                      </a:endParaRPr>
                    </a:p>
                  </a:txBody>
                  <a:tcPr marL="68580" marR="68580" marT="0" marB="0"/>
                </a:tc>
                <a:tc>
                  <a:txBody>
                    <a:bodyPr/>
                    <a:lstStyle/>
                    <a:p>
                      <a:pPr indent="450215" algn="just">
                        <a:lnSpc>
                          <a:spcPct val="115000"/>
                        </a:lnSpc>
                        <a:spcBef>
                          <a:spcPts val="600"/>
                        </a:spcBef>
                        <a:spcAft>
                          <a:spcPts val="900"/>
                        </a:spcAft>
                      </a:pPr>
                      <a:r>
                        <a:rPr lang="fr-FR" sz="1800" b="1" dirty="0">
                          <a:effectLst/>
                        </a:rPr>
                        <a:t>1</a:t>
                      </a:r>
                      <a:endParaRPr lang="fr-FR" sz="1800" b="1" dirty="0">
                        <a:solidFill>
                          <a:srgbClr val="000000"/>
                        </a:solidFill>
                        <a:effectLst/>
                        <a:latin typeface="Calibri"/>
                        <a:ea typeface="Calibri"/>
                        <a:cs typeface="Times New Roman"/>
                      </a:endParaRPr>
                    </a:p>
                  </a:txBody>
                  <a:tcPr marL="68580" marR="68580" marT="0" marB="0"/>
                </a:tc>
                <a:tc>
                  <a:txBody>
                    <a:bodyPr/>
                    <a:lstStyle/>
                    <a:p>
                      <a:pPr indent="450215" algn="just">
                        <a:lnSpc>
                          <a:spcPct val="115000"/>
                        </a:lnSpc>
                        <a:spcBef>
                          <a:spcPts val="600"/>
                        </a:spcBef>
                        <a:spcAft>
                          <a:spcPts val="900"/>
                        </a:spcAft>
                      </a:pPr>
                      <a:r>
                        <a:rPr lang="fr-FR" sz="1800" b="1" dirty="0">
                          <a:effectLst/>
                        </a:rPr>
                        <a:t>1</a:t>
                      </a:r>
                      <a:endParaRPr lang="fr-FR" sz="1800" b="1" dirty="0">
                        <a:solidFill>
                          <a:srgbClr val="000000"/>
                        </a:solidFill>
                        <a:effectLst/>
                        <a:latin typeface="Calibri"/>
                        <a:ea typeface="Calibri"/>
                        <a:cs typeface="Times New Roman"/>
                      </a:endParaRPr>
                    </a:p>
                  </a:txBody>
                  <a:tcPr marL="68580" marR="68580" marT="0" marB="0"/>
                </a:tc>
                <a:tc>
                  <a:txBody>
                    <a:bodyPr/>
                    <a:lstStyle/>
                    <a:p>
                      <a:pPr indent="450215" algn="just">
                        <a:lnSpc>
                          <a:spcPct val="115000"/>
                        </a:lnSpc>
                        <a:spcBef>
                          <a:spcPts val="600"/>
                        </a:spcBef>
                        <a:spcAft>
                          <a:spcPts val="900"/>
                        </a:spcAft>
                      </a:pPr>
                      <a:r>
                        <a:rPr lang="fr-FR" sz="1800" b="1" dirty="0">
                          <a:effectLst/>
                        </a:rPr>
                        <a:t>10</a:t>
                      </a:r>
                      <a:endParaRPr lang="fr-FR" sz="1800" b="1" dirty="0">
                        <a:solidFill>
                          <a:srgbClr val="000000"/>
                        </a:solidFill>
                        <a:effectLst/>
                        <a:latin typeface="Calibri"/>
                        <a:ea typeface="Calibri"/>
                        <a:cs typeface="Times New Roman"/>
                      </a:endParaRPr>
                    </a:p>
                  </a:txBody>
                  <a:tcPr marL="68580" marR="68580" marT="0" marB="0"/>
                </a:tc>
                <a:tc>
                  <a:txBody>
                    <a:bodyPr/>
                    <a:lstStyle/>
                    <a:p>
                      <a:pPr indent="450215" algn="just">
                        <a:lnSpc>
                          <a:spcPct val="115000"/>
                        </a:lnSpc>
                        <a:spcBef>
                          <a:spcPts val="600"/>
                        </a:spcBef>
                        <a:spcAft>
                          <a:spcPts val="900"/>
                        </a:spcAft>
                      </a:pPr>
                      <a:r>
                        <a:rPr lang="fr-FR" sz="1100" dirty="0">
                          <a:effectLst/>
                        </a:rPr>
                        <a:t>N = 12</a:t>
                      </a:r>
                      <a:endParaRPr lang="fr-FR" sz="1100" dirty="0">
                        <a:solidFill>
                          <a:srgbClr val="000000"/>
                        </a:solidFill>
                        <a:effectLst/>
                        <a:latin typeface="Calibri"/>
                        <a:ea typeface="Calibri"/>
                        <a:cs typeface="Times New Roman"/>
                      </a:endParaRPr>
                    </a:p>
                  </a:txBody>
                  <a:tcPr marL="68580" marR="68580" marT="0" marB="0"/>
                </a:tc>
              </a:tr>
              <a:tr h="367025">
                <a:tc>
                  <a:txBody>
                    <a:bodyPr/>
                    <a:lstStyle/>
                    <a:p>
                      <a:pPr indent="450215" algn="ctr">
                        <a:lnSpc>
                          <a:spcPct val="115000"/>
                        </a:lnSpc>
                        <a:spcBef>
                          <a:spcPts val="600"/>
                        </a:spcBef>
                        <a:spcAft>
                          <a:spcPts val="900"/>
                        </a:spcAft>
                      </a:pPr>
                      <a:r>
                        <a:rPr lang="fr-FR" sz="1600" dirty="0">
                          <a:effectLst/>
                        </a:rPr>
                        <a:t>Total</a:t>
                      </a:r>
                      <a:endParaRPr lang="fr-FR" sz="1600" dirty="0">
                        <a:solidFill>
                          <a:srgbClr val="000000"/>
                        </a:solidFill>
                        <a:effectLst/>
                        <a:latin typeface="Calibri"/>
                        <a:ea typeface="Calibri"/>
                        <a:cs typeface="Times New Roman"/>
                      </a:endParaRPr>
                    </a:p>
                  </a:txBody>
                  <a:tcPr marL="68580" marR="68580" marT="0" marB="0"/>
                </a:tc>
                <a:tc>
                  <a:txBody>
                    <a:bodyPr/>
                    <a:lstStyle/>
                    <a:p>
                      <a:pPr indent="450215" algn="just">
                        <a:lnSpc>
                          <a:spcPct val="115000"/>
                        </a:lnSpc>
                        <a:spcBef>
                          <a:spcPts val="600"/>
                        </a:spcBef>
                        <a:spcAft>
                          <a:spcPts val="900"/>
                        </a:spcAft>
                      </a:pPr>
                      <a:r>
                        <a:rPr lang="fr-FR" sz="1100" dirty="0">
                          <a:effectLst/>
                        </a:rPr>
                        <a:t>12</a:t>
                      </a:r>
                      <a:endParaRPr lang="fr-FR" sz="1100" dirty="0">
                        <a:solidFill>
                          <a:srgbClr val="000000"/>
                        </a:solidFill>
                        <a:effectLst/>
                        <a:latin typeface="Calibri"/>
                        <a:ea typeface="Calibri"/>
                        <a:cs typeface="Times New Roman"/>
                      </a:endParaRPr>
                    </a:p>
                  </a:txBody>
                  <a:tcPr marL="68580" marR="68580" marT="0" marB="0"/>
                </a:tc>
                <a:tc>
                  <a:txBody>
                    <a:bodyPr/>
                    <a:lstStyle/>
                    <a:p>
                      <a:pPr indent="450215" algn="just">
                        <a:lnSpc>
                          <a:spcPct val="115000"/>
                        </a:lnSpc>
                        <a:spcBef>
                          <a:spcPts val="600"/>
                        </a:spcBef>
                        <a:spcAft>
                          <a:spcPts val="900"/>
                        </a:spcAft>
                      </a:pPr>
                      <a:r>
                        <a:rPr lang="fr-FR" sz="1100" dirty="0">
                          <a:effectLst/>
                        </a:rPr>
                        <a:t>8</a:t>
                      </a:r>
                      <a:endParaRPr lang="fr-FR" sz="1100" dirty="0">
                        <a:solidFill>
                          <a:srgbClr val="000000"/>
                        </a:solidFill>
                        <a:effectLst/>
                        <a:latin typeface="Calibri"/>
                        <a:ea typeface="Calibri"/>
                        <a:cs typeface="Times New Roman"/>
                      </a:endParaRPr>
                    </a:p>
                  </a:txBody>
                  <a:tcPr marL="68580" marR="68580" marT="0" marB="0"/>
                </a:tc>
                <a:tc>
                  <a:txBody>
                    <a:bodyPr/>
                    <a:lstStyle/>
                    <a:p>
                      <a:pPr indent="450215" algn="just">
                        <a:lnSpc>
                          <a:spcPct val="115000"/>
                        </a:lnSpc>
                        <a:spcBef>
                          <a:spcPts val="600"/>
                        </a:spcBef>
                        <a:spcAft>
                          <a:spcPts val="900"/>
                        </a:spcAft>
                      </a:pPr>
                      <a:r>
                        <a:rPr lang="fr-FR" sz="1100" dirty="0">
                          <a:effectLst/>
                        </a:rPr>
                        <a:t>18</a:t>
                      </a:r>
                      <a:endParaRPr lang="fr-FR" sz="1100" dirty="0">
                        <a:solidFill>
                          <a:srgbClr val="000000"/>
                        </a:solidFill>
                        <a:effectLst/>
                        <a:latin typeface="Calibri"/>
                        <a:ea typeface="Calibri"/>
                        <a:cs typeface="Times New Roman"/>
                      </a:endParaRPr>
                    </a:p>
                  </a:txBody>
                  <a:tcPr marL="68580" marR="68580" marT="0" marB="0"/>
                </a:tc>
                <a:tc>
                  <a:txBody>
                    <a:bodyPr/>
                    <a:lstStyle/>
                    <a:p>
                      <a:pPr indent="450215" algn="just">
                        <a:lnSpc>
                          <a:spcPct val="115000"/>
                        </a:lnSpc>
                        <a:spcBef>
                          <a:spcPts val="600"/>
                        </a:spcBef>
                        <a:spcAft>
                          <a:spcPts val="900"/>
                        </a:spcAft>
                      </a:pPr>
                      <a:r>
                        <a:rPr lang="fr-FR" sz="1100" dirty="0">
                          <a:effectLst/>
                        </a:rPr>
                        <a:t>38</a:t>
                      </a:r>
                      <a:endParaRPr lang="fr-FR" sz="1100" dirty="0">
                        <a:solidFill>
                          <a:srgbClr val="000000"/>
                        </a:solidFill>
                        <a:effectLst/>
                        <a:latin typeface="Calibri"/>
                        <a:ea typeface="Calibri"/>
                        <a:cs typeface="Times New Roman"/>
                      </a:endParaRPr>
                    </a:p>
                  </a:txBody>
                  <a:tcPr marL="68580" marR="68580" marT="0" marB="0"/>
                </a:tc>
              </a:tr>
            </a:tbl>
          </a:graphicData>
        </a:graphic>
      </p:graphicFrame>
      <p:sp>
        <p:nvSpPr>
          <p:cNvPr id="22" name="ZoneTexte 21"/>
          <p:cNvSpPr txBox="1"/>
          <p:nvPr/>
        </p:nvSpPr>
        <p:spPr>
          <a:xfrm>
            <a:off x="3547641" y="5857527"/>
            <a:ext cx="1168910" cy="307777"/>
          </a:xfrm>
          <a:prstGeom prst="rect">
            <a:avLst/>
          </a:prstGeom>
          <a:noFill/>
        </p:spPr>
        <p:txBody>
          <a:bodyPr wrap="none" rtlCol="0">
            <a:spAutoFit/>
          </a:bodyPr>
          <a:lstStyle/>
          <a:p>
            <a:r>
              <a:rPr lang="fr-FR" sz="1400" b="1" dirty="0" err="1" smtClean="0">
                <a:solidFill>
                  <a:schemeClr val="accent3"/>
                </a:solidFill>
              </a:rPr>
              <a:t>decreasing</a:t>
            </a:r>
            <a:endParaRPr lang="fr-FR" sz="1400" b="1" dirty="0">
              <a:solidFill>
                <a:schemeClr val="accent3"/>
              </a:solidFill>
            </a:endParaRPr>
          </a:p>
        </p:txBody>
      </p:sp>
      <p:sp>
        <p:nvSpPr>
          <p:cNvPr id="23" name="ZoneTexte 22"/>
          <p:cNvSpPr txBox="1"/>
          <p:nvPr/>
        </p:nvSpPr>
        <p:spPr>
          <a:xfrm>
            <a:off x="6444208" y="5795391"/>
            <a:ext cx="1090363" cy="307777"/>
          </a:xfrm>
          <a:prstGeom prst="rect">
            <a:avLst/>
          </a:prstGeom>
          <a:noFill/>
        </p:spPr>
        <p:txBody>
          <a:bodyPr wrap="none" rtlCol="0">
            <a:spAutoFit/>
          </a:bodyPr>
          <a:lstStyle/>
          <a:p>
            <a:r>
              <a:rPr lang="fr-FR" sz="1400" b="1" dirty="0" err="1" smtClean="0">
                <a:solidFill>
                  <a:schemeClr val="accent3"/>
                </a:solidFill>
              </a:rPr>
              <a:t>increasing</a:t>
            </a:r>
            <a:endParaRPr lang="fr-FR" sz="1400" b="1" dirty="0">
              <a:solidFill>
                <a:schemeClr val="accent3"/>
              </a:solidFill>
            </a:endParaRPr>
          </a:p>
        </p:txBody>
      </p:sp>
      <p:grpSp>
        <p:nvGrpSpPr>
          <p:cNvPr id="29" name="Groupe 28"/>
          <p:cNvGrpSpPr/>
          <p:nvPr/>
        </p:nvGrpSpPr>
        <p:grpSpPr>
          <a:xfrm>
            <a:off x="525885" y="3401762"/>
            <a:ext cx="1124889" cy="1559428"/>
            <a:chOff x="797723" y="3165715"/>
            <a:chExt cx="1124889" cy="1559428"/>
          </a:xfrm>
        </p:grpSpPr>
        <p:sp>
          <p:nvSpPr>
            <p:cNvPr id="25" name="Parenthèse ouvrante 24"/>
            <p:cNvSpPr/>
            <p:nvPr/>
          </p:nvSpPr>
          <p:spPr>
            <a:xfrm>
              <a:off x="1490564" y="3165715"/>
              <a:ext cx="432048" cy="914400"/>
            </a:xfrm>
            <a:prstGeom prst="lef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a:p>
          </p:txBody>
        </p:sp>
        <p:sp>
          <p:nvSpPr>
            <p:cNvPr id="26" name="Parenthèse ouvrante 25"/>
            <p:cNvSpPr/>
            <p:nvPr/>
          </p:nvSpPr>
          <p:spPr>
            <a:xfrm>
              <a:off x="1082874" y="3169002"/>
              <a:ext cx="815380" cy="1556141"/>
            </a:xfrm>
            <a:prstGeom prst="lef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a:p>
          </p:txBody>
        </p:sp>
        <p:sp>
          <p:nvSpPr>
            <p:cNvPr id="27" name="ZoneTexte 26"/>
            <p:cNvSpPr txBox="1"/>
            <p:nvPr/>
          </p:nvSpPr>
          <p:spPr>
            <a:xfrm>
              <a:off x="1193384" y="3396041"/>
              <a:ext cx="282450" cy="369332"/>
            </a:xfrm>
            <a:prstGeom prst="rect">
              <a:avLst/>
            </a:prstGeom>
            <a:noFill/>
          </p:spPr>
          <p:txBody>
            <a:bodyPr wrap="none" rtlCol="0">
              <a:spAutoFit/>
            </a:bodyPr>
            <a:lstStyle/>
            <a:p>
              <a:r>
                <a:rPr lang="fr-FR" dirty="0" smtClean="0"/>
                <a:t>*</a:t>
              </a:r>
              <a:endParaRPr lang="fr-FR" dirty="0"/>
            </a:p>
          </p:txBody>
        </p:sp>
        <p:sp>
          <p:nvSpPr>
            <p:cNvPr id="28" name="ZoneTexte 27"/>
            <p:cNvSpPr txBox="1"/>
            <p:nvPr/>
          </p:nvSpPr>
          <p:spPr>
            <a:xfrm>
              <a:off x="797723" y="3710783"/>
              <a:ext cx="282450" cy="369332"/>
            </a:xfrm>
            <a:prstGeom prst="rect">
              <a:avLst/>
            </a:prstGeom>
            <a:noFill/>
          </p:spPr>
          <p:txBody>
            <a:bodyPr wrap="none" rtlCol="0">
              <a:spAutoFit/>
            </a:bodyPr>
            <a:lstStyle/>
            <a:p>
              <a:r>
                <a:rPr lang="fr-FR" dirty="0" smtClean="0"/>
                <a:t>*</a:t>
              </a:r>
              <a:endParaRPr lang="fr-FR" dirty="0"/>
            </a:p>
          </p:txBody>
        </p:sp>
      </p:grpSp>
      <p:sp>
        <p:nvSpPr>
          <p:cNvPr id="5" name="Espace réservé du numéro de diapositive 4"/>
          <p:cNvSpPr>
            <a:spLocks noGrp="1"/>
          </p:cNvSpPr>
          <p:nvPr>
            <p:ph type="sldNum" sz="quarter" idx="12"/>
          </p:nvPr>
        </p:nvSpPr>
        <p:spPr/>
        <p:txBody>
          <a:bodyPr/>
          <a:lstStyle/>
          <a:p>
            <a:fld id="{E02E1E6D-4096-47E4-A523-D2B84E5BBB0A}" type="slidenum">
              <a:rPr lang="fr-FR" smtClean="0"/>
              <a:t>17</a:t>
            </a:fld>
            <a:endParaRPr lang="fr-FR"/>
          </a:p>
        </p:txBody>
      </p:sp>
      <p:cxnSp>
        <p:nvCxnSpPr>
          <p:cNvPr id="6" name="Connecteur droit avec flèche 5"/>
          <p:cNvCxnSpPr/>
          <p:nvPr/>
        </p:nvCxnSpPr>
        <p:spPr>
          <a:xfrm flipV="1">
            <a:off x="5868144" y="5661248"/>
            <a:ext cx="576064" cy="288032"/>
          </a:xfrm>
          <a:prstGeom prst="straightConnector1">
            <a:avLst/>
          </a:prstGeom>
          <a:ln w="5715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p:nvPr/>
        </p:nvCxnSpPr>
        <p:spPr>
          <a:xfrm>
            <a:off x="2915816" y="5813648"/>
            <a:ext cx="576064" cy="351656"/>
          </a:xfrm>
          <a:prstGeom prst="straightConnector1">
            <a:avLst/>
          </a:prstGeom>
          <a:ln w="57150">
            <a:solidFill>
              <a:schemeClr val="accent3"/>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23171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3608" y="908720"/>
            <a:ext cx="7024744" cy="673144"/>
          </a:xfrm>
        </p:spPr>
        <p:txBody>
          <a:bodyPr>
            <a:normAutofit fontScale="90000"/>
          </a:bodyPr>
          <a:lstStyle/>
          <a:p>
            <a:r>
              <a:rPr lang="fr-FR" dirty="0" err="1" smtClean="0"/>
              <a:t>Complexity</a:t>
            </a:r>
            <a:r>
              <a:rPr lang="fr-FR" dirty="0" smtClean="0"/>
              <a:t> of </a:t>
            </a:r>
            <a:r>
              <a:rPr lang="fr-FR" dirty="0" err="1" smtClean="0"/>
              <a:t>Symbolic</a:t>
            </a:r>
            <a:r>
              <a:rPr lang="fr-FR" dirty="0" smtClean="0"/>
              <a:t> </a:t>
            </a:r>
            <a:r>
              <a:rPr lang="fr-FR" dirty="0"/>
              <a:t>U</a:t>
            </a:r>
            <a:r>
              <a:rPr lang="fr-FR" dirty="0" smtClean="0"/>
              <a:t>ses </a:t>
            </a:r>
            <a:endParaRPr lang="fr-FR" dirty="0"/>
          </a:p>
        </p:txBody>
      </p:sp>
      <p:graphicFrame>
        <p:nvGraphicFramePr>
          <p:cNvPr id="5" name="Graphique 4"/>
          <p:cNvGraphicFramePr/>
          <p:nvPr>
            <p:extLst>
              <p:ext uri="{D42A27DB-BD31-4B8C-83A1-F6EECF244321}">
                <p14:modId xmlns:p14="http://schemas.microsoft.com/office/powerpoint/2010/main" val="2970459824"/>
              </p:ext>
            </p:extLst>
          </p:nvPr>
        </p:nvGraphicFramePr>
        <p:xfrm>
          <a:off x="683568" y="1772816"/>
          <a:ext cx="7848872" cy="4536504"/>
        </p:xfrm>
        <a:graphic>
          <a:graphicData uri="http://schemas.openxmlformats.org/drawingml/2006/chart">
            <c:chart xmlns:c="http://schemas.openxmlformats.org/drawingml/2006/chart" xmlns:r="http://schemas.openxmlformats.org/officeDocument/2006/relationships" r:id="rId3"/>
          </a:graphicData>
        </a:graphic>
      </p:graphicFrame>
      <p:sp>
        <p:nvSpPr>
          <p:cNvPr id="6" name="ZoneTexte 5"/>
          <p:cNvSpPr txBox="1"/>
          <p:nvPr/>
        </p:nvSpPr>
        <p:spPr>
          <a:xfrm>
            <a:off x="4716016" y="44624"/>
            <a:ext cx="3456384" cy="400110"/>
          </a:xfrm>
          <a:prstGeom prst="rect">
            <a:avLst/>
          </a:prstGeom>
          <a:noFill/>
        </p:spPr>
        <p:txBody>
          <a:bodyPr wrap="square" rtlCol="0">
            <a:spAutoFit/>
          </a:bodyPr>
          <a:lstStyle/>
          <a:p>
            <a:pPr algn="ctr"/>
            <a:r>
              <a:rPr lang="fr-FR" sz="2000" b="1" dirty="0" err="1" smtClean="0">
                <a:solidFill>
                  <a:schemeClr val="bg1"/>
                </a:solidFill>
              </a:rPr>
              <a:t>Results</a:t>
            </a:r>
            <a:endParaRPr lang="fr-FR" sz="2000" b="1" dirty="0">
              <a:solidFill>
                <a:schemeClr val="bg1"/>
              </a:solidFill>
            </a:endParaRPr>
          </a:p>
        </p:txBody>
      </p:sp>
      <p:sp>
        <p:nvSpPr>
          <p:cNvPr id="4" name="Espace réservé du numéro de diapositive 3"/>
          <p:cNvSpPr>
            <a:spLocks noGrp="1"/>
          </p:cNvSpPr>
          <p:nvPr>
            <p:ph type="sldNum" sz="quarter" idx="12"/>
          </p:nvPr>
        </p:nvSpPr>
        <p:spPr/>
        <p:txBody>
          <a:bodyPr/>
          <a:lstStyle/>
          <a:p>
            <a:fld id="{E02E1E6D-4096-47E4-A523-D2B84E5BBB0A}" type="slidenum">
              <a:rPr lang="fr-FR" smtClean="0"/>
              <a:t>18</a:t>
            </a:fld>
            <a:endParaRPr lang="fr-FR"/>
          </a:p>
        </p:txBody>
      </p:sp>
      <p:sp>
        <p:nvSpPr>
          <p:cNvPr id="3" name="Ellipse 2"/>
          <p:cNvSpPr/>
          <p:nvPr/>
        </p:nvSpPr>
        <p:spPr>
          <a:xfrm>
            <a:off x="1691680" y="1770348"/>
            <a:ext cx="1368152" cy="3816424"/>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p:cNvSpPr/>
          <p:nvPr/>
        </p:nvSpPr>
        <p:spPr>
          <a:xfrm>
            <a:off x="5148064" y="3573016"/>
            <a:ext cx="1008112" cy="201375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36688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6540" y="764704"/>
            <a:ext cx="7024744" cy="864096"/>
          </a:xfrm>
        </p:spPr>
        <p:txBody>
          <a:bodyPr>
            <a:normAutofit/>
          </a:bodyPr>
          <a:lstStyle/>
          <a:p>
            <a:r>
              <a:rPr lang="fr-FR" sz="3600" dirty="0" err="1" smtClean="0"/>
              <a:t>Effect</a:t>
            </a:r>
            <a:r>
              <a:rPr lang="fr-FR" sz="3600" dirty="0" smtClean="0"/>
              <a:t> of </a:t>
            </a:r>
            <a:r>
              <a:rPr lang="fr-FR" sz="3600" dirty="0"/>
              <a:t>O</a:t>
            </a:r>
            <a:r>
              <a:rPr lang="fr-FR" sz="3600" dirty="0" smtClean="0"/>
              <a:t>bject Type</a:t>
            </a:r>
            <a:endParaRPr lang="fr-FR" sz="3600" dirty="0"/>
          </a:p>
        </p:txBody>
      </p:sp>
      <p:sp>
        <p:nvSpPr>
          <p:cNvPr id="4" name="ZoneTexte 3"/>
          <p:cNvSpPr txBox="1"/>
          <p:nvPr/>
        </p:nvSpPr>
        <p:spPr>
          <a:xfrm>
            <a:off x="4716016" y="44624"/>
            <a:ext cx="3456384" cy="400110"/>
          </a:xfrm>
          <a:prstGeom prst="rect">
            <a:avLst/>
          </a:prstGeom>
          <a:noFill/>
        </p:spPr>
        <p:txBody>
          <a:bodyPr wrap="square" rtlCol="0">
            <a:spAutoFit/>
          </a:bodyPr>
          <a:lstStyle/>
          <a:p>
            <a:pPr algn="ctr"/>
            <a:r>
              <a:rPr lang="fr-FR" sz="2000" b="1" dirty="0" err="1" smtClean="0">
                <a:solidFill>
                  <a:schemeClr val="bg1"/>
                </a:solidFill>
              </a:rPr>
              <a:t>Results</a:t>
            </a:r>
            <a:endParaRPr lang="fr-FR" sz="2000" b="1" dirty="0">
              <a:solidFill>
                <a:schemeClr val="bg1"/>
              </a:solidFill>
            </a:endParaRPr>
          </a:p>
        </p:txBody>
      </p:sp>
      <p:graphicFrame>
        <p:nvGraphicFramePr>
          <p:cNvPr id="5" name="Graphique 4"/>
          <p:cNvGraphicFramePr/>
          <p:nvPr>
            <p:extLst>
              <p:ext uri="{D42A27DB-BD31-4B8C-83A1-F6EECF244321}">
                <p14:modId xmlns:p14="http://schemas.microsoft.com/office/powerpoint/2010/main" val="867622195"/>
              </p:ext>
            </p:extLst>
          </p:nvPr>
        </p:nvGraphicFramePr>
        <p:xfrm>
          <a:off x="827584" y="2060848"/>
          <a:ext cx="7560840" cy="3888432"/>
        </p:xfrm>
        <a:graphic>
          <a:graphicData uri="http://schemas.openxmlformats.org/drawingml/2006/chart">
            <c:chart xmlns:c="http://schemas.openxmlformats.org/drawingml/2006/chart" xmlns:r="http://schemas.openxmlformats.org/officeDocument/2006/relationships" r:id="rId3"/>
          </a:graphicData>
        </a:graphic>
      </p:graphicFrame>
      <p:sp>
        <p:nvSpPr>
          <p:cNvPr id="6" name="Espace réservé du numéro de diapositive 5"/>
          <p:cNvSpPr>
            <a:spLocks noGrp="1"/>
          </p:cNvSpPr>
          <p:nvPr>
            <p:ph type="sldNum" sz="quarter" idx="12"/>
          </p:nvPr>
        </p:nvSpPr>
        <p:spPr/>
        <p:txBody>
          <a:bodyPr/>
          <a:lstStyle/>
          <a:p>
            <a:fld id="{E02E1E6D-4096-47E4-A523-D2B84E5BBB0A}" type="slidenum">
              <a:rPr lang="fr-FR" smtClean="0"/>
              <a:t>19</a:t>
            </a:fld>
            <a:endParaRPr lang="fr-FR"/>
          </a:p>
        </p:txBody>
      </p:sp>
    </p:spTree>
    <p:extLst>
      <p:ext uri="{BB962C8B-B14F-4D97-AF65-F5344CB8AC3E}">
        <p14:creationId xmlns:p14="http://schemas.microsoft.com/office/powerpoint/2010/main" val="38598941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27584" y="1700808"/>
            <a:ext cx="7488832" cy="3508977"/>
          </a:xfrm>
        </p:spPr>
        <p:txBody>
          <a:bodyPr>
            <a:normAutofit fontScale="92500" lnSpcReduction="10000"/>
          </a:bodyPr>
          <a:lstStyle/>
          <a:p>
            <a:pPr marL="68580" indent="0" algn="ctr">
              <a:buNone/>
            </a:pPr>
            <a:r>
              <a:rPr lang="fr-FR" sz="2000" dirty="0" smtClean="0"/>
              <a:t>« </a:t>
            </a:r>
            <a:r>
              <a:rPr lang="fr-FR" sz="2000" dirty="0" err="1" smtClean="0"/>
              <a:t>Vygotski</a:t>
            </a:r>
            <a:r>
              <a:rPr lang="fr-FR" sz="2000" dirty="0" smtClean="0"/>
              <a:t> </a:t>
            </a:r>
            <a:r>
              <a:rPr lang="fr-FR" sz="2000" dirty="0" err="1" smtClean="0"/>
              <a:t>proposed</a:t>
            </a:r>
            <a:r>
              <a:rPr lang="fr-FR" sz="2000" dirty="0" smtClean="0"/>
              <a:t> a </a:t>
            </a:r>
            <a:r>
              <a:rPr lang="fr-FR" sz="2000" b="1" dirty="0" err="1" smtClean="0"/>
              <a:t>developmental</a:t>
            </a:r>
            <a:r>
              <a:rPr lang="fr-FR" sz="2000" b="1" dirty="0" smtClean="0"/>
              <a:t> </a:t>
            </a:r>
            <a:r>
              <a:rPr lang="fr-FR" sz="2000" b="1" dirty="0" err="1" smtClean="0"/>
              <a:t>theory</a:t>
            </a:r>
            <a:r>
              <a:rPr lang="fr-FR" sz="2000" b="1" dirty="0" smtClean="0"/>
              <a:t> of </a:t>
            </a:r>
            <a:r>
              <a:rPr lang="fr-FR" sz="2000" b="1" dirty="0" err="1" smtClean="0"/>
              <a:t>creativity</a:t>
            </a:r>
            <a:r>
              <a:rPr lang="fr-FR" sz="2000" b="1" dirty="0" smtClean="0"/>
              <a:t> </a:t>
            </a:r>
          </a:p>
          <a:p>
            <a:pPr marL="68580" indent="0" algn="ctr">
              <a:buNone/>
            </a:pPr>
            <a:endParaRPr lang="fr-FR" sz="2000" b="1" dirty="0" smtClean="0"/>
          </a:p>
          <a:p>
            <a:pPr marL="68580" indent="0" algn="ctr">
              <a:buNone/>
            </a:pPr>
            <a:r>
              <a:rPr lang="fr-FR" sz="2000" dirty="0" smtClean="0"/>
              <a:t>in </a:t>
            </a:r>
            <a:r>
              <a:rPr lang="fr-FR" sz="2000" dirty="0" err="1" smtClean="0"/>
              <a:t>which</a:t>
            </a:r>
            <a:r>
              <a:rPr lang="fr-FR" sz="2000" dirty="0" smtClean="0"/>
              <a:t> </a:t>
            </a:r>
            <a:r>
              <a:rPr lang="fr-FR" sz="2000" dirty="0" err="1" smtClean="0"/>
              <a:t>creative</a:t>
            </a:r>
            <a:r>
              <a:rPr lang="fr-FR" sz="2000" dirty="0" smtClean="0"/>
              <a:t> imagination </a:t>
            </a:r>
            <a:r>
              <a:rPr lang="fr-FR" sz="2000" dirty="0" err="1" smtClean="0"/>
              <a:t>develops</a:t>
            </a:r>
            <a:r>
              <a:rPr lang="fr-FR" sz="2000" dirty="0" smtClean="0"/>
              <a:t> </a:t>
            </a:r>
          </a:p>
          <a:p>
            <a:pPr marL="68580" indent="0" algn="ctr">
              <a:buNone/>
            </a:pPr>
            <a:endParaRPr lang="fr-FR" sz="2000" dirty="0" smtClean="0"/>
          </a:p>
          <a:p>
            <a:pPr marL="68580" indent="0" algn="ctr">
              <a:buNone/>
            </a:pPr>
            <a:r>
              <a:rPr lang="fr-FR" sz="2000" dirty="0" err="1" smtClean="0"/>
              <a:t>from</a:t>
            </a:r>
            <a:r>
              <a:rPr lang="fr-FR" sz="2000" dirty="0" smtClean="0"/>
              <a:t> </a:t>
            </a:r>
            <a:r>
              <a:rPr lang="fr-FR" sz="2000" dirty="0" err="1" smtClean="0"/>
              <a:t>children’s</a:t>
            </a:r>
            <a:r>
              <a:rPr lang="fr-FR" sz="2000" dirty="0" smtClean="0"/>
              <a:t> </a:t>
            </a:r>
            <a:r>
              <a:rPr lang="fr-FR" sz="2000" dirty="0" err="1" smtClean="0"/>
              <a:t>play</a:t>
            </a:r>
            <a:r>
              <a:rPr lang="fr-FR" sz="2000" dirty="0" smtClean="0"/>
              <a:t> </a:t>
            </a:r>
            <a:r>
              <a:rPr lang="fr-FR" sz="2000" dirty="0" err="1" smtClean="0"/>
              <a:t>activities</a:t>
            </a:r>
            <a:r>
              <a:rPr lang="fr-FR" sz="2000" dirty="0" smtClean="0"/>
              <a:t> - </a:t>
            </a:r>
            <a:r>
              <a:rPr lang="fr-FR" sz="2000" dirty="0" err="1" smtClean="0"/>
              <a:t>object’s</a:t>
            </a:r>
            <a:r>
              <a:rPr lang="fr-FR" sz="2000" dirty="0" smtClean="0"/>
              <a:t> substitution- </a:t>
            </a:r>
          </a:p>
          <a:p>
            <a:pPr marL="68580" indent="0" algn="ctr">
              <a:buNone/>
            </a:pPr>
            <a:endParaRPr lang="fr-FR" sz="2000" dirty="0" smtClean="0"/>
          </a:p>
          <a:p>
            <a:pPr marL="68580" indent="0" algn="ctr">
              <a:buNone/>
            </a:pPr>
            <a:r>
              <a:rPr lang="fr-FR" sz="2000" dirty="0" err="1" smtClean="0"/>
              <a:t>into</a:t>
            </a:r>
            <a:r>
              <a:rPr lang="fr-FR" sz="2000" dirty="0" smtClean="0"/>
              <a:t> a </a:t>
            </a:r>
            <a:r>
              <a:rPr lang="fr-FR" sz="2000" b="1" dirty="0" err="1" smtClean="0"/>
              <a:t>higher</a:t>
            </a:r>
            <a:r>
              <a:rPr lang="fr-FR" sz="2000" b="1" dirty="0" smtClean="0"/>
              <a:t> mental </a:t>
            </a:r>
            <a:r>
              <a:rPr lang="fr-FR" sz="2000" b="1" dirty="0" err="1" smtClean="0"/>
              <a:t>function</a:t>
            </a:r>
            <a:r>
              <a:rPr lang="fr-FR" sz="2000" dirty="0" smtClean="0"/>
              <a:t> </a:t>
            </a:r>
            <a:r>
              <a:rPr lang="fr-FR" sz="2000" dirty="0" err="1" smtClean="0"/>
              <a:t>that</a:t>
            </a:r>
            <a:r>
              <a:rPr lang="fr-FR" sz="2000" dirty="0" smtClean="0"/>
              <a:t> </a:t>
            </a:r>
            <a:r>
              <a:rPr lang="fr-FR" sz="2000" dirty="0" err="1" smtClean="0"/>
              <a:t>can</a:t>
            </a:r>
            <a:r>
              <a:rPr lang="fr-FR" sz="2000" dirty="0" smtClean="0"/>
              <a:t> </a:t>
            </a:r>
            <a:r>
              <a:rPr lang="fr-FR" sz="2000" dirty="0" err="1" smtClean="0"/>
              <a:t>be</a:t>
            </a:r>
            <a:r>
              <a:rPr lang="fr-FR" sz="2000" dirty="0" smtClean="0"/>
              <a:t> </a:t>
            </a:r>
            <a:r>
              <a:rPr lang="fr-FR" sz="2000" dirty="0" err="1" smtClean="0"/>
              <a:t>consciously</a:t>
            </a:r>
            <a:r>
              <a:rPr lang="fr-FR" sz="2000" dirty="0" smtClean="0"/>
              <a:t> </a:t>
            </a:r>
          </a:p>
          <a:p>
            <a:pPr marL="68580" indent="0" algn="ctr">
              <a:buNone/>
            </a:pPr>
            <a:endParaRPr lang="fr-FR" sz="2000" dirty="0" smtClean="0"/>
          </a:p>
          <a:p>
            <a:pPr marL="68580" indent="0" algn="ctr">
              <a:buNone/>
            </a:pPr>
            <a:r>
              <a:rPr lang="fr-FR" sz="2000" dirty="0" err="1" smtClean="0"/>
              <a:t>regulated</a:t>
            </a:r>
            <a:r>
              <a:rPr lang="fr-FR" sz="2000" dirty="0" smtClean="0"/>
              <a:t> </a:t>
            </a:r>
            <a:r>
              <a:rPr lang="fr-FR" sz="2000" dirty="0" err="1" smtClean="0"/>
              <a:t>through</a:t>
            </a:r>
            <a:r>
              <a:rPr lang="fr-FR" sz="2000" dirty="0" smtClean="0"/>
              <a:t> </a:t>
            </a:r>
            <a:r>
              <a:rPr lang="fr-FR" sz="2000" dirty="0" err="1" smtClean="0"/>
              <a:t>inner</a:t>
            </a:r>
            <a:r>
              <a:rPr lang="fr-FR" sz="2000" dirty="0" smtClean="0"/>
              <a:t> speech.  »</a:t>
            </a:r>
          </a:p>
          <a:p>
            <a:pPr marL="68580" indent="0" algn="ctr">
              <a:buNone/>
            </a:pPr>
            <a:endParaRPr lang="fr-FR" sz="2000" dirty="0"/>
          </a:p>
          <a:p>
            <a:pPr marL="68580" indent="0" algn="ctr">
              <a:buNone/>
            </a:pPr>
            <a:r>
              <a:rPr lang="fr-FR" sz="1600" dirty="0"/>
              <a:t>(</a:t>
            </a:r>
            <a:r>
              <a:rPr lang="fr-FR" sz="1600" dirty="0" err="1" smtClean="0"/>
              <a:t>Smolucha</a:t>
            </a:r>
            <a:r>
              <a:rPr lang="fr-FR" sz="1600" dirty="0"/>
              <a:t>, </a:t>
            </a:r>
            <a:r>
              <a:rPr lang="fr-FR" sz="1600" dirty="0" smtClean="0"/>
              <a:t>1989)</a:t>
            </a:r>
            <a:endParaRPr lang="fr-FR" sz="1600" dirty="0"/>
          </a:p>
          <a:p>
            <a:pPr algn="ctr"/>
            <a:endParaRPr lang="fr-FR" sz="2000" dirty="0"/>
          </a:p>
        </p:txBody>
      </p:sp>
      <p:sp>
        <p:nvSpPr>
          <p:cNvPr id="4" name="Espace réservé du numéro de diapositive 3"/>
          <p:cNvSpPr>
            <a:spLocks noGrp="1"/>
          </p:cNvSpPr>
          <p:nvPr>
            <p:ph type="sldNum" sz="quarter" idx="12"/>
          </p:nvPr>
        </p:nvSpPr>
        <p:spPr/>
        <p:txBody>
          <a:bodyPr/>
          <a:lstStyle/>
          <a:p>
            <a:fld id="{E02E1E6D-4096-47E4-A523-D2B84E5BBB0A}" type="slidenum">
              <a:rPr lang="fr-FR" smtClean="0"/>
              <a:t>2</a:t>
            </a:fld>
            <a:endParaRPr lang="fr-FR"/>
          </a:p>
        </p:txBody>
      </p:sp>
      <p:sp>
        <p:nvSpPr>
          <p:cNvPr id="5" name="ZoneTexte 4"/>
          <p:cNvSpPr txBox="1"/>
          <p:nvPr/>
        </p:nvSpPr>
        <p:spPr>
          <a:xfrm>
            <a:off x="4716016" y="44624"/>
            <a:ext cx="3456384" cy="400110"/>
          </a:xfrm>
          <a:prstGeom prst="rect">
            <a:avLst/>
          </a:prstGeom>
          <a:noFill/>
        </p:spPr>
        <p:txBody>
          <a:bodyPr wrap="square" rtlCol="0">
            <a:spAutoFit/>
          </a:bodyPr>
          <a:lstStyle/>
          <a:p>
            <a:pPr algn="ctr"/>
            <a:r>
              <a:rPr lang="fr-FR" sz="2000" b="1" dirty="0" smtClean="0">
                <a:solidFill>
                  <a:schemeClr val="bg1"/>
                </a:solidFill>
              </a:rPr>
              <a:t>Introduction</a:t>
            </a:r>
            <a:endParaRPr lang="fr-FR" sz="2000" b="1" dirty="0">
              <a:solidFill>
                <a:schemeClr val="bg1"/>
              </a:solidFill>
            </a:endParaRPr>
          </a:p>
        </p:txBody>
      </p:sp>
    </p:spTree>
    <p:extLst>
      <p:ext uri="{BB962C8B-B14F-4D97-AF65-F5344CB8AC3E}">
        <p14:creationId xmlns:p14="http://schemas.microsoft.com/office/powerpoint/2010/main" val="631268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1027664"/>
            <a:ext cx="7848872" cy="601136"/>
          </a:xfrm>
        </p:spPr>
        <p:txBody>
          <a:bodyPr>
            <a:normAutofit fontScale="90000"/>
          </a:bodyPr>
          <a:lstStyle/>
          <a:p>
            <a:r>
              <a:rPr lang="fr-FR" sz="3200" dirty="0" smtClean="0"/>
              <a:t>Extension of the </a:t>
            </a:r>
            <a:r>
              <a:rPr lang="fr-FR" sz="3200" dirty="0" err="1"/>
              <a:t>S</a:t>
            </a:r>
            <a:r>
              <a:rPr lang="fr-FR" sz="3200" dirty="0" err="1" smtClean="0"/>
              <a:t>hared</a:t>
            </a:r>
            <a:r>
              <a:rPr lang="fr-FR" sz="3200" dirty="0" smtClean="0"/>
              <a:t> Field of </a:t>
            </a:r>
            <a:r>
              <a:rPr lang="fr-FR" sz="3200" dirty="0" err="1" smtClean="0"/>
              <a:t>Meanings</a:t>
            </a:r>
            <a:endParaRPr lang="fr-FR" sz="3200"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677371764"/>
              </p:ext>
            </p:extLst>
          </p:nvPr>
        </p:nvGraphicFramePr>
        <p:xfrm>
          <a:off x="1042988" y="2324100"/>
          <a:ext cx="6777037" cy="3508375"/>
        </p:xfrm>
        <a:graphic>
          <a:graphicData uri="http://schemas.openxmlformats.org/drawingml/2006/chart">
            <c:chart xmlns:c="http://schemas.openxmlformats.org/drawingml/2006/chart" xmlns:r="http://schemas.openxmlformats.org/officeDocument/2006/relationships" r:id="rId3"/>
          </a:graphicData>
        </a:graphic>
      </p:graphicFrame>
      <p:sp>
        <p:nvSpPr>
          <p:cNvPr id="5" name="Espace réservé du numéro de diapositive 4"/>
          <p:cNvSpPr>
            <a:spLocks noGrp="1"/>
          </p:cNvSpPr>
          <p:nvPr>
            <p:ph type="sldNum" sz="quarter" idx="12"/>
          </p:nvPr>
        </p:nvSpPr>
        <p:spPr/>
        <p:txBody>
          <a:bodyPr/>
          <a:lstStyle/>
          <a:p>
            <a:fld id="{E02E1E6D-4096-47E4-A523-D2B84E5BBB0A}" type="slidenum">
              <a:rPr lang="fr-FR" smtClean="0"/>
              <a:t>20</a:t>
            </a:fld>
            <a:endParaRPr lang="fr-FR"/>
          </a:p>
        </p:txBody>
      </p:sp>
      <p:cxnSp>
        <p:nvCxnSpPr>
          <p:cNvPr id="6" name="Connecteur droit avec flèche 5"/>
          <p:cNvCxnSpPr/>
          <p:nvPr/>
        </p:nvCxnSpPr>
        <p:spPr>
          <a:xfrm flipV="1">
            <a:off x="2195736" y="2348880"/>
            <a:ext cx="4756950"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ZoneTexte 9"/>
          <p:cNvSpPr txBox="1"/>
          <p:nvPr/>
        </p:nvSpPr>
        <p:spPr>
          <a:xfrm>
            <a:off x="2213670" y="3645024"/>
            <a:ext cx="296876" cy="400110"/>
          </a:xfrm>
          <a:prstGeom prst="rect">
            <a:avLst/>
          </a:prstGeom>
          <a:noFill/>
        </p:spPr>
        <p:txBody>
          <a:bodyPr wrap="none" rtlCol="0">
            <a:spAutoFit/>
          </a:bodyPr>
          <a:lstStyle/>
          <a:p>
            <a:r>
              <a:rPr lang="fr-FR" sz="2000" b="1" dirty="0" smtClean="0"/>
              <a:t>*</a:t>
            </a:r>
            <a:endParaRPr lang="fr-FR" sz="2000" b="1" dirty="0"/>
          </a:p>
        </p:txBody>
      </p:sp>
      <p:sp>
        <p:nvSpPr>
          <p:cNvPr id="11" name="ZoneTexte 10"/>
          <p:cNvSpPr txBox="1"/>
          <p:nvPr/>
        </p:nvSpPr>
        <p:spPr>
          <a:xfrm>
            <a:off x="6804248" y="2503766"/>
            <a:ext cx="296876" cy="400110"/>
          </a:xfrm>
          <a:prstGeom prst="rect">
            <a:avLst/>
          </a:prstGeom>
          <a:noFill/>
        </p:spPr>
        <p:txBody>
          <a:bodyPr wrap="none" rtlCol="0">
            <a:spAutoFit/>
          </a:bodyPr>
          <a:lstStyle/>
          <a:p>
            <a:r>
              <a:rPr lang="fr-FR" sz="2000" b="1" dirty="0" smtClean="0"/>
              <a:t>*</a:t>
            </a:r>
            <a:endParaRPr lang="fr-FR" sz="2000" b="1" dirty="0"/>
          </a:p>
        </p:txBody>
      </p:sp>
      <p:sp>
        <p:nvSpPr>
          <p:cNvPr id="8" name="ZoneTexte 7"/>
          <p:cNvSpPr txBox="1"/>
          <p:nvPr/>
        </p:nvSpPr>
        <p:spPr>
          <a:xfrm>
            <a:off x="4716016" y="44624"/>
            <a:ext cx="3456384" cy="400110"/>
          </a:xfrm>
          <a:prstGeom prst="rect">
            <a:avLst/>
          </a:prstGeom>
          <a:noFill/>
        </p:spPr>
        <p:txBody>
          <a:bodyPr wrap="square" rtlCol="0">
            <a:spAutoFit/>
          </a:bodyPr>
          <a:lstStyle/>
          <a:p>
            <a:pPr algn="ctr"/>
            <a:r>
              <a:rPr lang="fr-FR" sz="2000" b="1" dirty="0" err="1" smtClean="0">
                <a:solidFill>
                  <a:schemeClr val="bg1"/>
                </a:solidFill>
              </a:rPr>
              <a:t>Results</a:t>
            </a:r>
            <a:endParaRPr lang="fr-FR" sz="2000" b="1" dirty="0">
              <a:solidFill>
                <a:schemeClr val="bg1"/>
              </a:solidFill>
            </a:endParaRPr>
          </a:p>
        </p:txBody>
      </p:sp>
    </p:spTree>
    <p:extLst>
      <p:ext uri="{BB962C8B-B14F-4D97-AF65-F5344CB8AC3E}">
        <p14:creationId xmlns:p14="http://schemas.microsoft.com/office/powerpoint/2010/main" val="13113914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3608" y="1052736"/>
            <a:ext cx="7024744" cy="745152"/>
          </a:xfrm>
        </p:spPr>
        <p:txBody>
          <a:bodyPr>
            <a:normAutofit/>
          </a:bodyPr>
          <a:lstStyle/>
          <a:p>
            <a:r>
              <a:rPr lang="fr-FR" sz="3600" dirty="0" smtClean="0"/>
              <a:t>Discussion</a:t>
            </a:r>
            <a:endParaRPr lang="fr-FR" sz="3600" dirty="0"/>
          </a:p>
        </p:txBody>
      </p:sp>
      <p:sp>
        <p:nvSpPr>
          <p:cNvPr id="3" name="Espace réservé du contenu 2"/>
          <p:cNvSpPr>
            <a:spLocks noGrp="1"/>
          </p:cNvSpPr>
          <p:nvPr>
            <p:ph idx="1"/>
          </p:nvPr>
        </p:nvSpPr>
        <p:spPr>
          <a:xfrm>
            <a:off x="611560" y="2323652"/>
            <a:ext cx="7848872" cy="3508977"/>
          </a:xfrm>
        </p:spPr>
        <p:txBody>
          <a:bodyPr>
            <a:normAutofit lnSpcReduction="10000"/>
          </a:bodyPr>
          <a:lstStyle/>
          <a:p>
            <a:r>
              <a:rPr lang="fr-FR" sz="2000" dirty="0" err="1"/>
              <a:t>F</a:t>
            </a:r>
            <a:r>
              <a:rPr lang="fr-FR" sz="2000" dirty="0" err="1" smtClean="0"/>
              <a:t>rom</a:t>
            </a:r>
            <a:r>
              <a:rPr lang="fr-FR" sz="2000" dirty="0" smtClean="0"/>
              <a:t> 3 to 7 </a:t>
            </a:r>
            <a:r>
              <a:rPr lang="fr-FR" sz="2000" dirty="0" err="1" smtClean="0"/>
              <a:t>y.o</a:t>
            </a:r>
            <a:r>
              <a:rPr lang="fr-FR" sz="2000" dirty="0" smtClean="0"/>
              <a:t>. </a:t>
            </a:r>
            <a:endParaRPr lang="fr-FR" sz="2000" dirty="0" smtClean="0">
              <a:sym typeface="Wingdings" pitchFamily="2" charset="2"/>
            </a:endParaRPr>
          </a:p>
          <a:p>
            <a:pPr lvl="1"/>
            <a:r>
              <a:rPr lang="fr-FR" sz="1600" dirty="0" err="1" smtClean="0">
                <a:sym typeface="Wingdings" pitchFamily="2" charset="2"/>
              </a:rPr>
              <a:t>Development</a:t>
            </a:r>
            <a:r>
              <a:rPr lang="fr-FR" sz="1600" dirty="0" smtClean="0">
                <a:sym typeface="Wingdings" pitchFamily="2" charset="2"/>
              </a:rPr>
              <a:t> of the </a:t>
            </a:r>
            <a:r>
              <a:rPr lang="fr-FR" sz="1600" dirty="0" err="1" smtClean="0">
                <a:sym typeface="Wingdings" pitchFamily="2" charset="2"/>
              </a:rPr>
              <a:t>symbolic</a:t>
            </a:r>
            <a:r>
              <a:rPr lang="fr-FR" sz="1600" dirty="0" smtClean="0">
                <a:sym typeface="Wingdings" pitchFamily="2" charset="2"/>
              </a:rPr>
              <a:t> uses of </a:t>
            </a:r>
            <a:r>
              <a:rPr lang="fr-FR" sz="1600" dirty="0" err="1" smtClean="0">
                <a:sym typeface="Wingdings" pitchFamily="2" charset="2"/>
              </a:rPr>
              <a:t>objects</a:t>
            </a:r>
            <a:r>
              <a:rPr lang="fr-FR" sz="1600" dirty="0" smtClean="0">
                <a:sym typeface="Wingdings" pitchFamily="2" charset="2"/>
              </a:rPr>
              <a:t> : </a:t>
            </a:r>
          </a:p>
          <a:p>
            <a:pPr lvl="1"/>
            <a:r>
              <a:rPr lang="fr-FR" sz="1600" dirty="0" err="1" smtClean="0">
                <a:sym typeface="Wingdings" pitchFamily="2" charset="2"/>
              </a:rPr>
              <a:t>From</a:t>
            </a:r>
            <a:r>
              <a:rPr lang="fr-FR" sz="1600" dirty="0" smtClean="0">
                <a:sym typeface="Wingdings" pitchFamily="2" charset="2"/>
              </a:rPr>
              <a:t> </a:t>
            </a:r>
            <a:r>
              <a:rPr lang="fr-FR" sz="1600" dirty="0" err="1" smtClean="0">
                <a:sym typeface="Wingdings" pitchFamily="2" charset="2"/>
              </a:rPr>
              <a:t>symbolic</a:t>
            </a:r>
            <a:r>
              <a:rPr lang="fr-FR" sz="1600" dirty="0" smtClean="0">
                <a:sym typeface="Wingdings" pitchFamily="2" charset="2"/>
              </a:rPr>
              <a:t> use </a:t>
            </a:r>
            <a:r>
              <a:rPr lang="fr-FR" sz="1600" dirty="0" err="1" smtClean="0">
                <a:sym typeface="Wingdings" pitchFamily="2" charset="2"/>
              </a:rPr>
              <a:t>only</a:t>
            </a:r>
            <a:r>
              <a:rPr lang="fr-FR" sz="1600" dirty="0" smtClean="0">
                <a:sym typeface="Wingdings" pitchFamily="2" charset="2"/>
              </a:rPr>
              <a:t> (first distanciation) to use of </a:t>
            </a:r>
            <a:r>
              <a:rPr lang="fr-FR" sz="1600" dirty="0" err="1" smtClean="0">
                <a:sym typeface="Wingdings" pitchFamily="2" charset="2"/>
              </a:rPr>
              <a:t>language</a:t>
            </a:r>
            <a:r>
              <a:rPr lang="fr-FR" sz="1600" dirty="0" smtClean="0">
                <a:sym typeface="Wingdings" pitchFamily="2" charset="2"/>
              </a:rPr>
              <a:t> to </a:t>
            </a:r>
            <a:r>
              <a:rPr lang="fr-FR" sz="1600" dirty="0" err="1" smtClean="0">
                <a:sym typeface="Wingdings" pitchFamily="2" charset="2"/>
              </a:rPr>
              <a:t>create</a:t>
            </a:r>
            <a:r>
              <a:rPr lang="fr-FR" sz="1600" dirty="0" smtClean="0">
                <a:sym typeface="Wingdings" pitchFamily="2" charset="2"/>
              </a:rPr>
              <a:t> a new </a:t>
            </a:r>
            <a:r>
              <a:rPr lang="fr-FR" sz="1600" dirty="0" err="1" smtClean="0">
                <a:sym typeface="Wingdings" pitchFamily="2" charset="2"/>
              </a:rPr>
              <a:t>object</a:t>
            </a:r>
            <a:r>
              <a:rPr lang="fr-FR" sz="1600" dirty="0" smtClean="0">
                <a:sym typeface="Wingdings" pitchFamily="2" charset="2"/>
              </a:rPr>
              <a:t>  </a:t>
            </a:r>
            <a:r>
              <a:rPr lang="fr-FR" sz="1600" dirty="0" err="1" smtClean="0">
                <a:sym typeface="Wingdings" pitchFamily="2" charset="2"/>
              </a:rPr>
              <a:t>identity</a:t>
            </a:r>
            <a:r>
              <a:rPr lang="fr-FR" sz="1600" dirty="0" smtClean="0">
                <a:sym typeface="Wingdings" pitchFamily="2" charset="2"/>
              </a:rPr>
              <a:t>  and </a:t>
            </a:r>
            <a:r>
              <a:rPr lang="fr-FR" sz="1600" dirty="0" err="1" smtClean="0">
                <a:sym typeface="Wingdings" pitchFamily="2" charset="2"/>
              </a:rPr>
              <a:t>share</a:t>
            </a:r>
            <a:r>
              <a:rPr lang="fr-FR" sz="1600" dirty="0" smtClean="0">
                <a:sym typeface="Wingdings" pitchFamily="2" charset="2"/>
              </a:rPr>
              <a:t> </a:t>
            </a:r>
            <a:r>
              <a:rPr lang="fr-FR" sz="1600" dirty="0" err="1" smtClean="0">
                <a:sym typeface="Wingdings" pitchFamily="2" charset="2"/>
              </a:rPr>
              <a:t>it</a:t>
            </a:r>
            <a:endParaRPr lang="fr-FR" sz="1600" dirty="0" smtClean="0">
              <a:sym typeface="Wingdings" pitchFamily="2" charset="2"/>
            </a:endParaRPr>
          </a:p>
          <a:p>
            <a:pPr lvl="1"/>
            <a:r>
              <a:rPr lang="fr-FR" sz="1600" dirty="0" smtClean="0">
                <a:sym typeface="Wingdings" pitchFamily="2" charset="2"/>
              </a:rPr>
              <a:t>More </a:t>
            </a:r>
            <a:r>
              <a:rPr lang="fr-FR" sz="1600" dirty="0" err="1">
                <a:sym typeface="Wingdings" pitchFamily="2" charset="2"/>
              </a:rPr>
              <a:t>elaborated</a:t>
            </a:r>
            <a:r>
              <a:rPr lang="fr-FR" sz="1600" dirty="0">
                <a:sym typeface="Wingdings" pitchFamily="2" charset="2"/>
              </a:rPr>
              <a:t> </a:t>
            </a:r>
            <a:r>
              <a:rPr lang="fr-FR" sz="1600" dirty="0" err="1">
                <a:sym typeface="Wingdings" pitchFamily="2" charset="2"/>
              </a:rPr>
              <a:t>co</a:t>
            </a:r>
            <a:r>
              <a:rPr lang="fr-FR" sz="1600" dirty="0">
                <a:sym typeface="Wingdings" pitchFamily="2" charset="2"/>
              </a:rPr>
              <a:t>-construction of the </a:t>
            </a:r>
            <a:r>
              <a:rPr lang="fr-FR" sz="1600" dirty="0" err="1">
                <a:sym typeface="Wingdings" pitchFamily="2" charset="2"/>
              </a:rPr>
              <a:t>meal</a:t>
            </a:r>
            <a:r>
              <a:rPr lang="fr-FR" sz="1600" dirty="0">
                <a:sym typeface="Wingdings" pitchFamily="2" charset="2"/>
              </a:rPr>
              <a:t> </a:t>
            </a:r>
            <a:r>
              <a:rPr lang="fr-FR" sz="1600" dirty="0" err="1" smtClean="0">
                <a:sym typeface="Wingdings" pitchFamily="2" charset="2"/>
              </a:rPr>
              <a:t>play</a:t>
            </a:r>
            <a:endParaRPr lang="fr-FR" sz="1600" dirty="0" smtClean="0">
              <a:sym typeface="Wingdings" pitchFamily="2" charset="2"/>
            </a:endParaRPr>
          </a:p>
          <a:p>
            <a:pPr lvl="1"/>
            <a:endParaRPr lang="fr-FR" sz="1800" dirty="0" smtClean="0">
              <a:sym typeface="Wingdings" pitchFamily="2" charset="2"/>
            </a:endParaRPr>
          </a:p>
          <a:p>
            <a:r>
              <a:rPr lang="fr-FR" sz="2000" dirty="0" smtClean="0">
                <a:sym typeface="Wingdings" pitchFamily="2" charset="2"/>
              </a:rPr>
              <a:t> </a:t>
            </a:r>
            <a:r>
              <a:rPr lang="fr-FR" sz="2000" dirty="0" err="1" smtClean="0">
                <a:sym typeface="Wingdings" pitchFamily="2" charset="2"/>
              </a:rPr>
              <a:t>From</a:t>
            </a:r>
            <a:r>
              <a:rPr lang="fr-FR" sz="2000" dirty="0" smtClean="0">
                <a:sym typeface="Wingdings" pitchFamily="2" charset="2"/>
              </a:rPr>
              <a:t> </a:t>
            </a:r>
            <a:r>
              <a:rPr lang="fr-FR" sz="2000" dirty="0" err="1" smtClean="0">
                <a:sym typeface="Wingdings" pitchFamily="2" charset="2"/>
              </a:rPr>
              <a:t>symbolic</a:t>
            </a:r>
            <a:r>
              <a:rPr lang="fr-FR" sz="2000" dirty="0" smtClean="0">
                <a:sym typeface="Wingdings" pitchFamily="2" charset="2"/>
              </a:rPr>
              <a:t> uses of </a:t>
            </a:r>
            <a:r>
              <a:rPr lang="fr-FR" sz="2000" dirty="0" err="1" smtClean="0">
                <a:sym typeface="Wingdings" pitchFamily="2" charset="2"/>
              </a:rPr>
              <a:t>object</a:t>
            </a:r>
            <a:r>
              <a:rPr lang="fr-FR" sz="2000" dirty="0" smtClean="0">
                <a:sym typeface="Wingdings" pitchFamily="2" charset="2"/>
              </a:rPr>
              <a:t> to  </a:t>
            </a:r>
            <a:r>
              <a:rPr lang="fr-FR" sz="2000" dirty="0" err="1" smtClean="0">
                <a:sym typeface="Wingdings" pitchFamily="2" charset="2"/>
              </a:rPr>
              <a:t>word</a:t>
            </a:r>
            <a:r>
              <a:rPr lang="fr-FR" sz="2000" dirty="0" smtClean="0">
                <a:sym typeface="Wingdings" pitchFamily="2" charset="2"/>
              </a:rPr>
              <a:t> </a:t>
            </a:r>
            <a:r>
              <a:rPr lang="fr-FR" sz="2000" dirty="0" err="1" smtClean="0">
                <a:sym typeface="Wingdings" pitchFamily="2" charset="2"/>
              </a:rPr>
              <a:t>play</a:t>
            </a:r>
            <a:r>
              <a:rPr lang="fr-FR" sz="2000" dirty="0" smtClean="0">
                <a:sym typeface="Wingdings" pitchFamily="2" charset="2"/>
              </a:rPr>
              <a:t> (</a:t>
            </a:r>
            <a:r>
              <a:rPr lang="fr-FR" sz="2000" dirty="0" err="1" smtClean="0">
                <a:sym typeface="Wingdings" pitchFamily="2" charset="2"/>
              </a:rPr>
              <a:t>language</a:t>
            </a:r>
            <a:r>
              <a:rPr lang="fr-FR" sz="2000" dirty="0" smtClean="0">
                <a:sym typeface="Wingdings" pitchFamily="2" charset="2"/>
              </a:rPr>
              <a:t>/verbal </a:t>
            </a:r>
            <a:r>
              <a:rPr lang="fr-FR" sz="2000" dirty="0" err="1" smtClean="0">
                <a:sym typeface="Wingdings" pitchFamily="2" charset="2"/>
              </a:rPr>
              <a:t>games</a:t>
            </a:r>
            <a:r>
              <a:rPr lang="fr-FR" sz="2000" dirty="0" smtClean="0">
                <a:sym typeface="Wingdings" pitchFamily="2" charset="2"/>
              </a:rPr>
              <a:t>)</a:t>
            </a:r>
          </a:p>
          <a:p>
            <a:endParaRPr lang="fr-FR" sz="2000" dirty="0">
              <a:sym typeface="Wingdings" pitchFamily="2" charset="2"/>
            </a:endParaRPr>
          </a:p>
          <a:p>
            <a:r>
              <a:rPr lang="fr-FR" sz="2000" dirty="0" smtClean="0">
                <a:sym typeface="Wingdings" pitchFamily="2" charset="2"/>
              </a:rPr>
              <a:t>Illustration of the first </a:t>
            </a:r>
            <a:r>
              <a:rPr lang="fr-FR" sz="2000" dirty="0" err="1" smtClean="0">
                <a:sym typeface="Wingdings" pitchFamily="2" charset="2"/>
              </a:rPr>
              <a:t>steps</a:t>
            </a:r>
            <a:r>
              <a:rPr lang="fr-FR" sz="2000" dirty="0" smtClean="0">
                <a:sym typeface="Wingdings" pitchFamily="2" charset="2"/>
              </a:rPr>
              <a:t> of the </a:t>
            </a:r>
            <a:r>
              <a:rPr lang="fr-FR" sz="2000" dirty="0" err="1" smtClean="0">
                <a:sym typeface="Wingdings" pitchFamily="2" charset="2"/>
              </a:rPr>
              <a:t>creativity</a:t>
            </a:r>
            <a:r>
              <a:rPr lang="fr-FR" sz="2000" dirty="0" smtClean="0">
                <a:sym typeface="Wingdings" pitchFamily="2" charset="2"/>
              </a:rPr>
              <a:t> in </a:t>
            </a:r>
            <a:r>
              <a:rPr lang="fr-FR" sz="2000" dirty="0" err="1" smtClean="0">
                <a:sym typeface="Wingdings" pitchFamily="2" charset="2"/>
              </a:rPr>
              <a:t>peer</a:t>
            </a:r>
            <a:r>
              <a:rPr lang="fr-FR" sz="2000" dirty="0" smtClean="0">
                <a:sym typeface="Wingdings" pitchFamily="2" charset="2"/>
              </a:rPr>
              <a:t> </a:t>
            </a:r>
            <a:r>
              <a:rPr lang="fr-FR" sz="2000" dirty="0" err="1" smtClean="0">
                <a:sym typeface="Wingdings" pitchFamily="2" charset="2"/>
              </a:rPr>
              <a:t>pretend</a:t>
            </a:r>
            <a:r>
              <a:rPr lang="fr-FR" sz="2000" dirty="0" smtClean="0">
                <a:sym typeface="Wingdings" pitchFamily="2" charset="2"/>
              </a:rPr>
              <a:t> </a:t>
            </a:r>
            <a:r>
              <a:rPr lang="fr-FR" sz="2000" dirty="0" err="1" smtClean="0">
                <a:sym typeface="Wingdings" pitchFamily="2" charset="2"/>
              </a:rPr>
              <a:t>play</a:t>
            </a:r>
            <a:endParaRPr lang="fr-FR" sz="2000" dirty="0" smtClean="0">
              <a:sym typeface="Wingdings" pitchFamily="2" charset="2"/>
            </a:endParaRPr>
          </a:p>
          <a:p>
            <a:endParaRPr lang="fr-FR" sz="2000" dirty="0" smtClean="0">
              <a:sym typeface="Wingdings" pitchFamily="2" charset="2"/>
            </a:endParaRPr>
          </a:p>
          <a:p>
            <a:endParaRPr lang="fr-FR" sz="2000" dirty="0" smtClean="0">
              <a:sym typeface="Wingdings" pitchFamily="2" charset="2"/>
            </a:endParaRPr>
          </a:p>
        </p:txBody>
      </p:sp>
      <p:sp>
        <p:nvSpPr>
          <p:cNvPr id="5" name="Espace réservé du numéro de diapositive 4"/>
          <p:cNvSpPr>
            <a:spLocks noGrp="1"/>
          </p:cNvSpPr>
          <p:nvPr>
            <p:ph type="sldNum" sz="quarter" idx="12"/>
          </p:nvPr>
        </p:nvSpPr>
        <p:spPr/>
        <p:txBody>
          <a:bodyPr/>
          <a:lstStyle/>
          <a:p>
            <a:fld id="{E02E1E6D-4096-47E4-A523-D2B84E5BBB0A}" type="slidenum">
              <a:rPr lang="fr-FR" smtClean="0"/>
              <a:t>21</a:t>
            </a:fld>
            <a:endParaRPr lang="fr-FR"/>
          </a:p>
        </p:txBody>
      </p:sp>
      <p:sp>
        <p:nvSpPr>
          <p:cNvPr id="6" name="ZoneTexte 5"/>
          <p:cNvSpPr txBox="1"/>
          <p:nvPr/>
        </p:nvSpPr>
        <p:spPr>
          <a:xfrm>
            <a:off x="4716016" y="44624"/>
            <a:ext cx="3456384" cy="400110"/>
          </a:xfrm>
          <a:prstGeom prst="rect">
            <a:avLst/>
          </a:prstGeom>
          <a:noFill/>
        </p:spPr>
        <p:txBody>
          <a:bodyPr wrap="square" rtlCol="0">
            <a:spAutoFit/>
          </a:bodyPr>
          <a:lstStyle/>
          <a:p>
            <a:pPr algn="ctr"/>
            <a:r>
              <a:rPr lang="fr-FR" sz="2000" b="1" dirty="0" smtClean="0">
                <a:solidFill>
                  <a:schemeClr val="bg1"/>
                </a:solidFill>
              </a:rPr>
              <a:t>Discussion</a:t>
            </a:r>
            <a:endParaRPr lang="fr-FR" sz="2000" b="1" dirty="0">
              <a:solidFill>
                <a:schemeClr val="bg1"/>
              </a:solidFill>
            </a:endParaRPr>
          </a:p>
        </p:txBody>
      </p:sp>
    </p:spTree>
    <p:extLst>
      <p:ext uri="{BB962C8B-B14F-4D97-AF65-F5344CB8AC3E}">
        <p14:creationId xmlns:p14="http://schemas.microsoft.com/office/powerpoint/2010/main" val="34315354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t>Perspective</a:t>
            </a:r>
            <a:endParaRPr lang="fr-FR" sz="3600" dirty="0"/>
          </a:p>
        </p:txBody>
      </p:sp>
      <p:sp>
        <p:nvSpPr>
          <p:cNvPr id="3" name="Espace réservé du contenu 2"/>
          <p:cNvSpPr>
            <a:spLocks noGrp="1"/>
          </p:cNvSpPr>
          <p:nvPr>
            <p:ph idx="1"/>
          </p:nvPr>
        </p:nvSpPr>
        <p:spPr/>
        <p:txBody>
          <a:bodyPr>
            <a:normAutofit/>
          </a:bodyPr>
          <a:lstStyle/>
          <a:p>
            <a:r>
              <a:rPr lang="fr-FR" sz="2000" dirty="0" err="1" smtClean="0"/>
              <a:t>Comparing</a:t>
            </a:r>
            <a:r>
              <a:rPr lang="fr-FR" sz="2000" dirty="0" smtClean="0"/>
              <a:t> the uses of the </a:t>
            </a:r>
            <a:r>
              <a:rPr lang="fr-FR" sz="2000" dirty="0" err="1" smtClean="0"/>
              <a:t>same</a:t>
            </a:r>
            <a:r>
              <a:rPr lang="fr-FR" sz="2000" dirty="0" smtClean="0"/>
              <a:t> </a:t>
            </a:r>
            <a:r>
              <a:rPr lang="fr-FR" sz="2000" dirty="0" err="1" smtClean="0"/>
              <a:t>objects</a:t>
            </a:r>
            <a:r>
              <a:rPr lang="fr-FR" sz="2000" dirty="0" smtClean="0"/>
              <a:t> in </a:t>
            </a:r>
            <a:r>
              <a:rPr lang="fr-FR" sz="2000" dirty="0" err="1" smtClean="0"/>
              <a:t>two</a:t>
            </a:r>
            <a:r>
              <a:rPr lang="fr-FR" sz="2000" dirty="0" smtClean="0"/>
              <a:t> </a:t>
            </a:r>
            <a:r>
              <a:rPr lang="fr-FR" sz="2000" dirty="0" err="1"/>
              <a:t>o</a:t>
            </a:r>
            <a:r>
              <a:rPr lang="fr-FR" sz="2000" dirty="0" err="1" smtClean="0"/>
              <a:t>ther</a:t>
            </a:r>
            <a:r>
              <a:rPr lang="fr-FR" sz="2000" dirty="0" smtClean="0"/>
              <a:t> </a:t>
            </a:r>
            <a:r>
              <a:rPr lang="fr-FR" sz="2000" dirty="0" err="1" smtClean="0"/>
              <a:t>play</a:t>
            </a:r>
            <a:r>
              <a:rPr lang="fr-FR" sz="2000" dirty="0" smtClean="0"/>
              <a:t> </a:t>
            </a:r>
            <a:r>
              <a:rPr lang="fr-FR" sz="2000" dirty="0" err="1" smtClean="0"/>
              <a:t>contexts</a:t>
            </a:r>
            <a:r>
              <a:rPr lang="fr-FR" sz="2000" dirty="0" smtClean="0"/>
              <a:t> : </a:t>
            </a:r>
          </a:p>
          <a:p>
            <a:pPr lvl="1"/>
            <a:r>
              <a:rPr lang="fr-FR" sz="1600" dirty="0"/>
              <a:t>F</a:t>
            </a:r>
            <a:r>
              <a:rPr lang="fr-FR" sz="1600" dirty="0" smtClean="0"/>
              <a:t>ree-</a:t>
            </a:r>
            <a:r>
              <a:rPr lang="fr-FR" sz="1600" dirty="0" err="1" smtClean="0"/>
              <a:t>play</a:t>
            </a:r>
            <a:r>
              <a:rPr lang="fr-FR" sz="1600" dirty="0" smtClean="0"/>
              <a:t> (« </a:t>
            </a:r>
            <a:r>
              <a:rPr lang="fr-FR" sz="1600" dirty="0" err="1" smtClean="0"/>
              <a:t>play</a:t>
            </a:r>
            <a:r>
              <a:rPr lang="fr-FR" sz="1600" dirty="0" smtClean="0"/>
              <a:t> </a:t>
            </a:r>
            <a:r>
              <a:rPr lang="fr-FR" sz="1600" dirty="0" err="1" smtClean="0"/>
              <a:t>with</a:t>
            </a:r>
            <a:r>
              <a:rPr lang="fr-FR" sz="1600" dirty="0" smtClean="0"/>
              <a:t> </a:t>
            </a:r>
            <a:r>
              <a:rPr lang="fr-FR" sz="1600" dirty="0" err="1" smtClean="0"/>
              <a:t>these</a:t>
            </a:r>
            <a:r>
              <a:rPr lang="fr-FR" sz="1600" dirty="0" smtClean="0"/>
              <a:t> </a:t>
            </a:r>
            <a:r>
              <a:rPr lang="fr-FR" sz="1600" dirty="0" err="1" smtClean="0"/>
              <a:t>objects</a:t>
            </a:r>
            <a:r>
              <a:rPr lang="fr-FR" sz="1600" dirty="0" smtClean="0"/>
              <a:t> »)</a:t>
            </a:r>
          </a:p>
          <a:p>
            <a:pPr lvl="1"/>
            <a:r>
              <a:rPr lang="fr-FR" sz="1600" dirty="0" err="1" smtClean="0"/>
              <a:t>Humoristic</a:t>
            </a:r>
            <a:r>
              <a:rPr lang="fr-FR" sz="1600" dirty="0" smtClean="0"/>
              <a:t> </a:t>
            </a:r>
            <a:r>
              <a:rPr lang="fr-FR" sz="1600" dirty="0" err="1" smtClean="0"/>
              <a:t>play</a:t>
            </a:r>
            <a:r>
              <a:rPr lang="fr-FR" sz="1600" dirty="0" smtClean="0"/>
              <a:t> </a:t>
            </a:r>
            <a:r>
              <a:rPr lang="fr-FR" sz="1600" dirty="0" smtClean="0">
                <a:solidFill>
                  <a:srgbClr val="3E3D2D"/>
                </a:solidFill>
                <a:latin typeface="Century Gothic" charset="0"/>
              </a:rPr>
              <a:t>(« </a:t>
            </a:r>
            <a:r>
              <a:rPr lang="fr-FR" sz="1600" dirty="0" err="1" smtClean="0">
                <a:solidFill>
                  <a:srgbClr val="3E3D2D"/>
                </a:solidFill>
                <a:latin typeface="Century Gothic" charset="0"/>
              </a:rPr>
              <a:t>Both</a:t>
            </a:r>
            <a:r>
              <a:rPr lang="fr-FR" sz="1600" dirty="0" smtClean="0">
                <a:solidFill>
                  <a:srgbClr val="3E3D2D"/>
                </a:solidFill>
                <a:latin typeface="Century Gothic" charset="0"/>
              </a:rPr>
              <a:t> </a:t>
            </a:r>
            <a:r>
              <a:rPr lang="fr-FR" sz="1600" dirty="0">
                <a:solidFill>
                  <a:srgbClr val="3E3D2D"/>
                </a:solidFill>
                <a:latin typeface="Century Gothic" charset="0"/>
              </a:rPr>
              <a:t>of </a:t>
            </a:r>
            <a:r>
              <a:rPr lang="fr-FR" sz="1600" dirty="0" err="1">
                <a:solidFill>
                  <a:srgbClr val="3E3D2D"/>
                </a:solidFill>
                <a:latin typeface="Century Gothic" charset="0"/>
              </a:rPr>
              <a:t>you</a:t>
            </a:r>
            <a:r>
              <a:rPr lang="fr-FR" sz="1600" dirty="0">
                <a:solidFill>
                  <a:srgbClr val="3E3D2D"/>
                </a:solidFill>
                <a:latin typeface="Century Gothic" charset="0"/>
              </a:rPr>
              <a:t>, do </a:t>
            </a:r>
            <a:r>
              <a:rPr lang="fr-FR" sz="1600" dirty="0" err="1">
                <a:solidFill>
                  <a:srgbClr val="3E3D2D"/>
                </a:solidFill>
                <a:latin typeface="Century Gothic" charset="0"/>
              </a:rPr>
              <a:t>something</a:t>
            </a:r>
            <a:r>
              <a:rPr lang="fr-FR" sz="1600" dirty="0">
                <a:solidFill>
                  <a:srgbClr val="3E3D2D"/>
                </a:solidFill>
                <a:latin typeface="Century Gothic" charset="0"/>
              </a:rPr>
              <a:t> </a:t>
            </a:r>
            <a:r>
              <a:rPr lang="fr-FR" sz="1600" dirty="0" err="1">
                <a:solidFill>
                  <a:srgbClr val="3E3D2D"/>
                </a:solidFill>
                <a:latin typeface="Century Gothic" charset="0"/>
              </a:rPr>
              <a:t>funny</a:t>
            </a:r>
            <a:r>
              <a:rPr lang="fr-FR" sz="1600" dirty="0">
                <a:solidFill>
                  <a:srgbClr val="3E3D2D"/>
                </a:solidFill>
                <a:latin typeface="Century Gothic" charset="0"/>
              </a:rPr>
              <a:t> </a:t>
            </a:r>
            <a:r>
              <a:rPr lang="fr-FR" sz="1600" dirty="0" err="1">
                <a:solidFill>
                  <a:srgbClr val="3E3D2D"/>
                </a:solidFill>
                <a:latin typeface="Century Gothic" charset="0"/>
              </a:rPr>
              <a:t>with</a:t>
            </a:r>
            <a:r>
              <a:rPr lang="fr-FR" sz="1600" dirty="0">
                <a:solidFill>
                  <a:srgbClr val="3E3D2D"/>
                </a:solidFill>
                <a:latin typeface="Century Gothic" charset="0"/>
              </a:rPr>
              <a:t> the </a:t>
            </a:r>
            <a:r>
              <a:rPr lang="fr-FR" sz="1600" dirty="0" err="1" smtClean="0">
                <a:solidFill>
                  <a:srgbClr val="3E3D2D"/>
                </a:solidFill>
                <a:latin typeface="Century Gothic" charset="0"/>
              </a:rPr>
              <a:t>objects</a:t>
            </a:r>
            <a:r>
              <a:rPr lang="fr-FR" sz="1600" dirty="0" smtClean="0">
                <a:solidFill>
                  <a:srgbClr val="3E3D2D"/>
                </a:solidFill>
                <a:latin typeface="Century Gothic" charset="0"/>
              </a:rPr>
              <a:t> »)</a:t>
            </a:r>
          </a:p>
          <a:p>
            <a:pPr lvl="1"/>
            <a:endParaRPr lang="fr-FR" sz="1600" dirty="0">
              <a:solidFill>
                <a:srgbClr val="3E3D2D"/>
              </a:solidFill>
              <a:latin typeface="Century Gothic" charset="0"/>
            </a:endParaRPr>
          </a:p>
          <a:p>
            <a:pPr lvl="1"/>
            <a:r>
              <a:rPr lang="fr-FR" sz="2000" dirty="0" err="1" smtClean="0">
                <a:solidFill>
                  <a:srgbClr val="3E3D2D"/>
                </a:solidFill>
                <a:latin typeface="Century Gothic" charset="0"/>
              </a:rPr>
              <a:t>Following</a:t>
            </a:r>
            <a:r>
              <a:rPr lang="fr-FR" sz="2000" dirty="0" smtClean="0">
                <a:solidFill>
                  <a:srgbClr val="3E3D2D"/>
                </a:solidFill>
                <a:latin typeface="Century Gothic" charset="0"/>
              </a:rPr>
              <a:t> </a:t>
            </a:r>
            <a:r>
              <a:rPr lang="fr-FR" sz="2000" dirty="0">
                <a:solidFill>
                  <a:srgbClr val="3E3D2D"/>
                </a:solidFill>
                <a:latin typeface="Century Gothic" charset="0"/>
              </a:rPr>
              <a:t>3 </a:t>
            </a:r>
            <a:r>
              <a:rPr lang="fr-FR" sz="2000" dirty="0" err="1">
                <a:solidFill>
                  <a:srgbClr val="3E3D2D"/>
                </a:solidFill>
                <a:latin typeface="Century Gothic" charset="0"/>
              </a:rPr>
              <a:t>different</a:t>
            </a:r>
            <a:r>
              <a:rPr lang="fr-FR" sz="2000" dirty="0">
                <a:solidFill>
                  <a:srgbClr val="3E3D2D"/>
                </a:solidFill>
                <a:latin typeface="Century Gothic" charset="0"/>
              </a:rPr>
              <a:t>  </a:t>
            </a:r>
            <a:r>
              <a:rPr lang="fr-FR" sz="2000" dirty="0" err="1">
                <a:solidFill>
                  <a:srgbClr val="3E3D2D"/>
                </a:solidFill>
                <a:latin typeface="Century Gothic" charset="0"/>
              </a:rPr>
              <a:t>contexts</a:t>
            </a:r>
            <a:r>
              <a:rPr lang="fr-FR" sz="2000" dirty="0">
                <a:solidFill>
                  <a:srgbClr val="3E3D2D"/>
                </a:solidFill>
                <a:latin typeface="Century Gothic" charset="0"/>
              </a:rPr>
              <a:t> of </a:t>
            </a:r>
            <a:r>
              <a:rPr lang="fr-FR" sz="2000" dirty="0" err="1">
                <a:solidFill>
                  <a:srgbClr val="3E3D2D"/>
                </a:solidFill>
                <a:latin typeface="Century Gothic" charset="0"/>
              </a:rPr>
              <a:t>play</a:t>
            </a:r>
            <a:r>
              <a:rPr lang="fr-FR" sz="2000" dirty="0">
                <a:solidFill>
                  <a:srgbClr val="3E3D2D"/>
                </a:solidFill>
                <a:latin typeface="Century Gothic" charset="0"/>
              </a:rPr>
              <a:t> to examine the </a:t>
            </a:r>
            <a:r>
              <a:rPr lang="fr-FR" sz="2000" dirty="0" err="1">
                <a:solidFill>
                  <a:srgbClr val="3E3D2D"/>
                </a:solidFill>
                <a:latin typeface="Century Gothic" charset="0"/>
              </a:rPr>
              <a:t>way</a:t>
            </a:r>
            <a:r>
              <a:rPr lang="fr-FR" sz="2000" dirty="0">
                <a:solidFill>
                  <a:srgbClr val="3E3D2D"/>
                </a:solidFill>
                <a:latin typeface="Century Gothic" charset="0"/>
              </a:rPr>
              <a:t> </a:t>
            </a:r>
            <a:r>
              <a:rPr lang="fr-FR" sz="2000" dirty="0" err="1">
                <a:solidFill>
                  <a:srgbClr val="3E3D2D"/>
                </a:solidFill>
                <a:latin typeface="Century Gothic" charset="0"/>
              </a:rPr>
              <a:t>object</a:t>
            </a:r>
            <a:r>
              <a:rPr lang="fr-FR" sz="2000" dirty="0">
                <a:solidFill>
                  <a:srgbClr val="3E3D2D"/>
                </a:solidFill>
                <a:latin typeface="Century Gothic" charset="0"/>
              </a:rPr>
              <a:t> substitution, </a:t>
            </a:r>
            <a:r>
              <a:rPr lang="fr-FR" sz="2000" dirty="0" err="1">
                <a:solidFill>
                  <a:srgbClr val="3E3D2D"/>
                </a:solidFill>
                <a:latin typeface="Century Gothic" charset="0"/>
              </a:rPr>
              <a:t>language</a:t>
            </a:r>
            <a:r>
              <a:rPr lang="fr-FR" sz="2000" dirty="0">
                <a:solidFill>
                  <a:srgbClr val="3E3D2D"/>
                </a:solidFill>
                <a:latin typeface="Century Gothic" charset="0"/>
              </a:rPr>
              <a:t> and imagination </a:t>
            </a:r>
            <a:r>
              <a:rPr lang="fr-FR" sz="2000" dirty="0" err="1">
                <a:solidFill>
                  <a:srgbClr val="3E3D2D"/>
                </a:solidFill>
                <a:latin typeface="Century Gothic" charset="0"/>
              </a:rPr>
              <a:t>interrelate</a:t>
            </a:r>
            <a:r>
              <a:rPr lang="fr-FR" sz="2000" dirty="0">
                <a:solidFill>
                  <a:srgbClr val="3E3D2D"/>
                </a:solidFill>
                <a:latin typeface="Century Gothic" charset="0"/>
              </a:rPr>
              <a:t> and </a:t>
            </a:r>
            <a:r>
              <a:rPr lang="fr-FR" sz="2000" dirty="0" err="1">
                <a:solidFill>
                  <a:srgbClr val="3E3D2D"/>
                </a:solidFill>
                <a:latin typeface="Century Gothic" charset="0"/>
              </a:rPr>
              <a:t>develop</a:t>
            </a:r>
            <a:r>
              <a:rPr lang="fr-FR" sz="2000" dirty="0">
                <a:solidFill>
                  <a:srgbClr val="3E3D2D"/>
                </a:solidFill>
                <a:latin typeface="Century Gothic" charset="0"/>
              </a:rPr>
              <a:t>.</a:t>
            </a:r>
          </a:p>
        </p:txBody>
      </p:sp>
      <p:sp>
        <p:nvSpPr>
          <p:cNvPr id="5" name="Espace réservé du numéro de diapositive 4"/>
          <p:cNvSpPr>
            <a:spLocks noGrp="1"/>
          </p:cNvSpPr>
          <p:nvPr>
            <p:ph type="sldNum" sz="quarter" idx="12"/>
          </p:nvPr>
        </p:nvSpPr>
        <p:spPr/>
        <p:txBody>
          <a:bodyPr/>
          <a:lstStyle/>
          <a:p>
            <a:fld id="{E02E1E6D-4096-47E4-A523-D2B84E5BBB0A}" type="slidenum">
              <a:rPr lang="fr-FR" smtClean="0"/>
              <a:t>22</a:t>
            </a:fld>
            <a:endParaRPr lang="fr-FR"/>
          </a:p>
        </p:txBody>
      </p:sp>
      <p:sp>
        <p:nvSpPr>
          <p:cNvPr id="6" name="ZoneTexte 5"/>
          <p:cNvSpPr txBox="1"/>
          <p:nvPr/>
        </p:nvSpPr>
        <p:spPr>
          <a:xfrm>
            <a:off x="4716016" y="44624"/>
            <a:ext cx="3456384" cy="400110"/>
          </a:xfrm>
          <a:prstGeom prst="rect">
            <a:avLst/>
          </a:prstGeom>
          <a:noFill/>
        </p:spPr>
        <p:txBody>
          <a:bodyPr wrap="square" rtlCol="0">
            <a:spAutoFit/>
          </a:bodyPr>
          <a:lstStyle/>
          <a:p>
            <a:pPr algn="ctr"/>
            <a:r>
              <a:rPr lang="fr-FR" sz="2000" b="1" dirty="0" smtClean="0">
                <a:solidFill>
                  <a:schemeClr val="bg1"/>
                </a:solidFill>
              </a:rPr>
              <a:t>Perspective</a:t>
            </a:r>
            <a:endParaRPr lang="fr-FR" sz="2000" b="1" dirty="0">
              <a:solidFill>
                <a:schemeClr val="bg1"/>
              </a:solidFill>
            </a:endParaRPr>
          </a:p>
        </p:txBody>
      </p:sp>
    </p:spTree>
    <p:extLst>
      <p:ext uri="{BB962C8B-B14F-4D97-AF65-F5344CB8AC3E}">
        <p14:creationId xmlns:p14="http://schemas.microsoft.com/office/powerpoint/2010/main" val="14828344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3608" y="2276872"/>
            <a:ext cx="7024744" cy="1143000"/>
          </a:xfrm>
        </p:spPr>
        <p:txBody>
          <a:bodyPr>
            <a:normAutofit fontScale="90000"/>
          </a:bodyPr>
          <a:lstStyle/>
          <a:p>
            <a:pPr algn="ctr"/>
            <a:r>
              <a:rPr lang="fr-FR" dirty="0" err="1" smtClean="0"/>
              <a:t>Thank</a:t>
            </a:r>
            <a:r>
              <a:rPr lang="fr-FR" dirty="0" smtClean="0"/>
              <a:t> </a:t>
            </a:r>
            <a:r>
              <a:rPr lang="fr-FR" dirty="0" err="1" smtClean="0"/>
              <a:t>you</a:t>
            </a:r>
            <a:r>
              <a:rPr lang="fr-FR" dirty="0" smtClean="0"/>
              <a:t> for </a:t>
            </a:r>
            <a:r>
              <a:rPr lang="fr-FR" dirty="0" err="1" smtClean="0"/>
              <a:t>your</a:t>
            </a:r>
            <a:r>
              <a:rPr lang="fr-FR" dirty="0" smtClean="0"/>
              <a:t> attention</a:t>
            </a:r>
            <a:endParaRPr lang="fr-FR" dirty="0"/>
          </a:p>
        </p:txBody>
      </p:sp>
      <p:sp>
        <p:nvSpPr>
          <p:cNvPr id="4" name="Espace réservé du numéro de diapositive 3"/>
          <p:cNvSpPr>
            <a:spLocks noGrp="1"/>
          </p:cNvSpPr>
          <p:nvPr>
            <p:ph type="sldNum" sz="quarter" idx="12"/>
          </p:nvPr>
        </p:nvSpPr>
        <p:spPr/>
        <p:txBody>
          <a:bodyPr/>
          <a:lstStyle/>
          <a:p>
            <a:fld id="{E02E1E6D-4096-47E4-A523-D2B84E5BBB0A}" type="slidenum">
              <a:rPr lang="fr-FR" smtClean="0"/>
              <a:t>23</a:t>
            </a:fld>
            <a:endParaRPr lang="fr-FR"/>
          </a:p>
        </p:txBody>
      </p:sp>
      <p:sp>
        <p:nvSpPr>
          <p:cNvPr id="3" name="Rectangle 2"/>
          <p:cNvSpPr/>
          <p:nvPr/>
        </p:nvSpPr>
        <p:spPr>
          <a:xfrm>
            <a:off x="2339752" y="4005064"/>
            <a:ext cx="4572000" cy="646331"/>
          </a:xfrm>
          <a:prstGeom prst="rect">
            <a:avLst/>
          </a:prstGeom>
        </p:spPr>
        <p:txBody>
          <a:bodyPr>
            <a:spAutoFit/>
          </a:bodyPr>
          <a:lstStyle/>
          <a:p>
            <a:r>
              <a:rPr lang="fr-FR" b="1" dirty="0">
                <a:hlinkClick r:id="rId2"/>
              </a:rPr>
              <a:t>audrey.barthelemy@univ-tlse2.fr</a:t>
            </a:r>
            <a:endParaRPr lang="fr-FR" b="1" dirty="0"/>
          </a:p>
          <a:p>
            <a:r>
              <a:rPr lang="fr-FR" b="1" dirty="0">
                <a:hlinkClick r:id="rId3"/>
              </a:rPr>
              <a:t>tartas@univ-tlse2.fr</a:t>
            </a:r>
            <a:endParaRPr lang="fr-FR" b="1" dirty="0"/>
          </a:p>
        </p:txBody>
      </p:sp>
      <p:sp>
        <p:nvSpPr>
          <p:cNvPr id="5" name="ZoneTexte 4"/>
          <p:cNvSpPr txBox="1"/>
          <p:nvPr/>
        </p:nvSpPr>
        <p:spPr>
          <a:xfrm>
            <a:off x="4716016" y="44624"/>
            <a:ext cx="3456384" cy="400110"/>
          </a:xfrm>
          <a:prstGeom prst="rect">
            <a:avLst/>
          </a:prstGeom>
          <a:noFill/>
        </p:spPr>
        <p:txBody>
          <a:bodyPr wrap="square" rtlCol="0">
            <a:spAutoFit/>
          </a:bodyPr>
          <a:lstStyle/>
          <a:p>
            <a:pPr algn="ctr"/>
            <a:r>
              <a:rPr lang="fr-FR" sz="2000" b="1" dirty="0" smtClean="0">
                <a:solidFill>
                  <a:schemeClr val="bg1"/>
                </a:solidFill>
              </a:rPr>
              <a:t>End</a:t>
            </a:r>
            <a:endParaRPr lang="fr-FR" sz="2000" b="1" dirty="0">
              <a:solidFill>
                <a:schemeClr val="bg1"/>
              </a:solidFill>
            </a:endParaRPr>
          </a:p>
        </p:txBody>
      </p:sp>
    </p:spTree>
    <p:extLst>
      <p:ext uri="{BB962C8B-B14F-4D97-AF65-F5344CB8AC3E}">
        <p14:creationId xmlns:p14="http://schemas.microsoft.com/office/powerpoint/2010/main" val="41323837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115616" y="1556792"/>
            <a:ext cx="6777317" cy="3843789"/>
          </a:xfrm>
        </p:spPr>
        <p:txBody>
          <a:bodyPr>
            <a:normAutofit/>
          </a:bodyPr>
          <a:lstStyle/>
          <a:p>
            <a:endParaRPr lang="fr-FR" sz="2000" dirty="0" smtClean="0"/>
          </a:p>
          <a:p>
            <a:r>
              <a:rPr lang="fr-FR" sz="2000" dirty="0" err="1" smtClean="0"/>
              <a:t>Symbolic</a:t>
            </a:r>
            <a:r>
              <a:rPr lang="fr-FR" sz="2000" dirty="0" smtClean="0"/>
              <a:t> </a:t>
            </a:r>
            <a:r>
              <a:rPr lang="fr-FR" sz="2000" dirty="0" err="1" smtClean="0"/>
              <a:t>object</a:t>
            </a:r>
            <a:r>
              <a:rPr lang="fr-FR" sz="2000" dirty="0" smtClean="0"/>
              <a:t> </a:t>
            </a:r>
            <a:r>
              <a:rPr lang="fr-FR" sz="2000" dirty="0" err="1" smtClean="0"/>
              <a:t>play</a:t>
            </a:r>
            <a:r>
              <a:rPr lang="fr-FR" sz="2000" dirty="0" smtClean="0"/>
              <a:t>: not a </a:t>
            </a:r>
            <a:r>
              <a:rPr lang="fr-FR" sz="2000" dirty="0" err="1" smtClean="0"/>
              <a:t>solitary</a:t>
            </a:r>
            <a:r>
              <a:rPr lang="fr-FR" sz="2000" dirty="0" smtClean="0"/>
              <a:t> </a:t>
            </a:r>
            <a:r>
              <a:rPr lang="fr-FR" sz="2000" dirty="0" err="1" smtClean="0"/>
              <a:t>activity</a:t>
            </a:r>
            <a:r>
              <a:rPr lang="fr-FR" sz="2000" dirty="0" smtClean="0"/>
              <a:t> as </a:t>
            </a:r>
            <a:r>
              <a:rPr lang="fr-FR" sz="2000" b="1" dirty="0" smtClean="0"/>
              <a:t>Piaget</a:t>
            </a:r>
            <a:r>
              <a:rPr lang="fr-FR" sz="2000" dirty="0" smtClean="0"/>
              <a:t> </a:t>
            </a:r>
            <a:r>
              <a:rPr lang="fr-FR" sz="2000" dirty="0" err="1" smtClean="0"/>
              <a:t>claimed</a:t>
            </a:r>
            <a:r>
              <a:rPr lang="fr-FR" sz="2000" dirty="0" smtClean="0"/>
              <a:t> but a social one </a:t>
            </a:r>
            <a:r>
              <a:rPr lang="fr-FR" sz="2000" dirty="0" err="1" smtClean="0"/>
              <a:t>initiated</a:t>
            </a:r>
            <a:r>
              <a:rPr lang="fr-FR" sz="2000" dirty="0" smtClean="0"/>
              <a:t> by the </a:t>
            </a:r>
            <a:r>
              <a:rPr lang="fr-FR" sz="2000" dirty="0" err="1" smtClean="0"/>
              <a:t>adult</a:t>
            </a:r>
            <a:r>
              <a:rPr lang="fr-FR" sz="2000" dirty="0" smtClean="0"/>
              <a:t> </a:t>
            </a:r>
            <a:r>
              <a:rPr lang="fr-FR" sz="2000" dirty="0" smtClean="0"/>
              <a:t>(</a:t>
            </a:r>
            <a:r>
              <a:rPr lang="fr-FR" sz="2000" dirty="0" err="1" smtClean="0"/>
              <a:t>Vygotski</a:t>
            </a:r>
            <a:r>
              <a:rPr lang="fr-FR" sz="2000" dirty="0" smtClean="0"/>
              <a:t>; Rodriguez, 2006)</a:t>
            </a:r>
          </a:p>
          <a:p>
            <a:endParaRPr lang="fr-FR" sz="2000" dirty="0" smtClean="0"/>
          </a:p>
          <a:p>
            <a:r>
              <a:rPr lang="fr-FR" sz="2000" dirty="0" err="1" smtClean="0"/>
              <a:t>After</a:t>
            </a:r>
            <a:r>
              <a:rPr lang="fr-FR" sz="2000" dirty="0" smtClean="0"/>
              <a:t> </a:t>
            </a:r>
            <a:r>
              <a:rPr lang="fr-FR" sz="2000" dirty="0"/>
              <a:t>3, more </a:t>
            </a:r>
            <a:r>
              <a:rPr lang="fr-FR" sz="2000" dirty="0" err="1"/>
              <a:t>than</a:t>
            </a:r>
            <a:r>
              <a:rPr lang="fr-FR" sz="2000" dirty="0"/>
              <a:t> 50% of </a:t>
            </a:r>
            <a:r>
              <a:rPr lang="fr-FR" sz="2000" dirty="0" err="1"/>
              <a:t>symbolic</a:t>
            </a:r>
            <a:r>
              <a:rPr lang="fr-FR" sz="2000" dirty="0"/>
              <a:t> </a:t>
            </a:r>
            <a:r>
              <a:rPr lang="fr-FR" sz="2000" dirty="0" err="1"/>
              <a:t>play</a:t>
            </a:r>
            <a:r>
              <a:rPr lang="fr-FR" sz="2000" dirty="0"/>
              <a:t> </a:t>
            </a:r>
            <a:r>
              <a:rPr lang="fr-FR" sz="2000" dirty="0" err="1"/>
              <a:t>takes</a:t>
            </a:r>
            <a:r>
              <a:rPr lang="fr-FR" sz="2000" dirty="0"/>
              <a:t> place </a:t>
            </a:r>
            <a:r>
              <a:rPr lang="fr-FR" sz="2000" dirty="0" err="1"/>
              <a:t>with</a:t>
            </a:r>
            <a:r>
              <a:rPr lang="fr-FR" sz="2000" dirty="0"/>
              <a:t> </a:t>
            </a:r>
            <a:r>
              <a:rPr lang="fr-FR" sz="2000" dirty="0" err="1"/>
              <a:t>another</a:t>
            </a:r>
            <a:r>
              <a:rPr lang="fr-FR" sz="2000" dirty="0"/>
              <a:t> </a:t>
            </a:r>
            <a:r>
              <a:rPr lang="fr-FR" sz="2000" dirty="0" err="1" smtClean="0"/>
              <a:t>child</a:t>
            </a:r>
            <a:r>
              <a:rPr lang="fr-FR" sz="2000" dirty="0" smtClean="0"/>
              <a:t> (</a:t>
            </a:r>
            <a:r>
              <a:rPr lang="fr-FR" sz="2000" dirty="0" err="1" smtClean="0"/>
              <a:t>Haight</a:t>
            </a:r>
            <a:r>
              <a:rPr lang="fr-FR" sz="2000" dirty="0" smtClean="0"/>
              <a:t>, 1988)</a:t>
            </a:r>
          </a:p>
          <a:p>
            <a:endParaRPr lang="fr-FR" sz="2000" dirty="0"/>
          </a:p>
          <a:p>
            <a:r>
              <a:rPr lang="fr-FR" sz="2000" dirty="0" err="1"/>
              <a:t>Lack</a:t>
            </a:r>
            <a:r>
              <a:rPr lang="fr-FR" sz="2000" dirty="0"/>
              <a:t> in the </a:t>
            </a:r>
            <a:r>
              <a:rPr lang="fr-FR" sz="2000" dirty="0" err="1"/>
              <a:t>literature</a:t>
            </a:r>
            <a:r>
              <a:rPr lang="fr-FR" sz="2000" dirty="0"/>
              <a:t> :  </a:t>
            </a:r>
            <a:r>
              <a:rPr lang="fr-FR" sz="2000" dirty="0" err="1"/>
              <a:t>preschool</a:t>
            </a:r>
            <a:r>
              <a:rPr lang="fr-FR" sz="2000" dirty="0"/>
              <a:t> and </a:t>
            </a:r>
            <a:r>
              <a:rPr lang="fr-FR" sz="2000" dirty="0" err="1"/>
              <a:t>elementary</a:t>
            </a:r>
            <a:r>
              <a:rPr lang="fr-FR" sz="2000" dirty="0"/>
              <a:t> </a:t>
            </a:r>
            <a:r>
              <a:rPr lang="fr-FR" sz="2000" dirty="0" err="1"/>
              <a:t>school</a:t>
            </a:r>
            <a:r>
              <a:rPr lang="fr-FR" sz="2000" dirty="0"/>
              <a:t> </a:t>
            </a:r>
            <a:r>
              <a:rPr lang="fr-FR" sz="2000" dirty="0" err="1" smtClean="0"/>
              <a:t>children’s</a:t>
            </a:r>
            <a:r>
              <a:rPr lang="fr-FR" sz="2000" dirty="0" smtClean="0"/>
              <a:t> </a:t>
            </a:r>
            <a:r>
              <a:rPr lang="fr-FR" sz="2000" dirty="0" err="1"/>
              <a:t>object</a:t>
            </a:r>
            <a:r>
              <a:rPr lang="fr-FR" sz="2000" dirty="0"/>
              <a:t> </a:t>
            </a:r>
            <a:r>
              <a:rPr lang="fr-FR" sz="2000" dirty="0" smtClean="0"/>
              <a:t>substitution </a:t>
            </a:r>
            <a:r>
              <a:rPr lang="fr-FR" sz="2000" dirty="0" err="1" smtClean="0"/>
              <a:t>development</a:t>
            </a:r>
            <a:endParaRPr lang="fr-FR" sz="2000" dirty="0"/>
          </a:p>
          <a:p>
            <a:pPr marL="68580" indent="0">
              <a:buNone/>
            </a:pPr>
            <a:endParaRPr lang="fr-FR" sz="2000" dirty="0" smtClean="0"/>
          </a:p>
        </p:txBody>
      </p:sp>
      <p:sp>
        <p:nvSpPr>
          <p:cNvPr id="4" name="Espace réservé du numéro de diapositive 3"/>
          <p:cNvSpPr>
            <a:spLocks noGrp="1"/>
          </p:cNvSpPr>
          <p:nvPr>
            <p:ph type="sldNum" sz="quarter" idx="12"/>
          </p:nvPr>
        </p:nvSpPr>
        <p:spPr/>
        <p:txBody>
          <a:bodyPr/>
          <a:lstStyle/>
          <a:p>
            <a:fld id="{E02E1E6D-4096-47E4-A523-D2B84E5BBB0A}" type="slidenum">
              <a:rPr lang="fr-FR" smtClean="0"/>
              <a:t>3</a:t>
            </a:fld>
            <a:endParaRPr lang="fr-FR"/>
          </a:p>
        </p:txBody>
      </p:sp>
      <p:sp>
        <p:nvSpPr>
          <p:cNvPr id="5" name="ZoneTexte 4"/>
          <p:cNvSpPr txBox="1"/>
          <p:nvPr/>
        </p:nvSpPr>
        <p:spPr>
          <a:xfrm>
            <a:off x="4716016" y="44624"/>
            <a:ext cx="3456384" cy="400110"/>
          </a:xfrm>
          <a:prstGeom prst="rect">
            <a:avLst/>
          </a:prstGeom>
          <a:noFill/>
        </p:spPr>
        <p:txBody>
          <a:bodyPr wrap="square" rtlCol="0">
            <a:spAutoFit/>
          </a:bodyPr>
          <a:lstStyle/>
          <a:p>
            <a:pPr algn="ctr"/>
            <a:r>
              <a:rPr lang="fr-FR" sz="2000" b="1" dirty="0" smtClean="0">
                <a:solidFill>
                  <a:schemeClr val="bg1"/>
                </a:solidFill>
              </a:rPr>
              <a:t>Introduction</a:t>
            </a:r>
            <a:endParaRPr lang="fr-FR" sz="2000" b="1" dirty="0">
              <a:solidFill>
                <a:schemeClr val="bg1"/>
              </a:solidFill>
            </a:endParaRPr>
          </a:p>
        </p:txBody>
      </p:sp>
    </p:spTree>
    <p:extLst>
      <p:ext uri="{BB962C8B-B14F-4D97-AF65-F5344CB8AC3E}">
        <p14:creationId xmlns:p14="http://schemas.microsoft.com/office/powerpoint/2010/main" val="8985346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3490" y="1027664"/>
            <a:ext cx="7416942" cy="817160"/>
          </a:xfrm>
        </p:spPr>
        <p:txBody>
          <a:bodyPr>
            <a:normAutofit fontScale="90000"/>
          </a:bodyPr>
          <a:lstStyle/>
          <a:p>
            <a:r>
              <a:rPr lang="fr-FR" sz="3600" dirty="0" smtClean="0"/>
              <a:t>First </a:t>
            </a:r>
            <a:r>
              <a:rPr lang="fr-FR" sz="3600" dirty="0" err="1" smtClean="0"/>
              <a:t>Research</a:t>
            </a:r>
            <a:r>
              <a:rPr lang="fr-FR" sz="3600" dirty="0"/>
              <a:t> </a:t>
            </a:r>
            <a:r>
              <a:rPr lang="fr-FR" sz="2700" dirty="0" smtClean="0"/>
              <a:t>(</a:t>
            </a:r>
            <a:r>
              <a:rPr lang="fr-FR" sz="2700" dirty="0"/>
              <a:t>Barthélémy &amp; Tartas, </a:t>
            </a:r>
            <a:r>
              <a:rPr lang="fr-FR" sz="2700" dirty="0" smtClean="0"/>
              <a:t>2009</a:t>
            </a:r>
            <a:r>
              <a:rPr lang="fr-FR" sz="2700" dirty="0"/>
              <a:t>)</a:t>
            </a:r>
            <a:endParaRPr lang="fr-FR" sz="2700" dirty="0"/>
          </a:p>
        </p:txBody>
      </p:sp>
      <p:sp>
        <p:nvSpPr>
          <p:cNvPr id="3" name="Espace réservé du contenu 2"/>
          <p:cNvSpPr>
            <a:spLocks noGrp="1"/>
          </p:cNvSpPr>
          <p:nvPr>
            <p:ph idx="1"/>
          </p:nvPr>
        </p:nvSpPr>
        <p:spPr>
          <a:xfrm>
            <a:off x="1043492" y="2323652"/>
            <a:ext cx="7344932" cy="3508977"/>
          </a:xfrm>
        </p:spPr>
        <p:txBody>
          <a:bodyPr>
            <a:normAutofit/>
          </a:bodyPr>
          <a:lstStyle/>
          <a:p>
            <a:r>
              <a:rPr lang="fr-FR" sz="2000" dirty="0" smtClean="0">
                <a:solidFill>
                  <a:srgbClr val="3E3D2D"/>
                </a:solidFill>
                <a:latin typeface="Century Gothic" charset="0"/>
              </a:rPr>
              <a:t>in </a:t>
            </a:r>
            <a:r>
              <a:rPr lang="fr-FR" sz="2000" dirty="0">
                <a:solidFill>
                  <a:srgbClr val="3E3D2D"/>
                </a:solidFill>
                <a:latin typeface="Century Gothic" charset="0"/>
              </a:rPr>
              <a:t>an </a:t>
            </a:r>
            <a:r>
              <a:rPr lang="fr-FR" sz="2000" dirty="0" err="1" smtClean="0">
                <a:solidFill>
                  <a:srgbClr val="3E3D2D"/>
                </a:solidFill>
                <a:latin typeface="Century Gothic" charset="0"/>
              </a:rPr>
              <a:t>adult-child-object</a:t>
            </a:r>
            <a:r>
              <a:rPr lang="fr-FR" sz="2000" dirty="0" smtClean="0">
                <a:solidFill>
                  <a:srgbClr val="3E3D2D"/>
                </a:solidFill>
                <a:latin typeface="Century Gothic" charset="0"/>
              </a:rPr>
              <a:t> </a:t>
            </a:r>
            <a:r>
              <a:rPr lang="fr-FR" sz="2000" dirty="0">
                <a:solidFill>
                  <a:srgbClr val="3E3D2D"/>
                </a:solidFill>
                <a:latin typeface="Century Gothic" charset="0"/>
              </a:rPr>
              <a:t>interaction, </a:t>
            </a:r>
            <a:r>
              <a:rPr lang="fr-FR" sz="2000" dirty="0" err="1">
                <a:solidFill>
                  <a:srgbClr val="3E3D2D"/>
                </a:solidFill>
                <a:latin typeface="Century Gothic" charset="0"/>
              </a:rPr>
              <a:t>we</a:t>
            </a:r>
            <a:r>
              <a:rPr lang="fr-FR" sz="2000" dirty="0">
                <a:solidFill>
                  <a:srgbClr val="3E3D2D"/>
                </a:solidFill>
                <a:latin typeface="Century Gothic" charset="0"/>
              </a:rPr>
              <a:t> </a:t>
            </a:r>
            <a:r>
              <a:rPr lang="fr-FR" sz="2000" dirty="0" err="1">
                <a:solidFill>
                  <a:srgbClr val="3E3D2D"/>
                </a:solidFill>
                <a:latin typeface="Century Gothic" charset="0"/>
              </a:rPr>
              <a:t>showed</a:t>
            </a:r>
            <a:r>
              <a:rPr lang="fr-FR" sz="2000" dirty="0">
                <a:solidFill>
                  <a:srgbClr val="3E3D2D"/>
                </a:solidFill>
                <a:latin typeface="Century Gothic" charset="0"/>
              </a:rPr>
              <a:t> </a:t>
            </a:r>
            <a:r>
              <a:rPr lang="fr-FR" sz="2000" dirty="0" err="1">
                <a:solidFill>
                  <a:srgbClr val="3E3D2D"/>
                </a:solidFill>
                <a:latin typeface="Century Gothic" charset="0"/>
              </a:rPr>
              <a:t>that</a:t>
            </a:r>
            <a:r>
              <a:rPr lang="fr-FR" sz="2000" dirty="0">
                <a:solidFill>
                  <a:srgbClr val="3E3D2D"/>
                </a:solidFill>
                <a:latin typeface="Century Gothic" charset="0"/>
              </a:rPr>
              <a:t> </a:t>
            </a:r>
            <a:r>
              <a:rPr lang="fr-FR" sz="2000" dirty="0" err="1">
                <a:solidFill>
                  <a:srgbClr val="3E3D2D"/>
                </a:solidFill>
                <a:latin typeface="Century Gothic" charset="0"/>
              </a:rPr>
              <a:t>symbolic</a:t>
            </a:r>
            <a:r>
              <a:rPr lang="fr-FR" sz="2000" dirty="0">
                <a:solidFill>
                  <a:srgbClr val="3E3D2D"/>
                </a:solidFill>
                <a:latin typeface="Century Gothic" charset="0"/>
              </a:rPr>
              <a:t> uses </a:t>
            </a:r>
            <a:r>
              <a:rPr lang="fr-FR" sz="2000" dirty="0" smtClean="0">
                <a:solidFill>
                  <a:srgbClr val="3E3D2D"/>
                </a:solidFill>
                <a:latin typeface="Century Gothic" charset="0"/>
              </a:rPr>
              <a:t>of </a:t>
            </a:r>
            <a:r>
              <a:rPr lang="fr-FR" sz="2000" dirty="0" err="1">
                <a:solidFill>
                  <a:srgbClr val="3E3D2D"/>
                </a:solidFill>
                <a:latin typeface="Century Gothic" charset="0"/>
              </a:rPr>
              <a:t>objects</a:t>
            </a:r>
            <a:r>
              <a:rPr lang="fr-FR" sz="2000" dirty="0">
                <a:solidFill>
                  <a:srgbClr val="3E3D2D"/>
                </a:solidFill>
                <a:latin typeface="Century Gothic" charset="0"/>
              </a:rPr>
              <a:t> </a:t>
            </a:r>
            <a:r>
              <a:rPr lang="fr-FR" sz="2000" dirty="0" err="1">
                <a:solidFill>
                  <a:srgbClr val="3E3D2D"/>
                </a:solidFill>
                <a:latin typeface="Century Gothic" charset="0"/>
              </a:rPr>
              <a:t>develop</a:t>
            </a:r>
            <a:r>
              <a:rPr lang="fr-FR" sz="2000" dirty="0">
                <a:solidFill>
                  <a:srgbClr val="3E3D2D"/>
                </a:solidFill>
                <a:latin typeface="Century Gothic" charset="0"/>
              </a:rPr>
              <a:t> </a:t>
            </a:r>
            <a:r>
              <a:rPr lang="fr-FR" sz="2000" dirty="0" err="1">
                <a:solidFill>
                  <a:srgbClr val="3E3D2D"/>
                </a:solidFill>
                <a:latin typeface="Century Gothic" charset="0"/>
              </a:rPr>
              <a:t>from</a:t>
            </a:r>
            <a:r>
              <a:rPr lang="fr-FR" sz="2000" dirty="0">
                <a:solidFill>
                  <a:srgbClr val="3E3D2D"/>
                </a:solidFill>
                <a:latin typeface="Century Gothic" charset="0"/>
              </a:rPr>
              <a:t> 3 to 8 </a:t>
            </a:r>
            <a:r>
              <a:rPr lang="fr-FR" sz="2000" dirty="0" err="1">
                <a:solidFill>
                  <a:srgbClr val="3E3D2D"/>
                </a:solidFill>
                <a:latin typeface="Century Gothic" charset="0"/>
              </a:rPr>
              <a:t>years-old</a:t>
            </a:r>
            <a:r>
              <a:rPr lang="fr-FR" sz="2000" dirty="0">
                <a:solidFill>
                  <a:srgbClr val="3E3D2D"/>
                </a:solidFill>
                <a:latin typeface="Century Gothic" charset="0"/>
              </a:rPr>
              <a:t> </a:t>
            </a:r>
            <a:endParaRPr lang="fr-FR" sz="2000" dirty="0" smtClean="0">
              <a:solidFill>
                <a:srgbClr val="3E3D2D"/>
              </a:solidFill>
              <a:latin typeface="Century Gothic" charset="0"/>
            </a:endParaRPr>
          </a:p>
          <a:p>
            <a:endParaRPr lang="fr-FR" sz="2000" dirty="0" smtClean="0">
              <a:solidFill>
                <a:srgbClr val="3E3D2D"/>
              </a:solidFill>
              <a:latin typeface="Century Gothic" charset="0"/>
            </a:endParaRPr>
          </a:p>
          <a:p>
            <a:pPr lvl="1"/>
            <a:r>
              <a:rPr lang="fr-FR" sz="1800" dirty="0" smtClean="0">
                <a:solidFill>
                  <a:srgbClr val="3E3D2D"/>
                </a:solidFill>
                <a:latin typeface="Century Gothic" charset="0"/>
              </a:rPr>
              <a:t>3 </a:t>
            </a:r>
            <a:r>
              <a:rPr lang="fr-FR" sz="1800" dirty="0" err="1" smtClean="0">
                <a:solidFill>
                  <a:srgbClr val="3E3D2D"/>
                </a:solidFill>
                <a:latin typeface="Century Gothic" charset="0"/>
              </a:rPr>
              <a:t>y.o</a:t>
            </a:r>
            <a:r>
              <a:rPr lang="fr-FR" sz="1800" dirty="0" smtClean="0">
                <a:solidFill>
                  <a:srgbClr val="3E3D2D"/>
                </a:solidFill>
                <a:latin typeface="Century Gothic" charset="0"/>
              </a:rPr>
              <a:t>. </a:t>
            </a:r>
            <a:r>
              <a:rPr lang="fr-FR" sz="1800" dirty="0" err="1" smtClean="0">
                <a:solidFill>
                  <a:srgbClr val="3E3D2D"/>
                </a:solidFill>
                <a:latin typeface="Century Gothic" charset="0"/>
              </a:rPr>
              <a:t>need</a:t>
            </a:r>
            <a:r>
              <a:rPr lang="fr-FR" sz="1800" dirty="0">
                <a:solidFill>
                  <a:srgbClr val="3E3D2D"/>
                </a:solidFill>
                <a:latin typeface="Century Gothic" charset="0"/>
              </a:rPr>
              <a:t> </a:t>
            </a:r>
            <a:r>
              <a:rPr lang="fr-FR" sz="1800" dirty="0" err="1">
                <a:solidFill>
                  <a:srgbClr val="3E3D2D"/>
                </a:solidFill>
                <a:latin typeface="Century Gothic" charset="0"/>
              </a:rPr>
              <a:t>scaffolding</a:t>
            </a:r>
            <a:r>
              <a:rPr lang="fr-FR" sz="1800" dirty="0">
                <a:solidFill>
                  <a:srgbClr val="3E3D2D"/>
                </a:solidFill>
                <a:latin typeface="Century Gothic" charset="0"/>
              </a:rPr>
              <a:t> (question and </a:t>
            </a:r>
            <a:r>
              <a:rPr lang="fr-FR" sz="1800" dirty="0" err="1">
                <a:solidFill>
                  <a:srgbClr val="3E3D2D"/>
                </a:solidFill>
                <a:latin typeface="Century Gothic" charset="0"/>
              </a:rPr>
              <a:t>demonstration</a:t>
            </a:r>
            <a:r>
              <a:rPr lang="fr-FR" sz="1800" dirty="0">
                <a:solidFill>
                  <a:srgbClr val="3E3D2D"/>
                </a:solidFill>
                <a:latin typeface="Century Gothic" charset="0"/>
              </a:rPr>
              <a:t>) </a:t>
            </a:r>
            <a:r>
              <a:rPr lang="fr-FR" sz="1800" b="1" dirty="0">
                <a:solidFill>
                  <a:srgbClr val="3E3D2D"/>
                </a:solidFill>
                <a:latin typeface="Century Gothic" charset="0"/>
              </a:rPr>
              <a:t>by </a:t>
            </a:r>
            <a:r>
              <a:rPr lang="fr-FR" sz="1800" b="1" dirty="0" err="1">
                <a:solidFill>
                  <a:srgbClr val="3E3D2D"/>
                </a:solidFill>
                <a:latin typeface="Century Gothic" charset="0"/>
              </a:rPr>
              <a:t>adults</a:t>
            </a:r>
            <a:r>
              <a:rPr lang="fr-FR" sz="1800" b="1" dirty="0">
                <a:solidFill>
                  <a:srgbClr val="3E3D2D"/>
                </a:solidFill>
                <a:latin typeface="Century Gothic" charset="0"/>
              </a:rPr>
              <a:t> </a:t>
            </a:r>
            <a:r>
              <a:rPr lang="fr-FR" sz="1800" dirty="0">
                <a:solidFill>
                  <a:srgbClr val="3E3D2D"/>
                </a:solidFill>
                <a:latin typeface="Century Gothic" charset="0"/>
              </a:rPr>
              <a:t> </a:t>
            </a:r>
            <a:r>
              <a:rPr lang="fr-FR" sz="1800" dirty="0" smtClean="0">
                <a:solidFill>
                  <a:srgbClr val="3E3D2D"/>
                </a:solidFill>
                <a:latin typeface="Century Gothic" charset="0"/>
              </a:rPr>
              <a:t>and </a:t>
            </a:r>
            <a:r>
              <a:rPr lang="fr-FR" sz="1800" dirty="0" err="1" smtClean="0">
                <a:solidFill>
                  <a:srgbClr val="3E3D2D"/>
                </a:solidFill>
                <a:latin typeface="Century Gothic" charset="0"/>
              </a:rPr>
              <a:t>it</a:t>
            </a:r>
            <a:r>
              <a:rPr lang="fr-FR" sz="1800" dirty="0" smtClean="0">
                <a:solidFill>
                  <a:srgbClr val="3E3D2D"/>
                </a:solidFill>
                <a:latin typeface="Century Gothic" charset="0"/>
              </a:rPr>
              <a:t> </a:t>
            </a:r>
            <a:r>
              <a:rPr lang="fr-FR" sz="1800" dirty="0" err="1" smtClean="0">
                <a:solidFill>
                  <a:srgbClr val="3E3D2D"/>
                </a:solidFill>
                <a:latin typeface="Century Gothic" charset="0"/>
              </a:rPr>
              <a:t>is</a:t>
            </a:r>
            <a:r>
              <a:rPr lang="fr-FR" sz="1800" dirty="0" smtClean="0">
                <a:solidFill>
                  <a:srgbClr val="3E3D2D"/>
                </a:solidFill>
                <a:latin typeface="Century Gothic" charset="0"/>
              </a:rPr>
              <a:t> </a:t>
            </a:r>
            <a:r>
              <a:rPr lang="fr-FR" sz="1800" dirty="0" err="1">
                <a:solidFill>
                  <a:srgbClr val="3E3D2D"/>
                </a:solidFill>
                <a:latin typeface="Century Gothic" charset="0"/>
              </a:rPr>
              <a:t>less</a:t>
            </a:r>
            <a:r>
              <a:rPr lang="fr-FR" sz="1800" dirty="0">
                <a:solidFill>
                  <a:srgbClr val="3E3D2D"/>
                </a:solidFill>
                <a:latin typeface="Century Gothic" charset="0"/>
              </a:rPr>
              <a:t> important </a:t>
            </a:r>
            <a:r>
              <a:rPr lang="fr-FR" sz="1800" dirty="0" err="1">
                <a:solidFill>
                  <a:srgbClr val="3E3D2D"/>
                </a:solidFill>
                <a:latin typeface="Century Gothic" charset="0"/>
              </a:rPr>
              <a:t>later</a:t>
            </a:r>
            <a:r>
              <a:rPr lang="fr-FR" sz="1800" dirty="0" smtClean="0">
                <a:solidFill>
                  <a:srgbClr val="3E3D2D"/>
                </a:solidFill>
                <a:latin typeface="Century Gothic" charset="0"/>
              </a:rPr>
              <a:t>.</a:t>
            </a:r>
          </a:p>
          <a:p>
            <a:pPr lvl="1"/>
            <a:endParaRPr lang="fr-FR" sz="1800" dirty="0" smtClean="0">
              <a:solidFill>
                <a:srgbClr val="3E3D2D"/>
              </a:solidFill>
              <a:latin typeface="Century Gothic" charset="0"/>
            </a:endParaRPr>
          </a:p>
          <a:p>
            <a:pPr lvl="1"/>
            <a:r>
              <a:rPr lang="fr-FR" sz="1800" dirty="0" smtClean="0">
                <a:solidFill>
                  <a:srgbClr val="3E3D2D"/>
                </a:solidFill>
                <a:latin typeface="Century Gothic" charset="0"/>
              </a:rPr>
              <a:t>5 and 8 </a:t>
            </a:r>
            <a:r>
              <a:rPr lang="fr-FR" sz="1800" dirty="0" err="1" smtClean="0">
                <a:solidFill>
                  <a:srgbClr val="3E3D2D"/>
                </a:solidFill>
                <a:latin typeface="Century Gothic" charset="0"/>
              </a:rPr>
              <a:t>y.o</a:t>
            </a:r>
            <a:r>
              <a:rPr lang="fr-FR" sz="1800" dirty="0" smtClean="0">
                <a:solidFill>
                  <a:srgbClr val="3E3D2D"/>
                </a:solidFill>
                <a:latin typeface="Century Gothic" charset="0"/>
              </a:rPr>
              <a:t>. </a:t>
            </a:r>
            <a:r>
              <a:rPr lang="fr-FR" sz="1800" dirty="0" err="1" smtClean="0">
                <a:solidFill>
                  <a:srgbClr val="3E3D2D"/>
                </a:solidFill>
                <a:latin typeface="Century Gothic" charset="0"/>
              </a:rPr>
              <a:t>produced</a:t>
            </a:r>
            <a:r>
              <a:rPr lang="fr-FR" sz="1800" dirty="0" smtClean="0">
                <a:solidFill>
                  <a:srgbClr val="3E3D2D"/>
                </a:solidFill>
                <a:latin typeface="Century Gothic" charset="0"/>
              </a:rPr>
              <a:t> more </a:t>
            </a:r>
            <a:r>
              <a:rPr lang="fr-FR" sz="1800" dirty="0" err="1" smtClean="0">
                <a:solidFill>
                  <a:srgbClr val="3E3D2D"/>
                </a:solidFill>
                <a:latin typeface="Century Gothic" charset="0"/>
              </a:rPr>
              <a:t>object</a:t>
            </a:r>
            <a:r>
              <a:rPr lang="fr-FR" sz="1800" dirty="0" smtClean="0">
                <a:solidFill>
                  <a:srgbClr val="3E3D2D"/>
                </a:solidFill>
                <a:latin typeface="Century Gothic" charset="0"/>
              </a:rPr>
              <a:t> substitutions </a:t>
            </a:r>
            <a:r>
              <a:rPr lang="fr-FR" sz="1800" dirty="0" err="1" smtClean="0">
                <a:solidFill>
                  <a:srgbClr val="3E3D2D"/>
                </a:solidFill>
                <a:latin typeface="Century Gothic" charset="0"/>
              </a:rPr>
              <a:t>than</a:t>
            </a:r>
            <a:r>
              <a:rPr lang="fr-FR" sz="1800" dirty="0" smtClean="0">
                <a:solidFill>
                  <a:srgbClr val="3E3D2D"/>
                </a:solidFill>
                <a:latin typeface="Century Gothic" charset="0"/>
              </a:rPr>
              <a:t> 3 </a:t>
            </a:r>
            <a:r>
              <a:rPr lang="fr-FR" sz="1800" dirty="0" err="1" smtClean="0">
                <a:solidFill>
                  <a:srgbClr val="3E3D2D"/>
                </a:solidFill>
                <a:latin typeface="Century Gothic" charset="0"/>
              </a:rPr>
              <a:t>y.o</a:t>
            </a:r>
            <a:r>
              <a:rPr lang="fr-FR" sz="1800" dirty="0" smtClean="0">
                <a:solidFill>
                  <a:srgbClr val="3E3D2D"/>
                </a:solidFill>
                <a:latin typeface="Century Gothic" charset="0"/>
              </a:rPr>
              <a:t>.</a:t>
            </a:r>
            <a:endParaRPr lang="fr-FR" sz="1800" dirty="0" smtClean="0">
              <a:solidFill>
                <a:srgbClr val="3E3D2D"/>
              </a:solidFill>
              <a:latin typeface="Century Gothic" charset="0"/>
            </a:endParaRPr>
          </a:p>
        </p:txBody>
      </p:sp>
      <p:sp>
        <p:nvSpPr>
          <p:cNvPr id="4" name="Espace réservé du numéro de diapositive 3"/>
          <p:cNvSpPr>
            <a:spLocks noGrp="1"/>
          </p:cNvSpPr>
          <p:nvPr>
            <p:ph type="sldNum" sz="quarter" idx="12"/>
          </p:nvPr>
        </p:nvSpPr>
        <p:spPr/>
        <p:txBody>
          <a:bodyPr/>
          <a:lstStyle/>
          <a:p>
            <a:fld id="{E02E1E6D-4096-47E4-A523-D2B84E5BBB0A}" type="slidenum">
              <a:rPr lang="fr-FR" smtClean="0"/>
              <a:t>4</a:t>
            </a:fld>
            <a:endParaRPr lang="fr-FR"/>
          </a:p>
        </p:txBody>
      </p:sp>
      <p:sp>
        <p:nvSpPr>
          <p:cNvPr id="5" name="ZoneTexte 4"/>
          <p:cNvSpPr txBox="1"/>
          <p:nvPr/>
        </p:nvSpPr>
        <p:spPr>
          <a:xfrm>
            <a:off x="4716016" y="44624"/>
            <a:ext cx="3456384" cy="400110"/>
          </a:xfrm>
          <a:prstGeom prst="rect">
            <a:avLst/>
          </a:prstGeom>
          <a:noFill/>
        </p:spPr>
        <p:txBody>
          <a:bodyPr wrap="square" rtlCol="0">
            <a:spAutoFit/>
          </a:bodyPr>
          <a:lstStyle/>
          <a:p>
            <a:pPr algn="ctr"/>
            <a:r>
              <a:rPr lang="fr-FR" sz="2000" b="1" dirty="0" smtClean="0">
                <a:solidFill>
                  <a:schemeClr val="bg1"/>
                </a:solidFill>
              </a:rPr>
              <a:t>Introduction</a:t>
            </a:r>
            <a:endParaRPr lang="fr-FR" sz="2000" b="1" dirty="0">
              <a:solidFill>
                <a:schemeClr val="bg1"/>
              </a:solidFill>
            </a:endParaRPr>
          </a:p>
        </p:txBody>
      </p:sp>
    </p:spTree>
    <p:extLst>
      <p:ext uri="{BB962C8B-B14F-4D97-AF65-F5344CB8AC3E}">
        <p14:creationId xmlns:p14="http://schemas.microsoft.com/office/powerpoint/2010/main" val="29448735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err="1" smtClean="0"/>
              <a:t>Research</a:t>
            </a:r>
            <a:r>
              <a:rPr lang="fr-FR" sz="3600" dirty="0" smtClean="0"/>
              <a:t> questions</a:t>
            </a:r>
            <a:endParaRPr lang="fr-FR" sz="3600" dirty="0"/>
          </a:p>
        </p:txBody>
      </p:sp>
      <p:sp>
        <p:nvSpPr>
          <p:cNvPr id="3" name="Espace réservé du contenu 2"/>
          <p:cNvSpPr>
            <a:spLocks noGrp="1"/>
          </p:cNvSpPr>
          <p:nvPr>
            <p:ph idx="1"/>
          </p:nvPr>
        </p:nvSpPr>
        <p:spPr>
          <a:xfrm>
            <a:off x="1043492" y="2708920"/>
            <a:ext cx="6777317" cy="3123709"/>
          </a:xfrm>
        </p:spPr>
        <p:txBody>
          <a:bodyPr>
            <a:normAutofit/>
          </a:bodyPr>
          <a:lstStyle/>
          <a:p>
            <a:r>
              <a:rPr lang="fr-FR" sz="2000" dirty="0" smtClean="0"/>
              <a:t>1- Do </a:t>
            </a:r>
            <a:r>
              <a:rPr lang="fr-FR" sz="2000" dirty="0" err="1" smtClean="0"/>
              <a:t>symbolic</a:t>
            </a:r>
            <a:r>
              <a:rPr lang="fr-FR" sz="2000" dirty="0" smtClean="0"/>
              <a:t> uses of </a:t>
            </a:r>
            <a:r>
              <a:rPr lang="fr-FR" sz="2000" dirty="0" err="1" smtClean="0"/>
              <a:t>objects</a:t>
            </a:r>
            <a:r>
              <a:rPr lang="fr-FR" sz="2000" dirty="0" smtClean="0"/>
              <a:t> </a:t>
            </a:r>
            <a:r>
              <a:rPr lang="fr-FR" sz="2000" dirty="0" err="1" smtClean="0"/>
              <a:t>develop</a:t>
            </a:r>
            <a:r>
              <a:rPr lang="fr-FR" sz="2000" dirty="0"/>
              <a:t> in </a:t>
            </a:r>
            <a:r>
              <a:rPr lang="fr-FR" sz="2000" dirty="0" err="1"/>
              <a:t>peer</a:t>
            </a:r>
            <a:r>
              <a:rPr lang="fr-FR" sz="2000" dirty="0"/>
              <a:t> interaction </a:t>
            </a:r>
            <a:r>
              <a:rPr lang="fr-FR" sz="2000" dirty="0" err="1"/>
              <a:t>after</a:t>
            </a:r>
            <a:r>
              <a:rPr lang="fr-FR" sz="2000" dirty="0"/>
              <a:t> </a:t>
            </a:r>
            <a:r>
              <a:rPr lang="fr-FR" sz="2000" dirty="0" smtClean="0"/>
              <a:t>3 </a:t>
            </a:r>
            <a:r>
              <a:rPr lang="fr-FR" sz="2000" dirty="0" err="1" smtClean="0"/>
              <a:t>years</a:t>
            </a:r>
            <a:r>
              <a:rPr lang="fr-FR" sz="2000" dirty="0" smtClean="0"/>
              <a:t> of </a:t>
            </a:r>
            <a:r>
              <a:rPr lang="fr-FR" sz="2000" dirty="0" err="1" smtClean="0"/>
              <a:t>age</a:t>
            </a:r>
            <a:r>
              <a:rPr lang="fr-FR" sz="2000" dirty="0" smtClean="0"/>
              <a:t>? </a:t>
            </a:r>
          </a:p>
          <a:p>
            <a:pPr marL="68580" indent="0">
              <a:buNone/>
            </a:pPr>
            <a:endParaRPr lang="fr-FR" sz="2000" dirty="0" smtClean="0"/>
          </a:p>
          <a:p>
            <a:r>
              <a:rPr lang="fr-FR" sz="2000" dirty="0" smtClean="0"/>
              <a:t>2- </a:t>
            </a:r>
            <a:r>
              <a:rPr lang="fr-FR" sz="2000" dirty="0"/>
              <a:t>How </a:t>
            </a:r>
            <a:r>
              <a:rPr lang="fr-FR" sz="2000" dirty="0" smtClean="0"/>
              <a:t>are </a:t>
            </a:r>
            <a:r>
              <a:rPr lang="fr-FR" sz="2000" dirty="0" err="1" smtClean="0"/>
              <a:t>shared</a:t>
            </a:r>
            <a:r>
              <a:rPr lang="fr-FR" sz="2000" dirty="0" smtClean="0"/>
              <a:t> </a:t>
            </a:r>
            <a:r>
              <a:rPr lang="fr-FR" sz="2000" dirty="0" err="1"/>
              <a:t>symbolic</a:t>
            </a:r>
            <a:r>
              <a:rPr lang="fr-FR" sz="2000" dirty="0"/>
              <a:t> </a:t>
            </a:r>
            <a:r>
              <a:rPr lang="fr-FR" sz="2000" dirty="0" err="1"/>
              <a:t>meanings</a:t>
            </a:r>
            <a:r>
              <a:rPr lang="fr-FR" sz="2000" dirty="0"/>
              <a:t> </a:t>
            </a:r>
            <a:r>
              <a:rPr lang="fr-FR" sz="2000" dirty="0" err="1" smtClean="0"/>
              <a:t>developed</a:t>
            </a:r>
            <a:r>
              <a:rPr lang="fr-FR" sz="2000" dirty="0" smtClean="0"/>
              <a:t> </a:t>
            </a:r>
            <a:r>
              <a:rPr lang="fr-FR" sz="2000" dirty="0" err="1" smtClean="0"/>
              <a:t>between</a:t>
            </a:r>
            <a:r>
              <a:rPr lang="fr-FR" sz="2000" dirty="0" smtClean="0"/>
              <a:t> </a:t>
            </a:r>
            <a:r>
              <a:rPr lang="fr-FR" sz="2000" dirty="0"/>
              <a:t>3 and </a:t>
            </a:r>
            <a:r>
              <a:rPr lang="fr-FR" sz="2000" dirty="0" smtClean="0"/>
              <a:t>7 </a:t>
            </a:r>
            <a:r>
              <a:rPr lang="fr-FR" sz="2000" dirty="0" err="1" smtClean="0"/>
              <a:t>years</a:t>
            </a:r>
            <a:r>
              <a:rPr lang="fr-FR" sz="2000" dirty="0" smtClean="0"/>
              <a:t> of </a:t>
            </a:r>
            <a:r>
              <a:rPr lang="fr-FR" sz="2000" dirty="0" err="1" smtClean="0"/>
              <a:t>age</a:t>
            </a:r>
            <a:r>
              <a:rPr lang="fr-FR" sz="2000" dirty="0" smtClean="0"/>
              <a:t>?</a:t>
            </a:r>
            <a:endParaRPr lang="fr-FR" sz="2000" dirty="0"/>
          </a:p>
          <a:p>
            <a:endParaRPr lang="fr-FR" sz="2000" dirty="0"/>
          </a:p>
        </p:txBody>
      </p:sp>
      <p:sp>
        <p:nvSpPr>
          <p:cNvPr id="4" name="ZoneTexte 3"/>
          <p:cNvSpPr txBox="1"/>
          <p:nvPr/>
        </p:nvSpPr>
        <p:spPr>
          <a:xfrm>
            <a:off x="4716016" y="44624"/>
            <a:ext cx="3456384" cy="400110"/>
          </a:xfrm>
          <a:prstGeom prst="rect">
            <a:avLst/>
          </a:prstGeom>
          <a:noFill/>
        </p:spPr>
        <p:txBody>
          <a:bodyPr wrap="square" rtlCol="0">
            <a:spAutoFit/>
          </a:bodyPr>
          <a:lstStyle/>
          <a:p>
            <a:pPr algn="ctr"/>
            <a:r>
              <a:rPr lang="fr-FR" sz="2000" b="1" dirty="0" smtClean="0">
                <a:solidFill>
                  <a:schemeClr val="bg1"/>
                </a:solidFill>
              </a:rPr>
              <a:t>First question</a:t>
            </a:r>
            <a:endParaRPr lang="fr-FR" sz="2000" b="1" dirty="0">
              <a:solidFill>
                <a:schemeClr val="bg1"/>
              </a:solidFill>
            </a:endParaRPr>
          </a:p>
        </p:txBody>
      </p:sp>
      <p:sp>
        <p:nvSpPr>
          <p:cNvPr id="6" name="Espace réservé du numéro de diapositive 5"/>
          <p:cNvSpPr>
            <a:spLocks noGrp="1"/>
          </p:cNvSpPr>
          <p:nvPr>
            <p:ph type="sldNum" sz="quarter" idx="12"/>
          </p:nvPr>
        </p:nvSpPr>
        <p:spPr/>
        <p:txBody>
          <a:bodyPr/>
          <a:lstStyle/>
          <a:p>
            <a:fld id="{E02E1E6D-4096-47E4-A523-D2B84E5BBB0A}" type="slidenum">
              <a:rPr lang="fr-FR" smtClean="0"/>
              <a:t>5</a:t>
            </a:fld>
            <a:endParaRPr lang="fr-FR"/>
          </a:p>
        </p:txBody>
      </p:sp>
    </p:spTree>
    <p:extLst>
      <p:ext uri="{BB962C8B-B14F-4D97-AF65-F5344CB8AC3E}">
        <p14:creationId xmlns:p14="http://schemas.microsoft.com/office/powerpoint/2010/main" val="3939096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3254729"/>
            <a:ext cx="2122934" cy="2738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title"/>
          </p:nvPr>
        </p:nvSpPr>
        <p:spPr>
          <a:xfrm>
            <a:off x="1147656" y="1052736"/>
            <a:ext cx="7024744" cy="1656184"/>
          </a:xfrm>
        </p:spPr>
        <p:txBody>
          <a:bodyPr>
            <a:noAutofit/>
          </a:bodyPr>
          <a:lstStyle/>
          <a:p>
            <a:pPr algn="ctr"/>
            <a:r>
              <a:rPr lang="fr-FR" sz="3600" dirty="0" smtClean="0"/>
              <a:t>First </a:t>
            </a:r>
            <a:r>
              <a:rPr lang="fr-FR" sz="3600" dirty="0" err="1" smtClean="0"/>
              <a:t>Steps</a:t>
            </a:r>
            <a:r>
              <a:rPr lang="fr-FR" sz="3600" dirty="0" smtClean="0"/>
              <a:t> in </a:t>
            </a:r>
            <a:r>
              <a:rPr lang="fr-FR" sz="3600" dirty="0" err="1" smtClean="0"/>
              <a:t>Developement</a:t>
            </a:r>
            <a:r>
              <a:rPr lang="fr-FR" sz="3600" dirty="0" smtClean="0"/>
              <a:t>  of </a:t>
            </a:r>
            <a:r>
              <a:rPr lang="fr-FR" sz="3600" dirty="0" err="1" smtClean="0"/>
              <a:t>Symbolic</a:t>
            </a:r>
            <a:r>
              <a:rPr lang="fr-FR" sz="3600" dirty="0" smtClean="0"/>
              <a:t> Uses of </a:t>
            </a:r>
            <a:r>
              <a:rPr lang="fr-FR" sz="3600" dirty="0" err="1" smtClean="0"/>
              <a:t>Objects</a:t>
            </a:r>
            <a:r>
              <a:rPr lang="fr-FR" sz="3600" dirty="0" smtClean="0"/>
              <a:t/>
            </a:r>
            <a:br>
              <a:rPr lang="fr-FR" sz="3600" dirty="0" smtClean="0"/>
            </a:br>
            <a:r>
              <a:rPr lang="fr-FR" sz="3600" dirty="0" smtClean="0"/>
              <a:t>Up </a:t>
            </a:r>
            <a:r>
              <a:rPr lang="fr-FR" sz="3600" dirty="0"/>
              <a:t>to 36 </a:t>
            </a:r>
            <a:r>
              <a:rPr lang="fr-FR" sz="3600" dirty="0" err="1" smtClean="0"/>
              <a:t>months-old</a:t>
            </a:r>
            <a:endParaRPr lang="fr-FR" sz="3600" dirty="0"/>
          </a:p>
        </p:txBody>
      </p:sp>
      <p:sp>
        <p:nvSpPr>
          <p:cNvPr id="4" name="Espace réservé du numéro de diapositive 3"/>
          <p:cNvSpPr>
            <a:spLocks noGrp="1"/>
          </p:cNvSpPr>
          <p:nvPr>
            <p:ph type="sldNum" sz="quarter" idx="12"/>
          </p:nvPr>
        </p:nvSpPr>
        <p:spPr/>
        <p:txBody>
          <a:bodyPr/>
          <a:lstStyle/>
          <a:p>
            <a:fld id="{E02E1E6D-4096-47E4-A523-D2B84E5BBB0A}" type="slidenum">
              <a:rPr lang="fr-FR" smtClean="0"/>
              <a:t>6</a:t>
            </a:fld>
            <a:endParaRPr lang="fr-FR"/>
          </a:p>
        </p:txBody>
      </p:sp>
      <p:sp>
        <p:nvSpPr>
          <p:cNvPr id="5" name="ZoneTexte 4"/>
          <p:cNvSpPr txBox="1"/>
          <p:nvPr/>
        </p:nvSpPr>
        <p:spPr>
          <a:xfrm>
            <a:off x="4716016" y="44624"/>
            <a:ext cx="3456384" cy="400110"/>
          </a:xfrm>
          <a:prstGeom prst="rect">
            <a:avLst/>
          </a:prstGeom>
          <a:noFill/>
        </p:spPr>
        <p:txBody>
          <a:bodyPr wrap="square" rtlCol="0">
            <a:spAutoFit/>
          </a:bodyPr>
          <a:lstStyle/>
          <a:p>
            <a:pPr algn="ctr"/>
            <a:r>
              <a:rPr lang="fr-FR" sz="2000" b="1" dirty="0" err="1" smtClean="0">
                <a:solidFill>
                  <a:schemeClr val="bg1"/>
                </a:solidFill>
              </a:rPr>
              <a:t>Theoretical</a:t>
            </a:r>
            <a:r>
              <a:rPr lang="fr-FR" sz="2000" b="1" dirty="0" smtClean="0">
                <a:solidFill>
                  <a:schemeClr val="bg1"/>
                </a:solidFill>
              </a:rPr>
              <a:t> </a:t>
            </a:r>
            <a:r>
              <a:rPr lang="fr-FR" sz="2000" b="1" dirty="0" err="1" smtClean="0">
                <a:solidFill>
                  <a:schemeClr val="bg1"/>
                </a:solidFill>
              </a:rPr>
              <a:t>context</a:t>
            </a:r>
            <a:endParaRPr lang="fr-FR" sz="2000" b="1" dirty="0">
              <a:solidFill>
                <a:schemeClr val="bg1"/>
              </a:solidFill>
            </a:endParaRPr>
          </a:p>
        </p:txBody>
      </p:sp>
    </p:spTree>
    <p:extLst>
      <p:ext uri="{BB962C8B-B14F-4D97-AF65-F5344CB8AC3E}">
        <p14:creationId xmlns:p14="http://schemas.microsoft.com/office/powerpoint/2010/main" val="30775157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1196752"/>
            <a:ext cx="7776864" cy="817160"/>
          </a:xfrm>
        </p:spPr>
        <p:txBody>
          <a:bodyPr>
            <a:noAutofit/>
          </a:bodyPr>
          <a:lstStyle/>
          <a:p>
            <a:r>
              <a:rPr lang="fr-FR" sz="3600" dirty="0" err="1" smtClean="0"/>
              <a:t>Different</a:t>
            </a:r>
            <a:r>
              <a:rPr lang="fr-FR" sz="3600" dirty="0" smtClean="0"/>
              <a:t> Socio-cultural </a:t>
            </a:r>
            <a:r>
              <a:rPr lang="fr-FR" sz="3600" dirty="0" err="1" smtClean="0"/>
              <a:t>Approaches</a:t>
            </a:r>
            <a:r>
              <a:rPr lang="fr-FR" sz="3600" dirty="0" smtClean="0"/>
              <a:t> of </a:t>
            </a:r>
            <a:r>
              <a:rPr lang="fr-FR" sz="3600" dirty="0" err="1" smtClean="0"/>
              <a:t>Development</a:t>
            </a:r>
            <a:endParaRPr lang="fr-FR" sz="3600" dirty="0"/>
          </a:p>
        </p:txBody>
      </p:sp>
      <p:sp>
        <p:nvSpPr>
          <p:cNvPr id="3" name="Espace réservé du contenu 2"/>
          <p:cNvSpPr>
            <a:spLocks noGrp="1"/>
          </p:cNvSpPr>
          <p:nvPr>
            <p:ph idx="1"/>
          </p:nvPr>
        </p:nvSpPr>
        <p:spPr>
          <a:xfrm>
            <a:off x="539552" y="2323652"/>
            <a:ext cx="8136904" cy="3508977"/>
          </a:xfrm>
        </p:spPr>
        <p:txBody>
          <a:bodyPr>
            <a:normAutofit/>
          </a:bodyPr>
          <a:lstStyle/>
          <a:p>
            <a:r>
              <a:rPr lang="fr-FR" sz="2000" dirty="0" smtClean="0"/>
              <a:t>The « cultural </a:t>
            </a:r>
            <a:r>
              <a:rPr lang="fr-FR" sz="2000" dirty="0" err="1"/>
              <a:t>learning</a:t>
            </a:r>
            <a:r>
              <a:rPr lang="fr-FR" sz="2000" dirty="0"/>
              <a:t> by </a:t>
            </a:r>
            <a:r>
              <a:rPr lang="fr-FR" sz="2000" dirty="0" smtClean="0"/>
              <a:t>imitation » </a:t>
            </a:r>
            <a:r>
              <a:rPr lang="fr-FR" sz="2000" dirty="0" err="1" smtClean="0"/>
              <a:t>approach</a:t>
            </a:r>
            <a:r>
              <a:rPr lang="fr-FR" sz="2000" dirty="0" smtClean="0"/>
              <a:t> </a:t>
            </a:r>
            <a:r>
              <a:rPr lang="fr-FR" sz="1400" dirty="0" smtClean="0"/>
              <a:t>(</a:t>
            </a:r>
            <a:r>
              <a:rPr lang="fr-FR" sz="1400" dirty="0" err="1" smtClean="0"/>
              <a:t>Tomasello</a:t>
            </a:r>
            <a:r>
              <a:rPr lang="fr-FR" sz="1400" dirty="0" smtClean="0"/>
              <a:t>, 1999)</a:t>
            </a:r>
          </a:p>
          <a:p>
            <a:pPr lvl="1"/>
            <a:r>
              <a:rPr lang="fr-FR" sz="1600" dirty="0" smtClean="0"/>
              <a:t>A </a:t>
            </a:r>
            <a:r>
              <a:rPr lang="fr-FR" sz="1600" dirty="0" err="1"/>
              <a:t>key</a:t>
            </a:r>
            <a:r>
              <a:rPr lang="fr-FR" sz="1600" dirty="0"/>
              <a:t> </a:t>
            </a:r>
            <a:r>
              <a:rPr lang="fr-FR" sz="1600" dirty="0" err="1"/>
              <a:t>role</a:t>
            </a:r>
            <a:r>
              <a:rPr lang="fr-FR" sz="1600" dirty="0"/>
              <a:t> to </a:t>
            </a:r>
            <a:r>
              <a:rPr lang="fr-FR" sz="1600" dirty="0" err="1">
                <a:solidFill>
                  <a:schemeClr val="accent3"/>
                </a:solidFill>
              </a:rPr>
              <a:t>adult</a:t>
            </a:r>
            <a:r>
              <a:rPr lang="fr-FR" sz="1600" dirty="0">
                <a:solidFill>
                  <a:schemeClr val="accent3"/>
                </a:solidFill>
              </a:rPr>
              <a:t> imitation</a:t>
            </a:r>
            <a:r>
              <a:rPr lang="fr-FR" sz="1600" dirty="0"/>
              <a:t> </a:t>
            </a:r>
            <a:r>
              <a:rPr lang="fr-FR" sz="1000" dirty="0"/>
              <a:t>(</a:t>
            </a:r>
            <a:r>
              <a:rPr lang="fr-FR" sz="1000" dirty="0" err="1"/>
              <a:t>Striano</a:t>
            </a:r>
            <a:r>
              <a:rPr lang="fr-FR" sz="1000" dirty="0"/>
              <a:t>, </a:t>
            </a:r>
            <a:r>
              <a:rPr lang="fr-FR" sz="1000" dirty="0" err="1"/>
              <a:t>Tomasello</a:t>
            </a:r>
            <a:r>
              <a:rPr lang="fr-FR" sz="1000" dirty="0"/>
              <a:t> &amp; </a:t>
            </a:r>
            <a:r>
              <a:rPr lang="fr-FR" sz="1000" dirty="0" err="1"/>
              <a:t>Rochat</a:t>
            </a:r>
            <a:r>
              <a:rPr lang="fr-FR" sz="1000" dirty="0"/>
              <a:t>, 2001)</a:t>
            </a:r>
          </a:p>
          <a:p>
            <a:pPr lvl="1"/>
            <a:r>
              <a:rPr lang="fr-FR" sz="1600" dirty="0" smtClean="0">
                <a:solidFill>
                  <a:schemeClr val="tx1"/>
                </a:solidFill>
              </a:rPr>
              <a:t>Child</a:t>
            </a:r>
            <a:r>
              <a:rPr lang="fr-FR" sz="1600" dirty="0" smtClean="0">
                <a:solidFill>
                  <a:schemeClr val="accent3"/>
                </a:solidFill>
              </a:rPr>
              <a:t> </a:t>
            </a:r>
            <a:r>
              <a:rPr lang="fr-FR" sz="1600" dirty="0" smtClean="0">
                <a:solidFill>
                  <a:schemeClr val="tx1"/>
                </a:solidFill>
                <a:sym typeface="Wingdings" pitchFamily="2" charset="2"/>
              </a:rPr>
              <a:t> </a:t>
            </a:r>
            <a:r>
              <a:rPr lang="fr-FR" sz="1600" dirty="0" err="1" smtClean="0">
                <a:solidFill>
                  <a:schemeClr val="tx1"/>
                </a:solidFill>
                <a:sym typeface="Wingdings" pitchFamily="2" charset="2"/>
              </a:rPr>
              <a:t>imitator</a:t>
            </a:r>
            <a:endParaRPr lang="fr-FR" sz="1600" dirty="0" smtClean="0">
              <a:solidFill>
                <a:schemeClr val="tx1"/>
              </a:solidFill>
            </a:endParaRPr>
          </a:p>
          <a:p>
            <a:pPr lvl="1"/>
            <a:r>
              <a:rPr lang="fr-FR" sz="1600" dirty="0" err="1" smtClean="0">
                <a:solidFill>
                  <a:schemeClr val="tx1"/>
                </a:solidFill>
              </a:rPr>
              <a:t>Developement</a:t>
            </a:r>
            <a:r>
              <a:rPr lang="fr-FR" sz="1600" dirty="0" smtClean="0">
                <a:solidFill>
                  <a:schemeClr val="tx1"/>
                </a:solidFill>
              </a:rPr>
              <a:t> of </a:t>
            </a:r>
            <a:r>
              <a:rPr lang="fr-FR" sz="1600" dirty="0">
                <a:solidFill>
                  <a:schemeClr val="accent3"/>
                </a:solidFill>
              </a:rPr>
              <a:t>3 </a:t>
            </a:r>
            <a:r>
              <a:rPr lang="fr-FR" sz="1600" dirty="0" err="1">
                <a:solidFill>
                  <a:schemeClr val="accent3"/>
                </a:solidFill>
              </a:rPr>
              <a:t>levels</a:t>
            </a:r>
            <a:r>
              <a:rPr lang="fr-FR" sz="1600" dirty="0">
                <a:solidFill>
                  <a:schemeClr val="accent3"/>
                </a:solidFill>
              </a:rPr>
              <a:t> of </a:t>
            </a:r>
            <a:r>
              <a:rPr lang="fr-FR" sz="1600" dirty="0" err="1">
                <a:solidFill>
                  <a:schemeClr val="accent3"/>
                </a:solidFill>
              </a:rPr>
              <a:t>object’s</a:t>
            </a:r>
            <a:r>
              <a:rPr lang="fr-FR" sz="1600" dirty="0">
                <a:solidFill>
                  <a:schemeClr val="accent3"/>
                </a:solidFill>
              </a:rPr>
              <a:t> uses </a:t>
            </a:r>
            <a:r>
              <a:rPr lang="fr-FR" sz="1600" dirty="0" err="1" smtClean="0">
                <a:solidFill>
                  <a:schemeClr val="tx1"/>
                </a:solidFill>
              </a:rPr>
              <a:t>sensorimotor</a:t>
            </a:r>
            <a:r>
              <a:rPr lang="fr-FR" sz="1600" dirty="0" smtClean="0">
                <a:solidFill>
                  <a:schemeClr val="tx1"/>
                </a:solidFill>
              </a:rPr>
              <a:t>/</a:t>
            </a:r>
            <a:r>
              <a:rPr lang="fr-FR" sz="1600" dirty="0" err="1" smtClean="0">
                <a:solidFill>
                  <a:schemeClr val="tx1"/>
                </a:solidFill>
              </a:rPr>
              <a:t>conventional</a:t>
            </a:r>
            <a:r>
              <a:rPr lang="fr-FR" sz="1600" dirty="0">
                <a:solidFill>
                  <a:schemeClr val="tx1"/>
                </a:solidFill>
              </a:rPr>
              <a:t>/</a:t>
            </a:r>
            <a:r>
              <a:rPr lang="fr-FR" sz="1600" dirty="0" err="1" smtClean="0">
                <a:solidFill>
                  <a:schemeClr val="tx1"/>
                </a:solidFill>
              </a:rPr>
              <a:t>symbolic</a:t>
            </a:r>
            <a:endParaRPr lang="fr-FR" sz="1600" dirty="0">
              <a:solidFill>
                <a:schemeClr val="tx1"/>
              </a:solidFill>
            </a:endParaRPr>
          </a:p>
          <a:p>
            <a:pPr lvl="1">
              <a:lnSpc>
                <a:spcPct val="99000"/>
              </a:lnSpc>
              <a:spcBef>
                <a:spcPts val="438"/>
              </a:spcBef>
              <a:spcAft>
                <a:spcPts val="1425"/>
              </a:spcAft>
              <a:buClr>
                <a:srgbClr val="94C600"/>
              </a:buClr>
              <a:buFont typeface="Wingdings 2" pitchFamily="16" charset="2"/>
              <a:buChar char=""/>
            </a:pPr>
            <a:r>
              <a:rPr lang="fr-FR" sz="1600" dirty="0">
                <a:latin typeface="Century Gothic" charset="0"/>
              </a:rPr>
              <a:t>The </a:t>
            </a:r>
            <a:r>
              <a:rPr lang="fr-FR" sz="1600" dirty="0">
                <a:solidFill>
                  <a:srgbClr val="FF6700"/>
                </a:solidFill>
                <a:latin typeface="Century Gothic" charset="0"/>
              </a:rPr>
              <a:t>nature</a:t>
            </a:r>
            <a:r>
              <a:rPr lang="fr-FR" sz="1600" dirty="0">
                <a:latin typeface="Century Gothic" charset="0"/>
              </a:rPr>
              <a:t> of </a:t>
            </a:r>
            <a:r>
              <a:rPr lang="fr-FR" sz="1600" dirty="0" err="1">
                <a:solidFill>
                  <a:srgbClr val="FF6700"/>
                </a:solidFill>
                <a:latin typeface="Century Gothic" charset="0"/>
              </a:rPr>
              <a:t>objects</a:t>
            </a:r>
            <a:r>
              <a:rPr lang="fr-FR" sz="1600" dirty="0">
                <a:solidFill>
                  <a:srgbClr val="FF6700"/>
                </a:solidFill>
                <a:latin typeface="Century Gothic" charset="0"/>
              </a:rPr>
              <a:t> </a:t>
            </a:r>
            <a:r>
              <a:rPr lang="fr-FR" sz="1600" dirty="0">
                <a:latin typeface="Century Gothic" charset="0"/>
              </a:rPr>
              <a:t>and </a:t>
            </a:r>
            <a:r>
              <a:rPr lang="fr-FR" sz="1600" dirty="0" err="1">
                <a:latin typeface="Century Gothic" charset="0"/>
              </a:rPr>
              <a:t>their</a:t>
            </a:r>
            <a:r>
              <a:rPr lang="fr-FR" sz="1600" dirty="0">
                <a:solidFill>
                  <a:srgbClr val="FF6700"/>
                </a:solidFill>
                <a:latin typeface="Century Gothic" charset="0"/>
              </a:rPr>
              <a:t> </a:t>
            </a:r>
            <a:r>
              <a:rPr lang="fr-FR" sz="1600" dirty="0" err="1">
                <a:solidFill>
                  <a:srgbClr val="FF6700"/>
                </a:solidFill>
                <a:latin typeface="Century Gothic" charset="0"/>
              </a:rPr>
              <a:t>role</a:t>
            </a:r>
            <a:r>
              <a:rPr lang="fr-FR" sz="1600" dirty="0">
                <a:solidFill>
                  <a:srgbClr val="FF6700"/>
                </a:solidFill>
                <a:latin typeface="Century Gothic" charset="0"/>
              </a:rPr>
              <a:t>:   </a:t>
            </a:r>
            <a:r>
              <a:rPr lang="fr-FR" sz="1600" dirty="0" smtClean="0">
                <a:latin typeface="Century Gothic" charset="0"/>
              </a:rPr>
              <a:t>Figurative/Natural/</a:t>
            </a:r>
            <a:r>
              <a:rPr lang="fr-FR" sz="1600" dirty="0" err="1" smtClean="0">
                <a:latin typeface="Century Gothic" charset="0"/>
              </a:rPr>
              <a:t>Artifactual</a:t>
            </a:r>
            <a:endParaRPr lang="fr-FR" sz="1800" b="1" dirty="0" smtClean="0">
              <a:solidFill>
                <a:schemeClr val="accent3"/>
              </a:solidFill>
            </a:endParaRPr>
          </a:p>
          <a:p>
            <a:r>
              <a:rPr lang="fr-FR" sz="2000" dirty="0" smtClean="0"/>
              <a:t>The « </a:t>
            </a:r>
            <a:r>
              <a:rPr lang="fr-FR" sz="2000" dirty="0" err="1" smtClean="0"/>
              <a:t>semiotic</a:t>
            </a:r>
            <a:r>
              <a:rPr lang="fr-FR" sz="2000" dirty="0" smtClean="0"/>
              <a:t> and </a:t>
            </a:r>
            <a:r>
              <a:rPr lang="fr-FR" sz="2000" dirty="0" err="1" smtClean="0"/>
              <a:t>pragmatic</a:t>
            </a:r>
            <a:r>
              <a:rPr lang="fr-FR" sz="2000" dirty="0" smtClean="0"/>
              <a:t> » </a:t>
            </a:r>
            <a:r>
              <a:rPr lang="fr-FR" sz="2000" dirty="0" err="1" smtClean="0"/>
              <a:t>approach</a:t>
            </a:r>
            <a:r>
              <a:rPr lang="fr-FR" sz="2000" dirty="0" smtClean="0"/>
              <a:t> </a:t>
            </a:r>
            <a:r>
              <a:rPr lang="fr-FR" sz="1400" dirty="0" smtClean="0"/>
              <a:t>(Rodriguez &amp; Moro, 2005)</a:t>
            </a:r>
          </a:p>
          <a:p>
            <a:pPr lvl="1"/>
            <a:r>
              <a:rPr lang="fr-FR" sz="1600" dirty="0">
                <a:sym typeface="Wingdings" pitchFamily="2" charset="2"/>
              </a:rPr>
              <a:t>A </a:t>
            </a:r>
            <a:r>
              <a:rPr lang="fr-FR" sz="1600" dirty="0" err="1">
                <a:sym typeface="Wingdings" pitchFamily="2" charset="2"/>
              </a:rPr>
              <a:t>key</a:t>
            </a:r>
            <a:r>
              <a:rPr lang="fr-FR" sz="1600" dirty="0">
                <a:sym typeface="Wingdings" pitchFamily="2" charset="2"/>
              </a:rPr>
              <a:t> </a:t>
            </a:r>
            <a:r>
              <a:rPr lang="fr-FR" sz="1600" dirty="0" err="1">
                <a:sym typeface="Wingdings" pitchFamily="2" charset="2"/>
              </a:rPr>
              <a:t>role</a:t>
            </a:r>
            <a:r>
              <a:rPr lang="fr-FR" sz="1600" dirty="0">
                <a:sym typeface="Wingdings" pitchFamily="2" charset="2"/>
              </a:rPr>
              <a:t> to </a:t>
            </a:r>
            <a:r>
              <a:rPr lang="fr-FR" sz="1600" dirty="0">
                <a:solidFill>
                  <a:schemeClr val="accent3"/>
                </a:solidFill>
                <a:sym typeface="Wingdings" pitchFamily="2" charset="2"/>
              </a:rPr>
              <a:t>communication and </a:t>
            </a:r>
            <a:r>
              <a:rPr lang="fr-FR" sz="1600" dirty="0" err="1">
                <a:solidFill>
                  <a:schemeClr val="accent3"/>
                </a:solidFill>
                <a:sym typeface="Wingdings" pitchFamily="2" charset="2"/>
              </a:rPr>
              <a:t>pragmatic</a:t>
            </a:r>
            <a:r>
              <a:rPr lang="fr-FR" sz="1600" dirty="0">
                <a:solidFill>
                  <a:schemeClr val="accent3"/>
                </a:solidFill>
                <a:sym typeface="Wingdings" pitchFamily="2" charset="2"/>
              </a:rPr>
              <a:t> </a:t>
            </a:r>
            <a:r>
              <a:rPr lang="fr-FR" sz="1600" dirty="0" smtClean="0">
                <a:solidFill>
                  <a:schemeClr val="tx1"/>
                </a:solidFill>
                <a:sym typeface="Wingdings" pitchFamily="2" charset="2"/>
              </a:rPr>
              <a:t>in </a:t>
            </a:r>
            <a:r>
              <a:rPr lang="fr-FR" sz="1600" dirty="0" err="1" smtClean="0">
                <a:solidFill>
                  <a:schemeClr val="tx1"/>
                </a:solidFill>
                <a:sym typeface="Wingdings" pitchFamily="2" charset="2"/>
              </a:rPr>
              <a:t>triadic</a:t>
            </a:r>
            <a:r>
              <a:rPr lang="fr-FR" sz="1600" dirty="0" smtClean="0">
                <a:solidFill>
                  <a:schemeClr val="tx1"/>
                </a:solidFill>
                <a:sym typeface="Wingdings" pitchFamily="2" charset="2"/>
              </a:rPr>
              <a:t> interaction</a:t>
            </a:r>
          </a:p>
          <a:p>
            <a:pPr lvl="1"/>
            <a:r>
              <a:rPr lang="fr-FR" sz="1600" dirty="0" smtClean="0">
                <a:sym typeface="Wingdings" pitchFamily="2" charset="2"/>
              </a:rPr>
              <a:t>Child  an </a:t>
            </a:r>
            <a:r>
              <a:rPr lang="fr-FR" sz="1600" dirty="0" err="1">
                <a:sym typeface="Wingdings" pitchFamily="2" charset="2"/>
              </a:rPr>
              <a:t>interpretator</a:t>
            </a:r>
            <a:r>
              <a:rPr lang="fr-FR" sz="1600" dirty="0">
                <a:sym typeface="Wingdings" pitchFamily="2" charset="2"/>
              </a:rPr>
              <a:t> </a:t>
            </a:r>
            <a:r>
              <a:rPr lang="fr-FR" sz="1600" dirty="0" smtClean="0">
                <a:sym typeface="Wingdings" pitchFamily="2" charset="2"/>
              </a:rPr>
              <a:t>/</a:t>
            </a:r>
            <a:r>
              <a:rPr lang="fr-FR" sz="1600" dirty="0" err="1" smtClean="0">
                <a:sym typeface="Wingdings" pitchFamily="2" charset="2"/>
              </a:rPr>
              <a:t>Adult</a:t>
            </a:r>
            <a:r>
              <a:rPr lang="fr-FR" sz="1600" dirty="0" smtClean="0">
                <a:sym typeface="Wingdings" pitchFamily="2" charset="2"/>
              </a:rPr>
              <a:t>  an </a:t>
            </a:r>
            <a:r>
              <a:rPr lang="fr-FR" sz="1600" dirty="0" err="1" smtClean="0">
                <a:sym typeface="Wingdings" pitchFamily="2" charset="2"/>
              </a:rPr>
              <a:t>educator</a:t>
            </a:r>
            <a:endParaRPr lang="fr-FR" sz="1600" dirty="0">
              <a:sym typeface="Wingdings" pitchFamily="2" charset="2"/>
            </a:endParaRPr>
          </a:p>
          <a:p>
            <a:pPr lvl="1"/>
            <a:r>
              <a:rPr lang="fr-FR" sz="1600" dirty="0" err="1">
                <a:solidFill>
                  <a:srgbClr val="3E3D2D"/>
                </a:solidFill>
                <a:latin typeface="Century Gothic" charset="0"/>
              </a:rPr>
              <a:t>Developement</a:t>
            </a:r>
            <a:r>
              <a:rPr lang="fr-FR" sz="1600" dirty="0">
                <a:solidFill>
                  <a:srgbClr val="3E3D2D"/>
                </a:solidFill>
                <a:latin typeface="Century Gothic" charset="0"/>
              </a:rPr>
              <a:t> of </a:t>
            </a:r>
            <a:r>
              <a:rPr lang="fr-FR" sz="1600" dirty="0" err="1">
                <a:solidFill>
                  <a:srgbClr val="3E3D2D"/>
                </a:solidFill>
                <a:latin typeface="Century Gothic" charset="0"/>
              </a:rPr>
              <a:t>symbolic</a:t>
            </a:r>
            <a:r>
              <a:rPr lang="fr-FR" sz="1600" dirty="0">
                <a:solidFill>
                  <a:srgbClr val="3E3D2D"/>
                </a:solidFill>
                <a:latin typeface="Century Gothic" charset="0"/>
              </a:rPr>
              <a:t> </a:t>
            </a:r>
            <a:r>
              <a:rPr lang="fr-FR" sz="1600" dirty="0" err="1">
                <a:solidFill>
                  <a:srgbClr val="3E3D2D"/>
                </a:solidFill>
                <a:latin typeface="Century Gothic" charset="0"/>
              </a:rPr>
              <a:t>object</a:t>
            </a:r>
            <a:r>
              <a:rPr lang="fr-FR" sz="1600" dirty="0">
                <a:solidFill>
                  <a:srgbClr val="3E3D2D"/>
                </a:solidFill>
                <a:latin typeface="Century Gothic" charset="0"/>
              </a:rPr>
              <a:t> uses  </a:t>
            </a:r>
            <a:r>
              <a:rPr lang="fr-FR" sz="1600" dirty="0" err="1">
                <a:solidFill>
                  <a:srgbClr val="3E3D2D"/>
                </a:solidFill>
                <a:latin typeface="Century Gothic" charset="0"/>
              </a:rPr>
              <a:t>from</a:t>
            </a:r>
            <a:r>
              <a:rPr lang="fr-FR" sz="1600" dirty="0">
                <a:solidFill>
                  <a:srgbClr val="3E3D2D"/>
                </a:solidFill>
                <a:latin typeface="Century Gothic" charset="0"/>
              </a:rPr>
              <a:t> 12-15 </a:t>
            </a:r>
            <a:r>
              <a:rPr lang="fr-FR" sz="1600" dirty="0" err="1">
                <a:solidFill>
                  <a:srgbClr val="3E3D2D"/>
                </a:solidFill>
                <a:latin typeface="Century Gothic" charset="0"/>
              </a:rPr>
              <a:t>m.o</a:t>
            </a:r>
            <a:r>
              <a:rPr lang="fr-FR" sz="1600" dirty="0">
                <a:solidFill>
                  <a:srgbClr val="3E3D2D"/>
                </a:solidFill>
                <a:latin typeface="Century Gothic" charset="0"/>
              </a:rPr>
              <a:t>. </a:t>
            </a:r>
            <a:r>
              <a:rPr lang="fr-FR" sz="1600" dirty="0" smtClean="0">
                <a:solidFill>
                  <a:srgbClr val="3E3D2D"/>
                </a:solidFill>
                <a:latin typeface="Century Gothic" charset="0"/>
              </a:rPr>
              <a:t>(</a:t>
            </a:r>
            <a:r>
              <a:rPr lang="fr-FR" sz="1000" dirty="0" err="1" smtClean="0"/>
              <a:t>Palacios</a:t>
            </a:r>
            <a:r>
              <a:rPr lang="fr-FR" sz="1000" dirty="0" smtClean="0"/>
              <a:t> </a:t>
            </a:r>
            <a:r>
              <a:rPr lang="fr-FR" sz="1000" dirty="0"/>
              <a:t>&amp; Rodriguez, 2010)</a:t>
            </a:r>
            <a:endParaRPr lang="fr-FR" sz="1600" dirty="0"/>
          </a:p>
          <a:p>
            <a:endParaRPr lang="fr-FR" sz="1600" dirty="0">
              <a:solidFill>
                <a:schemeClr val="tx1"/>
              </a:solidFill>
            </a:endParaRPr>
          </a:p>
        </p:txBody>
      </p:sp>
      <p:sp>
        <p:nvSpPr>
          <p:cNvPr id="4" name="Espace réservé du numéro de diapositive 3"/>
          <p:cNvSpPr>
            <a:spLocks noGrp="1"/>
          </p:cNvSpPr>
          <p:nvPr>
            <p:ph type="sldNum" sz="quarter" idx="12"/>
          </p:nvPr>
        </p:nvSpPr>
        <p:spPr/>
        <p:txBody>
          <a:bodyPr/>
          <a:lstStyle/>
          <a:p>
            <a:fld id="{E02E1E6D-4096-47E4-A523-D2B84E5BBB0A}" type="slidenum">
              <a:rPr lang="fr-FR" smtClean="0"/>
              <a:t>7</a:t>
            </a:fld>
            <a:endParaRPr lang="fr-FR"/>
          </a:p>
        </p:txBody>
      </p:sp>
      <p:sp>
        <p:nvSpPr>
          <p:cNvPr id="6" name="ZoneTexte 5"/>
          <p:cNvSpPr txBox="1"/>
          <p:nvPr/>
        </p:nvSpPr>
        <p:spPr>
          <a:xfrm>
            <a:off x="4716016" y="44624"/>
            <a:ext cx="3456384" cy="400110"/>
          </a:xfrm>
          <a:prstGeom prst="rect">
            <a:avLst/>
          </a:prstGeom>
          <a:noFill/>
        </p:spPr>
        <p:txBody>
          <a:bodyPr wrap="square" rtlCol="0">
            <a:spAutoFit/>
          </a:bodyPr>
          <a:lstStyle/>
          <a:p>
            <a:pPr algn="ctr"/>
            <a:r>
              <a:rPr lang="fr-FR" sz="2000" b="1" dirty="0" err="1" smtClean="0">
                <a:solidFill>
                  <a:schemeClr val="bg1"/>
                </a:solidFill>
              </a:rPr>
              <a:t>Theoretical</a:t>
            </a:r>
            <a:r>
              <a:rPr lang="fr-FR" sz="2000" b="1" dirty="0" smtClean="0">
                <a:solidFill>
                  <a:schemeClr val="bg1"/>
                </a:solidFill>
              </a:rPr>
              <a:t> </a:t>
            </a:r>
            <a:r>
              <a:rPr lang="fr-FR" sz="2000" b="1" dirty="0" err="1" smtClean="0">
                <a:solidFill>
                  <a:schemeClr val="bg1"/>
                </a:solidFill>
              </a:rPr>
              <a:t>context</a:t>
            </a:r>
            <a:endParaRPr lang="fr-FR" sz="2000" b="1" dirty="0">
              <a:solidFill>
                <a:schemeClr val="bg1"/>
              </a:solidFill>
            </a:endParaRPr>
          </a:p>
        </p:txBody>
      </p:sp>
    </p:spTree>
    <p:extLst>
      <p:ext uri="{BB962C8B-B14F-4D97-AF65-F5344CB8AC3E}">
        <p14:creationId xmlns:p14="http://schemas.microsoft.com/office/powerpoint/2010/main" val="10709688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83056" y="1340768"/>
            <a:ext cx="7024744" cy="1143000"/>
          </a:xfrm>
        </p:spPr>
        <p:txBody>
          <a:bodyPr>
            <a:normAutofit fontScale="90000"/>
          </a:bodyPr>
          <a:lstStyle/>
          <a:p>
            <a:pPr algn="ctr"/>
            <a:r>
              <a:rPr lang="fr-FR" dirty="0" err="1" smtClean="0"/>
              <a:t>Development</a:t>
            </a:r>
            <a:r>
              <a:rPr lang="fr-FR" dirty="0" smtClean="0"/>
              <a:t> of </a:t>
            </a:r>
            <a:r>
              <a:rPr lang="fr-FR" dirty="0" err="1" smtClean="0"/>
              <a:t>Symbolic</a:t>
            </a:r>
            <a:r>
              <a:rPr lang="fr-FR" dirty="0" smtClean="0"/>
              <a:t> </a:t>
            </a:r>
            <a:r>
              <a:rPr lang="fr-FR" dirty="0" err="1" smtClean="0"/>
              <a:t>Objects</a:t>
            </a:r>
            <a:r>
              <a:rPr lang="fr-FR" dirty="0" smtClean="0"/>
              <a:t> Uses </a:t>
            </a:r>
            <a:r>
              <a:rPr lang="fr-FR" dirty="0" err="1" smtClean="0"/>
              <a:t>After</a:t>
            </a:r>
            <a:r>
              <a:rPr lang="fr-FR" dirty="0" smtClean="0"/>
              <a:t> 3 </a:t>
            </a:r>
            <a:r>
              <a:rPr lang="fr-FR" dirty="0" err="1" smtClean="0"/>
              <a:t>y.o</a:t>
            </a:r>
            <a:r>
              <a:rPr lang="fr-FR" dirty="0" smtClean="0"/>
              <a:t>.</a:t>
            </a:r>
            <a:br>
              <a:rPr lang="fr-FR" dirty="0" smtClean="0"/>
            </a:br>
            <a:r>
              <a:rPr lang="fr-FR" dirty="0" smtClean="0"/>
              <a:t>in </a:t>
            </a:r>
            <a:r>
              <a:rPr lang="fr-FR" dirty="0" err="1" smtClean="0"/>
              <a:t>peer</a:t>
            </a:r>
            <a:r>
              <a:rPr lang="fr-FR" dirty="0" smtClean="0"/>
              <a:t> </a:t>
            </a:r>
            <a:r>
              <a:rPr lang="fr-FR" dirty="0" err="1" smtClean="0"/>
              <a:t>pretend</a:t>
            </a:r>
            <a:r>
              <a:rPr lang="fr-FR" dirty="0" smtClean="0"/>
              <a:t> </a:t>
            </a:r>
            <a:r>
              <a:rPr lang="fr-FR" dirty="0" err="1" smtClean="0"/>
              <a:t>play</a:t>
            </a:r>
            <a:endParaRPr lang="fr-FR" dirty="0"/>
          </a:p>
        </p:txBody>
      </p:sp>
      <p:sp>
        <p:nvSpPr>
          <p:cNvPr id="4" name="Espace réservé du numéro de diapositive 3"/>
          <p:cNvSpPr>
            <a:spLocks noGrp="1"/>
          </p:cNvSpPr>
          <p:nvPr>
            <p:ph type="sldNum" sz="quarter" idx="12"/>
          </p:nvPr>
        </p:nvSpPr>
        <p:spPr/>
        <p:txBody>
          <a:bodyPr/>
          <a:lstStyle/>
          <a:p>
            <a:fld id="{E02E1E6D-4096-47E4-A523-D2B84E5BBB0A}" type="slidenum">
              <a:rPr lang="fr-FR" smtClean="0"/>
              <a:t>8</a:t>
            </a:fld>
            <a:endParaRPr lang="fr-F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2780928"/>
            <a:ext cx="3303240" cy="3303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ZoneTexte 4"/>
          <p:cNvSpPr txBox="1"/>
          <p:nvPr/>
        </p:nvSpPr>
        <p:spPr>
          <a:xfrm>
            <a:off x="4716016" y="44624"/>
            <a:ext cx="3456384" cy="400110"/>
          </a:xfrm>
          <a:prstGeom prst="rect">
            <a:avLst/>
          </a:prstGeom>
          <a:noFill/>
        </p:spPr>
        <p:txBody>
          <a:bodyPr wrap="square" rtlCol="0">
            <a:spAutoFit/>
          </a:bodyPr>
          <a:lstStyle/>
          <a:p>
            <a:pPr algn="ctr"/>
            <a:r>
              <a:rPr lang="fr-FR" sz="2000" b="1" dirty="0" err="1" smtClean="0">
                <a:solidFill>
                  <a:schemeClr val="bg1"/>
                </a:solidFill>
              </a:rPr>
              <a:t>Theoretical</a:t>
            </a:r>
            <a:r>
              <a:rPr lang="fr-FR" sz="2000" b="1" dirty="0" smtClean="0">
                <a:solidFill>
                  <a:schemeClr val="bg1"/>
                </a:solidFill>
              </a:rPr>
              <a:t> </a:t>
            </a:r>
            <a:r>
              <a:rPr lang="fr-FR" sz="2000" b="1" dirty="0" err="1" smtClean="0">
                <a:solidFill>
                  <a:schemeClr val="bg1"/>
                </a:solidFill>
              </a:rPr>
              <a:t>context</a:t>
            </a:r>
            <a:endParaRPr lang="fr-FR" sz="2000" b="1" dirty="0">
              <a:solidFill>
                <a:schemeClr val="bg1"/>
              </a:solidFill>
            </a:endParaRPr>
          </a:p>
        </p:txBody>
      </p:sp>
    </p:spTree>
    <p:extLst>
      <p:ext uri="{BB962C8B-B14F-4D97-AF65-F5344CB8AC3E}">
        <p14:creationId xmlns:p14="http://schemas.microsoft.com/office/powerpoint/2010/main" val="495723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71600" y="836712"/>
            <a:ext cx="7024744" cy="817160"/>
          </a:xfrm>
        </p:spPr>
        <p:txBody>
          <a:bodyPr>
            <a:normAutofit/>
          </a:bodyPr>
          <a:lstStyle/>
          <a:p>
            <a:r>
              <a:rPr lang="fr-FR" sz="3600" dirty="0" smtClean="0"/>
              <a:t>In Peer Interaction</a:t>
            </a:r>
            <a:endParaRPr lang="fr-FR" sz="3600" dirty="0"/>
          </a:p>
        </p:txBody>
      </p:sp>
      <p:sp>
        <p:nvSpPr>
          <p:cNvPr id="3" name="Espace réservé du contenu 2"/>
          <p:cNvSpPr>
            <a:spLocks noGrp="1"/>
          </p:cNvSpPr>
          <p:nvPr>
            <p:ph idx="1"/>
          </p:nvPr>
        </p:nvSpPr>
        <p:spPr>
          <a:xfrm>
            <a:off x="899476" y="1628800"/>
            <a:ext cx="7272924" cy="3508977"/>
          </a:xfrm>
        </p:spPr>
        <p:txBody>
          <a:bodyPr>
            <a:noAutofit/>
          </a:bodyPr>
          <a:lstStyle/>
          <a:p>
            <a:r>
              <a:rPr lang="fr-FR" sz="2000" dirty="0" err="1" smtClean="0"/>
              <a:t>Nadel</a:t>
            </a:r>
            <a:r>
              <a:rPr lang="fr-FR" sz="2000" dirty="0" smtClean="0"/>
              <a:t> &amp; </a:t>
            </a:r>
            <a:r>
              <a:rPr lang="fr-FR" sz="2000" dirty="0" err="1" smtClean="0"/>
              <a:t>Baudonnière</a:t>
            </a:r>
            <a:r>
              <a:rPr lang="fr-FR" sz="2000" dirty="0" smtClean="0"/>
              <a:t> (1985) - </a:t>
            </a:r>
            <a:r>
              <a:rPr lang="fr-FR" sz="1600" dirty="0" smtClean="0"/>
              <a:t>in the </a:t>
            </a:r>
            <a:r>
              <a:rPr lang="fr-FR" sz="1600" dirty="0" err="1" smtClean="0"/>
              <a:t>wallonian</a:t>
            </a:r>
            <a:r>
              <a:rPr lang="fr-FR" sz="1600" dirty="0" smtClean="0"/>
              <a:t> tradition</a:t>
            </a:r>
          </a:p>
          <a:p>
            <a:pPr marL="68580" indent="0">
              <a:buNone/>
            </a:pPr>
            <a:endParaRPr lang="fr-FR" sz="1600" dirty="0" smtClean="0"/>
          </a:p>
          <a:p>
            <a:pPr lvl="1"/>
            <a:r>
              <a:rPr lang="en-US" sz="1600" dirty="0" smtClean="0"/>
              <a:t>Peer </a:t>
            </a:r>
            <a:r>
              <a:rPr lang="en-US" sz="1600" dirty="0"/>
              <a:t>dyadic play of  2, 3, 4 </a:t>
            </a:r>
            <a:r>
              <a:rPr lang="en-US" sz="1600" dirty="0" err="1" smtClean="0"/>
              <a:t>y.o</a:t>
            </a:r>
            <a:r>
              <a:rPr lang="en-US" sz="1600" dirty="0" smtClean="0"/>
              <a:t>. with </a:t>
            </a:r>
            <a:r>
              <a:rPr lang="en-US" sz="1600" dirty="0">
                <a:solidFill>
                  <a:schemeClr val="accent3"/>
                </a:solidFill>
              </a:rPr>
              <a:t>duplicate objects </a:t>
            </a:r>
            <a:endParaRPr lang="en-US" sz="1600" dirty="0" smtClean="0">
              <a:solidFill>
                <a:schemeClr val="accent3"/>
              </a:solidFill>
            </a:endParaRPr>
          </a:p>
          <a:p>
            <a:pPr marL="365760" lvl="1" indent="0">
              <a:buNone/>
            </a:pPr>
            <a:endParaRPr lang="en-US" sz="1600" dirty="0">
              <a:solidFill>
                <a:schemeClr val="accent3"/>
              </a:solidFill>
            </a:endParaRPr>
          </a:p>
          <a:p>
            <a:pPr lvl="1"/>
            <a:r>
              <a:rPr lang="en-US" sz="1600" dirty="0" smtClean="0"/>
              <a:t>Main results : At 3 </a:t>
            </a:r>
            <a:r>
              <a:rPr lang="en-US" sz="1600" dirty="0" err="1" smtClean="0"/>
              <a:t>y.o</a:t>
            </a:r>
            <a:r>
              <a:rPr lang="en-US" sz="1600" dirty="0" smtClean="0"/>
              <a:t>., objects are the main tool to communicate through immediate </a:t>
            </a:r>
            <a:r>
              <a:rPr lang="en-US" sz="1600" dirty="0"/>
              <a:t>and reciprocal </a:t>
            </a:r>
            <a:r>
              <a:rPr lang="en-US" sz="1600" dirty="0" smtClean="0">
                <a:solidFill>
                  <a:schemeClr val="accent3"/>
                </a:solidFill>
              </a:rPr>
              <a:t>imitation</a:t>
            </a:r>
            <a:endParaRPr lang="en-US" sz="1600" dirty="0" smtClean="0"/>
          </a:p>
          <a:p>
            <a:pPr marL="365760" lvl="1" indent="0">
              <a:buNone/>
            </a:pPr>
            <a:endParaRPr lang="en-US" sz="1800" dirty="0" smtClean="0"/>
          </a:p>
          <a:p>
            <a:pPr marL="342900" lvl="1"/>
            <a:r>
              <a:rPr lang="en-US" sz="2000" dirty="0" err="1" smtClean="0">
                <a:solidFill>
                  <a:schemeClr val="tx1"/>
                </a:solidFill>
              </a:rPr>
              <a:t>Verba</a:t>
            </a:r>
            <a:r>
              <a:rPr lang="en-US" sz="2000" dirty="0" smtClean="0">
                <a:solidFill>
                  <a:schemeClr val="tx1"/>
                </a:solidFill>
              </a:rPr>
              <a:t> </a:t>
            </a:r>
            <a:r>
              <a:rPr lang="en-US" sz="2000" dirty="0">
                <a:solidFill>
                  <a:schemeClr val="tx1"/>
                </a:solidFill>
              </a:rPr>
              <a:t>(1983</a:t>
            </a:r>
            <a:r>
              <a:rPr lang="en-US" sz="2000" dirty="0" smtClean="0">
                <a:solidFill>
                  <a:schemeClr val="tx1"/>
                </a:solidFill>
              </a:rPr>
              <a:t>)</a:t>
            </a:r>
          </a:p>
          <a:p>
            <a:pPr marL="68580" lvl="1" indent="0">
              <a:buNone/>
            </a:pPr>
            <a:endParaRPr lang="en-US" sz="2000" dirty="0">
              <a:solidFill>
                <a:schemeClr val="tx1"/>
              </a:solidFill>
            </a:endParaRPr>
          </a:p>
          <a:p>
            <a:pPr lvl="1"/>
            <a:r>
              <a:rPr lang="en-US" sz="1600" dirty="0" smtClean="0"/>
              <a:t>Peer </a:t>
            </a:r>
            <a:r>
              <a:rPr lang="en-US" sz="1600" dirty="0"/>
              <a:t>dyadic play of 3 </a:t>
            </a:r>
            <a:r>
              <a:rPr lang="en-US" sz="1600" dirty="0" err="1"/>
              <a:t>y.o</a:t>
            </a:r>
            <a:r>
              <a:rPr lang="en-US" sz="1600" dirty="0"/>
              <a:t>. </a:t>
            </a:r>
            <a:r>
              <a:rPr lang="en-US" sz="1600" dirty="0" smtClean="0"/>
              <a:t>children</a:t>
            </a:r>
          </a:p>
          <a:p>
            <a:pPr marL="365760" lvl="1" indent="0">
              <a:buNone/>
            </a:pPr>
            <a:endParaRPr lang="en-US" sz="1600" dirty="0"/>
          </a:p>
          <a:p>
            <a:pPr lvl="1"/>
            <a:r>
              <a:rPr lang="en-US" sz="1600" dirty="0" smtClean="0"/>
              <a:t>Results : Co-construction </a:t>
            </a:r>
            <a:r>
              <a:rPr lang="en-US" sz="1600" dirty="0"/>
              <a:t>of meanings in fiction </a:t>
            </a:r>
            <a:r>
              <a:rPr lang="en-US" sz="1600" dirty="0" smtClean="0"/>
              <a:t>play </a:t>
            </a:r>
          </a:p>
          <a:p>
            <a:pPr marL="365760" lvl="1" indent="0">
              <a:buNone/>
            </a:pPr>
            <a:endParaRPr lang="en-US" sz="1600" dirty="0" smtClean="0"/>
          </a:p>
          <a:p>
            <a:pPr lvl="1"/>
            <a:r>
              <a:rPr lang="en-US" sz="1600" dirty="0" smtClean="0"/>
              <a:t>Important role of verbal communication in shared </a:t>
            </a:r>
            <a:r>
              <a:rPr lang="en-US" sz="1600" dirty="0" smtClean="0"/>
              <a:t>play more than objects</a:t>
            </a:r>
            <a:endParaRPr lang="en-US" sz="1600" dirty="0"/>
          </a:p>
          <a:p>
            <a:endParaRPr lang="fr-FR" dirty="0" smtClean="0"/>
          </a:p>
        </p:txBody>
      </p:sp>
      <p:sp>
        <p:nvSpPr>
          <p:cNvPr id="4" name="ZoneTexte 3"/>
          <p:cNvSpPr txBox="1"/>
          <p:nvPr/>
        </p:nvSpPr>
        <p:spPr>
          <a:xfrm>
            <a:off x="4716016" y="44624"/>
            <a:ext cx="3456384" cy="400110"/>
          </a:xfrm>
          <a:prstGeom prst="rect">
            <a:avLst/>
          </a:prstGeom>
          <a:noFill/>
        </p:spPr>
        <p:txBody>
          <a:bodyPr wrap="square" rtlCol="0">
            <a:spAutoFit/>
          </a:bodyPr>
          <a:lstStyle/>
          <a:p>
            <a:pPr algn="ctr"/>
            <a:r>
              <a:rPr lang="fr-FR" sz="2000" b="1" dirty="0" err="1" smtClean="0">
                <a:solidFill>
                  <a:schemeClr val="bg1"/>
                </a:solidFill>
              </a:rPr>
              <a:t>Theoretical</a:t>
            </a:r>
            <a:r>
              <a:rPr lang="fr-FR" sz="2000" b="1" dirty="0" smtClean="0">
                <a:solidFill>
                  <a:schemeClr val="bg1"/>
                </a:solidFill>
              </a:rPr>
              <a:t> </a:t>
            </a:r>
            <a:r>
              <a:rPr lang="fr-FR" sz="2000" b="1" dirty="0" err="1" smtClean="0">
                <a:solidFill>
                  <a:schemeClr val="bg1"/>
                </a:solidFill>
              </a:rPr>
              <a:t>context</a:t>
            </a:r>
            <a:endParaRPr lang="fr-FR" sz="2000" b="1" dirty="0">
              <a:solidFill>
                <a:schemeClr val="bg1"/>
              </a:solidFill>
            </a:endParaRPr>
          </a:p>
        </p:txBody>
      </p:sp>
      <p:sp>
        <p:nvSpPr>
          <p:cNvPr id="6" name="Espace réservé du numéro de diapositive 5"/>
          <p:cNvSpPr>
            <a:spLocks noGrp="1"/>
          </p:cNvSpPr>
          <p:nvPr>
            <p:ph type="sldNum" sz="quarter" idx="12"/>
          </p:nvPr>
        </p:nvSpPr>
        <p:spPr/>
        <p:txBody>
          <a:bodyPr/>
          <a:lstStyle/>
          <a:p>
            <a:fld id="{E02E1E6D-4096-47E4-A523-D2B84E5BBB0A}" type="slidenum">
              <a:rPr lang="fr-FR" smtClean="0"/>
              <a:t>9</a:t>
            </a:fld>
            <a:endParaRPr lang="fr-FR"/>
          </a:p>
        </p:txBody>
      </p:sp>
    </p:spTree>
    <p:extLst>
      <p:ext uri="{BB962C8B-B14F-4D97-AF65-F5344CB8AC3E}">
        <p14:creationId xmlns:p14="http://schemas.microsoft.com/office/powerpoint/2010/main" val="12855852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3197</TotalTime>
  <Words>1905</Words>
  <Application>Microsoft Office PowerPoint</Application>
  <PresentationFormat>Affichage à l'écran (4:3)</PresentationFormat>
  <Paragraphs>378</Paragraphs>
  <Slides>23</Slides>
  <Notes>17</Notes>
  <HiddenSlides>0</HiddenSlides>
  <MMClips>0</MMClips>
  <ScaleCrop>false</ScaleCrop>
  <HeadingPairs>
    <vt:vector size="4" baseType="variant">
      <vt:variant>
        <vt:lpstr>Thème</vt:lpstr>
      </vt:variant>
      <vt:variant>
        <vt:i4>1</vt:i4>
      </vt:variant>
      <vt:variant>
        <vt:lpstr>Titres des diapositives</vt:lpstr>
      </vt:variant>
      <vt:variant>
        <vt:i4>23</vt:i4>
      </vt:variant>
    </vt:vector>
  </HeadingPairs>
  <TitlesOfParts>
    <vt:vector size="24" baseType="lpstr">
      <vt:lpstr>Austin</vt:lpstr>
      <vt:lpstr>Development of Shared Symbols in Children’s Play:  Role of Social Interactions  and Everyday Objects </vt:lpstr>
      <vt:lpstr>Présentation PowerPoint</vt:lpstr>
      <vt:lpstr>Présentation PowerPoint</vt:lpstr>
      <vt:lpstr>First Research (Barthélémy &amp; Tartas, 2009)</vt:lpstr>
      <vt:lpstr>Research questions</vt:lpstr>
      <vt:lpstr>First Steps in Developement  of Symbolic Uses of Objects Up to 36 months-old</vt:lpstr>
      <vt:lpstr>Different Socio-cultural Approaches of Development</vt:lpstr>
      <vt:lpstr>Development of Symbolic Objects Uses After 3 y.o. in peer pretend play</vt:lpstr>
      <vt:lpstr>In Peer Interaction</vt:lpstr>
      <vt:lpstr>Hypothesis</vt:lpstr>
      <vt:lpstr>Participants</vt:lpstr>
      <vt:lpstr>Task</vt:lpstr>
      <vt:lpstr>Material :  3 kinds of objects</vt:lpstr>
      <vt:lpstr>Coding Procedure (1)</vt:lpstr>
      <vt:lpstr>Présentation PowerPoint</vt:lpstr>
      <vt:lpstr>General Results :  Shared Pretend-Meal Play</vt:lpstr>
      <vt:lpstr>General Results :  Type of Shared Pretend-Meal Play </vt:lpstr>
      <vt:lpstr>Complexity of Symbolic Uses </vt:lpstr>
      <vt:lpstr>Effect of Object Type</vt:lpstr>
      <vt:lpstr>Extension of the Shared Field of Meanings</vt:lpstr>
      <vt:lpstr>Discussion</vt:lpstr>
      <vt:lpstr>Perspective</vt:lpstr>
      <vt:lpstr>Thank you for your attention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Développement des usages symboliques entre 3 et 8 ans</dc:title>
  <dc:creator>delrieu</dc:creator>
  <cp:lastModifiedBy>Audrey</cp:lastModifiedBy>
  <cp:revision>155</cp:revision>
  <dcterms:created xsi:type="dcterms:W3CDTF">2011-05-06T07:39:08Z</dcterms:created>
  <dcterms:modified xsi:type="dcterms:W3CDTF">2011-08-30T13:06:59Z</dcterms:modified>
</cp:coreProperties>
</file>