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40955F2-4310-4598-9AE6-957DCF6AAC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36D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3" autoAdjust="0"/>
    <p:restoredTop sz="94660"/>
  </p:normalViewPr>
  <p:slideViewPr>
    <p:cSldViewPr snapToGrid="0">
      <p:cViewPr>
        <p:scale>
          <a:sx n="100" d="100"/>
          <a:sy n="100" d="100"/>
        </p:scale>
        <p:origin x="85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E2E2-4BE4-41CA-94FC-BC9DC2A64380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DD597-0B90-4A7F-862C-7C996FE562A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31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86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92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7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35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63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6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4860-EF53-429F-9816-8C3FCB6EDEF9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A881-1C13-4B8C-957D-36353547639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78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236697" y="300229"/>
            <a:ext cx="4902231" cy="2369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34440" y="64008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561240" y="270748"/>
            <a:ext cx="19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Début </a:t>
            </a:r>
            <a:r>
              <a:rPr lang="en-GB" dirty="0" err="1" smtClean="0"/>
              <a:t>système</a:t>
            </a:r>
            <a:r>
              <a:rPr lang="en-GB" dirty="0" smtClean="0"/>
              <a:t> AO</a:t>
            </a:r>
            <a:endParaRPr lang="en-GB" dirty="0"/>
          </a:p>
        </p:txBody>
      </p:sp>
      <p:sp>
        <p:nvSpPr>
          <p:cNvPr id="14" name="Ellipse 13"/>
          <p:cNvSpPr/>
          <p:nvPr/>
        </p:nvSpPr>
        <p:spPr>
          <a:xfrm rot="1051996">
            <a:off x="875166" y="437333"/>
            <a:ext cx="4638851" cy="15984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187075" y="45140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FoV</a:t>
            </a:r>
            <a:endParaRPr lang="en-GB" dirty="0"/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0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0" y="-307453"/>
            <a:ext cx="14123039" cy="7365478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928854" y="5085194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Telescope</a:t>
            </a:r>
          </a:p>
          <a:p>
            <a:pPr algn="ctr"/>
            <a:r>
              <a:rPr lang="en-GB" sz="1200" b="1" dirty="0"/>
              <a:t>f</a:t>
            </a:r>
            <a:r>
              <a:rPr lang="en-GB" sz="1200" b="1" dirty="0" smtClean="0"/>
              <a:t>ocal plane</a:t>
            </a:r>
          </a:p>
          <a:p>
            <a:pPr algn="ctr"/>
            <a:r>
              <a:rPr lang="en-GB" sz="1200" b="1" dirty="0" smtClean="0"/>
              <a:t>(FoV = 1’)</a:t>
            </a:r>
            <a:endParaRPr lang="en-GB" sz="12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082439" y="5281720"/>
            <a:ext cx="101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Intermediate</a:t>
            </a:r>
          </a:p>
          <a:p>
            <a:pPr algn="ctr"/>
            <a:r>
              <a:rPr lang="en-GB" sz="1200" b="1" dirty="0"/>
              <a:t>f</a:t>
            </a:r>
            <a:r>
              <a:rPr lang="en-GB" sz="1200" b="1" dirty="0" smtClean="0"/>
              <a:t>ocal plane</a:t>
            </a:r>
          </a:p>
          <a:p>
            <a:pPr algn="ctr"/>
            <a:r>
              <a:rPr lang="en-GB" sz="1200" b="1" dirty="0" smtClean="0"/>
              <a:t>(FoV = 1’)</a:t>
            </a:r>
            <a:endParaRPr lang="en-GB" sz="1200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845082" y="429124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DM</a:t>
            </a:r>
            <a:endParaRPr lang="en-GB" sz="12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576254" y="4946695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OAP0</a:t>
            </a:r>
            <a:endParaRPr lang="en-GB" sz="1200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542419" y="3605258"/>
            <a:ext cx="540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OAP1</a:t>
            </a:r>
            <a:endParaRPr lang="en-GB" sz="1200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2869266" y="4256065"/>
            <a:ext cx="706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Folding </a:t>
            </a:r>
          </a:p>
          <a:p>
            <a:r>
              <a:rPr lang="en-GB" sz="1200" b="1" dirty="0" smtClean="0"/>
              <a:t>mirror 1</a:t>
            </a:r>
            <a:endParaRPr lang="en-GB" sz="1200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2744327" y="6111604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Imaging </a:t>
            </a:r>
            <a:r>
              <a:rPr lang="en-GB" sz="1200" b="1" dirty="0" smtClean="0"/>
              <a:t>lens</a:t>
            </a:r>
            <a:endParaRPr lang="en-GB" sz="1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4226269" y="6627167"/>
            <a:ext cx="1121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TT modulation</a:t>
            </a:r>
          </a:p>
          <a:p>
            <a:pPr algn="ctr"/>
            <a:r>
              <a:rPr lang="en-GB" sz="1200" b="1" dirty="0" smtClean="0"/>
              <a:t>mirror</a:t>
            </a:r>
            <a:endParaRPr lang="en-GB" sz="1200" b="1" dirty="0"/>
          </a:p>
        </p:txBody>
      </p:sp>
      <p:sp>
        <p:nvSpPr>
          <p:cNvPr id="30" name="ZoneTexte 29"/>
          <p:cNvSpPr txBox="1"/>
          <p:nvPr/>
        </p:nvSpPr>
        <p:spPr>
          <a:xfrm>
            <a:off x="3402197" y="2828416"/>
            <a:ext cx="824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Relay lens</a:t>
            </a:r>
            <a:endParaRPr lang="en-GB" sz="1200" b="1" dirty="0"/>
          </a:p>
        </p:txBody>
      </p:sp>
      <p:sp>
        <p:nvSpPr>
          <p:cNvPr id="31" name="ZoneTexte 30"/>
          <p:cNvSpPr txBox="1"/>
          <p:nvPr/>
        </p:nvSpPr>
        <p:spPr>
          <a:xfrm>
            <a:off x="4170066" y="2020449"/>
            <a:ext cx="725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CCD</a:t>
            </a:r>
          </a:p>
          <a:p>
            <a:pPr algn="ctr"/>
            <a:r>
              <a:rPr lang="en-GB" sz="1200" b="1" dirty="0" smtClean="0"/>
              <a:t>detector</a:t>
            </a:r>
            <a:endParaRPr lang="en-GB" sz="12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4420889" y="3882257"/>
            <a:ext cx="1052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 smtClean="0"/>
              <a:t>Pyramid apex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51546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1833" y="133164"/>
            <a:ext cx="13534649" cy="63741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69630" y="4291753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2234863" y="467982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Rectangle 6"/>
          <p:cNvSpPr/>
          <p:nvPr/>
        </p:nvSpPr>
        <p:spPr>
          <a:xfrm>
            <a:off x="1113707" y="3790423"/>
            <a:ext cx="850824" cy="85777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113706" y="3808178"/>
            <a:ext cx="457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FCL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43965" y="33466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498659" y="391544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857425" y="284398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017249" y="3293383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75461" y="5501243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757855" y="60148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338577" y="510113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Pyramid apex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338577" y="6014889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Relay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150297" y="6264981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CCD detector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4029037" y="401925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2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6535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847654" y="-561958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16" y="-148570"/>
            <a:ext cx="11026708" cy="70990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41662" y="3866848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621495" y="4838277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12250" y="256485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18490" y="3740979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29594" y="1755873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7330" y="2628780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178574" y="570263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775433" y="633777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791055" y="2698856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8308977" y="1531665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855775" y="314552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967736" y="405064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443880" y="613772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918646" y="583800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>
            <a:off x="7536986" y="2715526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437703" y="6223581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577570" y="6155788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6858000" y="6124909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712429" y="6082013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2475816" y="7475851"/>
            <a:ext cx="6431296" cy="1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1654" y="-706767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5282239" y="719446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970124" y="3751164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8263739" y="4032574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6847654" y="-561958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03540" y="6382016"/>
            <a:ext cx="10629900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16" y="-148570"/>
            <a:ext cx="11026708" cy="70990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41662" y="3866848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4621495" y="4838277"/>
            <a:ext cx="1310423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 mirror</a:t>
            </a:r>
          </a:p>
          <a:p>
            <a:pPr algn="ctr"/>
            <a:r>
              <a:rPr lang="en-GB" sz="1050" b="1" dirty="0" smtClean="0"/>
              <a:t>@Intermediate</a:t>
            </a:r>
          </a:p>
          <a:p>
            <a:pPr algn="ctr"/>
            <a:r>
              <a:rPr lang="en-GB" sz="1050" b="1" dirty="0"/>
              <a:t>f</a:t>
            </a:r>
            <a:r>
              <a:rPr lang="en-GB" sz="1050" b="1" dirty="0" smtClean="0"/>
              <a:t>ocal plane</a:t>
            </a:r>
          </a:p>
          <a:p>
            <a:pPr algn="ctr"/>
            <a:r>
              <a:rPr lang="en-GB" sz="1050" b="1" dirty="0" smtClean="0"/>
              <a:t>(FoV = 1’)</a:t>
            </a:r>
            <a:endParaRPr lang="en-GB" sz="105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12250" y="2564857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6418490" y="3740979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829594" y="1755873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637330" y="2628780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178574" y="570263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Imaging lens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6775433" y="6337778"/>
            <a:ext cx="12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TT modulation</a:t>
            </a:r>
          </a:p>
          <a:p>
            <a:pPr algn="ctr"/>
            <a:r>
              <a:rPr lang="en-GB" sz="1400" b="1" dirty="0" smtClean="0"/>
              <a:t>mirror</a:t>
            </a:r>
            <a:endParaRPr lang="en-GB" sz="1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7791055" y="2698856"/>
            <a:ext cx="1337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Pyramid prisms</a:t>
            </a:r>
            <a:endParaRPr lang="en-GB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8308977" y="1531665"/>
            <a:ext cx="9305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Relay lens</a:t>
            </a:r>
            <a:endParaRPr lang="en-GB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7855775" y="314552"/>
            <a:ext cx="81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CCD</a:t>
            </a:r>
          </a:p>
          <a:p>
            <a:pPr algn="ctr"/>
            <a:r>
              <a:rPr lang="en-GB" sz="1400" b="1" dirty="0" smtClean="0"/>
              <a:t>detector</a:t>
            </a:r>
            <a:endParaRPr lang="en-GB" sz="14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967736" y="405064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2</a:t>
            </a:r>
            <a:endParaRPr lang="en-GB" sz="14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443880" y="613772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6918646" y="5838003"/>
            <a:ext cx="1180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ADC</a:t>
            </a:r>
          </a:p>
          <a:p>
            <a:pPr algn="ctr"/>
            <a:r>
              <a:rPr lang="en-GB" sz="1000" b="1" dirty="0" smtClean="0"/>
              <a:t>compound prism 2</a:t>
            </a:r>
            <a:endParaRPr lang="en-GB" sz="1000" b="1" dirty="0"/>
          </a:p>
        </p:txBody>
      </p:sp>
      <p:grpSp>
        <p:nvGrpSpPr>
          <p:cNvPr id="26" name="Groupe 25"/>
          <p:cNvGrpSpPr/>
          <p:nvPr/>
        </p:nvGrpSpPr>
        <p:grpSpPr>
          <a:xfrm>
            <a:off x="7536986" y="2715526"/>
            <a:ext cx="290214" cy="191292"/>
            <a:chOff x="9574923" y="2683345"/>
            <a:chExt cx="290214" cy="191292"/>
          </a:xfrm>
        </p:grpSpPr>
        <p:sp>
          <p:nvSpPr>
            <p:cNvPr id="22" name="Triangle isocèle 21"/>
            <p:cNvSpPr/>
            <p:nvPr/>
          </p:nvSpPr>
          <p:spPr>
            <a:xfrm rot="1013070" flipV="1">
              <a:off x="9574923" y="2810026"/>
              <a:ext cx="248575" cy="6461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isocèle 22"/>
            <p:cNvSpPr/>
            <p:nvPr/>
          </p:nvSpPr>
          <p:spPr>
            <a:xfrm rot="1013070">
              <a:off x="9616562" y="2683345"/>
              <a:ext cx="248575" cy="6439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/>
            <p:cNvSpPr/>
            <p:nvPr/>
          </p:nvSpPr>
          <p:spPr>
            <a:xfrm rot="1002748">
              <a:off x="9580954" y="2744206"/>
              <a:ext cx="278119" cy="691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Connecteur droit 28"/>
          <p:cNvCxnSpPr/>
          <p:nvPr/>
        </p:nvCxnSpPr>
        <p:spPr>
          <a:xfrm>
            <a:off x="6437703" y="6223581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6577570" y="6155788"/>
            <a:ext cx="46440" cy="808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6858000" y="6124909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6712429" y="6082013"/>
            <a:ext cx="28575" cy="102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2475816" y="7475851"/>
            <a:ext cx="6431296" cy="14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81654" y="-706767"/>
            <a:ext cx="5362575" cy="1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ZoneTexte 42"/>
          <p:cNvSpPr txBox="1"/>
          <p:nvPr/>
        </p:nvSpPr>
        <p:spPr>
          <a:xfrm>
            <a:off x="5282239" y="719446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1 m</a:t>
            </a:r>
            <a:endParaRPr lang="en-GB" sz="14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7970124" y="3751164"/>
            <a:ext cx="93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i="1" dirty="0" smtClean="0">
                <a:solidFill>
                  <a:srgbClr val="FF0000"/>
                </a:solidFill>
              </a:rPr>
              <a:t>To science</a:t>
            </a:r>
            <a:endParaRPr lang="en-GB" sz="1400" b="1" i="1" dirty="0">
              <a:solidFill>
                <a:srgbClr val="FF0000"/>
              </a:solidFill>
            </a:endParaRPr>
          </a:p>
        </p:txBody>
      </p:sp>
      <p:cxnSp>
        <p:nvCxnSpPr>
          <p:cNvPr id="50" name="Connecteur droit avec flèche 49"/>
          <p:cNvCxnSpPr/>
          <p:nvPr/>
        </p:nvCxnSpPr>
        <p:spPr>
          <a:xfrm>
            <a:off x="8263739" y="4032574"/>
            <a:ext cx="865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 rot="898269">
            <a:off x="7320883" y="-147178"/>
            <a:ext cx="1345911" cy="32175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eur droit avec flèche 3"/>
          <p:cNvCxnSpPr/>
          <p:nvPr/>
        </p:nvCxnSpPr>
        <p:spPr>
          <a:xfrm flipH="1">
            <a:off x="7146925" y="314552"/>
            <a:ext cx="197305" cy="761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 flipV="1">
            <a:off x="8166100" y="-358218"/>
            <a:ext cx="727504" cy="180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95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2048950" y="16042"/>
            <a:ext cx="5992586" cy="6858000"/>
            <a:chOff x="3099707" y="0"/>
            <a:chExt cx="5992586" cy="6858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707" y="0"/>
              <a:ext cx="5992586" cy="6858000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 rot="1161802">
              <a:off x="7462838" y="3162300"/>
              <a:ext cx="83343" cy="523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204505">
            <a:off x="4275474" y="437527"/>
            <a:ext cx="2093244" cy="317595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8873883">
            <a:off x="5957841" y="3172709"/>
            <a:ext cx="2093244" cy="317595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678122">
            <a:off x="7002935" y="1191504"/>
            <a:ext cx="2093244" cy="31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27155"/>
          <a:stretch/>
        </p:blipFill>
        <p:spPr>
          <a:xfrm>
            <a:off x="33094" y="143873"/>
            <a:ext cx="5579698" cy="269731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t="9115" b="21650"/>
          <a:stretch/>
        </p:blipFill>
        <p:spPr>
          <a:xfrm>
            <a:off x="5816395" y="146304"/>
            <a:ext cx="5857644" cy="28072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/>
          <a:srcRect l="431" t="8895" r="-431" b="25181"/>
          <a:stretch/>
        </p:blipFill>
        <p:spPr>
          <a:xfrm>
            <a:off x="5816395" y="3755707"/>
            <a:ext cx="6125477" cy="260508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5"/>
          <a:srcRect t="5085" b="27180"/>
          <a:stretch/>
        </p:blipFill>
        <p:spPr>
          <a:xfrm>
            <a:off x="172478" y="3755707"/>
            <a:ext cx="5643917" cy="267366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18211" y="5319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507792" y="2328028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11" name="Connecteur en angle 10"/>
          <p:cNvCxnSpPr/>
          <p:nvPr/>
        </p:nvCxnSpPr>
        <p:spPr>
          <a:xfrm rot="5400000" flipH="1" flipV="1">
            <a:off x="1470721" y="2019362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72984" y="1204652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2984" y="1180576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FCL</a:t>
            </a:r>
            <a:endParaRPr lang="en-GB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7872984" y="2953512"/>
            <a:ext cx="15270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57851" y="267004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200 mm</a:t>
            </a:r>
            <a:endParaRPr lang="en-GB" dirty="0"/>
          </a:p>
        </p:txBody>
      </p:sp>
      <p:sp>
        <p:nvSpPr>
          <p:cNvPr id="26" name="ZoneTexte 25"/>
          <p:cNvSpPr txBox="1"/>
          <p:nvPr/>
        </p:nvSpPr>
        <p:spPr>
          <a:xfrm>
            <a:off x="2292448" y="2768846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1</a:t>
            </a:r>
            <a:endParaRPr lang="en-GB" b="1" i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9007573" y="6176129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4</a:t>
            </a:r>
            <a:endParaRPr lang="en-GB" b="1" i="1" u="sng" dirty="0"/>
          </a:p>
        </p:txBody>
      </p:sp>
      <p:sp>
        <p:nvSpPr>
          <p:cNvPr id="28" name="ZoneTexte 27"/>
          <p:cNvSpPr txBox="1"/>
          <p:nvPr/>
        </p:nvSpPr>
        <p:spPr>
          <a:xfrm>
            <a:off x="2073373" y="6360795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3</a:t>
            </a:r>
            <a:endParaRPr lang="en-GB" b="1" i="1" u="sng" dirty="0"/>
          </a:p>
        </p:txBody>
      </p:sp>
      <p:sp>
        <p:nvSpPr>
          <p:cNvPr id="29" name="ZoneTexte 28"/>
          <p:cNvSpPr txBox="1"/>
          <p:nvPr/>
        </p:nvSpPr>
        <p:spPr>
          <a:xfrm>
            <a:off x="8434959" y="2985277"/>
            <a:ext cx="9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u="sng" dirty="0" smtClean="0"/>
              <a:t>Sketch 2</a:t>
            </a:r>
            <a:endParaRPr lang="en-GB" b="1" i="1" u="sng" dirty="0"/>
          </a:p>
        </p:txBody>
      </p:sp>
      <p:sp>
        <p:nvSpPr>
          <p:cNvPr id="30" name="ZoneTexte 29"/>
          <p:cNvSpPr txBox="1"/>
          <p:nvPr/>
        </p:nvSpPr>
        <p:spPr>
          <a:xfrm>
            <a:off x="7230828" y="42610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1" name="ZoneTexte 30"/>
          <p:cNvSpPr txBox="1"/>
          <p:nvPr/>
        </p:nvSpPr>
        <p:spPr>
          <a:xfrm>
            <a:off x="1311584" y="408526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2" name="ZoneTexte 31"/>
          <p:cNvSpPr txBox="1"/>
          <p:nvPr/>
        </p:nvSpPr>
        <p:spPr>
          <a:xfrm>
            <a:off x="7417569" y="404087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193263" y="4808661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/>
          <p:cNvSpPr txBox="1"/>
          <p:nvPr/>
        </p:nvSpPr>
        <p:spPr>
          <a:xfrm>
            <a:off x="1193263" y="4784585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63778" y="4784147"/>
            <a:ext cx="1527048" cy="1492707"/>
          </a:xfrm>
          <a:prstGeom prst="rect">
            <a:avLst/>
          </a:prstGeom>
          <a:solidFill>
            <a:srgbClr val="5B9BD5">
              <a:alpha val="2117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ZoneTexte 35"/>
          <p:cNvSpPr txBox="1"/>
          <p:nvPr/>
        </p:nvSpPr>
        <p:spPr>
          <a:xfrm>
            <a:off x="6563778" y="4760071"/>
            <a:ext cx="5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FCL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09672" y="5998129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38" name="Connecteur en angle 37"/>
          <p:cNvCxnSpPr/>
          <p:nvPr/>
        </p:nvCxnSpPr>
        <p:spPr>
          <a:xfrm rot="5400000" flipH="1" flipV="1">
            <a:off x="1572601" y="5689463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563778" y="2393682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0" name="Connecteur en angle 39"/>
          <p:cNvCxnSpPr/>
          <p:nvPr/>
        </p:nvCxnSpPr>
        <p:spPr>
          <a:xfrm rot="5400000" flipH="1" flipV="1">
            <a:off x="7526707" y="2085016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733142" y="5949101"/>
            <a:ext cx="218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  <a:endParaRPr lang="en-GB" dirty="0"/>
          </a:p>
        </p:txBody>
      </p:sp>
      <p:cxnSp>
        <p:nvCxnSpPr>
          <p:cNvPr id="42" name="Connecteur en angle 41"/>
          <p:cNvCxnSpPr/>
          <p:nvPr/>
        </p:nvCxnSpPr>
        <p:spPr>
          <a:xfrm rot="5400000" flipH="1" flipV="1">
            <a:off x="7696071" y="5640435"/>
            <a:ext cx="393192" cy="3412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5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90" y="192656"/>
            <a:ext cx="7344677" cy="43241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79887" y="293595"/>
            <a:ext cx="127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A36D5"/>
                </a:solidFill>
              </a:rPr>
              <a:t>Pupil image</a:t>
            </a:r>
            <a:endParaRPr lang="en-GB" dirty="0">
              <a:solidFill>
                <a:srgbClr val="FA36D5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2159312" y="635086"/>
            <a:ext cx="0" cy="945411"/>
          </a:xfrm>
          <a:prstGeom prst="line">
            <a:avLst/>
          </a:prstGeom>
          <a:ln w="12700">
            <a:solidFill>
              <a:srgbClr val="FA36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170821" y="1743588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9" name="ZoneTexte 8"/>
          <p:cNvSpPr txBox="1"/>
          <p:nvPr/>
        </p:nvSpPr>
        <p:spPr>
          <a:xfrm>
            <a:off x="874750" y="3500285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10" name="Connecteur en angle 9"/>
          <p:cNvCxnSpPr>
            <a:stCxn id="9" idx="0"/>
          </p:cNvCxnSpPr>
          <p:nvPr/>
        </p:nvCxnSpPr>
        <p:spPr>
          <a:xfrm rot="5400000" flipH="1" flipV="1">
            <a:off x="1617215" y="2982114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4060880">
            <a:off x="3566705" y="2334400"/>
            <a:ext cx="765351" cy="68835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ZoneTexte 11"/>
          <p:cNvSpPr txBox="1"/>
          <p:nvPr/>
        </p:nvSpPr>
        <p:spPr>
          <a:xfrm>
            <a:off x="4290114" y="266052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</a:t>
            </a:r>
            <a:r>
              <a:rPr lang="fr-CH" dirty="0" smtClean="0"/>
              <a:t>15°</a:t>
            </a:r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1281569" y="1718859"/>
            <a:ext cx="56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FCL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153197" y="2556433"/>
            <a:ext cx="5017624" cy="1332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97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78" y="185771"/>
            <a:ext cx="6527106" cy="35069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4369" y="1754562"/>
            <a:ext cx="70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OAP0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916431" y="3355006"/>
            <a:ext cx="2180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Telescope focal plane</a:t>
            </a:r>
          </a:p>
          <a:p>
            <a:pPr algn="ctr"/>
            <a:r>
              <a:rPr lang="en-GB" dirty="0" smtClean="0"/>
              <a:t>(FoV = 1’)</a:t>
            </a:r>
            <a:endParaRPr lang="en-GB" dirty="0"/>
          </a:p>
        </p:txBody>
      </p:sp>
      <p:cxnSp>
        <p:nvCxnSpPr>
          <p:cNvPr id="8" name="Connecteur en angle 7"/>
          <p:cNvCxnSpPr>
            <a:stCxn id="7" idx="0"/>
          </p:cNvCxnSpPr>
          <p:nvPr/>
        </p:nvCxnSpPr>
        <p:spPr>
          <a:xfrm rot="5400000" flipH="1" flipV="1">
            <a:off x="1658896" y="2836835"/>
            <a:ext cx="865716" cy="1706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4004274">
            <a:off x="3592649" y="2230290"/>
            <a:ext cx="630911" cy="6638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/>
          <p:cNvSpPr txBox="1"/>
          <p:nvPr/>
        </p:nvSpPr>
        <p:spPr>
          <a:xfrm>
            <a:off x="4238564" y="252259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θ</a:t>
            </a:r>
            <a:r>
              <a:rPr lang="fr-CH" dirty="0" smtClean="0"/>
              <a:t>= </a:t>
            </a:r>
            <a:r>
              <a:rPr lang="fr-CH" dirty="0" smtClean="0"/>
              <a:t>15°</a:t>
            </a:r>
            <a:endParaRPr lang="en-GB" dirty="0"/>
          </a:p>
        </p:txBody>
      </p:sp>
      <p:cxnSp>
        <p:nvCxnSpPr>
          <p:cNvPr id="12" name="Connecteur droit 11"/>
          <p:cNvCxnSpPr/>
          <p:nvPr/>
        </p:nvCxnSpPr>
        <p:spPr>
          <a:xfrm>
            <a:off x="2194878" y="2411154"/>
            <a:ext cx="4519491" cy="1164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289433" y="8072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DM</a:t>
            </a:r>
            <a:endParaRPr lang="en-GB" dirty="0"/>
          </a:p>
        </p:txBody>
      </p:sp>
      <p:sp>
        <p:nvSpPr>
          <p:cNvPr id="15" name="Arc 14"/>
          <p:cNvSpPr/>
          <p:nvPr/>
        </p:nvSpPr>
        <p:spPr>
          <a:xfrm rot="4004274">
            <a:off x="4002551" y="830363"/>
            <a:ext cx="807045" cy="93619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4848081" y="126662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r>
              <a:rPr lang="el-GR" dirty="0" smtClean="0"/>
              <a:t>α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65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443"/>
            <a:ext cx="12192000" cy="62654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13694" y="410355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16388" y="5112996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3095194" y="517455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509005" y="385733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19999" y="5128960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694430" y="5282273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0" y="5282273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62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1645" y="-416148"/>
            <a:ext cx="14643805" cy="737521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38618" y="524836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-937278" y="608225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517433" y="564489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625603" y="45388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82596" y="6458058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859048" y="6266205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4435115" y="6431565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1104759" y="524836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1686113" y="5689669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612816" y="466195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5038278" y="5212575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1194901" y="5183586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67971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952500" y="5942049"/>
            <a:ext cx="13963650" cy="1525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015" y="-200231"/>
            <a:ext cx="13136775" cy="67722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-328629" y="5166897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60471" y="5393239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-328629" y="456407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1691895" y="5006842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3772" y="409221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1210834" y="4487132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1015383" y="5942049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210834" y="6371989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4" name="Rectangle 3"/>
          <p:cNvSpPr/>
          <p:nvPr/>
        </p:nvSpPr>
        <p:spPr>
          <a:xfrm>
            <a:off x="-952500" y="6292451"/>
            <a:ext cx="1390426" cy="565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84" y="6065159"/>
            <a:ext cx="2343150" cy="5238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150" y="6099685"/>
            <a:ext cx="2197261" cy="4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8908" y="-552451"/>
            <a:ext cx="14249400" cy="79248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5871" y="5595522"/>
            <a:ext cx="9968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Telescope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578391" y="6324536"/>
            <a:ext cx="11548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Intermediate</a:t>
            </a:r>
          </a:p>
          <a:p>
            <a:pPr algn="ctr"/>
            <a:r>
              <a:rPr lang="en-GB" sz="1400" b="1" dirty="0"/>
              <a:t>f</a:t>
            </a:r>
            <a:r>
              <a:rPr lang="en-GB" sz="1400" b="1" dirty="0" smtClean="0"/>
              <a:t>ocal plane</a:t>
            </a:r>
          </a:p>
          <a:p>
            <a:pPr algn="ctr"/>
            <a:r>
              <a:rPr lang="en-GB" sz="1400" b="1" dirty="0" smtClean="0"/>
              <a:t>(FoV = 1’)</a:t>
            </a:r>
            <a:endParaRPr lang="en-GB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14005" y="4216244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DM</a:t>
            </a:r>
            <a:endParaRPr lang="en-GB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4725710" y="5287745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OAP0</a:t>
            </a:r>
            <a:endParaRPr lang="en-GB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472747" y="3121222"/>
            <a:ext cx="60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OAP1</a:t>
            </a:r>
            <a:endParaRPr lang="en-GB" sz="1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601609" y="4310802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1</a:t>
            </a:r>
            <a:endParaRPr lang="en-GB" sz="14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4499133" y="6353050"/>
            <a:ext cx="99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smtClean="0"/>
              <a:t>Dichroic</a:t>
            </a:r>
          </a:p>
          <a:p>
            <a:pPr algn="ctr"/>
            <a:r>
              <a:rPr lang="en-GB" sz="1400" b="1" dirty="0" smtClean="0"/>
              <a:t>membrane</a:t>
            </a:r>
            <a:endParaRPr lang="en-GB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5288497" y="6476160"/>
                <a:ext cx="497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497" y="6476160"/>
                <a:ext cx="49715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1908127" y="5801316"/>
            <a:ext cx="793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Folding </a:t>
            </a:r>
          </a:p>
          <a:p>
            <a:r>
              <a:rPr lang="en-GB" sz="1400" b="1" dirty="0" smtClean="0"/>
              <a:t>mirror </a:t>
            </a:r>
            <a:r>
              <a:rPr lang="en-GB" sz="1400" b="1" dirty="0" smtClean="0"/>
              <a:t>2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1356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976"/>
          <a:stretch/>
        </p:blipFill>
        <p:spPr>
          <a:xfrm>
            <a:off x="361951" y="2268391"/>
            <a:ext cx="11215686" cy="551547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1" y="7362825"/>
            <a:ext cx="3728458" cy="42104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1" y="7238155"/>
            <a:ext cx="2571750" cy="5457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-392842"/>
            <a:ext cx="11215687" cy="266123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19096" y="6090822"/>
            <a:ext cx="766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Telescope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408196" y="6317164"/>
            <a:ext cx="8819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Intermediate</a:t>
            </a:r>
          </a:p>
          <a:p>
            <a:pPr algn="ctr"/>
            <a:r>
              <a:rPr lang="en-GB" sz="1000" b="1" dirty="0"/>
              <a:t>f</a:t>
            </a:r>
            <a:r>
              <a:rPr lang="en-GB" sz="1000" b="1" dirty="0" smtClean="0"/>
              <a:t>ocal plane</a:t>
            </a:r>
          </a:p>
          <a:p>
            <a:pPr algn="ctr"/>
            <a:r>
              <a:rPr lang="en-GB" sz="1000" b="1" dirty="0" smtClean="0"/>
              <a:t>(FoV = 1’)</a:t>
            </a:r>
            <a:endParaRPr lang="en-GB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19096" y="548800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DM</a:t>
            </a:r>
            <a:endParaRPr lang="en-GB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2539620" y="593076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OAP0</a:t>
            </a:r>
            <a:endParaRPr lang="en-GB" sz="10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991497" y="5016136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OAP1</a:t>
            </a:r>
            <a:endParaRPr lang="en-GB" sz="10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2058559" y="5411057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Folding </a:t>
            </a:r>
          </a:p>
          <a:p>
            <a:r>
              <a:rPr lang="en-GB" sz="1000" b="1" dirty="0" smtClean="0"/>
              <a:t>mirror 1</a:t>
            </a:r>
            <a:endParaRPr lang="en-GB" sz="10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1863108" y="6865974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Paraxial lens</a:t>
            </a:r>
            <a:endParaRPr lang="en-GB" sz="1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58559" y="7295914"/>
            <a:ext cx="962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TT modulation</a:t>
            </a:r>
          </a:p>
          <a:p>
            <a:pPr algn="ctr"/>
            <a:r>
              <a:rPr lang="en-GB" sz="1000" b="1" dirty="0" smtClean="0"/>
              <a:t>mirror</a:t>
            </a:r>
            <a:endParaRPr lang="en-GB" sz="1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2072252" y="7034542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ADC</a:t>
            </a:r>
          </a:p>
          <a:p>
            <a:pPr algn="ctr"/>
            <a:r>
              <a:rPr lang="en-GB" sz="600" b="1" dirty="0" smtClean="0"/>
              <a:t>compound prism 1</a:t>
            </a:r>
            <a:endParaRPr lang="en-GB" sz="6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2955827" y="6899601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smtClean="0"/>
              <a:t>ADC</a:t>
            </a:r>
          </a:p>
          <a:p>
            <a:pPr algn="ctr"/>
            <a:r>
              <a:rPr lang="en-GB" sz="600" b="1" dirty="0" smtClean="0"/>
              <a:t>compound prism 2</a:t>
            </a:r>
            <a:endParaRPr lang="en-GB" sz="6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2310332" y="5076991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/>
              <a:t>Pyramid apex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2562911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421</Words>
  <Application>Microsoft Office PowerPoint</Application>
  <PresentationFormat>Grand écran</PresentationFormat>
  <Paragraphs>218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Bouxin Audrey Tiphaine</dc:creator>
  <cp:lastModifiedBy>Bouxin Audrey Tiphaine</cp:lastModifiedBy>
  <cp:revision>40</cp:revision>
  <dcterms:created xsi:type="dcterms:W3CDTF">2018-05-18T12:37:37Z</dcterms:created>
  <dcterms:modified xsi:type="dcterms:W3CDTF">2018-06-07T14:31:36Z</dcterms:modified>
</cp:coreProperties>
</file>