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BCD7-C5B2-4EC8-B44C-3E4E4082C7D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A1DD-A1CE-4DCC-A9F8-12C425677B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1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BCD7-C5B2-4EC8-B44C-3E4E4082C7D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A1DD-A1CE-4DCC-A9F8-12C425677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1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BCD7-C5B2-4EC8-B44C-3E4E4082C7D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A1DD-A1CE-4DCC-A9F8-12C425677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8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BCD7-C5B2-4EC8-B44C-3E4E4082C7D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A1DD-A1CE-4DCC-A9F8-12C425677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9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BCD7-C5B2-4EC8-B44C-3E4E4082C7D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A1DD-A1CE-4DCC-A9F8-12C425677B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97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BCD7-C5B2-4EC8-B44C-3E4E4082C7D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A1DD-A1CE-4DCC-A9F8-12C425677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2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BCD7-C5B2-4EC8-B44C-3E4E4082C7D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A1DD-A1CE-4DCC-A9F8-12C425677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2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BCD7-C5B2-4EC8-B44C-3E4E4082C7D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A1DD-A1CE-4DCC-A9F8-12C425677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BCD7-C5B2-4EC8-B44C-3E4E4082C7D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A1DD-A1CE-4DCC-A9F8-12C425677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0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654BCD7-C5B2-4EC8-B44C-3E4E4082C7D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95A1DD-A1CE-4DCC-A9F8-12C425677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3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BCD7-C5B2-4EC8-B44C-3E4E4082C7D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A1DD-A1CE-4DCC-A9F8-12C425677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1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54BCD7-C5B2-4EC8-B44C-3E4E4082C7D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95A1DD-A1CE-4DCC-A9F8-12C425677B1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6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highway-signs/i/insurance-claim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AB155-A556-4C35-DC13-B2CDCD458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5600" b="1" dirty="0"/>
              <a:t>Strategies for Customer Acquisition and Retention in the Insurance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05436-C854-AE6E-B057-1E660B886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Importance of Customer Acquisition and Retention.</a:t>
            </a:r>
          </a:p>
        </p:txBody>
      </p:sp>
      <p:pic>
        <p:nvPicPr>
          <p:cNvPr id="19" name="Graphic 6" descr="Handshake">
            <a:extLst>
              <a:ext uri="{FF2B5EF4-FFF2-40B4-BE49-F238E27FC236}">
                <a16:creationId xmlns:a16="http://schemas.microsoft.com/office/drawing/2014/main" id="{CBD61589-E322-31D1-9F88-4268DD6D0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900" y="1163529"/>
            <a:ext cx="4001315" cy="40013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3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716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FB4286-7AD1-AA85-D4E8-13B8526A1E15}"/>
              </a:ext>
            </a:extLst>
          </p:cNvPr>
          <p:cNvSpPr txBox="1"/>
          <p:nvPr/>
        </p:nvSpPr>
        <p:spPr>
          <a:xfrm>
            <a:off x="79899" y="186431"/>
            <a:ext cx="28230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/>
          </a:p>
          <a:p>
            <a:pPr algn="ctr"/>
            <a:endParaRPr lang="en-US" b="1"/>
          </a:p>
          <a:p>
            <a:pPr algn="ctr"/>
            <a:endParaRPr lang="en-US" b="1"/>
          </a:p>
          <a:p>
            <a:pPr algn="ctr"/>
            <a:endParaRPr lang="en-US" b="1"/>
          </a:p>
          <a:p>
            <a:pPr algn="ctr"/>
            <a:endParaRPr lang="en-US" b="1"/>
          </a:p>
          <a:p>
            <a:pPr algn="ctr"/>
            <a:endParaRPr lang="en-US" b="1"/>
          </a:p>
          <a:p>
            <a:pPr algn="ctr"/>
            <a:r>
              <a:rPr lang="en-US" b="1"/>
              <a:t>Identify Target Demographics</a:t>
            </a:r>
          </a:p>
          <a:p>
            <a:pPr algn="ctr"/>
            <a:endParaRPr lang="en-US"/>
          </a:p>
          <a:p>
            <a:pPr algn="ctr"/>
            <a:r>
              <a:rPr lang="en-US"/>
              <a:t>Define specific customer segments based on age, income, location, and other relevant factors.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481B98-249C-75D4-EBD6-D179563F4D48}"/>
              </a:ext>
            </a:extLst>
          </p:cNvPr>
          <p:cNvSpPr txBox="1"/>
          <p:nvPr/>
        </p:nvSpPr>
        <p:spPr>
          <a:xfrm>
            <a:off x="3062796" y="454370"/>
            <a:ext cx="28230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 b="1"/>
              <a:t>Analyze Customer Behavior</a:t>
            </a:r>
          </a:p>
          <a:p>
            <a:pPr algn="ctr"/>
            <a:endParaRPr lang="en-US" b="1"/>
          </a:p>
          <a:p>
            <a:pPr algn="ctr"/>
            <a:r>
              <a:rPr lang="en-US"/>
              <a:t>Study purchasing patterns, interactions with services, and response to marketing efforts.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BD0215-0C47-2099-DBD0-7F5FDF13826D}"/>
              </a:ext>
            </a:extLst>
          </p:cNvPr>
          <p:cNvSpPr txBox="1"/>
          <p:nvPr/>
        </p:nvSpPr>
        <p:spPr>
          <a:xfrm flipH="1">
            <a:off x="6196614" y="186431"/>
            <a:ext cx="25301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/>
          </a:p>
          <a:p>
            <a:pPr algn="ctr"/>
            <a:endParaRPr lang="en-US" b="1"/>
          </a:p>
          <a:p>
            <a:pPr algn="ctr"/>
            <a:endParaRPr lang="en-US" b="1"/>
          </a:p>
          <a:p>
            <a:pPr algn="ctr"/>
            <a:endParaRPr lang="en-US" b="1"/>
          </a:p>
          <a:p>
            <a:pPr algn="ctr"/>
            <a:endParaRPr lang="en-US" b="1"/>
          </a:p>
          <a:p>
            <a:pPr algn="ctr"/>
            <a:endParaRPr lang="en-US" b="1"/>
          </a:p>
          <a:p>
            <a:pPr algn="ctr"/>
            <a:endParaRPr lang="en-US" b="1"/>
          </a:p>
          <a:p>
            <a:pPr algn="ctr"/>
            <a:r>
              <a:rPr lang="en-US" b="1"/>
              <a:t>Understand Preferences </a:t>
            </a:r>
          </a:p>
          <a:p>
            <a:pPr algn="ctr"/>
            <a:endParaRPr lang="en-US"/>
          </a:p>
          <a:p>
            <a:pPr algn="ctr"/>
            <a:r>
              <a:rPr lang="en-US"/>
              <a:t>Gather data on customer preferences for products, communication channels, and service delivery.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6EF497-2987-081D-3539-F9DEDB75C925}"/>
              </a:ext>
            </a:extLst>
          </p:cNvPr>
          <p:cNvSpPr txBox="1"/>
          <p:nvPr/>
        </p:nvSpPr>
        <p:spPr>
          <a:xfrm>
            <a:off x="8851037" y="454370"/>
            <a:ext cx="31693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/>
          </a:p>
          <a:p>
            <a:pPr algn="ctr"/>
            <a:endParaRPr lang="en-US" b="1"/>
          </a:p>
          <a:p>
            <a:pPr algn="ctr"/>
            <a:endParaRPr lang="en-US" b="1"/>
          </a:p>
          <a:p>
            <a:pPr algn="ctr"/>
            <a:endParaRPr lang="en-US" b="1"/>
          </a:p>
          <a:p>
            <a:pPr algn="ctr"/>
            <a:endParaRPr lang="en-US" b="1"/>
          </a:p>
          <a:p>
            <a:pPr algn="ctr"/>
            <a:endParaRPr lang="en-US" b="1"/>
          </a:p>
          <a:p>
            <a:pPr algn="ctr"/>
            <a:r>
              <a:rPr lang="en-US" b="1"/>
              <a:t>Segment Market Strategically</a:t>
            </a:r>
          </a:p>
          <a:p>
            <a:pPr algn="ctr"/>
            <a:endParaRPr lang="en-US"/>
          </a:p>
          <a:p>
            <a:pPr algn="ctr"/>
            <a:r>
              <a:rPr lang="en-US"/>
              <a:t>Divide the market into distinct segments to create targeted marketing and retention strategies.</a:t>
            </a:r>
          </a:p>
          <a:p>
            <a:pPr algn="ctr"/>
            <a:endParaRPr lang="en-US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2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7B2D84-824F-DCCC-E587-69162FB82894}"/>
              </a:ext>
            </a:extLst>
          </p:cNvPr>
          <p:cNvSpPr txBox="1"/>
          <p:nvPr/>
        </p:nvSpPr>
        <p:spPr>
          <a:xfrm>
            <a:off x="346230" y="372861"/>
            <a:ext cx="5211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Strong brand presence.</a:t>
            </a:r>
          </a:p>
          <a:p>
            <a:endParaRPr lang="en-US" dirty="0"/>
          </a:p>
          <a:p>
            <a:r>
              <a:rPr lang="en-US" dirty="0"/>
              <a:t>The company has established a solid brand image and offers a wide range of insurance products to cater to diverse customer needs.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A8CF79-C31D-E473-80AD-8F4BEF62DC6B}"/>
              </a:ext>
            </a:extLst>
          </p:cNvPr>
          <p:cNvSpPr txBox="1"/>
          <p:nvPr/>
        </p:nvSpPr>
        <p:spPr>
          <a:xfrm>
            <a:off x="6542843" y="195310"/>
            <a:ext cx="5353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High operational costs</a:t>
            </a:r>
          </a:p>
          <a:p>
            <a:endParaRPr lang="en-US" dirty="0"/>
          </a:p>
          <a:p>
            <a:r>
              <a:rPr lang="en-US" dirty="0"/>
              <a:t>Operational expenses are notably high, impacting profitability.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F83500-2AF2-A7DB-0FD6-B3A51619D412}"/>
              </a:ext>
            </a:extLst>
          </p:cNvPr>
          <p:cNvSpPr txBox="1"/>
          <p:nvPr/>
        </p:nvSpPr>
        <p:spPr>
          <a:xfrm>
            <a:off x="346230" y="3429000"/>
            <a:ext cx="53177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Growth in digital insurance, emerging markets.</a:t>
            </a:r>
          </a:p>
          <a:p>
            <a:endParaRPr lang="en-US" dirty="0"/>
          </a:p>
          <a:p>
            <a:r>
              <a:rPr lang="en-US" dirty="0"/>
              <a:t>Opportunities lie in leveraging digital channels for sales and expanding into emerging markets to tap into new customer segments.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D4AC6F-57DA-921A-88F3-C88CBA81DAA9}"/>
              </a:ext>
            </a:extLst>
          </p:cNvPr>
          <p:cNvSpPr txBox="1"/>
          <p:nvPr/>
        </p:nvSpPr>
        <p:spPr>
          <a:xfrm>
            <a:off x="6578355" y="3355759"/>
            <a:ext cx="53177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Intense competition, regulatory changes.</a:t>
            </a:r>
          </a:p>
          <a:p>
            <a:endParaRPr lang="en-US" dirty="0"/>
          </a:p>
          <a:p>
            <a:r>
              <a:rPr lang="en-US" dirty="0"/>
              <a:t>The industry faces fierce competition, and adapting to frequent regulatory changes poses a threat to the existing business model and market position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991C3D3-4201-7E87-BB9B-632BC02BB1E9}"/>
              </a:ext>
            </a:extLst>
          </p:cNvPr>
          <p:cNvSpPr/>
          <p:nvPr/>
        </p:nvSpPr>
        <p:spPr>
          <a:xfrm>
            <a:off x="5785282" y="979257"/>
            <a:ext cx="402454" cy="1864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63753A0-63F3-3240-646C-0A767F38B094}"/>
              </a:ext>
            </a:extLst>
          </p:cNvPr>
          <p:cNvSpPr/>
          <p:nvPr/>
        </p:nvSpPr>
        <p:spPr>
          <a:xfrm>
            <a:off x="5788242" y="4234648"/>
            <a:ext cx="470516" cy="1864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CF81D86-BDBA-477C-B7DD-8D359BB99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sign&#10;&#10;Description automatically generated">
            <a:extLst>
              <a:ext uri="{FF2B5EF4-FFF2-40B4-BE49-F238E27FC236}">
                <a16:creationId xmlns:a16="http://schemas.microsoft.com/office/drawing/2014/main" id="{B31389BD-6DD4-965D-ECF8-4A771713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5594" r="24337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5F3E9C-EF11-4F8F-A621-399C7A3E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031EFF3-403C-903D-6F10-0F61F5E9784C}"/>
              </a:ext>
            </a:extLst>
          </p:cNvPr>
          <p:cNvSpPr txBox="1"/>
          <p:nvPr/>
        </p:nvSpPr>
        <p:spPr>
          <a:xfrm>
            <a:off x="4974769" y="2198914"/>
            <a:ext cx="6574973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used data analysis for customer insight, it helped to action insights into customer behavior, preferences and trends, enabling personalized offerings and targeted marketing campaigns.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AA064E-5F6E-4024-BC28-EDDC3DFC7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B29638-4838-4B9B-B9DB-96E542BAF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3B6FB-D35C-7854-9C63-EBF53AEFB39B}"/>
              </a:ext>
            </a:extLst>
          </p:cNvPr>
          <p:cNvSpPr txBox="1"/>
          <p:nvPr/>
        </p:nvSpPr>
        <p:spPr>
          <a:xfrm>
            <a:off x="2328272" y="5754432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picpedia.org/highway-signs/i/insurance-claim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5688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224</Words>
  <Application>Microsoft Office PowerPoint</Application>
  <PresentationFormat>Widescreen</PresentationFormat>
  <Paragraphs>71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Strategies for Customer Acquisition and Retention in the Insurance Industry</vt:lpstr>
      <vt:lpstr>PowerPoint Presentation</vt:lpstr>
      <vt:lpstr>PowerPoint Presentation</vt:lpstr>
      <vt:lpstr>PowerPoint Presentation</vt:lpstr>
    </vt:vector>
  </TitlesOfParts>
  <Company>FirstRand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Strategies for Customer Acquisition and Retention in the Insurance Industry</dc:title>
  <dc:creator>Ratombo, Audrey</dc:creator>
  <cp:lastModifiedBy>Ratombo, Audrey</cp:lastModifiedBy>
  <cp:revision>1</cp:revision>
  <dcterms:created xsi:type="dcterms:W3CDTF">2024-06-19T17:05:06Z</dcterms:created>
  <dcterms:modified xsi:type="dcterms:W3CDTF">2024-06-19T20:31:17Z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16eec4e-c7b8-491d-b7d8-90a69632743d_Enabled">
    <vt:lpwstr>true</vt:lpwstr>
  </property>
  <property fmtid="{D5CDD505-2E9C-101B-9397-08002B2CF9AE}" pid="3" name="MSIP_Label_216eec4e-c7b8-491d-b7d8-90a69632743d_SetDate">
    <vt:lpwstr>2024-06-19T20:31:13Z</vt:lpwstr>
  </property>
  <property fmtid="{D5CDD505-2E9C-101B-9397-08002B2CF9AE}" pid="4" name="MSIP_Label_216eec4e-c7b8-491d-b7d8-90a69632743d_Method">
    <vt:lpwstr>Standard</vt:lpwstr>
  </property>
  <property fmtid="{D5CDD505-2E9C-101B-9397-08002B2CF9AE}" pid="5" name="MSIP_Label_216eec4e-c7b8-491d-b7d8-90a69632743d_Name">
    <vt:lpwstr>216eec4e-c7b8-491d-b7d8-90a69632743d</vt:lpwstr>
  </property>
  <property fmtid="{D5CDD505-2E9C-101B-9397-08002B2CF9AE}" pid="6" name="MSIP_Label_216eec4e-c7b8-491d-b7d8-90a69632743d_SiteId">
    <vt:lpwstr>4032514a-830a-4f20-9539-81bbc35b3cd9</vt:lpwstr>
  </property>
  <property fmtid="{D5CDD505-2E9C-101B-9397-08002B2CF9AE}" pid="7" name="MSIP_Label_216eec4e-c7b8-491d-b7d8-90a69632743d_ActionId">
    <vt:lpwstr>6c2e4bab-8635-4bbe-b9b5-7133f4fc6c31</vt:lpwstr>
  </property>
  <property fmtid="{D5CDD505-2E9C-101B-9397-08002B2CF9AE}" pid="8" name="MSIP_Label_216eec4e-c7b8-491d-b7d8-90a69632743d_ContentBits">
    <vt:lpwstr>0</vt:lpwstr>
  </property>
</Properties>
</file>