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Discount Used</c:v>
                </c:pt>
                <c:pt idx="1">
                  <c:v>Discount Not Used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255</c:v>
                </c:pt>
                <c:pt idx="1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EA-4DBE-BB62-510837C395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Discount Used</c:v>
                </c:pt>
                <c:pt idx="1">
                  <c:v>Discount Not Used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CEA-4DBE-BB62-510837C395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Discount Used</c:v>
                </c:pt>
                <c:pt idx="1">
                  <c:v>Discount Not Used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CEA-4DBE-BB62-510837C39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2193759"/>
        <c:axId val="1222195679"/>
      </c:barChart>
      <c:catAx>
        <c:axId val="122219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195679"/>
        <c:crosses val="autoZero"/>
        <c:auto val="1"/>
        <c:lblAlgn val="ctr"/>
        <c:lblOffset val="100"/>
        <c:noMultiLvlLbl val="0"/>
      </c:catAx>
      <c:valAx>
        <c:axId val="122219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193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Social Media Influence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0.27700000000000002</c:v>
                </c:pt>
                <c:pt idx="1">
                  <c:v>0.2467</c:v>
                </c:pt>
                <c:pt idx="2">
                  <c:v>0.24030000000000001</c:v>
                </c:pt>
                <c:pt idx="3">
                  <c:v>0.23599999999999999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5-4893-8F7F-09F48701E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Very Sensitive</cx:pt>
          <cx:pt idx="1">Somewhat Sensitive</cx:pt>
          <cx:pt idx="2">Not Sensiitve</cx:pt>
          <cx:pt idx="3"/>
          <cx:pt idx="4"/>
        </cx:lvl>
      </cx:strDim>
      <cx:numDim type="val">
        <cx:f>Sheet1!$B$2:$B$6</cx:f>
        <cx:lvl ptCount="5" formatCode="&quot;$&quot;#,##0_);[Red]\(&quot;$&quot;#,##0\)">
          <cx:pt idx="0">96530</cx:pt>
          <cx:pt idx="1">90000</cx:pt>
          <cx:pt idx="2">88540</cx:pt>
        </cx:lvl>
      </cx:numDim>
    </cx:data>
  </cx:chartData>
  <cx:chart>
    <cx:title pos="t" align="ctr" overlay="0"/>
    <cx:plotArea>
      <cx:plotAreaRegion>
        <cx:series layoutId="funnel" uniqueId="{6454755A-C948-47CE-8993-53B7B042AEB2}">
          <cx:tx>
            <cx:txData>
              <cx:f>Sheet1!$B$1</cx:f>
              <cx:v>Series1</cx:v>
            </cx:txData>
          </cx:tx>
          <cx:dataLabels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33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3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14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2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0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AF98-F41B-405D-B2BB-8C3E6F3250D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6A36E1-3207-402D-8766-F28A398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29B-582C-A098-78A8-B7DE05FE4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13C8F-A37F-02A2-5D36-B18821ABB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7780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E2662-F9D9-3199-77A9-7F4A3B06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692400"/>
            <a:ext cx="8911687" cy="192024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015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9022-C863-569B-B439-3863AF95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 Below 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68F5-F3D8-E9C0-4DF3-56CBE182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that spends more on a product is the group under 36.</a:t>
            </a:r>
          </a:p>
          <a:p>
            <a:r>
              <a:rPr lang="en-US" dirty="0"/>
              <a:t>The group that patronizes more is the group under 36.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Recommendation</a:t>
            </a:r>
          </a:p>
          <a:p>
            <a:r>
              <a:rPr lang="en-US" dirty="0"/>
              <a:t>The social media should focus more on the age group that is below 36, since they purchase the most.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CC32-46F9-4F43-F655-82EC9193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CECE-CAE0-EAA4-6408-88D24C3B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 group below 36 have the most high-income level (275)</a:t>
            </a:r>
          </a:p>
          <a:p>
            <a:r>
              <a:rPr lang="en-US" dirty="0"/>
              <a:t>The age group 36 and above high-income level is 240</a:t>
            </a:r>
          </a:p>
          <a:p>
            <a:r>
              <a:rPr lang="en-US" dirty="0"/>
              <a:t>The age group below 36 middle-income level is 255</a:t>
            </a:r>
          </a:p>
          <a:p>
            <a:r>
              <a:rPr lang="en-US" dirty="0"/>
              <a:t>The age group 36 and above middle-income level is 230</a:t>
            </a:r>
          </a:p>
        </p:txBody>
      </p:sp>
    </p:spTree>
    <p:extLst>
      <p:ext uri="{BB962C8B-B14F-4D97-AF65-F5344CB8AC3E}">
        <p14:creationId xmlns:p14="http://schemas.microsoft.com/office/powerpoint/2010/main" val="391042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BB6D-B27D-2758-4625-CFE4DE9D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Customers’ Discount Sensitivity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4CE783E1-1469-D24D-24D2-BE4B0785A24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938518502"/>
                  </p:ext>
                </p:extLst>
              </p:nvPr>
            </p:nvGraphicFramePr>
            <p:xfrm>
              <a:off x="2589213" y="2133600"/>
              <a:ext cx="5447347" cy="37782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4CE783E1-1469-D24D-24D2-BE4B0785A2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213" y="2133600"/>
                <a:ext cx="5447347" cy="377825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D1B097-0DDD-34E1-623E-B1377CE3C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32239" y="2126222"/>
            <a:ext cx="2472371" cy="3777622"/>
          </a:xfrm>
        </p:spPr>
        <p:txBody>
          <a:bodyPr/>
          <a:lstStyle/>
          <a:p>
            <a:r>
              <a:rPr lang="en-US" dirty="0"/>
              <a:t>Discount sensitive customers pay more when products are discounted.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75C21C-2AF2-EB27-7B66-B5347688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High-income Earners and the Number of Discount Used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85B33CFE-3F0C-9EB7-087E-8B2837A56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07341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33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D1C3B-6D05-5399-5E71-B95B2086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25771-18CD-5F7F-A903-5BFE54B4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that purchase office supplies are most likely to use express shipping while animal feed uses standard shipping predominantly.</a:t>
            </a:r>
          </a:p>
          <a:p>
            <a:r>
              <a:rPr lang="en-US" dirty="0"/>
              <a:t>The peak shipping day is Tuesday.</a:t>
            </a:r>
          </a:p>
        </p:txBody>
      </p:sp>
    </p:spTree>
    <p:extLst>
      <p:ext uri="{BB962C8B-B14F-4D97-AF65-F5344CB8AC3E}">
        <p14:creationId xmlns:p14="http://schemas.microsoft.com/office/powerpoint/2010/main" val="377498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E399-14AB-1C8B-4732-A6F1999C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Influence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ACA884-7EF4-E230-EB9D-96F04C6BF8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090186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4F7BFB-1911-77F7-B607-7591A136BD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Social media influence significantly affects the purchase amount.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9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3FB8-8F12-16B4-4CCF-04FD092D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886AD-D305-9C30-2CD3-F03065C6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with low ratings do not have a high return rate.</a:t>
            </a:r>
          </a:p>
          <a:p>
            <a:r>
              <a:rPr lang="en-US" dirty="0"/>
              <a:t>Travel and Leisure (flights) have the highest return rate.</a:t>
            </a:r>
          </a:p>
          <a:p>
            <a:r>
              <a:rPr lang="en-US" dirty="0"/>
              <a:t>Dissatisfied customers are not more likely to return products.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2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8DE3-4974-8C68-ABCC-BF9114D9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D7A8-6C6A-D5AD-5F3C-76DE202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high social media influence.</a:t>
            </a:r>
          </a:p>
          <a:p>
            <a:r>
              <a:rPr lang="en-US" dirty="0"/>
              <a:t>The social media should focus more on the age group that is below 36, since they purchase the most.</a:t>
            </a:r>
          </a:p>
          <a:p>
            <a:r>
              <a:rPr lang="en-US" dirty="0"/>
              <a:t>Discounts should be given more to middle income earners since they use it more than high income earners.</a:t>
            </a:r>
          </a:p>
        </p:txBody>
      </p:sp>
    </p:spTree>
    <p:extLst>
      <p:ext uri="{BB962C8B-B14F-4D97-AF65-F5344CB8AC3E}">
        <p14:creationId xmlns:p14="http://schemas.microsoft.com/office/powerpoint/2010/main" val="38203074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255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E-Commerce</vt:lpstr>
      <vt:lpstr>Age Group Below 36</vt:lpstr>
      <vt:lpstr>Income Levels</vt:lpstr>
      <vt:lpstr>Customers’ Discount Sensitivity</vt:lpstr>
      <vt:lpstr>High-income Earners and the Number of Discount Used</vt:lpstr>
      <vt:lpstr>Shipping</vt:lpstr>
      <vt:lpstr>Social Media Influence</vt:lpstr>
      <vt:lpstr>Return Rate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HomePC</dc:creator>
  <cp:lastModifiedBy>HomePC</cp:lastModifiedBy>
  <cp:revision>5</cp:revision>
  <dcterms:created xsi:type="dcterms:W3CDTF">2025-04-01T12:07:54Z</dcterms:created>
  <dcterms:modified xsi:type="dcterms:W3CDTF">2025-04-01T13:54:46Z</dcterms:modified>
</cp:coreProperties>
</file>