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1304" y="1838909"/>
            <a:ext cx="10629391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24350" y="0"/>
            <a:ext cx="786765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9968" y="439877"/>
            <a:ext cx="10672063" cy="1067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9968" y="1940432"/>
            <a:ext cx="9029700" cy="2835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47" Type="http://schemas.openxmlformats.org/officeDocument/2006/relationships/image" Target="../media/image48.png"/><Relationship Id="rId50" Type="http://schemas.openxmlformats.org/officeDocument/2006/relationships/image" Target="../media/image51.png"/><Relationship Id="rId55" Type="http://schemas.openxmlformats.org/officeDocument/2006/relationships/image" Target="../media/image56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9" Type="http://schemas.openxmlformats.org/officeDocument/2006/relationships/image" Target="../media/image30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45" Type="http://schemas.openxmlformats.org/officeDocument/2006/relationships/image" Target="../media/image46.png"/><Relationship Id="rId53" Type="http://schemas.openxmlformats.org/officeDocument/2006/relationships/image" Target="../media/image54.png"/><Relationship Id="rId58" Type="http://schemas.openxmlformats.org/officeDocument/2006/relationships/image" Target="../media/image59.png"/><Relationship Id="rId5" Type="http://schemas.openxmlformats.org/officeDocument/2006/relationships/image" Target="../media/image6.png"/><Relationship Id="rId61" Type="http://schemas.openxmlformats.org/officeDocument/2006/relationships/image" Target="../media/image62.png"/><Relationship Id="rId19" Type="http://schemas.openxmlformats.org/officeDocument/2006/relationships/image" Target="../media/image2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44.png"/><Relationship Id="rId48" Type="http://schemas.openxmlformats.org/officeDocument/2006/relationships/image" Target="../media/image49.png"/><Relationship Id="rId56" Type="http://schemas.openxmlformats.org/officeDocument/2006/relationships/image" Target="../media/image57.png"/><Relationship Id="rId8" Type="http://schemas.openxmlformats.org/officeDocument/2006/relationships/image" Target="../media/image9.png"/><Relationship Id="rId51" Type="http://schemas.openxmlformats.org/officeDocument/2006/relationships/image" Target="../media/image52.png"/><Relationship Id="rId3" Type="http://schemas.openxmlformats.org/officeDocument/2006/relationships/image" Target="../media/image4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46" Type="http://schemas.openxmlformats.org/officeDocument/2006/relationships/image" Target="../media/image47.png"/><Relationship Id="rId59" Type="http://schemas.openxmlformats.org/officeDocument/2006/relationships/image" Target="../media/image60.png"/><Relationship Id="rId20" Type="http://schemas.openxmlformats.org/officeDocument/2006/relationships/image" Target="../media/image21.png"/><Relationship Id="rId41" Type="http://schemas.openxmlformats.org/officeDocument/2006/relationships/image" Target="../media/image42.png"/><Relationship Id="rId54" Type="http://schemas.openxmlformats.org/officeDocument/2006/relationships/image" Target="../media/image55.png"/><Relationship Id="rId6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49" Type="http://schemas.openxmlformats.org/officeDocument/2006/relationships/image" Target="../media/image50.png"/><Relationship Id="rId57" Type="http://schemas.openxmlformats.org/officeDocument/2006/relationships/image" Target="../media/image58.png"/><Relationship Id="rId10" Type="http://schemas.openxmlformats.org/officeDocument/2006/relationships/image" Target="../media/image11.png"/><Relationship Id="rId31" Type="http://schemas.openxmlformats.org/officeDocument/2006/relationships/image" Target="../media/image32.png"/><Relationship Id="rId44" Type="http://schemas.openxmlformats.org/officeDocument/2006/relationships/image" Target="../media/image45.png"/><Relationship Id="rId52" Type="http://schemas.openxmlformats.org/officeDocument/2006/relationships/image" Target="../media/image53.png"/><Relationship Id="rId60" Type="http://schemas.openxmlformats.org/officeDocument/2006/relationships/image" Target="../media/image6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304" y="1838909"/>
            <a:ext cx="20078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imes New Roman"/>
                <a:cs typeface="Times New Roman"/>
              </a:rPr>
              <a:t>NEGARA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968" y="685241"/>
            <a:ext cx="66503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Teori-Teori</a:t>
            </a:r>
            <a:r>
              <a:rPr spc="-100" dirty="0"/>
              <a:t> </a:t>
            </a:r>
            <a:r>
              <a:rPr spc="-35" dirty="0"/>
              <a:t>Terbentuknya</a:t>
            </a:r>
            <a:r>
              <a:rPr spc="-25" dirty="0"/>
              <a:t> </a:t>
            </a:r>
            <a:r>
              <a:rPr dirty="0"/>
              <a:t>Negara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968" y="1906904"/>
            <a:ext cx="9305925" cy="363347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646430" marR="5080" indent="-634365" algn="just">
              <a:lnSpc>
                <a:spcPct val="90000"/>
              </a:lnSpc>
              <a:spcBef>
                <a:spcPts val="359"/>
              </a:spcBef>
              <a:buAutoNum type="arabicPeriod" startAt="3"/>
              <a:tabLst>
                <a:tab pos="647065" algn="l"/>
              </a:tabLst>
            </a:pPr>
            <a:r>
              <a:rPr sz="2200" spc="-5" dirty="0">
                <a:latin typeface="Arial MT"/>
                <a:cs typeface="Arial MT"/>
              </a:rPr>
              <a:t>Pemecahan atau </a:t>
            </a:r>
            <a:r>
              <a:rPr sz="2200" i="1" spc="-5" dirty="0">
                <a:latin typeface="Arial"/>
                <a:cs typeface="Arial"/>
              </a:rPr>
              <a:t>solution, </a:t>
            </a:r>
            <a:r>
              <a:rPr sz="2200" spc="-5" dirty="0">
                <a:latin typeface="Arial MT"/>
                <a:cs typeface="Arial MT"/>
              </a:rPr>
              <a:t>adalah terbentuknya </a:t>
            </a:r>
            <a:r>
              <a:rPr sz="2200" dirty="0">
                <a:latin typeface="Arial MT"/>
                <a:cs typeface="Arial MT"/>
              </a:rPr>
              <a:t>negara-negara baru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akibat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terpecahnya</a:t>
            </a:r>
            <a:r>
              <a:rPr sz="2200" dirty="0">
                <a:latin typeface="Arial MT"/>
                <a:cs typeface="Arial MT"/>
              </a:rPr>
              <a:t> negara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lama,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sehingga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negara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sebelumnya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menjadi </a:t>
            </a:r>
            <a:r>
              <a:rPr sz="2200" dirty="0">
                <a:latin typeface="Arial MT"/>
                <a:cs typeface="Arial MT"/>
              </a:rPr>
              <a:t>tidak </a:t>
            </a:r>
            <a:r>
              <a:rPr sz="2200" spc="-5" dirty="0">
                <a:latin typeface="Arial MT"/>
                <a:cs typeface="Arial MT"/>
              </a:rPr>
              <a:t>ada </a:t>
            </a:r>
            <a:r>
              <a:rPr sz="2200" dirty="0">
                <a:latin typeface="Arial MT"/>
                <a:cs typeface="Arial MT"/>
              </a:rPr>
              <a:t>lagi. </a:t>
            </a:r>
            <a:r>
              <a:rPr sz="2200" spc="-5" dirty="0">
                <a:latin typeface="Arial MT"/>
                <a:cs typeface="Arial MT"/>
              </a:rPr>
              <a:t>Misal: </a:t>
            </a:r>
            <a:r>
              <a:rPr sz="2200" spc="-15" dirty="0">
                <a:latin typeface="Arial MT"/>
                <a:cs typeface="Arial MT"/>
              </a:rPr>
              <a:t>Yugoslavia, </a:t>
            </a:r>
            <a:r>
              <a:rPr sz="2200" spc="-5" dirty="0">
                <a:latin typeface="Arial MT"/>
                <a:cs typeface="Arial MT"/>
              </a:rPr>
              <a:t>menjadi Serbia, Bosnia, </a:t>
            </a:r>
            <a:r>
              <a:rPr sz="2200" dirty="0">
                <a:latin typeface="Arial MT"/>
                <a:cs typeface="Arial MT"/>
              </a:rPr>
              <a:t> Montenegro. </a:t>
            </a:r>
            <a:r>
              <a:rPr sz="2200" spc="-5" dirty="0">
                <a:latin typeface="Arial MT"/>
                <a:cs typeface="Arial MT"/>
              </a:rPr>
              <a:t>Uni Sovyet, menjadi </a:t>
            </a:r>
            <a:r>
              <a:rPr sz="2200" dirty="0">
                <a:latin typeface="Arial MT"/>
                <a:cs typeface="Arial MT"/>
              </a:rPr>
              <a:t>banyak negara </a:t>
            </a:r>
            <a:r>
              <a:rPr sz="2200" spc="-5" dirty="0">
                <a:latin typeface="Arial MT"/>
                <a:cs typeface="Arial MT"/>
              </a:rPr>
              <a:t>baru. </a:t>
            </a:r>
            <a:r>
              <a:rPr sz="2200" dirty="0">
                <a:latin typeface="Arial MT"/>
                <a:cs typeface="Arial MT"/>
              </a:rPr>
              <a:t>Cekoslovakia,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menjadi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Ceko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Slovakia.</a:t>
            </a:r>
            <a:endParaRPr sz="2200">
              <a:latin typeface="Arial MT"/>
              <a:cs typeface="Arial MT"/>
            </a:endParaRPr>
          </a:p>
          <a:p>
            <a:pPr marL="646430" marR="5715" indent="-634365" algn="just">
              <a:lnSpc>
                <a:spcPct val="90000"/>
              </a:lnSpc>
              <a:spcBef>
                <a:spcPts val="1005"/>
              </a:spcBef>
              <a:buAutoNum type="arabicPeriod" startAt="3"/>
              <a:tabLst>
                <a:tab pos="647065" algn="l"/>
              </a:tabLst>
            </a:pPr>
            <a:r>
              <a:rPr sz="2200" spc="-5" dirty="0">
                <a:latin typeface="Arial MT"/>
                <a:cs typeface="Arial MT"/>
              </a:rPr>
              <a:t>Pemisahan diri atau </a:t>
            </a:r>
            <a:r>
              <a:rPr sz="2200" i="1" dirty="0">
                <a:latin typeface="Arial"/>
                <a:cs typeface="Arial"/>
              </a:rPr>
              <a:t>dissociate </a:t>
            </a:r>
            <a:r>
              <a:rPr sz="2200" i="1" spc="-5" dirty="0">
                <a:latin typeface="Arial"/>
                <a:cs typeface="Arial"/>
              </a:rPr>
              <a:t>oneself, </a:t>
            </a:r>
            <a:r>
              <a:rPr sz="2200" spc="-5" dirty="0">
                <a:latin typeface="Arial MT"/>
                <a:cs typeface="Arial MT"/>
              </a:rPr>
              <a:t>adalah memisahnya </a:t>
            </a:r>
            <a:r>
              <a:rPr sz="2200" dirty="0">
                <a:latin typeface="Arial MT"/>
                <a:cs typeface="Arial MT"/>
              </a:rPr>
              <a:t>suatu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bagian wilayah negara kemudian </a:t>
            </a:r>
            <a:r>
              <a:rPr sz="2200" dirty="0">
                <a:latin typeface="Arial MT"/>
                <a:cs typeface="Arial MT"/>
              </a:rPr>
              <a:t>terbentuk </a:t>
            </a:r>
            <a:r>
              <a:rPr sz="2200" spc="-5" dirty="0">
                <a:latin typeface="Arial MT"/>
                <a:cs typeface="Arial MT"/>
              </a:rPr>
              <a:t>negara baru. Misal: India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yang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kemudian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menjadi: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India,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Pakistan,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Bangladesh.</a:t>
            </a:r>
            <a:endParaRPr sz="2200">
              <a:latin typeface="Arial MT"/>
              <a:cs typeface="Arial MT"/>
            </a:endParaRPr>
          </a:p>
          <a:p>
            <a:pPr marL="646430" marR="6350" indent="-634365" algn="just">
              <a:lnSpc>
                <a:spcPct val="90000"/>
              </a:lnSpc>
              <a:spcBef>
                <a:spcPts val="1000"/>
              </a:spcBef>
              <a:buAutoNum type="arabicPeriod" startAt="3"/>
              <a:tabLst>
                <a:tab pos="647065" algn="l"/>
              </a:tabLst>
            </a:pPr>
            <a:r>
              <a:rPr sz="2200" spc="-5" dirty="0">
                <a:latin typeface="Arial MT"/>
                <a:cs typeface="Arial MT"/>
              </a:rPr>
              <a:t>Perjuangan atau </a:t>
            </a:r>
            <a:r>
              <a:rPr sz="2200" i="1" dirty="0">
                <a:latin typeface="Arial"/>
                <a:cs typeface="Arial"/>
              </a:rPr>
              <a:t>fight</a:t>
            </a:r>
            <a:r>
              <a:rPr sz="2200" dirty="0">
                <a:latin typeface="Arial MT"/>
                <a:cs typeface="Arial MT"/>
              </a:rPr>
              <a:t>, </a:t>
            </a:r>
            <a:r>
              <a:rPr sz="2200" spc="-5" dirty="0">
                <a:latin typeface="Arial MT"/>
                <a:cs typeface="Arial MT"/>
              </a:rPr>
              <a:t>merupakan hasil dari kerja keras perjuangan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rakyat di </a:t>
            </a:r>
            <a:r>
              <a:rPr sz="2200" dirty="0">
                <a:latin typeface="Arial MT"/>
                <a:cs typeface="Arial MT"/>
              </a:rPr>
              <a:t>suatu </a:t>
            </a:r>
            <a:r>
              <a:rPr sz="2200" spc="-5" dirty="0">
                <a:latin typeface="Arial MT"/>
                <a:cs typeface="Arial MT"/>
              </a:rPr>
              <a:t>wilayah yang </a:t>
            </a:r>
            <a:r>
              <a:rPr sz="2200" dirty="0">
                <a:latin typeface="Arial MT"/>
                <a:cs typeface="Arial MT"/>
              </a:rPr>
              <a:t>umumnya </a:t>
            </a:r>
            <a:r>
              <a:rPr sz="2200" spc="-5" dirty="0">
                <a:latin typeface="Arial MT"/>
                <a:cs typeface="Arial MT"/>
              </a:rPr>
              <a:t>dijajah negara </a:t>
            </a:r>
            <a:r>
              <a:rPr sz="2200" dirty="0">
                <a:latin typeface="Arial MT"/>
                <a:cs typeface="Arial MT"/>
              </a:rPr>
              <a:t>lain </a:t>
            </a:r>
            <a:r>
              <a:rPr sz="2200" spc="-5" dirty="0">
                <a:latin typeface="Arial MT"/>
                <a:cs typeface="Arial MT"/>
              </a:rPr>
              <a:t>kemudian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memerdekakan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diri.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Misal:</a:t>
            </a:r>
            <a:r>
              <a:rPr sz="2200" dirty="0">
                <a:latin typeface="Arial MT"/>
                <a:cs typeface="Arial MT"/>
              </a:rPr>
              <a:t> Indonesia.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968" y="685241"/>
            <a:ext cx="66503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Teori-Teori</a:t>
            </a:r>
            <a:r>
              <a:rPr spc="-100" dirty="0"/>
              <a:t> </a:t>
            </a:r>
            <a:r>
              <a:rPr spc="-35" dirty="0"/>
              <a:t>Terbentuknya</a:t>
            </a:r>
            <a:r>
              <a:rPr spc="-25" dirty="0"/>
              <a:t> </a:t>
            </a:r>
            <a:r>
              <a:rPr dirty="0"/>
              <a:t>Negara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6430" marR="5080" indent="-634365" algn="just">
              <a:lnSpc>
                <a:spcPct val="100000"/>
              </a:lnSpc>
              <a:spcBef>
                <a:spcPts val="95"/>
              </a:spcBef>
              <a:buAutoNum type="arabicPeriod" startAt="6"/>
              <a:tabLst>
                <a:tab pos="647065" algn="l"/>
              </a:tabLst>
            </a:pPr>
            <a:r>
              <a:rPr spc="-5" dirty="0"/>
              <a:t>Pemberian,</a:t>
            </a:r>
            <a:r>
              <a:rPr dirty="0"/>
              <a:t> penyerahan</a:t>
            </a:r>
            <a:r>
              <a:rPr spc="5" dirty="0"/>
              <a:t> </a:t>
            </a:r>
            <a:r>
              <a:rPr spc="-5" dirty="0"/>
              <a:t>atau</a:t>
            </a:r>
            <a:r>
              <a:rPr dirty="0"/>
              <a:t> </a:t>
            </a:r>
            <a:r>
              <a:rPr i="1" spc="-15" dirty="0">
                <a:latin typeface="Arial"/>
                <a:cs typeface="Arial"/>
              </a:rPr>
              <a:t>handover,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spc="-5" dirty="0"/>
              <a:t>adalah</a:t>
            </a:r>
            <a:r>
              <a:rPr dirty="0"/>
              <a:t> </a:t>
            </a:r>
            <a:r>
              <a:rPr spc="-5" dirty="0"/>
              <a:t>pemberian </a:t>
            </a:r>
            <a:r>
              <a:rPr spc="-600" dirty="0"/>
              <a:t> </a:t>
            </a:r>
            <a:r>
              <a:rPr dirty="0"/>
              <a:t>kemerdekaan </a:t>
            </a:r>
            <a:r>
              <a:rPr spc="-5" dirty="0"/>
              <a:t>kepada </a:t>
            </a:r>
            <a:r>
              <a:rPr dirty="0"/>
              <a:t>suatu </a:t>
            </a:r>
            <a:r>
              <a:rPr spc="-5" dirty="0"/>
              <a:t>koloni oleh negara </a:t>
            </a:r>
            <a:r>
              <a:rPr dirty="0"/>
              <a:t>lain </a:t>
            </a:r>
            <a:r>
              <a:rPr spc="-5" dirty="0"/>
              <a:t>yang </a:t>
            </a:r>
            <a:r>
              <a:rPr dirty="0"/>
              <a:t>umumnya </a:t>
            </a:r>
            <a:r>
              <a:rPr spc="-600" dirty="0"/>
              <a:t> </a:t>
            </a:r>
            <a:r>
              <a:rPr spc="-5" dirty="0"/>
              <a:t>merupakan bekas jajahannya. </a:t>
            </a:r>
            <a:r>
              <a:rPr dirty="0"/>
              <a:t>Inggris </a:t>
            </a:r>
            <a:r>
              <a:rPr spc="-5" dirty="0"/>
              <a:t>dan Perancis yang memiliki </a:t>
            </a:r>
            <a:r>
              <a:rPr dirty="0"/>
              <a:t> </a:t>
            </a:r>
            <a:r>
              <a:rPr spc="-5" dirty="0"/>
              <a:t>jajahan</a:t>
            </a:r>
            <a:r>
              <a:rPr dirty="0"/>
              <a:t> </a:t>
            </a:r>
            <a:r>
              <a:rPr spc="-5" dirty="0"/>
              <a:t>di</a:t>
            </a:r>
            <a:r>
              <a:rPr dirty="0"/>
              <a:t> </a:t>
            </a:r>
            <a:r>
              <a:rPr spc="-5" dirty="0"/>
              <a:t>Afrika,</a:t>
            </a:r>
            <a:r>
              <a:rPr dirty="0"/>
              <a:t> </a:t>
            </a:r>
            <a:r>
              <a:rPr spc="-5" dirty="0"/>
              <a:t>banyak</a:t>
            </a:r>
            <a:r>
              <a:rPr dirty="0"/>
              <a:t> </a:t>
            </a:r>
            <a:r>
              <a:rPr spc="-5" dirty="0"/>
              <a:t>memberikan</a:t>
            </a:r>
            <a:r>
              <a:rPr dirty="0"/>
              <a:t> </a:t>
            </a:r>
            <a:r>
              <a:rPr spc="-5" dirty="0"/>
              <a:t>kemerdekaan</a:t>
            </a:r>
            <a:r>
              <a:rPr spc="605" dirty="0"/>
              <a:t> </a:t>
            </a:r>
            <a:r>
              <a:rPr spc="-5" dirty="0"/>
              <a:t>kepada </a:t>
            </a:r>
            <a:r>
              <a:rPr spc="-600" dirty="0"/>
              <a:t> </a:t>
            </a:r>
            <a:r>
              <a:rPr spc="-5" dirty="0"/>
              <a:t>bangsa di daerah </a:t>
            </a:r>
            <a:r>
              <a:rPr dirty="0"/>
              <a:t>tersebut. </a:t>
            </a:r>
            <a:r>
              <a:rPr spc="-5" dirty="0"/>
              <a:t>Misalnya: Kongo dimerdekakan oleh </a:t>
            </a:r>
            <a:r>
              <a:rPr dirty="0"/>
              <a:t> Perancis.</a:t>
            </a:r>
          </a:p>
          <a:p>
            <a:pPr marL="646430" marR="5715" indent="-634365" algn="just">
              <a:lnSpc>
                <a:spcPct val="100000"/>
              </a:lnSpc>
              <a:spcBef>
                <a:spcPts val="1010"/>
              </a:spcBef>
              <a:buAutoNum type="arabicPeriod" startAt="6"/>
              <a:tabLst>
                <a:tab pos="647065" algn="l"/>
              </a:tabLst>
            </a:pPr>
            <a:r>
              <a:rPr spc="-5" dirty="0"/>
              <a:t>Pendudukan</a:t>
            </a:r>
            <a:r>
              <a:rPr dirty="0"/>
              <a:t> </a:t>
            </a:r>
            <a:r>
              <a:rPr spc="-5" dirty="0"/>
              <a:t>atau</a:t>
            </a:r>
            <a:r>
              <a:rPr dirty="0"/>
              <a:t> </a:t>
            </a:r>
            <a:r>
              <a:rPr i="1" spc="-5" dirty="0">
                <a:latin typeface="Arial"/>
                <a:cs typeface="Arial"/>
              </a:rPr>
              <a:t>occupation</a:t>
            </a:r>
            <a:r>
              <a:rPr i="1" dirty="0">
                <a:latin typeface="Arial"/>
                <a:cs typeface="Arial"/>
              </a:rPr>
              <a:t> </a:t>
            </a:r>
            <a:r>
              <a:rPr dirty="0"/>
              <a:t>adalah</a:t>
            </a:r>
            <a:r>
              <a:rPr spc="5" dirty="0"/>
              <a:t> </a:t>
            </a:r>
            <a:r>
              <a:rPr dirty="0"/>
              <a:t>negara</a:t>
            </a:r>
            <a:r>
              <a:rPr spc="5" dirty="0"/>
              <a:t> </a:t>
            </a:r>
            <a:r>
              <a:rPr spc="-5" dirty="0"/>
              <a:t>yang</a:t>
            </a:r>
            <a:r>
              <a:rPr dirty="0"/>
              <a:t> terjadi</a:t>
            </a:r>
            <a:r>
              <a:rPr spc="5" dirty="0"/>
              <a:t> </a:t>
            </a:r>
            <a:r>
              <a:rPr spc="-5" dirty="0"/>
              <a:t>atas </a:t>
            </a:r>
            <a:r>
              <a:rPr dirty="0"/>
              <a:t> </a:t>
            </a:r>
            <a:r>
              <a:rPr spc="-5" dirty="0"/>
              <a:t>wilayah</a:t>
            </a:r>
            <a:r>
              <a:rPr spc="85" dirty="0"/>
              <a:t> </a:t>
            </a:r>
            <a:r>
              <a:rPr spc="-5" dirty="0"/>
              <a:t>yang</a:t>
            </a:r>
            <a:r>
              <a:rPr spc="90" dirty="0"/>
              <a:t> </a:t>
            </a:r>
            <a:r>
              <a:rPr spc="-5" dirty="0"/>
              <a:t>ada</a:t>
            </a:r>
            <a:r>
              <a:rPr spc="85" dirty="0"/>
              <a:t> </a:t>
            </a:r>
            <a:r>
              <a:rPr dirty="0"/>
              <a:t>penduduknya,</a:t>
            </a:r>
            <a:r>
              <a:rPr spc="80" dirty="0"/>
              <a:t> </a:t>
            </a:r>
            <a:r>
              <a:rPr spc="-5" dirty="0"/>
              <a:t>tetapi</a:t>
            </a:r>
            <a:r>
              <a:rPr spc="95" dirty="0"/>
              <a:t> </a:t>
            </a:r>
            <a:r>
              <a:rPr spc="-5" dirty="0"/>
              <a:t>tidak</a:t>
            </a:r>
            <a:r>
              <a:rPr spc="95" dirty="0"/>
              <a:t> </a:t>
            </a:r>
            <a:r>
              <a:rPr spc="-5" dirty="0"/>
              <a:t>ada</a:t>
            </a:r>
            <a:r>
              <a:rPr spc="85" dirty="0"/>
              <a:t> </a:t>
            </a:r>
            <a:r>
              <a:rPr dirty="0"/>
              <a:t>pemerintahan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93952" y="4751019"/>
            <a:ext cx="83947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985" algn="r">
              <a:lnSpc>
                <a:spcPct val="100000"/>
              </a:lnSpc>
              <a:spcBef>
                <a:spcPts val="95"/>
              </a:spcBef>
              <a:tabLst>
                <a:tab pos="1859280" algn="l"/>
                <a:tab pos="3312795" algn="l"/>
                <a:tab pos="4672965" algn="l"/>
                <a:tab pos="5785485" algn="l"/>
                <a:tab pos="6928484" algn="l"/>
                <a:tab pos="7762240" algn="l"/>
              </a:tabLst>
            </a:pPr>
            <a:r>
              <a:rPr sz="2200" spc="-5" dirty="0">
                <a:latin typeface="Arial MT"/>
                <a:cs typeface="Arial MT"/>
              </a:rPr>
              <a:t>se</a:t>
            </a:r>
            <a:r>
              <a:rPr sz="2200" dirty="0">
                <a:latin typeface="Arial MT"/>
                <a:cs typeface="Arial MT"/>
              </a:rPr>
              <a:t>b</a:t>
            </a:r>
            <a:r>
              <a:rPr sz="2200" spc="-5" dirty="0">
                <a:latin typeface="Arial MT"/>
                <a:cs typeface="Arial MT"/>
              </a:rPr>
              <a:t>elu</a:t>
            </a:r>
            <a:r>
              <a:rPr sz="2200" spc="-15" dirty="0">
                <a:latin typeface="Arial MT"/>
                <a:cs typeface="Arial MT"/>
              </a:rPr>
              <a:t>m</a:t>
            </a:r>
            <a:r>
              <a:rPr sz="2200" spc="-5" dirty="0">
                <a:latin typeface="Arial MT"/>
                <a:cs typeface="Arial MT"/>
              </a:rPr>
              <a:t>ny</a:t>
            </a:r>
            <a:r>
              <a:rPr sz="2200" spc="20" dirty="0">
                <a:latin typeface="Arial MT"/>
                <a:cs typeface="Arial MT"/>
              </a:rPr>
              <a:t>a</a:t>
            </a:r>
            <a:r>
              <a:rPr sz="2200" spc="-5" dirty="0">
                <a:latin typeface="Arial MT"/>
                <a:cs typeface="Arial MT"/>
              </a:rPr>
              <a:t>.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5" dirty="0">
                <a:latin typeface="Arial MT"/>
                <a:cs typeface="Arial MT"/>
              </a:rPr>
              <a:t>M</a:t>
            </a:r>
            <a:r>
              <a:rPr sz="2200" spc="-5" dirty="0">
                <a:latin typeface="Arial MT"/>
                <a:cs typeface="Arial MT"/>
              </a:rPr>
              <a:t>i</a:t>
            </a:r>
            <a:r>
              <a:rPr sz="2200" dirty="0">
                <a:latin typeface="Arial MT"/>
                <a:cs typeface="Arial MT"/>
              </a:rPr>
              <a:t>s</a:t>
            </a:r>
            <a:r>
              <a:rPr sz="2200" spc="-5" dirty="0">
                <a:latin typeface="Arial MT"/>
                <a:cs typeface="Arial MT"/>
              </a:rPr>
              <a:t>aln</a:t>
            </a:r>
            <a:r>
              <a:rPr sz="2200" spc="-15" dirty="0">
                <a:latin typeface="Arial MT"/>
                <a:cs typeface="Arial MT"/>
              </a:rPr>
              <a:t>y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" dirty="0">
                <a:latin typeface="Arial MT"/>
                <a:cs typeface="Arial MT"/>
              </a:rPr>
              <a:t>: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Austral</a:t>
            </a:r>
            <a:r>
              <a:rPr sz="2200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ada</a:t>
            </a:r>
            <a:r>
              <a:rPr sz="2200" dirty="0">
                <a:latin typeface="Arial MT"/>
                <a:cs typeface="Arial MT"/>
              </a:rPr>
              <a:t>l</a:t>
            </a:r>
            <a:r>
              <a:rPr sz="2200" spc="-5" dirty="0">
                <a:latin typeface="Arial MT"/>
                <a:cs typeface="Arial MT"/>
              </a:rPr>
              <a:t>ah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daerah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baru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5" dirty="0">
                <a:latin typeface="Arial MT"/>
                <a:cs typeface="Arial MT"/>
              </a:rPr>
              <a:t>y</a:t>
            </a:r>
            <a:r>
              <a:rPr sz="2200" spc="-5" dirty="0">
                <a:latin typeface="Arial MT"/>
                <a:cs typeface="Arial MT"/>
              </a:rPr>
              <a:t>ang</a:t>
            </a:r>
            <a:endParaRPr sz="22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Arial MT"/>
                <a:cs typeface="Arial MT"/>
              </a:rPr>
              <a:t>suku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3952" y="5086858"/>
            <a:ext cx="83959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307465" algn="l"/>
                <a:tab pos="1498600" algn="l"/>
                <a:tab pos="2417445" algn="l"/>
                <a:tab pos="2534920" algn="l"/>
                <a:tab pos="3698875" algn="l"/>
                <a:tab pos="3927475" algn="l"/>
                <a:tab pos="4340860" algn="l"/>
                <a:tab pos="5142865" algn="l"/>
                <a:tab pos="5307330" algn="l"/>
                <a:tab pos="6261100" algn="l"/>
                <a:tab pos="6366510" algn="l"/>
                <a:tab pos="8164830" algn="l"/>
              </a:tabLst>
            </a:pPr>
            <a:r>
              <a:rPr sz="2200" spc="-5" dirty="0">
                <a:latin typeface="Arial MT"/>
                <a:cs typeface="Arial MT"/>
              </a:rPr>
              <a:t>ditemukan		Inggris		meskipun	di	sana	</a:t>
            </a:r>
            <a:r>
              <a:rPr sz="2200" dirty="0">
                <a:latin typeface="Arial MT"/>
                <a:cs typeface="Arial MT"/>
              </a:rPr>
              <a:t>terdapat		penduduk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Abor</a:t>
            </a:r>
            <a:r>
              <a:rPr sz="2200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gi</a:t>
            </a:r>
            <a:r>
              <a:rPr sz="2200" dirty="0">
                <a:latin typeface="Arial MT"/>
                <a:cs typeface="Arial MT"/>
              </a:rPr>
              <a:t>n</a:t>
            </a:r>
            <a:r>
              <a:rPr sz="2200" spc="-5" dirty="0">
                <a:latin typeface="Arial MT"/>
                <a:cs typeface="Arial MT"/>
              </a:rPr>
              <a:t>.</a:t>
            </a:r>
            <a:r>
              <a:rPr sz="2200" dirty="0">
                <a:latin typeface="Arial MT"/>
                <a:cs typeface="Arial MT"/>
              </a:rPr>
              <a:t>	D</a:t>
            </a:r>
            <a:r>
              <a:rPr sz="2200" spc="-5" dirty="0">
                <a:latin typeface="Arial MT"/>
                <a:cs typeface="Arial MT"/>
              </a:rPr>
              <a:t>aerah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Au</a:t>
            </a:r>
            <a:r>
              <a:rPr sz="2200" dirty="0">
                <a:latin typeface="Arial MT"/>
                <a:cs typeface="Arial MT"/>
              </a:rPr>
              <a:t>s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ra</a:t>
            </a:r>
            <a:r>
              <a:rPr sz="2200" dirty="0">
                <a:latin typeface="Arial MT"/>
                <a:cs typeface="Arial MT"/>
              </a:rPr>
              <a:t>l</a:t>
            </a:r>
            <a:r>
              <a:rPr sz="2200" spc="-5" dirty="0">
                <a:latin typeface="Arial MT"/>
                <a:cs typeface="Arial MT"/>
              </a:rPr>
              <a:t>ia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s</a:t>
            </a:r>
            <a:r>
              <a:rPr sz="2200" dirty="0">
                <a:latin typeface="Arial MT"/>
                <a:cs typeface="Arial MT"/>
              </a:rPr>
              <a:t>e</a:t>
            </a:r>
            <a:r>
              <a:rPr sz="2200" spc="-5" dirty="0">
                <a:latin typeface="Arial MT"/>
                <a:cs typeface="Arial MT"/>
              </a:rPr>
              <a:t>lanjutnya</a:t>
            </a:r>
            <a:r>
              <a:rPr sz="2200" dirty="0">
                <a:latin typeface="Arial MT"/>
                <a:cs typeface="Arial MT"/>
              </a:rPr>
              <a:t>		</a:t>
            </a:r>
            <a:r>
              <a:rPr sz="2200" spc="-5" dirty="0">
                <a:latin typeface="Arial MT"/>
                <a:cs typeface="Arial MT"/>
              </a:rPr>
              <a:t>dibu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" dirty="0">
                <a:latin typeface="Arial MT"/>
                <a:cs typeface="Arial MT"/>
              </a:rPr>
              <a:t>t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k</a:t>
            </a:r>
            <a:r>
              <a:rPr sz="2200" dirty="0">
                <a:latin typeface="Arial MT"/>
                <a:cs typeface="Arial MT"/>
              </a:rPr>
              <a:t>o</a:t>
            </a:r>
            <a:r>
              <a:rPr sz="2200" spc="-5" dirty="0">
                <a:latin typeface="Arial MT"/>
                <a:cs typeface="Arial MT"/>
              </a:rPr>
              <a:t>lona</a:t>
            </a:r>
            <a:r>
              <a:rPr sz="2200" spc="10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-k</a:t>
            </a:r>
            <a:r>
              <a:rPr sz="2200" dirty="0">
                <a:latin typeface="Arial MT"/>
                <a:cs typeface="Arial MT"/>
              </a:rPr>
              <a:t>o</a:t>
            </a:r>
            <a:r>
              <a:rPr sz="2200" spc="-5" dirty="0">
                <a:latin typeface="Arial MT"/>
                <a:cs typeface="Arial MT"/>
              </a:rPr>
              <a:t>loni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di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3952" y="5757468"/>
            <a:ext cx="67132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 MT"/>
                <a:cs typeface="Arial MT"/>
              </a:rPr>
              <a:t>mana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penduduknya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didatangkann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dari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daratan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Eropa.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968" y="439877"/>
            <a:ext cx="46501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Bentuk-Bentuk</a:t>
            </a:r>
            <a:r>
              <a:rPr spc="-110" dirty="0"/>
              <a:t> </a:t>
            </a:r>
            <a:r>
              <a:rPr dirty="0"/>
              <a:t>Negara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6987" y="1382267"/>
            <a:ext cx="8768715" cy="4975225"/>
            <a:chOff x="776987" y="1382267"/>
            <a:chExt cx="8768715" cy="49752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987" y="1565860"/>
              <a:ext cx="246615" cy="2410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5172" y="1382267"/>
              <a:ext cx="1575054" cy="7597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4872" y="1382267"/>
              <a:ext cx="1841753" cy="75971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81272" y="1382267"/>
              <a:ext cx="1594865" cy="75971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10784" y="1382267"/>
              <a:ext cx="1405889" cy="75971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49795" y="1382267"/>
              <a:ext cx="1480566" cy="75971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65007" y="1382267"/>
              <a:ext cx="1480566" cy="75971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5172" y="1793747"/>
              <a:ext cx="1518666" cy="75971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86000" y="1793747"/>
              <a:ext cx="1194053" cy="75971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52216" y="1793747"/>
              <a:ext cx="1785365" cy="75971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09743" y="1793747"/>
              <a:ext cx="1021841" cy="75971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03748" y="1793747"/>
              <a:ext cx="1881377" cy="75971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57287" y="1793747"/>
              <a:ext cx="718566" cy="75971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748015" y="1793747"/>
              <a:ext cx="1306829" cy="75971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827007" y="1793747"/>
              <a:ext cx="718566" cy="75971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95172" y="2205227"/>
              <a:ext cx="1576578" cy="75971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62784" y="2205227"/>
              <a:ext cx="1518666" cy="75971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872484" y="2205227"/>
              <a:ext cx="1195577" cy="75971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960619" y="2205227"/>
              <a:ext cx="1860042" cy="75971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711695" y="2205227"/>
              <a:ext cx="1841753" cy="75971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446007" y="2205227"/>
              <a:ext cx="1099566" cy="75971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95172" y="2616707"/>
              <a:ext cx="2547366" cy="75971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497579" y="2616707"/>
              <a:ext cx="566153" cy="75971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611879" y="2616707"/>
              <a:ext cx="1290065" cy="75971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450080" y="2616707"/>
              <a:ext cx="564641" cy="75971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969763" y="2616707"/>
              <a:ext cx="1194053" cy="75971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118860" y="2616707"/>
              <a:ext cx="1899665" cy="75971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972043" y="2616707"/>
              <a:ext cx="1573529" cy="75971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95172" y="3028188"/>
              <a:ext cx="1518666" cy="75971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061972" y="3028188"/>
              <a:ext cx="547865" cy="75971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252472" y="3028188"/>
              <a:ext cx="1575053" cy="75971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471672" y="3028188"/>
              <a:ext cx="1844802" cy="75971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957572" y="3028188"/>
              <a:ext cx="794765" cy="75971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396484" y="3028188"/>
              <a:ext cx="1309878" cy="75971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348984" y="3028188"/>
              <a:ext cx="1977389" cy="75971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874507" y="3028188"/>
              <a:ext cx="547865" cy="75971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408176" y="3547872"/>
              <a:ext cx="467118" cy="61188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769364" y="3525011"/>
              <a:ext cx="1347977" cy="64998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805684" y="3525011"/>
              <a:ext cx="1575054" cy="64998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069080" y="3525011"/>
              <a:ext cx="1364741" cy="64998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122163" y="3525011"/>
              <a:ext cx="1233677" cy="64998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6045707" y="3525011"/>
              <a:ext cx="1852422" cy="64998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408176" y="3968495"/>
              <a:ext cx="467118" cy="61188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769364" y="3945635"/>
              <a:ext cx="1347977" cy="64998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805684" y="3945635"/>
              <a:ext cx="1575054" cy="64998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069080" y="3945635"/>
              <a:ext cx="1364741" cy="64998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122163" y="3945635"/>
              <a:ext cx="1233677" cy="64998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045707" y="3945635"/>
              <a:ext cx="2175510" cy="64998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987" y="4546804"/>
              <a:ext cx="246615" cy="241013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5172" y="4363211"/>
              <a:ext cx="1575054" cy="759713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228087" y="4363211"/>
              <a:ext cx="1460753" cy="759713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346704" y="4363211"/>
              <a:ext cx="566153" cy="759713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461004" y="4363211"/>
              <a:ext cx="1671066" cy="759713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680204" y="4363211"/>
              <a:ext cx="566153" cy="759713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904231" y="4363211"/>
              <a:ext cx="1479041" cy="759713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6041136" y="4363211"/>
              <a:ext cx="1480565" cy="759713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7179563" y="4363211"/>
              <a:ext cx="1517142" cy="759713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8353043" y="4363211"/>
              <a:ext cx="1192529" cy="759713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995172" y="4774691"/>
              <a:ext cx="2166366" cy="759713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897123" y="4774691"/>
              <a:ext cx="1975866" cy="759713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4608575" y="4774691"/>
              <a:ext cx="1899666" cy="759713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43828" y="4774691"/>
              <a:ext cx="1518666" cy="759713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7498079" y="4774691"/>
              <a:ext cx="1119377" cy="759713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8353043" y="4774691"/>
              <a:ext cx="1192529" cy="759713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995172" y="5186171"/>
              <a:ext cx="1651253" cy="75971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89631" y="5186171"/>
              <a:ext cx="1518666" cy="759713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456432" y="5186171"/>
              <a:ext cx="566153" cy="759713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70732" y="5186171"/>
              <a:ext cx="1518665" cy="759713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4832604" y="5186171"/>
              <a:ext cx="1480565" cy="759713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6056375" y="5186171"/>
              <a:ext cx="1023366" cy="759713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22948" y="5186171"/>
              <a:ext cx="1518666" cy="759713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8084819" y="5186171"/>
              <a:ext cx="1460753" cy="759713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995172" y="5597652"/>
              <a:ext cx="814578" cy="759714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1388363" y="5663183"/>
              <a:ext cx="471690" cy="653034"/>
            </a:xfrm>
            <a:prstGeom prst="rect">
              <a:avLst/>
            </a:prstGeom>
          </p:spPr>
        </p:pic>
      </p:grpSp>
      <p:sp>
        <p:nvSpPr>
          <p:cNvPr id="78" name="object 78"/>
          <p:cNvSpPr txBox="1"/>
          <p:nvPr/>
        </p:nvSpPr>
        <p:spPr>
          <a:xfrm>
            <a:off x="734059" y="1471040"/>
            <a:ext cx="8588375" cy="465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4345" marR="5080" indent="-462280" algn="just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474980" algn="l"/>
              </a:tabLst>
            </a:pPr>
            <a:r>
              <a:rPr sz="2700" i="1" spc="-5" dirty="0">
                <a:latin typeface="Arial"/>
                <a:cs typeface="Arial"/>
              </a:rPr>
              <a:t>Negara</a:t>
            </a:r>
            <a:r>
              <a:rPr sz="2700" i="1" dirty="0">
                <a:latin typeface="Arial"/>
                <a:cs typeface="Arial"/>
              </a:rPr>
              <a:t> </a:t>
            </a:r>
            <a:r>
              <a:rPr sz="2700" i="1" spc="-5" dirty="0">
                <a:latin typeface="Arial"/>
                <a:cs typeface="Arial"/>
              </a:rPr>
              <a:t>kesatuan</a:t>
            </a:r>
            <a:r>
              <a:rPr sz="2700" i="1" dirty="0">
                <a:latin typeface="Arial"/>
                <a:cs typeface="Arial"/>
              </a:rPr>
              <a:t> </a:t>
            </a:r>
            <a:r>
              <a:rPr sz="2700" i="1" spc="-5" dirty="0">
                <a:latin typeface="Arial"/>
                <a:cs typeface="Arial"/>
              </a:rPr>
              <a:t>(unitary</a:t>
            </a:r>
            <a:r>
              <a:rPr sz="2700" i="1" dirty="0">
                <a:latin typeface="Arial"/>
                <a:cs typeface="Arial"/>
              </a:rPr>
              <a:t> </a:t>
            </a:r>
            <a:r>
              <a:rPr sz="2700" i="1" spc="-5" dirty="0">
                <a:latin typeface="Arial"/>
                <a:cs typeface="Arial"/>
              </a:rPr>
              <a:t>state),</a:t>
            </a:r>
            <a:r>
              <a:rPr sz="2700" i="1" dirty="0">
                <a:latin typeface="Arial"/>
                <a:cs typeface="Arial"/>
              </a:rPr>
              <a:t> </a:t>
            </a:r>
            <a:r>
              <a:rPr sz="2700" spc="-5" dirty="0">
                <a:latin typeface="Arial MT"/>
                <a:cs typeface="Arial MT"/>
              </a:rPr>
              <a:t>adalah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bentuk </a:t>
            </a:r>
            <a:r>
              <a:rPr sz="2700" spc="-74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negara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yang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merdeka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dan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berdaulat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di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10" dirty="0">
                <a:latin typeface="Arial MT"/>
                <a:cs typeface="Arial MT"/>
              </a:rPr>
              <a:t>mana</a:t>
            </a:r>
            <a:r>
              <a:rPr sz="2700" spc="-5" dirty="0">
                <a:latin typeface="Arial MT"/>
                <a:cs typeface="Arial MT"/>
              </a:rPr>
              <a:t> di </a:t>
            </a:r>
            <a:r>
              <a:rPr sz="2700" dirty="0">
                <a:latin typeface="Arial MT"/>
                <a:cs typeface="Arial MT"/>
              </a:rPr>
              <a:t> seluruh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negara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yang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berkuasa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hanyalah</a:t>
            </a:r>
            <a:r>
              <a:rPr sz="2700" dirty="0">
                <a:latin typeface="Arial MT"/>
                <a:cs typeface="Arial MT"/>
              </a:rPr>
              <a:t> satu 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pemerintahan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(pusat)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yang</a:t>
            </a:r>
            <a:r>
              <a:rPr sz="2700" dirty="0">
                <a:latin typeface="Arial MT"/>
                <a:cs typeface="Arial MT"/>
              </a:rPr>
              <a:t> mengatur</a:t>
            </a:r>
            <a:r>
              <a:rPr sz="2700" spc="75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seluruh 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daerah.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Negara</a:t>
            </a:r>
            <a:r>
              <a:rPr sz="2700" dirty="0">
                <a:latin typeface="Arial MT"/>
                <a:cs typeface="Arial MT"/>
              </a:rPr>
              <a:t> kesatuan</a:t>
            </a:r>
            <a:r>
              <a:rPr sz="2700" spc="-2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ini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dapat</a:t>
            </a:r>
            <a:r>
              <a:rPr sz="2700" dirty="0">
                <a:latin typeface="Arial MT"/>
                <a:cs typeface="Arial MT"/>
              </a:rPr>
              <a:t> berbentuk:</a:t>
            </a:r>
            <a:endParaRPr sz="2700">
              <a:latin typeface="Arial MT"/>
              <a:cs typeface="Arial MT"/>
            </a:endParaRPr>
          </a:p>
          <a:p>
            <a:pPr marL="1217930" lvl="1" indent="-372110" algn="just">
              <a:lnSpc>
                <a:spcPct val="100000"/>
              </a:lnSpc>
              <a:spcBef>
                <a:spcPts val="560"/>
              </a:spcBef>
              <a:buChar char="•"/>
              <a:tabLst>
                <a:tab pos="1218565" algn="l"/>
              </a:tabLst>
            </a:pPr>
            <a:r>
              <a:rPr sz="2300" dirty="0">
                <a:latin typeface="Arial MT"/>
                <a:cs typeface="Arial MT"/>
              </a:rPr>
              <a:t>Negara</a:t>
            </a:r>
            <a:r>
              <a:rPr sz="2300" spc="-5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kesatuan</a:t>
            </a:r>
            <a:r>
              <a:rPr sz="2300" spc="-5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dengan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sistem</a:t>
            </a:r>
            <a:r>
              <a:rPr sz="2300" spc="-3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sentralisasi</a:t>
            </a:r>
            <a:endParaRPr sz="2300">
              <a:latin typeface="Arial MT"/>
              <a:cs typeface="Arial MT"/>
            </a:endParaRPr>
          </a:p>
          <a:p>
            <a:pPr marL="1217930" lvl="1" indent="-372110" algn="just">
              <a:lnSpc>
                <a:spcPct val="100000"/>
              </a:lnSpc>
              <a:spcBef>
                <a:spcPts val="550"/>
              </a:spcBef>
              <a:buChar char="•"/>
              <a:tabLst>
                <a:tab pos="1218565" algn="l"/>
              </a:tabLst>
            </a:pPr>
            <a:r>
              <a:rPr sz="2300" dirty="0">
                <a:latin typeface="Arial MT"/>
                <a:cs typeface="Arial MT"/>
              </a:rPr>
              <a:t>Negara</a:t>
            </a:r>
            <a:r>
              <a:rPr sz="2300" spc="-5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kesatuan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dengan</a:t>
            </a:r>
            <a:r>
              <a:rPr sz="2300" spc="-6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sistem</a:t>
            </a:r>
            <a:r>
              <a:rPr sz="2300" spc="-3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desentralisasi</a:t>
            </a:r>
            <a:endParaRPr sz="2300">
              <a:latin typeface="Arial MT"/>
              <a:cs typeface="Arial MT"/>
            </a:endParaRPr>
          </a:p>
          <a:p>
            <a:pPr marL="474345" marR="5080" indent="-462280" algn="just">
              <a:lnSpc>
                <a:spcPct val="100000"/>
              </a:lnSpc>
              <a:spcBef>
                <a:spcPts val="645"/>
              </a:spcBef>
              <a:buFont typeface="Wingdings"/>
              <a:buChar char=""/>
              <a:tabLst>
                <a:tab pos="474980" algn="l"/>
              </a:tabLst>
            </a:pPr>
            <a:r>
              <a:rPr sz="2700" i="1" dirty="0">
                <a:latin typeface="Arial"/>
                <a:cs typeface="Arial"/>
              </a:rPr>
              <a:t>Negara </a:t>
            </a:r>
            <a:r>
              <a:rPr sz="2700" i="1" spc="-5" dirty="0">
                <a:latin typeface="Arial"/>
                <a:cs typeface="Arial"/>
              </a:rPr>
              <a:t>serikat (federasi) </a:t>
            </a:r>
            <a:r>
              <a:rPr sz="2700" spc="-5" dirty="0">
                <a:latin typeface="Arial MT"/>
                <a:cs typeface="Arial MT"/>
              </a:rPr>
              <a:t>adalah bentuk negara yang </a:t>
            </a:r>
            <a:r>
              <a:rPr sz="2700" spc="-74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merupakan</a:t>
            </a:r>
            <a:r>
              <a:rPr sz="2700" spc="70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gabungan</a:t>
            </a:r>
            <a:r>
              <a:rPr sz="2700" spc="72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beberapa</a:t>
            </a:r>
            <a:r>
              <a:rPr sz="2700" spc="71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negara</a:t>
            </a:r>
            <a:r>
              <a:rPr sz="2700" spc="7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atau</a:t>
            </a:r>
            <a:r>
              <a:rPr sz="2700" spc="72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yang </a:t>
            </a:r>
            <a:r>
              <a:rPr sz="2700" spc="-73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menjadi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negara-negara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bagian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dari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negara</a:t>
            </a:r>
            <a:r>
              <a:rPr sz="2700" spc="74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serikat </a:t>
            </a:r>
            <a:r>
              <a:rPr sz="2700" spc="-74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itu</a:t>
            </a:r>
            <a:r>
              <a:rPr sz="2300" dirty="0">
                <a:latin typeface="Arial MT"/>
                <a:cs typeface="Arial MT"/>
              </a:rPr>
              <a:t>.</a:t>
            </a:r>
            <a:endParaRPr sz="2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968" y="281686"/>
            <a:ext cx="9502140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dirty="0"/>
              <a:t>Proses</a:t>
            </a:r>
            <a:r>
              <a:rPr sz="3200" spc="-20" dirty="0"/>
              <a:t> </a:t>
            </a:r>
            <a:r>
              <a:rPr sz="3200" spc="-5" dirty="0"/>
              <a:t>Pembentukan</a:t>
            </a:r>
            <a:r>
              <a:rPr sz="3200" spc="-10" dirty="0"/>
              <a:t> </a:t>
            </a:r>
            <a:r>
              <a:rPr sz="3200" spc="-5" dirty="0"/>
              <a:t>Bangsa</a:t>
            </a:r>
            <a:r>
              <a:rPr sz="3200" spc="-15" dirty="0"/>
              <a:t> </a:t>
            </a:r>
            <a:r>
              <a:rPr sz="3200" spc="-5" dirty="0"/>
              <a:t>Indonesia</a:t>
            </a:r>
            <a:r>
              <a:rPr sz="3200" spc="-10" dirty="0"/>
              <a:t> </a:t>
            </a:r>
            <a:r>
              <a:rPr sz="3200" spc="-5" dirty="0"/>
              <a:t>dan</a:t>
            </a:r>
            <a:r>
              <a:rPr sz="3200" dirty="0"/>
              <a:t> </a:t>
            </a:r>
            <a:r>
              <a:rPr sz="3200" spc="-5" dirty="0"/>
              <a:t>Negara </a:t>
            </a:r>
            <a:r>
              <a:rPr sz="3200" spc="-875" dirty="0"/>
              <a:t> </a:t>
            </a:r>
            <a:r>
              <a:rPr sz="3200" spc="-5" dirty="0"/>
              <a:t>Republik</a:t>
            </a:r>
            <a:r>
              <a:rPr sz="3200" spc="-25" dirty="0"/>
              <a:t> </a:t>
            </a:r>
            <a:r>
              <a:rPr sz="3200" spc="-5" dirty="0"/>
              <a:t>Indonesia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59968" y="1906904"/>
            <a:ext cx="9243695" cy="4110354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641985" marR="5080" indent="-629920" algn="just">
              <a:lnSpc>
                <a:spcPct val="90000"/>
              </a:lnSpc>
              <a:spcBef>
                <a:spcPts val="359"/>
              </a:spcBef>
              <a:buAutoNum type="arabicPeriod"/>
              <a:tabLst>
                <a:tab pos="642620" algn="l"/>
              </a:tabLst>
            </a:pPr>
            <a:r>
              <a:rPr sz="2200" spc="-5" dirty="0">
                <a:latin typeface="Arial MT"/>
                <a:cs typeface="Arial MT"/>
              </a:rPr>
              <a:t>Proses</a:t>
            </a:r>
            <a:r>
              <a:rPr sz="2200" spc="58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terjadinya</a:t>
            </a:r>
            <a:r>
              <a:rPr sz="2200" spc="5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negara</a:t>
            </a:r>
            <a:r>
              <a:rPr sz="2200" spc="5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Indonesia</a:t>
            </a:r>
            <a:r>
              <a:rPr sz="2200" spc="59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tidak</a:t>
            </a:r>
            <a:r>
              <a:rPr sz="2200" spc="58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dimulai</a:t>
            </a:r>
            <a:r>
              <a:rPr sz="2200" spc="58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dari</a:t>
            </a:r>
            <a:r>
              <a:rPr sz="2200" spc="58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proklamasi,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melainkan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adanya</a:t>
            </a:r>
            <a:r>
              <a:rPr sz="2200" spc="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pengakuan</a:t>
            </a:r>
            <a:r>
              <a:rPr sz="2200" spc="5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akan</a:t>
            </a:r>
            <a:r>
              <a:rPr sz="2200" spc="59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hak</a:t>
            </a:r>
            <a:r>
              <a:rPr sz="2200" spc="59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setiap</a:t>
            </a:r>
            <a:r>
              <a:rPr sz="2200" spc="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bangsa</a:t>
            </a:r>
            <a:r>
              <a:rPr sz="2200" spc="58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untuk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memerdekakan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diri.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Bangsa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Indonesia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memiliki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tekad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kuat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untuk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menghapus segala penindasan dan penjajahan suatu </a:t>
            </a:r>
            <a:r>
              <a:rPr sz="2200" dirty="0">
                <a:latin typeface="Arial MT"/>
                <a:cs typeface="Arial MT"/>
              </a:rPr>
              <a:t>bangsa </a:t>
            </a:r>
            <a:r>
              <a:rPr sz="2200" spc="-5" dirty="0">
                <a:latin typeface="Arial MT"/>
                <a:cs typeface="Arial MT"/>
              </a:rPr>
              <a:t>atas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nama </a:t>
            </a:r>
            <a:r>
              <a:rPr sz="2200" dirty="0">
                <a:latin typeface="Arial MT"/>
                <a:cs typeface="Arial MT"/>
              </a:rPr>
              <a:t>bangsa lain. </a:t>
            </a:r>
            <a:r>
              <a:rPr sz="2200" spc="-5" dirty="0">
                <a:latin typeface="Arial MT"/>
                <a:cs typeface="Arial MT"/>
              </a:rPr>
              <a:t>Inilah yang menjadi sumber motivasi perjuangan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(</a:t>
            </a:r>
            <a:r>
              <a:rPr sz="2200" i="1" spc="-5" dirty="0">
                <a:latin typeface="Arial"/>
                <a:cs typeface="Arial"/>
              </a:rPr>
              <a:t>alinea</a:t>
            </a:r>
            <a:r>
              <a:rPr sz="2200" i="1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I</a:t>
            </a:r>
            <a:r>
              <a:rPr sz="2200" i="1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Pembukaan</a:t>
            </a:r>
            <a:r>
              <a:rPr sz="2200" i="1" spc="3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UUD</a:t>
            </a:r>
            <a:r>
              <a:rPr sz="2200" i="1" spc="5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1945</a:t>
            </a:r>
            <a:r>
              <a:rPr sz="2200" spc="-5" dirty="0">
                <a:latin typeface="Arial MT"/>
                <a:cs typeface="Arial MT"/>
              </a:rPr>
              <a:t>).</a:t>
            </a:r>
            <a:endParaRPr sz="2200">
              <a:latin typeface="Arial MT"/>
              <a:cs typeface="Arial MT"/>
            </a:endParaRPr>
          </a:p>
          <a:p>
            <a:pPr marL="641985" marR="5080" indent="-629920" algn="just">
              <a:lnSpc>
                <a:spcPct val="90000"/>
              </a:lnSpc>
              <a:spcBef>
                <a:spcPts val="1010"/>
              </a:spcBef>
              <a:buAutoNum type="arabicPeriod"/>
              <a:tabLst>
                <a:tab pos="642620" algn="l"/>
              </a:tabLst>
            </a:pPr>
            <a:r>
              <a:rPr sz="2200" spc="-5" dirty="0">
                <a:latin typeface="Arial MT"/>
                <a:cs typeface="Arial MT"/>
              </a:rPr>
              <a:t>Adanya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perjuangan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bangsa</a:t>
            </a:r>
            <a:r>
              <a:rPr sz="2200" dirty="0">
                <a:latin typeface="Arial MT"/>
                <a:cs typeface="Arial MT"/>
              </a:rPr>
              <a:t> Indonesia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melawan</a:t>
            </a:r>
            <a:r>
              <a:rPr sz="2200" dirty="0">
                <a:latin typeface="Arial MT"/>
                <a:cs typeface="Arial MT"/>
              </a:rPr>
              <a:t> penjajahan.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Perjuangan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panjang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bangsa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Indonesia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menghasilkan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proklamasi.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Proklamasi barulah mengantarkan </a:t>
            </a:r>
            <a:r>
              <a:rPr sz="2200" dirty="0">
                <a:latin typeface="Arial MT"/>
                <a:cs typeface="Arial MT"/>
              </a:rPr>
              <a:t>ke </a:t>
            </a:r>
            <a:r>
              <a:rPr sz="2200" spc="-5" dirty="0">
                <a:latin typeface="Arial MT"/>
                <a:cs typeface="Arial MT"/>
              </a:rPr>
              <a:t>pintu gerbang </a:t>
            </a:r>
            <a:r>
              <a:rPr sz="2200" dirty="0">
                <a:latin typeface="Arial MT"/>
                <a:cs typeface="Arial MT"/>
              </a:rPr>
              <a:t>kemerdekaan.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Jadi,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dengan</a:t>
            </a:r>
            <a:r>
              <a:rPr sz="2200" dirty="0">
                <a:latin typeface="Arial MT"/>
                <a:cs typeface="Arial MT"/>
              </a:rPr>
              <a:t> proklamasi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tidaklah</a:t>
            </a:r>
            <a:r>
              <a:rPr sz="2200" dirty="0">
                <a:latin typeface="Arial MT"/>
                <a:cs typeface="Arial MT"/>
              </a:rPr>
              <a:t> selesai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kita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bernegara.</a:t>
            </a:r>
            <a:r>
              <a:rPr sz="2200" spc="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Negara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yang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kita</a:t>
            </a:r>
            <a:r>
              <a:rPr sz="2200" dirty="0">
                <a:latin typeface="Arial MT"/>
                <a:cs typeface="Arial MT"/>
              </a:rPr>
              <a:t> cita-citakan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adalah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menuju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pada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keadaan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merdeka,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bersatu,</a:t>
            </a:r>
            <a:r>
              <a:rPr sz="2200" dirty="0">
                <a:latin typeface="Arial MT"/>
                <a:cs typeface="Arial MT"/>
              </a:rPr>
              <a:t> berdaulat,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adil,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dan</a:t>
            </a:r>
            <a:r>
              <a:rPr sz="2200" dirty="0">
                <a:latin typeface="Arial MT"/>
                <a:cs typeface="Arial MT"/>
              </a:rPr>
              <a:t> makmur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(</a:t>
            </a:r>
            <a:r>
              <a:rPr sz="2200" i="1" spc="-5" dirty="0">
                <a:latin typeface="Arial"/>
                <a:cs typeface="Arial"/>
              </a:rPr>
              <a:t>Alinea</a:t>
            </a:r>
            <a:r>
              <a:rPr sz="2200" i="1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II</a:t>
            </a:r>
            <a:r>
              <a:rPr sz="2200" i="1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Pembukaan</a:t>
            </a:r>
            <a:r>
              <a:rPr sz="2200" i="1" dirty="0">
                <a:latin typeface="Arial"/>
                <a:cs typeface="Arial"/>
              </a:rPr>
              <a:t> </a:t>
            </a:r>
            <a:r>
              <a:rPr sz="2200" i="1" spc="-10" dirty="0">
                <a:latin typeface="Arial"/>
                <a:cs typeface="Arial"/>
              </a:rPr>
              <a:t>UUD </a:t>
            </a:r>
            <a:r>
              <a:rPr sz="2200" i="1" spc="-60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1945</a:t>
            </a:r>
            <a:r>
              <a:rPr sz="2200" spc="-5" dirty="0">
                <a:latin typeface="Arial MT"/>
                <a:cs typeface="Arial MT"/>
              </a:rPr>
              <a:t>)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968" y="439877"/>
            <a:ext cx="9069705" cy="106743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595"/>
              </a:spcBef>
            </a:pPr>
            <a:r>
              <a:rPr dirty="0"/>
              <a:t>Proses</a:t>
            </a:r>
            <a:r>
              <a:rPr spc="-10" dirty="0"/>
              <a:t> </a:t>
            </a:r>
            <a:r>
              <a:rPr spc="-5" dirty="0"/>
              <a:t>Pembentukan</a:t>
            </a:r>
            <a:r>
              <a:rPr spc="-35" dirty="0"/>
              <a:t> </a:t>
            </a:r>
            <a:r>
              <a:rPr dirty="0"/>
              <a:t>Bangsa</a:t>
            </a:r>
            <a:r>
              <a:rPr spc="-25" dirty="0"/>
              <a:t> </a:t>
            </a:r>
            <a:r>
              <a:rPr dirty="0"/>
              <a:t>Indonesia</a:t>
            </a:r>
            <a:r>
              <a:rPr spc="-30" dirty="0"/>
              <a:t> </a:t>
            </a:r>
            <a:r>
              <a:rPr dirty="0"/>
              <a:t>dan </a:t>
            </a:r>
            <a:r>
              <a:rPr spc="-985" dirty="0"/>
              <a:t> </a:t>
            </a:r>
            <a:r>
              <a:rPr dirty="0"/>
              <a:t>Negara</a:t>
            </a:r>
            <a:r>
              <a:rPr spc="-20" dirty="0"/>
              <a:t> </a:t>
            </a:r>
            <a:r>
              <a:rPr dirty="0"/>
              <a:t>Republik</a:t>
            </a:r>
            <a:r>
              <a:rPr spc="-35" dirty="0"/>
              <a:t> </a:t>
            </a:r>
            <a:r>
              <a:rPr dirty="0"/>
              <a:t>Indonesia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968" y="1903857"/>
            <a:ext cx="8775065" cy="41402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641985" marR="5080" indent="-629920" algn="just">
              <a:lnSpc>
                <a:spcPct val="90000"/>
              </a:lnSpc>
              <a:spcBef>
                <a:spcPts val="385"/>
              </a:spcBef>
              <a:buAutoNum type="arabicPeriod" startAt="3"/>
              <a:tabLst>
                <a:tab pos="642620" algn="l"/>
              </a:tabLst>
            </a:pPr>
            <a:r>
              <a:rPr sz="2400" spc="-30" dirty="0">
                <a:latin typeface="Arial MT"/>
                <a:cs typeface="Arial MT"/>
              </a:rPr>
              <a:t>Terjadinya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negara</a:t>
            </a:r>
            <a:r>
              <a:rPr sz="2400" dirty="0">
                <a:latin typeface="Arial MT"/>
                <a:cs typeface="Arial MT"/>
              </a:rPr>
              <a:t> Indonesia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adalah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kehendak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bersama </a:t>
            </a:r>
            <a:r>
              <a:rPr sz="2400" dirty="0">
                <a:latin typeface="Arial MT"/>
                <a:cs typeface="Arial MT"/>
              </a:rPr>
              <a:t> seluruh bangsa </a:t>
            </a:r>
            <a:r>
              <a:rPr sz="2400" spc="-5" dirty="0">
                <a:latin typeface="Arial MT"/>
                <a:cs typeface="Arial MT"/>
              </a:rPr>
              <a:t>Indonesia, sebagai suatu keinginan luhur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bersama. </a:t>
            </a:r>
            <a:r>
              <a:rPr sz="2400" dirty="0">
                <a:latin typeface="Arial MT"/>
                <a:cs typeface="Arial MT"/>
              </a:rPr>
              <a:t>Di </a:t>
            </a:r>
            <a:r>
              <a:rPr sz="2400" spc="-5" dirty="0">
                <a:latin typeface="Arial MT"/>
                <a:cs typeface="Arial MT"/>
              </a:rPr>
              <a:t>samping itu </a:t>
            </a:r>
            <a:r>
              <a:rPr sz="2400" dirty="0">
                <a:latin typeface="Arial MT"/>
                <a:cs typeface="Arial MT"/>
              </a:rPr>
              <a:t>adalah kehendak </a:t>
            </a:r>
            <a:r>
              <a:rPr sz="2400" spc="-5" dirty="0">
                <a:latin typeface="Arial MT"/>
                <a:cs typeface="Arial MT"/>
              </a:rPr>
              <a:t>dan </a:t>
            </a:r>
            <a:r>
              <a:rPr sz="2400" dirty="0">
                <a:latin typeface="Arial MT"/>
                <a:cs typeface="Arial MT"/>
              </a:rPr>
              <a:t>atas rahmat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Allah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45" dirty="0">
                <a:latin typeface="Arial MT"/>
                <a:cs typeface="Arial MT"/>
              </a:rPr>
              <a:t>Yang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Maha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Kuasa.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Ini</a:t>
            </a:r>
            <a:r>
              <a:rPr sz="2400" spc="66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membuktikan</a:t>
            </a:r>
            <a:r>
              <a:rPr sz="2400" spc="66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bangsa </a:t>
            </a:r>
            <a:r>
              <a:rPr sz="2400" dirty="0">
                <a:latin typeface="Arial MT"/>
                <a:cs typeface="Arial MT"/>
              </a:rPr>
              <a:t> Indonesia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adalah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bangsa</a:t>
            </a:r>
            <a:r>
              <a:rPr sz="2400" dirty="0">
                <a:latin typeface="Arial MT"/>
                <a:cs typeface="Arial MT"/>
              </a:rPr>
              <a:t> yang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religius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dan</a:t>
            </a:r>
            <a:r>
              <a:rPr sz="2400" dirty="0">
                <a:latin typeface="Arial MT"/>
                <a:cs typeface="Arial MT"/>
              </a:rPr>
              <a:t> mengakui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adanya</a:t>
            </a:r>
            <a:r>
              <a:rPr sz="2400" dirty="0">
                <a:latin typeface="Arial MT"/>
                <a:cs typeface="Arial MT"/>
              </a:rPr>
              <a:t> motivasi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spiritual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</a:t>
            </a:r>
            <a:r>
              <a:rPr sz="2400" i="1" dirty="0">
                <a:latin typeface="Arial"/>
                <a:cs typeface="Arial"/>
              </a:rPr>
              <a:t>Alinea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III</a:t>
            </a:r>
            <a:r>
              <a:rPr sz="2400" i="1" spc="66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Pembukaan</a:t>
            </a:r>
            <a:r>
              <a:rPr sz="2400" i="1" spc="65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UUD 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1945</a:t>
            </a:r>
            <a:r>
              <a:rPr sz="2400" spc="-5" dirty="0">
                <a:latin typeface="Arial MT"/>
                <a:cs typeface="Arial MT"/>
              </a:rPr>
              <a:t>).</a:t>
            </a:r>
            <a:endParaRPr sz="2400">
              <a:latin typeface="Arial MT"/>
              <a:cs typeface="Arial MT"/>
            </a:endParaRPr>
          </a:p>
          <a:p>
            <a:pPr marL="641985" marR="5080" indent="-629920" algn="just">
              <a:lnSpc>
                <a:spcPct val="90000"/>
              </a:lnSpc>
              <a:spcBef>
                <a:spcPts val="1000"/>
              </a:spcBef>
              <a:buAutoNum type="arabicPeriod" startAt="3"/>
              <a:tabLst>
                <a:tab pos="642620" algn="l"/>
              </a:tabLst>
            </a:pPr>
            <a:r>
              <a:rPr sz="2400" spc="-5" dirty="0">
                <a:latin typeface="Arial MT"/>
                <a:cs typeface="Arial MT"/>
              </a:rPr>
              <a:t>Negara </a:t>
            </a:r>
            <a:r>
              <a:rPr sz="2400" dirty="0">
                <a:latin typeface="Arial MT"/>
                <a:cs typeface="Arial MT"/>
              </a:rPr>
              <a:t>Indonesia </a:t>
            </a:r>
            <a:r>
              <a:rPr sz="2400" spc="-5" dirty="0">
                <a:latin typeface="Arial MT"/>
                <a:cs typeface="Arial MT"/>
              </a:rPr>
              <a:t>perlu </a:t>
            </a:r>
            <a:r>
              <a:rPr sz="2400" dirty="0">
                <a:latin typeface="Arial MT"/>
                <a:cs typeface="Arial MT"/>
              </a:rPr>
              <a:t>menyusun alat-alat </a:t>
            </a:r>
            <a:r>
              <a:rPr sz="2400" spc="-5" dirty="0">
                <a:latin typeface="Arial MT"/>
                <a:cs typeface="Arial MT"/>
              </a:rPr>
              <a:t>perlengkapan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negara </a:t>
            </a:r>
            <a:r>
              <a:rPr sz="2400" dirty="0">
                <a:latin typeface="Arial MT"/>
                <a:cs typeface="Arial MT"/>
              </a:rPr>
              <a:t>yang meliputi tujuan negara, </a:t>
            </a:r>
            <a:r>
              <a:rPr sz="2400" spc="-5" dirty="0">
                <a:latin typeface="Arial MT"/>
                <a:cs typeface="Arial MT"/>
              </a:rPr>
              <a:t>bentuk negara, sistem </a:t>
            </a:r>
            <a:r>
              <a:rPr sz="2400" dirty="0">
                <a:latin typeface="Arial MT"/>
                <a:cs typeface="Arial MT"/>
              </a:rPr>
              <a:t> pemerintahan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negara,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UUD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negara,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dasar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negara. </a:t>
            </a:r>
            <a:r>
              <a:rPr sz="2400" dirty="0">
                <a:latin typeface="Arial MT"/>
                <a:cs typeface="Arial MT"/>
              </a:rPr>
              <a:t> Dengan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demikian,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semakin</a:t>
            </a:r>
            <a:r>
              <a:rPr sz="2400" dirty="0">
                <a:latin typeface="Arial MT"/>
                <a:cs typeface="Arial MT"/>
              </a:rPr>
              <a:t> sempurna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proses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terjadinya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negara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Indonesia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</a:t>
            </a:r>
            <a:r>
              <a:rPr sz="2400" i="1" spc="-5" dirty="0">
                <a:latin typeface="Arial"/>
                <a:cs typeface="Arial"/>
              </a:rPr>
              <a:t>alinea</a:t>
            </a:r>
            <a:r>
              <a:rPr sz="2400" i="1" spc="2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IV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Pembukaan</a:t>
            </a:r>
            <a:r>
              <a:rPr sz="2400" i="1" spc="4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UUD</a:t>
            </a:r>
            <a:r>
              <a:rPr sz="2400" i="1" spc="2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1945</a:t>
            </a:r>
            <a:r>
              <a:rPr sz="2400" spc="-5" dirty="0"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595"/>
              </a:spcBef>
            </a:pPr>
            <a:r>
              <a:rPr spc="-30" dirty="0"/>
              <a:t>Tugas</a:t>
            </a:r>
            <a:r>
              <a:rPr spc="-20" dirty="0"/>
              <a:t> </a:t>
            </a:r>
            <a:r>
              <a:rPr dirty="0"/>
              <a:t>dan</a:t>
            </a:r>
            <a:r>
              <a:rPr spc="-100" dirty="0"/>
              <a:t> </a:t>
            </a:r>
            <a:r>
              <a:rPr spc="-50" dirty="0"/>
              <a:t>Tanggung</a:t>
            </a:r>
            <a:r>
              <a:rPr spc="-25" dirty="0"/>
              <a:t> </a:t>
            </a:r>
            <a:r>
              <a:rPr dirty="0"/>
              <a:t>Jawab</a:t>
            </a:r>
            <a:r>
              <a:rPr spc="-20" dirty="0"/>
              <a:t> </a:t>
            </a:r>
            <a:r>
              <a:rPr dirty="0"/>
              <a:t>Negara</a:t>
            </a:r>
            <a:r>
              <a:rPr spc="-35" dirty="0"/>
              <a:t> </a:t>
            </a:r>
            <a:r>
              <a:rPr dirty="0"/>
              <a:t>dalam </a:t>
            </a:r>
            <a:r>
              <a:rPr spc="-985" dirty="0"/>
              <a:t> </a:t>
            </a:r>
            <a:r>
              <a:rPr dirty="0"/>
              <a:t>Pandangan</a:t>
            </a:r>
            <a:r>
              <a:rPr spc="-25" dirty="0"/>
              <a:t> </a:t>
            </a:r>
            <a:r>
              <a:rPr dirty="0"/>
              <a:t>Kristen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968" y="1597278"/>
            <a:ext cx="9202420" cy="486346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960"/>
              </a:spcBef>
            </a:pPr>
            <a:r>
              <a:rPr sz="2400" spc="-5" dirty="0">
                <a:latin typeface="Arial MT"/>
                <a:cs typeface="Arial MT"/>
              </a:rPr>
              <a:t>Menurut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Stephen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C.</a:t>
            </a:r>
            <a:r>
              <a:rPr sz="2400" spc="-5" dirty="0">
                <a:latin typeface="Arial MT"/>
                <a:cs typeface="Arial MT"/>
              </a:rPr>
              <a:t> Perks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dalam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tulisannya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“</a:t>
            </a:r>
            <a:r>
              <a:rPr sz="2400" i="1" dirty="0">
                <a:latin typeface="Arial"/>
                <a:cs typeface="Arial"/>
              </a:rPr>
              <a:t>A</a:t>
            </a:r>
            <a:r>
              <a:rPr sz="2400" i="1" spc="-8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Christian</a:t>
            </a:r>
            <a:r>
              <a:rPr sz="2400" i="1" spc="1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view</a:t>
            </a:r>
            <a:r>
              <a:rPr sz="2400" i="1" spc="2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of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the </a:t>
            </a:r>
            <a:r>
              <a:rPr sz="2400" i="1" spc="-65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State”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(civil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Government)</a:t>
            </a:r>
            <a:endParaRPr sz="2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35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 MT"/>
                <a:cs typeface="Arial MT"/>
              </a:rPr>
              <a:t>Allah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sbg Pencipta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Kedaulatan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/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Otoritas</a:t>
            </a:r>
            <a:endParaRPr sz="2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45"/>
              </a:spcBef>
              <a:buChar char="•"/>
              <a:tabLst>
                <a:tab pos="241300" algn="l"/>
                <a:tab pos="3185795" algn="l"/>
                <a:tab pos="3846829" algn="l"/>
              </a:tabLst>
            </a:pPr>
            <a:r>
              <a:rPr sz="2400" spc="-5" dirty="0">
                <a:latin typeface="Arial MT"/>
                <a:cs typeface="Arial MT"/>
              </a:rPr>
              <a:t>Negara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: </a:t>
            </a:r>
            <a:r>
              <a:rPr sz="2400" spc="-10" dirty="0">
                <a:latin typeface="Arial MT"/>
                <a:cs typeface="Arial MT"/>
              </a:rPr>
              <a:t>Wewenang	</a:t>
            </a:r>
            <a:r>
              <a:rPr sz="2400" spc="-5" dirty="0">
                <a:latin typeface="Arial MT"/>
                <a:cs typeface="Arial MT"/>
              </a:rPr>
              <a:t>dari	Allah</a:t>
            </a:r>
            <a:endParaRPr sz="2400">
              <a:latin typeface="Arial MT"/>
              <a:cs typeface="Arial MT"/>
            </a:endParaRPr>
          </a:p>
          <a:p>
            <a:pPr marL="241300" marR="100965" indent="-228600">
              <a:lnSpc>
                <a:spcPct val="70000"/>
              </a:lnSpc>
              <a:spcBef>
                <a:spcPts val="994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 MT"/>
                <a:cs typeface="Arial MT"/>
              </a:rPr>
              <a:t>Membatasi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kemampuan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negara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untuk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membangun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pemerintahan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yg totaliter</a:t>
            </a:r>
            <a:endParaRPr sz="2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35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 MT"/>
                <a:cs typeface="Arial MT"/>
              </a:rPr>
              <a:t>Fungsi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Negara</a:t>
            </a:r>
            <a:r>
              <a:rPr sz="2400" dirty="0">
                <a:latin typeface="Arial MT"/>
                <a:cs typeface="Arial MT"/>
              </a:rPr>
              <a:t> :</a:t>
            </a:r>
            <a:endParaRPr sz="2400">
              <a:latin typeface="Arial MT"/>
              <a:cs typeface="Arial MT"/>
            </a:endParaRPr>
          </a:p>
          <a:p>
            <a:pPr marL="252729" indent="-240665">
              <a:lnSpc>
                <a:spcPts val="2450"/>
              </a:lnSpc>
              <a:spcBef>
                <a:spcPts val="145"/>
              </a:spcBef>
              <a:buSzPct val="95833"/>
              <a:buFont typeface="Wingdings"/>
              <a:buChar char=""/>
              <a:tabLst>
                <a:tab pos="253365" algn="l"/>
              </a:tabLst>
            </a:pPr>
            <a:r>
              <a:rPr sz="2400" spc="-5" dirty="0">
                <a:latin typeface="Arial MT"/>
                <a:cs typeface="Arial MT"/>
              </a:rPr>
              <a:t>Peradilan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administrasi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publik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bukan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kesejahteraan,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pendidikan,</a:t>
            </a:r>
            <a:endParaRPr sz="2400">
              <a:latin typeface="Arial MT"/>
              <a:cs typeface="Arial MT"/>
            </a:endParaRPr>
          </a:p>
          <a:p>
            <a:pPr marL="241300" marR="865505">
              <a:lnSpc>
                <a:spcPct val="70000"/>
              </a:lnSpc>
              <a:spcBef>
                <a:spcPts val="434"/>
              </a:spcBef>
              <a:tabLst>
                <a:tab pos="2378075" algn="l"/>
              </a:tabLst>
            </a:pPr>
            <a:r>
              <a:rPr sz="2400" spc="-5" dirty="0">
                <a:latin typeface="Arial MT"/>
                <a:cs typeface="Arial MT"/>
              </a:rPr>
              <a:t>pemerataan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tp	</a:t>
            </a:r>
            <a:r>
              <a:rPr sz="2400" spc="-5" dirty="0">
                <a:latin typeface="Arial MT"/>
                <a:cs typeface="Arial MT"/>
              </a:rPr>
              <a:t>berfungsi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menahan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kejahatan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hukuman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penjahat.</a:t>
            </a:r>
            <a:endParaRPr sz="2400">
              <a:latin typeface="Arial MT"/>
              <a:cs typeface="Arial MT"/>
            </a:endParaRPr>
          </a:p>
          <a:p>
            <a:pPr marL="252729" indent="-240665">
              <a:lnSpc>
                <a:spcPct val="100000"/>
              </a:lnSpc>
              <a:spcBef>
                <a:spcPts val="130"/>
              </a:spcBef>
              <a:buSzPct val="95833"/>
              <a:buFont typeface="Wingdings"/>
              <a:buChar char=""/>
              <a:tabLst>
                <a:tab pos="253365" algn="l"/>
                <a:tab pos="1284605" algn="l"/>
              </a:tabLst>
            </a:pPr>
            <a:r>
              <a:rPr sz="2400" spc="-5" dirty="0">
                <a:latin typeface="Arial MT"/>
                <a:cs typeface="Arial MT"/>
              </a:rPr>
              <a:t>Hakim	sipil</a:t>
            </a:r>
            <a:endParaRPr sz="2400">
              <a:latin typeface="Arial MT"/>
              <a:cs typeface="Arial MT"/>
            </a:endParaRPr>
          </a:p>
          <a:p>
            <a:pPr marL="252729" indent="-240665">
              <a:lnSpc>
                <a:spcPct val="100000"/>
              </a:lnSpc>
              <a:spcBef>
                <a:spcPts val="135"/>
              </a:spcBef>
              <a:buSzPct val="95833"/>
              <a:buFont typeface="Wingdings"/>
              <a:buChar char=""/>
              <a:tabLst>
                <a:tab pos="253365" algn="l"/>
              </a:tabLst>
            </a:pPr>
            <a:r>
              <a:rPr sz="2400" spc="-5" dirty="0">
                <a:latin typeface="Arial MT"/>
                <a:cs typeface="Arial MT"/>
              </a:rPr>
              <a:t>Harus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melaksanakan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keadilan,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penilaian,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menjalankan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hukum</a:t>
            </a:r>
            <a:endParaRPr sz="2400">
              <a:latin typeface="Arial MT"/>
              <a:cs typeface="Arial MT"/>
            </a:endParaRPr>
          </a:p>
          <a:p>
            <a:pPr marL="252729" indent="-240665">
              <a:lnSpc>
                <a:spcPct val="100000"/>
              </a:lnSpc>
              <a:spcBef>
                <a:spcPts val="145"/>
              </a:spcBef>
              <a:buSzPct val="95833"/>
              <a:buFont typeface="Wingdings"/>
              <a:buChar char=""/>
              <a:tabLst>
                <a:tab pos="253365" algn="l"/>
                <a:tab pos="3830320" algn="l"/>
              </a:tabLst>
            </a:pPr>
            <a:r>
              <a:rPr sz="2400" spc="-5" dirty="0">
                <a:latin typeface="Arial MT"/>
                <a:cs typeface="Arial MT"/>
              </a:rPr>
              <a:t>Pelayan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publik,</a:t>
            </a:r>
            <a:r>
              <a:rPr sz="2400" spc="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termasuk	memiliki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hak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mengumpulkan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pajak</a:t>
            </a:r>
            <a:endParaRPr sz="2400">
              <a:latin typeface="Arial MT"/>
              <a:cs typeface="Arial MT"/>
            </a:endParaRPr>
          </a:p>
          <a:p>
            <a:pPr marL="252729" indent="-240665">
              <a:lnSpc>
                <a:spcPct val="100000"/>
              </a:lnSpc>
              <a:spcBef>
                <a:spcPts val="130"/>
              </a:spcBef>
              <a:buSzPct val="95833"/>
              <a:buFont typeface="Wingdings"/>
              <a:buChar char=""/>
              <a:tabLst>
                <a:tab pos="253365" algn="l"/>
                <a:tab pos="1941830" algn="l"/>
              </a:tabLst>
            </a:pPr>
            <a:r>
              <a:rPr sz="2400" spc="-10" dirty="0">
                <a:latin typeface="Arial MT"/>
                <a:cs typeface="Arial MT"/>
              </a:rPr>
              <a:t>Wewenang	</a:t>
            </a:r>
            <a:r>
              <a:rPr sz="2400" spc="-5" dirty="0">
                <a:latin typeface="Arial MT"/>
                <a:cs typeface="Arial MT"/>
              </a:rPr>
              <a:t>wilayah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6321" y="535686"/>
            <a:ext cx="23806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Buku</a:t>
            </a:r>
            <a:r>
              <a:rPr sz="3200" b="1" spc="-2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Acuan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9968" y="1702688"/>
            <a:ext cx="8944610" cy="390779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Trebuchet MS"/>
                <a:cs typeface="Trebuchet MS"/>
              </a:rPr>
              <a:t>Direktorat </a:t>
            </a:r>
            <a:r>
              <a:rPr sz="2800" spc="-5" dirty="0">
                <a:latin typeface="Trebuchet MS"/>
                <a:cs typeface="Trebuchet MS"/>
              </a:rPr>
              <a:t>Jenderal </a:t>
            </a:r>
            <a:r>
              <a:rPr sz="2800" spc="-15" dirty="0">
                <a:latin typeface="Trebuchet MS"/>
                <a:cs typeface="Trebuchet MS"/>
              </a:rPr>
              <a:t>Pembelajaran </a:t>
            </a:r>
            <a:r>
              <a:rPr sz="2800" spc="-5" dirty="0">
                <a:latin typeface="Trebuchet MS"/>
                <a:cs typeface="Trebuchet MS"/>
              </a:rPr>
              <a:t>dan </a:t>
            </a:r>
            <a:r>
              <a:rPr sz="2800" spc="-10" dirty="0">
                <a:latin typeface="Trebuchet MS"/>
                <a:cs typeface="Trebuchet MS"/>
              </a:rPr>
              <a:t>Kemahasiswaan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-15" dirty="0">
                <a:latin typeface="Trebuchet MS"/>
                <a:cs typeface="Trebuchet MS"/>
              </a:rPr>
              <a:t>Kementerian </a:t>
            </a:r>
            <a:r>
              <a:rPr sz="2800" spc="-5" dirty="0">
                <a:latin typeface="Trebuchet MS"/>
                <a:cs typeface="Trebuchet MS"/>
              </a:rPr>
              <a:t>Riset, </a:t>
            </a:r>
            <a:r>
              <a:rPr sz="2800" spc="-45" dirty="0">
                <a:latin typeface="Trebuchet MS"/>
                <a:cs typeface="Trebuchet MS"/>
              </a:rPr>
              <a:t>Teknologi, </a:t>
            </a:r>
            <a:r>
              <a:rPr sz="2800" spc="-10" dirty="0">
                <a:latin typeface="Trebuchet MS"/>
                <a:cs typeface="Trebuchet MS"/>
              </a:rPr>
              <a:t>dan </a:t>
            </a:r>
            <a:r>
              <a:rPr sz="2800" spc="-20" dirty="0">
                <a:latin typeface="Trebuchet MS"/>
                <a:cs typeface="Trebuchet MS"/>
              </a:rPr>
              <a:t>Pendidikan </a:t>
            </a:r>
            <a:r>
              <a:rPr sz="2800" spc="-30" dirty="0">
                <a:latin typeface="Trebuchet MS"/>
                <a:cs typeface="Trebuchet MS"/>
              </a:rPr>
              <a:t>Tinggi </a:t>
            </a:r>
            <a:r>
              <a:rPr sz="2800" spc="-25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Republik </a:t>
            </a:r>
            <a:r>
              <a:rPr sz="2800" spc="-5" dirty="0">
                <a:latin typeface="Trebuchet MS"/>
                <a:cs typeface="Trebuchet MS"/>
              </a:rPr>
              <a:t>Indonesia; </a:t>
            </a:r>
            <a:r>
              <a:rPr sz="2800" b="1" i="1" spc="-5" dirty="0">
                <a:latin typeface="Trebuchet MS"/>
                <a:cs typeface="Trebuchet MS"/>
              </a:rPr>
              <a:t>Pendidikan Pancasila, </a:t>
            </a:r>
            <a:r>
              <a:rPr sz="2800" spc="-5" dirty="0">
                <a:latin typeface="Trebuchet MS"/>
                <a:cs typeface="Trebuchet MS"/>
              </a:rPr>
              <a:t>2016, hal.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71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-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80</a:t>
            </a:r>
            <a:endParaRPr sz="2800">
              <a:latin typeface="Trebuchet MS"/>
              <a:cs typeface="Trebuchet MS"/>
            </a:endParaRPr>
          </a:p>
          <a:p>
            <a:pPr marL="241300" marR="5715" indent="-228600" algn="just">
              <a:lnSpc>
                <a:spcPts val="303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Kresna, Aryaning Arya; </a:t>
            </a:r>
            <a:r>
              <a:rPr sz="2800" spc="-65" dirty="0">
                <a:latin typeface="Trebuchet MS"/>
                <a:cs typeface="Trebuchet MS"/>
              </a:rPr>
              <a:t>Walukow, </a:t>
            </a:r>
            <a:r>
              <a:rPr sz="2800" spc="-5" dirty="0">
                <a:latin typeface="Trebuchet MS"/>
                <a:cs typeface="Trebuchet MS"/>
              </a:rPr>
              <a:t>Devy </a:t>
            </a:r>
            <a:r>
              <a:rPr sz="2800" spc="-10" dirty="0">
                <a:latin typeface="Trebuchet MS"/>
                <a:cs typeface="Trebuchet MS"/>
              </a:rPr>
              <a:t>Stany; Riyanto,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Agus;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R.</a:t>
            </a:r>
            <a:r>
              <a:rPr sz="2800" spc="-10" dirty="0">
                <a:latin typeface="Trebuchet MS"/>
                <a:cs typeface="Trebuchet MS"/>
              </a:rPr>
              <a:t> Masri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Sareb</a:t>
            </a:r>
            <a:r>
              <a:rPr sz="2800" spc="1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Putra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(Ed);</a:t>
            </a:r>
            <a:r>
              <a:rPr sz="2800" spc="-2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2010,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hal.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93-104</a:t>
            </a:r>
            <a:endParaRPr sz="2800">
              <a:latin typeface="Trebuchet MS"/>
              <a:cs typeface="Trebuchet MS"/>
            </a:endParaRPr>
          </a:p>
          <a:p>
            <a:pPr marL="241300" indent="-228600" algn="just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Budiardjo,</a:t>
            </a:r>
            <a:r>
              <a:rPr sz="2800" spc="844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Miriam;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2008,</a:t>
            </a:r>
            <a:r>
              <a:rPr sz="2800" spc="83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hal.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47-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67.</a:t>
            </a:r>
            <a:endParaRPr sz="2800">
              <a:latin typeface="Trebuchet MS"/>
              <a:cs typeface="Trebuchet MS"/>
            </a:endParaRPr>
          </a:p>
          <a:p>
            <a:pPr marL="241300" marR="5715" indent="-228600" algn="just">
              <a:lnSpc>
                <a:spcPts val="304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0" dirty="0">
                <a:latin typeface="Trebuchet MS"/>
                <a:cs typeface="Trebuchet MS"/>
              </a:rPr>
              <a:t>Perks,</a:t>
            </a:r>
            <a:r>
              <a:rPr sz="2800" spc="-2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Stephen,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C;</a:t>
            </a:r>
            <a:r>
              <a:rPr sz="2800" spc="-5" dirty="0">
                <a:latin typeface="Trebuchet MS"/>
                <a:cs typeface="Trebuchet MS"/>
              </a:rPr>
              <a:t> dalam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Jurnal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Christianity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and </a:t>
            </a:r>
            <a:r>
              <a:rPr sz="2800" spc="-5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Society,</a:t>
            </a:r>
            <a:r>
              <a:rPr sz="2800" spc="10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Vol.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XII,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No.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2,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Oktober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2002.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8113" y="836116"/>
            <a:ext cx="26682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latin typeface="Times New Roman"/>
                <a:cs typeface="Times New Roman"/>
              </a:rPr>
              <a:t>NEGARA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3755" y="2006346"/>
            <a:ext cx="7372984" cy="276352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Char char="•"/>
              <a:tabLst>
                <a:tab pos="354965" algn="l"/>
                <a:tab pos="355600" algn="l"/>
                <a:tab pos="1586865" algn="l"/>
              </a:tabLst>
            </a:pPr>
            <a:r>
              <a:rPr sz="1800" spc="-5" dirty="0">
                <a:latin typeface="Arial MT"/>
                <a:cs typeface="Arial MT"/>
              </a:rPr>
              <a:t>Pengertian	Negara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ts val="2050"/>
              </a:lnSpc>
              <a:spcBef>
                <a:spcPts val="78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 MT"/>
                <a:cs typeface="Arial MT"/>
              </a:rPr>
              <a:t>Negara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menurut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Agustinus,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Thomas</a:t>
            </a:r>
            <a:r>
              <a:rPr sz="1800" spc="-1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Aquinas,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Hobbes,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Locke,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Calvin,</a:t>
            </a:r>
            <a:endParaRPr sz="1800">
              <a:latin typeface="Arial MT"/>
              <a:cs typeface="Arial MT"/>
            </a:endParaRPr>
          </a:p>
          <a:p>
            <a:pPr marL="354965">
              <a:lnSpc>
                <a:spcPts val="2050"/>
              </a:lnSpc>
            </a:pPr>
            <a:r>
              <a:rPr sz="1800" spc="-10" dirty="0">
                <a:latin typeface="Arial MT"/>
                <a:cs typeface="Arial MT"/>
              </a:rPr>
              <a:t>dan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Kuyper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40" dirty="0">
                <a:latin typeface="Arial MT"/>
                <a:cs typeface="Arial MT"/>
              </a:rPr>
              <a:t>Teori-Teori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Terbentuknya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Negara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 MT"/>
                <a:cs typeface="Arial MT"/>
              </a:rPr>
              <a:t>Bentuk-Bentuk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Negara</a:t>
            </a:r>
            <a:endParaRPr sz="1800">
              <a:latin typeface="Arial MT"/>
              <a:cs typeface="Arial MT"/>
            </a:endParaRPr>
          </a:p>
          <a:p>
            <a:pPr marL="354965" marR="725170" indent="-342900">
              <a:lnSpc>
                <a:spcPts val="1950"/>
              </a:lnSpc>
              <a:spcBef>
                <a:spcPts val="1019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 MT"/>
                <a:cs typeface="Arial MT"/>
              </a:rPr>
              <a:t>Proses Pembentukan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Bangsa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Indonesia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Negara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Republik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Indonesia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15" dirty="0">
                <a:latin typeface="Arial MT"/>
                <a:cs typeface="Arial MT"/>
              </a:rPr>
              <a:t>Tugas </a:t>
            </a:r>
            <a:r>
              <a:rPr sz="1800" spc="-5" dirty="0">
                <a:latin typeface="Arial MT"/>
                <a:cs typeface="Arial MT"/>
              </a:rPr>
              <a:t>dan</a:t>
            </a:r>
            <a:r>
              <a:rPr sz="1800" spc="-30" dirty="0">
                <a:latin typeface="Arial MT"/>
                <a:cs typeface="Arial MT"/>
              </a:rPr>
              <a:t> Tanggung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Jawab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Negara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dalam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Pandangan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Kristen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968" y="552958"/>
            <a:ext cx="25050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Arial"/>
                <a:cs typeface="Arial"/>
              </a:rPr>
              <a:t>Pen</a:t>
            </a:r>
            <a:r>
              <a:rPr sz="4000" b="1" spc="-25" dirty="0">
                <a:latin typeface="Arial"/>
                <a:cs typeface="Arial"/>
              </a:rPr>
              <a:t>g</a:t>
            </a:r>
            <a:r>
              <a:rPr sz="4000" b="1" spc="-5" dirty="0">
                <a:latin typeface="Arial"/>
                <a:cs typeface="Arial"/>
              </a:rPr>
              <a:t>antar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0772" y="1639061"/>
            <a:ext cx="8348980" cy="3652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rebuchet MS"/>
                <a:cs typeface="Trebuchet MS"/>
              </a:rPr>
              <a:t>Mengapa</a:t>
            </a:r>
            <a:r>
              <a:rPr sz="2800" b="1" spc="-40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ada</a:t>
            </a:r>
            <a:r>
              <a:rPr sz="2800" b="1" spc="-25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negara?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300">
              <a:latin typeface="Trebuchet MS"/>
              <a:cs typeface="Trebuchet MS"/>
            </a:endParaRPr>
          </a:p>
          <a:p>
            <a:pPr marL="241300" marR="5080" indent="-228600" algn="just">
              <a:lnSpc>
                <a:spcPct val="100000"/>
              </a:lnSpc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dirty="0">
                <a:latin typeface="Arial MT"/>
                <a:cs typeface="Arial MT"/>
              </a:rPr>
              <a:t>Menurut Sokrates, </a:t>
            </a:r>
            <a:r>
              <a:rPr sz="2800" spc="-5" dirty="0">
                <a:latin typeface="Arial MT"/>
                <a:cs typeface="Arial MT"/>
              </a:rPr>
              <a:t>Plato dan </a:t>
            </a:r>
            <a:r>
              <a:rPr sz="2800" dirty="0">
                <a:latin typeface="Arial MT"/>
                <a:cs typeface="Arial MT"/>
              </a:rPr>
              <a:t>Aristoteles, </a:t>
            </a:r>
            <a:r>
              <a:rPr sz="2800" spc="-5" dirty="0">
                <a:latin typeface="Arial MT"/>
                <a:cs typeface="Arial MT"/>
              </a:rPr>
              <a:t>adanya </a:t>
            </a:r>
            <a:r>
              <a:rPr sz="2800" dirty="0">
                <a:latin typeface="Arial MT"/>
                <a:cs typeface="Arial MT"/>
              </a:rPr>
              <a:t> negara sudah </a:t>
            </a:r>
            <a:r>
              <a:rPr sz="2800" spc="-5" dirty="0">
                <a:latin typeface="Arial MT"/>
                <a:cs typeface="Arial MT"/>
              </a:rPr>
              <a:t>dimulai </a:t>
            </a:r>
            <a:r>
              <a:rPr sz="2800" dirty="0">
                <a:latin typeface="Arial MT"/>
                <a:cs typeface="Arial MT"/>
              </a:rPr>
              <a:t>400 </a:t>
            </a:r>
            <a:r>
              <a:rPr sz="2800" spc="-5" dirty="0">
                <a:latin typeface="Arial MT"/>
                <a:cs typeface="Arial MT"/>
              </a:rPr>
              <a:t>tahun sebelum </a:t>
            </a:r>
            <a:r>
              <a:rPr sz="2800" dirty="0">
                <a:latin typeface="Arial MT"/>
                <a:cs typeface="Arial MT"/>
              </a:rPr>
              <a:t>masehi.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Ketika sudah </a:t>
            </a:r>
            <a:r>
              <a:rPr sz="2800" dirty="0">
                <a:latin typeface="Arial MT"/>
                <a:cs typeface="Arial MT"/>
              </a:rPr>
              <a:t>ada sekelompok orang yang </a:t>
            </a:r>
            <a:r>
              <a:rPr sz="2800" spc="-5" dirty="0">
                <a:latin typeface="Arial MT"/>
                <a:cs typeface="Arial MT"/>
              </a:rPr>
              <a:t>tinggal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dalam </a:t>
            </a:r>
            <a:r>
              <a:rPr sz="2800" dirty="0">
                <a:latin typeface="Arial MT"/>
                <a:cs typeface="Arial MT"/>
              </a:rPr>
              <a:t>satu </a:t>
            </a:r>
            <a:r>
              <a:rPr sz="2800" spc="-5" dirty="0">
                <a:latin typeface="Arial MT"/>
                <a:cs typeface="Arial MT"/>
              </a:rPr>
              <a:t>wilayah yang sama, </a:t>
            </a:r>
            <a:r>
              <a:rPr sz="2800" dirty="0">
                <a:latin typeface="Arial MT"/>
                <a:cs typeface="Arial MT"/>
              </a:rPr>
              <a:t>memiliki aktivitas,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saling</a:t>
            </a:r>
            <a:r>
              <a:rPr sz="2800" dirty="0">
                <a:latin typeface="Arial MT"/>
                <a:cs typeface="Arial MT"/>
              </a:rPr>
              <a:t> berinteraksi,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menjaga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ketertiban</a:t>
            </a:r>
            <a:r>
              <a:rPr sz="2800" dirty="0">
                <a:latin typeface="Arial MT"/>
                <a:cs typeface="Arial MT"/>
              </a:rPr>
              <a:t> bersama,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serta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memiliki</a:t>
            </a:r>
            <a:r>
              <a:rPr sz="2800" spc="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tingkat</a:t>
            </a:r>
            <a:r>
              <a:rPr sz="2800" dirty="0">
                <a:latin typeface="Arial MT"/>
                <a:cs typeface="Arial MT"/>
              </a:rPr>
              <a:t> kesejahteraan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hidup.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968" y="685241"/>
            <a:ext cx="39281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0" dirty="0">
                <a:latin typeface="Trebuchet MS"/>
                <a:cs typeface="Trebuchet MS"/>
              </a:rPr>
              <a:t>Pengertian</a:t>
            </a:r>
            <a:r>
              <a:rPr b="1" spc="-60" dirty="0">
                <a:latin typeface="Trebuchet MS"/>
                <a:cs typeface="Trebuchet MS"/>
              </a:rPr>
              <a:t> </a:t>
            </a:r>
            <a:r>
              <a:rPr b="1" spc="-25" dirty="0">
                <a:latin typeface="Trebuchet MS"/>
                <a:cs typeface="Trebuchet MS"/>
              </a:rPr>
              <a:t>Negara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968" y="1703959"/>
            <a:ext cx="8626475" cy="450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6985" indent="-228600" algn="just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5" dirty="0">
                <a:latin typeface="Trebuchet MS"/>
                <a:cs typeface="Trebuchet MS"/>
              </a:rPr>
              <a:t>Kata </a:t>
            </a:r>
            <a:r>
              <a:rPr sz="1800" dirty="0">
                <a:latin typeface="Trebuchet MS"/>
                <a:cs typeface="Trebuchet MS"/>
              </a:rPr>
              <a:t>“</a:t>
            </a:r>
            <a:r>
              <a:rPr sz="1800" dirty="0">
                <a:solidFill>
                  <a:srgbClr val="385622"/>
                </a:solidFill>
                <a:latin typeface="Trebuchet MS"/>
                <a:cs typeface="Trebuchet MS"/>
              </a:rPr>
              <a:t>negara</a:t>
            </a:r>
            <a:r>
              <a:rPr sz="1800" dirty="0">
                <a:latin typeface="Trebuchet MS"/>
                <a:cs typeface="Trebuchet MS"/>
              </a:rPr>
              <a:t>” </a:t>
            </a:r>
            <a:r>
              <a:rPr sz="1800" spc="-5" dirty="0">
                <a:latin typeface="Trebuchet MS"/>
                <a:cs typeface="Trebuchet MS"/>
              </a:rPr>
              <a:t>berasal dari kata </a:t>
            </a:r>
            <a:r>
              <a:rPr sz="1800" i="1" spc="-5" dirty="0">
                <a:solidFill>
                  <a:srgbClr val="FF0000"/>
                </a:solidFill>
                <a:latin typeface="Trebuchet MS"/>
                <a:cs typeface="Trebuchet MS"/>
              </a:rPr>
              <a:t>state </a:t>
            </a:r>
            <a:r>
              <a:rPr sz="1800" spc="-5" dirty="0">
                <a:latin typeface="Trebuchet MS"/>
                <a:cs typeface="Trebuchet MS"/>
              </a:rPr>
              <a:t>(Inggris), </a:t>
            </a:r>
            <a:r>
              <a:rPr sz="1800" i="1" spc="-5" dirty="0">
                <a:solidFill>
                  <a:srgbClr val="FF0000"/>
                </a:solidFill>
                <a:latin typeface="Trebuchet MS"/>
                <a:cs typeface="Trebuchet MS"/>
              </a:rPr>
              <a:t>staat </a:t>
            </a:r>
            <a:r>
              <a:rPr sz="1800" spc="-5" dirty="0">
                <a:latin typeface="Trebuchet MS"/>
                <a:cs typeface="Trebuchet MS"/>
              </a:rPr>
              <a:t>(Belanda), </a:t>
            </a:r>
            <a:r>
              <a:rPr sz="1800" i="1" dirty="0">
                <a:solidFill>
                  <a:srgbClr val="FF0000"/>
                </a:solidFill>
                <a:latin typeface="Trebuchet MS"/>
                <a:cs typeface="Trebuchet MS"/>
              </a:rPr>
              <a:t>etat </a:t>
            </a:r>
            <a:r>
              <a:rPr sz="1800" spc="-15" dirty="0">
                <a:latin typeface="Trebuchet MS"/>
                <a:cs typeface="Trebuchet MS"/>
              </a:rPr>
              <a:t>(Perancis) 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yang berasal dari kata Latin </a:t>
            </a:r>
            <a:r>
              <a:rPr sz="1800" i="1" dirty="0">
                <a:solidFill>
                  <a:srgbClr val="FF0000"/>
                </a:solidFill>
                <a:latin typeface="Trebuchet MS"/>
                <a:cs typeface="Trebuchet MS"/>
              </a:rPr>
              <a:t>status </a:t>
            </a:r>
            <a:r>
              <a:rPr sz="1800" spc="-5" dirty="0">
                <a:latin typeface="Trebuchet MS"/>
                <a:cs typeface="Trebuchet MS"/>
              </a:rPr>
              <a:t>atau </a:t>
            </a:r>
            <a:r>
              <a:rPr sz="1800" i="1" spc="-5" dirty="0">
                <a:solidFill>
                  <a:srgbClr val="FF0000"/>
                </a:solidFill>
                <a:latin typeface="Trebuchet MS"/>
                <a:cs typeface="Trebuchet MS"/>
              </a:rPr>
              <a:t>statum </a:t>
            </a:r>
            <a:r>
              <a:rPr sz="1800" spc="-5" dirty="0">
                <a:latin typeface="Trebuchet MS"/>
                <a:cs typeface="Trebuchet MS"/>
              </a:rPr>
              <a:t>yang artinya keadaan </a:t>
            </a:r>
            <a:r>
              <a:rPr sz="1800" dirty="0">
                <a:latin typeface="Trebuchet MS"/>
                <a:cs typeface="Trebuchet MS"/>
              </a:rPr>
              <a:t>yang </a:t>
            </a:r>
            <a:r>
              <a:rPr sz="1800" spc="-5" dirty="0">
                <a:latin typeface="Trebuchet MS"/>
                <a:cs typeface="Trebuchet MS"/>
              </a:rPr>
              <a:t>tegak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dan tetap atau </a:t>
            </a:r>
            <a:r>
              <a:rPr sz="1800" dirty="0">
                <a:latin typeface="Trebuchet MS"/>
                <a:cs typeface="Trebuchet MS"/>
              </a:rPr>
              <a:t>sesuatu </a:t>
            </a:r>
            <a:r>
              <a:rPr sz="1800" spc="-5" dirty="0">
                <a:latin typeface="Trebuchet MS"/>
                <a:cs typeface="Trebuchet MS"/>
              </a:rPr>
              <a:t>yang memiliki sifat-sifat yang tegak dan tetap. </a:t>
            </a:r>
            <a:r>
              <a:rPr sz="1800" spc="-10" dirty="0">
                <a:latin typeface="Trebuchet MS"/>
                <a:cs typeface="Trebuchet MS"/>
              </a:rPr>
              <a:t>Istilah </a:t>
            </a:r>
            <a:r>
              <a:rPr sz="1800" spc="-5" dirty="0">
                <a:latin typeface="Trebuchet MS"/>
                <a:cs typeface="Trebuchet MS"/>
              </a:rPr>
              <a:t>itu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umumnya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diartikan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sebagai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kedudukan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(</a:t>
            </a:r>
            <a:r>
              <a:rPr sz="1800" i="1" spc="-5" dirty="0">
                <a:latin typeface="Trebuchet MS"/>
                <a:cs typeface="Trebuchet MS"/>
              </a:rPr>
              <a:t>standing, station).</a:t>
            </a:r>
            <a:endParaRPr sz="1800">
              <a:latin typeface="Trebuchet MS"/>
              <a:cs typeface="Trebuchet MS"/>
            </a:endParaRPr>
          </a:p>
          <a:p>
            <a:pPr marL="12700" marR="6985" algn="just">
              <a:lnSpc>
                <a:spcPct val="100000"/>
              </a:lnSpc>
              <a:spcBef>
                <a:spcPts val="994"/>
              </a:spcBef>
            </a:pPr>
            <a:r>
              <a:rPr sz="1800" spc="-5" dirty="0">
                <a:latin typeface="Trebuchet MS"/>
                <a:cs typeface="Trebuchet MS"/>
              </a:rPr>
              <a:t>Misalnya: </a:t>
            </a:r>
            <a:r>
              <a:rPr sz="1800" i="1" spc="-5" dirty="0">
                <a:latin typeface="Trebuchet MS"/>
                <a:cs typeface="Trebuchet MS"/>
              </a:rPr>
              <a:t>status civitatis </a:t>
            </a:r>
            <a:r>
              <a:rPr sz="1800" spc="-5" dirty="0">
                <a:latin typeface="Trebuchet MS"/>
                <a:cs typeface="Trebuchet MS"/>
              </a:rPr>
              <a:t>(kedudukan warganegara), </a:t>
            </a:r>
            <a:r>
              <a:rPr sz="1800" i="1" spc="-5" dirty="0">
                <a:latin typeface="Trebuchet MS"/>
                <a:cs typeface="Trebuchet MS"/>
              </a:rPr>
              <a:t>status republicae </a:t>
            </a:r>
            <a:r>
              <a:rPr sz="1800" dirty="0">
                <a:latin typeface="Trebuchet MS"/>
                <a:cs typeface="Trebuchet MS"/>
              </a:rPr>
              <a:t>( </a:t>
            </a:r>
            <a:r>
              <a:rPr sz="1800" spc="-5" dirty="0">
                <a:latin typeface="Trebuchet MS"/>
                <a:cs typeface="Trebuchet MS"/>
              </a:rPr>
              <a:t>kedudukan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negara).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1725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5" dirty="0">
                <a:latin typeface="Arial MT"/>
                <a:cs typeface="Arial MT"/>
              </a:rPr>
              <a:t>Negara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adalah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suatu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organisasi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kekuasan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dari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sekelompok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atau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beberapa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kelompok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manusia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yang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bersama-sama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mendiami</a:t>
            </a:r>
            <a:r>
              <a:rPr sz="1800" dirty="0">
                <a:latin typeface="Arial MT"/>
                <a:cs typeface="Arial MT"/>
              </a:rPr>
              <a:t> satu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wilayah</a:t>
            </a:r>
            <a:r>
              <a:rPr sz="1800" dirty="0">
                <a:latin typeface="Arial MT"/>
                <a:cs typeface="Arial MT"/>
              </a:rPr>
              <a:t> tertentu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dan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mengakui adanya </a:t>
            </a:r>
            <a:r>
              <a:rPr sz="1800" dirty="0">
                <a:latin typeface="Arial MT"/>
                <a:cs typeface="Arial MT"/>
              </a:rPr>
              <a:t>satu </a:t>
            </a:r>
            <a:r>
              <a:rPr sz="1800" spc="-5" dirty="0">
                <a:latin typeface="Arial MT"/>
                <a:cs typeface="Arial MT"/>
              </a:rPr>
              <a:t>pemerintahan </a:t>
            </a:r>
            <a:r>
              <a:rPr sz="1800" spc="-10" dirty="0">
                <a:latin typeface="Arial MT"/>
                <a:cs typeface="Arial MT"/>
              </a:rPr>
              <a:t>yang </a:t>
            </a:r>
            <a:r>
              <a:rPr sz="1800" spc="-5" dirty="0">
                <a:latin typeface="Arial MT"/>
                <a:cs typeface="Arial MT"/>
              </a:rPr>
              <a:t>mengurus </a:t>
            </a:r>
            <a:r>
              <a:rPr sz="1800" dirty="0">
                <a:latin typeface="Arial MT"/>
                <a:cs typeface="Arial MT"/>
              </a:rPr>
              <a:t>tata tertib serta </a:t>
            </a:r>
            <a:r>
              <a:rPr sz="1800" spc="-5" dirty="0">
                <a:latin typeface="Arial MT"/>
                <a:cs typeface="Arial MT"/>
              </a:rPr>
              <a:t>keselamatan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sekelompok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atau beberapa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kelompok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manusia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tersebut.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Wingdings"/>
              <a:buChar char=""/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"/>
            </a:pPr>
            <a:endParaRPr sz="1650">
              <a:latin typeface="Arial MT"/>
              <a:cs typeface="Arial MT"/>
            </a:endParaRPr>
          </a:p>
          <a:p>
            <a:pPr marL="241300" marR="6985" indent="-228600" algn="just">
              <a:lnSpc>
                <a:spcPts val="2150"/>
              </a:lnSpc>
              <a:buFont typeface="Wingdings"/>
              <a:buChar char=""/>
              <a:tabLst>
                <a:tab pos="241300" algn="l"/>
              </a:tabLst>
            </a:pPr>
            <a:r>
              <a:rPr sz="1800" spc="-5" dirty="0">
                <a:latin typeface="Arial MT"/>
                <a:cs typeface="Arial MT"/>
              </a:rPr>
              <a:t>Negara adalah </a:t>
            </a:r>
            <a:r>
              <a:rPr sz="1800" dirty="0">
                <a:latin typeface="Arial MT"/>
                <a:cs typeface="Arial MT"/>
              </a:rPr>
              <a:t>satu </a:t>
            </a:r>
            <a:r>
              <a:rPr sz="1800" spc="-5" dirty="0">
                <a:latin typeface="Arial MT"/>
                <a:cs typeface="Arial MT"/>
              </a:rPr>
              <a:t>perserikatan </a:t>
            </a:r>
            <a:r>
              <a:rPr sz="1800" spc="-10" dirty="0">
                <a:latin typeface="Arial MT"/>
                <a:cs typeface="Arial MT"/>
              </a:rPr>
              <a:t>yang </a:t>
            </a:r>
            <a:r>
              <a:rPr sz="1800" spc="-5" dirty="0">
                <a:latin typeface="Arial MT"/>
                <a:cs typeface="Arial MT"/>
              </a:rPr>
              <a:t>melaksanakan </a:t>
            </a:r>
            <a:r>
              <a:rPr sz="1800" dirty="0">
                <a:latin typeface="Arial MT"/>
                <a:cs typeface="Arial MT"/>
              </a:rPr>
              <a:t>satu </a:t>
            </a:r>
            <a:r>
              <a:rPr sz="1800" spc="-5" dirty="0">
                <a:latin typeface="Arial MT"/>
                <a:cs typeface="Arial MT"/>
              </a:rPr>
              <a:t>pemerintahan melalui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hukum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yang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mengikat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masyarakat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dengan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kekuasaan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untuk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ketertiban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sosial.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968" y="685241"/>
            <a:ext cx="811275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Pengertian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Negara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menurut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Para</a:t>
            </a:r>
            <a:r>
              <a:rPr b="1" spc="-15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Ahli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968" y="1947798"/>
            <a:ext cx="9093835" cy="452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785" marR="5080" indent="-553720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66420" algn="l"/>
              </a:tabLst>
            </a:pPr>
            <a:r>
              <a:rPr sz="1800" spc="-5" dirty="0">
                <a:latin typeface="Arial MT"/>
                <a:cs typeface="Arial MT"/>
              </a:rPr>
              <a:t>Agustinus,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membedakan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negara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dalam</a:t>
            </a:r>
            <a:r>
              <a:rPr sz="1800" dirty="0">
                <a:latin typeface="Arial MT"/>
                <a:cs typeface="Arial MT"/>
              </a:rPr>
              <a:t> dua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pengertian,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yaitu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i="1" dirty="0">
                <a:latin typeface="Arial"/>
                <a:cs typeface="Arial"/>
              </a:rPr>
              <a:t>civitas</a:t>
            </a:r>
            <a:r>
              <a:rPr sz="1800" i="1" spc="50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dei</a:t>
            </a:r>
            <a:r>
              <a:rPr sz="1800" i="1" spc="49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yang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artinya negara </a:t>
            </a:r>
            <a:r>
              <a:rPr sz="1800" spc="-15" dirty="0">
                <a:latin typeface="Arial MT"/>
                <a:cs typeface="Arial MT"/>
              </a:rPr>
              <a:t>Tuhan,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dan </a:t>
            </a:r>
            <a:r>
              <a:rPr sz="1800" i="1" spc="-5" dirty="0">
                <a:latin typeface="Arial"/>
                <a:cs typeface="Arial"/>
              </a:rPr>
              <a:t>civitas terrena </a:t>
            </a:r>
            <a:r>
              <a:rPr sz="1800" dirty="0">
                <a:latin typeface="Arial MT"/>
                <a:cs typeface="Arial MT"/>
              </a:rPr>
              <a:t>atau </a:t>
            </a:r>
            <a:r>
              <a:rPr sz="1800" i="1" spc="-5" dirty="0">
                <a:latin typeface="Arial"/>
                <a:cs typeface="Arial"/>
              </a:rPr>
              <a:t>civitas diaboli </a:t>
            </a:r>
            <a:r>
              <a:rPr sz="1800" spc="-5" dirty="0">
                <a:latin typeface="Arial MT"/>
                <a:cs typeface="Arial MT"/>
              </a:rPr>
              <a:t>yang </a:t>
            </a:r>
            <a:r>
              <a:rPr sz="1800" dirty="0">
                <a:latin typeface="Arial MT"/>
                <a:cs typeface="Arial MT"/>
              </a:rPr>
              <a:t>artinya </a:t>
            </a:r>
            <a:r>
              <a:rPr sz="1800" spc="-5" dirty="0">
                <a:latin typeface="Arial MT"/>
                <a:cs typeface="Arial MT"/>
              </a:rPr>
              <a:t>negara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duniawi.</a:t>
            </a:r>
            <a:endParaRPr sz="1800">
              <a:latin typeface="Arial MT"/>
              <a:cs typeface="Arial MT"/>
            </a:endParaRPr>
          </a:p>
          <a:p>
            <a:pPr marL="565785" marR="6985" indent="-553720" algn="just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566420" algn="l"/>
              </a:tabLst>
            </a:pPr>
            <a:r>
              <a:rPr sz="1800" spc="-5" dirty="0">
                <a:latin typeface="Trebuchet MS"/>
                <a:cs typeface="Trebuchet MS"/>
              </a:rPr>
              <a:t>Thomas Aquinas mengemukakan, adanya negara </a:t>
            </a:r>
            <a:r>
              <a:rPr sz="1800" dirty="0">
                <a:latin typeface="Trebuchet MS"/>
                <a:cs typeface="Trebuchet MS"/>
              </a:rPr>
              <a:t>di </a:t>
            </a:r>
            <a:r>
              <a:rPr sz="1800" spc="-5" dirty="0">
                <a:latin typeface="Trebuchet MS"/>
                <a:cs typeface="Trebuchet MS"/>
              </a:rPr>
              <a:t>dalam masyarakat</a:t>
            </a:r>
            <a:r>
              <a:rPr sz="1800" spc="5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didorong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oleh dua hal, yaitu manusia sebagai makhluk </a:t>
            </a:r>
            <a:r>
              <a:rPr sz="1800" dirty="0">
                <a:latin typeface="Trebuchet MS"/>
                <a:cs typeface="Trebuchet MS"/>
              </a:rPr>
              <a:t>sosial </a:t>
            </a:r>
            <a:r>
              <a:rPr sz="1800" spc="-5" dirty="0">
                <a:latin typeface="Trebuchet MS"/>
                <a:cs typeface="Trebuchet MS"/>
              </a:rPr>
              <a:t>(</a:t>
            </a:r>
            <a:r>
              <a:rPr sz="1800" i="1" spc="-5" dirty="0">
                <a:latin typeface="Trebuchet MS"/>
                <a:cs typeface="Trebuchet MS"/>
              </a:rPr>
              <a:t>animal social</a:t>
            </a:r>
            <a:r>
              <a:rPr sz="1800" spc="-5" dirty="0">
                <a:latin typeface="Trebuchet MS"/>
                <a:cs typeface="Trebuchet MS"/>
              </a:rPr>
              <a:t>) dan manusia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sebagai makhluk politik (</a:t>
            </a:r>
            <a:r>
              <a:rPr sz="1800" i="1" spc="-5" dirty="0">
                <a:latin typeface="Trebuchet MS"/>
                <a:cs typeface="Trebuchet MS"/>
              </a:rPr>
              <a:t>animal politicum</a:t>
            </a:r>
            <a:r>
              <a:rPr sz="1800" spc="-5" dirty="0">
                <a:latin typeface="Trebuchet MS"/>
                <a:cs typeface="Trebuchet MS"/>
              </a:rPr>
              <a:t>). </a:t>
            </a:r>
            <a:r>
              <a:rPr sz="1800" dirty="0">
                <a:latin typeface="Trebuchet MS"/>
                <a:cs typeface="Trebuchet MS"/>
              </a:rPr>
              <a:t>Negara </a:t>
            </a:r>
            <a:r>
              <a:rPr sz="1800" spc="-5" dirty="0">
                <a:latin typeface="Trebuchet MS"/>
                <a:cs typeface="Trebuchet MS"/>
              </a:rPr>
              <a:t>tidak terbentuk karena dosa,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berbeda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dengan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Agustinus.</a:t>
            </a:r>
            <a:endParaRPr sz="1800">
              <a:latin typeface="Trebuchet MS"/>
              <a:cs typeface="Trebuchet MS"/>
            </a:endParaRPr>
          </a:p>
          <a:p>
            <a:pPr marL="565785" marR="5715" indent="-553720" algn="just">
              <a:lnSpc>
                <a:spcPct val="100000"/>
              </a:lnSpc>
              <a:spcBef>
                <a:spcPts val="1015"/>
              </a:spcBef>
              <a:buAutoNum type="arabicPeriod"/>
              <a:tabLst>
                <a:tab pos="566420" algn="l"/>
              </a:tabLst>
            </a:pPr>
            <a:r>
              <a:rPr sz="1800" spc="-5" dirty="0">
                <a:latin typeface="Trebuchet MS"/>
                <a:cs typeface="Trebuchet MS"/>
              </a:rPr>
              <a:t>Thomas Hobbes, mengatakan bahwa adanya negara itu diperlukan karena negara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merupakan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tempat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berlindung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bagi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individu,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kelompok,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dan</a:t>
            </a:r>
            <a:r>
              <a:rPr sz="1800" dirty="0">
                <a:latin typeface="Trebuchet MS"/>
                <a:cs typeface="Trebuchet MS"/>
              </a:rPr>
              <a:t> masyarakat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yang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lemah dari tindakan individu, kelompok, dan masyarakat, maupun penguasa yang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kuat (otoriter) </a:t>
            </a:r>
            <a:r>
              <a:rPr sz="1800" dirty="0">
                <a:latin typeface="Trebuchet MS"/>
                <a:cs typeface="Trebuchet MS"/>
              </a:rPr>
              <a:t>– </a:t>
            </a:r>
            <a:r>
              <a:rPr sz="1800" spc="-5" dirty="0">
                <a:latin typeface="Trebuchet MS"/>
                <a:cs typeface="Trebuchet MS"/>
              </a:rPr>
              <a:t>karena menurutnya </a:t>
            </a:r>
            <a:r>
              <a:rPr sz="1800" dirty="0">
                <a:latin typeface="Trebuchet MS"/>
                <a:cs typeface="Trebuchet MS"/>
              </a:rPr>
              <a:t>– manusia </a:t>
            </a:r>
            <a:r>
              <a:rPr sz="1800" spc="-5" dirty="0">
                <a:latin typeface="Trebuchet MS"/>
                <a:cs typeface="Trebuchet MS"/>
              </a:rPr>
              <a:t>dengan </a:t>
            </a:r>
            <a:r>
              <a:rPr sz="1800" dirty="0">
                <a:latin typeface="Trebuchet MS"/>
                <a:cs typeface="Trebuchet MS"/>
              </a:rPr>
              <a:t>manusia </a:t>
            </a:r>
            <a:r>
              <a:rPr sz="1800" spc="-5" dirty="0">
                <a:latin typeface="Trebuchet MS"/>
                <a:cs typeface="Trebuchet MS"/>
              </a:rPr>
              <a:t>lainnya memiliki </a:t>
            </a:r>
            <a:r>
              <a:rPr sz="1800" dirty="0">
                <a:latin typeface="Trebuchet MS"/>
                <a:cs typeface="Trebuchet MS"/>
              </a:rPr>
              <a:t> sifat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seperti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serigala</a:t>
            </a:r>
            <a:r>
              <a:rPr sz="1800" spc="-5" dirty="0">
                <a:latin typeface="Trebuchet MS"/>
                <a:cs typeface="Trebuchet MS"/>
              </a:rPr>
              <a:t> (</a:t>
            </a:r>
            <a:r>
              <a:rPr sz="1800" i="1" spc="-5" dirty="0">
                <a:latin typeface="Trebuchet MS"/>
                <a:cs typeface="Trebuchet MS"/>
              </a:rPr>
              <a:t>homo</a:t>
            </a:r>
            <a:r>
              <a:rPr sz="1800" i="1" spc="-10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homini</a:t>
            </a:r>
            <a:r>
              <a:rPr sz="1800" i="1" spc="-15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lupus</a:t>
            </a:r>
            <a:r>
              <a:rPr sz="1800" spc="-5" dirty="0"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  <a:p>
            <a:pPr marL="565785" marR="6985" indent="-553720" algn="just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566420" algn="l"/>
              </a:tabLst>
            </a:pPr>
            <a:r>
              <a:rPr sz="1800" spc="-5" dirty="0">
                <a:latin typeface="Arial MT"/>
                <a:cs typeface="Arial MT"/>
              </a:rPr>
              <a:t>John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Locke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(1632-1704)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i="1" spc="-5" dirty="0">
                <a:latin typeface="Arial"/>
                <a:cs typeface="Arial"/>
              </a:rPr>
              <a:t>dan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Rousseau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i="1" spc="-5" dirty="0">
                <a:latin typeface="Arial"/>
                <a:cs typeface="Arial"/>
              </a:rPr>
              <a:t>(</a:t>
            </a:r>
            <a:r>
              <a:rPr sz="1800" spc="-5" dirty="0">
                <a:latin typeface="Arial MT"/>
                <a:cs typeface="Arial MT"/>
              </a:rPr>
              <a:t>1712-1778),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dalam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buku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i="1" dirty="0">
                <a:latin typeface="Arial"/>
                <a:cs typeface="Arial"/>
              </a:rPr>
              <a:t>Ilmu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Negara </a:t>
            </a:r>
            <a:r>
              <a:rPr sz="1800" i="1" spc="-49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(1993) mengatakan “negara adalah </a:t>
            </a:r>
            <a:r>
              <a:rPr sz="1800" dirty="0">
                <a:latin typeface="Arial MT"/>
                <a:cs typeface="Arial MT"/>
              </a:rPr>
              <a:t>suatu </a:t>
            </a:r>
            <a:r>
              <a:rPr sz="1800" spc="-5" dirty="0">
                <a:latin typeface="Arial MT"/>
                <a:cs typeface="Arial MT"/>
              </a:rPr>
              <a:t>badan atau organisasi hasil dari pada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perjanjian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masyarakat”.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968" y="685241"/>
            <a:ext cx="811275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Pengertian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Negara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menurut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Para</a:t>
            </a:r>
            <a:r>
              <a:rPr b="1" spc="-15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Ahli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968" y="1702435"/>
            <a:ext cx="8968105" cy="4675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105"/>
              </a:spcBef>
              <a:buAutoNum type="arabicPeriod" startAt="4"/>
              <a:tabLst>
                <a:tab pos="374015" algn="l"/>
              </a:tabLst>
            </a:pPr>
            <a:r>
              <a:rPr sz="2000" spc="-5" dirty="0">
                <a:latin typeface="Arial MT"/>
                <a:cs typeface="Arial MT"/>
              </a:rPr>
              <a:t>Aristoteles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(384-322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SM),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merumuskan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negara</a:t>
            </a:r>
            <a:r>
              <a:rPr sz="2000" dirty="0">
                <a:latin typeface="Arial MT"/>
                <a:cs typeface="Arial MT"/>
              </a:rPr>
              <a:t> dalam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bukunya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Politic</a:t>
            </a:r>
            <a:r>
              <a:rPr sz="2000" dirty="0">
                <a:latin typeface="Arial MT"/>
                <a:cs typeface="Arial MT"/>
              </a:rPr>
              <a:t>a,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sebagai </a:t>
            </a:r>
            <a:r>
              <a:rPr sz="2000" spc="-5" dirty="0">
                <a:latin typeface="Arial MT"/>
                <a:cs typeface="Arial MT"/>
              </a:rPr>
              <a:t>negara polis, </a:t>
            </a:r>
            <a:r>
              <a:rPr sz="2000" dirty="0">
                <a:latin typeface="Arial MT"/>
                <a:cs typeface="Arial MT"/>
              </a:rPr>
              <a:t>karena negara </a:t>
            </a:r>
            <a:r>
              <a:rPr sz="2000" spc="-5" dirty="0">
                <a:latin typeface="Arial MT"/>
                <a:cs typeface="Arial MT"/>
              </a:rPr>
              <a:t>masih </a:t>
            </a:r>
            <a:r>
              <a:rPr sz="2000" dirty="0">
                <a:latin typeface="Arial MT"/>
                <a:cs typeface="Arial MT"/>
              </a:rPr>
              <a:t>berada dalam </a:t>
            </a:r>
            <a:r>
              <a:rPr sz="2000" spc="-5" dirty="0">
                <a:latin typeface="Arial MT"/>
                <a:cs typeface="Arial MT"/>
              </a:rPr>
              <a:t>suatu </a:t>
            </a:r>
            <a:r>
              <a:rPr sz="2000" dirty="0">
                <a:latin typeface="Arial MT"/>
                <a:cs typeface="Arial MT"/>
              </a:rPr>
              <a:t>wilayah yang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kecil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sehingga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warga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negara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dapat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diikutsertakan</a:t>
            </a:r>
            <a:r>
              <a:rPr sz="2000" dirty="0">
                <a:latin typeface="Arial MT"/>
                <a:cs typeface="Arial MT"/>
              </a:rPr>
              <a:t> dalam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musyawarah </a:t>
            </a:r>
            <a:r>
              <a:rPr sz="2000" dirty="0">
                <a:latin typeface="Arial MT"/>
                <a:cs typeface="Arial MT"/>
              </a:rPr>
              <a:t> (ecclesia).</a:t>
            </a:r>
            <a:endParaRPr sz="200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  <a:spcBef>
                <a:spcPts val="994"/>
              </a:spcBef>
              <a:buAutoNum type="arabicPeriod" startAt="4"/>
              <a:tabLst>
                <a:tab pos="422909" algn="l"/>
              </a:tabLst>
            </a:pPr>
            <a:r>
              <a:rPr sz="2000" dirty="0">
                <a:latin typeface="Arial MT"/>
                <a:cs typeface="Arial MT"/>
              </a:rPr>
              <a:t>Nicollo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Machiavelli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(1469-1527)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merumuskan</a:t>
            </a:r>
            <a:r>
              <a:rPr sz="2000" dirty="0">
                <a:latin typeface="Arial MT"/>
                <a:cs typeface="Arial MT"/>
              </a:rPr>
              <a:t> negara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sebagai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negara </a:t>
            </a:r>
            <a:r>
              <a:rPr sz="2000" dirty="0">
                <a:latin typeface="Arial MT"/>
                <a:cs typeface="Arial MT"/>
              </a:rPr>
              <a:t> kekuasaan, </a:t>
            </a:r>
            <a:r>
              <a:rPr sz="2000" spc="-5" dirty="0">
                <a:latin typeface="Arial MT"/>
                <a:cs typeface="Arial MT"/>
              </a:rPr>
              <a:t>dalam bukunya </a:t>
            </a:r>
            <a:r>
              <a:rPr sz="2000" i="1" spc="-5" dirty="0">
                <a:latin typeface="Arial"/>
                <a:cs typeface="Arial"/>
              </a:rPr>
              <a:t>Il </a:t>
            </a:r>
            <a:r>
              <a:rPr sz="2000" i="1" dirty="0">
                <a:latin typeface="Arial"/>
                <a:cs typeface="Arial"/>
              </a:rPr>
              <a:t>Principle</a:t>
            </a:r>
            <a:r>
              <a:rPr sz="2000" dirty="0">
                <a:latin typeface="Arial MT"/>
                <a:cs typeface="Arial MT"/>
              </a:rPr>
              <a:t>. </a:t>
            </a:r>
            <a:r>
              <a:rPr sz="2000" spc="-5" dirty="0">
                <a:latin typeface="Arial MT"/>
                <a:cs typeface="Arial MT"/>
              </a:rPr>
              <a:t>Ia </a:t>
            </a:r>
            <a:r>
              <a:rPr sz="2000" dirty="0">
                <a:latin typeface="Arial MT"/>
                <a:cs typeface="Arial MT"/>
              </a:rPr>
              <a:t>terkenal karena ajarannya </a:t>
            </a:r>
            <a:r>
              <a:rPr sz="2000" spc="-5" dirty="0">
                <a:latin typeface="Arial MT"/>
                <a:cs typeface="Arial MT"/>
              </a:rPr>
              <a:t>tentang </a:t>
            </a:r>
            <a:r>
              <a:rPr sz="2000" dirty="0">
                <a:latin typeface="Arial MT"/>
                <a:cs typeface="Arial MT"/>
              </a:rPr>
              <a:t> tujuan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yang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dapat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menghalalkan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segala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cara.</a:t>
            </a:r>
            <a:endParaRPr sz="200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  <a:spcBef>
                <a:spcPts val="1000"/>
              </a:spcBef>
              <a:buAutoNum type="arabicPeriod" startAt="4"/>
              <a:tabLst>
                <a:tab pos="365125" algn="l"/>
              </a:tabLst>
            </a:pPr>
            <a:r>
              <a:rPr sz="2000" spc="-5" dirty="0">
                <a:latin typeface="Trebuchet MS"/>
                <a:cs typeface="Trebuchet MS"/>
              </a:rPr>
              <a:t>Calvin </a:t>
            </a:r>
            <a:r>
              <a:rPr sz="2000" spc="-10" dirty="0">
                <a:latin typeface="Trebuchet MS"/>
                <a:cs typeface="Trebuchet MS"/>
              </a:rPr>
              <a:t>menganut </a:t>
            </a:r>
            <a:r>
              <a:rPr sz="2000" spc="-5" dirty="0">
                <a:latin typeface="Trebuchet MS"/>
                <a:cs typeface="Trebuchet MS"/>
              </a:rPr>
              <a:t>pandangan klasik ada "dua kerajaan", </a:t>
            </a:r>
            <a:r>
              <a:rPr sz="2000" spc="-10" dirty="0">
                <a:latin typeface="Trebuchet MS"/>
                <a:cs typeface="Trebuchet MS"/>
              </a:rPr>
              <a:t>yakni </a:t>
            </a:r>
            <a:r>
              <a:rPr sz="2000" spc="-5" dirty="0">
                <a:latin typeface="Trebuchet MS"/>
                <a:cs typeface="Trebuchet MS"/>
              </a:rPr>
              <a:t>disebutnya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dengan Gereja dan Negara, </a:t>
            </a:r>
            <a:r>
              <a:rPr sz="2000" dirty="0">
                <a:latin typeface="Trebuchet MS"/>
                <a:cs typeface="Trebuchet MS"/>
              </a:rPr>
              <a:t>sama-sama </a:t>
            </a:r>
            <a:r>
              <a:rPr sz="2000" spc="-5" dirty="0">
                <a:latin typeface="Trebuchet MS"/>
                <a:cs typeface="Trebuchet MS"/>
              </a:rPr>
              <a:t>ditetapkan </a:t>
            </a:r>
            <a:r>
              <a:rPr sz="2000" dirty="0">
                <a:latin typeface="Trebuchet MS"/>
                <a:cs typeface="Trebuchet MS"/>
              </a:rPr>
              <a:t>oleh </a:t>
            </a:r>
            <a:r>
              <a:rPr sz="2000" spc="-5" dirty="0">
                <a:latin typeface="Trebuchet MS"/>
                <a:cs typeface="Trebuchet MS"/>
              </a:rPr>
              <a:t>Allah dan tidak ada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subordinasi oleh satu terhadap yang </a:t>
            </a:r>
            <a:r>
              <a:rPr sz="2000" spc="-10" dirty="0">
                <a:latin typeface="Trebuchet MS"/>
                <a:cs typeface="Trebuchet MS"/>
              </a:rPr>
              <a:t>lain </a:t>
            </a:r>
            <a:r>
              <a:rPr sz="2000" spc="-5" dirty="0">
                <a:latin typeface="Trebuchet MS"/>
                <a:cs typeface="Trebuchet MS"/>
              </a:rPr>
              <a:t>serta tidak ada </a:t>
            </a:r>
            <a:r>
              <a:rPr sz="2000" spc="-10" dirty="0">
                <a:latin typeface="Trebuchet MS"/>
                <a:cs typeface="Trebuchet MS"/>
              </a:rPr>
              <a:t>kendali </a:t>
            </a:r>
            <a:r>
              <a:rPr sz="2000" spc="-5" dirty="0">
                <a:latin typeface="Trebuchet MS"/>
                <a:cs typeface="Trebuchet MS"/>
              </a:rPr>
              <a:t>dari pihak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yang satu terhadap yang lainnya. </a:t>
            </a:r>
            <a:r>
              <a:rPr sz="2000" spc="-15" dirty="0">
                <a:latin typeface="Trebuchet MS"/>
                <a:cs typeface="Trebuchet MS"/>
              </a:rPr>
              <a:t>Keduanya</a:t>
            </a:r>
            <a:r>
              <a:rPr sz="2000" spc="57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memiliki otoritas yang koordinat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di bawah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otoritas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Allah.</a:t>
            </a:r>
            <a:endParaRPr sz="2000">
              <a:latin typeface="Trebuchet MS"/>
              <a:cs typeface="Trebuchet MS"/>
            </a:endParaRPr>
          </a:p>
          <a:p>
            <a:pPr marL="12700" marR="6350" algn="just">
              <a:lnSpc>
                <a:spcPct val="100000"/>
              </a:lnSpc>
              <a:spcBef>
                <a:spcPts val="1010"/>
              </a:spcBef>
              <a:buAutoNum type="arabicPeriod" startAt="4"/>
              <a:tabLst>
                <a:tab pos="320675" algn="l"/>
              </a:tabLst>
            </a:pPr>
            <a:r>
              <a:rPr sz="2000" spc="-5" dirty="0">
                <a:latin typeface="Trebuchet MS"/>
                <a:cs typeface="Trebuchet MS"/>
              </a:rPr>
              <a:t>Abraham </a:t>
            </a:r>
            <a:r>
              <a:rPr sz="2000" spc="-55" dirty="0">
                <a:latin typeface="Trebuchet MS"/>
                <a:cs typeface="Trebuchet MS"/>
              </a:rPr>
              <a:t>Kuyper, </a:t>
            </a:r>
            <a:r>
              <a:rPr sz="2000" spc="-5" dirty="0">
                <a:latin typeface="Trebuchet MS"/>
                <a:cs typeface="Trebuchet MS"/>
              </a:rPr>
              <a:t>negara harus ada sebagai alat </a:t>
            </a:r>
            <a:r>
              <a:rPr sz="2000" spc="-10" dirty="0">
                <a:latin typeface="Trebuchet MS"/>
                <a:cs typeface="Trebuchet MS"/>
              </a:rPr>
              <a:t>anugerah </a:t>
            </a:r>
            <a:r>
              <a:rPr sz="2000" spc="-5" dirty="0">
                <a:latin typeface="Trebuchet MS"/>
                <a:cs typeface="Trebuchet MS"/>
              </a:rPr>
              <a:t>umum </a:t>
            </a:r>
            <a:r>
              <a:rPr sz="2000" spc="-55" dirty="0">
                <a:latin typeface="Trebuchet MS"/>
                <a:cs typeface="Trebuchet MS"/>
              </a:rPr>
              <a:t>Tuhan </a:t>
            </a:r>
            <a:r>
              <a:rPr sz="2000" spc="-5" dirty="0">
                <a:latin typeface="Trebuchet MS"/>
                <a:cs typeface="Trebuchet MS"/>
              </a:rPr>
              <a:t>agar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tidak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terjadi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neraka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di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bumi,</a:t>
            </a:r>
            <a:r>
              <a:rPr sz="2000" spc="-5" dirty="0">
                <a:latin typeface="Trebuchet MS"/>
                <a:cs typeface="Trebuchet MS"/>
              </a:rPr>
              <a:t> karena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manusia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sudah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jatuh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dalam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dosa.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968" y="685241"/>
            <a:ext cx="71139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0" dirty="0">
                <a:latin typeface="Arial"/>
                <a:cs typeface="Arial"/>
              </a:rPr>
              <a:t>Teori-Teori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spc="-25" dirty="0">
                <a:latin typeface="Arial"/>
                <a:cs typeface="Arial"/>
              </a:rPr>
              <a:t>Terbentuknya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Negara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968" y="1438147"/>
            <a:ext cx="8942070" cy="4728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Proses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terjadinya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negara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secara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teoritis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Arial MT"/>
              <a:cs typeface="Arial MT"/>
            </a:endParaRPr>
          </a:p>
          <a:p>
            <a:pPr marL="646430" indent="-634365" algn="just">
              <a:lnSpc>
                <a:spcPct val="100000"/>
              </a:lnSpc>
              <a:buAutoNum type="alphaUcPeriod"/>
              <a:tabLst>
                <a:tab pos="647065" algn="l"/>
              </a:tabLst>
            </a:pPr>
            <a:r>
              <a:rPr sz="2000" b="1" spc="-30" dirty="0">
                <a:latin typeface="Arial"/>
                <a:cs typeface="Arial"/>
              </a:rPr>
              <a:t>Teori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Klasik</a:t>
            </a:r>
            <a:endParaRPr sz="2000">
              <a:latin typeface="Arial"/>
              <a:cs typeface="Arial"/>
            </a:endParaRPr>
          </a:p>
          <a:p>
            <a:pPr marL="646430" lvl="1" indent="-634365" algn="just">
              <a:lnSpc>
                <a:spcPct val="100000"/>
              </a:lnSpc>
              <a:spcBef>
                <a:spcPts val="905"/>
              </a:spcBef>
              <a:buAutoNum type="arabicPeriod"/>
              <a:tabLst>
                <a:tab pos="647065" algn="l"/>
              </a:tabLst>
            </a:pPr>
            <a:r>
              <a:rPr sz="1900" spc="-45" dirty="0">
                <a:latin typeface="Arial MT"/>
                <a:cs typeface="Arial MT"/>
              </a:rPr>
              <a:t>Teori</a:t>
            </a:r>
            <a:r>
              <a:rPr sz="1900" spc="-5" dirty="0">
                <a:latin typeface="Arial MT"/>
                <a:cs typeface="Arial MT"/>
              </a:rPr>
              <a:t> Kenyataan:</a:t>
            </a:r>
            <a:endParaRPr sz="1900">
              <a:latin typeface="Arial MT"/>
              <a:cs typeface="Arial MT"/>
            </a:endParaRPr>
          </a:p>
          <a:p>
            <a:pPr marL="646430" marR="5080" algn="just">
              <a:lnSpc>
                <a:spcPct val="100000"/>
              </a:lnSpc>
              <a:spcBef>
                <a:spcPts val="994"/>
              </a:spcBef>
            </a:pPr>
            <a:r>
              <a:rPr sz="1900" dirty="0">
                <a:latin typeface="Arial MT"/>
                <a:cs typeface="Arial MT"/>
              </a:rPr>
              <a:t>timbulnya suatu negara </a:t>
            </a:r>
            <a:r>
              <a:rPr sz="1900" spc="-5" dirty="0">
                <a:latin typeface="Arial MT"/>
                <a:cs typeface="Arial MT"/>
              </a:rPr>
              <a:t>itu </a:t>
            </a:r>
            <a:r>
              <a:rPr sz="1900" dirty="0">
                <a:latin typeface="Arial MT"/>
                <a:cs typeface="Arial MT"/>
              </a:rPr>
              <a:t>adalah soal kenyataan. Jadi </a:t>
            </a:r>
            <a:r>
              <a:rPr sz="1900" spc="-5" dirty="0">
                <a:latin typeface="Arial MT"/>
                <a:cs typeface="Arial MT"/>
              </a:rPr>
              <a:t>faktanya </a:t>
            </a:r>
            <a:r>
              <a:rPr sz="1900" dirty="0">
                <a:latin typeface="Arial MT"/>
                <a:cs typeface="Arial MT"/>
              </a:rPr>
              <a:t>negara </a:t>
            </a:r>
            <a:r>
              <a:rPr sz="1900" spc="-5" dirty="0">
                <a:latin typeface="Arial MT"/>
                <a:cs typeface="Arial MT"/>
              </a:rPr>
              <a:t>itu 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ada.</a:t>
            </a: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100">
              <a:latin typeface="Arial MT"/>
              <a:cs typeface="Arial MT"/>
            </a:endParaRPr>
          </a:p>
          <a:p>
            <a:pPr marL="646430" lvl="1" indent="-634365" algn="just">
              <a:lnSpc>
                <a:spcPct val="100000"/>
              </a:lnSpc>
              <a:spcBef>
                <a:spcPts val="1875"/>
              </a:spcBef>
              <a:buAutoNum type="arabicPeriod" startAt="2"/>
              <a:tabLst>
                <a:tab pos="647065" algn="l"/>
              </a:tabLst>
            </a:pPr>
            <a:r>
              <a:rPr sz="1900" spc="-45" dirty="0">
                <a:latin typeface="Arial MT"/>
                <a:cs typeface="Arial MT"/>
              </a:rPr>
              <a:t>Teori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Hukum</a:t>
            </a:r>
            <a:r>
              <a:rPr sz="1900" spc="-1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Alam:</a:t>
            </a:r>
            <a:endParaRPr sz="1900">
              <a:latin typeface="Arial MT"/>
              <a:cs typeface="Arial MT"/>
            </a:endParaRPr>
          </a:p>
          <a:p>
            <a:pPr marL="646430" marR="5080" algn="just">
              <a:lnSpc>
                <a:spcPct val="100000"/>
              </a:lnSpc>
              <a:spcBef>
                <a:spcPts val="994"/>
              </a:spcBef>
            </a:pPr>
            <a:r>
              <a:rPr sz="1900" spc="-5" dirty="0">
                <a:latin typeface="Arial MT"/>
                <a:cs typeface="Arial MT"/>
              </a:rPr>
              <a:t>Plato </a:t>
            </a:r>
            <a:r>
              <a:rPr sz="1900" dirty="0">
                <a:latin typeface="Arial MT"/>
                <a:cs typeface="Arial MT"/>
              </a:rPr>
              <a:t>dan Aristoteles pada </a:t>
            </a:r>
            <a:r>
              <a:rPr sz="1900" spc="-5" dirty="0">
                <a:latin typeface="Arial MT"/>
                <a:cs typeface="Arial MT"/>
              </a:rPr>
              <a:t>masa itu </a:t>
            </a:r>
            <a:r>
              <a:rPr sz="1900" dirty="0">
                <a:latin typeface="Arial MT"/>
                <a:cs typeface="Arial MT"/>
              </a:rPr>
              <a:t>memikirkan tentang </a:t>
            </a:r>
            <a:r>
              <a:rPr sz="1900" spc="-5" dirty="0">
                <a:latin typeface="Arial MT"/>
                <a:cs typeface="Arial MT"/>
              </a:rPr>
              <a:t>proses </a:t>
            </a:r>
            <a:r>
              <a:rPr sz="1900" dirty="0">
                <a:latin typeface="Arial MT"/>
                <a:cs typeface="Arial MT"/>
              </a:rPr>
              <a:t>terjadinya 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negara sebagai suatu yang alamiah, menurut </a:t>
            </a:r>
            <a:r>
              <a:rPr sz="1900" spc="-5" dirty="0">
                <a:latin typeface="Arial MT"/>
                <a:cs typeface="Arial MT"/>
              </a:rPr>
              <a:t>hukum </a:t>
            </a:r>
            <a:r>
              <a:rPr sz="1900" dirty="0">
                <a:latin typeface="Arial MT"/>
                <a:cs typeface="Arial MT"/>
              </a:rPr>
              <a:t>alam;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mulai dari </a:t>
            </a:r>
            <a:r>
              <a:rPr sz="1900" spc="-20" dirty="0">
                <a:latin typeface="Arial MT"/>
                <a:cs typeface="Arial MT"/>
              </a:rPr>
              <a:t>lahir, </a:t>
            </a:r>
            <a:r>
              <a:rPr sz="1900" spc="-1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berkembang, mencapai puncaknya, layu, dan akhirnya </a:t>
            </a:r>
            <a:r>
              <a:rPr sz="1900" spc="-5" dirty="0">
                <a:latin typeface="Arial MT"/>
                <a:cs typeface="Arial MT"/>
              </a:rPr>
              <a:t>mati. </a:t>
            </a:r>
            <a:r>
              <a:rPr sz="1900" dirty="0">
                <a:latin typeface="Arial MT"/>
                <a:cs typeface="Arial MT"/>
              </a:rPr>
              <a:t>Negara terjadi 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secara</a:t>
            </a:r>
            <a:r>
              <a:rPr sz="1900" dirty="0">
                <a:latin typeface="Arial MT"/>
                <a:cs typeface="Arial MT"/>
              </a:rPr>
              <a:t> alamiah,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bersumber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dari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manusia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sebagai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makhluk</a:t>
            </a:r>
            <a:r>
              <a:rPr sz="1900" dirty="0">
                <a:latin typeface="Arial MT"/>
                <a:cs typeface="Arial MT"/>
              </a:rPr>
              <a:t> sosial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yang 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memiliki kecenderungan berkumpul dan </a:t>
            </a:r>
            <a:r>
              <a:rPr sz="1900" spc="-5" dirty="0">
                <a:latin typeface="Arial MT"/>
                <a:cs typeface="Arial MT"/>
              </a:rPr>
              <a:t>saling </a:t>
            </a:r>
            <a:r>
              <a:rPr sz="1900" dirty="0">
                <a:latin typeface="Arial MT"/>
                <a:cs typeface="Arial MT"/>
              </a:rPr>
              <a:t>berhubungan untuk mencapai </a:t>
            </a:r>
            <a:r>
              <a:rPr sz="1900" spc="-5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kebutuhan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hidupnya.</a:t>
            </a:r>
            <a:endParaRPr sz="1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968" y="685241"/>
            <a:ext cx="66503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Teori-Teori</a:t>
            </a:r>
            <a:r>
              <a:rPr spc="-100" dirty="0"/>
              <a:t> </a:t>
            </a:r>
            <a:r>
              <a:rPr spc="-35" dirty="0"/>
              <a:t>Terbentuknya</a:t>
            </a:r>
            <a:r>
              <a:rPr spc="-25" dirty="0"/>
              <a:t> </a:t>
            </a:r>
            <a:r>
              <a:rPr dirty="0"/>
              <a:t>Negara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968" y="1812215"/>
            <a:ext cx="9412605" cy="428434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646430" indent="-634365" algn="just">
              <a:lnSpc>
                <a:spcPct val="100000"/>
              </a:lnSpc>
              <a:spcBef>
                <a:spcPts val="840"/>
              </a:spcBef>
              <a:buAutoNum type="arabicPeriod" startAt="3"/>
              <a:tabLst>
                <a:tab pos="647065" algn="l"/>
              </a:tabLst>
            </a:pPr>
            <a:r>
              <a:rPr sz="2200" spc="-50" dirty="0">
                <a:latin typeface="Arial MT"/>
                <a:cs typeface="Arial MT"/>
              </a:rPr>
              <a:t>Teori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Ketuhanan:</a:t>
            </a:r>
            <a:endParaRPr sz="2200">
              <a:latin typeface="Arial MT"/>
              <a:cs typeface="Arial MT"/>
            </a:endParaRPr>
          </a:p>
          <a:p>
            <a:pPr marL="646430" marR="5080" algn="just">
              <a:lnSpc>
                <a:spcPct val="90000"/>
              </a:lnSpc>
              <a:spcBef>
                <a:spcPts val="1010"/>
              </a:spcBef>
            </a:pPr>
            <a:r>
              <a:rPr sz="2200" spc="-5" dirty="0">
                <a:latin typeface="Arial MT"/>
                <a:cs typeface="Arial MT"/>
              </a:rPr>
              <a:t>timbulnya </a:t>
            </a:r>
            <a:r>
              <a:rPr sz="2200" dirty="0">
                <a:latin typeface="Arial MT"/>
                <a:cs typeface="Arial MT"/>
              </a:rPr>
              <a:t>negara karena </a:t>
            </a:r>
            <a:r>
              <a:rPr sz="2200" spc="-5" dirty="0">
                <a:latin typeface="Arial MT"/>
                <a:cs typeface="Arial MT"/>
              </a:rPr>
              <a:t>kehendak </a:t>
            </a:r>
            <a:r>
              <a:rPr sz="2200" spc="-15" dirty="0">
                <a:latin typeface="Arial MT"/>
                <a:cs typeface="Arial MT"/>
              </a:rPr>
              <a:t>Tuhan, </a:t>
            </a:r>
            <a:r>
              <a:rPr sz="2200" dirty="0">
                <a:latin typeface="Arial MT"/>
                <a:cs typeface="Arial MT"/>
              </a:rPr>
              <a:t>didasari </a:t>
            </a:r>
            <a:r>
              <a:rPr sz="2200" spc="-5" dirty="0">
                <a:latin typeface="Arial MT"/>
                <a:cs typeface="Arial MT"/>
              </a:rPr>
              <a:t>oleh kepercyaan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bahwa </a:t>
            </a:r>
            <a:r>
              <a:rPr sz="2200" dirty="0">
                <a:latin typeface="Arial MT"/>
                <a:cs typeface="Arial MT"/>
              </a:rPr>
              <a:t>segala </a:t>
            </a:r>
            <a:r>
              <a:rPr sz="2200" spc="-5" dirty="0">
                <a:latin typeface="Arial MT"/>
                <a:cs typeface="Arial MT"/>
              </a:rPr>
              <a:t>sesuatu berasala dari </a:t>
            </a:r>
            <a:r>
              <a:rPr sz="2200" spc="-20" dirty="0">
                <a:latin typeface="Arial MT"/>
                <a:cs typeface="Arial MT"/>
              </a:rPr>
              <a:t>Tuhan </a:t>
            </a:r>
            <a:r>
              <a:rPr sz="2200" spc="-5" dirty="0">
                <a:latin typeface="Arial MT"/>
                <a:cs typeface="Arial MT"/>
              </a:rPr>
              <a:t>dan terjadi atas kehendak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Tuhan,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atas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berkat</a:t>
            </a:r>
            <a:r>
              <a:rPr sz="2200" dirty="0">
                <a:latin typeface="Arial MT"/>
                <a:cs typeface="Arial MT"/>
              </a:rPr>
              <a:t> rahmat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Allah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“</a:t>
            </a:r>
            <a:r>
              <a:rPr sz="2200" i="1" spc="-5" dirty="0">
                <a:latin typeface="Arial"/>
                <a:cs typeface="Arial"/>
              </a:rPr>
              <a:t>by</a:t>
            </a:r>
            <a:r>
              <a:rPr sz="2200" i="1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the</a:t>
            </a:r>
            <a:r>
              <a:rPr sz="2200" i="1" dirty="0">
                <a:latin typeface="Arial"/>
                <a:cs typeface="Arial"/>
              </a:rPr>
              <a:t> grace</a:t>
            </a:r>
            <a:r>
              <a:rPr sz="2200" i="1" spc="5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of</a:t>
            </a:r>
            <a:r>
              <a:rPr sz="2200" i="1" dirty="0">
                <a:latin typeface="Arial"/>
                <a:cs typeface="Arial"/>
              </a:rPr>
              <a:t> God…”</a:t>
            </a:r>
            <a:r>
              <a:rPr sz="2200" i="1" spc="5" dirty="0">
                <a:latin typeface="Arial"/>
                <a:cs typeface="Arial"/>
              </a:rPr>
              <a:t> </a:t>
            </a:r>
            <a:r>
              <a:rPr sz="2200" spc="-20" dirty="0">
                <a:latin typeface="Arial MT"/>
                <a:cs typeface="Arial MT"/>
              </a:rPr>
              <a:t>Tuhan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memiliki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kekuasaan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mutlak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</a:t>
            </a:r>
            <a:r>
              <a:rPr sz="2200" dirty="0">
                <a:latin typeface="Arial MT"/>
                <a:cs typeface="Arial MT"/>
              </a:rPr>
              <a:t> dunia.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Negara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dianggap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sebagai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penjelmaan</a:t>
            </a:r>
            <a:r>
              <a:rPr sz="2200" dirty="0">
                <a:latin typeface="Arial MT"/>
                <a:cs typeface="Arial MT"/>
              </a:rPr>
              <a:t> kekuasaan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dari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Tuhan.</a:t>
            </a:r>
            <a:r>
              <a:rPr sz="2200" spc="585" dirty="0">
                <a:latin typeface="Arial MT"/>
                <a:cs typeface="Arial MT"/>
              </a:rPr>
              <a:t> </a:t>
            </a:r>
            <a:r>
              <a:rPr sz="2200" spc="-50" dirty="0">
                <a:latin typeface="Arial MT"/>
                <a:cs typeface="Arial MT"/>
              </a:rPr>
              <a:t>Tokoh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penganjur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teori</a:t>
            </a:r>
            <a:r>
              <a:rPr sz="2200" dirty="0">
                <a:latin typeface="Arial MT"/>
                <a:cs typeface="Arial MT"/>
              </a:rPr>
              <a:t> ini: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Frederich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Julius</a:t>
            </a:r>
            <a:r>
              <a:rPr sz="2200" dirty="0">
                <a:latin typeface="Arial MT"/>
                <a:cs typeface="Arial MT"/>
              </a:rPr>
              <a:t> stahl,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Thomas</a:t>
            </a:r>
            <a:r>
              <a:rPr sz="2200" spc="-9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Aquinas,</a:t>
            </a:r>
            <a:r>
              <a:rPr sz="2200" spc="-1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Agustinus.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50">
              <a:latin typeface="Arial MT"/>
              <a:cs typeface="Arial MT"/>
            </a:endParaRPr>
          </a:p>
          <a:p>
            <a:pPr marL="646430" indent="-634365" algn="just">
              <a:lnSpc>
                <a:spcPct val="100000"/>
              </a:lnSpc>
              <a:buAutoNum type="arabicPeriod" startAt="4"/>
              <a:tabLst>
                <a:tab pos="647065" algn="l"/>
              </a:tabLst>
            </a:pPr>
            <a:r>
              <a:rPr sz="2200" spc="-50" dirty="0">
                <a:latin typeface="Arial MT"/>
                <a:cs typeface="Arial MT"/>
              </a:rPr>
              <a:t>Teori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Perjanjian:</a:t>
            </a:r>
            <a:endParaRPr sz="2200">
              <a:latin typeface="Arial MT"/>
              <a:cs typeface="Arial MT"/>
            </a:endParaRPr>
          </a:p>
          <a:p>
            <a:pPr marL="646430" marR="6350" algn="just">
              <a:lnSpc>
                <a:spcPts val="2380"/>
              </a:lnSpc>
              <a:spcBef>
                <a:spcPts val="1040"/>
              </a:spcBef>
            </a:pPr>
            <a:r>
              <a:rPr sz="2200" spc="-5" dirty="0">
                <a:latin typeface="Arial MT"/>
                <a:cs typeface="Arial MT"/>
              </a:rPr>
              <a:t>negara </a:t>
            </a:r>
            <a:r>
              <a:rPr sz="2200" dirty="0">
                <a:latin typeface="Arial MT"/>
                <a:cs typeface="Arial MT"/>
              </a:rPr>
              <a:t>timbul </a:t>
            </a:r>
            <a:r>
              <a:rPr sz="2200" spc="-5" dirty="0">
                <a:latin typeface="Arial MT"/>
                <a:cs typeface="Arial MT"/>
              </a:rPr>
              <a:t>karena </a:t>
            </a:r>
            <a:r>
              <a:rPr sz="2200" dirty="0">
                <a:latin typeface="Arial MT"/>
                <a:cs typeface="Arial MT"/>
              </a:rPr>
              <a:t>perjanjian </a:t>
            </a:r>
            <a:r>
              <a:rPr sz="2200" spc="-5" dirty="0">
                <a:latin typeface="Arial MT"/>
                <a:cs typeface="Arial MT"/>
              </a:rPr>
              <a:t>yang diadakan antara </a:t>
            </a:r>
            <a:r>
              <a:rPr sz="2200" dirty="0">
                <a:latin typeface="Arial MT"/>
                <a:cs typeface="Arial MT"/>
              </a:rPr>
              <a:t>orang-orang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agar kepentingan bersama dapat </a:t>
            </a:r>
            <a:r>
              <a:rPr sz="2200" dirty="0">
                <a:latin typeface="Arial MT"/>
                <a:cs typeface="Arial MT"/>
              </a:rPr>
              <a:t>terpelihara dan </a:t>
            </a:r>
            <a:r>
              <a:rPr sz="2200" spc="-5" dirty="0">
                <a:latin typeface="Arial MT"/>
                <a:cs typeface="Arial MT"/>
              </a:rPr>
              <a:t>terjamin, agar tidak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terjadi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i="1" spc="-10" dirty="0">
                <a:latin typeface="Arial"/>
                <a:cs typeface="Arial"/>
              </a:rPr>
              <a:t>homo</a:t>
            </a:r>
            <a:r>
              <a:rPr sz="2200" i="1" spc="25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homini</a:t>
            </a:r>
            <a:r>
              <a:rPr sz="2200" i="1" spc="3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lupus,</a:t>
            </a:r>
            <a:r>
              <a:rPr sz="2200" i="1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menurut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Thomas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Hobbes.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968" y="685241"/>
            <a:ext cx="66503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Teori-Teori</a:t>
            </a:r>
            <a:r>
              <a:rPr spc="-100" dirty="0"/>
              <a:t> </a:t>
            </a:r>
            <a:r>
              <a:rPr spc="-35" dirty="0"/>
              <a:t>Terbentuknya</a:t>
            </a:r>
            <a:r>
              <a:rPr spc="-25" dirty="0"/>
              <a:t> </a:t>
            </a:r>
            <a:r>
              <a:rPr dirty="0"/>
              <a:t>Negara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968" y="1767049"/>
            <a:ext cx="9399270" cy="3736340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700" b="1" spc="-45" dirty="0">
                <a:latin typeface="Arial"/>
                <a:cs typeface="Arial"/>
              </a:rPr>
              <a:t>Teori</a:t>
            </a:r>
            <a:r>
              <a:rPr sz="2700" b="1" spc="-25" dirty="0">
                <a:latin typeface="Arial"/>
                <a:cs typeface="Arial"/>
              </a:rPr>
              <a:t> </a:t>
            </a:r>
            <a:r>
              <a:rPr sz="2700" b="1" spc="-5" dirty="0">
                <a:latin typeface="Arial"/>
                <a:cs typeface="Arial"/>
              </a:rPr>
              <a:t>Modern</a:t>
            </a:r>
            <a:endParaRPr sz="2700">
              <a:latin typeface="Arial"/>
              <a:cs typeface="Arial"/>
            </a:endParaRPr>
          </a:p>
          <a:p>
            <a:pPr marL="646430" marR="12065" algn="just">
              <a:lnSpc>
                <a:spcPct val="100000"/>
              </a:lnSpc>
              <a:spcBef>
                <a:spcPts val="1015"/>
              </a:spcBef>
            </a:pPr>
            <a:r>
              <a:rPr sz="2000" dirty="0">
                <a:latin typeface="Arial MT"/>
                <a:cs typeface="Arial MT"/>
              </a:rPr>
              <a:t>Negara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terbentuk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bukan</a:t>
            </a:r>
            <a:r>
              <a:rPr sz="2000" dirty="0">
                <a:latin typeface="Arial MT"/>
                <a:cs typeface="Arial MT"/>
              </a:rPr>
              <a:t> saja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disebabkan</a:t>
            </a:r>
            <a:r>
              <a:rPr sz="2000" dirty="0">
                <a:latin typeface="Arial MT"/>
                <a:cs typeface="Arial MT"/>
              </a:rPr>
              <a:t> oleh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teori-teori</a:t>
            </a:r>
            <a:r>
              <a:rPr sz="2000" dirty="0">
                <a:latin typeface="Arial MT"/>
                <a:cs typeface="Arial MT"/>
              </a:rPr>
              <a:t> sebagaimana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disebutkan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</a:t>
            </a:r>
            <a:r>
              <a:rPr sz="2000" dirty="0">
                <a:latin typeface="Arial MT"/>
                <a:cs typeface="Arial MT"/>
              </a:rPr>
              <a:t> atas.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Negara-negara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didunia</a:t>
            </a:r>
            <a:r>
              <a:rPr sz="2000" dirty="0">
                <a:latin typeface="Arial MT"/>
                <a:cs typeface="Arial MT"/>
              </a:rPr>
              <a:t> ini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terbentuk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melalui</a:t>
            </a:r>
            <a:r>
              <a:rPr sz="2000" dirty="0">
                <a:latin typeface="Arial MT"/>
                <a:cs typeface="Arial MT"/>
              </a:rPr>
              <a:t> sebuah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proses.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Proses</a:t>
            </a:r>
            <a:r>
              <a:rPr sz="2000" dirty="0">
                <a:latin typeface="Arial MT"/>
                <a:cs typeface="Arial MT"/>
              </a:rPr>
              <a:t> itu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antara</a:t>
            </a:r>
            <a:r>
              <a:rPr sz="2000" dirty="0">
                <a:latin typeface="Arial MT"/>
                <a:cs typeface="Arial MT"/>
              </a:rPr>
              <a:t> lain: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penaklukan,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fusi,</a:t>
            </a:r>
            <a:r>
              <a:rPr sz="2000" dirty="0">
                <a:latin typeface="Arial MT"/>
                <a:cs typeface="Arial MT"/>
              </a:rPr>
              <a:t> pemecahan, pemisahan,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revolusi,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pemberian,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pendudukan.</a:t>
            </a:r>
            <a:endParaRPr sz="2000">
              <a:latin typeface="Arial MT"/>
              <a:cs typeface="Arial MT"/>
            </a:endParaRPr>
          </a:p>
          <a:p>
            <a:pPr marL="646430" marR="5080" indent="-634365" algn="just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647065" algn="l"/>
              </a:tabLst>
            </a:pPr>
            <a:r>
              <a:rPr sz="2000" dirty="0">
                <a:latin typeface="Arial MT"/>
                <a:cs typeface="Arial MT"/>
              </a:rPr>
              <a:t>Penaklukan </a:t>
            </a:r>
            <a:r>
              <a:rPr sz="2000" spc="-5" dirty="0">
                <a:latin typeface="Arial MT"/>
                <a:cs typeface="Arial MT"/>
              </a:rPr>
              <a:t>atau </a:t>
            </a:r>
            <a:r>
              <a:rPr sz="2000" i="1" spc="-5" dirty="0">
                <a:latin typeface="Arial"/>
                <a:cs typeface="Arial"/>
              </a:rPr>
              <a:t>occupatie, </a:t>
            </a:r>
            <a:r>
              <a:rPr sz="2000" dirty="0">
                <a:latin typeface="Arial MT"/>
                <a:cs typeface="Arial MT"/>
              </a:rPr>
              <a:t>adalah adanya suatu </a:t>
            </a:r>
            <a:r>
              <a:rPr sz="2000" spc="-5" dirty="0">
                <a:latin typeface="Arial MT"/>
                <a:cs typeface="Arial MT"/>
              </a:rPr>
              <a:t>daerah </a:t>
            </a:r>
            <a:r>
              <a:rPr sz="2000" dirty="0">
                <a:latin typeface="Arial MT"/>
                <a:cs typeface="Arial MT"/>
              </a:rPr>
              <a:t>yang </a:t>
            </a:r>
            <a:r>
              <a:rPr sz="2000" spc="-5" dirty="0">
                <a:latin typeface="Arial MT"/>
                <a:cs typeface="Arial MT"/>
              </a:rPr>
              <a:t>tidak ‘bertuan’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tapi </a:t>
            </a:r>
            <a:r>
              <a:rPr sz="2000" spc="-5" dirty="0">
                <a:latin typeface="Arial MT"/>
                <a:cs typeface="Arial MT"/>
              </a:rPr>
              <a:t>sudah </a:t>
            </a:r>
            <a:r>
              <a:rPr sz="2000" spc="-10" dirty="0">
                <a:latin typeface="Arial MT"/>
                <a:cs typeface="Arial MT"/>
              </a:rPr>
              <a:t>ada </a:t>
            </a:r>
            <a:r>
              <a:rPr sz="2000" spc="-5" dirty="0">
                <a:latin typeface="Arial MT"/>
                <a:cs typeface="Arial MT"/>
              </a:rPr>
              <a:t>kumpulan masyarakat </a:t>
            </a:r>
            <a:r>
              <a:rPr sz="2000" spc="-10" dirty="0">
                <a:latin typeface="Arial MT"/>
                <a:cs typeface="Arial MT"/>
              </a:rPr>
              <a:t>di </a:t>
            </a:r>
            <a:r>
              <a:rPr sz="2000" dirty="0">
                <a:latin typeface="Arial MT"/>
                <a:cs typeface="Arial MT"/>
              </a:rPr>
              <a:t>wilayah itu, diambil alih </a:t>
            </a:r>
            <a:r>
              <a:rPr sz="2000" spc="-5" dirty="0">
                <a:latin typeface="Arial MT"/>
                <a:cs typeface="Arial MT"/>
              </a:rPr>
              <a:t>dan </a:t>
            </a:r>
            <a:r>
              <a:rPr sz="2000" dirty="0">
                <a:latin typeface="Arial MT"/>
                <a:cs typeface="Arial MT"/>
              </a:rPr>
              <a:t>didirikan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negara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wilayah itu.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Misal: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negara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Liberia.</a:t>
            </a:r>
            <a:endParaRPr sz="2000">
              <a:latin typeface="Arial MT"/>
              <a:cs typeface="Arial MT"/>
            </a:endParaRPr>
          </a:p>
          <a:p>
            <a:pPr marL="646430" indent="-634365" algn="just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647065" algn="l"/>
              </a:tabLst>
            </a:pPr>
            <a:r>
              <a:rPr sz="2000" dirty="0">
                <a:latin typeface="Arial MT"/>
                <a:cs typeface="Arial MT"/>
              </a:rPr>
              <a:t>Fusi</a:t>
            </a:r>
            <a:r>
              <a:rPr sz="2000" spc="4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atau</a:t>
            </a:r>
            <a:r>
              <a:rPr sz="2000" spc="4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peleburan</a:t>
            </a:r>
            <a:r>
              <a:rPr sz="2000" spc="434" dirty="0">
                <a:latin typeface="Arial MT"/>
                <a:cs typeface="Arial MT"/>
              </a:rPr>
              <a:t> </a:t>
            </a:r>
            <a:r>
              <a:rPr sz="2000" i="1" spc="-5" dirty="0">
                <a:latin typeface="Arial"/>
                <a:cs typeface="Arial"/>
              </a:rPr>
              <a:t>fusion,</a:t>
            </a:r>
            <a:r>
              <a:rPr sz="2000" i="1" spc="434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adalah</a:t>
            </a:r>
            <a:r>
              <a:rPr sz="2000" spc="434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adanya</a:t>
            </a:r>
            <a:r>
              <a:rPr sz="2000" spc="4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penggabungan</a:t>
            </a:r>
            <a:r>
              <a:rPr sz="2000" spc="434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dua</a:t>
            </a:r>
            <a:r>
              <a:rPr sz="2000" spc="4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atau</a:t>
            </a:r>
            <a:r>
              <a:rPr sz="2000" spc="4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lebih</a:t>
            </a:r>
            <a:endParaRPr sz="2000">
              <a:latin typeface="Arial MT"/>
              <a:cs typeface="Arial MT"/>
            </a:endParaRPr>
          </a:p>
          <a:p>
            <a:pPr marL="646430" algn="just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negara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menjadi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negara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baru.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Misal: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Jerman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Barat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Jerman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-30" dirty="0">
                <a:latin typeface="Arial MT"/>
                <a:cs typeface="Arial MT"/>
              </a:rPr>
              <a:t>Timur.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1507</Words>
  <Application>Microsoft Office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MT</vt:lpstr>
      <vt:lpstr>Calibri</vt:lpstr>
      <vt:lpstr>Times New Roman</vt:lpstr>
      <vt:lpstr>Trebuchet MS</vt:lpstr>
      <vt:lpstr>Wingdings</vt:lpstr>
      <vt:lpstr>Office Theme</vt:lpstr>
      <vt:lpstr>PowerPoint Presentation</vt:lpstr>
      <vt:lpstr>NEGARA</vt:lpstr>
      <vt:lpstr>Pengantar</vt:lpstr>
      <vt:lpstr>Pengertian Negara</vt:lpstr>
      <vt:lpstr>Pengertian Negara menurut Para Ahli</vt:lpstr>
      <vt:lpstr>Pengertian Negara menurut Para Ahli</vt:lpstr>
      <vt:lpstr>Teori-Teori Terbentuknya Negara</vt:lpstr>
      <vt:lpstr>Teori-Teori Terbentuknya Negara</vt:lpstr>
      <vt:lpstr>Teori-Teori Terbentuknya Negara</vt:lpstr>
      <vt:lpstr>Teori-Teori Terbentuknya Negara</vt:lpstr>
      <vt:lpstr>Teori-Teori Terbentuknya Negara</vt:lpstr>
      <vt:lpstr>Bentuk-Bentuk Negara</vt:lpstr>
      <vt:lpstr>Proses Pembentukan Bangsa Indonesia dan Negara  Republik Indonesia</vt:lpstr>
      <vt:lpstr>Proses Pembentukan Bangsa Indonesia dan  Negara Republik Indonesia</vt:lpstr>
      <vt:lpstr>Tugas dan Tanggung Jawab Negara dalam  Pandangan Kristen</vt:lpstr>
      <vt:lpstr>Buku Acuan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Anita Suhendro</dc:creator>
  <cp:lastModifiedBy>Elisabeth Simanjuntak</cp:lastModifiedBy>
  <cp:revision>1</cp:revision>
  <dcterms:created xsi:type="dcterms:W3CDTF">2024-01-16T06:00:37Z</dcterms:created>
  <dcterms:modified xsi:type="dcterms:W3CDTF">2024-01-16T06:13:30Z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2019-08-09T00:00:00Z</vt:filetime>
  </property>
  <property fmtid="{D5CDD505-2E9C-101B-9397-08002B2CF9AE}" pid="3" name="Creator">
    <vt:lpwstr>Microsoft® PowerPoint® untuk Office 365</vt:lpwstr>
  </property>
  <property fmtid="{D5CDD505-2E9C-101B-9397-08002B2CF9AE}" pid="4" name="LastSaved">
    <vt:filetime>2024-01-16T00:00:00Z</vt:filetime>
  </property>
</Properties>
</file>