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Figtree"/>
      <p:regular r:id="rId56"/>
      <p:bold r:id="rId57"/>
      <p:italic r:id="rId58"/>
      <p:boldItalic r:id="rId59"/>
    </p:embeddedFont>
    <p:embeddedFont>
      <p:font typeface="Figtree ExtraBold"/>
      <p:bold r:id="rId60"/>
      <p:boldItalic r:id="rId61"/>
    </p:embeddedFont>
    <p:embeddedFont>
      <p:font typeface="Montserrat"/>
      <p:regular r:id="rId62"/>
      <p:bold r:id="rId63"/>
      <p:italic r:id="rId64"/>
      <p:boldItalic r:id="rId65"/>
    </p:embeddedFont>
    <p:embeddedFont>
      <p:font typeface="Arvo"/>
      <p:regular r:id="rId66"/>
      <p:bold r:id="rId67"/>
      <p:italic r:id="rId68"/>
      <p:boldItalic r:id="rId69"/>
    </p:embeddedFont>
    <p:embeddedFont>
      <p:font typeface="Albert Sans Light"/>
      <p:regular r:id="rId70"/>
      <p:bold r:id="rId71"/>
      <p:italic r:id="rId72"/>
      <p:boldItalic r:id="rId73"/>
    </p:embeddedFont>
    <p:embeddedFont>
      <p:font typeface="Bodoni"/>
      <p:regular r:id="rId74"/>
      <p:bold r:id="rId75"/>
      <p:italic r:id="rId76"/>
      <p:boldItalic r:id="rId77"/>
    </p:embeddedFont>
    <p:embeddedFont>
      <p:font typeface="Albert San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  <p:ext uri="GoogleSlidesCustomDataVersion2">
      <go:slidesCustomData xmlns:go="http://customooxmlschemas.google.com/" r:id="rId82" roundtripDataSignature="AMtx7mgFPvyvPPHM0gKClsTwnY1Nq2D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AlbertSans-italic.fntdata"/><Relationship Id="rId82" Type="http://customschemas.google.com/relationships/presentationmetadata" Target="metadata"/><Relationship Id="rId81" Type="http://schemas.openxmlformats.org/officeDocument/2006/relationships/font" Target="fonts/Alber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AlbertSansLight-boldItalic.fntdata"/><Relationship Id="rId72" Type="http://schemas.openxmlformats.org/officeDocument/2006/relationships/font" Target="fonts/AlbertSansLight-italic.fntdata"/><Relationship Id="rId31" Type="http://schemas.openxmlformats.org/officeDocument/2006/relationships/slide" Target="slides/slide26.xml"/><Relationship Id="rId75" Type="http://schemas.openxmlformats.org/officeDocument/2006/relationships/font" Target="fonts/Bodoni-bold.fntdata"/><Relationship Id="rId30" Type="http://schemas.openxmlformats.org/officeDocument/2006/relationships/slide" Target="slides/slide25.xml"/><Relationship Id="rId74" Type="http://schemas.openxmlformats.org/officeDocument/2006/relationships/font" Target="fonts/Bodoni-regular.fntdata"/><Relationship Id="rId33" Type="http://schemas.openxmlformats.org/officeDocument/2006/relationships/slide" Target="slides/slide28.xml"/><Relationship Id="rId77" Type="http://schemas.openxmlformats.org/officeDocument/2006/relationships/font" Target="fonts/Bodoni-boldItalic.fntdata"/><Relationship Id="rId32" Type="http://schemas.openxmlformats.org/officeDocument/2006/relationships/slide" Target="slides/slide27.xml"/><Relationship Id="rId76" Type="http://schemas.openxmlformats.org/officeDocument/2006/relationships/font" Target="fonts/Bodoni-italic.fntdata"/><Relationship Id="rId35" Type="http://schemas.openxmlformats.org/officeDocument/2006/relationships/slide" Target="slides/slide30.xml"/><Relationship Id="rId79" Type="http://schemas.openxmlformats.org/officeDocument/2006/relationships/font" Target="fonts/AlbertSans-bold.fntdata"/><Relationship Id="rId34" Type="http://schemas.openxmlformats.org/officeDocument/2006/relationships/slide" Target="slides/slide29.xml"/><Relationship Id="rId78" Type="http://schemas.openxmlformats.org/officeDocument/2006/relationships/font" Target="fonts/AlbertSans-regular.fntdata"/><Relationship Id="rId71" Type="http://schemas.openxmlformats.org/officeDocument/2006/relationships/font" Target="fonts/AlbertSansLight-bold.fntdata"/><Relationship Id="rId70" Type="http://schemas.openxmlformats.org/officeDocument/2006/relationships/font" Target="fonts/AlbertSans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regular.fntdata"/><Relationship Id="rId61" Type="http://schemas.openxmlformats.org/officeDocument/2006/relationships/font" Target="fonts/FigtreeExtraBold-boldItalic.fntdata"/><Relationship Id="rId20" Type="http://schemas.openxmlformats.org/officeDocument/2006/relationships/slide" Target="slides/slide15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7.xml"/><Relationship Id="rId66" Type="http://schemas.openxmlformats.org/officeDocument/2006/relationships/font" Target="fonts/Arvo-regular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68" Type="http://schemas.openxmlformats.org/officeDocument/2006/relationships/font" Target="fonts/Arvo-italic.fntdata"/><Relationship Id="rId23" Type="http://schemas.openxmlformats.org/officeDocument/2006/relationships/slide" Target="slides/slide18.xml"/><Relationship Id="rId67" Type="http://schemas.openxmlformats.org/officeDocument/2006/relationships/font" Target="fonts/Arvo-bold.fntdata"/><Relationship Id="rId60" Type="http://schemas.openxmlformats.org/officeDocument/2006/relationships/font" Target="fonts/FigtreeExtra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rv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Figtree-bold.fntdata"/><Relationship Id="rId12" Type="http://schemas.openxmlformats.org/officeDocument/2006/relationships/slide" Target="slides/slide7.xml"/><Relationship Id="rId56" Type="http://schemas.openxmlformats.org/officeDocument/2006/relationships/font" Target="fonts/Figtree-regular.fntdata"/><Relationship Id="rId15" Type="http://schemas.openxmlformats.org/officeDocument/2006/relationships/slide" Target="slides/slide10.xml"/><Relationship Id="rId59" Type="http://schemas.openxmlformats.org/officeDocument/2006/relationships/font" Target="fonts/Figtree-boldItalic.fntdata"/><Relationship Id="rId14" Type="http://schemas.openxmlformats.org/officeDocument/2006/relationships/slide" Target="slides/slide9.xml"/><Relationship Id="rId58" Type="http://schemas.openxmlformats.org/officeDocument/2006/relationships/font" Target="fonts/Figtre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ale.flexiple.com/illustrations/" TargetMode="External"/><Relationship Id="rId3" Type="http://schemas.openxmlformats.org/officeDocument/2006/relationships/hyperlink" Target="https://pixabay.com/photos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105e33cad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f105e33cad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Cover Dark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Gambar vector bisa didownload di: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https://scale.flexiple.com/illustrations/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Jika ingin foto free royalty bisa download di: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https://pixabay.com/photos/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940d156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8940d156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cf0248a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fcf0248a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940d156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8940d156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cf0248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fcf0248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940d1561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8940d1561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940d1561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8940d1561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940d1561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8940d1561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940d1561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8940d1561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8940d156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8940d156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105e33cad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f105e33cad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940d156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28940d156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940d1561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8940d1561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940d1561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8940d1561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940d1561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8940d1561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8940d1561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8940d1561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940d1561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28940d1561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40d1561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8940d1561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940d1561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28940d1561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40d1561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8940d1561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8940d1561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8940d1561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9e6b1ca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69e6b1ca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8940d1561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8940d1561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40d1561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8940d1561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8940d1561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8940d1561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8940d1561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8940d1561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40d1561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28940d1561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8940d1561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8940d1561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8940d1561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8940d1561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8940d1561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8940d1561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8940d1561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28940d1561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940d1561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28940d1561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11ed3f275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11ed3f275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8940d156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8940d156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8940d1561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28940d1561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8940d1561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28940d1561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8940d1561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28940d1561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40d1561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28940d1561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8940d1561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g28940d1561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8940d1561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28940d1561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8940d1561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28940d1561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cf0248a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fcf0248a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8834be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38834be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cf0248a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fcf0248a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6982851867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2698285186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940d15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8940d15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940d156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8940d156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940d156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8940d156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940d156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8940d156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82851867_2_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1" name="Google Shape;11;g26982851867_2_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12" name="Google Shape;12;g26982851867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1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1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1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42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42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81" name="Google Shape;81;p42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42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83" name="Google Shape;83;p42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42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2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2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42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42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4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5" name="Google Shape;95;p4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04317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49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00" name="Google Shape;100;p49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4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4" name="Google Shape;104;p54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8" name="Google Shape;108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9" name="Google Shape;109;p5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6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56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 txBox="1"/>
          <p:nvPr>
            <p:ph idx="1" type="subTitle"/>
          </p:nvPr>
        </p:nvSpPr>
        <p:spPr>
          <a:xfrm>
            <a:off x="46751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15" name="Google Shape;115;p56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5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57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57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57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57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57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8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8" name="Google Shape;128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58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58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8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58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58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58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35" name="Google Shape;135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9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59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59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59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59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59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5" name="Google Shape;145;p59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47" name="Google Shape;147;p5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5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5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59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59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59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59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59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" name="Google Shape;16;p50"/>
          <p:cNvSpPr txBox="1"/>
          <p:nvPr>
            <p:ph type="title"/>
          </p:nvPr>
        </p:nvSpPr>
        <p:spPr>
          <a:xfrm>
            <a:off x="783525" y="697700"/>
            <a:ext cx="761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2400"/>
              <a:buFont typeface="Figtree"/>
              <a:buNone/>
              <a:defRPr>
                <a:solidFill>
                  <a:srgbClr val="043170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0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1" name="Google Shape;161;p60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1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61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2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63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3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7" name="Google Shape;177;p63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78" name="Google Shape;178;p63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4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182" name="Google Shape;182;p64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3" name="Google Shape;183;p64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84" name="Google Shape;184;p64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64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5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6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66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6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105e33cad_0_1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b="1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" name="Google Shape;19;g2f105e33cad_0_1464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None/>
              <a:defRPr sz="14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2f105e33cad_0_1464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g2f105e33cad_0_1464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1400">
                <a:solidFill>
                  <a:srgbClr val="FFFFFF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22" name="Google Shape;22;g2f105e33cad_0_1464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g2f105e33cad_0_1464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1400">
                <a:solidFill>
                  <a:srgbClr val="FFFFFF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24" name="Google Shape;24;g2f105e33cad_0_1464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g2f105e33cad_0_1464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1400">
                <a:solidFill>
                  <a:srgbClr val="FFFFFF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g2f105e33cad_0_1464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g2f105e33cad_0_1464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1400">
                <a:solidFill>
                  <a:srgbClr val="FFFFFF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g2f105e33cad_0_1464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g2f105e33cad_0_1464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1400">
                <a:solidFill>
                  <a:srgbClr val="FFFFFF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g2f105e33cad_0_1464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190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 b="1" sz="28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g2f105e33cad_0_1464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32" name="Google Shape;32;g2f105e33cad_0_1464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33" name="Google Shape;33;g2f105e33cad_0_1464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34" name="Google Shape;34;g2f105e33cad_0_1464"/>
          <p:cNvSpPr txBox="1"/>
          <p:nvPr>
            <p:ph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35" name="Google Shape;35;g2f105e33cad_0_1464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36" name="Google Shape;36;g2f105e33cad_0_1464"/>
          <p:cNvSpPr txBox="1"/>
          <p:nvPr>
            <p:ph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b="0"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170"/>
              </a:buClr>
              <a:buSzPts val="3000"/>
              <a:buFont typeface="Figtree ExtraBold"/>
              <a:buNone/>
              <a:defRPr sz="3000">
                <a:solidFill>
                  <a:srgbClr val="043170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52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2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2">
            <a:alphaModFix/>
          </a:blip>
          <a:srcRect b="9336" l="4454" r="4444" t="6847"/>
          <a:stretch/>
        </p:blipFill>
        <p:spPr>
          <a:xfrm>
            <a:off x="406950" y="352200"/>
            <a:ext cx="8330102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4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4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4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4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4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48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1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○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■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●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○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■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●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○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lbert Sans Light"/>
              <a:buChar char="■"/>
              <a:defRPr b="0" i="0" sz="10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f105e33cad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f105e33cad_0_898"/>
          <p:cNvSpPr txBox="1"/>
          <p:nvPr/>
        </p:nvSpPr>
        <p:spPr>
          <a:xfrm>
            <a:off x="579850" y="490850"/>
            <a:ext cx="4584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ADVANCED NATIVE MOBILE PROGRAMMING (1604C062)</a:t>
            </a:r>
            <a:endParaRPr b="1" sz="18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0" name="Google Shape;200;g2f105e33cad_0_898"/>
          <p:cNvSpPr txBox="1"/>
          <p:nvPr/>
        </p:nvSpPr>
        <p:spPr>
          <a:xfrm>
            <a:off x="579850" y="3954725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WEEK 0</a:t>
            </a:r>
            <a:r>
              <a:rPr b="1" lang="es"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b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1" name="Google Shape;201;g2f105e33cad_0_898"/>
          <p:cNvSpPr txBox="1"/>
          <p:nvPr/>
        </p:nvSpPr>
        <p:spPr>
          <a:xfrm>
            <a:off x="579850" y="1301750"/>
            <a:ext cx="436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38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Navigation part 2</a:t>
            </a:r>
            <a:endParaRPr b="1" i="0" sz="3800" u="none" cap="none" strike="noStrike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02" name="Google Shape;202;g2f105e33cad_0_898"/>
          <p:cNvPicPr preferRelativeResize="0"/>
          <p:nvPr/>
        </p:nvPicPr>
        <p:blipFill rotWithShape="1">
          <a:blip r:embed="rId4">
            <a:alphaModFix/>
          </a:blip>
          <a:srcRect b="0" l="11137" r="11408" t="0"/>
          <a:stretch/>
        </p:blipFill>
        <p:spPr>
          <a:xfrm>
            <a:off x="4474725" y="807275"/>
            <a:ext cx="4360200" cy="42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f105e33cad_0_8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2637" y="186723"/>
            <a:ext cx="882586" cy="3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f105e33cad_0_8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9525" y="87850"/>
            <a:ext cx="1412557" cy="5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f105e33cad_0_89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940d1561d_0_74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popUpToInclusive attributes will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each stack object until it reaches the destination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Fragment A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3" name="Google Shape;333;g28940d1561d_0_74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Using PopUpToInclusive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334" name="Google Shape;334;g28940d1561d_0_7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" name="Google Shape;335;g28940d1561d_0_74"/>
          <p:cNvSpPr/>
          <p:nvPr/>
        </p:nvSpPr>
        <p:spPr>
          <a:xfrm>
            <a:off x="2876325" y="2133500"/>
            <a:ext cx="1970700" cy="2756400"/>
          </a:xfrm>
          <a:prstGeom prst="rect">
            <a:avLst/>
          </a:prstGeom>
          <a:noFill/>
          <a:ln cap="flat" cmpd="sng" w="28575">
            <a:solidFill>
              <a:srgbClr val="001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8940d1561d_0_74"/>
          <p:cNvSpPr txBox="1"/>
          <p:nvPr/>
        </p:nvSpPr>
        <p:spPr>
          <a:xfrm>
            <a:off x="3032200" y="432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A</a:t>
            </a:r>
            <a:endParaRPr strike="sngStrike"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g28940d1561d_0_74"/>
          <p:cNvSpPr txBox="1"/>
          <p:nvPr/>
        </p:nvSpPr>
        <p:spPr>
          <a:xfrm>
            <a:off x="3026775" y="3939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B</a:t>
            </a:r>
            <a:endParaRPr strike="sngStrike"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28940d1561d_0_74"/>
          <p:cNvSpPr txBox="1"/>
          <p:nvPr/>
        </p:nvSpPr>
        <p:spPr>
          <a:xfrm>
            <a:off x="3026775" y="35080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C</a:t>
            </a:r>
            <a:endParaRPr strike="sngStrike"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28940d1561d_0_74"/>
          <p:cNvSpPr txBox="1"/>
          <p:nvPr/>
        </p:nvSpPr>
        <p:spPr>
          <a:xfrm>
            <a:off x="5726375" y="2924100"/>
            <a:ext cx="2921100" cy="16932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Fragment A is also popped out of the backstack. Android will create a new instance of Fragment A. This is useful if you need to get latest data to fragment A (from server maybe?)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40" name="Google Shape;340;g28940d1561d_0_74"/>
          <p:cNvSpPr txBox="1"/>
          <p:nvPr/>
        </p:nvSpPr>
        <p:spPr>
          <a:xfrm>
            <a:off x="591225" y="22647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Fragment C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1" name="Google Shape;341;g28940d1561d_0_74"/>
          <p:cNvCxnSpPr>
            <a:stCxn id="338" idx="1"/>
            <a:endCxn id="340" idx="3"/>
          </p:cNvCxnSpPr>
          <p:nvPr/>
        </p:nvCxnSpPr>
        <p:spPr>
          <a:xfrm rot="10800000">
            <a:off x="2260875" y="2480550"/>
            <a:ext cx="765900" cy="12432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g28940d1561d_0_74"/>
          <p:cNvSpPr txBox="1"/>
          <p:nvPr/>
        </p:nvSpPr>
        <p:spPr>
          <a:xfrm>
            <a:off x="327175" y="31706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Fragment B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g28940d1561d_0_74"/>
          <p:cNvCxnSpPr>
            <a:stCxn id="337" idx="1"/>
            <a:endCxn id="342" idx="3"/>
          </p:cNvCxnSpPr>
          <p:nvPr/>
        </p:nvCxnSpPr>
        <p:spPr>
          <a:xfrm rot="10800000">
            <a:off x="1996875" y="3386250"/>
            <a:ext cx="1029900" cy="7689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g28940d1561d_0_74"/>
          <p:cNvSpPr txBox="1"/>
          <p:nvPr/>
        </p:nvSpPr>
        <p:spPr>
          <a:xfrm>
            <a:off x="274925" y="4215875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Fragment A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5" name="Google Shape;345;g28940d1561d_0_74"/>
          <p:cNvCxnSpPr>
            <a:endCxn id="344" idx="3"/>
          </p:cNvCxnSpPr>
          <p:nvPr/>
        </p:nvCxnSpPr>
        <p:spPr>
          <a:xfrm rot="10800000">
            <a:off x="1944725" y="4431575"/>
            <a:ext cx="1206000" cy="16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7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 txBox="1"/>
          <p:nvPr>
            <p:ph idx="4294967295" type="body"/>
          </p:nvPr>
        </p:nvSpPr>
        <p:spPr>
          <a:xfrm>
            <a:off x="538625" y="1828725"/>
            <a:ext cx="43680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your navigation graph.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Click the action arrow from the GameFragment to the MainFragment.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the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popUpTo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attribute to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mainFragment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2" name="Google Shape;352;p7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Lets Try It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725" y="1801467"/>
            <a:ext cx="3416700" cy="14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7"/>
          <p:cNvSpPr txBox="1"/>
          <p:nvPr/>
        </p:nvSpPr>
        <p:spPr>
          <a:xfrm>
            <a:off x="4981725" y="3422900"/>
            <a:ext cx="3416700" cy="1046700"/>
          </a:xfrm>
          <a:prstGeom prst="rect">
            <a:avLst/>
          </a:prstGeom>
          <a:solidFill>
            <a:srgbClr val="FFC66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if you finished your homework last week, you can use arrow from the </a:t>
            </a:r>
            <a:r>
              <a:rPr b="1" lang="e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ResultFragment </a:t>
            </a:r>
            <a:r>
              <a:rPr lang="e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 the main fragment.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cf0248a33_0_35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</a:rPr>
              <a:t>Bottom Bar</a:t>
            </a:r>
            <a:br>
              <a:rPr lang="es" sz="4000">
                <a:solidFill>
                  <a:schemeClr val="lt1"/>
                </a:solidFill>
              </a:rPr>
            </a:br>
            <a:r>
              <a:rPr b="0" lang="es" sz="14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With navigation component</a:t>
            </a:r>
            <a:endParaRPr b="0" sz="14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1" name="Google Shape;361;g2fcf0248a33_0_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2" name="Google Shape;362;g2fcf0248a33_0_3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28940d1561d_0_101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8940d1561d_0_101"/>
          <p:cNvSpPr txBox="1"/>
          <p:nvPr>
            <p:ph idx="4294967295" type="body"/>
          </p:nvPr>
        </p:nvSpPr>
        <p:spPr>
          <a:xfrm>
            <a:off x="538625" y="1828725"/>
            <a:ext cx="48660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the previous Native course, you needed at least three components: a ViewPager, Bottom Navigation Bar, and Kotlin code to manually handle the navigation.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Now, let's try to replicate this using the Jetpack Navigation library.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9" name="Google Shape;369;g28940d1561d_0_101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Bottom Bar Navigation</a:t>
            </a:r>
            <a:endParaRPr sz="3200"/>
          </a:p>
        </p:txBody>
      </p:sp>
      <p:sp>
        <p:nvSpPr>
          <p:cNvPr id="370" name="Google Shape;370;g28940d1561d_0_10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71" name="Google Shape;371;g28940d1561d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9576" y="298088"/>
            <a:ext cx="2616050" cy="4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cf0248a33_0_0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First we need three icons for bottom bar navigation.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Right click on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 &gt; new &gt; Vector assets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then create three icons: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7" name="Google Shape;377;g2fcf0248a33_0_0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Bottom Bar With Nav Component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378" name="Google Shape;378;g2fcf0248a33_0_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79" name="Google Shape;379;g2fcf0248a33_0_0"/>
          <p:cNvPicPr preferRelativeResize="0"/>
          <p:nvPr/>
        </p:nvPicPr>
        <p:blipFill rotWithShape="1">
          <a:blip r:embed="rId3">
            <a:alphaModFix/>
          </a:blip>
          <a:srcRect b="2894" l="0" r="0" t="91484"/>
          <a:stretch/>
        </p:blipFill>
        <p:spPr>
          <a:xfrm>
            <a:off x="1419825" y="3534599"/>
            <a:ext cx="5775925" cy="540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g2fcf0248a33_0_0"/>
          <p:cNvSpPr txBox="1"/>
          <p:nvPr/>
        </p:nvSpPr>
        <p:spPr>
          <a:xfrm>
            <a:off x="1545000" y="26377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g2fcf0248a33_0_0"/>
          <p:cNvSpPr txBox="1"/>
          <p:nvPr/>
        </p:nvSpPr>
        <p:spPr>
          <a:xfrm>
            <a:off x="3472888" y="26377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2fcf0248a33_0_0"/>
          <p:cNvSpPr txBox="1"/>
          <p:nvPr/>
        </p:nvSpPr>
        <p:spPr>
          <a:xfrm>
            <a:off x="5525950" y="26377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person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3" name="Google Shape;383;g2fcf0248a33_0_0"/>
          <p:cNvCxnSpPr>
            <a:stCxn id="380" idx="2"/>
          </p:cNvCxnSpPr>
          <p:nvPr/>
        </p:nvCxnSpPr>
        <p:spPr>
          <a:xfrm flipH="1" rot="-5400000">
            <a:off x="2140050" y="3309000"/>
            <a:ext cx="571500" cy="91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g2fcf0248a33_0_0"/>
          <p:cNvCxnSpPr>
            <a:stCxn id="381" idx="2"/>
          </p:cNvCxnSpPr>
          <p:nvPr/>
        </p:nvCxnSpPr>
        <p:spPr>
          <a:xfrm flipH="1" rot="-5400000">
            <a:off x="4039138" y="3337800"/>
            <a:ext cx="660600" cy="12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g2fcf0248a33_0_0"/>
          <p:cNvCxnSpPr>
            <a:stCxn id="382" idx="2"/>
          </p:cNvCxnSpPr>
          <p:nvPr/>
        </p:nvCxnSpPr>
        <p:spPr>
          <a:xfrm rot="5400000">
            <a:off x="5967550" y="3291750"/>
            <a:ext cx="615900" cy="170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940d1561d_0_148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Each bottom bar icon will navigate to its respective fragments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		= MainFragment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		= HistoryFragment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		= ProfileFragment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1" name="Google Shape;391;g28940d1561d_0_148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Fragments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392" name="Google Shape;392;g28940d1561d_0_14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93" name="Google Shape;393;g28940d1561d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050" y="1937293"/>
            <a:ext cx="534537" cy="4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g28940d1561d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050" y="2605295"/>
            <a:ext cx="534525" cy="3962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5" name="Google Shape;395;g28940d1561d_0_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050" y="3142147"/>
            <a:ext cx="534525" cy="4811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8940d1561d_0_165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8940d1561d_0_165"/>
          <p:cNvSpPr txBox="1"/>
          <p:nvPr>
            <p:ph idx="4294967295" type="body"/>
          </p:nvPr>
        </p:nvSpPr>
        <p:spPr>
          <a:xfrm>
            <a:off x="538625" y="1295325"/>
            <a:ext cx="45018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 two new fragments and name them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HistoryFragment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ProfileFragment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Follow the same steps as in Week 1 to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clean up the code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in the fragment classes (view binding implementation is not required).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each fragment, set the layout to match the screenshot on the right.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2" name="Google Shape;402;g28940d1561d_0_165"/>
          <p:cNvSpPr txBox="1"/>
          <p:nvPr>
            <p:ph idx="4294967295" type="title"/>
          </p:nvPr>
        </p:nvSpPr>
        <p:spPr>
          <a:xfrm>
            <a:off x="538625" y="2291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Create Fragments</a:t>
            </a:r>
            <a:endParaRPr sz="3200"/>
          </a:p>
        </p:txBody>
      </p:sp>
      <p:sp>
        <p:nvSpPr>
          <p:cNvPr id="403" name="Google Shape;403;g28940d1561d_0_16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04" name="Google Shape;404;g28940d1561d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1225" y="1540983"/>
            <a:ext cx="1615813" cy="28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28940d1561d_0_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6050" y="1567212"/>
            <a:ext cx="1563125" cy="27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940d1561d_0_179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Next step is creating bottom bar menu resource file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Right click on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 &gt; new &gt; Android resource file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Fill in file name to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bottom_menu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Choose resource type as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menu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 (this will generate menu folder within res)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Press OK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1" name="Google Shape;411;g28940d1561d_0_179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Create Bottom Menu Resource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12" name="Google Shape;412;g28940d1561d_0_17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13" name="Google Shape;413;g28940d1561d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325" y="3225375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940d1561d_0_191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Drag three Menu Items and set attributes as indicated here: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Home Icon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 = itemHome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Icon = drawable home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showAsAction = always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Title = home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History Icon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 = itemHistory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Icon = drawable list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showAsAction = always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Title = history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9" name="Google Shape;419;g28940d1561d_0_191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Create Bottom Menu Resource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20" name="Google Shape;420;g28940d1561d_0_19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1" name="Google Shape;421;g28940d1561d_0_191"/>
          <p:cNvSpPr txBox="1"/>
          <p:nvPr/>
        </p:nvSpPr>
        <p:spPr>
          <a:xfrm>
            <a:off x="4820650" y="1708125"/>
            <a:ext cx="42882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3.   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Profile Icon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 Light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 = itemProfile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 Light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Icon = drawable person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 Light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showAsAction = always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 Light"/>
              <a:buAutoNum type="alphaL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Title = profile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940d1561d_0_200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Next step is adding bottom navigation to MainActivity layout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activity_main.xml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Drag and drop BottomNavigationView component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Change id to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bottomNav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menu to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@menu/bottom_menu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layout_width = match_constraint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layout_height = wrap_content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Constrained to very bottom of screen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7" name="Google Shape;427;g28940d1561d_0_200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Add Bottom Navigation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28" name="Google Shape;428;g28940d1561d_0_20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105e33cad_0_912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f105e33cad_0_912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f105e33cad_0_912"/>
          <p:cNvSpPr/>
          <p:nvPr/>
        </p:nvSpPr>
        <p:spPr>
          <a:xfrm>
            <a:off x="1532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f105e33cad_0_912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105e33cad_0_9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Outline</a:t>
            </a: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5" name="Google Shape;215;g2f105e33cad_0_912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PopUpTo</a:t>
            </a:r>
            <a:endParaRPr/>
          </a:p>
        </p:txBody>
      </p:sp>
      <p:sp>
        <p:nvSpPr>
          <p:cNvPr id="216" name="Google Shape;216;g2f105e33cad_0_912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Bottom Bar Navigation</a:t>
            </a:r>
            <a:endParaRPr/>
          </a:p>
        </p:txBody>
      </p:sp>
      <p:sp>
        <p:nvSpPr>
          <p:cNvPr id="217" name="Google Shape;217;g2f105e33cad_0_912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Dialog</a:t>
            </a:r>
            <a:endParaRPr/>
          </a:p>
        </p:txBody>
      </p:sp>
      <p:sp>
        <p:nvSpPr>
          <p:cNvPr id="218" name="Google Shape;218;g2f105e33cad_0_912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Drawer</a:t>
            </a:r>
            <a:endParaRPr/>
          </a:p>
        </p:txBody>
      </p:sp>
      <p:sp>
        <p:nvSpPr>
          <p:cNvPr id="219" name="Google Shape;219;g2f105e33cad_0_912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20" name="Google Shape;220;g2f105e33cad_0_912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221" name="Google Shape;221;g2f105e33cad_0_912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22" name="Google Shape;222;g2f105e33cad_0_912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23" name="Google Shape;223;g2f105e33cad_0_912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f105e33cad_0_91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940d1561d_0_114"/>
          <p:cNvSpPr txBox="1"/>
          <p:nvPr>
            <p:ph type="title"/>
          </p:nvPr>
        </p:nvSpPr>
        <p:spPr>
          <a:xfrm>
            <a:off x="0" y="561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lt1"/>
                </a:solidFill>
              </a:rPr>
              <a:t>Add Bottom Navigation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434" name="Google Shape;434;g28940d1561d_0_1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5" name="Google Shape;435;g28940d1561d_0_11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36" name="Google Shape;436;g28940d1561d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675" y="1301425"/>
            <a:ext cx="30575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8940d1561d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025" y="1078775"/>
            <a:ext cx="2160338" cy="38678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38" name="Google Shape;438;g28940d1561d_0_114"/>
          <p:cNvCxnSpPr/>
          <p:nvPr/>
        </p:nvCxnSpPr>
        <p:spPr>
          <a:xfrm>
            <a:off x="2371350" y="2504950"/>
            <a:ext cx="3573600" cy="233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DD6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40d1561d_0_219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Next step, we should update navigation graph by adding new destinations (fragment profile and history). Open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game navigations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add two destinations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4" name="Google Shape;444;g28940d1561d_0_219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Update</a:t>
            </a:r>
            <a:r>
              <a:rPr lang="es" sz="3200">
                <a:solidFill>
                  <a:srgbClr val="0012A2"/>
                </a:solidFill>
              </a:rPr>
              <a:t> Navigation Graph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45" name="Google Shape;445;g28940d1561d_0_21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46" name="Google Shape;446;g28940d1561d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25" y="2142650"/>
            <a:ext cx="7830299" cy="2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8940d1561d_0_227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create a connection between navigation controller with navigation bar you need to set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same ID on both of Destinations Object and Menu Item ID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2" name="Google Shape;452;g28940d1561d_0_227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!! IMPORTANT !!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53" name="Google Shape;453;g28940d1561d_0_22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54" name="Google Shape;454;g28940d1561d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20" y="2026250"/>
            <a:ext cx="1745575" cy="2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28940d1561d_0_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025" y="2566575"/>
            <a:ext cx="2990850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g28940d1561d_0_227"/>
          <p:cNvCxnSpPr/>
          <p:nvPr/>
        </p:nvCxnSpPr>
        <p:spPr>
          <a:xfrm>
            <a:off x="1614300" y="2260025"/>
            <a:ext cx="2616300" cy="154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DD6B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940d1561d_0_239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 means that for MainFragment destinations you should rename the id as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itemHome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2" name="Google Shape;462;g28940d1561d_0_239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!! IMPORTANT !!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63" name="Google Shape;463;g28940d1561d_0_23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64" name="Google Shape;464;g28940d1561d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46" y="1751250"/>
            <a:ext cx="1769825" cy="31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8940d1561d_0_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025" y="2566575"/>
            <a:ext cx="2990850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g28940d1561d_0_239"/>
          <p:cNvCxnSpPr/>
          <p:nvPr/>
        </p:nvCxnSpPr>
        <p:spPr>
          <a:xfrm>
            <a:off x="1725625" y="1992825"/>
            <a:ext cx="2571900" cy="150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DD6B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940d1561d_0_252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dialog shows that the id already exists. Just press continue to ignore this warning.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2" name="Google Shape;472;g28940d1561d_0_252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!! IMPORTANT !!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73" name="Google Shape;473;g28940d1561d_0_25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74" name="Google Shape;474;g28940d1561d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63" y="1939998"/>
            <a:ext cx="7263074" cy="25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940d1561d_0_263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this case, its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unnecessary to draws connection/arrow between those fragments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Bottom bar navigation allows user to jump in various fragment without specific flow order.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0" name="Google Shape;480;g28940d1561d_0_263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No Action/Arrow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81" name="Google Shape;481;g28940d1561d_0_26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82" name="Google Shape;482;g28940d1561d_0_263"/>
          <p:cNvPicPr preferRelativeResize="0"/>
          <p:nvPr/>
        </p:nvPicPr>
        <p:blipFill rotWithShape="1">
          <a:blip r:embed="rId3">
            <a:alphaModFix/>
          </a:blip>
          <a:srcRect b="0" l="0" r="48245" t="0"/>
          <a:stretch/>
        </p:blipFill>
        <p:spPr>
          <a:xfrm>
            <a:off x="2444375" y="2069775"/>
            <a:ext cx="4052451" cy="2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8940d1561d_0_272"/>
          <p:cNvSpPr txBox="1"/>
          <p:nvPr>
            <p:ph idx="4294967295" type="body"/>
          </p:nvPr>
        </p:nvSpPr>
        <p:spPr>
          <a:xfrm>
            <a:off x="538625" y="10148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Final step is to establish connection between nav controller and the bottom bar. Remember: nav controller holds navigation host that relies on navigation graph.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main activity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add following codes inside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onCreate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method: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binding.bottomNav.setupWithNavController(navController)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8" name="Google Shape;488;g28940d1561d_0_272"/>
          <p:cNvSpPr txBox="1"/>
          <p:nvPr>
            <p:ph idx="4294967295" type="title"/>
          </p:nvPr>
        </p:nvSpPr>
        <p:spPr>
          <a:xfrm>
            <a:off x="538625" y="76750"/>
            <a:ext cx="8002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Establish Connection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489" name="Google Shape;489;g28940d1561d_0_27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8940d1561d_0_209"/>
          <p:cNvSpPr txBox="1"/>
          <p:nvPr>
            <p:ph type="title"/>
          </p:nvPr>
        </p:nvSpPr>
        <p:spPr>
          <a:xfrm>
            <a:off x="0" y="561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</a:rPr>
              <a:t>Results</a:t>
            </a:r>
            <a:endParaRPr sz="4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95" name="Google Shape;495;g28940d1561d_0_20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6" name="Google Shape;496;g28940d1561d_0_20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97" name="Google Shape;497;g28940d1561d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0" y="1031050"/>
            <a:ext cx="1676333" cy="352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28940d1561d_0_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323" y="1031050"/>
            <a:ext cx="1653975" cy="352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28940d1561d_0_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084" y="1056842"/>
            <a:ext cx="1653974" cy="34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940d1561d_0_289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</a:rPr>
              <a:t>Dialog</a:t>
            </a:r>
            <a:br>
              <a:rPr lang="es" sz="4000">
                <a:solidFill>
                  <a:schemeClr val="lt1"/>
                </a:solidFill>
              </a:rPr>
            </a:br>
            <a:r>
              <a:rPr b="0" lang="es" sz="14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With navigation component</a:t>
            </a:r>
            <a:endParaRPr b="0" sz="14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5" name="Google Shape;505;g28940d1561d_0_28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6" name="Google Shape;506;g28940d1561d_0_28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g28940d1561d_0_121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8940d1561d_0_121"/>
          <p:cNvSpPr txBox="1"/>
          <p:nvPr>
            <p:ph idx="4294967295" type="body"/>
          </p:nvPr>
        </p:nvSpPr>
        <p:spPr>
          <a:xfrm>
            <a:off x="538625" y="1828725"/>
            <a:ext cx="49632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previous Native courses, you used AlertDialog builders or custom dialog fragments to display a dialog. This time, we will use a dialog fragment with navigation to create a bottom sheet dialog.</a:t>
            </a:r>
            <a:endParaRPr i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3" name="Google Shape;513;g28940d1561d_0_121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Bottom Sheet Dialog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4" name="Google Shape;514;g28940d1561d_0_12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15" name="Google Shape;515;g28940d1561d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374" y="214075"/>
            <a:ext cx="2633700" cy="43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9e6b1ca36_0_217"/>
          <p:cNvSpPr txBox="1"/>
          <p:nvPr>
            <p:ph idx="4294967295" type="body"/>
          </p:nvPr>
        </p:nvSpPr>
        <p:spPr>
          <a:xfrm>
            <a:off x="538625" y="1828725"/>
            <a:ext cx="4130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Lets start with an example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Two fragments. Main can navigate to game fragment, vice versa.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g269e6b1ca36_0_217"/>
          <p:cNvSpPr/>
          <p:nvPr/>
        </p:nvSpPr>
        <p:spPr>
          <a:xfrm>
            <a:off x="538625" y="0"/>
            <a:ext cx="1894500" cy="137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Popup</a:t>
            </a:r>
            <a:endParaRPr b="1" i="0" sz="2000" u="none" cap="none" strike="noStrike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31" name="Google Shape;231;g269e6b1ca36_0_217"/>
          <p:cNvPicPr preferRelativeResize="0"/>
          <p:nvPr/>
        </p:nvPicPr>
        <p:blipFill rotWithShape="1">
          <a:blip r:embed="rId3">
            <a:alphaModFix/>
          </a:blip>
          <a:srcRect b="0" l="21591" r="34887" t="0"/>
          <a:stretch/>
        </p:blipFill>
        <p:spPr>
          <a:xfrm>
            <a:off x="5164275" y="0"/>
            <a:ext cx="39797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69e6b1ca36_0_217"/>
          <p:cNvSpPr txBox="1"/>
          <p:nvPr/>
        </p:nvSpPr>
        <p:spPr>
          <a:xfrm>
            <a:off x="5751338" y="20989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Photo here</a:t>
            </a:r>
            <a:endParaRPr b="1" i="0" sz="14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233;g269e6b1ca36_0_21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4" name="Google Shape;234;g269e6b1ca36_0_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424" y="1070324"/>
            <a:ext cx="3969449" cy="30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8940d1561d_0_305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First step, of course we need dialog fragment. Create a new fragment and set name as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OptionFragment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Extend the fragment class to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OptionFragment : BottomSheetDialogFragment() {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BottomSheetDialogFragment just fundamentally acts as regular dialog, but will slide up from bottom screen (with animation)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1" name="Google Shape;521;g28940d1561d_0_305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Dialog Fragment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522" name="Google Shape;522;g28940d1561d_0_30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940d1561d_0_313"/>
          <p:cNvSpPr txBox="1"/>
          <p:nvPr>
            <p:ph type="title"/>
          </p:nvPr>
        </p:nvSpPr>
        <p:spPr>
          <a:xfrm>
            <a:off x="625650" y="860125"/>
            <a:ext cx="8518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</a:rPr>
              <a:t>Dialog Fragment Layout</a:t>
            </a:r>
            <a:br>
              <a:rPr lang="es" sz="4000">
                <a:solidFill>
                  <a:schemeClr val="lt1"/>
                </a:solidFill>
              </a:rPr>
            </a:br>
            <a:r>
              <a:rPr b="0" lang="es" sz="14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Create layout based on reference below</a:t>
            </a:r>
            <a:endParaRPr b="0" sz="14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8" name="Google Shape;528;g28940d1561d_0_3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9" name="Google Shape;529;g28940d1561d_0_31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30" name="Google Shape;530;g28940d1561d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50" y="1609913"/>
            <a:ext cx="33528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28940d1561d_0_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800" y="1609913"/>
            <a:ext cx="3596250" cy="24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28940d1561d_0_313"/>
          <p:cNvSpPr txBox="1"/>
          <p:nvPr/>
        </p:nvSpPr>
        <p:spPr>
          <a:xfrm>
            <a:off x="659475" y="3864288"/>
            <a:ext cx="768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rPr>
              <a:t>txtInputLayout</a:t>
            </a:r>
            <a:br>
              <a:rPr lang="es" sz="12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s" sz="12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rPr>
              <a:t>	endIconMode = dropdown_menu</a:t>
            </a:r>
            <a:endParaRPr sz="1200">
              <a:solidFill>
                <a:srgbClr val="FFFFF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lbert Sans"/>
                <a:ea typeface="Albert Sans"/>
                <a:cs typeface="Albert Sans"/>
                <a:sym typeface="Albert Sans"/>
              </a:rPr>
              <a:t>	style = @style/Widget.MaterialComponents.textinputLayout.OutlinedBox</a:t>
            </a:r>
            <a:endParaRPr sz="1200">
              <a:solidFill>
                <a:srgbClr val="FFFFF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3" name="Google Shape;533;g28940d1561d_0_313"/>
          <p:cNvSpPr/>
          <p:nvPr/>
        </p:nvSpPr>
        <p:spPr>
          <a:xfrm>
            <a:off x="6491625" y="238850"/>
            <a:ext cx="2522700" cy="1925100"/>
          </a:xfrm>
          <a:prstGeom prst="wedgeRectCallout">
            <a:avLst>
              <a:gd fmla="val -37590" name="adj1"/>
              <a:gd fmla="val 60504" name="adj2"/>
            </a:avLst>
          </a:prstGeom>
          <a:solidFill>
            <a:srgbClr val="FFDD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lbert Sans"/>
                <a:ea typeface="Albert Sans"/>
                <a:cs typeface="Albert Sans"/>
                <a:sym typeface="Albert Sans"/>
              </a:rPr>
              <a:t>Since the `TextInputLayout` </a:t>
            </a:r>
            <a:r>
              <a:rPr lang="es" sz="1200">
                <a:latin typeface="Albert Sans"/>
                <a:ea typeface="Albert Sans"/>
                <a:cs typeface="Albert Sans"/>
                <a:sym typeface="Albert Sans"/>
              </a:rPr>
              <a:t>mode</a:t>
            </a:r>
            <a:r>
              <a:rPr lang="es" sz="1200">
                <a:latin typeface="Albert Sans"/>
                <a:ea typeface="Albert Sans"/>
                <a:cs typeface="Albert Sans"/>
                <a:sym typeface="Albert Sans"/>
              </a:rPr>
              <a:t> is set to "dropdown," you need to replace the `TextView` with an `AutoCompleteTextView`. 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lbert Sans"/>
                <a:ea typeface="Albert Sans"/>
                <a:cs typeface="Albert Sans"/>
                <a:sym typeface="Albert Sans"/>
              </a:rPr>
              <a:t>First, remove the original `TextView` and then add the `AutoCompleteTextView` in its place. And set the layout height and width to “match_parent”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g28940d1561d_0_329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8940d1561d_0_329"/>
          <p:cNvSpPr txBox="1"/>
          <p:nvPr>
            <p:ph idx="4294967295" type="body"/>
          </p:nvPr>
        </p:nvSpPr>
        <p:spPr>
          <a:xfrm>
            <a:off x="538625" y="1828725"/>
            <a:ext cx="49632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ConstraintLayout parent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-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Layout_width = match_parent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-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Layout_height = wrap_content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bottom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constraint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for the Three checkboxes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40" name="Google Shape;540;g28940d1561d_0_329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Dialog Fragment Layout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1" name="Google Shape;541;g28940d1561d_0_32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42" name="Google Shape;542;g28940d1561d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100" y="1562701"/>
            <a:ext cx="3578975" cy="20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g28940d1561d_0_339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8940d1561d_0_339"/>
          <p:cNvSpPr txBox="1"/>
          <p:nvPr>
            <p:ph idx="4294967295" type="body"/>
          </p:nvPr>
        </p:nvSpPr>
        <p:spPr>
          <a:xfrm>
            <a:off x="538625" y="1295325"/>
            <a:ext cx="49632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navigation graph, add dialog </a:t>
            </a:r>
            <a:r>
              <a:rPr b="1"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optionFragment</a:t>
            </a: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as new destination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Draw arrow/actions from </a:t>
            </a:r>
            <a:r>
              <a:rPr b="1"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itemHome (main Fragment) to optionFragment</a:t>
            </a:r>
            <a:endParaRPr b="1"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 usual rename actions as “</a:t>
            </a:r>
            <a:r>
              <a:rPr b="1"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actionOptionFragment</a:t>
            </a: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Don’t create opposite arrow from optionFragment, because dialog should close itself if user tap on outside of dialog body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49" name="Google Shape;549;g28940d1561d_0_339"/>
          <p:cNvSpPr txBox="1"/>
          <p:nvPr>
            <p:ph idx="4294967295" type="title"/>
          </p:nvPr>
        </p:nvSpPr>
        <p:spPr>
          <a:xfrm>
            <a:off x="538625" y="2291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Update The Graph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0" name="Google Shape;550;g28940d1561d_0_33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51" name="Google Shape;551;g28940d1561d_0_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924" y="762550"/>
            <a:ext cx="2997175" cy="3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8940d1561d_0_349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invoke the dialog, we need a button in main fragment layout.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the icon by create new vector asset. Find the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settings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 icon.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Drag and drop the button and constrained on the upper right of the screen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Change the “style” properti to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@style/Widget.Material3.Button.IconButton.Outlined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 id to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btnOption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Change the “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icon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 properti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7" name="Google Shape;557;g28940d1561d_0_349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Add Options Button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558" name="Google Shape;558;g28940d1561d_0_34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59" name="Google Shape;559;g28940d1561d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050" y="4028750"/>
            <a:ext cx="1428850" cy="11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28940d1561d_0_349"/>
          <p:cNvSpPr/>
          <p:nvPr/>
        </p:nvSpPr>
        <p:spPr>
          <a:xfrm>
            <a:off x="8541425" y="3767025"/>
            <a:ext cx="425100" cy="36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D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 Light"/>
              <a:ea typeface="Albert Sans Light"/>
              <a:cs typeface="Albert Sans Light"/>
              <a:sym typeface="Albert Sans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40d1561d_0_359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trigger the dialog, it doesn't requires alert dialog. Use the same method like navigating to other screens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MainFragment.kt (onViewCreated)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add following codes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binding.btnOption.setOnClickListener {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val action = MainFragmentDirections.actionOptionFragment()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Navigation.findNavController(it).navigate(action)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6" name="Google Shape;566;g28940d1561d_0_359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Trigger The Dialog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567" name="Google Shape;567;g28940d1561d_0_35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g28940d1561d_0_295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28940d1561d_0_295"/>
          <p:cNvSpPr txBox="1"/>
          <p:nvPr>
            <p:ph idx="4294967295" type="body"/>
          </p:nvPr>
        </p:nvSpPr>
        <p:spPr>
          <a:xfrm>
            <a:off x="538625" y="1828725"/>
            <a:ext cx="4811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Click option button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dialog should appear from bottom screen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Click on outside of dialog body to close the dialog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4" name="Google Shape;574;g28940d1561d_0_295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Results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75" name="Google Shape;575;g28940d1561d_0_29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76" name="Google Shape;576;g28940d1561d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1949" y="439750"/>
            <a:ext cx="2633700" cy="43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940d1561d_0_379"/>
          <p:cNvSpPr txBox="1"/>
          <p:nvPr>
            <p:ph idx="4294967295" type="body"/>
          </p:nvPr>
        </p:nvSpPr>
        <p:spPr>
          <a:xfrm>
            <a:off x="285425" y="1167250"/>
            <a:ext cx="8738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 to the </a:t>
            </a:r>
            <a:r>
              <a:rPr b="1"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OptionFragment</a:t>
            </a: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create following static array: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val LEVEL = arrayOf("Easy", "Medium", "Hard")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initilaize the </a:t>
            </a:r>
            <a:r>
              <a:rPr b="1"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AutoCompleteTextView</a:t>
            </a: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inside the onViewCreated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fun onViewCreated(view: View, savedInstanceState: Bundle?)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super.onViewCreated(view, savedInstanceState)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adapter:ArrayAdapter&lt;String&gt; = </a:t>
            </a:r>
            <a:b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ArrayAdapter&lt;String&gt;(requireContext(),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android.R.layout.simple_dropdown_item_1line, LEVEL)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binding.txtLevel.setAdapter(adapter)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g28940d1561d_0_379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Trigger The Dialog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583" name="Google Shape;583;g28940d1561d_0_37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8940d1561d_0_386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</a:rPr>
              <a:t>Drawer</a:t>
            </a:r>
            <a:br>
              <a:rPr lang="es" sz="4000">
                <a:solidFill>
                  <a:schemeClr val="lt1"/>
                </a:solidFill>
              </a:rPr>
            </a:br>
            <a:r>
              <a:rPr b="0" lang="es" sz="14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With navigation component</a:t>
            </a:r>
            <a:endParaRPr b="0" sz="14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89" name="Google Shape;589;g28940d1561d_0_38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0" name="Google Shape;590;g28940d1561d_0_38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g28940d1561d_0_392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28940d1561d_0_392"/>
          <p:cNvSpPr txBox="1"/>
          <p:nvPr>
            <p:ph idx="4294967295" type="body"/>
          </p:nvPr>
        </p:nvSpPr>
        <p:spPr>
          <a:xfrm>
            <a:off x="538625" y="1828725"/>
            <a:ext cx="49632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Last semester in the NMP course, you had to manually implement navigation for each menu item in the drawer. With the Jetpack Navigation library, this process can now be automated.</a:t>
            </a:r>
            <a:endParaRPr i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97" name="Google Shape;597;g28940d1561d_0_392"/>
          <p:cNvSpPr txBox="1"/>
          <p:nvPr>
            <p:ph idx="4294967295" type="title"/>
          </p:nvPr>
        </p:nvSpPr>
        <p:spPr>
          <a:xfrm>
            <a:off x="538625" y="7625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Nav Drawer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98" name="Google Shape;598;g28940d1561d_0_39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99" name="Google Shape;599;g28940d1561d_0_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924" y="284925"/>
            <a:ext cx="2608325" cy="43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11ed3f275_0_7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0" name="Google Shape;240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1" name="Google Shape;241;g2711ed3f275_0_747"/>
          <p:cNvSpPr txBox="1"/>
          <p:nvPr/>
        </p:nvSpPr>
        <p:spPr>
          <a:xfrm>
            <a:off x="4333050" y="3864850"/>
            <a:ext cx="123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BackStack 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g2711ed3f275_0_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373" y="751925"/>
            <a:ext cx="1790250" cy="3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711ed3f275_0_747"/>
          <p:cNvSpPr/>
          <p:nvPr/>
        </p:nvSpPr>
        <p:spPr>
          <a:xfrm>
            <a:off x="3889200" y="751925"/>
            <a:ext cx="2022900" cy="3128400"/>
          </a:xfrm>
          <a:prstGeom prst="rect">
            <a:avLst/>
          </a:prstGeom>
          <a:noFill/>
          <a:ln cap="flat" cmpd="sng" w="28575">
            <a:solidFill>
              <a:srgbClr val="FFD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711ed3f275_0_747"/>
          <p:cNvSpPr txBox="1"/>
          <p:nvPr/>
        </p:nvSpPr>
        <p:spPr>
          <a:xfrm>
            <a:off x="4045000" y="333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g2711ed3f275_0_747"/>
          <p:cNvCxnSpPr>
            <a:endCxn id="244" idx="1"/>
          </p:cNvCxnSpPr>
          <p:nvPr/>
        </p:nvCxnSpPr>
        <p:spPr>
          <a:xfrm>
            <a:off x="1439800" y="2570350"/>
            <a:ext cx="2605200" cy="976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g2711ed3f275_0_747"/>
          <p:cNvSpPr txBox="1"/>
          <p:nvPr/>
        </p:nvSpPr>
        <p:spPr>
          <a:xfrm>
            <a:off x="6223950" y="920350"/>
            <a:ext cx="2324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MainFragment serves as the “default” or “main” fragment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7" name="Google Shape;247;g2711ed3f275_0_747"/>
          <p:cNvSpPr txBox="1"/>
          <p:nvPr/>
        </p:nvSpPr>
        <p:spPr>
          <a:xfrm>
            <a:off x="6501025" y="3464950"/>
            <a:ext cx="1970700" cy="8313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initial backstack only have one fragment (main)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48" name="Google Shape;248;g2711ed3f275_0_747"/>
          <p:cNvCxnSpPr>
            <a:stCxn id="247" idx="1"/>
            <a:endCxn id="243" idx="3"/>
          </p:cNvCxnSpPr>
          <p:nvPr/>
        </p:nvCxnSpPr>
        <p:spPr>
          <a:xfrm rot="10800000">
            <a:off x="5912125" y="2316100"/>
            <a:ext cx="588900" cy="15645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DD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940d1561d_0_133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Navigation drawer can co-exist with bottom navigation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create a navigation drawer, the first step is to wrap your layout under DrawerLayout component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need to be done manually, in XML codes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Note: please refer to Native course for more information about drawer layout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05" name="Google Shape;605;g28940d1561d_0_13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Navigation Drawer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606" name="Google Shape;606;g28940d1561d_0_1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8940d1561d_0_410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activity_main.xml, click on             button to switch view from design to XML codes. Write following codes at the top of the layout.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&lt;androidx.drawerlayout.widget.DrawerLayout </a:t>
            </a:r>
            <a:b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xmlns:android="http://schemas.android.com/apk/res/android"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xmlns:app="http://schemas.android.com/apk/res-auto"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xmlns:tools="http://schemas.android.com/tools"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android:id="@+id/drawerLayout"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android:layout_height="match_parent"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android:fitsSystemWindows="true"&gt;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12" name="Google Shape;612;g28940d1561d_0_410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Navigation Drawer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613" name="Google Shape;613;g28940d1561d_0_41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14" name="Google Shape;614;g28940d1561d_0_410"/>
          <p:cNvSpPr/>
          <p:nvPr/>
        </p:nvSpPr>
        <p:spPr>
          <a:xfrm>
            <a:off x="7088325" y="2714750"/>
            <a:ext cx="211200" cy="62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8940d1561d_0_410"/>
          <p:cNvSpPr txBox="1"/>
          <p:nvPr/>
        </p:nvSpPr>
        <p:spPr>
          <a:xfrm>
            <a:off x="7454000" y="2582450"/>
            <a:ext cx="1599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170"/>
                </a:solidFill>
                <a:latin typeface="Albert Sans"/>
                <a:ea typeface="Albert Sans"/>
                <a:cs typeface="Albert Sans"/>
                <a:sym typeface="Albert Sans"/>
              </a:rPr>
              <a:t>Cut paste these three xml codes from Constraint layout tags</a:t>
            </a:r>
            <a:endParaRPr sz="120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16" name="Google Shape;616;g28940d1561d_0_410"/>
          <p:cNvSpPr txBox="1"/>
          <p:nvPr/>
        </p:nvSpPr>
        <p:spPr>
          <a:xfrm>
            <a:off x="5975025" y="3924350"/>
            <a:ext cx="17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170"/>
                </a:solidFill>
                <a:latin typeface="Albert Sans"/>
                <a:ea typeface="Albert Sans"/>
                <a:cs typeface="Albert Sans"/>
                <a:sym typeface="Albert Sans"/>
              </a:rPr>
              <a:t>This drawer layout id is “drawerLayout”</a:t>
            </a:r>
            <a:endParaRPr sz="120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17" name="Google Shape;617;g28940d1561d_0_410"/>
          <p:cNvCxnSpPr/>
          <p:nvPr/>
        </p:nvCxnSpPr>
        <p:spPr>
          <a:xfrm rot="10800000">
            <a:off x="4375425" y="3473450"/>
            <a:ext cx="1599600" cy="742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18" name="Google Shape;618;g28940d1561d_0_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913" y="1388712"/>
            <a:ext cx="563280" cy="28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40d1561d_0_422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&lt;androidx.drawerlayout.widget.DrawerLayout . . .&gt;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&lt;androidx.constraintlayout.widget.ConstraintLayout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android:layout_height="match_parent"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tools:context=".MainActivity"&gt;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&lt;/androidx.constraintlayout.widget.ConstraintLayout&gt;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&lt;/androidx.drawerlayout.widget.DrawerLayout&gt;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g28940d1561d_0_422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12A2"/>
                </a:solidFill>
              </a:rPr>
              <a:t>Navigation Drawer</a:t>
            </a:r>
            <a:endParaRPr sz="3200">
              <a:solidFill>
                <a:srgbClr val="0012A2"/>
              </a:solidFill>
            </a:endParaRPr>
          </a:p>
        </p:txBody>
      </p:sp>
      <p:sp>
        <p:nvSpPr>
          <p:cNvPr id="625" name="Google Shape;625;g28940d1561d_0_4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26" name="Google Shape;626;g28940d1561d_0_422"/>
          <p:cNvSpPr/>
          <p:nvPr/>
        </p:nvSpPr>
        <p:spPr>
          <a:xfrm>
            <a:off x="6298875" y="2192500"/>
            <a:ext cx="211200" cy="121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8940d1561d_0_422"/>
          <p:cNvSpPr txBox="1"/>
          <p:nvPr/>
        </p:nvSpPr>
        <p:spPr>
          <a:xfrm>
            <a:off x="6694925" y="2430650"/>
            <a:ext cx="1599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170"/>
                </a:solidFill>
                <a:latin typeface="Albert Sans"/>
                <a:ea typeface="Albert Sans"/>
                <a:cs typeface="Albert Sans"/>
                <a:sym typeface="Albert Sans"/>
              </a:rPr>
              <a:t>Wrap constraint layout within drawer layout tags</a:t>
            </a:r>
            <a:endParaRPr sz="120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28" name="Google Shape;628;g28940d1561d_0_422"/>
          <p:cNvSpPr txBox="1"/>
          <p:nvPr/>
        </p:nvSpPr>
        <p:spPr>
          <a:xfrm>
            <a:off x="5975025" y="3924350"/>
            <a:ext cx="17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170"/>
                </a:solidFill>
                <a:latin typeface="Albert Sans"/>
                <a:ea typeface="Albert Sans"/>
                <a:cs typeface="Albert Sans"/>
                <a:sym typeface="Albert Sans"/>
              </a:rPr>
              <a:t>Enclosed drawer layout tag</a:t>
            </a:r>
            <a:endParaRPr sz="1200">
              <a:solidFill>
                <a:srgbClr val="04317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29" name="Google Shape;629;g28940d1561d_0_422"/>
          <p:cNvCxnSpPr>
            <a:stCxn id="628" idx="1"/>
          </p:cNvCxnSpPr>
          <p:nvPr/>
        </p:nvCxnSpPr>
        <p:spPr>
          <a:xfrm rot="10800000">
            <a:off x="5343825" y="3809750"/>
            <a:ext cx="631200" cy="426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g28940d1561d_0_436"/>
          <p:cNvPicPr preferRelativeResize="0"/>
          <p:nvPr/>
        </p:nvPicPr>
        <p:blipFill rotWithShape="1">
          <a:blip r:embed="rId3">
            <a:alphaModFix/>
          </a:blip>
          <a:srcRect b="0" l="31327" r="31955" t="0"/>
          <a:stretch/>
        </p:blipFill>
        <p:spPr>
          <a:xfrm>
            <a:off x="5786449" y="0"/>
            <a:ext cx="335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28940d1561d_0_436"/>
          <p:cNvSpPr txBox="1"/>
          <p:nvPr>
            <p:ph idx="4294967295" type="body"/>
          </p:nvPr>
        </p:nvSpPr>
        <p:spPr>
          <a:xfrm>
            <a:off x="538625" y="1219125"/>
            <a:ext cx="49632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Switch back to design view, drag and drop a navigation view component, and arrange it like following screenshot.</a:t>
            </a:r>
            <a:b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Navigation View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Id = navView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layout_gravity =”start”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layout_width = wrap_content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layout_height = match_parent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Menu = @menu/bottom_menu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6" name="Google Shape;636;g28940d1561d_0_436"/>
          <p:cNvSpPr txBox="1"/>
          <p:nvPr>
            <p:ph idx="4294967295" type="title"/>
          </p:nvPr>
        </p:nvSpPr>
        <p:spPr>
          <a:xfrm>
            <a:off x="538625" y="1529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/>
              <a:t>Nav Drawer</a:t>
            </a:r>
            <a:endParaRPr sz="32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7" name="Google Shape;637;g28940d1561d_0_43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8" name="Google Shape;638;g28940d1561d_0_436"/>
          <p:cNvSpPr txBox="1"/>
          <p:nvPr/>
        </p:nvSpPr>
        <p:spPr>
          <a:xfrm>
            <a:off x="6246625" y="3079725"/>
            <a:ext cx="2437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IMPORTANT! Navigation View must be placed on the bottom of the Constraint layout. </a:t>
            </a:r>
            <a:b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is Not under the Constraint layout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9" name="Google Shape;639;g28940d1561d_0_4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600" y="615876"/>
            <a:ext cx="2306075" cy="20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8940d1561d_0_402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Notice that navigation view is using the same menu resource files as bottom navigation bar.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 means that the drawer will render the same menu structure and item as the navigation bar. Therefore, no need to update navigation graph.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Of course you can create separate menu for the drawer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5" name="Google Shape;645;g28940d1561d_0_402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Navigation View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6" name="Google Shape;646;g28940d1561d_0_40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7" name="Google Shape;647;g28940d1561d_0_402"/>
          <p:cNvSpPr txBox="1"/>
          <p:nvPr/>
        </p:nvSpPr>
        <p:spPr>
          <a:xfrm>
            <a:off x="6306900" y="3957375"/>
            <a:ext cx="2437200" cy="8685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simplicity purpose, we don't use a navigation header during the tutorial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8940d1561d_0_455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Final step is to establish connection between drawer &amp; navigation view to navigation controller 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MainActivity.kt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3" name="Google Shape;653;g28940d1561d_0_455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Establish Connection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4" name="Google Shape;654;g28940d1561d_0_45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40d1561d_0_463"/>
          <p:cNvSpPr txBox="1"/>
          <p:nvPr>
            <p:ph idx="4294967295" type="body"/>
          </p:nvPr>
        </p:nvSpPr>
        <p:spPr>
          <a:xfrm>
            <a:off x="200400" y="1014850"/>
            <a:ext cx="87747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Write following codes under onCreate: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super.onCreate(savedInstanceState)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binding = ActivityMainBinding.inflate(layoutInflater)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view = binding.root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setContentView(view)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navController = (supportFragmentManager.findFragmentById(R.id.hostFragment) as NavHostFragment).navController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NavigationUI.setupActionBarWithNavController(this, navController, binding.drawerLayout)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NavigationUI.setupWithNavController(binding.navView, navController)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. 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60" name="Google Shape;660;g28940d1561d_0_46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Establish Connection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61" name="Google Shape;661;g28940d1561d_0_46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62" name="Google Shape;662;g28940d1561d_0_463"/>
          <p:cNvSpPr txBox="1"/>
          <p:nvPr/>
        </p:nvSpPr>
        <p:spPr>
          <a:xfrm>
            <a:off x="7492600" y="3377625"/>
            <a:ext cx="1453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refer to drawer layout component 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63" name="Google Shape;663;g28940d1561d_0_463"/>
          <p:cNvCxnSpPr>
            <a:stCxn id="662" idx="1"/>
          </p:cNvCxnSpPr>
          <p:nvPr/>
        </p:nvCxnSpPr>
        <p:spPr>
          <a:xfrm rot="10800000">
            <a:off x="7259200" y="3305775"/>
            <a:ext cx="233400" cy="506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4" name="Google Shape;664;g28940d1561d_0_463"/>
          <p:cNvSpPr txBox="1"/>
          <p:nvPr/>
        </p:nvSpPr>
        <p:spPr>
          <a:xfrm>
            <a:off x="5240200" y="4033200"/>
            <a:ext cx="2252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Navigation view also need to be handled by NavController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65" name="Google Shape;665;g28940d1561d_0_463"/>
          <p:cNvCxnSpPr>
            <a:stCxn id="664" idx="1"/>
          </p:cNvCxnSpPr>
          <p:nvPr/>
        </p:nvCxnSpPr>
        <p:spPr>
          <a:xfrm rot="10800000">
            <a:off x="4859800" y="3994650"/>
            <a:ext cx="380400" cy="4728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40d1561d_0_474"/>
          <p:cNvSpPr txBox="1"/>
          <p:nvPr>
            <p:ph idx="4294967295" type="body"/>
          </p:nvPr>
        </p:nvSpPr>
        <p:spPr>
          <a:xfrm>
            <a:off x="200400" y="1014850"/>
            <a:ext cx="87747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 onSupportNavigateUp method: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fun onSupportNavigateUp(): Boolean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NavigationUI.navigateUp(navController, binding.drawerLayout) </a:t>
            </a:r>
            <a:b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|| super.onSupportNavigateUp()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g28940d1561d_0_474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Establish Connection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72" name="Google Shape;672;g28940d1561d_0_47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3" name="Google Shape;673;g28940d1561d_0_474"/>
          <p:cNvSpPr txBox="1"/>
          <p:nvPr/>
        </p:nvSpPr>
        <p:spPr>
          <a:xfrm>
            <a:off x="5956225" y="2824800"/>
            <a:ext cx="1453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refer to drawer layout component 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74" name="Google Shape;674;g28940d1561d_0_474"/>
          <p:cNvCxnSpPr/>
          <p:nvPr/>
        </p:nvCxnSpPr>
        <p:spPr>
          <a:xfrm flipH="1" rot="5400000">
            <a:off x="6248375" y="2455050"/>
            <a:ext cx="506100" cy="23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5" name="Google Shape;675;g28940d1561d_0_474"/>
          <p:cNvSpPr txBox="1"/>
          <p:nvPr/>
        </p:nvSpPr>
        <p:spPr>
          <a:xfrm>
            <a:off x="1997425" y="3052550"/>
            <a:ext cx="22524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code automatically detects if the user is on the top level of backstack: the drawer icon will show instead of the back button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676" name="Google Shape;676;g28940d1561d_0_474"/>
          <p:cNvCxnSpPr/>
          <p:nvPr/>
        </p:nvCxnSpPr>
        <p:spPr>
          <a:xfrm flipH="1" rot="5400000">
            <a:off x="2669950" y="2625950"/>
            <a:ext cx="472800" cy="380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fcf0248a33_0_14"/>
          <p:cNvSpPr txBox="1"/>
          <p:nvPr>
            <p:ph idx="4294967295" type="body"/>
          </p:nvPr>
        </p:nvSpPr>
        <p:spPr>
          <a:xfrm>
            <a:off x="538625" y="1676325"/>
            <a:ext cx="43194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Navigation Controller automatically handles item click navigation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user is not in top level of backstack then back icon will displayed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Remember that you must use same id both for navigation graph destinations and menu item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82" name="Google Shape;682;g2fcf0248a33_0_14"/>
          <p:cNvSpPr/>
          <p:nvPr/>
        </p:nvSpPr>
        <p:spPr>
          <a:xfrm>
            <a:off x="538625" y="0"/>
            <a:ext cx="1894500" cy="137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Results</a:t>
            </a:r>
            <a:endParaRPr b="1" i="0" sz="2000" u="none" cap="none" strike="noStrike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683" name="Google Shape;683;g2fcf0248a33_0_14"/>
          <p:cNvPicPr preferRelativeResize="0"/>
          <p:nvPr/>
        </p:nvPicPr>
        <p:blipFill rotWithShape="1">
          <a:blip r:embed="rId3">
            <a:alphaModFix/>
          </a:blip>
          <a:srcRect b="0" l="21591" r="34887" t="0"/>
          <a:stretch/>
        </p:blipFill>
        <p:spPr>
          <a:xfrm>
            <a:off x="5164275" y="0"/>
            <a:ext cx="39797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g2fcf0248a33_0_14"/>
          <p:cNvSpPr txBox="1"/>
          <p:nvPr/>
        </p:nvSpPr>
        <p:spPr>
          <a:xfrm>
            <a:off x="5751338" y="20989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Photo here</a:t>
            </a:r>
            <a:endParaRPr b="1" i="0" sz="14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85" name="Google Shape;685;g2fcf0248a33_0_1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86" name="Google Shape;686;g2fcf0248a33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874" y="189775"/>
            <a:ext cx="2608325" cy="43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2fcf0248a33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749" y="3402175"/>
            <a:ext cx="2057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8834bea568_0_0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popUpTo: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(pop) fragments from the backstack until it reaches a specific destination fragment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popUpToInclusive: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clears (pops) all fragments from the backstack up to and including the specified destination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NavigationGraph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can handle interaction with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BottomBarNavigation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Drawer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Dialog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bert Sans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Connecting NavController with both bottom bar and drawer, enabling automatic handling of item clicks, backstack icons, and top-level destinations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3" name="Google Shape;693;g38834bea568_0_0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Recap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94" name="Google Shape;694;g38834bea568_0_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fcf0248a3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51" y="646190"/>
            <a:ext cx="1937100" cy="351098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fcf0248a33_0_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5" name="Google Shape;255;g2fcf0248a33_0_5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6" name="Google Shape;256;g2fcf0248a33_0_51"/>
          <p:cNvSpPr txBox="1"/>
          <p:nvPr/>
        </p:nvSpPr>
        <p:spPr>
          <a:xfrm>
            <a:off x="4333050" y="3864850"/>
            <a:ext cx="123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BackStack 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fcf0248a33_0_51"/>
          <p:cNvSpPr/>
          <p:nvPr/>
        </p:nvSpPr>
        <p:spPr>
          <a:xfrm>
            <a:off x="3889200" y="751925"/>
            <a:ext cx="2022900" cy="3128400"/>
          </a:xfrm>
          <a:prstGeom prst="rect">
            <a:avLst/>
          </a:prstGeom>
          <a:noFill/>
          <a:ln cap="flat" cmpd="sng" w="28575">
            <a:solidFill>
              <a:srgbClr val="FFD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fcf0248a33_0_51"/>
          <p:cNvSpPr txBox="1"/>
          <p:nvPr/>
        </p:nvSpPr>
        <p:spPr>
          <a:xfrm>
            <a:off x="4045000" y="333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g2fcf0248a33_0_51"/>
          <p:cNvCxnSpPr>
            <a:endCxn id="260" idx="1"/>
          </p:cNvCxnSpPr>
          <p:nvPr/>
        </p:nvCxnSpPr>
        <p:spPr>
          <a:xfrm>
            <a:off x="1439850" y="2570200"/>
            <a:ext cx="2625900" cy="598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2fcf0248a33_0_51"/>
          <p:cNvSpPr txBox="1"/>
          <p:nvPr/>
        </p:nvSpPr>
        <p:spPr>
          <a:xfrm>
            <a:off x="6223950" y="920350"/>
            <a:ext cx="2324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Player then presses start button (navigate to game fragment)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g2fcf0248a33_0_51"/>
          <p:cNvSpPr txBox="1"/>
          <p:nvPr/>
        </p:nvSpPr>
        <p:spPr>
          <a:xfrm>
            <a:off x="6501025" y="3120425"/>
            <a:ext cx="1970700" cy="12621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Now backstack contain two fragments. What happen if back button is pressed?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63" name="Google Shape;263;g2fcf0248a33_0_51"/>
          <p:cNvCxnSpPr>
            <a:stCxn id="262" idx="1"/>
            <a:endCxn id="257" idx="3"/>
          </p:cNvCxnSpPr>
          <p:nvPr/>
        </p:nvCxnSpPr>
        <p:spPr>
          <a:xfrm rot="10800000">
            <a:off x="5912125" y="2316275"/>
            <a:ext cx="588900" cy="1435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DD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2fcf0248a33_0_51"/>
          <p:cNvSpPr txBox="1"/>
          <p:nvPr/>
        </p:nvSpPr>
        <p:spPr>
          <a:xfrm>
            <a:off x="4065750" y="29533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Game 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2fcf0248a33_0_51"/>
          <p:cNvSpPr/>
          <p:nvPr/>
        </p:nvSpPr>
        <p:spPr>
          <a:xfrm>
            <a:off x="1323925" y="1644325"/>
            <a:ext cx="715200" cy="585900"/>
          </a:xfrm>
          <a:prstGeom prst="rect">
            <a:avLst/>
          </a:prstGeom>
          <a:noFill/>
          <a:ln cap="flat" cmpd="sng" w="19050">
            <a:solidFill>
              <a:srgbClr val="FFDD6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 Light"/>
              <a:ea typeface="Albert Sans Light"/>
              <a:cs typeface="Albert Sans Light"/>
              <a:sym typeface="Albert Sans Light"/>
            </a:endParaRPr>
          </a:p>
        </p:txBody>
      </p:sp>
      <p:pic>
        <p:nvPicPr>
          <p:cNvPr id="265" name="Google Shape;265;g2fcf0248a3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0300" y="1585525"/>
            <a:ext cx="704805" cy="34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982851867_4_33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Thanks.</a:t>
            </a:r>
            <a:endParaRPr sz="72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00" name="Google Shape;700;g26982851867_4_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1" name="Google Shape;701;g26982851867_4_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8940d1561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373" y="751925"/>
            <a:ext cx="1790250" cy="3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8940d1561d_0_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g28940d1561d_0_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g28940d1561d_0_0"/>
          <p:cNvSpPr txBox="1"/>
          <p:nvPr/>
        </p:nvSpPr>
        <p:spPr>
          <a:xfrm>
            <a:off x="4333050" y="3864850"/>
            <a:ext cx="123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BackStack 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28940d1561d_0_0"/>
          <p:cNvSpPr/>
          <p:nvPr/>
        </p:nvSpPr>
        <p:spPr>
          <a:xfrm>
            <a:off x="3889200" y="751925"/>
            <a:ext cx="2022900" cy="3128400"/>
          </a:xfrm>
          <a:prstGeom prst="rect">
            <a:avLst/>
          </a:prstGeom>
          <a:noFill/>
          <a:ln cap="flat" cmpd="sng" w="28575">
            <a:solidFill>
              <a:srgbClr val="FFD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8940d1561d_0_0"/>
          <p:cNvSpPr txBox="1"/>
          <p:nvPr/>
        </p:nvSpPr>
        <p:spPr>
          <a:xfrm>
            <a:off x="4045000" y="333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 b="1"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g28940d1561d_0_0"/>
          <p:cNvCxnSpPr>
            <a:endCxn id="277" idx="1"/>
          </p:cNvCxnSpPr>
          <p:nvPr/>
        </p:nvCxnSpPr>
        <p:spPr>
          <a:xfrm>
            <a:off x="1439800" y="2570050"/>
            <a:ext cx="2605200" cy="21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g28940d1561d_0_0"/>
          <p:cNvSpPr txBox="1"/>
          <p:nvPr/>
        </p:nvSpPr>
        <p:spPr>
          <a:xfrm>
            <a:off x="6223950" y="920350"/>
            <a:ext cx="23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Player then presses back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g28940d1561d_0_0"/>
          <p:cNvSpPr txBox="1"/>
          <p:nvPr/>
        </p:nvSpPr>
        <p:spPr>
          <a:xfrm>
            <a:off x="6449100" y="2280800"/>
            <a:ext cx="2099700" cy="21240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default behavior is that a new instance of the Destinations Fragment is created. Now, the backstack contains three fragments, with two instances of MainFragment.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80" name="Google Shape;280;g28940d1561d_0_0"/>
          <p:cNvCxnSpPr>
            <a:stCxn id="279" idx="1"/>
            <a:endCxn id="274" idx="3"/>
          </p:cNvCxnSpPr>
          <p:nvPr/>
        </p:nvCxnSpPr>
        <p:spPr>
          <a:xfrm rot="10800000">
            <a:off x="5912100" y="2316200"/>
            <a:ext cx="537000" cy="1026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DD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28940d1561d_0_0"/>
          <p:cNvSpPr txBox="1"/>
          <p:nvPr/>
        </p:nvSpPr>
        <p:spPr>
          <a:xfrm>
            <a:off x="4065750" y="29533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Game 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g28940d156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054" y="1324375"/>
            <a:ext cx="715200" cy="31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8940d1561d_0_0"/>
          <p:cNvSpPr txBox="1"/>
          <p:nvPr/>
        </p:nvSpPr>
        <p:spPr>
          <a:xfrm>
            <a:off x="4045000" y="2569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 b="1"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28940d1561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51" y="646190"/>
            <a:ext cx="1937100" cy="3510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8940d1561d_0_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9" name="Google Shape;289;g28940d1561d_0_2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0" name="Google Shape;290;g28940d1561d_0_23"/>
          <p:cNvSpPr txBox="1"/>
          <p:nvPr/>
        </p:nvSpPr>
        <p:spPr>
          <a:xfrm>
            <a:off x="4333050" y="3864850"/>
            <a:ext cx="1235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BackStack 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g28940d1561d_0_23"/>
          <p:cNvSpPr/>
          <p:nvPr/>
        </p:nvSpPr>
        <p:spPr>
          <a:xfrm>
            <a:off x="3889200" y="751925"/>
            <a:ext cx="2022900" cy="3128400"/>
          </a:xfrm>
          <a:prstGeom prst="rect">
            <a:avLst/>
          </a:prstGeom>
          <a:noFill/>
          <a:ln cap="flat" cmpd="sng" w="28575">
            <a:solidFill>
              <a:srgbClr val="FFD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8940d1561d_0_23"/>
          <p:cNvSpPr txBox="1"/>
          <p:nvPr/>
        </p:nvSpPr>
        <p:spPr>
          <a:xfrm>
            <a:off x="4045000" y="333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g28940d1561d_0_23"/>
          <p:cNvCxnSpPr>
            <a:endCxn id="294" idx="1"/>
          </p:cNvCxnSpPr>
          <p:nvPr/>
        </p:nvCxnSpPr>
        <p:spPr>
          <a:xfrm>
            <a:off x="1439850" y="2570200"/>
            <a:ext cx="2625900" cy="598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DCAE5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g28940d1561d_0_23"/>
          <p:cNvSpPr txBox="1"/>
          <p:nvPr/>
        </p:nvSpPr>
        <p:spPr>
          <a:xfrm>
            <a:off x="6223950" y="920350"/>
            <a:ext cx="2324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And then player presses start button (navigate to game fragment)</a:t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28940d1561d_0_23"/>
          <p:cNvSpPr txBox="1"/>
          <p:nvPr/>
        </p:nvSpPr>
        <p:spPr>
          <a:xfrm>
            <a:off x="6501025" y="2739425"/>
            <a:ext cx="1970700" cy="14775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Another instance of GameFragment created on backstack. How to change this behavior?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97" name="Google Shape;297;g28940d1561d_0_23"/>
          <p:cNvCxnSpPr>
            <a:stCxn id="296" idx="1"/>
            <a:endCxn id="291" idx="3"/>
          </p:cNvCxnSpPr>
          <p:nvPr/>
        </p:nvCxnSpPr>
        <p:spPr>
          <a:xfrm rot="10800000">
            <a:off x="5912125" y="2315975"/>
            <a:ext cx="588900" cy="11622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DD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g28940d1561d_0_23"/>
          <p:cNvSpPr txBox="1"/>
          <p:nvPr/>
        </p:nvSpPr>
        <p:spPr>
          <a:xfrm>
            <a:off x="4065750" y="29533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Game 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g28940d1561d_0_23"/>
          <p:cNvSpPr txBox="1"/>
          <p:nvPr/>
        </p:nvSpPr>
        <p:spPr>
          <a:xfrm>
            <a:off x="4045000" y="2569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MainFragment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8940d1561d_0_23"/>
          <p:cNvSpPr txBox="1"/>
          <p:nvPr/>
        </p:nvSpPr>
        <p:spPr>
          <a:xfrm>
            <a:off x="4065750" y="21913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9E2C9"/>
                </a:solidFill>
                <a:latin typeface="Montserrat"/>
                <a:ea typeface="Montserrat"/>
                <a:cs typeface="Montserrat"/>
                <a:sym typeface="Montserrat"/>
              </a:rPr>
              <a:t>Game Fragment</a:t>
            </a:r>
            <a:endParaRPr>
              <a:solidFill>
                <a:srgbClr val="E9E2C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40d1561d_0_43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popUpTo attributes can be applied to an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action (arrow)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backstack content until it reaches the destination fragment</a:t>
            </a:r>
            <a:endParaRPr b="1"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example: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5" name="Google Shape;305;g28940d1561d_0_4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Using PopUpTo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g28940d1561d_0_4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g28940d1561d_0_43"/>
          <p:cNvSpPr/>
          <p:nvPr/>
        </p:nvSpPr>
        <p:spPr>
          <a:xfrm>
            <a:off x="2114325" y="2133500"/>
            <a:ext cx="1970700" cy="2756400"/>
          </a:xfrm>
          <a:prstGeom prst="rect">
            <a:avLst/>
          </a:prstGeom>
          <a:noFill/>
          <a:ln cap="flat" cmpd="sng" w="28575">
            <a:solidFill>
              <a:srgbClr val="001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8940d1561d_0_43"/>
          <p:cNvSpPr txBox="1"/>
          <p:nvPr/>
        </p:nvSpPr>
        <p:spPr>
          <a:xfrm>
            <a:off x="2270200" y="432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A</a:t>
            </a:r>
            <a:endParaRPr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g28940d1561d_0_43"/>
          <p:cNvSpPr txBox="1"/>
          <p:nvPr/>
        </p:nvSpPr>
        <p:spPr>
          <a:xfrm>
            <a:off x="2264775" y="3939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B</a:t>
            </a:r>
            <a:endParaRPr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g28940d1561d_0_43"/>
          <p:cNvSpPr txBox="1"/>
          <p:nvPr/>
        </p:nvSpPr>
        <p:spPr>
          <a:xfrm>
            <a:off x="2264775" y="35080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C</a:t>
            </a:r>
            <a:endParaRPr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28940d1561d_0_43"/>
          <p:cNvSpPr txBox="1"/>
          <p:nvPr/>
        </p:nvSpPr>
        <p:spPr>
          <a:xfrm>
            <a:off x="4688050" y="3237325"/>
            <a:ext cx="3777300" cy="8313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Let's say there are currently three fragments in the backstack. From Fragment C, you can navigate to Fragment A.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40d1561d_0_57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Using popUpTo fragmentA, it will 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popup every item on backstack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until it reaches the destination (</a:t>
            </a:r>
            <a:r>
              <a:rPr b="1"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fragmentA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7" name="Google Shape;317;g28940d1561d_0_57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Using PopUpTo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18" name="Google Shape;318;g28940d1561d_0_5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9" name="Google Shape;319;g28940d1561d_0_57"/>
          <p:cNvSpPr/>
          <p:nvPr/>
        </p:nvSpPr>
        <p:spPr>
          <a:xfrm>
            <a:off x="2876325" y="2133500"/>
            <a:ext cx="1970700" cy="2756400"/>
          </a:xfrm>
          <a:prstGeom prst="rect">
            <a:avLst/>
          </a:prstGeom>
          <a:noFill/>
          <a:ln cap="flat" cmpd="sng" w="28575">
            <a:solidFill>
              <a:srgbClr val="001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8940d1561d_0_57"/>
          <p:cNvSpPr txBox="1"/>
          <p:nvPr/>
        </p:nvSpPr>
        <p:spPr>
          <a:xfrm>
            <a:off x="3032200" y="4321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A</a:t>
            </a:r>
            <a:endParaRPr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g28940d1561d_0_57"/>
          <p:cNvSpPr txBox="1"/>
          <p:nvPr/>
        </p:nvSpPr>
        <p:spPr>
          <a:xfrm>
            <a:off x="3026775" y="39394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B</a:t>
            </a:r>
            <a:endParaRPr strike="sngStrike"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g28940d1561d_0_57"/>
          <p:cNvSpPr txBox="1"/>
          <p:nvPr/>
        </p:nvSpPr>
        <p:spPr>
          <a:xfrm>
            <a:off x="3026775" y="35080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>
                <a:solidFill>
                  <a:srgbClr val="0012A2"/>
                </a:solidFill>
                <a:latin typeface="Montserrat"/>
                <a:ea typeface="Montserrat"/>
                <a:cs typeface="Montserrat"/>
                <a:sym typeface="Montserrat"/>
              </a:rPr>
              <a:t>Fragment C</a:t>
            </a:r>
            <a:endParaRPr strike="sngStrike">
              <a:solidFill>
                <a:srgbClr val="0012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g28940d1561d_0_57"/>
          <p:cNvSpPr txBox="1"/>
          <p:nvPr/>
        </p:nvSpPr>
        <p:spPr>
          <a:xfrm>
            <a:off x="5544300" y="3237325"/>
            <a:ext cx="2921100" cy="831300"/>
          </a:xfrm>
          <a:prstGeom prst="rect">
            <a:avLst/>
          </a:prstGeom>
          <a:solidFill>
            <a:srgbClr val="FFDD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Fragment C &amp; B are popped out from backstack. Fragment A remains active on backstack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g28940d1561d_0_57"/>
          <p:cNvSpPr txBox="1"/>
          <p:nvPr/>
        </p:nvSpPr>
        <p:spPr>
          <a:xfrm>
            <a:off x="591225" y="226475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Fragment C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g28940d1561d_0_57"/>
          <p:cNvCxnSpPr>
            <a:stCxn id="322" idx="1"/>
            <a:endCxn id="324" idx="3"/>
          </p:cNvCxnSpPr>
          <p:nvPr/>
        </p:nvCxnSpPr>
        <p:spPr>
          <a:xfrm rot="10800000">
            <a:off x="2260875" y="2480550"/>
            <a:ext cx="765900" cy="12432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g28940d1561d_0_57"/>
          <p:cNvSpPr txBox="1"/>
          <p:nvPr/>
        </p:nvSpPr>
        <p:spPr>
          <a:xfrm>
            <a:off x="327175" y="3170600"/>
            <a:ext cx="1669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43170"/>
                </a:solidFill>
                <a:latin typeface="Montserrat"/>
                <a:ea typeface="Montserrat"/>
                <a:cs typeface="Montserrat"/>
                <a:sym typeface="Montserrat"/>
              </a:rPr>
              <a:t>Fragment B</a:t>
            </a:r>
            <a:endParaRPr>
              <a:solidFill>
                <a:srgbClr val="0431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7" name="Google Shape;327;g28940d1561d_0_57"/>
          <p:cNvCxnSpPr>
            <a:stCxn id="321" idx="1"/>
            <a:endCxn id="326" idx="3"/>
          </p:cNvCxnSpPr>
          <p:nvPr/>
        </p:nvCxnSpPr>
        <p:spPr>
          <a:xfrm rot="10800000">
            <a:off x="1996875" y="3386250"/>
            <a:ext cx="1029900" cy="7689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04317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D3F78C"/>
      </a:accent1>
      <a:accent2>
        <a:srgbClr val="EAFFC0"/>
      </a:accent2>
      <a:accent3>
        <a:srgbClr val="88C01A"/>
      </a:accent3>
      <a:accent4>
        <a:srgbClr val="60811F"/>
      </a:accent4>
      <a:accent5>
        <a:srgbClr val="93C72C"/>
      </a:accent5>
      <a:accent6>
        <a:srgbClr val="D5E7B2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