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sldIdLst>
    <p:sldId id="256" r:id="rId5"/>
    <p:sldId id="258" r:id="rId6"/>
    <p:sldId id="257" r:id="rId7"/>
    <p:sldId id="259" r:id="rId8"/>
    <p:sldId id="261" r:id="rId9"/>
    <p:sldId id="260" r:id="rId10"/>
    <p:sldId id="264" r:id="rId11"/>
    <p:sldId id="265" r:id="rId12"/>
    <p:sldId id="268" r:id="rId13"/>
    <p:sldId id="269" r:id="rId14"/>
    <p:sldId id="267" r:id="rId15"/>
    <p:sldId id="266" r:id="rId16"/>
    <p:sldId id="263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29C05-B210-42B0-A6F1-C54E921876A2}" v="1" dt="2023-05-23T10:45:5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GIOVANNA VOSS GIOPATO" userId="eb031650-7d2a-427a-86a8-57f741616938" providerId="ADAL" clId="{AC029C05-B210-42B0-A6F1-C54E921876A2}"/>
    <pc:docChg chg="addSld modSld">
      <pc:chgData name="AUDREY GIOVANNA VOSS GIOPATO" userId="eb031650-7d2a-427a-86a8-57f741616938" providerId="ADAL" clId="{AC029C05-B210-42B0-A6F1-C54E921876A2}" dt="2023-05-23T10:45:52.601" v="11" actId="20577"/>
      <pc:docMkLst>
        <pc:docMk/>
      </pc:docMkLst>
      <pc:sldChg chg="modSp new mod">
        <pc:chgData name="AUDREY GIOVANNA VOSS GIOPATO" userId="eb031650-7d2a-427a-86a8-57f741616938" providerId="ADAL" clId="{AC029C05-B210-42B0-A6F1-C54E921876A2}" dt="2023-05-23T10:45:52.601" v="11" actId="20577"/>
        <pc:sldMkLst>
          <pc:docMk/>
          <pc:sldMk cId="3660055849" sldId="276"/>
        </pc:sldMkLst>
        <pc:spChg chg="mod">
          <ac:chgData name="AUDREY GIOVANNA VOSS GIOPATO" userId="eb031650-7d2a-427a-86a8-57f741616938" providerId="ADAL" clId="{AC029C05-B210-42B0-A6F1-C54E921876A2}" dt="2023-05-23T10:45:46.556" v="9" actId="20577"/>
          <ac:spMkLst>
            <pc:docMk/>
            <pc:sldMk cId="3660055849" sldId="276"/>
            <ac:spMk id="2" creationId="{E435803F-370B-22F3-6C46-4BDF0280A715}"/>
          </ac:spMkLst>
        </pc:spChg>
        <pc:spChg chg="mod">
          <ac:chgData name="AUDREY GIOVANNA VOSS GIOPATO" userId="eb031650-7d2a-427a-86a8-57f741616938" providerId="ADAL" clId="{AC029C05-B210-42B0-A6F1-C54E921876A2}" dt="2023-05-23T10:45:52.601" v="11" actId="20577"/>
          <ac:spMkLst>
            <pc:docMk/>
            <pc:sldMk cId="3660055849" sldId="276"/>
            <ac:spMk id="3" creationId="{FEC9592C-939B-C360-3D60-D8856888C8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9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1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2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2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.player.liquidplatform.com/pApiv2/embed/cee29914fad5b594d8f5918df1e801fd/70d7d0925f1d46742bf459a950cc481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Fumaça gradiente multicolorida">
            <a:extLst>
              <a:ext uri="{FF2B5EF4-FFF2-40B4-BE49-F238E27FC236}">
                <a16:creationId xmlns:a16="http://schemas.microsoft.com/office/drawing/2014/main" id="{A6FBD0CF-0FBE-9B5F-A5E1-8FB25994B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0E62F-E4F8-7351-F6D6-08DBA300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USABILIDADE E DESIGN DE INTERAÇÃO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FAEF4-FD5E-73BC-41A1-CB2F47EA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pt-BR" dirty="0">
              <a:solidFill>
                <a:srgbClr val="E729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2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/>
              <a:t>Estilos de interação mais utilizados</a:t>
            </a:r>
            <a:endParaRPr lang="en-US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E729A7"/>
                </a:solidFill>
              </a:rPr>
              <a:t>Formulários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BF8648-CA88-2ACE-E55F-0877620E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15" y="1104874"/>
            <a:ext cx="6197668" cy="46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/>
              <a:t>Estilos de interação mais utilizados</a:t>
            </a:r>
            <a:endParaRPr lang="en-US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E729A7"/>
                </a:solidFill>
              </a:rPr>
              <a:t>Menus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C3971F-5800-245F-8695-9BD37451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15" y="833727"/>
            <a:ext cx="6197668" cy="51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/>
              <a:t>Estilos de interação mais utilizados</a:t>
            </a:r>
            <a:endParaRPr lang="en-US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 err="1">
                <a:solidFill>
                  <a:srgbClr val="E729A7"/>
                </a:solidFill>
              </a:rPr>
              <a:t>Linguagem</a:t>
            </a:r>
            <a:r>
              <a:rPr lang="en-US" sz="2000" dirty="0">
                <a:solidFill>
                  <a:srgbClr val="E729A7"/>
                </a:solidFill>
              </a:rPr>
              <a:t> natural</a:t>
            </a: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6F88CE-907B-5B31-BDFC-7F9E2975B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r="23173"/>
          <a:stretch/>
        </p:blipFill>
        <p:spPr bwMode="auto">
          <a:xfrm>
            <a:off x="5324315" y="609621"/>
            <a:ext cx="6197668" cy="56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CE254-79B5-2447-95D0-CB793C4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Importância da Linguagem Natural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57843-57BE-EE5A-93DA-79EA3EB3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700" dirty="0"/>
              <a:t>A linguagem natural é a forma como as pessoas se comunicam no dia a dia.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Priorizar a linguagem natural em uma interface torna a comunicação mais natural e compreensível para os usuários.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A linguagem natural é familiar e mais fácil de entender, tornando a interface mais intuitiva.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Utilizar uma linguagem clara e acessível na interface permite que os usuários compreendam as informações e realizem tarefas de forma mais eficiente.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A linguagem natural ajuda a evitar mal-entendidos e erros de interpretação.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É importante encontrar um equilíbrio entre a linguagem natural e a linguagem técnica, buscando simplificar conceitos complexos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428739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8CA70D-DB43-3701-2066-59D813E5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Paradigmas de Interação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87135-8DBA-0A42-2C2D-6CC5F9C8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pt-BR" sz="1400" b="0" i="0" dirty="0">
                <a:effectLst/>
              </a:rPr>
              <a:t>São abordagens e padrões que auxiliam o designer na criação de sistemas.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pt-BR" sz="1400" b="0" i="0" dirty="0">
                <a:effectLst/>
              </a:rPr>
              <a:t>Surgimento de novas formas de interação além dos desktops tradicionais.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pt-BR" sz="1400" b="0" i="0" dirty="0">
                <a:effectLst/>
              </a:rPr>
              <a:t>Permite ao designer criar sistemas fáceis e intuitivos de usar.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pt-BR" sz="1400" b="0" i="0" dirty="0">
                <a:effectLst/>
              </a:rPr>
              <a:t>Principais paradigmas de interação atuais: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 	a) Linha de Comando: Uso de comandos digitados em um terminal. 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	b) Linguagem Natural: Conversar com o sistema como se estivesse falando com uma pessoa. 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	c) Menus: Navegar por opções organizadas em categorias.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	 d) Formulários: Preencher campos em um formulário com informações solicitadas. 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	e) Manipulação Direta: Interagir diretamente com objetos na interface, como arrastar e soltar.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400" b="0" i="0" dirty="0">
                <a:effectLst/>
              </a:rPr>
              <a:t>	f) GUI (Interface Gráfica do Usuário): Utiliza elementos visuais como botões e janelas para interação.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7504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CE254-79B5-2447-95D0-CB793C4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Computação Ubíqua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57843-57BE-EE5A-93DA-79EA3EB3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sz="1800" dirty="0"/>
              <a:t> A computação ubíqua é um paradigma de interação que distribui componentes computacionais de forma "invisível" aos usuários.</a:t>
            </a:r>
          </a:p>
          <a:p>
            <a:pPr algn="just">
              <a:lnSpc>
                <a:spcPct val="110000"/>
              </a:lnSpc>
            </a:pPr>
            <a:r>
              <a:rPr lang="pt-BR" sz="1800" dirty="0"/>
              <a:t>O objetivo é tornar a tecnologia comum e integrada ao ambiente, para que os usuários não percebam que estão usando.</a:t>
            </a:r>
          </a:p>
          <a:p>
            <a:pPr algn="just">
              <a:lnSpc>
                <a:spcPct val="110000"/>
              </a:lnSpc>
            </a:pPr>
            <a:r>
              <a:rPr lang="pt-BR" sz="1800" dirty="0"/>
              <a:t>Os dispositivos trocam informações com o ambiente para atender às necessidades dos usuários.</a:t>
            </a:r>
          </a:p>
          <a:p>
            <a:pPr algn="just">
              <a:lnSpc>
                <a:spcPct val="110000"/>
              </a:lnSpc>
            </a:pPr>
            <a:r>
              <a:rPr lang="pt-BR" sz="1800" dirty="0"/>
              <a:t>Exemplo: lâmpadas automáticas que acendem ao detectar a presença de pessoas.</a:t>
            </a:r>
          </a:p>
          <a:p>
            <a:pPr algn="just">
              <a:lnSpc>
                <a:spcPct val="110000"/>
              </a:lnSpc>
            </a:pPr>
            <a:r>
              <a:rPr lang="pt-BR" sz="1800" dirty="0"/>
              <a:t>A computação ubíqua se beneficia dos avanços da computação móvel e pervasiva.</a:t>
            </a:r>
          </a:p>
          <a:p>
            <a:pPr algn="just">
              <a:lnSpc>
                <a:spcPct val="110000"/>
              </a:lnSpc>
            </a:pPr>
            <a:r>
              <a:rPr lang="pt-BR" sz="1800" dirty="0"/>
              <a:t>Diferença entre os conceitos: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800" dirty="0"/>
              <a:t>	Computação móvel: o usuário pode se deslocar enquanto usa um serviço, mas não há interação com o ambiente.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800" dirty="0"/>
              <a:t>	Computação pervasiva: dispositivos interagem entre si no ambiente de forma imperceptível para o usuário.</a:t>
            </a:r>
          </a:p>
          <a:p>
            <a:pPr marL="36900" indent="0" algn="just">
              <a:lnSpc>
                <a:spcPct val="90000"/>
              </a:lnSpc>
              <a:buNone/>
            </a:pPr>
            <a:r>
              <a:rPr lang="pt-BR" sz="1800" dirty="0"/>
              <a:t>	Computação ubíqua: acesso constante e integrado ao ambiente, com dispositivos adaptáveis e interação com o ambiente.</a:t>
            </a:r>
          </a:p>
          <a:p>
            <a:pPr algn="just">
              <a:lnSpc>
                <a:spcPct val="90000"/>
              </a:lnSpc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4493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CE254-79B5-2447-95D0-CB793C4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Computação Vestível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57843-57BE-EE5A-93DA-79EA3EB3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sz="1700" dirty="0"/>
              <a:t>Consiste em embutir sistemas computacionais em objetos corriqueiros do dia a dia, como roupas, relógios e óculos.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Sensores e coleta de informações: Os dispositivos vestíveis utilizam sensores para coletar informações contextuais importantes, que podem ser processadas localmente ou remotamente.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Conectividade e troca de dados: Permitem a troca de dados entre dispositivos e aplicações por meio de redes sem fio/internet, possibilitando a criação de redes complexas e sistemas multifuncionais.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Funcionalidades completas: Apesar de parecerem objetos comuns, os dispositivos vestíveis possuem todas as funcionalidades de um sistema computacional completo.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Exemplos de tecnologias vestíveis: </a:t>
            </a:r>
            <a:r>
              <a:rPr lang="pt-BR" sz="1700" dirty="0" err="1"/>
              <a:t>Smartwatches</a:t>
            </a:r>
            <a:r>
              <a:rPr lang="pt-BR" sz="1700" dirty="0"/>
              <a:t>, óculos inteligentes como o Google Glass, microchips embutidos na pele, luvas inteligentes, capacetes e coletes com capacidades computacionais são alguns exemplos de tecnologias vestíveis atualmente disponíveis.</a:t>
            </a:r>
          </a:p>
        </p:txBody>
      </p:sp>
    </p:spTree>
    <p:extLst>
      <p:ext uri="{BB962C8B-B14F-4D97-AF65-F5344CB8AC3E}">
        <p14:creationId xmlns:p14="http://schemas.microsoft.com/office/powerpoint/2010/main" val="1010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CE254-79B5-2447-95D0-CB793C4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Computação Tangível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57843-57BE-EE5A-93DA-79EA3EB3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700" dirty="0"/>
              <a:t>A computação tangível é uma forma de interação entre usuários e sistemas computacionais usando objetos físicos.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Ao contrário das interfaces gráficas estáticas, as interfaces tangíveis permitem que os usuários manipulem diretamente os objetos para interagir com o sistema.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As interfaces tangíveis permitem que os usuários usem todos os seus sentidos, como visão, tato e audição, para interagir com o sistema.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Essas interfaces combinam elementos gráficos com objetos tangíveis, criando uma experiência imersiva e envolvente.</a:t>
            </a:r>
          </a:p>
          <a:p>
            <a:pPr algn="just">
              <a:lnSpc>
                <a:spcPct val="90000"/>
              </a:lnSpc>
            </a:pPr>
            <a:r>
              <a:rPr lang="pt-BR" sz="1700" dirty="0"/>
              <a:t>As interfaces tangíveis têm sido usadas para proporcionar maior acessibilidade, especialmente para crianças com necessidades especiais, como baixo aprendizado ou síndrome de Down, e para melhorar a educação inclusiva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30090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CE254-79B5-2447-95D0-CB793C4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rgbClr val="FFFFFF"/>
                </a:solidFill>
              </a:rPr>
              <a:t>Compreendendo e Adaptando-se às Novas Formas de Interação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57843-57BE-EE5A-93DA-79EA3EB3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Estilos de interação: São formas organizadas de apresentar informações ao usuário para facilitar a compreensão e a interação.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Paradigmas de interação: São diferentes formas de interagir com um sistema, levando em conta a estrutura física do dispositivo.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Complementaridade entre estilos e paradigmas: É necessário entender os paradigmas de interação para propor os melhores estilos, visando facilitar as atividades.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Novos paradigmas e estilos: Com o avanço tecnológico, surgem novas formas de interação adaptadas às novas tecnologias, como as interfaces naturais.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Inclusão e experiência do usuário: Os novos paradigmas ampliam as possibilidades de inclusão e melhoram a experiência dos usuários, especialmente aqueles com limitações, por meio de interações naturais e tecnologias contemporâneas.</a:t>
            </a:r>
          </a:p>
        </p:txBody>
      </p:sp>
    </p:spTree>
    <p:extLst>
      <p:ext uri="{BB962C8B-B14F-4D97-AF65-F5344CB8AC3E}">
        <p14:creationId xmlns:p14="http://schemas.microsoft.com/office/powerpoint/2010/main" val="125517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5803F-370B-22F3-6C46-4BDF028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9592C-939B-C360-3D60-D8856888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https://fast.player.liquidplatform.com/pApiv2/embed/cee29914fad5b594d8f5918df1e801fd/70d7d0925f1d46742bf459a950cc481c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0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3AA0D-A25F-BBE4-FE8A-619BF2F4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Importância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DBC23-0AF2-DE9D-4125-4B7188BA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 do usuário aprimorada</a:t>
            </a:r>
          </a:p>
          <a:p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Eficiência e produtividade</a:t>
            </a:r>
          </a:p>
          <a:p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Redução de erros e retrabalho </a:t>
            </a:r>
          </a:p>
          <a:p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Acessibilidade e inclusão</a:t>
            </a:r>
          </a:p>
          <a:p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Competitividade no mercado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46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250066-005D-B057-E6A6-C45CA0CB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Estilos e paradigmas de interação </a:t>
            </a:r>
            <a:br>
              <a:rPr lang="pt-BR" dirty="0"/>
            </a:br>
            <a:r>
              <a:rPr lang="pt-BR" dirty="0"/>
              <a:t>humano-computador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C3A59-07C9-FB4C-3209-EC81562C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300" dirty="0"/>
              <a:t>A interação usuário-sistemas é mediada pela interface do sistema e tem um objetivo preestabelecido.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Os estilos e paradigmas de sistemas computacionais guiam o usuário no processo de interação, fornecendo caminhos claros para alcançar objetivos.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O designer deve conhecer as necessidades do usuário e propor interfaces adequadas para que ele alcance as metas estipuladas.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O processo de desenho do sistema começa após o entendimento do problema a ser resolvido.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O designer seleciona cuidadosamente os estilos e paradigmas de interação a serem utilizados.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A escolha correta desses estilos e paradigmas facilita o entendimento e a realização das atividades pelos usuários, aumentando sua aceitação e satisfação.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Existem diferentes estilos de interação com características e aplicabilidades específicas.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O capítulo apresentará os principais estilos de interação utilizados no design de sistemas interativos e os principais paradigmas atuais.</a:t>
            </a:r>
          </a:p>
          <a:p>
            <a:pPr algn="just">
              <a:lnSpc>
                <a:spcPct val="90000"/>
              </a:lnSpc>
            </a:pPr>
            <a:r>
              <a:rPr lang="pt-BR" sz="1300" dirty="0"/>
              <a:t>Será explicada a diferença entre paradigma e estilo, levando em consideração as características de cada um.</a:t>
            </a:r>
          </a:p>
        </p:txBody>
      </p:sp>
    </p:spTree>
    <p:extLst>
      <p:ext uri="{BB962C8B-B14F-4D97-AF65-F5344CB8AC3E}">
        <p14:creationId xmlns:p14="http://schemas.microsoft.com/office/powerpoint/2010/main" val="34769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ABD8E-BDE0-F18D-2BF7-80B8DBC4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Usuário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79815-D7A7-0B14-C316-2B16F566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Inicialmente, os sistemas computacionais eram projetados com foco nas tarefas técnicas, sem considerar o usuário.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Houve uma mudança de paradigma com a compreensão de que os sistemas devem ser projetados levando em consideração as características e objetivos dos usuários.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O conceito de usuário evoluiu para considerar não apenas as necessidades funcionais, mas também as motivações, expectativas, emoções e contexto de uso.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O design centrado no usuário ganhou destaque, enfatizando a importância de envolver os usuários em todas as etapas do processo de design.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Com o surgimento de interfaces digitais, o conceito de usuário expandiu-se para abranger diferentes contextos de interação, levando à personalização e adaptação das interfaces às necessidades individuais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120882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ABD8E-BDE0-F18D-2BF7-80B8DBC4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023257"/>
            <a:ext cx="3848893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Acessibilidade e Comunicabilidade em Interfaces para Todos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79815-D7A7-0B14-C316-2B16F566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Design inclusivo: Criar interfaces que sejam fáceis de usar para pessoas com diferentes habilidades.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Diretrizes de acessibilidade: Seguir recomendações, como as WCAG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(Web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Guidelines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700" dirty="0"/>
              <a:t>, para tornar as interfaces acessíveis.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Recursos de acessibilidade: Incluir recursos específicos, como legendas em vídeos e controle por voz.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Comunicabilidade efetiva: Apresentar informações de forma clara e compreensível.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Testes e melhorias contínuas: Realizar testes e receber feedback para aprimorar as interfaces.</a:t>
            </a:r>
          </a:p>
        </p:txBody>
      </p:sp>
    </p:spTree>
    <p:extLst>
      <p:ext uri="{BB962C8B-B14F-4D97-AF65-F5344CB8AC3E}">
        <p14:creationId xmlns:p14="http://schemas.microsoft.com/office/powerpoint/2010/main" val="192126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pt-BR" dirty="0"/>
              <a:t>Interação Humano-Computador</a:t>
            </a:r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A interação do usuário com as interfaces é essencial para uma experiência satisfatória e eficiente.</a:t>
            </a:r>
          </a:p>
          <a:p>
            <a:r>
              <a:rPr lang="pt-BR" dirty="0"/>
              <a:t>Interfaces intuitivas e claras são fundamentais para atender às necessidades dos usuários.</a:t>
            </a:r>
          </a:p>
          <a:p>
            <a:r>
              <a:rPr lang="pt-BR" dirty="0"/>
              <a:t>Uma interface intuitiva permite que os usuários entendam facilmente como interagir com o sistema.</a:t>
            </a:r>
          </a:p>
          <a:p>
            <a:r>
              <a:rPr lang="pt-BR" dirty="0"/>
              <a:t>Uma interface clara apresenta informações de maneira organizada e compreensível.</a:t>
            </a:r>
          </a:p>
          <a:p>
            <a:r>
              <a:rPr lang="pt-BR" dirty="0"/>
              <a:t>Atender às necessidades do usuário com interfaces intuitivas e claras traz benefícios como facilidade de uso, satisfação do usuário, produtividade, redução de erros e competitividade no mercado.</a:t>
            </a:r>
          </a:p>
        </p:txBody>
      </p:sp>
    </p:spTree>
    <p:extLst>
      <p:ext uri="{BB962C8B-B14F-4D97-AF65-F5344CB8AC3E}">
        <p14:creationId xmlns:p14="http://schemas.microsoft.com/office/powerpoint/2010/main" val="21149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 dirty="0" err="1"/>
              <a:t>Estilos</a:t>
            </a:r>
            <a:r>
              <a:rPr lang="en-US" sz="4200" b="0" i="0" dirty="0"/>
              <a:t> de </a:t>
            </a:r>
            <a:r>
              <a:rPr lang="en-US" sz="4200" b="0" i="0" dirty="0" err="1"/>
              <a:t>interação</a:t>
            </a:r>
            <a:r>
              <a:rPr lang="en-US" sz="4200" b="0" i="0" dirty="0"/>
              <a:t> </a:t>
            </a:r>
            <a:r>
              <a:rPr lang="en-US" sz="4200" b="0" i="0" dirty="0" err="1"/>
              <a:t>mais</a:t>
            </a:r>
            <a:r>
              <a:rPr lang="en-US" sz="4200" b="0" i="0" dirty="0"/>
              <a:t> </a:t>
            </a:r>
            <a:r>
              <a:rPr lang="en-US" sz="4200" b="0" i="0" dirty="0" err="1"/>
              <a:t>utilizados</a:t>
            </a:r>
            <a:endParaRPr lang="en-US" sz="4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 err="1">
                <a:solidFill>
                  <a:srgbClr val="E729A7"/>
                </a:solidFill>
              </a:rPr>
              <a:t>Linguagem</a:t>
            </a:r>
            <a:r>
              <a:rPr lang="en-US" sz="2000" dirty="0">
                <a:solidFill>
                  <a:srgbClr val="E729A7"/>
                </a:solidFill>
              </a:rPr>
              <a:t> de </a:t>
            </a:r>
            <a:r>
              <a:rPr lang="en-US" sz="2000" dirty="0" err="1">
                <a:solidFill>
                  <a:srgbClr val="E729A7"/>
                </a:solidFill>
              </a:rPr>
              <a:t>comando</a:t>
            </a:r>
            <a:endParaRPr lang="en-US" sz="2000" dirty="0">
              <a:solidFill>
                <a:srgbClr val="E729A7"/>
              </a:solidFill>
            </a:endParaRP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A17400-C97D-8EF5-25FE-2C881444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473291"/>
            <a:ext cx="6197668" cy="39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1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/>
              <a:t>Estilos de interação mais utilizados</a:t>
            </a:r>
            <a:endParaRPr lang="en-US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E729A7"/>
                </a:solidFill>
              </a:rPr>
              <a:t>Manipulação direta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58FA94-68A9-3072-3EE9-719572EB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15" y="1887330"/>
            <a:ext cx="6197668" cy="30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7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ADCB1-22D3-639C-8887-B07D647D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0" i="0"/>
              <a:t>Estilos de interação mais utilizados</a:t>
            </a:r>
            <a:endParaRPr lang="en-US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5BA8-FB61-0453-DB6F-2BE2CC2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E729A7"/>
                </a:solidFill>
              </a:rPr>
              <a:t>Interfaces gráficas (GUI)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4241E-306C-C956-A9B4-D9A87517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15" y="1461240"/>
            <a:ext cx="6197668" cy="39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0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E9D61CF13F4E44A3E0D3A2E562F677" ma:contentTypeVersion="2" ma:contentTypeDescription="Crie um novo documento." ma:contentTypeScope="" ma:versionID="9002638fc39228427c6998a1c612435f">
  <xsd:schema xmlns:xsd="http://www.w3.org/2001/XMLSchema" xmlns:xs="http://www.w3.org/2001/XMLSchema" xmlns:p="http://schemas.microsoft.com/office/2006/metadata/properties" xmlns:ns3="109ef405-d93b-4683-8653-bb47bdd83ebb" targetNamespace="http://schemas.microsoft.com/office/2006/metadata/properties" ma:root="true" ma:fieldsID="ebc324760ab223cba3e7f83505e00007" ns3:_="">
    <xsd:import namespace="109ef405-d93b-4683-8653-bb47bdd83e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f405-d93b-4683-8653-bb47bdd83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31FBF-6B14-4484-B745-AC3D4C835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9ef405-d93b-4683-8653-bb47bdd83e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A2E74-7713-471C-9410-4E2E54C9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533DB-22AD-42C5-8821-3DF5C40FC180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109ef405-d93b-4683-8653-bb47bdd83e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1354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SlateVTI</vt:lpstr>
      <vt:lpstr>USABILIDADE E DESIGN DE INTERAÇÃO</vt:lpstr>
      <vt:lpstr>Importância</vt:lpstr>
      <vt:lpstr>Estilos e paradigmas de interação  humano-computador</vt:lpstr>
      <vt:lpstr>Usuário</vt:lpstr>
      <vt:lpstr>Acessibilidade e Comunicabilidade em Interfaces para Todos</vt:lpstr>
      <vt:lpstr>Interação Humano-Computador</vt:lpstr>
      <vt:lpstr>Estilos de interação mais utilizados</vt:lpstr>
      <vt:lpstr>Estilos de interação mais utilizados</vt:lpstr>
      <vt:lpstr>Estilos de interação mais utilizados</vt:lpstr>
      <vt:lpstr>Estilos de interação mais utilizados</vt:lpstr>
      <vt:lpstr>Estilos de interação mais utilizados</vt:lpstr>
      <vt:lpstr>Estilos de interação mais utilizados</vt:lpstr>
      <vt:lpstr>Importância da Linguagem Natural</vt:lpstr>
      <vt:lpstr>Paradigmas de Interação</vt:lpstr>
      <vt:lpstr>Computação Ubíqua</vt:lpstr>
      <vt:lpstr>Computação Vestível</vt:lpstr>
      <vt:lpstr>Computação Tangível</vt:lpstr>
      <vt:lpstr>Compreendendo e Adaptando-se às Novas Formas de Interação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DESIGN DE INTERAÇÃO</dc:title>
  <dc:creator>AUDREY GIOVANNA VOSS GIOPATO</dc:creator>
  <cp:lastModifiedBy>AUDREY GIOVANNA VOSS GIOPATO</cp:lastModifiedBy>
  <cp:revision>2</cp:revision>
  <dcterms:created xsi:type="dcterms:W3CDTF">2023-05-21T21:45:51Z</dcterms:created>
  <dcterms:modified xsi:type="dcterms:W3CDTF">2023-05-23T10:46:04Z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0x010100ECE9D61CF13F4E44A3E0D3A2E562F677</vt:lpwstr>
  </property>
</Properties>
</file>